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 Xueyi" initials="SX" lastIdx="3" clrIdx="0">
    <p:extLst>
      <p:ext uri="{19B8F6BF-5375-455C-9EA6-DF929625EA0E}">
        <p15:presenceInfo xmlns:p15="http://schemas.microsoft.com/office/powerpoint/2012/main" userId="SHEN Xuey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57F8-054E-4CA7-BC15-F922C29B0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E360D-0C59-4E59-A4E5-DE581FEBF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E72C-C6E9-4A7C-BEE6-25DC545D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F705C-C8D5-4A77-AA22-C0A1A3EB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DAE2-5A4E-4602-9150-8F838F10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03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70DA-F373-4D5B-B646-1F9B47DB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7CCAF-3CB2-4165-A106-586FE362C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1645-64D1-410B-9A60-532A7F10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861-9311-4556-AA0A-A9E8FBDC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71DE1-47EA-4EC2-BFD5-68EAC09E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16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CAE52-C656-470A-9599-4707F472E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D3BA1-C412-4E44-BC82-354503D58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01EC-93CD-4C7C-BEE4-DD59EBBF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B26A-F7E0-4FAD-8ABD-B6B2B1BB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54FC-3876-45E3-B207-B2ECAD31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84B4-7ACE-4E32-A6F6-09BA64CD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76F1-D051-4FD5-8341-5488BD42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961D-C794-4722-B3CE-C912A172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C45E2-7DC5-4A27-897B-E09AE2B2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F70D-3DB0-4659-A8CE-044CBC01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1986-DB85-492A-B93B-64D740AE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5A353-542C-4EA4-B4E0-C33818D03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8DA6-75AE-4DFB-AD92-5288A826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6813-F4A7-4BD9-A354-37D2F716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0684-C827-4F56-8276-5147FC95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50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9E62-FF40-4FC8-84FD-70EDF01D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F40E-02D7-4EA1-A905-6987AD44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604A8-7E31-494F-A641-1AF29783E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CBDAE-C2A7-42F5-A111-AE5CCDEB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18CE-C232-426A-99A5-1A02EB52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84CE6-61D0-4B18-B755-2D9AA5B6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895B-6612-4C78-ABBB-18CD3C9C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767EF-222A-4719-AF46-8C30AD6A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2AB7B-C5FC-40C1-91E6-61FC5658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D0A60-F375-4C7E-B061-0CE77AF89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6101B-68C1-4ACD-A11F-5EB296003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B202C-5C6C-4BA1-887A-54CA913B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2A47F-FCB8-4A81-B99D-9A14EB40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36041-D46D-4C8B-9E57-4EE2875B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84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A07-AA72-4A13-8CFB-A92EF817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BF67C-C2F4-4077-94BA-A4ADFB79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A22B4-C9C1-41C6-8F93-4467E2AE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46918-1397-4A28-8591-AD4BB5D8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7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DF3DB-07EF-4327-AE55-4FFCA795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AA237-0D7D-495C-BED8-477D4CB9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B7B70-5895-4B2D-BFB8-B058890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5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C565-661E-474F-B9D3-6441B80F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4D9F-FEB5-403C-A832-CA020EA9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2982B-116A-4BAA-835C-59B855CC5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1A5DC-E892-4158-AE93-3A9F8361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93601-6DCA-43B8-B208-2D78F564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631F4-2A02-427C-9A40-371CC349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DD25-F013-4FED-B59F-7A4ED3B7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076D5-751D-4AEF-A326-26D1EF3BD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3A98-81C5-42C0-AB41-D2A1317A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5FE25-0836-46F0-8E24-4BB567D7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6A977-C4A6-435D-AB56-07E406CF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F728-A70C-48BF-B0E3-FAE098A1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C9820-6C5C-4D7A-9F2B-9889D2B6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E5E10-0C16-429E-8719-696DCC25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0C73C-CA69-4C50-B314-72A09EB12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37EF-C36A-4EAA-9E41-EBD643921DB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9BBD-527D-4D40-8178-22683D8A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BD33-5680-4542-A133-CD89E4F06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AB36-FB9B-4E66-8084-DE80DCC02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A9AB80-99EB-40D0-BFB8-E2E8F4C66C20}"/>
              </a:ext>
            </a:extLst>
          </p:cNvPr>
          <p:cNvSpPr/>
          <p:nvPr/>
        </p:nvSpPr>
        <p:spPr>
          <a:xfrm>
            <a:off x="5070422" y="1825629"/>
            <a:ext cx="2173574" cy="674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Recruited: N=11,875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C491A-EDF6-408D-8D84-C3039F89E221}"/>
              </a:ext>
            </a:extLst>
          </p:cNvPr>
          <p:cNvSpPr txBox="1"/>
          <p:nvPr/>
        </p:nvSpPr>
        <p:spPr>
          <a:xfrm>
            <a:off x="2534530" y="592998"/>
            <a:ext cx="350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Cortical measures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4E436-D7BD-4FEF-94B1-BB691506F706}"/>
              </a:ext>
            </a:extLst>
          </p:cNvPr>
          <p:cNvSpPr txBox="1"/>
          <p:nvPr/>
        </p:nvSpPr>
        <p:spPr>
          <a:xfrm>
            <a:off x="6056030" y="589850"/>
            <a:ext cx="350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dMRI</a:t>
            </a:r>
            <a:r>
              <a:rPr lang="en-GB" sz="2400" b="1" dirty="0"/>
              <a:t> measures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494EF-EB28-4C47-B8B6-9BEE65C4E7C2}"/>
              </a:ext>
            </a:extLst>
          </p:cNvPr>
          <p:cNvSpPr txBox="1"/>
          <p:nvPr/>
        </p:nvSpPr>
        <p:spPr>
          <a:xfrm>
            <a:off x="1179224" y="676765"/>
            <a:ext cx="167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QC criteria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EA010-76F9-4EE8-A90C-84498E51337B}"/>
              </a:ext>
            </a:extLst>
          </p:cNvPr>
          <p:cNvSpPr txBox="1"/>
          <p:nvPr/>
        </p:nvSpPr>
        <p:spPr>
          <a:xfrm>
            <a:off x="9253934" y="664223"/>
            <a:ext cx="167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QC criteria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AE85BC-F5AC-4D22-8739-2539DCB61BB4}"/>
              </a:ext>
            </a:extLst>
          </p:cNvPr>
          <p:cNvGrpSpPr/>
          <p:nvPr/>
        </p:nvGrpSpPr>
        <p:grpSpPr>
          <a:xfrm>
            <a:off x="6477003" y="3065289"/>
            <a:ext cx="4750723" cy="1112195"/>
            <a:chOff x="6477003" y="2345961"/>
            <a:chExt cx="4750723" cy="11121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EE9D74-86D4-4848-9A2F-16FACD6D724F}"/>
                </a:ext>
              </a:extLst>
            </p:cNvPr>
            <p:cNvSpPr/>
            <p:nvPr/>
          </p:nvSpPr>
          <p:spPr>
            <a:xfrm>
              <a:off x="9343877" y="2380938"/>
              <a:ext cx="1883849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/>
                <a:t>fsqc_qc</a:t>
              </a:r>
              <a:r>
                <a:rPr lang="en-US" sz="1600" dirty="0"/>
                <a:t>==1, </a:t>
              </a:r>
            </a:p>
            <a:p>
              <a:r>
                <a:rPr lang="en-US" sz="1600" dirty="0" err="1"/>
                <a:t>iqc_dmri_ok_ser</a:t>
              </a:r>
              <a:r>
                <a:rPr lang="en-US" sz="1600" dirty="0"/>
                <a:t>&gt;0, </a:t>
              </a:r>
            </a:p>
            <a:p>
              <a:r>
                <a:rPr lang="en-US" sz="1600" dirty="0"/>
                <a:t>iqc_t1_ok_ser&gt;0,</a:t>
              </a:r>
            </a:p>
            <a:p>
              <a:endParaRPr lang="en-GB" sz="1600" dirty="0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8613FE42-2D48-4277-8765-65E54A2E646D}"/>
                </a:ext>
              </a:extLst>
            </p:cNvPr>
            <p:cNvSpPr/>
            <p:nvPr/>
          </p:nvSpPr>
          <p:spPr>
            <a:xfrm>
              <a:off x="9250244" y="2476713"/>
              <a:ext cx="73643" cy="731181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18FFA0-7C41-4C74-B7CB-96D289EF70DC}"/>
                </a:ext>
              </a:extLst>
            </p:cNvPr>
            <p:cNvSpPr/>
            <p:nvPr/>
          </p:nvSpPr>
          <p:spPr>
            <a:xfrm>
              <a:off x="6477003" y="2345961"/>
              <a:ext cx="2635770" cy="9568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After recommended QC:</a:t>
              </a:r>
            </a:p>
            <a:p>
              <a:pPr algn="ctr"/>
              <a:r>
                <a:rPr lang="en-US" sz="1600" b="1" dirty="0"/>
                <a:t>N=10,198</a:t>
              </a:r>
              <a:endParaRPr lang="en-GB" sz="1600" b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A38252-9A18-420A-95D1-7BE4BB49C213}"/>
              </a:ext>
            </a:extLst>
          </p:cNvPr>
          <p:cNvGrpSpPr/>
          <p:nvPr/>
        </p:nvGrpSpPr>
        <p:grpSpPr>
          <a:xfrm>
            <a:off x="6477003" y="4309367"/>
            <a:ext cx="5412797" cy="956872"/>
            <a:chOff x="6477003" y="3590039"/>
            <a:chExt cx="5412797" cy="9568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605425-7BBC-48E1-A596-9B4E1D7E0F9E}"/>
                </a:ext>
              </a:extLst>
            </p:cNvPr>
            <p:cNvSpPr/>
            <p:nvPr/>
          </p:nvSpPr>
          <p:spPr>
            <a:xfrm>
              <a:off x="6477003" y="3590039"/>
              <a:ext cx="2635770" cy="9568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Removing outlying global FA and MD values:</a:t>
              </a:r>
            </a:p>
            <a:p>
              <a:pPr algn="ctr"/>
              <a:r>
                <a:rPr lang="en-US" sz="1600" b="1" dirty="0"/>
                <a:t>N</a:t>
              </a:r>
              <a:r>
                <a:rPr lang="en-US" sz="1600" b="1" baseline="-25000" dirty="0"/>
                <a:t>FA</a:t>
              </a:r>
              <a:r>
                <a:rPr lang="en-US" sz="1600" b="1" dirty="0"/>
                <a:t> = 10,299, N</a:t>
              </a:r>
              <a:r>
                <a:rPr lang="en-US" sz="1600" b="1" baseline="-25000" dirty="0"/>
                <a:t>MD</a:t>
              </a:r>
              <a:r>
                <a:rPr lang="en-US" sz="1600" b="1" dirty="0"/>
                <a:t> = 10.304</a:t>
              </a:r>
              <a:endParaRPr lang="en-GB" sz="1600" b="1" dirty="0"/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725BB58E-FB5B-46BC-A9C7-88BECA486C74}"/>
                </a:ext>
              </a:extLst>
            </p:cNvPr>
            <p:cNvSpPr/>
            <p:nvPr/>
          </p:nvSpPr>
          <p:spPr>
            <a:xfrm>
              <a:off x="9228414" y="3702884"/>
              <a:ext cx="73643" cy="731181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530A4-111C-4223-A32D-2A4B426D0A74}"/>
                </a:ext>
              </a:extLst>
            </p:cNvPr>
            <p:cNvSpPr/>
            <p:nvPr/>
          </p:nvSpPr>
          <p:spPr>
            <a:xfrm>
              <a:off x="9303899" y="3638298"/>
              <a:ext cx="258590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5 std above/below mean:</a:t>
              </a:r>
            </a:p>
            <a:p>
              <a:r>
                <a:rPr lang="en-US" sz="1600" dirty="0" err="1"/>
                <a:t>dmri_dtifa_fiberat_allfibers</a:t>
              </a:r>
              <a:endParaRPr lang="en-US" sz="1600" dirty="0"/>
            </a:p>
            <a:p>
              <a:r>
                <a:rPr lang="en-US" sz="1600" dirty="0" err="1"/>
                <a:t>dmri_dtimd_fiberat_allfibers</a:t>
              </a:r>
              <a:endParaRPr lang="en-GB" sz="1600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FC3BB5-D550-4B87-911C-EC8E0E7E417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307167" y="2500186"/>
            <a:ext cx="1850042" cy="5651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DA4048-B80B-407F-849A-3637A9EABAF0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6157209" y="2500186"/>
            <a:ext cx="1637679" cy="5651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FB240F-725B-4C2E-A361-D40E2FB32046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7794888" y="4022161"/>
            <a:ext cx="0" cy="2872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3D72109-3A3A-40DD-8F43-262E23D0AA42}"/>
              </a:ext>
            </a:extLst>
          </p:cNvPr>
          <p:cNvGrpSpPr/>
          <p:nvPr/>
        </p:nvGrpSpPr>
        <p:grpSpPr>
          <a:xfrm>
            <a:off x="1175222" y="3065289"/>
            <a:ext cx="4449830" cy="1052376"/>
            <a:chOff x="1175222" y="2345961"/>
            <a:chExt cx="4449830" cy="105237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6C9986A-1A96-46C8-8740-068BA97418BE}"/>
                </a:ext>
              </a:extLst>
            </p:cNvPr>
            <p:cNvGrpSpPr/>
            <p:nvPr/>
          </p:nvGrpSpPr>
          <p:grpSpPr>
            <a:xfrm>
              <a:off x="1175222" y="2345961"/>
              <a:ext cx="4449830" cy="1052376"/>
              <a:chOff x="1175222" y="2345961"/>
              <a:chExt cx="4449830" cy="105237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EBFE2F-D3A4-4BB5-AEE5-153F2D3344B8}"/>
                  </a:ext>
                </a:extLst>
              </p:cNvPr>
              <p:cNvSpPr/>
              <p:nvPr/>
            </p:nvSpPr>
            <p:spPr>
              <a:xfrm>
                <a:off x="2989282" y="2345961"/>
                <a:ext cx="2635770" cy="9568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After recommended QC:</a:t>
                </a:r>
              </a:p>
              <a:p>
                <a:pPr algn="ctr"/>
                <a:r>
                  <a:rPr lang="en-US" sz="1600" b="1" dirty="0"/>
                  <a:t>N=11,004</a:t>
                </a:r>
                <a:endParaRPr lang="en-GB" sz="16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C5DFE9-3735-499D-B297-F8B8808C0FF0}"/>
                  </a:ext>
                </a:extLst>
              </p:cNvPr>
              <p:cNvSpPr/>
              <p:nvPr/>
            </p:nvSpPr>
            <p:spPr>
              <a:xfrm>
                <a:off x="1175222" y="2567340"/>
                <a:ext cx="156966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dirty="0" err="1"/>
                  <a:t>fsqc_qc</a:t>
                </a:r>
                <a:r>
                  <a:rPr lang="en-US" sz="1600" dirty="0"/>
                  <a:t>==1,</a:t>
                </a:r>
              </a:p>
              <a:p>
                <a:pPr algn="r"/>
                <a:r>
                  <a:rPr lang="en-US" sz="1600" dirty="0"/>
                  <a:t>iqc_t1_ok_ser&gt;0</a:t>
                </a:r>
                <a:endParaRPr lang="en-GB" sz="1600" dirty="0"/>
              </a:p>
              <a:p>
                <a:pPr algn="r"/>
                <a:endParaRPr lang="en-GB" sz="1600" dirty="0"/>
              </a:p>
            </p:txBody>
          </p:sp>
        </p:grp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9F7A1E1C-2969-41B9-AC26-F02F74D1AC93}"/>
                </a:ext>
              </a:extLst>
            </p:cNvPr>
            <p:cNvSpPr/>
            <p:nvPr/>
          </p:nvSpPr>
          <p:spPr>
            <a:xfrm rot="10800000">
              <a:off x="2768127" y="2638738"/>
              <a:ext cx="75600" cy="461664"/>
            </a:xfrm>
            <a:prstGeom prst="leftBrac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8315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A9AB80-99EB-40D0-BFB8-E2E8F4C66C20}"/>
              </a:ext>
            </a:extLst>
          </p:cNvPr>
          <p:cNvSpPr/>
          <p:nvPr/>
        </p:nvSpPr>
        <p:spPr>
          <a:xfrm>
            <a:off x="5070422" y="926593"/>
            <a:ext cx="2173574" cy="854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Unrelated: N</a:t>
            </a:r>
            <a:r>
              <a:rPr lang="en-US" sz="1600" b="1"/>
              <a:t>=9981</a:t>
            </a:r>
            <a:endParaRPr lang="en-US" sz="1600" b="1" dirty="0"/>
          </a:p>
          <a:p>
            <a:pPr algn="ctr"/>
            <a:r>
              <a:rPr lang="en-US" altLang="zh-CN" sz="1200" b="1" dirty="0"/>
              <a:t>(Recruited: N=11,875)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C491A-EDF6-408D-8D84-C3039F89E221}"/>
              </a:ext>
            </a:extLst>
          </p:cNvPr>
          <p:cNvSpPr txBox="1"/>
          <p:nvPr/>
        </p:nvSpPr>
        <p:spPr>
          <a:xfrm>
            <a:off x="2534530" y="312582"/>
            <a:ext cx="350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Cortical measures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4E436-D7BD-4FEF-94B1-BB691506F706}"/>
              </a:ext>
            </a:extLst>
          </p:cNvPr>
          <p:cNvSpPr txBox="1"/>
          <p:nvPr/>
        </p:nvSpPr>
        <p:spPr>
          <a:xfrm>
            <a:off x="6056030" y="309434"/>
            <a:ext cx="350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dMRI</a:t>
            </a:r>
            <a:r>
              <a:rPr lang="en-GB" sz="2400" b="1" dirty="0"/>
              <a:t> measures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494EF-EB28-4C47-B8B6-9BEE65C4E7C2}"/>
              </a:ext>
            </a:extLst>
          </p:cNvPr>
          <p:cNvSpPr txBox="1"/>
          <p:nvPr/>
        </p:nvSpPr>
        <p:spPr>
          <a:xfrm>
            <a:off x="1179224" y="396349"/>
            <a:ext cx="167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QC criteria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EA010-76F9-4EE8-A90C-84498E51337B}"/>
              </a:ext>
            </a:extLst>
          </p:cNvPr>
          <p:cNvSpPr txBox="1"/>
          <p:nvPr/>
        </p:nvSpPr>
        <p:spPr>
          <a:xfrm>
            <a:off x="9253934" y="383807"/>
            <a:ext cx="167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QC criteria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AE85BC-F5AC-4D22-8739-2539DCB61BB4}"/>
              </a:ext>
            </a:extLst>
          </p:cNvPr>
          <p:cNvGrpSpPr/>
          <p:nvPr/>
        </p:nvGrpSpPr>
        <p:grpSpPr>
          <a:xfrm>
            <a:off x="6477003" y="2345961"/>
            <a:ext cx="4750723" cy="1112195"/>
            <a:chOff x="6477003" y="2345961"/>
            <a:chExt cx="4750723" cy="11121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EE9D74-86D4-4848-9A2F-16FACD6D724F}"/>
                </a:ext>
              </a:extLst>
            </p:cNvPr>
            <p:cNvSpPr/>
            <p:nvPr/>
          </p:nvSpPr>
          <p:spPr>
            <a:xfrm>
              <a:off x="9343877" y="2380938"/>
              <a:ext cx="1883849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/>
                <a:t>fsqc_qc</a:t>
              </a:r>
              <a:r>
                <a:rPr lang="en-US" sz="1600" dirty="0"/>
                <a:t>==1, </a:t>
              </a:r>
            </a:p>
            <a:p>
              <a:r>
                <a:rPr lang="en-US" sz="1600" dirty="0" err="1"/>
                <a:t>iqc_dmri_ok_ser</a:t>
              </a:r>
              <a:r>
                <a:rPr lang="en-US" sz="1600" dirty="0"/>
                <a:t>&gt;0, </a:t>
              </a:r>
            </a:p>
            <a:p>
              <a:r>
                <a:rPr lang="en-US" sz="1600" dirty="0"/>
                <a:t>iqc_t1_ok_ser&gt;0,</a:t>
              </a:r>
            </a:p>
            <a:p>
              <a:endParaRPr lang="en-GB" sz="1600" dirty="0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8613FE42-2D48-4277-8765-65E54A2E646D}"/>
                </a:ext>
              </a:extLst>
            </p:cNvPr>
            <p:cNvSpPr/>
            <p:nvPr/>
          </p:nvSpPr>
          <p:spPr>
            <a:xfrm>
              <a:off x="9250244" y="2476713"/>
              <a:ext cx="73643" cy="731181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18FFA0-7C41-4C74-B7CB-96D289EF70DC}"/>
                </a:ext>
              </a:extLst>
            </p:cNvPr>
            <p:cNvSpPr/>
            <p:nvPr/>
          </p:nvSpPr>
          <p:spPr>
            <a:xfrm>
              <a:off x="6477003" y="2345961"/>
              <a:ext cx="2635770" cy="9568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After recommended QC:</a:t>
              </a:r>
            </a:p>
            <a:p>
              <a:pPr algn="ctr"/>
              <a:r>
                <a:rPr lang="en-US" sz="1400" b="1" dirty="0"/>
                <a:t>N=10,198</a:t>
              </a:r>
              <a:endParaRPr lang="en-GB" sz="1400" b="1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F1942DD-51B3-4F17-92C0-296D3648D261}"/>
              </a:ext>
            </a:extLst>
          </p:cNvPr>
          <p:cNvSpPr/>
          <p:nvPr/>
        </p:nvSpPr>
        <p:spPr>
          <a:xfrm>
            <a:off x="2993032" y="4874546"/>
            <a:ext cx="2635769" cy="18066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After merging with MDD/DS measures in unrelated samples:</a:t>
            </a:r>
          </a:p>
          <a:p>
            <a:pPr algn="ctr"/>
            <a:r>
              <a:rPr lang="en-US" altLang="zh-CN" sz="1600" b="1" dirty="0"/>
              <a:t>N=8635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 err="1"/>
              <a:t>N</a:t>
            </a:r>
            <a:r>
              <a:rPr lang="en-US" sz="1400" b="1" baseline="-25000" dirty="0" err="1"/>
              <a:t>MDDcase&amp;control</a:t>
            </a:r>
            <a:r>
              <a:rPr lang="en-US" sz="1400" b="1" baseline="-25000" dirty="0"/>
              <a:t> </a:t>
            </a:r>
            <a:r>
              <a:rPr lang="en-US" sz="1400" b="1" dirty="0"/>
              <a:t>= 6957</a:t>
            </a:r>
          </a:p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DS </a:t>
            </a:r>
            <a:r>
              <a:rPr lang="en-US" sz="1400" b="1" dirty="0"/>
              <a:t>= 8635)</a:t>
            </a:r>
            <a:endParaRPr lang="en-GB" sz="1600" b="1" baseline="-250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A38252-9A18-420A-95D1-7BE4BB49C213}"/>
              </a:ext>
            </a:extLst>
          </p:cNvPr>
          <p:cNvGrpSpPr/>
          <p:nvPr/>
        </p:nvGrpSpPr>
        <p:grpSpPr>
          <a:xfrm>
            <a:off x="6477003" y="3590039"/>
            <a:ext cx="5412797" cy="956872"/>
            <a:chOff x="6477003" y="3590039"/>
            <a:chExt cx="5412797" cy="9568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605425-7BBC-48E1-A596-9B4E1D7E0F9E}"/>
                </a:ext>
              </a:extLst>
            </p:cNvPr>
            <p:cNvSpPr/>
            <p:nvPr/>
          </p:nvSpPr>
          <p:spPr>
            <a:xfrm>
              <a:off x="6477003" y="3590039"/>
              <a:ext cx="2635770" cy="9568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Removing outlying global FA and MD values:</a:t>
              </a:r>
            </a:p>
            <a:p>
              <a:pPr algn="ctr"/>
              <a:r>
                <a:rPr lang="en-US" sz="1400" b="1" dirty="0"/>
                <a:t>N</a:t>
              </a:r>
              <a:r>
                <a:rPr lang="en-US" sz="1400" b="1" baseline="-25000" dirty="0"/>
                <a:t>FA</a:t>
              </a:r>
              <a:r>
                <a:rPr lang="en-US" sz="1400" b="1" dirty="0"/>
                <a:t> = 10,299, N</a:t>
              </a:r>
              <a:r>
                <a:rPr lang="en-US" sz="1400" b="1" baseline="-25000" dirty="0"/>
                <a:t>MD</a:t>
              </a:r>
              <a:r>
                <a:rPr lang="en-US" sz="1400" b="1" dirty="0"/>
                <a:t> = 10.304</a:t>
              </a:r>
              <a:endParaRPr lang="en-GB" sz="1400" b="1" dirty="0"/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725BB58E-FB5B-46BC-A9C7-88BECA486C74}"/>
                </a:ext>
              </a:extLst>
            </p:cNvPr>
            <p:cNvSpPr/>
            <p:nvPr/>
          </p:nvSpPr>
          <p:spPr>
            <a:xfrm>
              <a:off x="9228414" y="3702884"/>
              <a:ext cx="73643" cy="731181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530A4-111C-4223-A32D-2A4B426D0A74}"/>
                </a:ext>
              </a:extLst>
            </p:cNvPr>
            <p:cNvSpPr/>
            <p:nvPr/>
          </p:nvSpPr>
          <p:spPr>
            <a:xfrm>
              <a:off x="9303899" y="3638298"/>
              <a:ext cx="258590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5 std above/below mean:</a:t>
              </a:r>
            </a:p>
            <a:p>
              <a:r>
                <a:rPr lang="en-US" sz="1600" dirty="0" err="1"/>
                <a:t>dmri_dtifa_fiberat_allfibers</a:t>
              </a:r>
              <a:endParaRPr lang="en-US" sz="1600" dirty="0"/>
            </a:p>
            <a:p>
              <a:r>
                <a:rPr lang="en-US" sz="1600" dirty="0" err="1"/>
                <a:t>dmri_dtimd_fiberat_allfibers</a:t>
              </a:r>
              <a:endParaRPr lang="en-GB" sz="16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357692F-A0C9-435E-BC31-1BB75B3534D7}"/>
              </a:ext>
            </a:extLst>
          </p:cNvPr>
          <p:cNvSpPr/>
          <p:nvPr/>
        </p:nvSpPr>
        <p:spPr>
          <a:xfrm>
            <a:off x="6477004" y="4874546"/>
            <a:ext cx="2635769" cy="18066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After merging with MDD/DS measures in unrelated samples (with any remaining DTI data):</a:t>
            </a:r>
          </a:p>
          <a:p>
            <a:pPr algn="ctr"/>
            <a:r>
              <a:rPr lang="en-US" altLang="zh-CN" sz="1600" b="1" dirty="0"/>
              <a:t>N=8630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 err="1"/>
              <a:t>N</a:t>
            </a:r>
            <a:r>
              <a:rPr lang="en-US" sz="1400" b="1" baseline="-25000" dirty="0" err="1"/>
              <a:t>MDDcase&amp;control</a:t>
            </a:r>
            <a:r>
              <a:rPr lang="en-US" sz="1400" b="1" baseline="-25000" dirty="0"/>
              <a:t> </a:t>
            </a:r>
            <a:r>
              <a:rPr lang="en-US" sz="1400" b="1" dirty="0"/>
              <a:t>= 6955</a:t>
            </a:r>
          </a:p>
          <a:p>
            <a:pPr algn="ctr"/>
            <a:r>
              <a:rPr lang="en-US" sz="1400" b="1" dirty="0"/>
              <a:t>N</a:t>
            </a:r>
            <a:r>
              <a:rPr lang="en-US" sz="1400" b="1" baseline="-25000" dirty="0"/>
              <a:t>DS </a:t>
            </a:r>
            <a:r>
              <a:rPr lang="en-US" sz="1400" b="1" dirty="0"/>
              <a:t>= 8630)</a:t>
            </a:r>
            <a:endParaRPr lang="en-GB" sz="16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FC3BB5-D550-4B87-911C-EC8E0E7E417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307167" y="1780859"/>
            <a:ext cx="1850042" cy="56510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DA4048-B80B-407F-849A-3637A9EABAF0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6157209" y="1780859"/>
            <a:ext cx="1637679" cy="56510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1A96DA-6963-4D6A-9F20-51F4CC8D4B9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07167" y="3302833"/>
            <a:ext cx="3750" cy="15717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FB240F-725B-4C2E-A361-D40E2FB32046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7794888" y="3302833"/>
            <a:ext cx="0" cy="2872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0C8B26-9FB9-4B0A-A544-B0076080390D}"/>
              </a:ext>
            </a:extLst>
          </p:cNvPr>
          <p:cNvCxnSpPr>
            <a:cxnSpLocks/>
            <a:stCxn id="25" idx="2"/>
            <a:endCxn id="13" idx="0"/>
          </p:cNvCxnSpPr>
          <p:nvPr/>
        </p:nvCxnSpPr>
        <p:spPr>
          <a:xfrm>
            <a:off x="7794888" y="4546911"/>
            <a:ext cx="1" cy="32763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3D72109-3A3A-40DD-8F43-262E23D0AA42}"/>
              </a:ext>
            </a:extLst>
          </p:cNvPr>
          <p:cNvGrpSpPr/>
          <p:nvPr/>
        </p:nvGrpSpPr>
        <p:grpSpPr>
          <a:xfrm>
            <a:off x="1175222" y="2345961"/>
            <a:ext cx="4449830" cy="1052376"/>
            <a:chOff x="1175222" y="2345961"/>
            <a:chExt cx="4449830" cy="105237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6C9986A-1A96-46C8-8740-068BA97418BE}"/>
                </a:ext>
              </a:extLst>
            </p:cNvPr>
            <p:cNvGrpSpPr/>
            <p:nvPr/>
          </p:nvGrpSpPr>
          <p:grpSpPr>
            <a:xfrm>
              <a:off x="1175222" y="2345961"/>
              <a:ext cx="4449830" cy="1052376"/>
              <a:chOff x="1175222" y="2345961"/>
              <a:chExt cx="4449830" cy="105237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EBFE2F-D3A4-4BB5-AEE5-153F2D3344B8}"/>
                  </a:ext>
                </a:extLst>
              </p:cNvPr>
              <p:cNvSpPr/>
              <p:nvPr/>
            </p:nvSpPr>
            <p:spPr>
              <a:xfrm>
                <a:off x="2989282" y="2345961"/>
                <a:ext cx="2635770" cy="9568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After recommended QC:</a:t>
                </a:r>
              </a:p>
              <a:p>
                <a:pPr algn="ctr"/>
                <a:r>
                  <a:rPr lang="en-US" sz="1400" b="1" dirty="0"/>
                  <a:t>N=11,004</a:t>
                </a:r>
                <a:endParaRPr lang="en-GB" sz="1400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C5DFE9-3735-499D-B297-F8B8808C0FF0}"/>
                  </a:ext>
                </a:extLst>
              </p:cNvPr>
              <p:cNvSpPr/>
              <p:nvPr/>
            </p:nvSpPr>
            <p:spPr>
              <a:xfrm>
                <a:off x="1175222" y="2567340"/>
                <a:ext cx="156966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dirty="0" err="1"/>
                  <a:t>fsqc_qc</a:t>
                </a:r>
                <a:r>
                  <a:rPr lang="en-US" sz="1600" dirty="0"/>
                  <a:t>==1,</a:t>
                </a:r>
              </a:p>
              <a:p>
                <a:pPr algn="r"/>
                <a:r>
                  <a:rPr lang="en-US" sz="1600" dirty="0"/>
                  <a:t>iqc_t1_ok_ser&gt;0</a:t>
                </a:r>
                <a:endParaRPr lang="en-GB" sz="1600" dirty="0"/>
              </a:p>
              <a:p>
                <a:pPr algn="r"/>
                <a:endParaRPr lang="en-GB" sz="1600" dirty="0"/>
              </a:p>
            </p:txBody>
          </p:sp>
        </p:grp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9F7A1E1C-2969-41B9-AC26-F02F74D1AC93}"/>
                </a:ext>
              </a:extLst>
            </p:cNvPr>
            <p:cNvSpPr/>
            <p:nvPr/>
          </p:nvSpPr>
          <p:spPr>
            <a:xfrm rot="10800000">
              <a:off x="2768127" y="2638738"/>
              <a:ext cx="75600" cy="461664"/>
            </a:xfrm>
            <a:prstGeom prst="leftBrac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2778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269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Xueyi</dc:creator>
  <cp:lastModifiedBy>SHEN Xueyi</cp:lastModifiedBy>
  <cp:revision>21</cp:revision>
  <dcterms:created xsi:type="dcterms:W3CDTF">2020-05-26T08:38:31Z</dcterms:created>
  <dcterms:modified xsi:type="dcterms:W3CDTF">2020-10-16T08:00:50Z</dcterms:modified>
</cp:coreProperties>
</file>