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58" r:id="rId14"/>
    <p:sldId id="26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5884"/>
  </p:normalViewPr>
  <p:slideViewPr>
    <p:cSldViewPr snapToGrid="0">
      <p:cViewPr>
        <p:scale>
          <a:sx n="102" d="100"/>
          <a:sy n="102" d="100"/>
        </p:scale>
        <p:origin x="95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B8576-1E89-7648-9C33-D3DA54C73D9D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0F1E1-4867-8B49-89AF-F6A261FD4E8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3556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8512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07DF3-A79B-E709-973F-B96949673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CF5D688-8383-8F51-07CC-4B9D85384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B99380-D7DF-0156-073D-D3BC68381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CDD87D-D15A-1370-6F71-1703A318D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1450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BFC2E-A2A0-BD61-9E28-300E0CB25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263094B-B13D-6CCE-6CAA-19FEAD607E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DA9008-7E53-D1C4-63C6-A9D32EE38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F72DC0-3228-9EB6-EE6E-044BA8355C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196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35914-4E2F-85CB-6203-73389486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49A55D-8B13-82F2-56FE-49AB950094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083C7D-A057-0E0C-0AAC-FE0B1967C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123563-6677-0A93-6DE4-9C01B6F7F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4641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0E8D-7DAD-13C1-B29F-28DB0620B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3AA1DE2-8F30-148D-373F-0DB61D6B2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B6C496-57E1-2FE1-766A-BF4B05B2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FD5154-7A1C-226F-2F16-4693884BE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89768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96B90-DA4E-B05A-CE68-AFAAFAC3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F469FCC-A202-E94A-C979-BCC889862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C04F16-C655-6887-956E-F28D42AC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AFC67D-4972-631F-7CF3-153A8E6E0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7954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3209B-FE57-92CF-54A6-4A14D5EB6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37C2E-65A8-0096-2D98-85B68CE4D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8F877B-44CA-2981-953F-9A96BEF2A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355A38-E22C-2BCC-A01B-1AC716A3B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9012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98708-1595-6D39-91E2-7EF091569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B64CFE-77A0-BBA7-DA44-9FCEF3C94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EA53D0-C887-CADD-AAE3-73B99AF23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04D390-D2D1-BAA2-3725-35EE758D7F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9954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F57E8-B033-2243-032F-AE266E5A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FAAF31-61E5-3C8A-D18D-3C307A99F8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7C79F4-B036-6413-83FF-4AE7D704A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5AE064-5754-E3E7-BEB5-D75FA9FE5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064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99D5-74F2-D7B7-C5BC-7A8F2DF56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F236A3-FFEA-C820-133F-1C88D02D5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1E10DB-FC1B-AF7E-4A40-B676571A0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2F6DB-DA4F-BAE5-653B-CBC5E4035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09030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8D3B5-2FB3-8512-02B1-FABB51069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DE72EB-6639-64B1-CF67-197713CA2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CFB248-5A79-5DDC-B987-EB7279A49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0197CB-76B3-E948-1941-5297B9C12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0F1E1-4867-8B49-89AF-F6A261FD4E8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944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AFFDC-F86C-15F2-DC69-FA77767F2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D6C8DF-9B37-7F4C-AB51-F9BB1361C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B8102-58DC-254A-E606-B1467819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CD7718-CB79-64EC-0E32-9CBD319E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FC1B26-E4E9-29B3-78B7-C6616004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36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99CB0-3992-CA41-8913-F40C41F7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5F2C9A-99EA-CA82-5EBB-68CE79224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F72A0D-98C1-EA65-765E-80661B62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C6FBBD-F02B-65AB-AC51-D4657C04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116C01-1531-901A-3402-316D9774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677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E1B644-A23F-C031-3D5A-2B6C8A536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D9AF56-715A-478A-6751-DD48DD535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569006-D1BC-9E8A-8171-A260B8CF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34FDA-9F6C-D721-3C5F-BFD770F5B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78F0C-6364-3EBA-F5D4-26427B9DF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2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68C6F-0137-D4F2-8D58-A3F6C34D2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855E3E-98ED-CF4D-DFD6-9EE8A76A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E2681-25D5-EB7E-CC33-5F9124208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3C287-299E-4807-48AE-2774267B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2103D-F0F5-A34F-B1C2-84E002EE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3540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EA526-4741-307D-48F5-8817F0C62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2557B3-47E3-0A7B-DCC3-9997F5BD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CF4EB-C8E0-C371-A3E2-B4A147E4C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0AF0C4-3010-5AE9-E51A-44E7F361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C4B22C-9429-D9D1-2E7E-6F73A001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90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FB1E0-B66C-4D93-707D-C66D5541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BC4125-DAB2-DEDF-BA6E-E311176DA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2D3F53-E915-DBCF-FB8D-08F5A1F1D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B4A9F9-9671-19D6-4731-4BB4676D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7E0460-4BA2-4910-14CC-1EDCD9AB1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998705-50F6-F829-9A29-E9713AD1F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78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69836-6DE1-AA15-BA5F-D1274A5E8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251772-EC1C-9470-B988-6475C7560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E7F0BC-E83E-CD52-52C0-1BBAAB0663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617B47-D368-97C8-882D-E7DF0BC57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5CBCB7-7E03-A764-A5F1-674659D785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FA89D01-1730-0B17-BD32-4A222CD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A39282-518A-B16A-DD71-98D702C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3DF457-B9C0-13FF-1282-0C01F959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14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EBD6EF-A4DB-135B-EA20-87713531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F45A8C-3291-07A1-0B05-98523ECD2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E21C0D-3717-B4FA-4AE5-5CA62216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7C4A-F3CA-3082-2BF4-41860913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383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75BB15-DB89-E612-DEC1-AE01EB019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789492-F398-2E3F-6050-A0CB167E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CD2AB1-85E3-2289-ABF3-8BD4FFD9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139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F9E27-B384-3BFC-5E7D-F346D5DB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C3B95-4308-1E36-2F9F-217BD5282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27205B-C571-BFA2-5188-4C5BC9712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1885C6-8843-2B6A-6183-8DCB7FFE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A04FB7-4A82-620E-0B64-B875A2E23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C75D23-DDBB-6702-A671-F57FE23D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82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7D6FC8-A507-A582-AA0A-7D6FBA7E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0580F-1CA5-ED3B-DC97-0D3DD6D08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9B3E9-8435-D080-CC32-9A1199DB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06D912-EC2E-AB28-3D46-AABE6120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B13D63-2676-B732-8D1B-9AD4853D6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7BB71E-4135-7459-071F-B50CA4AB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973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1BD855-E6A0-6BFC-8FAF-BAA77135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CA56E-023C-032F-6114-99AAF64FB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A3A5F-56DF-C959-A0DD-3717560285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D8091-2562-944F-B42F-86D54D82208C}" type="datetimeFigureOut">
              <a:rPr kumimoji="1" lang="zh-CN" altLang="en-US" smtClean="0"/>
              <a:t>2025/6/13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06812-238F-85AD-7811-FBF2146B4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5FFFBD-829F-F08D-7C52-89904F242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67D57-8384-A54E-BAB4-2B22493C69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9C7F5E-E090-5079-1B05-B2974FB8B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9039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Causal Modeling of Policy Interventions From Treatment–Outcome Sequences 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27D912-D253-F5CD-9618-D02138721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9347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2: June 7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to June 13</a:t>
            </a:r>
            <a:r>
              <a:rPr kumimoji="1" lang="en-US" altLang="zh-CN" baseline="30000" dirty="0"/>
              <a:t>th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981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A08B4-4A5B-12AD-74D1-8B495FE8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346556-60E7-2FB3-AD87-B6EEFED6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939"/>
            <a:ext cx="2844452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Inference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A8C8-95C3-A901-5A6E-1AC90982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574"/>
            <a:ext cx="10896600" cy="50339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400" dirty="0"/>
              <a:t>Computing </a:t>
            </a:r>
            <a:r>
              <a:rPr lang="en-US" altLang="zh-CN" sz="1400" b="1" dirty="0"/>
              <a:t>policy intervention</a:t>
            </a:r>
            <a:r>
              <a:rPr lang="en-US" altLang="zh-CN" sz="1400" dirty="0"/>
              <a:t> and </a:t>
            </a:r>
            <a:r>
              <a:rPr lang="en-US" altLang="zh-CN" sz="1400" b="1" dirty="0"/>
              <a:t>policy counterfactual</a:t>
            </a:r>
            <a:r>
              <a:rPr lang="en-US" altLang="zh-CN" sz="1400" dirty="0"/>
              <a:t> queries using joint treatment- outcome model</a:t>
            </a:r>
          </a:p>
          <a:p>
            <a:r>
              <a:rPr lang="en-US" altLang="zh-CN" sz="1400" dirty="0"/>
              <a:t>Policy Intervention:</a:t>
            </a:r>
            <a:endParaRPr kumimoji="1" lang="en-US" altLang="zh-CN" sz="1400" dirty="0"/>
          </a:p>
          <a:p>
            <a:pPr lvl="1"/>
            <a:r>
              <a:rPr lang="en-US" altLang="zh-CN" sz="1400" b="1" dirty="0"/>
              <a:t>Objective</a:t>
            </a:r>
            <a:r>
              <a:rPr lang="en-US" altLang="zh-CN" sz="1400" dirty="0"/>
              <a:t>: Estimate the future outcome trajectory under a </a:t>
            </a:r>
            <a:r>
              <a:rPr lang="en-US" altLang="zh-CN" sz="1400" b="1" dirty="0"/>
              <a:t>new treatment policy</a:t>
            </a:r>
            <a:r>
              <a:rPr lang="en-US" altLang="zh-CN" sz="1400" dirty="0"/>
              <a:t> 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~, </a:t>
            </a:r>
            <a:r>
              <a:rPr lang="en-US" altLang="zh-CN" sz="1400" dirty="0"/>
              <a:t>applied </a:t>
            </a:r>
            <a:r>
              <a:rPr lang="en-US" altLang="zh-CN" sz="1400" b="1" dirty="0"/>
              <a:t>after</a:t>
            </a:r>
            <a:r>
              <a:rPr lang="en-US" altLang="zh-CN" sz="1400" dirty="0"/>
              <a:t> the observation period T.</a:t>
            </a:r>
          </a:p>
          <a:p>
            <a:pPr lvl="1"/>
            <a:r>
              <a:rPr lang="en-US" altLang="zh-CN" sz="1400" b="1" dirty="0"/>
              <a:t>Method</a:t>
            </a:r>
            <a:r>
              <a:rPr lang="en-US" altLang="zh-CN" sz="1400" dirty="0"/>
              <a:t>:</a:t>
            </a:r>
          </a:p>
          <a:p>
            <a:pPr lvl="2"/>
            <a:r>
              <a:rPr lang="en-US" altLang="zh-CN" sz="1400" dirty="0"/>
              <a:t>Fit the observational data using variational inference → yields an SCM M=(</a:t>
            </a:r>
            <a:r>
              <a:rPr lang="en-US" altLang="zh-CN" sz="1400" dirty="0" err="1"/>
              <a:t>S,p</a:t>
            </a:r>
            <a:r>
              <a:rPr lang="en-US" altLang="zh-CN" sz="1400" dirty="0"/>
              <a:t>(N))</a:t>
            </a:r>
          </a:p>
          <a:p>
            <a:pPr lvl="2"/>
            <a:r>
              <a:rPr lang="en-US" altLang="zh-CN" sz="1400" dirty="0"/>
              <a:t>Apply the new policy 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~, </a:t>
            </a:r>
            <a:r>
              <a:rPr lang="en-US" altLang="zh-CN" sz="1400" dirty="0"/>
              <a:t>forming an interventional SCM: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/>
              <a:t>By </a:t>
            </a:r>
            <a:r>
              <a:rPr lang="en-US" altLang="zh-CN" sz="1400" b="1" dirty="0"/>
              <a:t>Theorem 1</a:t>
            </a:r>
            <a:r>
              <a:rPr lang="en-US" altLang="zh-CN" sz="1400" dirty="0"/>
              <a:t>, this is treated as a stochastic intervention on future treatments.</a:t>
            </a:r>
          </a:p>
          <a:p>
            <a:pPr lvl="2"/>
            <a:r>
              <a:rPr lang="en-US" altLang="zh-CN" sz="1400" b="1" dirty="0"/>
              <a:t>In practice</a:t>
            </a:r>
            <a:r>
              <a:rPr lang="en-US" altLang="zh-CN" sz="1400" dirty="0"/>
              <a:t>: replace the observed treatment intensity </a:t>
            </a:r>
            <a:r>
              <a:rPr lang="el-GR" altLang="zh-CN" sz="1400" dirty="0"/>
              <a:t>λ</a:t>
            </a:r>
            <a:r>
              <a:rPr lang="en-US" altLang="zh-CN" sz="1400" dirty="0"/>
              <a:t>_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∗</a:t>
            </a:r>
            <a:r>
              <a:rPr lang="en-US" altLang="zh-CN" sz="1400" dirty="0"/>
              <a:t> with the new intensity </a:t>
            </a:r>
            <a:r>
              <a:rPr lang="el-GR" altLang="zh-CN" sz="1400" dirty="0"/>
              <a:t>λ</a:t>
            </a:r>
            <a:r>
              <a:rPr lang="en-US" altLang="zh-CN" sz="1400" dirty="0"/>
              <a:t>_{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~</a:t>
            </a:r>
            <a:r>
              <a:rPr lang="en-US" altLang="zh-CN" sz="1400" dirty="0"/>
              <a:t>}^</a:t>
            </a:r>
            <a:r>
              <a:rPr lang="el-GR" altLang="zh-CN" sz="1400" dirty="0"/>
              <a:t>∗​, </a:t>
            </a:r>
            <a:r>
              <a:rPr lang="en-US" altLang="zh-CN" sz="1400" dirty="0"/>
              <a:t>while keeping the outcome model unchanged.</a:t>
            </a:r>
          </a:p>
          <a:p>
            <a:r>
              <a:rPr lang="en-US" altLang="zh-CN" sz="1400" dirty="0"/>
              <a:t>Policy Counterfactual:</a:t>
            </a:r>
            <a:endParaRPr kumimoji="1" lang="en-US" altLang="zh-CN" sz="1400" dirty="0"/>
          </a:p>
          <a:p>
            <a:pPr lvl="1"/>
            <a:r>
              <a:rPr lang="en-US" altLang="zh-CN" sz="1400" b="1" dirty="0"/>
              <a:t>Objective</a:t>
            </a:r>
            <a:r>
              <a:rPr lang="en-US" altLang="zh-CN" sz="1400" dirty="0"/>
              <a:t>: Estimate the outcome under a different policy </a:t>
            </a:r>
            <a:r>
              <a:rPr lang="el-GR" altLang="zh-CN" sz="1400" dirty="0"/>
              <a:t>π~\</a:t>
            </a:r>
            <a:r>
              <a:rPr lang="en-US" altLang="zh-CN" sz="1400" dirty="0"/>
              <a:t>tilde{\pi}</a:t>
            </a:r>
            <a:r>
              <a:rPr lang="el-GR" altLang="zh-CN" sz="1400" dirty="0"/>
              <a:t>π~, </a:t>
            </a:r>
            <a:r>
              <a:rPr lang="en-US" altLang="zh-CN" sz="1400" dirty="0"/>
              <a:t>assuming </a:t>
            </a:r>
            <a:r>
              <a:rPr lang="en-US" altLang="zh-CN" sz="1400" b="1" dirty="0"/>
              <a:t>we had followed it all along</a:t>
            </a:r>
            <a:r>
              <a:rPr lang="en-US" altLang="zh-CN" sz="1400" dirty="0"/>
              <a:t>, starting from time 0.</a:t>
            </a:r>
          </a:p>
          <a:p>
            <a:pPr lvl="1"/>
            <a:r>
              <a:rPr lang="en-US" altLang="zh-CN" sz="1400" b="1" dirty="0"/>
              <a:t>Method</a:t>
            </a:r>
            <a:r>
              <a:rPr lang="en-US" altLang="zh-CN" sz="1400" dirty="0"/>
              <a:t>:</a:t>
            </a:r>
          </a:p>
          <a:p>
            <a:pPr lvl="2"/>
            <a:r>
              <a:rPr lang="en-US" altLang="zh-CN" sz="1400" dirty="0"/>
              <a:t>Same procedure as policy intervention </a:t>
            </a:r>
            <a:r>
              <a:rPr lang="en-US" altLang="zh-CN" sz="1400" b="1" dirty="0"/>
              <a:t>except</a:t>
            </a:r>
            <a:r>
              <a:rPr lang="en-US" altLang="zh-CN" sz="1400" dirty="0"/>
              <a:t>:</a:t>
            </a:r>
          </a:p>
          <a:p>
            <a:pPr lvl="3"/>
            <a:r>
              <a:rPr lang="en-US" altLang="zh-CN" sz="1400" dirty="0"/>
              <a:t>The </a:t>
            </a:r>
            <a:r>
              <a:rPr lang="en-US" altLang="zh-CN" sz="1400" b="1" dirty="0"/>
              <a:t>generic noise distribution</a:t>
            </a:r>
            <a:r>
              <a:rPr lang="en-US" altLang="zh-CN" sz="1400" dirty="0"/>
              <a:t> p(N) is replaced by a </a:t>
            </a:r>
            <a:r>
              <a:rPr lang="en-US" altLang="zh-CN" sz="1400" b="1" dirty="0"/>
              <a:t>posterior, individual-specific noise distribution</a:t>
            </a:r>
            <a:r>
              <a:rPr lang="en-US" altLang="zh-CN" sz="1400" dirty="0"/>
              <a:t> p(N∣D^{(v)}).</a:t>
            </a:r>
          </a:p>
          <a:p>
            <a:pPr lvl="3"/>
            <a:r>
              <a:rPr lang="en-US" altLang="zh-CN" sz="1400" dirty="0"/>
              <a:t>The SCM becomes:</a:t>
            </a:r>
          </a:p>
          <a:p>
            <a:pPr lvl="2"/>
            <a:endParaRPr lang="en-US" altLang="zh-CN" sz="1400" dirty="0"/>
          </a:p>
          <a:p>
            <a:pPr lvl="2"/>
            <a:r>
              <a:rPr lang="en-US" altLang="zh-CN" sz="1400" dirty="0"/>
              <a:t>Noise variables include:</a:t>
            </a:r>
          </a:p>
          <a:p>
            <a:pPr lvl="3"/>
            <a:r>
              <a:rPr lang="en-US" altLang="zh-CN" sz="1400" b="1" dirty="0"/>
              <a:t>Outcome noise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E_o</a:t>
            </a:r>
            <a:r>
              <a:rPr lang="en-US" altLang="zh-CN" sz="1400" dirty="0"/>
              <a:t>: derived from the GP and Eq. (8); available in closed form.</a:t>
            </a:r>
          </a:p>
          <a:p>
            <a:pPr lvl="4"/>
            <a:r>
              <a:rPr lang="en-US" altLang="zh-CN" sz="1400" b="1" dirty="0"/>
              <a:t>Treatment noise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E_a</a:t>
            </a:r>
            <a:r>
              <a:rPr lang="en-US" altLang="zh-CN" sz="1400" dirty="0"/>
              <a:t>: arises from the stochastic sampling of treatments.</a:t>
            </a:r>
          </a:p>
          <a:p>
            <a:pPr lvl="2"/>
            <a:r>
              <a:rPr lang="en-US" altLang="zh-CN" sz="1400" dirty="0"/>
              <a:t>The </a:t>
            </a:r>
            <a:r>
              <a:rPr lang="en-US" altLang="zh-CN" sz="1400" b="1" dirty="0"/>
              <a:t>treatment noise</a:t>
            </a:r>
            <a:r>
              <a:rPr lang="en-US" altLang="zh-CN" sz="1400" dirty="0"/>
              <a:t> is estimated using an extended version of the thinning algorithm (</a:t>
            </a:r>
            <a:r>
              <a:rPr lang="en-US" altLang="zh-CN" sz="1400" dirty="0" err="1"/>
              <a:t>Noorbakhsh</a:t>
            </a:r>
            <a:r>
              <a:rPr lang="en-US" altLang="zh-CN" sz="1400" dirty="0"/>
              <a:t> &amp; Rodriguez, 2022) adapted for history-dependent processes.</a:t>
            </a:r>
          </a:p>
          <a:p>
            <a:pPr marL="457200" lvl="1" indent="0">
              <a:buNone/>
            </a:pPr>
            <a:endParaRPr kumimoji="1" lang="en-US" altLang="zh-CN" sz="1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C75B8B-B075-6289-71E5-E94F1A74D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463" y="2102530"/>
            <a:ext cx="1802008" cy="3143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5BB488-AE35-CCEE-1A51-166CBE69E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5463" y="4757697"/>
            <a:ext cx="2293603" cy="29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48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C12B-B592-93E4-3537-BDDEC22C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8EA74-38F9-DEE2-08A1-086E65DA5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939"/>
            <a:ext cx="2844452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Inference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42445-93D4-AC74-B986-B9335515D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366"/>
            <a:ext cx="10896600" cy="5033930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Identifiability of the policy counterfactual:</a:t>
            </a:r>
          </a:p>
          <a:p>
            <a:pPr lvl="1"/>
            <a:r>
              <a:rPr kumimoji="1" lang="en-US" altLang="zh-CN" sz="1400" dirty="0"/>
              <a:t>Why theorem 1 not sufficient / why violation of identifiability of counterfactual?</a:t>
            </a:r>
          </a:p>
          <a:p>
            <a:pPr lvl="2"/>
            <a:r>
              <a:rPr kumimoji="1" lang="en-US" altLang="zh-CN" sz="1400" b="1" dirty="0"/>
              <a:t>In Interventional: </a:t>
            </a:r>
            <a:r>
              <a:rPr kumimoji="1" lang="en-US" altLang="zh-CN" sz="1400" dirty="0"/>
              <a:t>You can observe many units with different baseline noise values, each exposed to various treatments.</a:t>
            </a:r>
          </a:p>
          <a:p>
            <a:pPr lvl="3"/>
            <a:r>
              <a:rPr kumimoji="1" lang="en-US" altLang="zh-CN" sz="1400" dirty="0"/>
              <a:t>Over a population, the variation in outcomes gives the model multiple opportunities to disentangle:</a:t>
            </a:r>
          </a:p>
          <a:p>
            <a:pPr marL="457200" lvl="1" indent="0">
              <a:buNone/>
            </a:pPr>
            <a:r>
              <a:rPr kumimoji="1" lang="en-US" altLang="zh-CN" sz="1400" dirty="0"/>
              <a:t>                       - What part of the outcome came from the treatment</a:t>
            </a:r>
          </a:p>
          <a:p>
            <a:pPr marL="457200" lvl="1" indent="0">
              <a:buNone/>
            </a:pPr>
            <a:r>
              <a:rPr kumimoji="1" lang="en-US" altLang="zh-CN" sz="1400" dirty="0"/>
              <a:t>                       - What part was due to latent noise / baseline progression</a:t>
            </a:r>
          </a:p>
          <a:p>
            <a:pPr lvl="3"/>
            <a:r>
              <a:rPr kumimoji="1" lang="en-US" altLang="zh-CN" sz="1400" dirty="0"/>
              <a:t>This is exactly what lets you estimate the average treatment effect across a population, even when </a:t>
            </a:r>
            <a:r>
              <a:rPr kumimoji="1" lang="en-US" altLang="zh-CN" sz="1400" dirty="0" err="1"/>
              <a:t>f_b</a:t>
            </a:r>
            <a:r>
              <a:rPr kumimoji="1" lang="en-US" altLang="zh-CN" sz="1400" dirty="0"/>
              <a:t> (</a:t>
            </a:r>
            <a:r>
              <a:rPr kumimoji="1" lang="el-GR" altLang="zh-CN" sz="1400" dirty="0"/>
              <a:t>τ) </a:t>
            </a:r>
            <a:r>
              <a:rPr kumimoji="1" lang="en-US" altLang="zh-CN" sz="1400" dirty="0"/>
              <a:t>and </a:t>
            </a:r>
            <a:r>
              <a:rPr kumimoji="1" lang="en-US" altLang="zh-CN" sz="1400" dirty="0" err="1"/>
              <a:t>f_a</a:t>
            </a:r>
            <a:r>
              <a:rPr kumimoji="1" lang="en-US" altLang="zh-CN" sz="1400" dirty="0"/>
              <a:t> (</a:t>
            </a:r>
            <a:r>
              <a:rPr kumimoji="1" lang="el-GR" altLang="zh-CN" sz="1400" dirty="0"/>
              <a:t>τ;</a:t>
            </a:r>
            <a:r>
              <a:rPr kumimoji="1" lang="en-US" altLang="zh-CN" sz="1400" dirty="0"/>
              <a:t>a) are flexible (nonparametric, like GPs).</a:t>
            </a:r>
          </a:p>
          <a:p>
            <a:pPr lvl="2"/>
            <a:r>
              <a:rPr kumimoji="1" lang="en-US" altLang="zh-CN" sz="1400" b="1" dirty="0"/>
              <a:t>In counterfactual outcomes</a:t>
            </a:r>
            <a:r>
              <a:rPr kumimoji="1" lang="en-US" altLang="zh-CN" sz="1400" dirty="0"/>
              <a:t>: only one noise sample.</a:t>
            </a:r>
          </a:p>
          <a:p>
            <a:pPr lvl="3"/>
            <a:r>
              <a:rPr kumimoji="1" lang="en-US" altLang="zh-CN" sz="1400" dirty="0"/>
              <a:t>You fix one individual — so you're conditioning on a single draw of the noise N=N^(</a:t>
            </a:r>
            <a:r>
              <a:rPr kumimoji="1" lang="en-US" altLang="zh-CN" sz="1400" dirty="0" err="1"/>
              <a:t>i</a:t>
            </a:r>
            <a:r>
              <a:rPr kumimoji="1" lang="en-US" altLang="zh-CN" sz="1400" dirty="0"/>
              <a:t>), you observed x^(</a:t>
            </a:r>
            <a:r>
              <a:rPr kumimoji="1" lang="en-US" altLang="zh-CN" sz="1400" dirty="0" err="1"/>
              <a:t>i</a:t>
            </a:r>
            <a:r>
              <a:rPr kumimoji="1" lang="en-US" altLang="zh-CN" sz="1400" dirty="0"/>
              <a:t>).</a:t>
            </a:r>
          </a:p>
          <a:p>
            <a:pPr lvl="1"/>
            <a:endParaRPr kumimoji="1" lang="en-US" altLang="zh-CN" sz="1400" dirty="0"/>
          </a:p>
          <a:p>
            <a:pPr lvl="1"/>
            <a:endParaRPr lang="en-US" altLang="zh-CN" sz="1400" dirty="0"/>
          </a:p>
          <a:p>
            <a:pPr lvl="3"/>
            <a:r>
              <a:rPr lang="en-US" altLang="zh-CN" sz="1400" dirty="0"/>
              <a:t>There’s </a:t>
            </a:r>
            <a:r>
              <a:rPr lang="en-US" altLang="zh-CN" sz="1400" b="1" dirty="0"/>
              <a:t>no variation in noise to help you disambiguate</a:t>
            </a:r>
            <a:r>
              <a:rPr lang="en-US" altLang="zh-CN" sz="1400" dirty="0"/>
              <a:t> what was due to </a:t>
            </a:r>
            <a:r>
              <a:rPr lang="en-US" altLang="zh-CN" sz="1400" dirty="0" err="1"/>
              <a:t>f_b</a:t>
            </a:r>
            <a:r>
              <a:rPr lang="en-US" altLang="zh-CN" sz="1400" dirty="0"/>
              <a:t> vs. </a:t>
            </a:r>
            <a:r>
              <a:rPr lang="en-US" altLang="zh-CN" sz="1400" dirty="0" err="1"/>
              <a:t>f_a</a:t>
            </a:r>
            <a:endParaRPr lang="en-US" altLang="zh-CN" sz="1400" dirty="0"/>
          </a:p>
          <a:p>
            <a:pPr lvl="1"/>
            <a:r>
              <a:rPr kumimoji="1" lang="en-US" altLang="zh-CN" sz="1400" b="1" dirty="0"/>
              <a:t>Assumptions to ensure identifiability:</a:t>
            </a:r>
          </a:p>
          <a:p>
            <a:pPr lvl="2"/>
            <a:r>
              <a:rPr lang="en-US" altLang="zh-CN" sz="1400" dirty="0"/>
              <a:t>Monotonicity: </a:t>
            </a:r>
            <a:r>
              <a:rPr lang="en-US" altLang="zh-CN" sz="1400" b="1" dirty="0"/>
              <a:t>To constrain the counterfactual sampling space</a:t>
            </a:r>
            <a:r>
              <a:rPr lang="en-US" altLang="zh-CN" sz="1400" dirty="0"/>
              <a:t>, so that when generating counterfactual treatment trajectories under a new policy 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~, </a:t>
            </a:r>
            <a:r>
              <a:rPr lang="en-US" altLang="zh-CN" sz="1400" b="1" dirty="0"/>
              <a:t>only consistent treatment transitions are allowed.</a:t>
            </a:r>
          </a:p>
          <a:p>
            <a:pPr lvl="3"/>
            <a:r>
              <a:rPr lang="en-US" altLang="zh-CN" sz="1400" dirty="0"/>
              <a:t>A point accepted (i.e. treated) under </a:t>
            </a:r>
            <a:r>
              <a:rPr lang="el-GR" altLang="zh-CN" sz="1400" dirty="0"/>
              <a:t>π=0 </a:t>
            </a:r>
            <a:r>
              <a:rPr lang="en-US" altLang="zh-CN" sz="1400" dirty="0"/>
              <a:t>should </a:t>
            </a:r>
            <a:r>
              <a:rPr lang="en-US" altLang="zh-CN" sz="1400" b="1" dirty="0"/>
              <a:t>stay accepted</a:t>
            </a:r>
            <a:r>
              <a:rPr lang="en-US" altLang="zh-CN" sz="1400" dirty="0"/>
              <a:t> under </a:t>
            </a:r>
            <a:r>
              <a:rPr lang="el-GR" altLang="zh-CN" sz="1400" dirty="0"/>
              <a:t>π=1,</a:t>
            </a:r>
          </a:p>
          <a:p>
            <a:pPr lvl="3"/>
            <a:r>
              <a:rPr lang="en-US" altLang="zh-CN" sz="1400" dirty="0"/>
              <a:t>A point rejected under </a:t>
            </a:r>
            <a:r>
              <a:rPr lang="el-GR" altLang="zh-CN" sz="1400" dirty="0"/>
              <a:t>π=1 </a:t>
            </a:r>
            <a:r>
              <a:rPr lang="en-US" altLang="zh-CN" sz="1400" dirty="0"/>
              <a:t>should </a:t>
            </a:r>
            <a:r>
              <a:rPr lang="en-US" altLang="zh-CN" sz="1400" b="1" dirty="0"/>
              <a:t>stay rejected</a:t>
            </a:r>
            <a:r>
              <a:rPr lang="en-US" altLang="zh-CN" sz="1400" dirty="0"/>
              <a:t> under </a:t>
            </a:r>
            <a:r>
              <a:rPr lang="el-GR" altLang="zh-CN" sz="1400" dirty="0"/>
              <a:t>π=0.</a:t>
            </a:r>
            <a:endParaRPr lang="en-US" altLang="zh-CN" sz="1400" dirty="0"/>
          </a:p>
          <a:p>
            <a:pPr marL="1371600" lvl="3" indent="0">
              <a:buNone/>
            </a:pPr>
            <a:endParaRPr lang="el-GR" altLang="zh-CN" sz="1400" dirty="0"/>
          </a:p>
          <a:p>
            <a:pPr lvl="2"/>
            <a:r>
              <a:rPr lang="en-US" altLang="zh-CN" sz="1400" dirty="0"/>
              <a:t>Separating </a:t>
            </a:r>
            <a:r>
              <a:rPr lang="en-US" altLang="zh-CN" sz="1400" dirty="0" err="1"/>
              <a:t>f_b</a:t>
            </a:r>
            <a:r>
              <a:rPr lang="en-US" altLang="zh-CN" sz="1400" dirty="0"/>
              <a:t>​ and </a:t>
            </a:r>
            <a:r>
              <a:rPr lang="en-US" altLang="zh-CN" sz="1400" dirty="0" err="1"/>
              <a:t>f_a</a:t>
            </a:r>
            <a:r>
              <a:rPr lang="en-US" altLang="zh-CN" sz="1400" dirty="0"/>
              <a:t> with functional priors:</a:t>
            </a:r>
          </a:p>
          <a:p>
            <a:pPr lvl="2"/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5F5FF-B3C7-3587-D1F6-C0DC646BE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410" y="3004877"/>
            <a:ext cx="5428033" cy="3239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CE804D9-E304-46EB-BEA6-C52470C9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167" y="4836003"/>
            <a:ext cx="6972300" cy="317500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E9FD2CDD-D0E6-980D-7D4C-33A3F005E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838587"/>
              </p:ext>
            </p:extLst>
          </p:nvPr>
        </p:nvGraphicFramePr>
        <p:xfrm>
          <a:off x="1401872" y="5461159"/>
          <a:ext cx="10515600" cy="13030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1953224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713517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336956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350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Behavior Assumed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043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50" dirty="0" err="1"/>
                        <a:t>f_b</a:t>
                      </a:r>
                      <a:r>
                        <a:rPr lang="en-US" sz="1350" dirty="0"/>
                        <a:t>(</a:t>
                      </a:r>
                      <a:r>
                        <a:rPr lang="el-GR" sz="1350" dirty="0"/>
                        <a:t>τ)</a:t>
                      </a:r>
                      <a:endParaRPr lang="en-US" sz="135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 dirty="0"/>
                        <a:t>Slow-changing</a:t>
                      </a:r>
                      <a:r>
                        <a:rPr lang="en-US" sz="1350" dirty="0"/>
                        <a:t>, smooth (e.g., periodic + constant kernel)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/>
                        <a:t>Captures long-term baseline patterns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5726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350" dirty="0" err="1"/>
                        <a:t>F_a</a:t>
                      </a:r>
                      <a:r>
                        <a:rPr lang="en-US" sz="1350" dirty="0"/>
                        <a:t>(</a:t>
                      </a:r>
                      <a:r>
                        <a:rPr lang="el-GR" sz="1350" dirty="0"/>
                        <a:t>τ;</a:t>
                      </a:r>
                      <a:r>
                        <a:rPr lang="en-US" sz="1350" dirty="0"/>
                        <a:t>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1"/>
                        <a:t>Fast-changing</a:t>
                      </a:r>
                      <a:r>
                        <a:rPr lang="en-US" sz="1350"/>
                        <a:t>, sharp (SE kernel centered on treatment time)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dirty="0"/>
                        <a:t>Captures short-term treatment response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359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823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7FD75-F086-CD46-8810-E74D20D5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6D40D-7A39-7220-5667-BDF555AA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5625230" cy="1325563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Limitations and Future work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39D416-0CB3-9467-1089-14F5D2E7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896600" cy="5033930"/>
          </a:xfrm>
        </p:spPr>
        <p:txBody>
          <a:bodyPr>
            <a:noAutofit/>
          </a:bodyPr>
          <a:lstStyle/>
          <a:p>
            <a:r>
              <a:rPr kumimoji="1" lang="en-US" altLang="zh-CN" sz="1800" dirty="0"/>
              <a:t>Scalability of computing</a:t>
            </a:r>
          </a:p>
          <a:p>
            <a:r>
              <a:rPr lang="en-US" altLang="zh-CN" sz="1800" dirty="0"/>
              <a:t>treatment responses: additive, which does not allow for modeling interactions of nearby treatments; </a:t>
            </a:r>
          </a:p>
          <a:p>
            <a:pPr lvl="1"/>
            <a:r>
              <a:rPr lang="en-US" altLang="zh-CN" sz="1800" dirty="0"/>
              <a:t>can be improved by integrating more sophisticated kernels into the treatment response function. </a:t>
            </a:r>
          </a:p>
          <a:p>
            <a:r>
              <a:rPr kumimoji="1" lang="en-US" altLang="zh-CN" sz="1800" dirty="0"/>
              <a:t>Thinning algorithm: slow</a:t>
            </a:r>
          </a:p>
          <a:p>
            <a:r>
              <a:rPr kumimoji="1" lang="en-US" altLang="zh-CN" sz="1800" dirty="0"/>
              <a:t>Causal assumptions: might violate in real-world data, such as NUC</a:t>
            </a:r>
          </a:p>
          <a:p>
            <a:endParaRPr lang="en-US" altLang="zh-CN" sz="1800" dirty="0"/>
          </a:p>
          <a:p>
            <a:pPr lvl="2"/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882482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63D4F-9151-36CF-A4FF-C11611D3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431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3200" dirty="0" err="1"/>
              <a:t>Appendex</a:t>
            </a:r>
            <a:endParaRPr kumimoji="1"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B9908-B015-E4DB-8D7D-2A8CF0C21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634"/>
            <a:ext cx="6837218" cy="990104"/>
          </a:xfrm>
        </p:spPr>
        <p:txBody>
          <a:bodyPr>
            <a:normAutofit/>
          </a:bodyPr>
          <a:lstStyle/>
          <a:p>
            <a:r>
              <a:rPr kumimoji="1" lang="en-US" altLang="zh-CN" sz="1600" dirty="0"/>
              <a:t>MPP: </a:t>
            </a:r>
          </a:p>
          <a:p>
            <a:pPr lvl="1"/>
            <a:r>
              <a:rPr kumimoji="1" lang="en-US" altLang="zh-CN" sz="1600" dirty="0"/>
              <a:t>Intensity function in MPP case by using chain rule:</a:t>
            </a:r>
            <a:endParaRPr kumimoji="1" lang="zh-CN" altLang="en-US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1B03E9-2716-5F20-90D9-0079D43B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413" y="1781825"/>
            <a:ext cx="2532496" cy="4238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728EC9-391A-E759-43FB-C48010AD9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359" y="2205719"/>
            <a:ext cx="5760605" cy="99010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597B0B6-8A61-598A-BEE3-A8436D946B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359" y="3373977"/>
            <a:ext cx="6224732" cy="320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8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392BE-D954-F98D-D82D-9BDE9D6A8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6F5F3-293E-9A6F-D29B-B9724E3EF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69" y="-36781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 err="1"/>
              <a:t>Appendex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E2FAD-C9D1-BF28-B7EA-55B3F8CB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4876"/>
            <a:ext cx="6837218" cy="990104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How we get (6):</a:t>
            </a:r>
          </a:p>
          <a:p>
            <a:pPr lvl="1"/>
            <a:r>
              <a:rPr lang="en-US" altLang="zh-CN" sz="1400" dirty="0"/>
              <a:t>Decompose the treatment intensity</a:t>
            </a:r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endParaRPr lang="en-US" altLang="zh-CN" sz="1400" dirty="0"/>
          </a:p>
          <a:p>
            <a:pPr lvl="1"/>
            <a:r>
              <a:rPr lang="en-US" altLang="zh-CN" sz="1400" dirty="0"/>
              <a:t>Simplify the outcome intensity term:</a:t>
            </a:r>
          </a:p>
          <a:p>
            <a:r>
              <a:rPr kumimoji="1" lang="en-US" altLang="zh-CN" sz="1400" dirty="0"/>
              <a:t>     </a:t>
            </a:r>
            <a:r>
              <a:rPr lang="en-US" altLang="zh-CN" sz="1400" dirty="0"/>
              <a:t>Outcome time points </a:t>
            </a:r>
            <a:r>
              <a:rPr lang="en-US" altLang="zh-CN" sz="1400" dirty="0" err="1"/>
              <a:t>t_j</a:t>
            </a:r>
            <a:r>
              <a:rPr lang="en-US" altLang="zh-CN" sz="1400" dirty="0"/>
              <a:t> are fixed and known: </a:t>
            </a:r>
          </a:p>
          <a:p>
            <a:pPr lvl="1"/>
            <a:r>
              <a:rPr lang="en-US" altLang="zh-CN" sz="1400" dirty="0"/>
              <a:t>No randomness over time — only over the outcome marks y</a:t>
            </a:r>
          </a:p>
          <a:p>
            <a:pPr lvl="1"/>
            <a:r>
              <a:rPr lang="en-US" altLang="zh-CN" sz="1400" dirty="0"/>
              <a:t>So the </a:t>
            </a:r>
            <a:r>
              <a:rPr lang="en-US" altLang="zh-CN" sz="1400" b="1" dirty="0"/>
              <a:t>temporal intensity</a:t>
            </a:r>
            <a:r>
              <a:rPr lang="en-US" altLang="zh-CN" sz="1400" dirty="0"/>
              <a:t> is “collapsed” into an indicator</a:t>
            </a:r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r>
              <a:rPr lang="en-US" altLang="zh-CN" sz="1400" dirty="0"/>
              <a:t>Integral Term Simplification: </a:t>
            </a:r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lvl="1"/>
            <a:r>
              <a:rPr lang="el-GR" altLang="zh-CN" sz="1400" dirty="0"/>
              <a:t>λ</a:t>
            </a:r>
            <a:r>
              <a:rPr lang="en-US" altLang="zh-CN" sz="1400" dirty="0"/>
              <a:t>_o^∗(t) is replaced with an </a:t>
            </a:r>
            <a:r>
              <a:rPr lang="en-US" altLang="zh-CN" sz="1400" b="1" dirty="0"/>
              <a:t>indicator</a:t>
            </a:r>
            <a:r>
              <a:rPr lang="en-US" altLang="zh-CN" sz="1400" dirty="0"/>
              <a:t> at known outcome times </a:t>
            </a:r>
            <a:r>
              <a:rPr lang="en-US" altLang="zh-CN" sz="1400" dirty="0" err="1"/>
              <a:t>t_j</a:t>
            </a:r>
            <a:endParaRPr lang="en-US" altLang="zh-CN" sz="1400" dirty="0"/>
          </a:p>
          <a:p>
            <a:pPr lvl="1"/>
            <a:r>
              <a:rPr lang="en-US" altLang="zh-CN" sz="1400" dirty="0"/>
              <a:t>And these are </a:t>
            </a:r>
            <a:r>
              <a:rPr lang="en-US" altLang="zh-CN" sz="1400" b="1" dirty="0"/>
              <a:t>not random</a:t>
            </a:r>
            <a:r>
              <a:rPr lang="en-US" altLang="zh-CN" sz="1400" dirty="0"/>
              <a:t> — no stochastic timing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7B3353-2B28-3B12-CA13-9D4B9C84B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523" y="1493678"/>
            <a:ext cx="2579997" cy="27682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E794CA-9555-F20E-9676-BE13E3C58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609" y="1373207"/>
            <a:ext cx="3734377" cy="5165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020F120-E478-A17C-876F-BF01232CE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4634" y="1770502"/>
            <a:ext cx="2966769" cy="647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3BA0B4-2BDD-CFBF-A652-89BDFF3C7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0014" y="3557566"/>
            <a:ext cx="2065769" cy="352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3E02A5-DA4D-C138-630F-E6CA657DC3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8140" y="3867398"/>
            <a:ext cx="2065769" cy="5458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232731-9570-B69A-090C-16B7CDCC88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9227" y="4690702"/>
            <a:ext cx="2254869" cy="62090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76219D9-34A7-EE47-F025-713272E98D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0833" y="5876946"/>
            <a:ext cx="1980458" cy="4249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1764653-21C7-209A-F2A0-121AF1F1E6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1077" y="6301872"/>
            <a:ext cx="981416" cy="50762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54566B6-8D9D-8BBD-2DB4-5BD1797ED95E}"/>
              </a:ext>
            </a:extLst>
          </p:cNvPr>
          <p:cNvSpPr txBox="1"/>
          <p:nvPr/>
        </p:nvSpPr>
        <p:spPr>
          <a:xfrm>
            <a:off x="1117516" y="6401797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Hence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9C6D627-72BF-46AB-BF05-E0DD8803E628}"/>
              </a:ext>
            </a:extLst>
          </p:cNvPr>
          <p:cNvSpPr txBox="1"/>
          <p:nvPr/>
        </p:nvSpPr>
        <p:spPr>
          <a:xfrm>
            <a:off x="1582439" y="404317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Hence</a:t>
            </a:r>
            <a:endParaRPr kumimoji="1" lang="zh-CN" alt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A53E6D-9C14-B98E-9473-EB762DE2FD8C}"/>
              </a:ext>
            </a:extLst>
          </p:cNvPr>
          <p:cNvSpPr txBox="1"/>
          <p:nvPr/>
        </p:nvSpPr>
        <p:spPr>
          <a:xfrm>
            <a:off x="1816566" y="1996949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Hence</a:t>
            </a:r>
            <a:endParaRPr kumimoji="1"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1C8B36-9910-8D97-43A5-3EA95033CA4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4523" y="205459"/>
            <a:ext cx="3156197" cy="470072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4720379-9C64-25E6-C9ED-6DC88B93FC4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04523" y="588137"/>
            <a:ext cx="4502809" cy="5280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C8D8CFC-0807-A868-6796-B0DD4404BA8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07332" y="3557566"/>
            <a:ext cx="4631376" cy="563484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495C729-1FEE-D5CD-E2BC-AFA34EB9F627}"/>
              </a:ext>
            </a:extLst>
          </p:cNvPr>
          <p:cNvSpPr txBox="1"/>
          <p:nvPr/>
        </p:nvSpPr>
        <p:spPr>
          <a:xfrm>
            <a:off x="7207332" y="3180673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Hence we got final result (6):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4508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BBC34-CE35-263A-890B-6498C73E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332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Background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FFA480-2B34-653F-B205-DDA459C82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5790"/>
            <a:ext cx="10896600" cy="5438416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Central question:</a:t>
            </a:r>
          </a:p>
          <a:p>
            <a:pPr lvl="1"/>
            <a:r>
              <a:rPr kumimoji="1" lang="en-US" altLang="zh-CN" sz="1400" dirty="0"/>
              <a:t>“</a:t>
            </a:r>
            <a:r>
              <a:rPr lang="en-US" altLang="zh-CN" sz="1400" dirty="0"/>
              <a:t>What would happen to the outcome (e.g., patient health) </a:t>
            </a:r>
          </a:p>
          <a:p>
            <a:pPr marL="457200" lvl="1" indent="0">
              <a:buNone/>
            </a:pPr>
            <a:r>
              <a:rPr lang="en-US" altLang="zh-CN" sz="1400" dirty="0"/>
              <a:t>      if we changed the treatment policy?</a:t>
            </a:r>
            <a:r>
              <a:rPr kumimoji="1" lang="en-US" altLang="zh-CN" sz="1400" dirty="0"/>
              <a:t>”</a:t>
            </a:r>
          </a:p>
          <a:p>
            <a:pPr lvl="1"/>
            <a:r>
              <a:rPr kumimoji="1" lang="en-US" altLang="zh-CN" sz="1400" dirty="0"/>
              <a:t>=&gt; </a:t>
            </a:r>
            <a:r>
              <a:rPr lang="en-US" altLang="zh-CN" sz="1400" b="1" dirty="0"/>
              <a:t>How can we evaluate the outcome trajectories that would </a:t>
            </a:r>
          </a:p>
          <a:p>
            <a:pPr marL="457200" lvl="1" indent="0">
              <a:buNone/>
            </a:pPr>
            <a:r>
              <a:rPr lang="en-US" altLang="zh-CN" sz="1400" b="1" dirty="0"/>
              <a:t>	result from intervening on a treatment policy—when the policy itself is not explicitly recorded and treatment 	assignments are stochastic rather than fixed?</a:t>
            </a:r>
          </a:p>
          <a:p>
            <a:r>
              <a:rPr kumimoji="1" lang="en-US" altLang="zh-CN" sz="1400" dirty="0"/>
              <a:t>Goal:</a:t>
            </a:r>
          </a:p>
          <a:p>
            <a:pPr lvl="1"/>
            <a:r>
              <a:rPr lang="en-US" altLang="zh-CN" sz="1400" dirty="0"/>
              <a:t>Answering the interventional and counterfactual queries requires modeling policy interventions using a </a:t>
            </a:r>
            <a:r>
              <a:rPr lang="en-US" altLang="zh-CN" sz="1400" i="1" dirty="0"/>
              <a:t>causal </a:t>
            </a:r>
            <a:r>
              <a:rPr lang="en-US" altLang="zh-CN" sz="1400" dirty="0"/>
              <a:t>model (i.e. int: “What will be the effect of a change to a different policy?”; </a:t>
            </a:r>
            <a:r>
              <a:rPr lang="en-US" altLang="zh-CN" sz="1400" dirty="0" err="1"/>
              <a:t>cf</a:t>
            </a:r>
            <a:r>
              <a:rPr lang="en-US" altLang="zh-CN" sz="1400" dirty="0"/>
              <a:t>: “What would have happened if a patient had followed a different treatment policy? ”)</a:t>
            </a:r>
          </a:p>
          <a:p>
            <a:pPr lvl="1"/>
            <a:r>
              <a:rPr lang="en-US" altLang="zh-CN" sz="1400" dirty="0"/>
              <a:t>=&gt; infer a causal model of recurrent treatments from sequential treatment–outcome data to capture complex, long-term dependencies, which always created by some policy (induces dependencies between past events and future treatments)</a:t>
            </a:r>
          </a:p>
          <a:p>
            <a:r>
              <a:rPr kumimoji="1" lang="en-US" altLang="zh-CN" sz="1400" dirty="0"/>
              <a:t>Challenges:</a:t>
            </a:r>
          </a:p>
          <a:p>
            <a:pPr lvl="1"/>
            <a:r>
              <a:rPr lang="en-US" altLang="zh-CN" sz="1400" dirty="0"/>
              <a:t>Data always created by some policy (induces dependencies between past events and future treatments)</a:t>
            </a:r>
          </a:p>
          <a:p>
            <a:pPr lvl="1"/>
            <a:r>
              <a:rPr lang="en-US" altLang="zh-CN" sz="1400" dirty="0"/>
              <a:t>policy itself is generally not recorded and may be known only implicitly from the observed distribution of treatments and outcomes </a:t>
            </a:r>
          </a:p>
          <a:p>
            <a:r>
              <a:rPr kumimoji="1" lang="en-US" altLang="zh-CN" sz="1400" dirty="0"/>
              <a:t>Limitations of previous methods:</a:t>
            </a:r>
          </a:p>
          <a:p>
            <a:pPr lvl="1"/>
            <a:r>
              <a:rPr lang="en-US" altLang="zh-CN" sz="1400" dirty="0"/>
              <a:t>Assume </a:t>
            </a:r>
            <a:r>
              <a:rPr lang="en-US" altLang="zh-CN" sz="1400" b="1" dirty="0"/>
              <a:t>treatment sequences are fixed</a:t>
            </a:r>
            <a:r>
              <a:rPr lang="en-US" altLang="zh-CN" sz="1400" dirty="0"/>
              <a:t> in advance</a:t>
            </a:r>
          </a:p>
          <a:p>
            <a:pPr lvl="1"/>
            <a:r>
              <a:rPr lang="en-US" altLang="zh-CN" sz="1400" dirty="0"/>
              <a:t>Often ignore the fact that real-world treatments are </a:t>
            </a:r>
            <a:r>
              <a:rPr lang="en-US" altLang="zh-CN" sz="1400" b="1" dirty="0"/>
              <a:t>stochastic</a:t>
            </a:r>
            <a:r>
              <a:rPr lang="en-US" altLang="zh-CN" sz="1400" dirty="0"/>
              <a:t> and </a:t>
            </a:r>
            <a:r>
              <a:rPr lang="en-US" altLang="zh-CN" sz="1400" b="1" dirty="0"/>
              <a:t>dependent on past outcomes</a:t>
            </a:r>
            <a:endParaRPr lang="en-US" altLang="zh-CN" sz="1400" dirty="0"/>
          </a:p>
          <a:p>
            <a:pPr lvl="1"/>
            <a:r>
              <a:rPr lang="en-US" altLang="zh-CN" sz="1400" dirty="0"/>
              <a:t>Can't easily be used to </a:t>
            </a:r>
            <a:r>
              <a:rPr lang="en-US" altLang="zh-CN" sz="1400" b="1" dirty="0"/>
              <a:t>simulate or counterfactually reason</a:t>
            </a:r>
            <a:r>
              <a:rPr lang="en-US" altLang="zh-CN" sz="1400" dirty="0"/>
              <a:t> about different treatment policies</a:t>
            </a:r>
          </a:p>
          <a:p>
            <a:r>
              <a:rPr kumimoji="1" lang="en-US" altLang="zh-CN" sz="1400" dirty="0"/>
              <a:t>Proposed solution &amp; Contribution:</a:t>
            </a:r>
          </a:p>
          <a:p>
            <a:pPr lvl="1"/>
            <a:r>
              <a:rPr lang="en-US" altLang="zh-CN" sz="1400" b="1" dirty="0"/>
              <a:t>joint treatment– outcome model:</a:t>
            </a:r>
            <a:r>
              <a:rPr lang="en-US" altLang="zh-CN" sz="1400" dirty="0"/>
              <a:t> estimate treatment policies and treatment responses in continuous time, by combining a marked point process and a conditional Gaussian process (GP), to estimate future and counterfactual progression </a:t>
            </a:r>
          </a:p>
          <a:p>
            <a:pPr lvl="1"/>
            <a:r>
              <a:rPr lang="en-US" altLang="zh-CN" sz="1400" b="1" dirty="0"/>
              <a:t>Interventional and counterfactual queries of interventions on policies</a:t>
            </a:r>
            <a:r>
              <a:rPr lang="en-US" altLang="zh-CN" sz="1400" dirty="0"/>
              <a:t>: an intervention on a treatment policy </a:t>
            </a:r>
            <a:r>
              <a:rPr lang="en-US" altLang="zh-CN" sz="1400" dirty="0">
                <a:sym typeface="Wingdings" pitchFamily="2" charset="2"/>
              </a:rPr>
              <a:t> </a:t>
            </a:r>
            <a:r>
              <a:rPr lang="en-US" altLang="zh-CN" sz="1400" dirty="0"/>
              <a:t>a sequence of stochastic interventions on treatments </a:t>
            </a:r>
          </a:p>
          <a:p>
            <a:pPr lvl="1"/>
            <a:r>
              <a:rPr lang="en-US" altLang="zh-CN" sz="1400" b="1" dirty="0"/>
              <a:t>Counterfactual sampling of arbitrary point processes</a:t>
            </a:r>
            <a:r>
              <a:rPr lang="en-US" altLang="zh-CN" sz="1400" dirty="0"/>
              <a:t>: allowing events to depend on past events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5B2E82-86F0-980C-2FAB-8F08F4A68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09" y="89258"/>
            <a:ext cx="5153891" cy="14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94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C488D-C471-6FDB-C92A-18FCC8860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5D39C8-A5CA-B711-D009-FA98F4075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36" y="2651"/>
            <a:ext cx="10896600" cy="54384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800" dirty="0"/>
              <a:t>Preliminaries </a:t>
            </a:r>
            <a:r>
              <a:rPr kumimoji="1" lang="en-US" altLang="zh-CN" sz="1800" dirty="0"/>
              <a:t>:</a:t>
            </a:r>
          </a:p>
          <a:p>
            <a:pPr lvl="1"/>
            <a:r>
              <a:rPr kumimoji="1" lang="en-US" altLang="zh-CN" sz="1400" dirty="0"/>
              <a:t>Marked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Point Process (MPP):</a:t>
            </a:r>
          </a:p>
          <a:p>
            <a:pPr lvl="2"/>
            <a:r>
              <a:rPr kumimoji="1" lang="en-US" altLang="zh-CN" sz="1400" dirty="0"/>
              <a:t>TPP: </a:t>
            </a:r>
            <a:r>
              <a:rPr lang="en-US" altLang="zh-CN" sz="1400" dirty="0"/>
              <a:t>A point process is described by the </a:t>
            </a:r>
            <a:r>
              <a:rPr lang="en-US" altLang="zh-CN" sz="1400" b="1" dirty="0"/>
              <a:t>conditional intensity function</a:t>
            </a:r>
            <a:r>
              <a:rPr lang="en-US" altLang="zh-CN" sz="1400" dirty="0"/>
              <a:t> </a:t>
            </a:r>
            <a:r>
              <a:rPr lang="el-GR" altLang="zh-CN" sz="1400" dirty="0"/>
              <a:t>λ∗(</a:t>
            </a:r>
            <a:r>
              <a:rPr lang="en-US" altLang="zh-CN" sz="1400" dirty="0"/>
              <a:t>t), which defines the instantaneous rate of event occurrence at time t, </a:t>
            </a:r>
            <a:r>
              <a:rPr lang="en-US" altLang="zh-CN" sz="1400" b="1" dirty="0"/>
              <a:t>given the history up to time t</a:t>
            </a:r>
            <a:r>
              <a:rPr lang="en-US" altLang="zh-CN" sz="1400" dirty="0"/>
              <a:t>.</a:t>
            </a:r>
          </a:p>
          <a:p>
            <a:pPr lvl="2"/>
            <a:r>
              <a:rPr kumimoji="1" lang="en-US" altLang="zh-CN" sz="1400" dirty="0"/>
              <a:t>MPP: Each event is not just a time </a:t>
            </a:r>
            <a:r>
              <a:rPr kumimoji="1" lang="en-US" altLang="zh-CN" sz="1400" dirty="0" err="1"/>
              <a:t>t_i</a:t>
            </a:r>
            <a:r>
              <a:rPr kumimoji="1" lang="en-US" altLang="zh-CN" sz="1400" dirty="0"/>
              <a:t> but also has a mark </a:t>
            </a:r>
            <a:r>
              <a:rPr kumimoji="1" lang="en-US" altLang="zh-CN" sz="1400" dirty="0" err="1"/>
              <a:t>m_i</a:t>
            </a:r>
            <a:r>
              <a:rPr kumimoji="1" lang="en-US" altLang="zh-CN" sz="1400" dirty="0"/>
              <a:t> (e.g., type of event). The joint process is described by:</a:t>
            </a:r>
          </a:p>
          <a:p>
            <a:pPr marL="914400" lvl="2" indent="0">
              <a:buNone/>
            </a:pPr>
            <a:r>
              <a:rPr kumimoji="1" lang="en-US" altLang="zh-CN" sz="1400" dirty="0"/>
              <a:t>	</a:t>
            </a:r>
            <a:r>
              <a:rPr kumimoji="1" lang="el-GR" altLang="zh-CN" sz="1400" dirty="0"/>
              <a:t>λ∗(</a:t>
            </a:r>
            <a:r>
              <a:rPr kumimoji="1" lang="en-US" altLang="zh-CN" sz="1400" dirty="0" err="1"/>
              <a:t>t,m</a:t>
            </a:r>
            <a:r>
              <a:rPr kumimoji="1" lang="en-US" altLang="zh-CN" sz="1400" dirty="0"/>
              <a:t>)=</a:t>
            </a:r>
            <a:r>
              <a:rPr kumimoji="1" lang="el-GR" altLang="zh-CN" sz="1400" dirty="0"/>
              <a:t>λ∗(</a:t>
            </a:r>
            <a:r>
              <a:rPr kumimoji="1" lang="en-US" altLang="zh-CN" sz="1400" dirty="0"/>
              <a:t>t)p∗(</a:t>
            </a:r>
            <a:r>
              <a:rPr kumimoji="1" lang="en-US" altLang="zh-CN" sz="1400" dirty="0" err="1"/>
              <a:t>m∣t</a:t>
            </a:r>
            <a:r>
              <a:rPr kumimoji="1" lang="en-US" altLang="zh-CN" sz="1400" dirty="0"/>
              <a:t>)</a:t>
            </a:r>
          </a:p>
          <a:p>
            <a:pPr marL="914400" lvl="2" indent="0">
              <a:buNone/>
            </a:pPr>
            <a:r>
              <a:rPr kumimoji="1" lang="en-US" altLang="zh-CN" sz="1400" dirty="0"/>
              <a:t>     </a:t>
            </a:r>
            <a:r>
              <a:rPr lang="en-US" altLang="zh-CN" sz="1400" dirty="0"/>
              <a:t>The likelihood of D observed in the interval [0, T ]:</a:t>
            </a:r>
          </a:p>
          <a:p>
            <a:pPr marL="914400" lvl="2" indent="0">
              <a:buNone/>
            </a:pPr>
            <a:endParaRPr kumimoji="1" lang="en-US" altLang="zh-CN" sz="1400" dirty="0"/>
          </a:p>
          <a:p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r>
              <a:rPr kumimoji="1" lang="en-US" altLang="zh-CN" sz="1400" dirty="0"/>
              <a:t>Causal inference:</a:t>
            </a:r>
          </a:p>
          <a:p>
            <a:pPr lvl="2"/>
            <a:r>
              <a:rPr kumimoji="1" lang="en-US" altLang="zh-CN" sz="1400" dirty="0"/>
              <a:t>PO framework: define causal queries</a:t>
            </a:r>
          </a:p>
          <a:p>
            <a:pPr lvl="3"/>
            <a:r>
              <a:rPr lang="en-US" altLang="zh-CN" sz="1400" b="1" dirty="0"/>
              <a:t>Interventional queries</a:t>
            </a:r>
            <a:r>
              <a:rPr lang="en-US" altLang="zh-CN" sz="1400" dirty="0"/>
              <a:t>: "What happens if we do </a:t>
            </a:r>
            <a:r>
              <a:rPr lang="en-US" altLang="zh-CN" sz="1400" i="1" dirty="0"/>
              <a:t>X</a:t>
            </a:r>
            <a:r>
              <a:rPr lang="en-US" altLang="zh-CN" sz="1400" dirty="0"/>
              <a:t>?"—evaluated using the interventional distribution</a:t>
            </a:r>
          </a:p>
          <a:p>
            <a:pPr lvl="3"/>
            <a:endParaRPr lang="en-US" altLang="zh-CN" sz="1400" dirty="0"/>
          </a:p>
          <a:p>
            <a:pPr lvl="3"/>
            <a:r>
              <a:rPr lang="en-US" altLang="zh-CN" sz="1400" b="1" dirty="0"/>
              <a:t>Counterfactual queries</a:t>
            </a:r>
            <a:r>
              <a:rPr lang="en-US" altLang="zh-CN" sz="1400" dirty="0"/>
              <a:t>: (Individual-Level Query) "What would have happened to individual </a:t>
            </a:r>
            <a:r>
              <a:rPr lang="en-US" altLang="zh-CN" sz="1400" i="1" dirty="0"/>
              <a:t>n</a:t>
            </a:r>
            <a:r>
              <a:rPr lang="en-US" altLang="zh-CN" sz="1400" dirty="0"/>
              <a:t> if they had received a different treatment?"—evaluated using the counterfactual distribution</a:t>
            </a:r>
          </a:p>
          <a:p>
            <a:pPr lvl="3"/>
            <a:endParaRPr kumimoji="1" lang="en-US" altLang="zh-CN" sz="1400" dirty="0"/>
          </a:p>
          <a:p>
            <a:pPr lvl="2"/>
            <a:r>
              <a:rPr kumimoji="1" lang="en-US" altLang="zh-CN" sz="1400" dirty="0"/>
              <a:t>SCM: </a:t>
            </a:r>
            <a:r>
              <a:rPr lang="en-US" altLang="zh-CN" sz="1400" dirty="0"/>
              <a:t>provide a </a:t>
            </a:r>
            <a:r>
              <a:rPr lang="en-US" altLang="zh-CN" sz="1400" b="1" dirty="0"/>
              <a:t>generative model</a:t>
            </a:r>
            <a:r>
              <a:rPr lang="en-US" altLang="zh-CN" sz="1400" dirty="0"/>
              <a:t> of the data; emphasize the distinction between probability distributions by different causal queries</a:t>
            </a:r>
          </a:p>
          <a:p>
            <a:pPr marL="1371600" lvl="3" indent="0">
              <a:buNone/>
            </a:pPr>
            <a:r>
              <a:rPr lang="en-US" altLang="zh-CN" sz="1400" dirty="0"/>
              <a:t>Variables X are generated by structural equations </a:t>
            </a:r>
            <a:r>
              <a:rPr lang="en-US" altLang="zh-CN" sz="1400" dirty="0" err="1"/>
              <a:t>X_k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f_k</a:t>
            </a:r>
            <a:r>
              <a:rPr lang="en-US" altLang="zh-CN" sz="1400" dirty="0"/>
              <a:t> (</a:t>
            </a:r>
            <a:r>
              <a:rPr lang="en-US" altLang="zh-CN" sz="1400" dirty="0" err="1"/>
              <a:t>parents_k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N_k</a:t>
            </a:r>
            <a:r>
              <a:rPr lang="en-US" altLang="zh-CN" sz="1400" dirty="0"/>
              <a:t>) with latent </a:t>
            </a:r>
            <a:r>
              <a:rPr lang="en-US" altLang="zh-CN" sz="1400" b="1" dirty="0"/>
              <a:t>noise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N∼p</a:t>
            </a:r>
            <a:r>
              <a:rPr lang="en-US" altLang="zh-CN" sz="1400" dirty="0"/>
              <a:t>(N).</a:t>
            </a:r>
            <a:endParaRPr kumimoji="1" lang="en-US" altLang="zh-CN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3937C00-863B-7300-8F7E-5279A4B6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217" y="1763750"/>
            <a:ext cx="3611185" cy="7854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88864DD-3E63-CF38-D906-E5539B157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774" y="3355684"/>
            <a:ext cx="1932709" cy="3184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359EB0-E9DF-42E9-78A1-D01ADB6CD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1521" y="4078196"/>
            <a:ext cx="1355436" cy="27108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08284EF-3A03-1840-BDA7-D12A2C264C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0730" y="5488567"/>
            <a:ext cx="4770280" cy="1147052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2DA8F52-A39E-0948-F34E-58F91BB49165}"/>
              </a:ext>
            </a:extLst>
          </p:cNvPr>
          <p:cNvSpPr txBox="1"/>
          <p:nvPr/>
        </p:nvSpPr>
        <p:spPr>
          <a:xfrm>
            <a:off x="1340730" y="5155390"/>
            <a:ext cx="3379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Interventional </a:t>
            </a:r>
            <a:r>
              <a:rPr lang="en-US" altLang="zh-CN" sz="1400" dirty="0"/>
              <a:t>(Population-Level Query) </a:t>
            </a:r>
            <a:r>
              <a:rPr kumimoji="1" lang="en-US" altLang="zh-CN" sz="1400" dirty="0"/>
              <a:t>: </a:t>
            </a:r>
            <a:endParaRPr kumimoji="1" lang="zh-CN" altLang="en-US" sz="1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8A7064-3462-554B-5DA3-F0CE952F9818}"/>
              </a:ext>
            </a:extLst>
          </p:cNvPr>
          <p:cNvSpPr txBox="1"/>
          <p:nvPr/>
        </p:nvSpPr>
        <p:spPr>
          <a:xfrm>
            <a:off x="6774874" y="5180789"/>
            <a:ext cx="3361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Counterfactual </a:t>
            </a:r>
            <a:r>
              <a:rPr lang="en-US" altLang="zh-CN" sz="1400" dirty="0"/>
              <a:t>(Individual-Level Query) </a:t>
            </a:r>
            <a:r>
              <a:rPr kumimoji="1" lang="en-US" altLang="zh-CN" sz="1400" dirty="0"/>
              <a:t>: </a:t>
            </a:r>
            <a:endParaRPr kumimoji="1" lang="zh-CN" altLang="en-US" sz="14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8810F22-1952-5B81-9894-6FAD52695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4874" y="5463167"/>
            <a:ext cx="4770280" cy="1172433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6417D53-CD36-77F1-1FE4-2D931F47F3E8}"/>
              </a:ext>
            </a:extLst>
          </p:cNvPr>
          <p:cNvSpPr/>
          <p:nvPr/>
        </p:nvSpPr>
        <p:spPr>
          <a:xfrm>
            <a:off x="1565564" y="5832763"/>
            <a:ext cx="1357745" cy="2027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EA0128-D42A-266E-39EC-A7036B5E2E21}"/>
              </a:ext>
            </a:extLst>
          </p:cNvPr>
          <p:cNvSpPr/>
          <p:nvPr/>
        </p:nvSpPr>
        <p:spPr>
          <a:xfrm>
            <a:off x="7543799" y="5832763"/>
            <a:ext cx="1414036" cy="20276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圆角矩形 20">
            <a:extLst>
              <a:ext uri="{FF2B5EF4-FFF2-40B4-BE49-F238E27FC236}">
                <a16:creationId xmlns:a16="http://schemas.microsoft.com/office/drawing/2014/main" id="{F8F44B44-A30F-6D74-C36F-7BAEA503BBF4}"/>
              </a:ext>
            </a:extLst>
          </p:cNvPr>
          <p:cNvSpPr/>
          <p:nvPr/>
        </p:nvSpPr>
        <p:spPr>
          <a:xfrm>
            <a:off x="1235034" y="5155390"/>
            <a:ext cx="4875976" cy="156604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67C42454-7F1D-3DC8-06EE-95FAD8A27DCF}"/>
              </a:ext>
            </a:extLst>
          </p:cNvPr>
          <p:cNvSpPr/>
          <p:nvPr/>
        </p:nvSpPr>
        <p:spPr>
          <a:xfrm>
            <a:off x="6619008" y="5121298"/>
            <a:ext cx="5074227" cy="156604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31784A2-ACA9-4728-1A84-0D826B2BBB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5870" y="6392894"/>
            <a:ext cx="2173350" cy="22820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BBD29C8C-5D22-0670-4300-5CC2F790D5DF}"/>
              </a:ext>
            </a:extLst>
          </p:cNvPr>
          <p:cNvSpPr txBox="1"/>
          <p:nvPr/>
        </p:nvSpPr>
        <p:spPr>
          <a:xfrm>
            <a:off x="3882619" y="6163869"/>
            <a:ext cx="17700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Interventional distribution:</a:t>
            </a:r>
            <a:endParaRPr kumimoji="1" lang="zh-CN" altLang="en-US" sz="1100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8B86FA7-00B3-3091-D13A-8009D470A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85821" y="5555070"/>
            <a:ext cx="1888916" cy="202765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0A9260DB-3F90-8202-D13A-0CB7AC361A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34176" y="5555070"/>
            <a:ext cx="1133099" cy="20276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7B2B6796-32C7-A839-DA88-01CC5315C67A}"/>
              </a:ext>
            </a:extLst>
          </p:cNvPr>
          <p:cNvSpPr txBox="1"/>
          <p:nvPr/>
        </p:nvSpPr>
        <p:spPr>
          <a:xfrm>
            <a:off x="9997239" y="5293459"/>
            <a:ext cx="18293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/>
              <a:t>Counterfactual distribution:</a:t>
            </a:r>
            <a:endParaRPr kumimoji="1" lang="zh-CN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78425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F989B-BF21-7974-0B46-089191A4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CF44A-DC9E-ABF1-7B63-D694C250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8948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Problem Setting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9F43F3-C1A4-AF6A-5C10-AF6185EA0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290"/>
            <a:ext cx="10896600" cy="5438416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Data Structure: </a:t>
            </a:r>
            <a:r>
              <a:rPr lang="en-US" altLang="zh-CN" sz="1400" dirty="0"/>
              <a:t>an observational data set D in a period [0,T]:</a:t>
            </a:r>
          </a:p>
          <a:p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pPr lvl="1"/>
            <a:endParaRPr kumimoji="1" lang="en-US" altLang="zh-CN" sz="1400" dirty="0"/>
          </a:p>
          <a:p>
            <a:r>
              <a:rPr kumimoji="1" lang="en-US" altLang="zh-CN" sz="1400" dirty="0"/>
              <a:t>Treatment policy: </a:t>
            </a:r>
            <a:r>
              <a:rPr lang="en-US" altLang="zh-CN" sz="1400" dirty="0"/>
              <a:t>A policy </a:t>
            </a:r>
            <a:r>
              <a:rPr lang="el-GR" altLang="zh-CN" sz="1400" dirty="0"/>
              <a:t>π </a:t>
            </a:r>
            <a:r>
              <a:rPr lang="en-US" altLang="zh-CN" sz="1400" dirty="0"/>
              <a:t>is defined by its treatment intensity function </a:t>
            </a:r>
            <a:r>
              <a:rPr lang="el-GR" altLang="zh-CN" sz="1400" dirty="0"/>
              <a:t>λ</a:t>
            </a:r>
            <a:r>
              <a:rPr lang="en-US" altLang="zh-CN" sz="1400" dirty="0"/>
              <a:t>_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∗​(</a:t>
            </a:r>
            <a:r>
              <a:rPr lang="en-US" altLang="zh-CN" sz="1400" dirty="0" err="1"/>
              <a:t>t,m</a:t>
            </a:r>
            <a:r>
              <a:rPr lang="en-US" altLang="zh-CN" sz="1400" dirty="0"/>
              <a:t>), which governs when and how likely treatments with mark m are administered at time t.</a:t>
            </a:r>
          </a:p>
          <a:p>
            <a:pPr lvl="1"/>
            <a:r>
              <a:rPr lang="en-US" altLang="zh-CN" sz="1400" dirty="0"/>
              <a:t>The </a:t>
            </a:r>
            <a:r>
              <a:rPr lang="en-US" altLang="zh-CN" sz="1400" b="1" dirty="0"/>
              <a:t>policy label</a:t>
            </a:r>
            <a:r>
              <a:rPr lang="en-US" altLang="zh-CN" sz="1400" dirty="0"/>
              <a:t> </a:t>
            </a:r>
            <a:r>
              <a:rPr lang="el-GR" altLang="zh-CN" sz="1400" dirty="0"/>
              <a:t>π</a:t>
            </a:r>
            <a:r>
              <a:rPr lang="en-US" altLang="zh-CN" sz="1400" dirty="0"/>
              <a:t>_</a:t>
            </a:r>
            <a:r>
              <a:rPr lang="el-GR" altLang="zh-CN" sz="1400" dirty="0"/>
              <a:t>[0,</a:t>
            </a:r>
            <a:r>
              <a:rPr lang="en-US" altLang="zh-CN" sz="1400" dirty="0"/>
              <a:t>T]​ is assumed fixed and observed</a:t>
            </a:r>
          </a:p>
          <a:p>
            <a:pPr lvl="1"/>
            <a:r>
              <a:rPr lang="en-US" altLang="zh-CN" sz="1400" dirty="0"/>
              <a:t>The </a:t>
            </a:r>
            <a:r>
              <a:rPr lang="en-US" altLang="zh-CN" sz="1400" b="1" dirty="0"/>
              <a:t>treatment intensity</a:t>
            </a:r>
            <a:r>
              <a:rPr lang="en-US" altLang="zh-CN" sz="1400" dirty="0"/>
              <a:t> </a:t>
            </a:r>
            <a:r>
              <a:rPr lang="el-GR" altLang="zh-CN" sz="1400" dirty="0"/>
              <a:t>λ</a:t>
            </a:r>
            <a:r>
              <a:rPr lang="en-US" altLang="zh-CN" sz="1400" dirty="0"/>
              <a:t>_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∗​(</a:t>
            </a:r>
            <a:r>
              <a:rPr lang="en-US" altLang="zh-CN" sz="1400" dirty="0" err="1"/>
              <a:t>t,m</a:t>
            </a:r>
            <a:r>
              <a:rPr lang="en-US" altLang="zh-CN" sz="1400" dirty="0"/>
              <a:t>) is latent and must be inferred</a:t>
            </a:r>
          </a:p>
          <a:p>
            <a:pPr lvl="1"/>
            <a:r>
              <a:rPr lang="en-US" altLang="zh-CN" sz="1400" dirty="0"/>
              <a:t>assume that patients belong to different groups, and each group is characterized by a shared policy (treatment intensity) </a:t>
            </a:r>
          </a:p>
          <a:p>
            <a:r>
              <a:rPr kumimoji="1" lang="en-US" altLang="zh-CN" sz="1400" dirty="0"/>
              <a:t>Causal objective: </a:t>
            </a:r>
            <a:r>
              <a:rPr lang="en-US" altLang="zh-CN" sz="1400" dirty="0"/>
              <a:t>answer </a:t>
            </a:r>
            <a:r>
              <a:rPr lang="en-US" altLang="zh-CN" sz="1400" b="1" dirty="0"/>
              <a:t>causal queries</a:t>
            </a:r>
            <a:r>
              <a:rPr lang="en-US" altLang="zh-CN" sz="1400" dirty="0"/>
              <a:t> about outcomes under </a:t>
            </a:r>
            <a:r>
              <a:rPr lang="en-US" altLang="zh-CN" sz="1400" b="1" dirty="0"/>
              <a:t>hypothetical policy changes</a:t>
            </a:r>
            <a:endParaRPr kumimoji="1" lang="en-US" altLang="zh-CN" sz="1400" dirty="0"/>
          </a:p>
          <a:p>
            <a:pPr lvl="1"/>
            <a:r>
              <a:rPr lang="en-US" altLang="zh-CN" sz="1400" dirty="0"/>
              <a:t>Policy Intervention (Interventional Query): </a:t>
            </a:r>
          </a:p>
          <a:p>
            <a:pPr lvl="2"/>
            <a:r>
              <a:rPr lang="en-US" altLang="zh-CN" sz="1400" dirty="0"/>
              <a:t>Change the policy </a:t>
            </a:r>
            <a:r>
              <a:rPr lang="en-US" altLang="zh-CN" sz="1400" b="1" dirty="0"/>
              <a:t>starting at the end of the observation period</a:t>
            </a:r>
            <a:r>
              <a:rPr lang="en-US" altLang="zh-CN" sz="1400" dirty="0"/>
              <a:t>, </a:t>
            </a:r>
            <a:r>
              <a:rPr lang="el-GR" altLang="zh-CN" sz="1400" dirty="0"/>
              <a:t>τ</a:t>
            </a:r>
            <a:r>
              <a:rPr lang="en-US" altLang="zh-CN" sz="1400" dirty="0"/>
              <a:t>^</a:t>
            </a:r>
            <a:r>
              <a:rPr lang="el-GR" altLang="zh-CN" sz="1400" dirty="0"/>
              <a:t>~=</a:t>
            </a:r>
            <a:r>
              <a:rPr lang="en-US" altLang="zh-CN" sz="1400" dirty="0"/>
              <a:t>T, and predict future outcomes under a new policy </a:t>
            </a:r>
            <a:r>
              <a:rPr lang="el-GR" altLang="zh-CN" sz="1400" dirty="0"/>
              <a:t>π~&gt;</a:t>
            </a:r>
            <a:r>
              <a:rPr lang="en-US" altLang="zh-CN" sz="1400" dirty="0"/>
              <a:t>T; interventional 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: </a:t>
            </a:r>
          </a:p>
          <a:p>
            <a:pPr marL="914400" lvl="2" indent="0">
              <a:buNone/>
            </a:pPr>
            <a:endParaRPr lang="en-US" altLang="zh-CN" sz="1400" dirty="0"/>
          </a:p>
          <a:p>
            <a:pPr lvl="1"/>
            <a:r>
              <a:rPr lang="en-US" altLang="zh-CN" sz="1400" dirty="0"/>
              <a:t>Policy Counterfactual (Counterfactual Query): </a:t>
            </a:r>
          </a:p>
          <a:p>
            <a:pPr lvl="2"/>
            <a:r>
              <a:rPr lang="en-US" altLang="zh-CN" sz="1400" dirty="0"/>
              <a:t>Retrospectively simulate what would have happened </a:t>
            </a:r>
            <a:r>
              <a:rPr lang="en-US" altLang="zh-CN" sz="1400" b="1" dirty="0"/>
              <a:t>from time 0 onward</a:t>
            </a:r>
            <a:r>
              <a:rPr lang="en-US" altLang="zh-CN" sz="1400" dirty="0"/>
              <a:t> if a different policy </a:t>
            </a:r>
            <a:r>
              <a:rPr lang="el-GR" altLang="zh-CN" sz="1400" dirty="0"/>
              <a:t>π~[0,</a:t>
            </a:r>
            <a:r>
              <a:rPr lang="en-US" altLang="zh-CN" sz="1400" dirty="0"/>
              <a:t>T]​ had been followed; counterfactual </a:t>
            </a:r>
            <a:r>
              <a:rPr lang="en-US" altLang="zh-CN" sz="1400" dirty="0" err="1"/>
              <a:t>dist</a:t>
            </a:r>
            <a:r>
              <a:rPr lang="en-US" altLang="zh-CN" sz="1400" dirty="0"/>
              <a:t>:</a:t>
            </a:r>
          </a:p>
          <a:p>
            <a:r>
              <a:rPr kumimoji="1" lang="en-US" altLang="zh-CN" sz="1400" dirty="0"/>
              <a:t>Causal Assumptions: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E371AF-4129-0469-CA67-7B0A481C1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5320" y="665058"/>
            <a:ext cx="3669208" cy="522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76669F7-3E6D-AC4D-3615-43E47F64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300" y="1187534"/>
            <a:ext cx="5556662" cy="869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82056F7-AAC8-3398-5AC9-F11A29C8C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2163" y="4147375"/>
            <a:ext cx="1752600" cy="3683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2C46D4-3079-E3D5-1EDC-8D06A54EA7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2163" y="5129388"/>
            <a:ext cx="1917700" cy="3683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9CAE6A-E25C-D9E2-1A0B-A968538DA4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9877" y="312249"/>
            <a:ext cx="3669208" cy="143777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0F2A0C-62F4-6559-E399-2534B9CDD0B0}"/>
              </a:ext>
            </a:extLst>
          </p:cNvPr>
          <p:cNvSpPr txBox="1"/>
          <p:nvPr/>
        </p:nvSpPr>
        <p:spPr>
          <a:xfrm>
            <a:off x="1698171" y="5563591"/>
            <a:ext cx="25074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Assumption 1: consistency</a:t>
            </a:r>
          </a:p>
          <a:p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Assumption 2: positivity </a:t>
            </a:r>
            <a:endParaRPr kumimoji="1" lang="zh-CN" altLang="en-US" sz="1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AE0E40-EFC5-7C30-DB87-7EB42935E978}"/>
              </a:ext>
            </a:extLst>
          </p:cNvPr>
          <p:cNvSpPr txBox="1"/>
          <p:nvPr/>
        </p:nvSpPr>
        <p:spPr>
          <a:xfrm>
            <a:off x="6759863" y="5468591"/>
            <a:ext cx="49749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Assumption 3: </a:t>
            </a:r>
            <a:r>
              <a:rPr lang="en-US" altLang="zh-CN" sz="1400" dirty="0"/>
              <a:t>No Unmeasured Confounding (NUC)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300" dirty="0"/>
              <a:t>Treatments are conditionally independent of potential outcomes given history.</a:t>
            </a:r>
            <a:endParaRPr kumimoji="1" lang="en-US" altLang="zh-CN" sz="13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1400" dirty="0"/>
              <a:t>Assumption 4: </a:t>
            </a:r>
            <a:r>
              <a:rPr lang="en-US" altLang="zh-CN" sz="1400" dirty="0"/>
              <a:t>Fully-Mediated Policy Effect</a:t>
            </a:r>
            <a:r>
              <a:rPr kumimoji="1" lang="en-US" altLang="zh-CN" sz="1400" dirty="0"/>
              <a:t> </a:t>
            </a:r>
            <a:r>
              <a:rPr kumimoji="1" lang="en-US" altLang="zh-CN" sz="1300" dirty="0"/>
              <a:t>(</a:t>
            </a:r>
            <a:r>
              <a:rPr lang="en-US" altLang="zh-CN" sz="1300" dirty="0"/>
              <a:t>The policy </a:t>
            </a:r>
            <a:r>
              <a:rPr lang="el-GR" altLang="zh-CN" sz="1300" dirty="0"/>
              <a:t>π </a:t>
            </a:r>
            <a:r>
              <a:rPr lang="en-US" altLang="zh-CN" sz="1300" dirty="0"/>
              <a:t>affects outcomes </a:t>
            </a:r>
            <a:r>
              <a:rPr lang="en-US" altLang="zh-CN" sz="1300" b="1" dirty="0"/>
              <a:t>only through</a:t>
            </a:r>
            <a:r>
              <a:rPr lang="en-US" altLang="zh-CN" sz="1300" dirty="0"/>
              <a:t> the treatment assignments a, not directly.</a:t>
            </a:r>
            <a:r>
              <a:rPr kumimoji="1" lang="en-US" altLang="zh-CN" sz="1300" dirty="0"/>
              <a:t>)</a:t>
            </a:r>
            <a:endParaRPr kumimoji="1" lang="zh-CN" altLang="en-US" sz="130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355A880-C0D2-9F0C-CD82-221826B41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1880" y="6472590"/>
            <a:ext cx="1402569" cy="27338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0DAC893-B334-4EEC-838C-2A203DD249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402" y="5922609"/>
            <a:ext cx="5772397" cy="22023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12DBBC7-AB05-49AD-0658-486AEC48B5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01498" y="5884140"/>
            <a:ext cx="1181100" cy="2413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652E6A9-4496-9167-69D5-9F8B147973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8815" y="6548548"/>
            <a:ext cx="3169819" cy="24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64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23308-7172-600B-E81E-C0430BB78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6417-2BB5-F822-CDC9-22C54527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2019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400" dirty="0"/>
              <a:t>Problem Setting</a:t>
            </a:r>
            <a:endParaRPr kumimoji="1" lang="zh-CN" altLang="en-US" sz="2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E381A-1F5D-47FA-B092-49297953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0165"/>
            <a:ext cx="10896600" cy="3548068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Main result of Identifiability:</a:t>
            </a:r>
          </a:p>
          <a:p>
            <a:pPr lvl="1"/>
            <a:r>
              <a:rPr kumimoji="1" lang="en-US" altLang="zh-CN" sz="1400" dirty="0"/>
              <a:t>Inspection of potential outcome trajectories </a:t>
            </a:r>
            <a:r>
              <a:rPr lang="en-US" altLang="zh-CN" sz="1400" dirty="0"/>
              <a:t>Y_{&gt;T} [</a:t>
            </a:r>
            <a:r>
              <a:rPr lang="el-GR" altLang="zh-CN" sz="1400" dirty="0"/>
              <a:t>π </a:t>
            </a:r>
            <a:r>
              <a:rPr lang="en-US" altLang="zh-CN" sz="1400" dirty="0"/>
              <a:t>_{</a:t>
            </a:r>
            <a:r>
              <a:rPr lang="el-GR" altLang="zh-CN" sz="1400" dirty="0"/>
              <a:t>̃&gt;</a:t>
            </a:r>
            <a:r>
              <a:rPr lang="en-US" altLang="zh-CN" sz="1400" dirty="0"/>
              <a:t>T} ] at a discrete set of ordered query times q={q1,...,</a:t>
            </a:r>
            <a:r>
              <a:rPr lang="en-US" altLang="zh-CN" sz="1400" dirty="0" err="1"/>
              <a:t>qm</a:t>
            </a:r>
            <a:r>
              <a:rPr lang="en-US" altLang="zh-CN" sz="1400" dirty="0"/>
              <a:t>} </a:t>
            </a:r>
            <a:r>
              <a:rPr kumimoji="1" lang="en-US" altLang="zh-CN" sz="1400" dirty="0"/>
              <a:t>using assumptions {1,2,3,4}</a:t>
            </a:r>
          </a:p>
          <a:p>
            <a:pPr lvl="1"/>
            <a:r>
              <a:rPr lang="en-US" altLang="zh-CN" sz="1400" dirty="0"/>
              <a:t>Treatments a_{&gt;</a:t>
            </a:r>
            <a:r>
              <a:rPr lang="el-GR" altLang="zh-CN" sz="1400" dirty="0"/>
              <a:t>τ</a:t>
            </a:r>
            <a:r>
              <a:rPr lang="en-US" altLang="zh-CN" sz="1400" dirty="0"/>
              <a:t>}</a:t>
            </a:r>
            <a:r>
              <a:rPr lang="el-GR" altLang="zh-CN" sz="1400" dirty="0"/>
              <a:t>​ </a:t>
            </a:r>
            <a:r>
              <a:rPr lang="en-US" altLang="zh-CN" sz="1400" dirty="0"/>
              <a:t>are </a:t>
            </a:r>
            <a:r>
              <a:rPr lang="en-US" altLang="zh-CN" sz="1400" b="1" dirty="0"/>
              <a:t>stochastically assigned</a:t>
            </a:r>
            <a:r>
              <a:rPr lang="en-US" altLang="zh-CN" sz="1400" dirty="0"/>
              <a:t> using an intensity function </a:t>
            </a:r>
            <a:r>
              <a:rPr lang="el-GR" altLang="zh-CN" sz="1400" dirty="0"/>
              <a:t>λ</a:t>
            </a:r>
            <a:r>
              <a:rPr lang="en-US" altLang="zh-CN" sz="1400" dirty="0"/>
              <a:t>_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∗(</a:t>
            </a:r>
            <a:r>
              <a:rPr lang="en-US" altLang="zh-CN" sz="1400" dirty="0" err="1"/>
              <a:t>t,m</a:t>
            </a:r>
            <a:r>
              <a:rPr lang="en-US" altLang="zh-CN" sz="1400" dirty="0"/>
              <a:t>) that depends on the past history.; The </a:t>
            </a:r>
            <a:r>
              <a:rPr lang="en-US" altLang="zh-CN" sz="1400" b="1" dirty="0"/>
              <a:t>policy label</a:t>
            </a:r>
            <a:r>
              <a:rPr lang="en-US" altLang="zh-CN" sz="1400" dirty="0"/>
              <a:t> </a:t>
            </a:r>
            <a:r>
              <a:rPr lang="el-GR" altLang="zh-CN" sz="1400" dirty="0"/>
              <a:t>π </a:t>
            </a:r>
            <a:r>
              <a:rPr lang="en-US" altLang="zh-CN" sz="1400" dirty="0"/>
              <a:t>determines the treatment intensity.</a:t>
            </a:r>
            <a:endParaRPr kumimoji="1" lang="en-US" altLang="zh-CN" sz="1400" dirty="0"/>
          </a:p>
          <a:p>
            <a:pPr lvl="1"/>
            <a:r>
              <a:rPr kumimoji="1" lang="en-US" altLang="zh-CN" sz="1400" dirty="0">
                <a:sym typeface="Wingdings" pitchFamily="2" charset="2"/>
              </a:rPr>
              <a:t>=&gt;</a:t>
            </a:r>
            <a:r>
              <a:rPr kumimoji="1" lang="en-US" altLang="zh-CN" sz="1400" dirty="0"/>
              <a:t>Theorem 1: reformulation of </a:t>
            </a:r>
            <a:r>
              <a:rPr lang="en-US" altLang="zh-CN" sz="1400" dirty="0"/>
              <a:t>the sequential estimation of treatments and outcomes </a:t>
            </a:r>
          </a:p>
          <a:p>
            <a:pPr marL="457200" lvl="1" indent="0">
              <a:buNone/>
            </a:pPr>
            <a:r>
              <a:rPr lang="en-US" altLang="zh-CN" sz="1400" dirty="0"/>
              <a:t>     The </a:t>
            </a:r>
            <a:r>
              <a:rPr lang="en-US" altLang="zh-CN" sz="1400" b="1" dirty="0"/>
              <a:t>potential outcome query</a:t>
            </a:r>
            <a:r>
              <a:rPr lang="en-US" altLang="zh-CN" sz="1400" dirty="0"/>
              <a:t> under a new policy 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~</a:t>
            </a:r>
            <a:r>
              <a:rPr lang="en-US" altLang="zh-CN" sz="1400" dirty="0"/>
              <a:t>_{</a:t>
            </a:r>
            <a:r>
              <a:rPr lang="el-GR" altLang="zh-CN" sz="1400" dirty="0"/>
              <a:t>&gt;</a:t>
            </a:r>
            <a:r>
              <a:rPr lang="en-US" altLang="zh-CN" sz="1400" dirty="0"/>
              <a:t>T} is equivalent to a </a:t>
            </a:r>
            <a:r>
              <a:rPr lang="en-US" altLang="zh-CN" sz="1400" b="1" dirty="0"/>
              <a:t>sequence of stochastic conditional interventions</a:t>
            </a:r>
            <a:r>
              <a:rPr lang="en-US" altLang="zh-CN" sz="1400" dirty="0"/>
              <a:t> on future treatments:</a:t>
            </a:r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endParaRPr kumimoji="1" lang="en-US" altLang="zh-CN" sz="1400" dirty="0"/>
          </a:p>
          <a:p>
            <a:pPr marL="457200" lvl="1" indent="0">
              <a:buNone/>
            </a:pPr>
            <a:r>
              <a:rPr lang="en-US" altLang="zh-CN" sz="1400" dirty="0"/>
              <a:t>Theorem 1 provides identifiability for the </a:t>
            </a:r>
            <a:r>
              <a:rPr lang="en-US" altLang="zh-CN" sz="1400" b="1" dirty="0"/>
              <a:t>interventional distribution; </a:t>
            </a:r>
            <a:r>
              <a:rPr lang="en-US" altLang="zh-CN" sz="1400" dirty="0"/>
              <a:t>The factorization:</a:t>
            </a:r>
          </a:p>
          <a:p>
            <a:pPr lvl="1"/>
            <a:r>
              <a:rPr lang="en-US" altLang="zh-CN" sz="1400" dirty="0"/>
              <a:t>A </a:t>
            </a:r>
            <a:r>
              <a:rPr lang="en-US" altLang="zh-CN" sz="1400" b="1" dirty="0"/>
              <a:t>treatment term</a:t>
            </a:r>
            <a:r>
              <a:rPr lang="en-US" altLang="zh-CN" sz="1400" dirty="0"/>
              <a:t>: how likely a treatment is given history.</a:t>
            </a:r>
          </a:p>
          <a:p>
            <a:pPr lvl="1"/>
            <a:r>
              <a:rPr lang="en-US" altLang="zh-CN" sz="1400" dirty="0"/>
              <a:t>An </a:t>
            </a:r>
            <a:r>
              <a:rPr lang="en-US" altLang="zh-CN" sz="1400" b="1" dirty="0"/>
              <a:t>outcome term</a:t>
            </a:r>
            <a:r>
              <a:rPr lang="en-US" altLang="zh-CN" sz="1400" dirty="0"/>
              <a:t>: how the outcome evolves given treatments.</a:t>
            </a:r>
          </a:p>
          <a:p>
            <a:pPr marL="457200" lvl="1" indent="0">
              <a:buNone/>
            </a:pPr>
            <a:endParaRPr kumimoji="1" lang="en-US" altLang="zh-CN" sz="14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E08304-6E81-ACA0-83D1-3BB52892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618" y="2293435"/>
            <a:ext cx="4254500" cy="1206500"/>
          </a:xfrm>
          <a:prstGeom prst="rect">
            <a:avLst/>
          </a:prstGeom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E6055904-EA94-2D4E-AB41-DD3FBE89B04A}"/>
              </a:ext>
            </a:extLst>
          </p:cNvPr>
          <p:cNvSpPr txBox="1">
            <a:spLocks/>
          </p:cNvSpPr>
          <p:nvPr/>
        </p:nvSpPr>
        <p:spPr>
          <a:xfrm>
            <a:off x="838200" y="4275108"/>
            <a:ext cx="10896600" cy="24733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1800" dirty="0"/>
              <a:t>Joint Treatment-Outcome Model:</a:t>
            </a:r>
          </a:p>
          <a:p>
            <a:pPr marL="0" indent="0">
              <a:buNone/>
            </a:pPr>
            <a:r>
              <a:rPr lang="en-US" altLang="zh-CN" sz="1400" dirty="0"/>
              <a:t>combining a marked point process and a conditional Gaussian process to estimate stat components in (5)</a:t>
            </a:r>
            <a:endParaRPr kumimoji="1" lang="en-US" altLang="zh-CN" sz="1400" dirty="0"/>
          </a:p>
          <a:p>
            <a:r>
              <a:rPr lang="en-US" altLang="zh-CN" sz="1400" dirty="0"/>
              <a:t>assume that the measurement times of the outcomes are given:</a:t>
            </a:r>
          </a:p>
          <a:p>
            <a:r>
              <a:rPr lang="en-US" altLang="zh-CN" sz="1400" dirty="0"/>
              <a:t>The joint distribution finally: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21F2B5D2-10EF-09FA-0513-C6C7D52E4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4254" y="5522020"/>
            <a:ext cx="4236260" cy="109581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9393457-7F2B-A340-F5BE-A1DD389270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87943"/>
            <a:ext cx="3340100" cy="2413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87613265-93FE-F719-54E9-2E537C53A2F4}"/>
              </a:ext>
            </a:extLst>
          </p:cNvPr>
          <p:cNvSpPr/>
          <p:nvPr/>
        </p:nvSpPr>
        <p:spPr>
          <a:xfrm>
            <a:off x="3382490" y="5725885"/>
            <a:ext cx="1343890" cy="2474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B1AC22-15BD-27F9-CE60-0460BFFC743D}"/>
              </a:ext>
            </a:extLst>
          </p:cNvPr>
          <p:cNvSpPr/>
          <p:nvPr/>
        </p:nvSpPr>
        <p:spPr>
          <a:xfrm>
            <a:off x="4992671" y="5725884"/>
            <a:ext cx="1339763" cy="2474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764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52A9-6106-AC58-7303-C422A37D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6DE60-D845-AD88-EDEF-D8680C5AF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93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Joint Treatment-Outcome Model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E7CED3-4E65-2958-6C4B-60F480630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574"/>
            <a:ext cx="10896600" cy="3548068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Treatment Intensity Model</a:t>
            </a:r>
            <a:r>
              <a:rPr kumimoji="1" lang="en-US" altLang="zh-CN" sz="1400" dirty="0"/>
              <a:t>:</a:t>
            </a:r>
          </a:p>
          <a:p>
            <a:pPr lvl="1"/>
            <a:r>
              <a:rPr lang="en-US" altLang="zh-CN" sz="1400" dirty="0"/>
              <a:t>assume the patients who follow the </a:t>
            </a:r>
            <a:r>
              <a:rPr lang="en-US" altLang="zh-CN" sz="1400" b="1" dirty="0"/>
              <a:t>same treatment policy </a:t>
            </a:r>
            <a:r>
              <a:rPr lang="el-GR" altLang="zh-CN" sz="1400" dirty="0"/>
              <a:t>π </a:t>
            </a:r>
            <a:r>
              <a:rPr lang="en-US" altLang="zh-CN" sz="1400" b="1" dirty="0"/>
              <a:t>share the same treatment model</a:t>
            </a:r>
            <a:r>
              <a:rPr lang="en-US" altLang="zh-CN" sz="1400" dirty="0"/>
              <a:t>, i.e., the same hyperparameters, but the </a:t>
            </a:r>
            <a:r>
              <a:rPr lang="en-US" altLang="zh-CN" sz="1400" b="1" dirty="0"/>
              <a:t>intensity curves may differ </a:t>
            </a:r>
            <a:r>
              <a:rPr lang="en-US" altLang="zh-CN" sz="1400" dirty="0"/>
              <a:t>because </a:t>
            </a:r>
            <a:r>
              <a:rPr lang="en-US" altLang="zh-CN" sz="1400" i="1" dirty="0"/>
              <a:t>past treatments and outcomes are not the same</a:t>
            </a:r>
            <a:r>
              <a:rPr lang="en-US" altLang="zh-CN" sz="1400" dirty="0"/>
              <a:t>. </a:t>
            </a:r>
            <a:endParaRPr kumimoji="1" lang="en-US" altLang="zh-CN" sz="1400" dirty="0"/>
          </a:p>
          <a:p>
            <a:pPr lvl="1"/>
            <a:r>
              <a:rPr lang="en-US" altLang="zh-CN" sz="1400" dirty="0"/>
              <a:t>The time-specific intensity is modeled as a </a:t>
            </a:r>
            <a:r>
              <a:rPr lang="en-US" altLang="zh-CN" sz="1400" b="1" dirty="0"/>
              <a:t>square transformation</a:t>
            </a:r>
            <a:r>
              <a:rPr lang="en-US" altLang="zh-CN" sz="1400" dirty="0"/>
              <a:t> of a latent function g_</a:t>
            </a:r>
            <a:r>
              <a:rPr lang="el-GR" altLang="zh-CN" sz="1400" dirty="0"/>
              <a:t>π</a:t>
            </a:r>
            <a:r>
              <a:rPr lang="en-US" altLang="zh-CN" sz="1400" dirty="0"/>
              <a:t>^</a:t>
            </a:r>
            <a:r>
              <a:rPr lang="el-GR" altLang="zh-CN" sz="1400" dirty="0"/>
              <a:t>∗(τ)</a:t>
            </a:r>
            <a:endParaRPr lang="en-US" altLang="zh-CN" sz="1400" dirty="0"/>
          </a:p>
          <a:p>
            <a:pPr lvl="1"/>
            <a:r>
              <a:rPr lang="en-US" altLang="zh-CN" sz="1400" dirty="0"/>
              <a:t>I</a:t>
            </a:r>
            <a:r>
              <a:rPr lang="zh-CN" altLang="en-US" sz="1400" dirty="0"/>
              <a:t>n the observed dataset, all of these components combine to give a single observed intensity.</a:t>
            </a:r>
            <a:r>
              <a:rPr lang="en-US" altLang="zh-CN" sz="1400" dirty="0"/>
              <a:t> </a:t>
            </a:r>
            <a:r>
              <a:rPr lang="zh-CN" altLang="en-US" sz="1400" dirty="0"/>
              <a:t>The model disentangles them via functional priors:</a:t>
            </a:r>
          </a:p>
          <a:p>
            <a:pPr marL="457200" lvl="1" indent="0">
              <a:buNone/>
            </a:pPr>
            <a:r>
              <a:rPr kumimoji="1" lang="en-US" altLang="zh-CN" sz="1400" dirty="0"/>
              <a:t>        </a:t>
            </a:r>
            <a:r>
              <a:rPr lang="en-US" altLang="zh-CN" sz="1400" dirty="0"/>
              <a:t>a sum of a constant scalar </a:t>
            </a:r>
            <a:r>
              <a:rPr lang="el-GR" altLang="zh-CN" sz="1400" dirty="0"/>
              <a:t>β0 </a:t>
            </a:r>
            <a:r>
              <a:rPr lang="en-US" altLang="zh-CN" sz="1400" dirty="0"/>
              <a:t>and three time-dependent functions with GP priors, </a:t>
            </a:r>
            <a:r>
              <a:rPr lang="en-US" altLang="zh-CN" sz="1400" dirty="0" err="1"/>
              <a:t>g_b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g_a</a:t>
            </a:r>
            <a:r>
              <a:rPr lang="en-US" altLang="zh-CN" sz="1400" dirty="0"/>
              <a:t>^∗, </a:t>
            </a:r>
            <a:r>
              <a:rPr lang="en-US" altLang="zh-CN" sz="1400" dirty="0" err="1"/>
              <a:t>g_o</a:t>
            </a:r>
            <a:r>
              <a:rPr lang="en-US" altLang="zh-CN" sz="1400" dirty="0"/>
              <a:t>^∗ ∼ GP. </a:t>
            </a:r>
          </a:p>
          <a:p>
            <a:pPr marL="457200" lvl="1" indent="0">
              <a:buNone/>
            </a:pPr>
            <a:endParaRPr kumimoji="1"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EC2962-BCAA-D2D1-3185-E1EBE1AD1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4952" y="2226504"/>
            <a:ext cx="3708400" cy="660400"/>
          </a:xfrm>
          <a:prstGeom prst="rect">
            <a:avLst/>
          </a:prstGeom>
        </p:spPr>
      </p:pic>
      <p:sp>
        <p:nvSpPr>
          <p:cNvPr id="6" name="圆角矩形 5">
            <a:extLst>
              <a:ext uri="{FF2B5EF4-FFF2-40B4-BE49-F238E27FC236}">
                <a16:creationId xmlns:a16="http://schemas.microsoft.com/office/drawing/2014/main" id="{B51C31E9-9AD7-D9F0-D8EB-104467806052}"/>
              </a:ext>
            </a:extLst>
          </p:cNvPr>
          <p:cNvSpPr/>
          <p:nvPr/>
        </p:nvSpPr>
        <p:spPr>
          <a:xfrm>
            <a:off x="4543258" y="2226504"/>
            <a:ext cx="1066938" cy="6604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D5D8828-2656-0AD7-4577-55946D6F9647}"/>
              </a:ext>
            </a:extLst>
          </p:cNvPr>
          <p:cNvSpPr txBox="1"/>
          <p:nvPr/>
        </p:nvSpPr>
        <p:spPr>
          <a:xfrm>
            <a:off x="1663385" y="3130437"/>
            <a:ext cx="898373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β_0 and 𝑔_𝑏(𝜏)</a:t>
            </a:r>
            <a:r>
              <a:rPr lang="en-US" altLang="zh-CN" sz="1400" dirty="0"/>
              <a:t>:</a:t>
            </a:r>
          </a:p>
          <a:p>
            <a:pPr marL="285750" indent="-285750">
              <a:buFontTx/>
              <a:buChar char="-"/>
            </a:pPr>
            <a:r>
              <a:rPr lang="zh-CN" altLang="en-US" sz="1400" dirty="0"/>
              <a:t> capture baseline or background variation — what happens even if no prior actions or outcomes occurred</a:t>
            </a:r>
            <a:r>
              <a:rPr lang="en-US" altLang="zh-CN" sz="1400" dirty="0"/>
              <a:t>:</a:t>
            </a:r>
          </a:p>
          <a:p>
            <a:r>
              <a:rPr lang="en-US" altLang="zh-CN" sz="1400" dirty="0"/>
              <a:t>-     </a:t>
            </a:r>
            <a:r>
              <a:rPr lang="zh-CN" altLang="en-US" sz="1400" dirty="0"/>
              <a:t>allow the model to flexibly explain regular patterns or external noise (like circadian rhythms or hospital shift cycles)</a:t>
            </a:r>
            <a:r>
              <a:rPr lang="en-US" altLang="zh-CN" sz="1400" dirty="0"/>
              <a:t>; </a:t>
            </a:r>
            <a:r>
              <a:rPr lang="zh-CN" altLang="en-US" sz="1400" dirty="0"/>
              <a:t>capture non-history-driven signal</a:t>
            </a:r>
          </a:p>
          <a:p>
            <a:endParaRPr lang="zh-CN" altLang="en-US" sz="1400" dirty="0"/>
          </a:p>
          <a:p>
            <a:r>
              <a:rPr lang="zh-CN" altLang="en-US" sz="1400" dirty="0"/>
              <a:t>If only use the history-dependent parts:</a:t>
            </a:r>
            <a:r>
              <a:rPr lang="en-US" altLang="zh-CN" sz="1400" dirty="0"/>
              <a:t> </a:t>
            </a:r>
            <a:r>
              <a:rPr lang="zh-CN" altLang="en-US" sz="1400" dirty="0"/>
              <a:t>may over-attribute variation to treatments/outcomes</a:t>
            </a:r>
            <a:r>
              <a:rPr lang="en-US" altLang="zh-CN" sz="1400" dirty="0"/>
              <a:t>; </a:t>
            </a:r>
            <a:r>
              <a:rPr lang="zh-CN" altLang="en-US" sz="1400" dirty="0"/>
              <a:t>can lead to bias or overfitting, especially in regions of sparse history.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In causal terms:</a:t>
            </a:r>
          </a:p>
          <a:p>
            <a:r>
              <a:rPr lang="en-US" altLang="zh-CN" sz="1400" dirty="0"/>
              <a:t>The first two terms capture exogenous variation, or structured non-confounding variation; </a:t>
            </a:r>
          </a:p>
        </p:txBody>
      </p:sp>
      <p:cxnSp>
        <p:nvCxnSpPr>
          <p:cNvPr id="10" name="肘形连接符 9">
            <a:extLst>
              <a:ext uri="{FF2B5EF4-FFF2-40B4-BE49-F238E27FC236}">
                <a16:creationId xmlns:a16="http://schemas.microsoft.com/office/drawing/2014/main" id="{40661ABE-4D99-499C-D4E4-DF6D56D2D075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2686597" y="1863692"/>
            <a:ext cx="1366918" cy="3413342"/>
          </a:xfrm>
          <a:prstGeom prst="bentConnector4">
            <a:avLst>
              <a:gd name="adj1" fmla="val 8908"/>
              <a:gd name="adj2" fmla="val 106697"/>
            </a:avLst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3EA6E20-E8BD-1DEA-3540-794853917848}"/>
              </a:ext>
            </a:extLst>
          </p:cNvPr>
          <p:cNvSpPr txBox="1"/>
          <p:nvPr/>
        </p:nvSpPr>
        <p:spPr>
          <a:xfrm>
            <a:off x="1663385" y="5460395"/>
            <a:ext cx="610017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some math properties of squaring the summation: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Non-Negativity of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Smooth and Differentiable Modeling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Encouraging Interactions (second-order effects)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follows the CGP-PP model (Causal Gaussian Process Poisson Process) from Liu &amp; Hauskrecht (2019)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0AEE2A1-2A2D-3AC1-4D3F-23B710C4EE28}"/>
              </a:ext>
            </a:extLst>
          </p:cNvPr>
          <p:cNvSpPr/>
          <p:nvPr/>
        </p:nvSpPr>
        <p:spPr>
          <a:xfrm>
            <a:off x="1663385" y="3130438"/>
            <a:ext cx="8833426" cy="230917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0CBD2D1-194E-34E1-D983-AAC851A6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748" y="0"/>
            <a:ext cx="2986126" cy="772436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A86E08E3-ED05-E263-F1B4-AC0D3D93C363}"/>
              </a:ext>
            </a:extLst>
          </p:cNvPr>
          <p:cNvSpPr/>
          <p:nvPr/>
        </p:nvSpPr>
        <p:spPr>
          <a:xfrm>
            <a:off x="9697184" y="152529"/>
            <a:ext cx="947306" cy="1574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3653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1665-1755-62B7-85F6-A58A41149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45592-8B9C-8AC6-937F-B21EE330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8793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Treatment Intensity Model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FB823-BAF3-A365-5E5E-80A9E80B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574"/>
            <a:ext cx="10896600" cy="3548068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Prediction pipeline:</a:t>
            </a:r>
          </a:p>
          <a:p>
            <a:pPr lvl="1"/>
            <a:r>
              <a:rPr kumimoji="1" lang="en-US" altLang="zh-CN" sz="1400" dirty="0"/>
              <a:t>Kernel: </a:t>
            </a:r>
            <a:r>
              <a:rPr lang="en-US" altLang="zh-CN" sz="1400" b="1" dirty="0"/>
              <a:t>how similar the current time </a:t>
            </a:r>
            <a:r>
              <a:rPr lang="el-GR" altLang="zh-CN" sz="1400" b="1" dirty="0"/>
              <a:t>τ</a:t>
            </a:r>
            <a:r>
              <a:rPr lang="el-GR" altLang="zh-CN" sz="1400" dirty="0"/>
              <a:t> </a:t>
            </a:r>
            <a:r>
              <a:rPr lang="en-US" altLang="zh-CN" sz="1400" dirty="0"/>
              <a:t>and its </a:t>
            </a:r>
            <a:r>
              <a:rPr lang="en-US" altLang="zh-CN" sz="1400" b="1" dirty="0"/>
              <a:t>history of treatments and outcomes</a:t>
            </a:r>
            <a:r>
              <a:rPr lang="en-US" altLang="zh-CN" sz="1400" dirty="0"/>
              <a:t> is to other times </a:t>
            </a:r>
            <a:r>
              <a:rPr lang="el-GR" altLang="zh-CN" sz="1400" dirty="0"/>
              <a:t>τ′ </a:t>
            </a:r>
            <a:r>
              <a:rPr lang="en-US" altLang="zh-CN" sz="1400" dirty="0"/>
              <a:t>and their histories; controls how influence spreads through the data — it determines what counts as “nearby” in your history space.</a:t>
            </a:r>
            <a:endParaRPr kumimoji="1" lang="en-US" altLang="zh-CN" sz="1400" dirty="0"/>
          </a:p>
          <a:p>
            <a:pPr lvl="2"/>
            <a:r>
              <a:rPr kumimoji="1" lang="en-US" altLang="zh-CN" sz="1400" dirty="0"/>
              <a:t> </a:t>
            </a:r>
            <a:r>
              <a:rPr lang="en-US" altLang="zh-CN" sz="1400" dirty="0"/>
              <a:t>using a GP to model a latent function f(</a:t>
            </a:r>
            <a:r>
              <a:rPr lang="el-GR" altLang="zh-CN" sz="1400" dirty="0"/>
              <a:t>τ) </a:t>
            </a:r>
            <a:r>
              <a:rPr lang="en-US" altLang="zh-CN" sz="1400" dirty="0"/>
              <a:t>that controls treatment intensity:</a:t>
            </a:r>
          </a:p>
          <a:p>
            <a:pPr lvl="2"/>
            <a:endParaRPr lang="en-US" altLang="zh-CN" sz="1400" dirty="0"/>
          </a:p>
          <a:p>
            <a:pPr marL="914400" lvl="2" indent="0">
              <a:buNone/>
            </a:pPr>
            <a:endParaRPr lang="en-US" altLang="zh-CN" sz="1400" dirty="0"/>
          </a:p>
          <a:p>
            <a:pPr lvl="2"/>
            <a:r>
              <a:rPr lang="en-US" altLang="zh-CN" sz="1400" dirty="0"/>
              <a:t>the input to the kernel at time </a:t>
            </a:r>
            <a:r>
              <a:rPr lang="el-GR" altLang="zh-CN" sz="1400" dirty="0"/>
              <a:t>τ </a:t>
            </a:r>
            <a:r>
              <a:rPr lang="en-US" altLang="zh-CN" sz="1400" dirty="0"/>
              <a:t>is a vector like (1 + 2 ∗ </a:t>
            </a:r>
            <a:r>
              <a:rPr lang="en-US" altLang="zh-CN" sz="1400" dirty="0" err="1"/>
              <a:t>Q_a</a:t>
            </a:r>
            <a:r>
              <a:rPr lang="en-US" altLang="zh-CN" sz="1400" dirty="0"/>
              <a:t> + 2 ∗ </a:t>
            </a:r>
            <a:r>
              <a:rPr lang="en-US" altLang="zh-CN" sz="1400" dirty="0" err="1"/>
              <a:t>Q_o</a:t>
            </a:r>
            <a:r>
              <a:rPr lang="en-US" altLang="zh-CN" sz="1400" dirty="0"/>
              <a:t> dimensional vector):</a:t>
            </a:r>
          </a:p>
          <a:p>
            <a:pPr lvl="2"/>
            <a:endParaRPr kumimoji="1" lang="en-US" altLang="zh-CN" sz="1400" dirty="0"/>
          </a:p>
          <a:p>
            <a:pPr lvl="2"/>
            <a:r>
              <a:rPr kumimoji="1" lang="en-US" altLang="zh-CN" sz="1400" dirty="0"/>
              <a:t>These values define how deep into the past the kernel functions “look”:</a:t>
            </a:r>
          </a:p>
          <a:p>
            <a:pPr lvl="3"/>
            <a:r>
              <a:rPr kumimoji="1" lang="el-GR" altLang="zh-CN" sz="1400" dirty="0"/>
              <a:t>τ</a:t>
            </a:r>
            <a:r>
              <a:rPr kumimoji="1" lang="en-US" altLang="zh-CN" sz="1400" dirty="0"/>
              <a:t> - t_{</a:t>
            </a:r>
            <a:r>
              <a:rPr kumimoji="1" lang="en-US" altLang="zh-CN" sz="1400" dirty="0" err="1"/>
              <a:t>a_i</a:t>
            </a:r>
            <a:r>
              <a:rPr kumimoji="1" lang="en-US" altLang="zh-CN" sz="1400" dirty="0"/>
              <a:t>}: the time since the </a:t>
            </a:r>
            <a:r>
              <a:rPr kumimoji="1" lang="en-US" altLang="zh-CN" sz="1400" dirty="0" err="1"/>
              <a:t>i-th</a:t>
            </a:r>
            <a:r>
              <a:rPr kumimoji="1" lang="en-US" altLang="zh-CN" sz="1400" dirty="0"/>
              <a:t> most recent treatment</a:t>
            </a:r>
          </a:p>
          <a:p>
            <a:pPr lvl="3"/>
            <a:r>
              <a:rPr kumimoji="1" lang="en-US" altLang="zh-CN" sz="1400" dirty="0"/>
              <a:t>𝑚_𝑖 : its dosage (the “mark”): the appearance of a non-zero dosage mark 𝑚_𝑖 at time 𝑡_𝑖</a:t>
            </a:r>
          </a:p>
          <a:p>
            <a:pPr lvl="3"/>
            <a:r>
              <a:rPr kumimoji="1" lang="el-GR" altLang="zh-CN" sz="1400" dirty="0"/>
              <a:t>τ</a:t>
            </a:r>
            <a:r>
              <a:rPr kumimoji="1" lang="en-US" altLang="zh-CN" sz="1400" dirty="0"/>
              <a:t> - t_{</a:t>
            </a:r>
            <a:r>
              <a:rPr kumimoji="1" lang="en-US" altLang="zh-CN" sz="1400" dirty="0" err="1"/>
              <a:t>o_j</a:t>
            </a:r>
            <a:r>
              <a:rPr kumimoji="1" lang="en-US" altLang="zh-CN" sz="1400" dirty="0"/>
              <a:t>}: the time since the j-</a:t>
            </a:r>
            <a:r>
              <a:rPr kumimoji="1" lang="en-US" altLang="zh-CN" sz="1400" dirty="0" err="1"/>
              <a:t>th</a:t>
            </a:r>
            <a:r>
              <a:rPr kumimoji="1" lang="en-US" altLang="zh-CN" sz="1400" dirty="0"/>
              <a:t> most recent outcome </a:t>
            </a:r>
          </a:p>
          <a:p>
            <a:pPr lvl="3"/>
            <a:r>
              <a:rPr kumimoji="1" lang="en-US" altLang="zh-CN" sz="1400" dirty="0"/>
              <a:t>𝑦_𝑗: its value.</a:t>
            </a:r>
          </a:p>
          <a:p>
            <a:pPr lvl="2"/>
            <a:r>
              <a:rPr kumimoji="1" lang="en-US" altLang="zh-CN" sz="1400" dirty="0"/>
              <a:t>Retrieval function: </a:t>
            </a:r>
            <a:r>
              <a:rPr lang="en-US" altLang="zh-CN" sz="1400" dirty="0"/>
              <a:t>outputs both the relative time and the mark of the i 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 last event of type k ∈ {a, o} </a:t>
            </a:r>
            <a:endParaRPr kumimoji="1" lang="en-US" altLang="zh-CN" sz="1400" dirty="0"/>
          </a:p>
          <a:p>
            <a:pPr marL="914400" lvl="2" indent="0">
              <a:buNone/>
            </a:pPr>
            <a:endParaRPr kumimoji="1" lang="en-US" altLang="zh-CN" sz="1400" dirty="0"/>
          </a:p>
          <a:p>
            <a:pPr lvl="2"/>
            <a:endParaRPr kumimoji="1" lang="en-US" altLang="zh-CN" sz="1400" dirty="0"/>
          </a:p>
          <a:p>
            <a:pPr lvl="2"/>
            <a:r>
              <a:rPr kumimoji="1" lang="en-US" altLang="zh-CN" sz="1400" dirty="0"/>
              <a:t>Get kernel function:</a:t>
            </a:r>
          </a:p>
          <a:p>
            <a:pPr marL="914400" lvl="2" indent="0">
              <a:buNone/>
            </a:pPr>
            <a:endParaRPr kumimoji="1" lang="en-US" altLang="zh-CN" sz="1400" dirty="0"/>
          </a:p>
          <a:p>
            <a:pPr lvl="1"/>
            <a:r>
              <a:rPr kumimoji="1" lang="en-US" altLang="zh-CN" sz="1400" dirty="0"/>
              <a:t>Variational Inference: </a:t>
            </a:r>
          </a:p>
          <a:p>
            <a:pPr lvl="2"/>
            <a:r>
              <a:rPr lang="en-US" altLang="zh-CN" sz="1400" dirty="0"/>
              <a:t>In exact GP inference, computing the posterior over these latent functions given the data is </a:t>
            </a:r>
            <a:r>
              <a:rPr lang="en-US" altLang="zh-CN" sz="1400" b="1" dirty="0"/>
              <a:t>intractable</a:t>
            </a:r>
            <a:endParaRPr kumimoji="1" lang="en-US" altLang="zh-CN" sz="1400" dirty="0"/>
          </a:p>
          <a:p>
            <a:pPr lvl="2"/>
            <a:r>
              <a:rPr lang="en-US" altLang="zh-CN" sz="1400" dirty="0"/>
              <a:t>Approximate the </a:t>
            </a:r>
            <a:r>
              <a:rPr lang="en-US" altLang="zh-CN" sz="1400" b="1" dirty="0"/>
              <a:t>true posterior</a:t>
            </a:r>
            <a:r>
              <a:rPr lang="en-US" altLang="zh-CN" sz="1400" dirty="0"/>
              <a:t> over the latent function values f (i.e., values of GP components) given observed data D, by a </a:t>
            </a:r>
            <a:r>
              <a:rPr lang="en-US" altLang="zh-CN" sz="1400" b="1" dirty="0"/>
              <a:t>tractable variational distribution</a:t>
            </a:r>
            <a:r>
              <a:rPr lang="en-US" altLang="zh-CN" sz="1400" dirty="0"/>
              <a:t> q(f) ≈p(</a:t>
            </a:r>
            <a:r>
              <a:rPr lang="en-US" altLang="zh-CN" sz="1400" dirty="0" err="1"/>
              <a:t>f∣D</a:t>
            </a:r>
            <a:r>
              <a:rPr lang="en-US" altLang="zh-CN" sz="1400" dirty="0"/>
              <a:t>).</a:t>
            </a:r>
          </a:p>
          <a:p>
            <a:pPr lvl="2"/>
            <a:r>
              <a:rPr lang="en-US" altLang="zh-CN" sz="1400" dirty="0"/>
              <a:t>Minimize the KL divergence between q and the true posterior via </a:t>
            </a:r>
            <a:r>
              <a:rPr lang="en-US" altLang="zh-CN" sz="1400" b="1" dirty="0"/>
              <a:t>maximizing the Evidence Lower Bound (ELBO); Using Inducing points: low-rank approximation of the full GP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1C3459-D5B1-8BA7-19D2-101DF4146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286" y="68791"/>
            <a:ext cx="3708400" cy="660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16E06BC-E241-6C5A-D101-F5D797BA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36" y="1451215"/>
            <a:ext cx="1076782" cy="28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E8E1B1-0166-70FA-609B-016EEFA193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23" y="1779713"/>
            <a:ext cx="1587208" cy="254632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3648A978-D82E-79C7-45B8-8128A7336EB1}"/>
              </a:ext>
            </a:extLst>
          </p:cNvPr>
          <p:cNvSpPr/>
          <p:nvPr/>
        </p:nvSpPr>
        <p:spPr>
          <a:xfrm>
            <a:off x="10317756" y="68791"/>
            <a:ext cx="1381553" cy="6604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F430D3A-9579-2ED1-A7D6-A1B34C0CF7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984" y="2230636"/>
            <a:ext cx="3718384" cy="320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E77F476-5C8C-82C0-B978-A14B487218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162" y="4085458"/>
            <a:ext cx="3536028" cy="443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517B5D7-820D-B049-277F-08723E5BB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3984" y="4607964"/>
            <a:ext cx="4411802" cy="4994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C41FC8-AB8C-F774-550E-986A4F730D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927" y="6293909"/>
            <a:ext cx="2946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055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73837-BA67-D1EF-FC2E-59FCD906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6AC4E-16D5-7A80-28FB-BDD66E3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7099"/>
            <a:ext cx="3444923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Treatment Intensity Model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72D5C6-7B2E-3537-5C7C-2CAFD23B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574"/>
            <a:ext cx="10896600" cy="3548068"/>
          </a:xfrm>
        </p:spPr>
        <p:txBody>
          <a:bodyPr>
            <a:noAutofit/>
          </a:bodyPr>
          <a:lstStyle/>
          <a:p>
            <a:r>
              <a:rPr kumimoji="1" lang="en-US" altLang="zh-CN" sz="1400" dirty="0"/>
              <a:t>Prediction pipeline:</a:t>
            </a:r>
          </a:p>
          <a:p>
            <a:pPr lvl="1"/>
            <a:r>
              <a:rPr kumimoji="1" lang="en-US" altLang="zh-CN" sz="1400" dirty="0"/>
              <a:t>Kernel: </a:t>
            </a:r>
            <a:r>
              <a:rPr lang="en-US" altLang="zh-CN" sz="1400" b="1" dirty="0"/>
              <a:t>how similar the current time </a:t>
            </a:r>
            <a:r>
              <a:rPr lang="el-GR" altLang="zh-CN" sz="1400" b="1" dirty="0"/>
              <a:t>τ</a:t>
            </a:r>
            <a:r>
              <a:rPr lang="el-GR" altLang="zh-CN" sz="1400" dirty="0"/>
              <a:t> </a:t>
            </a:r>
            <a:r>
              <a:rPr lang="en-US" altLang="zh-CN" sz="1400" dirty="0"/>
              <a:t>and its </a:t>
            </a:r>
            <a:r>
              <a:rPr lang="en-US" altLang="zh-CN" sz="1400" b="1" dirty="0"/>
              <a:t>history of treatments and outcomes</a:t>
            </a:r>
            <a:r>
              <a:rPr lang="en-US" altLang="zh-CN" sz="1400" dirty="0"/>
              <a:t> is to other times </a:t>
            </a:r>
            <a:r>
              <a:rPr lang="el-GR" altLang="zh-CN" sz="1400" dirty="0"/>
              <a:t>τ′ </a:t>
            </a:r>
            <a:r>
              <a:rPr lang="en-US" altLang="zh-CN" sz="1400" dirty="0"/>
              <a:t>and their histories; controls how influence spreads through the data — it determines what counts as “nearby” in your history space.</a:t>
            </a:r>
            <a:endParaRPr kumimoji="1" lang="en-US" altLang="zh-CN" sz="1400" dirty="0"/>
          </a:p>
          <a:p>
            <a:pPr lvl="2"/>
            <a:r>
              <a:rPr kumimoji="1" lang="en-US" altLang="zh-CN" sz="1400" dirty="0"/>
              <a:t> </a:t>
            </a:r>
            <a:r>
              <a:rPr lang="en-US" altLang="zh-CN" sz="1400" dirty="0"/>
              <a:t>using a GP to model a latent function f(</a:t>
            </a:r>
            <a:r>
              <a:rPr lang="el-GR" altLang="zh-CN" sz="1400" dirty="0"/>
              <a:t>τ) </a:t>
            </a:r>
            <a:r>
              <a:rPr lang="en-US" altLang="zh-CN" sz="1400" dirty="0"/>
              <a:t>that controls treatment intensity:</a:t>
            </a:r>
          </a:p>
          <a:p>
            <a:pPr lvl="2"/>
            <a:endParaRPr lang="en-US" altLang="zh-CN" sz="1400" dirty="0"/>
          </a:p>
          <a:p>
            <a:pPr marL="914400" lvl="2" indent="0">
              <a:buNone/>
            </a:pPr>
            <a:endParaRPr lang="en-US" altLang="zh-CN" sz="1400" dirty="0"/>
          </a:p>
          <a:p>
            <a:pPr lvl="2"/>
            <a:r>
              <a:rPr lang="en-US" altLang="zh-CN" sz="1400" dirty="0"/>
              <a:t>the input to the kernel at time </a:t>
            </a:r>
            <a:r>
              <a:rPr lang="el-GR" altLang="zh-CN" sz="1400" dirty="0"/>
              <a:t>τ </a:t>
            </a:r>
            <a:r>
              <a:rPr lang="en-US" altLang="zh-CN" sz="1400" dirty="0"/>
              <a:t>is a vector like (1 + 2 ∗ </a:t>
            </a:r>
            <a:r>
              <a:rPr lang="en-US" altLang="zh-CN" sz="1400" dirty="0" err="1"/>
              <a:t>Q_a</a:t>
            </a:r>
            <a:r>
              <a:rPr lang="en-US" altLang="zh-CN" sz="1400" dirty="0"/>
              <a:t> + 2 ∗ </a:t>
            </a:r>
            <a:r>
              <a:rPr lang="en-US" altLang="zh-CN" sz="1400" dirty="0" err="1"/>
              <a:t>Q_o</a:t>
            </a:r>
            <a:r>
              <a:rPr lang="en-US" altLang="zh-CN" sz="1400" dirty="0"/>
              <a:t> dimensional vector):</a:t>
            </a:r>
          </a:p>
          <a:p>
            <a:pPr lvl="2"/>
            <a:endParaRPr kumimoji="1" lang="en-US" altLang="zh-CN" sz="1400" dirty="0"/>
          </a:p>
          <a:p>
            <a:pPr lvl="2"/>
            <a:r>
              <a:rPr kumimoji="1" lang="en-US" altLang="zh-CN" sz="1400" dirty="0"/>
              <a:t>These values define how deep into the past the kernel functions “look”:</a:t>
            </a:r>
          </a:p>
          <a:p>
            <a:pPr lvl="3"/>
            <a:r>
              <a:rPr kumimoji="1" lang="el-GR" altLang="zh-CN" sz="1400" dirty="0"/>
              <a:t>τ</a:t>
            </a:r>
            <a:r>
              <a:rPr kumimoji="1" lang="en-US" altLang="zh-CN" sz="1400" dirty="0"/>
              <a:t> - t_{</a:t>
            </a:r>
            <a:r>
              <a:rPr kumimoji="1" lang="en-US" altLang="zh-CN" sz="1400" dirty="0" err="1"/>
              <a:t>a_i</a:t>
            </a:r>
            <a:r>
              <a:rPr kumimoji="1" lang="en-US" altLang="zh-CN" sz="1400" dirty="0"/>
              <a:t>}: the time since the </a:t>
            </a:r>
            <a:r>
              <a:rPr kumimoji="1" lang="en-US" altLang="zh-CN" sz="1400" dirty="0" err="1"/>
              <a:t>i-th</a:t>
            </a:r>
            <a:r>
              <a:rPr kumimoji="1" lang="en-US" altLang="zh-CN" sz="1400" dirty="0"/>
              <a:t> most recent treatment</a:t>
            </a:r>
          </a:p>
          <a:p>
            <a:pPr lvl="3"/>
            <a:r>
              <a:rPr kumimoji="1" lang="en-US" altLang="zh-CN" sz="1400" dirty="0"/>
              <a:t>𝑚_𝑖 : its dosage (the “mark”): the appearance of a non-zero dosage mark 𝑚_𝑖 at time 𝑡_𝑖</a:t>
            </a:r>
          </a:p>
          <a:p>
            <a:pPr lvl="3"/>
            <a:r>
              <a:rPr kumimoji="1" lang="el-GR" altLang="zh-CN" sz="1400" dirty="0"/>
              <a:t>τ</a:t>
            </a:r>
            <a:r>
              <a:rPr kumimoji="1" lang="en-US" altLang="zh-CN" sz="1400" dirty="0"/>
              <a:t> - t_{</a:t>
            </a:r>
            <a:r>
              <a:rPr kumimoji="1" lang="en-US" altLang="zh-CN" sz="1400" dirty="0" err="1"/>
              <a:t>o_j</a:t>
            </a:r>
            <a:r>
              <a:rPr kumimoji="1" lang="en-US" altLang="zh-CN" sz="1400" dirty="0"/>
              <a:t>}: the time since the j-</a:t>
            </a:r>
            <a:r>
              <a:rPr kumimoji="1" lang="en-US" altLang="zh-CN" sz="1400" dirty="0" err="1"/>
              <a:t>th</a:t>
            </a:r>
            <a:r>
              <a:rPr kumimoji="1" lang="en-US" altLang="zh-CN" sz="1400" dirty="0"/>
              <a:t> most recent outcome </a:t>
            </a:r>
          </a:p>
          <a:p>
            <a:pPr lvl="3"/>
            <a:r>
              <a:rPr kumimoji="1" lang="en-US" altLang="zh-CN" sz="1400" dirty="0"/>
              <a:t>𝑦_𝑗: its value.</a:t>
            </a:r>
          </a:p>
          <a:p>
            <a:pPr lvl="2"/>
            <a:r>
              <a:rPr kumimoji="1" lang="en-US" altLang="zh-CN" sz="1400" dirty="0"/>
              <a:t>Retrieval function: </a:t>
            </a:r>
            <a:r>
              <a:rPr lang="en-US" altLang="zh-CN" sz="1400" dirty="0"/>
              <a:t>outputs both the relative time and the mark of the i </a:t>
            </a:r>
            <a:r>
              <a:rPr lang="en-US" altLang="zh-CN" sz="1400" dirty="0" err="1"/>
              <a:t>th</a:t>
            </a:r>
            <a:r>
              <a:rPr lang="en-US" altLang="zh-CN" sz="1400" dirty="0"/>
              <a:t> last event of type k ∈ {a, o} </a:t>
            </a:r>
            <a:endParaRPr kumimoji="1" lang="en-US" altLang="zh-CN" sz="1400" dirty="0"/>
          </a:p>
          <a:p>
            <a:pPr marL="914400" lvl="2" indent="0">
              <a:buNone/>
            </a:pPr>
            <a:endParaRPr kumimoji="1" lang="en-US" altLang="zh-CN" sz="1400" dirty="0"/>
          </a:p>
          <a:p>
            <a:pPr lvl="2"/>
            <a:endParaRPr kumimoji="1" lang="en-US" altLang="zh-CN" sz="1400" dirty="0"/>
          </a:p>
          <a:p>
            <a:pPr lvl="2"/>
            <a:r>
              <a:rPr kumimoji="1" lang="en-US" altLang="zh-CN" sz="1400" dirty="0"/>
              <a:t>Get kernel function:</a:t>
            </a:r>
          </a:p>
          <a:p>
            <a:pPr marL="914400" lvl="2" indent="0">
              <a:buNone/>
            </a:pPr>
            <a:endParaRPr kumimoji="1" lang="en-US" altLang="zh-CN" sz="1400" dirty="0"/>
          </a:p>
          <a:p>
            <a:pPr lvl="1"/>
            <a:r>
              <a:rPr kumimoji="1" lang="en-US" altLang="zh-CN" sz="1400" dirty="0"/>
              <a:t>Variational Inference: </a:t>
            </a:r>
          </a:p>
          <a:p>
            <a:pPr lvl="2"/>
            <a:r>
              <a:rPr lang="en-US" altLang="zh-CN" sz="1400" dirty="0"/>
              <a:t>In exact GP inference, computing the posterior over these latent functions given the data is </a:t>
            </a:r>
            <a:r>
              <a:rPr lang="en-US" altLang="zh-CN" sz="1400" b="1" dirty="0"/>
              <a:t>intractable</a:t>
            </a:r>
            <a:endParaRPr kumimoji="1" lang="en-US" altLang="zh-CN" sz="1400" dirty="0"/>
          </a:p>
          <a:p>
            <a:pPr lvl="2"/>
            <a:r>
              <a:rPr lang="en-US" altLang="zh-CN" sz="1400" dirty="0"/>
              <a:t>Approximate the </a:t>
            </a:r>
            <a:r>
              <a:rPr lang="en-US" altLang="zh-CN" sz="1400" b="1" dirty="0"/>
              <a:t>true posterior</a:t>
            </a:r>
            <a:r>
              <a:rPr lang="en-US" altLang="zh-CN" sz="1400" dirty="0"/>
              <a:t> over the latent function values f (i.e., values of GP components) given observed data D, by a </a:t>
            </a:r>
            <a:r>
              <a:rPr lang="en-US" altLang="zh-CN" sz="1400" b="1" dirty="0"/>
              <a:t>tractable variational distribution</a:t>
            </a:r>
            <a:r>
              <a:rPr lang="en-US" altLang="zh-CN" sz="1400" dirty="0"/>
              <a:t> q(f) ≈p(</a:t>
            </a:r>
            <a:r>
              <a:rPr lang="en-US" altLang="zh-CN" sz="1400" dirty="0" err="1"/>
              <a:t>f∣D</a:t>
            </a:r>
            <a:r>
              <a:rPr lang="en-US" altLang="zh-CN" sz="1400" dirty="0"/>
              <a:t>).</a:t>
            </a:r>
          </a:p>
          <a:p>
            <a:pPr lvl="2"/>
            <a:r>
              <a:rPr lang="en-US" altLang="zh-CN" sz="1400" dirty="0"/>
              <a:t>Minimize the KL divergence between q and the true posterior via </a:t>
            </a:r>
            <a:r>
              <a:rPr lang="en-US" altLang="zh-CN" sz="1400" b="1" dirty="0"/>
              <a:t>maximizing the Evidence Lower Bound (ELBO); Using Inducing points: low-rank approximation of the full GP</a:t>
            </a:r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F5C271-6CEC-0D18-27E4-1F1252212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8338" y="87454"/>
            <a:ext cx="3708400" cy="6604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B66D97E-F984-5BF8-5E95-604D1037AD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8336" y="1451215"/>
            <a:ext cx="1076782" cy="288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3E511B0-323A-B5EA-887B-572C6A1AE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123" y="1779713"/>
            <a:ext cx="1587208" cy="254632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26AF476C-D4BA-F275-FE75-DC33D45E5D67}"/>
              </a:ext>
            </a:extLst>
          </p:cNvPr>
          <p:cNvSpPr/>
          <p:nvPr/>
        </p:nvSpPr>
        <p:spPr>
          <a:xfrm>
            <a:off x="10342808" y="87454"/>
            <a:ext cx="1381553" cy="660400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D23E4B-C53E-98D7-CED0-084D3245AA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984" y="2230636"/>
            <a:ext cx="3718384" cy="32019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176498E-0CB6-2322-95A9-869A1D3DB3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5162" y="4085458"/>
            <a:ext cx="3536028" cy="4434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F457D51-B744-076D-F557-25B4462B51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3984" y="4607964"/>
            <a:ext cx="4411802" cy="4994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6B10CE9-5FC1-EF7F-480E-353C0E131F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30927" y="6293909"/>
            <a:ext cx="29464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09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91A69-93B5-6581-CB34-A808D517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31606-E3CC-03FD-849D-9D4B429E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606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Outcome Model</a:t>
            </a:r>
            <a:endParaRPr kumimoji="1"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42790-28A9-39A1-C45F-2B16E8F64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0360"/>
            <a:ext cx="10896600" cy="4069426"/>
          </a:xfrm>
        </p:spPr>
        <p:txBody>
          <a:bodyPr>
            <a:noAutofit/>
          </a:bodyPr>
          <a:lstStyle/>
          <a:p>
            <a:r>
              <a:rPr lang="en-US" altLang="zh-CN" sz="1400" dirty="0"/>
              <a:t>The outcome trajectory is modeled as:</a:t>
            </a:r>
          </a:p>
          <a:p>
            <a:pPr marL="0" indent="0">
              <a:buNone/>
            </a:pPr>
            <a:endParaRPr kumimoji="1" lang="en-US" altLang="zh-CN" sz="1400" dirty="0"/>
          </a:p>
          <a:p>
            <a:pPr marL="0" indent="0">
              <a:buNone/>
            </a:pPr>
            <a:endParaRPr kumimoji="1" lang="en-US" altLang="zh-CN" sz="1400" dirty="0"/>
          </a:p>
          <a:p>
            <a:endParaRPr lang="en-US" altLang="zh-CN" sz="1400" dirty="0"/>
          </a:p>
          <a:p>
            <a:pPr lvl="1"/>
            <a:r>
              <a:rPr lang="en-US" altLang="zh-CN" sz="1400" dirty="0" err="1"/>
              <a:t>f_b</a:t>
            </a:r>
            <a:r>
              <a:rPr lang="en-US" altLang="zh-CN" sz="1400" dirty="0"/>
              <a:t>​(</a:t>
            </a:r>
            <a:r>
              <a:rPr lang="el-GR" altLang="zh-CN" sz="1400" dirty="0"/>
              <a:t>τ): </a:t>
            </a:r>
            <a:r>
              <a:rPr lang="en-US" altLang="zh-CN" sz="1400" dirty="0"/>
              <a:t>baseline (non-treatment-related) trend over time (e.g. circadian rhythms); </a:t>
            </a:r>
          </a:p>
          <a:p>
            <a:pPr lvl="1"/>
            <a:r>
              <a:rPr lang="en-US" altLang="zh-CN" sz="1400" dirty="0" err="1"/>
              <a:t>f_a</a:t>
            </a:r>
            <a:r>
              <a:rPr lang="en-US" altLang="zh-CN" sz="1400" dirty="0"/>
              <a:t>(</a:t>
            </a:r>
            <a:r>
              <a:rPr lang="el-GR" altLang="zh-CN" sz="1400" dirty="0"/>
              <a:t>τ;</a:t>
            </a:r>
            <a:r>
              <a:rPr lang="en-US" altLang="zh-CN" sz="1400" dirty="0"/>
              <a:t>a): treatment-induced effect</a:t>
            </a:r>
          </a:p>
          <a:p>
            <a:pPr lvl="1"/>
            <a:r>
              <a:rPr lang="el-GR" altLang="zh-CN" sz="1400" dirty="0"/>
              <a:t>ϵ(τ)∼</a:t>
            </a:r>
            <a:r>
              <a:rPr lang="en-US" altLang="zh-CN" sz="1400" dirty="0"/>
              <a:t>N(0,</a:t>
            </a:r>
            <a:r>
              <a:rPr lang="el-GR" altLang="zh-CN" sz="1400" dirty="0"/>
              <a:t>σ</a:t>
            </a:r>
            <a:r>
              <a:rPr lang="en-US" altLang="zh-CN" sz="1400" dirty="0"/>
              <a:t>^</a:t>
            </a:r>
            <a:r>
              <a:rPr lang="el-GR" altLang="zh-CN" sz="1400" dirty="0"/>
              <a:t>2): </a:t>
            </a:r>
            <a:r>
              <a:rPr lang="en-US" altLang="zh-CN" sz="1400" dirty="0"/>
              <a:t>Gaussian noise</a:t>
            </a:r>
            <a:endParaRPr kumimoji="1" lang="en-US" altLang="zh-CN" sz="1400" dirty="0"/>
          </a:p>
          <a:p>
            <a:r>
              <a:rPr lang="en-US" altLang="zh-CN" sz="1400" dirty="0"/>
              <a:t>Treatment Response Model: learns </a:t>
            </a:r>
            <a:r>
              <a:rPr lang="en-US" altLang="zh-CN" sz="1400" b="1" dirty="0"/>
              <a:t>how outcomes correspond to (i.e., respond to)</a:t>
            </a:r>
            <a:r>
              <a:rPr lang="en-US" altLang="zh-CN" sz="1400" dirty="0"/>
              <a:t> past treatments / change over time as a result of treatments</a:t>
            </a:r>
          </a:p>
          <a:p>
            <a:endParaRPr lang="en-US" altLang="zh-CN" sz="1400" dirty="0"/>
          </a:p>
          <a:p>
            <a:endParaRPr lang="en-US" altLang="zh-CN" sz="1400" dirty="0"/>
          </a:p>
          <a:p>
            <a:pPr lvl="1"/>
            <a:r>
              <a:rPr lang="en-US" altLang="zh-CN" sz="1400" dirty="0"/>
              <a:t>Each treatment (</a:t>
            </a:r>
            <a:r>
              <a:rPr lang="en-US" altLang="zh-CN" sz="1400" dirty="0" err="1"/>
              <a:t>t_i,m_i</a:t>
            </a:r>
            <a:r>
              <a:rPr lang="en-US" altLang="zh-CN" sz="1400" dirty="0"/>
              <a:t>) contributes some effect </a:t>
            </a:r>
            <a:r>
              <a:rPr lang="en-US" altLang="zh-CN" sz="1400" b="1" dirty="0"/>
              <a:t>into the future</a:t>
            </a:r>
            <a:endParaRPr lang="en-US" altLang="zh-CN" sz="1400" dirty="0"/>
          </a:p>
          <a:p>
            <a:pPr lvl="1"/>
            <a:r>
              <a:rPr lang="en-US" altLang="zh-CN" sz="1400" dirty="0" err="1"/>
              <a:t>f_m</a:t>
            </a:r>
            <a:r>
              <a:rPr lang="en-US" altLang="zh-CN" sz="1400" dirty="0"/>
              <a:t> ​(</a:t>
            </a:r>
            <a:r>
              <a:rPr lang="en-US" altLang="zh-CN" sz="1400" dirty="0" err="1"/>
              <a:t>m_i</a:t>
            </a:r>
            <a:r>
              <a:rPr lang="en-US" altLang="zh-CN" sz="1400" dirty="0"/>
              <a:t>​): scales the treatment’s effect by its dose (mark)</a:t>
            </a:r>
          </a:p>
          <a:p>
            <a:pPr lvl="1"/>
            <a:r>
              <a:rPr lang="en-US" altLang="zh-CN" sz="1400" dirty="0" err="1"/>
              <a:t>f_t</a:t>
            </a:r>
            <a:r>
              <a:rPr lang="en-US" altLang="zh-CN" sz="1400" dirty="0"/>
              <a:t>​ (</a:t>
            </a:r>
            <a:r>
              <a:rPr lang="el-GR" altLang="zh-CN" sz="1400" dirty="0"/>
              <a:t>τ</a:t>
            </a:r>
            <a:r>
              <a:rPr lang="en-US" altLang="zh-CN" sz="1400" dirty="0"/>
              <a:t> </a:t>
            </a:r>
            <a:r>
              <a:rPr lang="el-GR" altLang="zh-CN" sz="1400" dirty="0"/>
              <a:t>;</a:t>
            </a:r>
            <a:r>
              <a:rPr lang="en-US" altLang="zh-CN" sz="1400" dirty="0"/>
              <a:t> </a:t>
            </a:r>
            <a:r>
              <a:rPr lang="en-US" altLang="zh-CN" sz="1400" dirty="0" err="1"/>
              <a:t>t_i</a:t>
            </a:r>
            <a:r>
              <a:rPr lang="en-US" altLang="zh-CN" sz="1400" dirty="0"/>
              <a:t>​): says how that treatment’s effect </a:t>
            </a:r>
            <a:r>
              <a:rPr lang="en-US" altLang="zh-CN" sz="1400" b="1" dirty="0"/>
              <a:t>decays or evolves</a:t>
            </a:r>
            <a:r>
              <a:rPr lang="en-US" altLang="zh-CN" sz="1400" dirty="0"/>
              <a:t> over time from its administration at </a:t>
            </a:r>
            <a:r>
              <a:rPr lang="en-US" altLang="zh-CN" sz="1400" dirty="0" err="1"/>
              <a:t>t_i</a:t>
            </a:r>
            <a:endParaRPr lang="en-US" altLang="zh-CN" sz="1400" dirty="0"/>
          </a:p>
          <a:p>
            <a:pPr lvl="1"/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6CFEC1-1598-B6C6-0A01-28966385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692" y="198545"/>
            <a:ext cx="2986126" cy="7724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317C85B-E231-1F73-DC21-40C5B8A928D7}"/>
              </a:ext>
            </a:extLst>
          </p:cNvPr>
          <p:cNvSpPr/>
          <p:nvPr/>
        </p:nvSpPr>
        <p:spPr>
          <a:xfrm>
            <a:off x="10494946" y="362787"/>
            <a:ext cx="947306" cy="157438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FEE304-CEA6-D7A9-71D8-63B006B75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130" y="971744"/>
            <a:ext cx="4183695" cy="88210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4A64AD2-0792-B809-FCCB-6DD05F3AE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662" y="1012263"/>
            <a:ext cx="3502417" cy="169846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C43885-F2DF-35C6-E4D9-F0ACDD511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227" y="3194050"/>
            <a:ext cx="3619500" cy="46990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297CA1-D099-D3F4-39A9-1AA19BC9E3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4168" y="4541192"/>
            <a:ext cx="4857285" cy="211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6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2763</Words>
  <Application>Microsoft Macintosh PowerPoint</Application>
  <PresentationFormat>宽屏</PresentationFormat>
  <Paragraphs>254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Wingdings</vt:lpstr>
      <vt:lpstr>Office 主题​​</vt:lpstr>
      <vt:lpstr>Causal Modeling of Policy Interventions From Treatment–Outcome Sequences </vt:lpstr>
      <vt:lpstr>Background</vt:lpstr>
      <vt:lpstr>PowerPoint 演示文稿</vt:lpstr>
      <vt:lpstr>Problem Setting</vt:lpstr>
      <vt:lpstr>Problem Setting</vt:lpstr>
      <vt:lpstr>Joint Treatment-Outcome Model</vt:lpstr>
      <vt:lpstr>Treatment Intensity Model</vt:lpstr>
      <vt:lpstr>Treatment Intensity Model</vt:lpstr>
      <vt:lpstr>Outcome Model</vt:lpstr>
      <vt:lpstr>Inference</vt:lpstr>
      <vt:lpstr>Inference</vt:lpstr>
      <vt:lpstr>Limitations and Future work</vt:lpstr>
      <vt:lpstr>Appendex</vt:lpstr>
      <vt:lpstr>Appendex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Yuting Mei</dc:creator>
  <cp:lastModifiedBy>Yuting Mei</cp:lastModifiedBy>
  <cp:revision>44</cp:revision>
  <dcterms:created xsi:type="dcterms:W3CDTF">2025-06-13T06:52:06Z</dcterms:created>
  <dcterms:modified xsi:type="dcterms:W3CDTF">2025-06-13T12:35:23Z</dcterms:modified>
</cp:coreProperties>
</file>