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  <p:sldId id="265" r:id="rId9"/>
    <p:sldId id="258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0"/>
    <p:restoredTop sz="94665"/>
  </p:normalViewPr>
  <p:slideViewPr>
    <p:cSldViewPr snapToGrid="0">
      <p:cViewPr varScale="1">
        <p:scale>
          <a:sx n="93" d="100"/>
          <a:sy n="93" d="100"/>
        </p:scale>
        <p:origin x="13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1FA90-2009-D04F-9E62-46717C98C948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D1D2B-2FD8-7F46-8AFE-BEFFD01B00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009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D1D2B-2FD8-7F46-8AFE-BEFFD01B000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83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D1D2B-2FD8-7F46-8AFE-BEFFD01B000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29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D1D2B-2FD8-7F46-8AFE-BEFFD01B000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38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11113-7569-636B-9E85-AB43442D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8BF7DF-E670-F1F4-9505-BBE476A37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E14FA9-FF18-8F6D-3727-EB4C15436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A0A095-CD16-E549-FAF9-0CAF92AB5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D1D2B-2FD8-7F46-8AFE-BEFFD01B000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3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5AEAA-D572-F2FF-CF21-C0135976A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5827D-0753-874D-6C0D-767805293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CEA44-5CE1-03A7-BB5E-4BCBA1F0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4E824-0AF4-F7F1-2FC6-D9A8E15E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A713A-085E-4B5E-0FBA-8E52CA0F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4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623F0-AC41-5C0B-D9D0-133F42FB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0FD341-A876-2330-339F-43158850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4E6B5-F5E8-AD0C-DEF6-53E4E000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CA808-65CF-BEFA-A9D8-FEFC11AD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AB4E2-EE0B-30EF-8E07-DB786FA0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502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2BFA5-0251-7B77-8723-9AFFCD9E8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30E1B9-BAD0-0D9E-F22F-2A55B4BC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6AEFC-9DA3-20D3-86AF-C658C155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8E99D-C6E6-FD95-76AD-70C51959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03F36-F814-1551-FC78-6846F398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178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20707-0B75-B7E6-7612-8C8C9133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BF6EE-07DE-8482-FCCC-8E05AB75A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559C3-FDCF-7D20-C0E2-D1D5B4B3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73AAE-FC67-D5D5-4849-8F44F9FF0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219D12-151D-9AF7-DF9D-B7CEA3A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23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8F85D-0260-9C6F-F2D6-53195C5B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F2928-E065-0E1F-CE13-C4B25C2C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38328-C46E-3AF8-F02C-0D50EFF0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FF1B6-2E36-5439-F283-7B238324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E6AE4-6826-BF68-EB56-02B52ABD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1885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7CA15-FF6E-9BB7-9EB0-C1B0F8D2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22D7F-5325-EF6B-6208-1E4495B81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9130FF-A890-A7E3-8430-3BD02D58E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F6D1B1-563D-1A37-B71A-230F15F3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8DE56-557F-629F-1F05-13FCD5E8A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82552C-84F1-B2F1-8923-93C99D9F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5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8853-9DA7-1ACB-4E2B-7195AC16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03675-848D-5CEB-F1FD-27A67009E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8ABBDF-CB21-F910-3E48-7A0044AE3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F24793-E413-63BA-4204-7711084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A43A0-121A-407D-1525-B5630DF45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A46B3B-8418-E610-5EF4-B28AC9CD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2930-0A01-E047-09C5-D246684F5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204C6-7B4E-806E-8D59-D6290CC1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7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5387E-EB03-FF5E-E7B3-213CB44B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11837E-E43B-9EA8-1BCF-A32D0979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27D163-6280-B977-D246-6E145948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534E8-708D-55C5-399F-C5B2D8268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8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02A579-2BAA-001B-CA99-FF8D3728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82EC22-596A-3FE3-CF24-19E2FAF7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C9872-964D-0C71-263D-CE6FCFE8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0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D2143-4201-DDFF-E7BA-3342CC40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4A208-1644-6BAD-B730-DD3E09EC4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19F39-46D5-7B27-FB59-5364CBE7E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F9730-E476-D972-7570-E20F6931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EA909-5F22-6C8A-C7D5-0964C6A5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39624-31BF-2025-1121-A388C928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05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1169E-80B4-BFF1-E705-346C1986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F5F05B-29E3-4BD8-1D3A-AC29B6CD2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2D0C5-2798-81F9-5137-CDEC80BFD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6F377D-780A-134C-966B-305B6BF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288F5-B1B0-C0D0-283F-FED50B27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EFC24-3F51-11CA-D4EA-BE2F2A4D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23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D9965-A0FA-97FE-1BED-707AD7DA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A148C9-79B3-1E82-4C03-7CA7F271E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8B1D2-ED1F-F994-3CDB-C4AFA8D29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211D2-1F82-504C-BFD9-728271128337}" type="datetimeFigureOut">
              <a:rPr kumimoji="1" lang="zh-CN" altLang="en-US" smtClean="0"/>
              <a:t>2025/6/6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B8B575-7CEE-CC4B-968F-ED989DC82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B1DFA-5A13-F026-370C-DE5E962E7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8A7C8-51F3-2644-B39A-C81E1C28F19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805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chur.github.io/" TargetMode="External"/><Relationship Id="rId2" Type="http://schemas.openxmlformats.org/officeDocument/2006/relationships/hyperlink" Target="https://shchur.github.io/blo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hchur/shchur.github.io/tree/master/assets/notebooks/tpp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20B8D-6ACD-5B00-29C6-4A505A5D5B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Review of Neural TPP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E3ABD0-4592-AE52-BA04-1A7A702C2A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Week 1: May 30 </a:t>
            </a:r>
            <a:r>
              <a:rPr kumimoji="1" lang="en-US" altLang="zh-CN" dirty="0" err="1"/>
              <a:t>th</a:t>
            </a:r>
            <a:r>
              <a:rPr kumimoji="1" lang="en-US" altLang="zh-CN" dirty="0"/>
              <a:t> – Jun 6th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6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F994C-183E-3B49-B630-8ACE6520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Thanks!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574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CDF48-99A4-2043-6023-AFDEB5C5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-28529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Temporal Point Process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8BF48-1BDA-967B-E4AF-62D7DD2E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5" y="588301"/>
            <a:ext cx="11028218" cy="643594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Background:</a:t>
            </a:r>
          </a:p>
          <a:p>
            <a:pPr lvl="1"/>
            <a:r>
              <a:rPr lang="en-US" altLang="zh-CN" sz="1500" dirty="0"/>
              <a:t>Many real-world scenarios produce data whereby various types of asynchronous events interact with each other and exhibit complex dynamic patterns in the continuous time domain (e.g. earthquakes in a region; customer purchases over time, etc.)</a:t>
            </a:r>
          </a:p>
          <a:p>
            <a:pPr lvl="1"/>
            <a:r>
              <a:rPr lang="en-US" altLang="zh-CN" sz="1500" dirty="0"/>
              <a:t>Investigating this dynamic process and the underlying causal relationship will lay the foundation for further applications such as micro and macro level event prediction, root cause diagnose. </a:t>
            </a:r>
          </a:p>
          <a:p>
            <a:r>
              <a:rPr lang="en-US" altLang="zh-CN" sz="1600" dirty="0"/>
              <a:t>TPP: </a:t>
            </a:r>
          </a:p>
          <a:p>
            <a:pPr lvl="1"/>
            <a:r>
              <a:rPr lang="en-US" altLang="zh-CN" sz="1500" b="1" dirty="0"/>
              <a:t>probabilistic model</a:t>
            </a:r>
            <a:r>
              <a:rPr lang="en-US" altLang="zh-CN" sz="1500" dirty="0"/>
              <a:t> used to describe </a:t>
            </a:r>
            <a:r>
              <a:rPr lang="en-US" altLang="zh-CN" sz="1500" b="1" dirty="0"/>
              <a:t>sequences of discrete events</a:t>
            </a:r>
            <a:r>
              <a:rPr lang="en-US" altLang="zh-CN" sz="1500" dirty="0"/>
              <a:t> that happen </a:t>
            </a:r>
            <a:r>
              <a:rPr lang="en-US" altLang="zh-CN" sz="1500" b="1" dirty="0"/>
              <a:t>irregularly over continuous time</a:t>
            </a:r>
            <a:r>
              <a:rPr lang="en-US" altLang="zh-CN" sz="1500" dirty="0"/>
              <a:t>.</a:t>
            </a:r>
            <a:r>
              <a:rPr lang="zh-CN" altLang="en-US" sz="1500" dirty="0"/>
              <a:t> （</a:t>
            </a:r>
            <a:r>
              <a:rPr lang="en-US" altLang="zh-CN" sz="1500" dirty="0"/>
              <a:t>a </a:t>
            </a:r>
            <a:r>
              <a:rPr lang="en-US" altLang="zh-CN" sz="1500" i="1" dirty="0"/>
              <a:t>set</a:t>
            </a:r>
            <a:r>
              <a:rPr lang="en-US" altLang="zh-CN" sz="1500" dirty="0"/>
              <a:t> of vectors {x_1,...,</a:t>
            </a:r>
            <a:r>
              <a:rPr lang="en-US" altLang="zh-CN" sz="1500" dirty="0" err="1"/>
              <a:t>x_N</a:t>
            </a:r>
            <a:r>
              <a:rPr lang="en-US" altLang="zh-CN" sz="1500" dirty="0"/>
              <a:t>} with both </a:t>
            </a:r>
            <a:r>
              <a:rPr lang="en-US" altLang="zh-CN" sz="1500" i="1" dirty="0"/>
              <a:t>N, the number of the vectors</a:t>
            </a:r>
            <a:r>
              <a:rPr lang="en-US" altLang="zh-CN" sz="1500" dirty="0"/>
              <a:t>, as well as </a:t>
            </a:r>
            <a:r>
              <a:rPr lang="en-US" altLang="zh-CN" sz="1500" i="1" dirty="0"/>
              <a:t>their locations </a:t>
            </a:r>
            <a:r>
              <a:rPr lang="en-US" altLang="zh-CN" sz="1500" i="1" dirty="0" err="1"/>
              <a:t>x_i</a:t>
            </a:r>
            <a:r>
              <a:rPr lang="en-US" altLang="zh-CN" sz="1500" i="1" dirty="0"/>
              <a:t> </a:t>
            </a:r>
            <a:r>
              <a:rPr lang="en-US" altLang="zh-CN" sz="1500" dirty="0"/>
              <a:t>are random</a:t>
            </a:r>
            <a:r>
              <a:rPr lang="zh-CN" altLang="en-US" sz="1500" dirty="0"/>
              <a:t>）</a:t>
            </a:r>
            <a:endParaRPr lang="en-US" altLang="zh-CN" sz="1500" dirty="0"/>
          </a:p>
          <a:p>
            <a:pPr lvl="1"/>
            <a:r>
              <a:rPr lang="en-US" altLang="zh-CN" sz="1500" dirty="0"/>
              <a:t>We can view a TPP as an </a:t>
            </a:r>
            <a:r>
              <a:rPr lang="en-US" altLang="zh-CN" sz="1500" b="1" dirty="0"/>
              <a:t>autoregressive model </a:t>
            </a:r>
            <a:r>
              <a:rPr lang="en-US" altLang="zh-CN" sz="1500" dirty="0"/>
              <a:t>or as a </a:t>
            </a:r>
            <a:r>
              <a:rPr lang="en-US" altLang="zh-CN" sz="1500" b="1" dirty="0"/>
              <a:t>counting process: </a:t>
            </a:r>
          </a:p>
          <a:p>
            <a:pPr lvl="2"/>
            <a:r>
              <a:rPr lang="en-US" altLang="zh-CN" sz="1400" dirty="0"/>
              <a:t>Temporal — we can interpret the “points” </a:t>
            </a:r>
            <a:r>
              <a:rPr lang="en-US" altLang="zh-CN" sz="1400" dirty="0" err="1"/>
              <a:t>t_i</a:t>
            </a:r>
            <a:r>
              <a:rPr lang="en-US" altLang="zh-CN" sz="1400" i="1" dirty="0"/>
              <a:t> </a:t>
            </a:r>
            <a:r>
              <a:rPr lang="en-US" altLang="zh-CN" sz="1400" dirty="0"/>
              <a:t>as arrival </a:t>
            </a:r>
            <a:r>
              <a:rPr lang="en-US" altLang="zh-CN" sz="1400" i="1" dirty="0"/>
              <a:t>times</a:t>
            </a:r>
            <a:r>
              <a:rPr lang="en-US" altLang="zh-CN" sz="1400" dirty="0"/>
              <a:t> of events</a:t>
            </a:r>
          </a:p>
          <a:p>
            <a:pPr lvl="2"/>
            <a:r>
              <a:rPr lang="en-US" altLang="zh-CN" sz="1400" dirty="0"/>
              <a:t>Point — we can view each TPP realization  as a set of </a:t>
            </a:r>
            <a:r>
              <a:rPr lang="en-US" altLang="zh-CN" sz="1400" i="1" dirty="0"/>
              <a:t>“points”</a:t>
            </a:r>
            <a:endParaRPr lang="en-US" altLang="zh-CN" sz="1400" dirty="0"/>
          </a:p>
          <a:p>
            <a:pPr lvl="2"/>
            <a:r>
              <a:rPr lang="en-US" altLang="zh-CN" sz="1400" dirty="0"/>
              <a:t>Process — a TPP can be defined as a counting </a:t>
            </a:r>
            <a:r>
              <a:rPr lang="en-US" altLang="zh-CN" sz="1400" i="1" dirty="0"/>
              <a:t>process</a:t>
            </a:r>
            <a:endParaRPr lang="en-US" altLang="zh-CN" sz="1400" dirty="0"/>
          </a:p>
          <a:p>
            <a:pPr lvl="1"/>
            <a:r>
              <a:rPr lang="en-US" altLang="zh-CN" sz="1500" dirty="0"/>
              <a:t>Implicit assumptions:</a:t>
            </a:r>
          </a:p>
          <a:p>
            <a:pPr lvl="2"/>
            <a:r>
              <a:rPr lang="en-US" altLang="zh-CN" sz="1400" dirty="0"/>
              <a:t>Events occur in continuous time: </a:t>
            </a:r>
          </a:p>
          <a:p>
            <a:pPr lvl="3"/>
            <a:r>
              <a:rPr lang="en-US" altLang="zh-CN" sz="1400" dirty="0"/>
              <a:t>events are modeled as occurring at specific time points t1,t2,⋯∈[0,T]; </a:t>
            </a:r>
          </a:p>
          <a:p>
            <a:pPr lvl="3"/>
            <a:r>
              <a:rPr lang="en-US" altLang="zh-CN" sz="1400" dirty="0"/>
              <a:t>Not assumed to happen on a fixed grid; </a:t>
            </a:r>
          </a:p>
          <a:p>
            <a:pPr lvl="3"/>
            <a:r>
              <a:rPr lang="en-US" altLang="zh-CN" sz="1400" dirty="0"/>
              <a:t>-&gt; Models can capture fine-grained, irregular timing.</a:t>
            </a:r>
          </a:p>
          <a:p>
            <a:pPr lvl="2"/>
            <a:r>
              <a:rPr lang="en-US" altLang="zh-CN" sz="1400" dirty="0"/>
              <a:t>Events are instantaneous: </a:t>
            </a:r>
          </a:p>
          <a:p>
            <a:pPr lvl="3"/>
            <a:r>
              <a:rPr lang="en-US" altLang="zh-CN" sz="1400" dirty="0"/>
              <a:t>Each event is a </a:t>
            </a:r>
            <a:r>
              <a:rPr lang="en-US" altLang="zh-CN" sz="1400" b="1" dirty="0"/>
              <a:t>point</a:t>
            </a:r>
            <a:r>
              <a:rPr lang="en-US" altLang="zh-CN" sz="1400" dirty="0"/>
              <a:t> in time — it has no duration; </a:t>
            </a:r>
          </a:p>
          <a:p>
            <a:pPr lvl="3"/>
            <a:r>
              <a:rPr lang="en-US" altLang="zh-CN" sz="1400" dirty="0"/>
              <a:t>No two events occur at </a:t>
            </a:r>
            <a:r>
              <a:rPr lang="en-US" altLang="zh-CN" sz="1400" i="1" dirty="0"/>
              <a:t>exactly</a:t>
            </a:r>
            <a:r>
              <a:rPr lang="en-US" altLang="zh-CN" sz="1400" dirty="0"/>
              <a:t> the same time (almost surely).</a:t>
            </a:r>
          </a:p>
          <a:p>
            <a:pPr lvl="2"/>
            <a:r>
              <a:rPr lang="en-US" altLang="zh-CN" sz="1400" dirty="0"/>
              <a:t>No simultaneous events: </a:t>
            </a:r>
          </a:p>
          <a:p>
            <a:pPr lvl="3"/>
            <a:r>
              <a:rPr lang="en-US" altLang="zh-CN" sz="1400" dirty="0"/>
              <a:t>P(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​=</a:t>
            </a:r>
            <a:r>
              <a:rPr lang="en-US" altLang="zh-CN" sz="1400" dirty="0" err="1"/>
              <a:t>t_j</a:t>
            </a:r>
            <a:r>
              <a:rPr lang="en-US" altLang="zh-CN" sz="1400" dirty="0"/>
              <a:t>​)=0 for 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!=j [For unmarked TPPs]</a:t>
            </a:r>
          </a:p>
          <a:p>
            <a:pPr lvl="3"/>
            <a:r>
              <a:rPr lang="en-US" altLang="zh-CN" sz="1400" dirty="0"/>
              <a:t>model only </a:t>
            </a:r>
            <a:r>
              <a:rPr lang="en-US" altLang="zh-CN" sz="1400" b="1" dirty="0"/>
              <a:t>sequences</a:t>
            </a:r>
            <a:r>
              <a:rPr lang="en-US" altLang="zh-CN" sz="1400" dirty="0"/>
              <a:t>, not bulk or batch events at the same time.</a:t>
            </a:r>
          </a:p>
          <a:p>
            <a:pPr lvl="2"/>
            <a:r>
              <a:rPr lang="en-US" altLang="zh-CN" sz="1400" dirty="0"/>
              <a:t>the model only uses </a:t>
            </a:r>
            <a:r>
              <a:rPr lang="en-US" altLang="zh-CN" sz="1400" b="1" dirty="0"/>
              <a:t>past</a:t>
            </a:r>
            <a:r>
              <a:rPr lang="en-US" altLang="zh-CN" sz="1400" dirty="0"/>
              <a:t> information to predict the </a:t>
            </a:r>
            <a:r>
              <a:rPr lang="en-US" altLang="zh-CN" sz="1400" b="1" dirty="0"/>
              <a:t>future</a:t>
            </a:r>
            <a:endParaRPr kumimoji="1" lang="zh-CN" altLang="en-US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BA016-8584-D2E3-3446-74816CEAD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07" y="3572598"/>
            <a:ext cx="3301971" cy="157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CA31-E4C2-813B-044F-A9B1D4FA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C7BF3-7AB2-45FC-725F-DF4B44C6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39" y="-35119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Temporal Point Process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FEFAF-372A-78A2-807C-6439CE57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6706" y="549961"/>
            <a:ext cx="6654026" cy="5854052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sz="1600" dirty="0"/>
              <a:t>Setting:</a:t>
            </a:r>
          </a:p>
          <a:p>
            <a:pPr lvl="2"/>
            <a:r>
              <a:rPr lang="en-US" altLang="zh-CN" sz="1400" dirty="0"/>
              <a:t>a probability distribution over variable-length sequences in some time interval [0, T]. </a:t>
            </a:r>
          </a:p>
          <a:p>
            <a:pPr lvl="2"/>
            <a:r>
              <a:rPr lang="en-US" altLang="zh-CN" sz="1400" dirty="0"/>
              <a:t>A realization of a </a:t>
            </a:r>
            <a:r>
              <a:rPr lang="en-US" altLang="zh-CN" sz="1400" i="1" dirty="0"/>
              <a:t>marked </a:t>
            </a:r>
            <a:r>
              <a:rPr lang="en-US" altLang="zh-CN" sz="1400" dirty="0"/>
              <a:t>TPP: an event sequence X = {(t_1, m1),...,(</a:t>
            </a:r>
            <a:r>
              <a:rPr lang="en-US" altLang="zh-CN" sz="1400" dirty="0" err="1"/>
              <a:t>t_N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m_N</a:t>
            </a:r>
            <a:r>
              <a:rPr lang="en-US" altLang="zh-CN" sz="1400" dirty="0"/>
              <a:t>)}, where N, the number of events, 0 &lt; t_1 &lt; ··· &lt; </a:t>
            </a:r>
            <a:r>
              <a:rPr lang="en-US" altLang="zh-CN" sz="1400" dirty="0" err="1"/>
              <a:t>t_N</a:t>
            </a:r>
            <a:r>
              <a:rPr lang="en-US" altLang="zh-CN" sz="1400" dirty="0"/>
              <a:t> ≤ T are the arrival times of events and mi ∈ M are the marks. (categorical marks help model interactions)</a:t>
            </a:r>
          </a:p>
          <a:p>
            <a:pPr lvl="2"/>
            <a:r>
              <a:rPr lang="en-US" altLang="zh-CN" sz="1400" dirty="0"/>
              <a:t>Either model the arrival time of the event 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 or the inter-event times </a:t>
            </a:r>
            <a:r>
              <a:rPr lang="el-GR" altLang="zh-CN" sz="1400" dirty="0"/>
              <a:t>τ</a:t>
            </a:r>
            <a:r>
              <a:rPr lang="en-US" altLang="zh-CN" sz="1400" dirty="0"/>
              <a:t>_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 −t_{i−1}, where t_0 = 0 and t_{N+1} =T </a:t>
            </a:r>
          </a:p>
          <a:p>
            <a:pPr lvl="2"/>
            <a:r>
              <a:rPr lang="en-US" altLang="zh-CN" sz="1400" dirty="0"/>
              <a:t>the history of past events at time t as </a:t>
            </a:r>
            <a:r>
              <a:rPr lang="en-US" altLang="zh-CN" sz="1400" dirty="0" err="1"/>
              <a:t>H_t</a:t>
            </a:r>
            <a:r>
              <a:rPr lang="en-US" altLang="zh-CN" sz="1400" dirty="0"/>
              <a:t> ={(</a:t>
            </a:r>
            <a:r>
              <a:rPr lang="en-US" altLang="zh-CN" sz="1400" dirty="0" err="1"/>
              <a:t>t_j</a:t>
            </a:r>
            <a:r>
              <a:rPr lang="en-US" altLang="zh-CN" sz="1400" dirty="0"/>
              <a:t> , </a:t>
            </a:r>
            <a:r>
              <a:rPr lang="en-US" altLang="zh-CN" sz="1400" dirty="0" err="1"/>
              <a:t>m_j</a:t>
            </a:r>
            <a:r>
              <a:rPr lang="en-US" altLang="zh-CN" sz="1400" dirty="0"/>
              <a:t>):</a:t>
            </a:r>
            <a:r>
              <a:rPr lang="en-US" altLang="zh-CN" sz="1400" dirty="0" err="1"/>
              <a:t>t_j</a:t>
            </a:r>
            <a:r>
              <a:rPr lang="en-US" altLang="zh-CN" sz="1400" dirty="0"/>
              <a:t> &lt;t}. We usually denote this distribution as </a:t>
            </a:r>
            <a:r>
              <a:rPr lang="en-US" altLang="zh-CN" sz="1400" dirty="0" err="1"/>
              <a:t>P_i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t_i|H</a:t>
            </a:r>
            <a:r>
              <a:rPr lang="en-US" altLang="zh-CN" sz="1400" dirty="0"/>
              <a:t>_{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}), shorthand notation </a:t>
            </a:r>
            <a:r>
              <a:rPr lang="en-US" altLang="zh-CN" sz="1400" dirty="0" err="1"/>
              <a:t>P_i</a:t>
            </a:r>
            <a:r>
              <a:rPr lang="en-US" altLang="zh-CN" sz="1400" dirty="0"/>
              <a:t>^*(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);</a:t>
            </a:r>
          </a:p>
          <a:p>
            <a:pPr lvl="1"/>
            <a:r>
              <a:rPr lang="en-US" altLang="zh-CN" sz="1600" dirty="0"/>
              <a:t>Different ways of representing TPP (specifying one uniquely identifies the conditional distribution Pi∗):</a:t>
            </a:r>
          </a:p>
          <a:p>
            <a:pPr lvl="2"/>
            <a:r>
              <a:rPr lang="en-US" altLang="zh-CN" sz="1400" dirty="0"/>
              <a:t>probability density functions (PDF)  </a:t>
            </a:r>
            <a:r>
              <a:rPr lang="en-US" altLang="zh-CN" sz="1400" dirty="0" err="1"/>
              <a:t>f_i</a:t>
            </a:r>
            <a:r>
              <a:rPr lang="en-US" altLang="zh-CN" sz="1400" dirty="0"/>
              <a:t>∗ : the value </a:t>
            </a:r>
            <a:r>
              <a:rPr lang="en-US" altLang="zh-CN" sz="1400" dirty="0" err="1"/>
              <a:t>f_i</a:t>
            </a:r>
            <a:r>
              <a:rPr lang="en-US" altLang="zh-CN" sz="1400" dirty="0"/>
              <a:t>^∗(t)dt represents the probability that the event 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 will happen in the interval [</a:t>
            </a:r>
            <a:r>
              <a:rPr lang="en-US" altLang="zh-CN" sz="1400" dirty="0" err="1"/>
              <a:t>t,t+dt</a:t>
            </a:r>
            <a:r>
              <a:rPr lang="en-US" altLang="zh-CN" sz="1400" dirty="0"/>
              <a:t>), where dt is some infinitesimal positive number. </a:t>
            </a:r>
          </a:p>
          <a:p>
            <a:pPr lvl="2"/>
            <a:r>
              <a:rPr lang="en-US" altLang="zh-CN" sz="1400" dirty="0"/>
              <a:t>cumulative distribution function (CDF) Fi∗: the probability that the event 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 will happen before time t. </a:t>
            </a:r>
          </a:p>
          <a:p>
            <a:pPr lvl="2"/>
            <a:r>
              <a:rPr lang="en-US" altLang="zh-CN" sz="1400" dirty="0"/>
              <a:t>Survival function </a:t>
            </a:r>
            <a:r>
              <a:rPr lang="en-US" altLang="zh-CN" sz="1400" dirty="0" err="1"/>
              <a:t>S_i</a:t>
            </a:r>
            <a:r>
              <a:rPr lang="en-US" altLang="zh-CN" sz="1400" dirty="0"/>
              <a:t>∗ : which tells us the probability that the event 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 will happen </a:t>
            </a:r>
            <a:r>
              <a:rPr lang="en-US" altLang="zh-CN" sz="1400" i="1" dirty="0"/>
              <a:t>after</a:t>
            </a:r>
            <a:r>
              <a:rPr lang="en-US" altLang="zh-CN" sz="1400" dirty="0"/>
              <a:t> time t.</a:t>
            </a:r>
          </a:p>
          <a:p>
            <a:pPr lvl="2"/>
            <a:r>
              <a:rPr lang="en-US" altLang="zh-CN" sz="1400" dirty="0"/>
              <a:t>Hazard function </a:t>
            </a:r>
            <a:r>
              <a:rPr lang="en-US" altLang="zh-CN" sz="1400" dirty="0" err="1"/>
              <a:t>h_i</a:t>
            </a:r>
            <a:r>
              <a:rPr lang="en-US" altLang="zh-CN" sz="1400" dirty="0"/>
              <a:t>∗: The value </a:t>
            </a:r>
            <a:r>
              <a:rPr lang="en-US" altLang="zh-CN" sz="1400" dirty="0" err="1"/>
              <a:t>h_i</a:t>
            </a:r>
            <a:r>
              <a:rPr lang="en-US" altLang="zh-CN" sz="1400" dirty="0"/>
              <a:t>∗(t)dt answers the question “What is the probability that the event </a:t>
            </a:r>
            <a:r>
              <a:rPr lang="en-US" altLang="zh-CN" sz="1400" dirty="0" err="1"/>
              <a:t>ti</a:t>
            </a:r>
            <a:r>
              <a:rPr lang="en-US" altLang="zh-CN" sz="1400" dirty="0"/>
              <a:t> will happen in the interval [</a:t>
            </a:r>
            <a:r>
              <a:rPr lang="en-US" altLang="zh-CN" sz="1400" dirty="0" err="1"/>
              <a:t>t,t+dt</a:t>
            </a:r>
            <a:r>
              <a:rPr lang="en-US" altLang="zh-CN" sz="1400" dirty="0"/>
              <a:t>) given that it didn’t happen before t?”. </a:t>
            </a:r>
            <a:endParaRPr lang="en-US" altLang="zh-CN" sz="1300" dirty="0"/>
          </a:p>
          <a:p>
            <a:pPr lvl="1"/>
            <a:r>
              <a:rPr lang="en-US" altLang="zh-CN" sz="1600" dirty="0"/>
              <a:t>Define TPP by conditional intensity function </a:t>
            </a:r>
            <a:r>
              <a:rPr lang="el-GR" altLang="zh-CN" sz="1600" dirty="0"/>
              <a:t>λ∗(</a:t>
            </a:r>
            <a:r>
              <a:rPr lang="en-US" altLang="zh-CN" sz="1600" dirty="0"/>
              <a:t>t): </a:t>
            </a:r>
            <a:r>
              <a:rPr lang="en-US" altLang="zh-CN" sz="1400" dirty="0"/>
              <a:t>the occurrence rate for the future event conditioned on history</a:t>
            </a:r>
            <a:r>
              <a:rPr lang="en-US" altLang="zh-CN" dirty="0"/>
              <a:t> 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7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CDE790-FE94-1235-A494-522B4BD28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00" y="2343266"/>
            <a:ext cx="3807586" cy="11674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50E2551-1921-F179-A652-356EC981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320" y="299939"/>
            <a:ext cx="3296500" cy="17569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19B782-9C07-BB22-B904-5E31DCE2A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3820" y="193061"/>
            <a:ext cx="2233238" cy="215276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205008-77AB-D6A0-DC8D-9F284EFA4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186" y="3558962"/>
            <a:ext cx="5243872" cy="16296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A7C84E-2471-5110-B843-25D5692C9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035" y="5236894"/>
            <a:ext cx="2686242" cy="1623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2681EB-814F-58A4-2BCE-F63B8EEF6E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5198" y="6097857"/>
            <a:ext cx="3787775" cy="4485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18D32F-285E-B264-50AA-A373AD29AB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1277" y="5535935"/>
            <a:ext cx="2278704" cy="8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1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8599-5B45-D87D-8DE4-F35F0D53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1E172-35B2-B84B-40DA-69D34A044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-36842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Neural Temporal Point Process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A924-09E9-8034-4484-7E23BC21B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4" y="477461"/>
            <a:ext cx="11385498" cy="6103444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Traditional vs Neural:</a:t>
            </a:r>
          </a:p>
          <a:p>
            <a:pPr lvl="1"/>
            <a:r>
              <a:rPr lang="en-US" altLang="zh-CN" sz="1400" dirty="0"/>
              <a:t>traditional models either suffer from model mis-specification or the learning algorithm can be mathematically very complex for nonparametric models </a:t>
            </a:r>
          </a:p>
          <a:p>
            <a:pPr lvl="1"/>
            <a:r>
              <a:rPr lang="en-US" altLang="zh-CN" sz="1400" dirty="0"/>
              <a:t>Neural TPP: machine learning model that uses </a:t>
            </a:r>
            <a:r>
              <a:rPr lang="en-US" altLang="zh-CN" sz="1400" b="1" dirty="0"/>
              <a:t>neural networks</a:t>
            </a:r>
            <a:r>
              <a:rPr lang="en-US" altLang="zh-CN" sz="1400" dirty="0"/>
              <a:t> to model and learn </a:t>
            </a:r>
            <a:r>
              <a:rPr lang="en-US" altLang="zh-CN" sz="1400" b="1" dirty="0"/>
              <a:t>when events happen</a:t>
            </a:r>
            <a:r>
              <a:rPr lang="en-US" altLang="zh-CN" sz="1400" dirty="0"/>
              <a:t> in </a:t>
            </a:r>
            <a:r>
              <a:rPr lang="en-US" altLang="zh-CN" sz="1400" b="1" dirty="0"/>
              <a:t>continuous time</a:t>
            </a:r>
            <a:r>
              <a:rPr lang="en-US" altLang="zh-CN" sz="1400" dirty="0"/>
              <a:t>, based on </a:t>
            </a:r>
            <a:r>
              <a:rPr lang="en-US" altLang="zh-CN" sz="1400" b="1" dirty="0"/>
              <a:t>event history; </a:t>
            </a:r>
            <a:r>
              <a:rPr lang="en-US" altLang="zh-CN" sz="1400" dirty="0"/>
              <a:t>by </a:t>
            </a:r>
            <a:r>
              <a:rPr lang="en-US" altLang="zh-CN" sz="1400" b="1" dirty="0"/>
              <a:t>learning the event dynamics from data</a:t>
            </a:r>
            <a:r>
              <a:rPr lang="en-US" altLang="zh-CN" sz="1400" dirty="0"/>
              <a:t>, without requiring a fixed functional form for the intensity.</a:t>
            </a:r>
          </a:p>
          <a:p>
            <a:r>
              <a:rPr lang="en-US" altLang="zh-CN" sz="1600" dirty="0"/>
              <a:t>Question: How can we parametrize the conditional distribution Pi∗ with a neural network? 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600" dirty="0"/>
              <a:t>Core components: </a:t>
            </a:r>
          </a:p>
          <a:p>
            <a:r>
              <a:rPr lang="en-US" altLang="zh-CN" sz="1400" dirty="0"/>
              <a:t>History Encoder: Summarizes past events into a </a:t>
            </a:r>
            <a:r>
              <a:rPr lang="en-US" altLang="zh-CN" sz="1400" b="1" dirty="0"/>
              <a:t>hidden state</a:t>
            </a:r>
            <a:r>
              <a:rPr lang="en-US" altLang="zh-CN" sz="1400" dirty="0"/>
              <a:t> h(t)</a:t>
            </a:r>
          </a:p>
          <a:p>
            <a:r>
              <a:rPr lang="en-US" altLang="zh-CN" sz="1400" dirty="0"/>
              <a:t>Time Distribution Layer: problem of choosing a parametric distribution </a:t>
            </a:r>
          </a:p>
          <a:p>
            <a:pPr lvl="1"/>
            <a:r>
              <a:rPr lang="en-US" altLang="zh-CN" sz="1400" dirty="0"/>
              <a:t>make sure PDF and survival function can be computed analytically</a:t>
            </a:r>
          </a:p>
          <a:p>
            <a:pPr lvl="1"/>
            <a:r>
              <a:rPr lang="en-US" altLang="zh-CN" sz="1400" dirty="0"/>
              <a:t>Make sure the chosen parametrization defines a </a:t>
            </a:r>
            <a:r>
              <a:rPr lang="en-US" altLang="zh-CN" sz="1400" b="1" dirty="0"/>
              <a:t>valid</a:t>
            </a:r>
            <a:r>
              <a:rPr lang="en-US" altLang="zh-CN" sz="1400" dirty="0"/>
              <a:t> probability distribution</a:t>
            </a:r>
          </a:p>
          <a:p>
            <a:pPr lvl="1"/>
            <a:r>
              <a:rPr lang="en-US" altLang="zh-CN" sz="1400" dirty="0"/>
              <a:t>Metrics for choosing: </a:t>
            </a:r>
          </a:p>
          <a:p>
            <a:pPr lvl="2"/>
            <a:r>
              <a:rPr lang="en-US" altLang="zh-CN" sz="1400" i="1" dirty="0"/>
              <a:t>Flexibility </a:t>
            </a:r>
            <a:r>
              <a:rPr lang="en-US" altLang="zh-CN" sz="1400" dirty="0"/>
              <a:t>(Does the given parametrization of Pi∗(</a:t>
            </a:r>
            <a:r>
              <a:rPr lang="el-GR" altLang="zh-CN" sz="1400" dirty="0"/>
              <a:t>τ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allow us to approximate any distribution? multi-modal one); </a:t>
            </a:r>
          </a:p>
          <a:p>
            <a:pPr lvl="2"/>
            <a:r>
              <a:rPr lang="en-US" altLang="zh-CN" sz="1400" i="1" dirty="0"/>
              <a:t>Closed-form likelihood </a:t>
            </a:r>
            <a:r>
              <a:rPr lang="en-US" altLang="zh-CN" sz="1400" dirty="0"/>
              <a:t>(Can we compute either the CDF Fi∗, SF Si∗ or CHF </a:t>
            </a:r>
            <a:r>
              <a:rPr lang="el-GR" altLang="zh-CN" sz="1400" dirty="0"/>
              <a:t>Φ∗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analytically? involved in the log-likelihood, be computed in closed form for efficient model training</a:t>
            </a:r>
            <a:r>
              <a:rPr lang="en-US" altLang="zh-CN" sz="1400" i="1" dirty="0"/>
              <a:t>); </a:t>
            </a:r>
          </a:p>
          <a:p>
            <a:pPr lvl="2"/>
            <a:r>
              <a:rPr lang="en-US" altLang="zh-CN" sz="1400" i="1" dirty="0"/>
              <a:t>Closed-form sampling </a:t>
            </a:r>
            <a:r>
              <a:rPr lang="en-US" altLang="zh-CN" sz="1400" dirty="0"/>
              <a:t>(Can we draw samples from Pi∗ (</a:t>
            </a:r>
            <a:r>
              <a:rPr lang="el-GR" altLang="zh-CN" sz="1400" dirty="0"/>
              <a:t>τ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) analytically? In the best case, this should be done with inversion sampling</a:t>
            </a:r>
            <a:r>
              <a:rPr lang="en-US" altLang="zh-CN" sz="1400" i="1" dirty="0"/>
              <a:t>)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F97734-1647-1744-5487-A7F988EF4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2081152"/>
            <a:ext cx="5652656" cy="17285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34F1F6-8E8A-D1F1-B91D-C7908D53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94" y="2203621"/>
            <a:ext cx="5025828" cy="13255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5F43F-97C8-893F-D587-D12A5A09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920" y="3653677"/>
            <a:ext cx="3588756" cy="19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0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C596E-D65B-7CA6-42A7-27F9C83E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09B5370-C7B0-11DD-EF46-9EE163F309D8}"/>
              </a:ext>
            </a:extLst>
          </p:cNvPr>
          <p:cNvSpPr txBox="1"/>
          <p:nvPr/>
        </p:nvSpPr>
        <p:spPr>
          <a:xfrm>
            <a:off x="540324" y="4194539"/>
            <a:ext cx="117625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Prediction tasks: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goal is to predict the time and / or type of future events;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Applied Domain: Recommender systems; human mobility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Structure discovery: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the tasks is to learn dependencies between different event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Applied domain: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latent network discovery: infer influence matrix;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Granger causality: [Note: </a:t>
            </a:r>
            <a:r>
              <a:rPr lang="en-US" altLang="zh-CN" sz="1400" b="1" dirty="0"/>
              <a:t>Not true causality</a:t>
            </a:r>
            <a:r>
              <a:rPr lang="en-US" altLang="zh-CN" sz="1400" dirty="0"/>
              <a:t>: Correlation + time precedence ≠ intervention-based causation. </a:t>
            </a:r>
            <a:r>
              <a:rPr lang="en-US" altLang="zh-CN" sz="1400" b="1" dirty="0"/>
              <a:t>Misses hidden confounders</a:t>
            </a:r>
            <a:r>
              <a:rPr lang="en-US" altLang="zh-CN" sz="1400" dirty="0"/>
              <a:t>: Can be misleading if latent variables affect both X and Y. </a:t>
            </a:r>
            <a:r>
              <a:rPr lang="en-US" altLang="zh-CN" sz="1400" b="1" dirty="0"/>
              <a:t>Assumes stationarity and linearity </a:t>
            </a:r>
            <a:r>
              <a:rPr lang="en-US" altLang="zh-CN" sz="1400" dirty="0"/>
              <a:t>(unless extended).]</a:t>
            </a:r>
            <a:endParaRPr lang="en-US" altLang="zh-CN" i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A762C5-2EF9-794A-F6FE-CDA0CE132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-36842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Neural Temporal Point Process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19973-3069-BC08-D6F5-A1E5641ED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324" y="477461"/>
            <a:ext cx="11139055" cy="4440902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Modeling the marks</a:t>
            </a:r>
          </a:p>
          <a:p>
            <a:r>
              <a:rPr lang="en-US" altLang="zh-CN" sz="1600" dirty="0"/>
              <a:t>Continuous vs Discrete: whether model evolve or update the state at any moment or at between events</a:t>
            </a:r>
          </a:p>
          <a:p>
            <a:r>
              <a:rPr lang="en-US" altLang="zh-CN" sz="1600" dirty="0"/>
              <a:t>Training objective:</a:t>
            </a:r>
          </a:p>
          <a:p>
            <a:pPr lvl="1"/>
            <a:r>
              <a:rPr lang="en-US" altLang="zh-CN" sz="1600" dirty="0"/>
              <a:t>MLE: negative log likelihood (use hazard function instead of intensity function if integral would be challenging)</a:t>
            </a:r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/>
          </a:p>
          <a:p>
            <a:pPr marL="457200" lvl="1" indent="0">
              <a:buNone/>
            </a:pPr>
            <a:endParaRPr lang="en-US" altLang="zh-CN" sz="1400" dirty="0"/>
          </a:p>
          <a:p>
            <a:pPr lvl="1"/>
            <a:r>
              <a:rPr lang="en-US" altLang="zh-CN" sz="1600" dirty="0"/>
              <a:t>Likelihood Free learning:</a:t>
            </a:r>
          </a:p>
          <a:p>
            <a:pPr lvl="2"/>
            <a:r>
              <a:rPr lang="en-US" altLang="zh-CN" sz="1400" dirty="0"/>
              <a:t>Minimize KL divergence (sensitive to noise and outliers especially given multi-modal distributions)</a:t>
            </a:r>
          </a:p>
          <a:p>
            <a:pPr lvl="2"/>
            <a:r>
              <a:rPr lang="en-US" altLang="zh-CN" sz="1400" dirty="0"/>
              <a:t>Generative Adversarial Network (GAN): e.g. Wasserstein GAN, W-distance is more sensitive to the underlying </a:t>
            </a:r>
          </a:p>
          <a:p>
            <a:pPr marL="914400" lvl="2" indent="0">
              <a:buNone/>
            </a:pPr>
            <a:r>
              <a:rPr lang="en-US" altLang="zh-CN" sz="1400" dirty="0"/>
              <a:t>     geometry structure of samples and robust to issues like mode dropping in case of multi-modal distribution </a:t>
            </a:r>
          </a:p>
          <a:p>
            <a:pPr lvl="2"/>
            <a:endParaRPr lang="en-US" altLang="zh-CN" sz="1400" dirty="0"/>
          </a:p>
          <a:p>
            <a:pPr lvl="2"/>
            <a:endParaRPr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2D55DC-8F59-9080-56EC-22B4EB0DC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076" y="1863557"/>
            <a:ext cx="3623919" cy="13255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3FE9E4-67B5-6046-EF7C-6D8F81CD6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498" y="1918976"/>
            <a:ext cx="3709439" cy="13255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F9DB103-16E2-E25F-CE36-981597BA0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420" y="1863557"/>
            <a:ext cx="2310687" cy="180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5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3DC5A-A091-2A91-E0EA-731CD565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22CF2D-6D6C-4DAA-EC48-41610A677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3218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800" dirty="0"/>
              <a:t>Neural Temporal Point Process</a:t>
            </a:r>
            <a:endParaRPr kumimoji="1"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96F2F-BD03-1A8C-0977-B37CC8B3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6" y="1208549"/>
            <a:ext cx="11139055" cy="4440902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Open Questions:</a:t>
            </a:r>
          </a:p>
          <a:p>
            <a:pPr lvl="1"/>
            <a:r>
              <a:rPr lang="en-US" altLang="zh-CN" sz="1600" b="1" dirty="0"/>
              <a:t>Experimental setup</a:t>
            </a:r>
            <a:r>
              <a:rPr lang="en-US" altLang="zh-CN" sz="1600" dirty="0"/>
              <a:t>:</a:t>
            </a:r>
          </a:p>
          <a:p>
            <a:pPr lvl="2"/>
            <a:r>
              <a:rPr lang="en-US" altLang="zh-CN" sz="1600" dirty="0"/>
              <a:t>Multiple Components of Neural TPP often change all at once making hard to pinpoint the source of empirical gains (i.e. which one contributes to the effect)</a:t>
            </a:r>
          </a:p>
          <a:p>
            <a:pPr lvl="2"/>
            <a:r>
              <a:rPr lang="en-US" altLang="zh-CN" sz="1600" dirty="0"/>
              <a:t> the choice of baselines varies greatly across papers: </a:t>
            </a:r>
            <a:r>
              <a:rPr lang="en-US" altLang="zh-CN" dirty="0"/>
              <a:t>a wider range of baselines is necessary to fairly assess the strengths and weaknesses of different families of approaches. </a:t>
            </a:r>
            <a:endParaRPr lang="en-US" altLang="zh-CN" sz="1600" dirty="0"/>
          </a:p>
          <a:p>
            <a:pPr lvl="2"/>
            <a:r>
              <a:rPr lang="en-US" altLang="zh-CN" sz="1600" dirty="0"/>
              <a:t>Quality of dataset (some implicit assumptions might not suited in real-world case)</a:t>
            </a:r>
          </a:p>
          <a:p>
            <a:pPr lvl="1"/>
            <a:r>
              <a:rPr lang="en-US" altLang="zh-CN" sz="1600" b="1" dirty="0"/>
              <a:t>Evaluation Metrics</a:t>
            </a:r>
            <a:r>
              <a:rPr lang="en-US" altLang="zh-CN" sz="1600" dirty="0"/>
              <a:t>:</a:t>
            </a:r>
          </a:p>
          <a:p>
            <a:pPr lvl="2"/>
            <a:r>
              <a:rPr lang="en-US" altLang="zh-CN" sz="1600" dirty="0"/>
              <a:t>NLL score: </a:t>
            </a:r>
          </a:p>
          <a:p>
            <a:pPr lvl="3"/>
            <a:r>
              <a:rPr lang="en-US" altLang="zh-CN" sz="1600" dirty="0"/>
              <a:t>a single NLL score obscures information regarding the model’s performance on predicting marks and times separately; </a:t>
            </a:r>
          </a:p>
          <a:p>
            <a:pPr lvl="3"/>
            <a:r>
              <a:rPr lang="en-US" altLang="zh-CN" sz="1600" dirty="0"/>
              <a:t>affected disproportionately by errors in marks as the number of marks increase </a:t>
            </a:r>
          </a:p>
          <a:p>
            <a:pPr lvl="3"/>
            <a:r>
              <a:rPr lang="en-US" altLang="zh-CN" sz="1600" dirty="0"/>
              <a:t>mostly irrelevant as a measure of error, yields little insight into model performance from a domain expert’s viewpoint. </a:t>
            </a:r>
          </a:p>
          <a:p>
            <a:pPr lvl="2"/>
            <a:r>
              <a:rPr lang="en-US" altLang="zh-CN" sz="1600" dirty="0"/>
              <a:t>Consider developing metrics that are based on entire sampled event sequences </a:t>
            </a:r>
          </a:p>
          <a:p>
            <a:pPr lvl="1"/>
            <a:r>
              <a:rPr lang="en-US" altLang="zh-CN" sz="1600" b="1" dirty="0"/>
              <a:t>Applications</a:t>
            </a:r>
            <a:r>
              <a:rPr lang="en-US" altLang="zh-CN" sz="1600" dirty="0"/>
              <a:t>:</a:t>
            </a:r>
          </a:p>
          <a:p>
            <a:pPr lvl="2"/>
            <a:r>
              <a:rPr lang="en-US" altLang="zh-CN" sz="1600" dirty="0"/>
              <a:t>Consider more area beyond the two tasks</a:t>
            </a:r>
          </a:p>
          <a:p>
            <a:pPr lvl="2"/>
            <a:r>
              <a:rPr lang="en-US" altLang="zh-CN" sz="1600" dirty="0"/>
              <a:t>Narrowed in web and related domains </a:t>
            </a:r>
          </a:p>
          <a:p>
            <a:pPr lvl="3"/>
            <a:endParaRPr lang="en-US" altLang="zh-CN" sz="1000" dirty="0"/>
          </a:p>
          <a:p>
            <a:pPr lvl="3"/>
            <a:endParaRPr lang="en-US" altLang="zh-CN" sz="1000" dirty="0"/>
          </a:p>
          <a:p>
            <a:pPr lvl="3"/>
            <a:endParaRPr lang="en-US" altLang="zh-CN" sz="1000" dirty="0"/>
          </a:p>
          <a:p>
            <a:pPr lvl="3"/>
            <a:endParaRPr lang="en-US" altLang="zh-CN" sz="1000" dirty="0"/>
          </a:p>
          <a:p>
            <a:pPr lvl="2"/>
            <a:endParaRPr lang="en-US" altLang="zh-CN" sz="1200" dirty="0"/>
          </a:p>
          <a:p>
            <a:endParaRPr lang="en-US" altLang="zh-CN" sz="1400" dirty="0"/>
          </a:p>
          <a:p>
            <a:pPr lvl="2"/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18520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B3504-A701-7D64-5C4B-EF92897A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9CD5A-CBFF-A279-DEFD-814AC6237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Shchur</a:t>
            </a:r>
            <a:r>
              <a:rPr lang="en-US" altLang="zh-CN" dirty="0"/>
              <a:t> O, Türkmen A C, </a:t>
            </a:r>
            <a:r>
              <a:rPr lang="en-US" altLang="zh-CN" dirty="0" err="1"/>
              <a:t>Januschowski</a:t>
            </a:r>
            <a:r>
              <a:rPr lang="en-US" altLang="zh-CN" dirty="0"/>
              <a:t> T, et al. Neural temporal point processes: A review[J].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arXiv:2104.03528, 2021.</a:t>
            </a:r>
          </a:p>
          <a:p>
            <a:r>
              <a:rPr lang="en-US" altLang="zh-CN" dirty="0"/>
              <a:t>Yan J. Recent advance in temporal point process: from machine learning perspective[J]. SJTU Technical Report, 2019.</a:t>
            </a:r>
          </a:p>
          <a:p>
            <a:r>
              <a:rPr kumimoji="1" lang="en-US" altLang="zh-CN" dirty="0">
                <a:hlinkClick r:id="rId2"/>
              </a:rPr>
              <a:t>Blog</a:t>
            </a:r>
            <a:r>
              <a:rPr kumimoji="1" lang="en-US" altLang="zh-CN" dirty="0"/>
              <a:t> by </a:t>
            </a:r>
            <a:r>
              <a:rPr lang="en-US" altLang="zh-CN" b="1" dirty="0">
                <a:hlinkClick r:id="rId3"/>
              </a:rPr>
              <a:t>Oleksandr</a:t>
            </a:r>
            <a:r>
              <a:rPr lang="en-US" altLang="zh-CN" dirty="0">
                <a:hlinkClick r:id="rId3"/>
              </a:rPr>
              <a:t> Shchurabout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Toy Code sample</a:t>
            </a:r>
            <a:br>
              <a:rPr lang="en-US" altLang="zh-CN" dirty="0"/>
            </a:b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661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CE0BD-8189-570D-BA15-4B1CD004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Appendix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A65FE-B548-0B57-9F36-8D37CF55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transformation between different formulas of TPP: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9F3BED-BF70-079A-D19D-41EE3160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91" y="2391641"/>
            <a:ext cx="4408054" cy="14304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D1101D-546A-0DC7-1BEA-CC326B1D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164" y="2326005"/>
            <a:ext cx="3348182" cy="172576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D2606B-1C94-C552-507A-64D89F125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91" y="4186702"/>
            <a:ext cx="7772400" cy="17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911DA77-FF0C-BECB-E879-CE479FD6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4089"/>
              </p:ext>
            </p:extLst>
          </p:nvPr>
        </p:nvGraphicFramePr>
        <p:xfrm>
          <a:off x="2032000" y="1228431"/>
          <a:ext cx="81280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694966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7627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Central question (s)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37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Week 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Review of (Neural) TPP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3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Review of Causal TPP (challenges, current research questions investigation, open questions)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30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98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894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9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24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3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Week 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190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1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1276</TotalTime>
  <Words>1411</Words>
  <Application>Microsoft Macintosh PowerPoint</Application>
  <PresentationFormat>宽屏</PresentationFormat>
  <Paragraphs>125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Review of Neural TPP</vt:lpstr>
      <vt:lpstr>Temporal Point Process</vt:lpstr>
      <vt:lpstr>Temporal Point Process</vt:lpstr>
      <vt:lpstr>Neural Temporal Point Process</vt:lpstr>
      <vt:lpstr>Neural Temporal Point Process</vt:lpstr>
      <vt:lpstr>Neural Temporal Point Process</vt:lpstr>
      <vt:lpstr>Reference</vt:lpstr>
      <vt:lpstr>Appendix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Yuting Mei</dc:creator>
  <cp:lastModifiedBy>Yuting Mei</cp:lastModifiedBy>
  <cp:revision>60</cp:revision>
  <dcterms:created xsi:type="dcterms:W3CDTF">2025-06-06T03:15:53Z</dcterms:created>
  <dcterms:modified xsi:type="dcterms:W3CDTF">2025-06-07T00:34:07Z</dcterms:modified>
</cp:coreProperties>
</file>