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4" r:id="rId6"/>
    <p:sldId id="283" r:id="rId7"/>
    <p:sldId id="285" r:id="rId8"/>
    <p:sldId id="259" r:id="rId9"/>
    <p:sldId id="262" r:id="rId10"/>
    <p:sldId id="266" r:id="rId11"/>
    <p:sldId id="263" r:id="rId12"/>
    <p:sldId id="268" r:id="rId13"/>
    <p:sldId id="278" r:id="rId14"/>
    <p:sldId id="299" r:id="rId15"/>
    <p:sldId id="300" r:id="rId16"/>
    <p:sldId id="301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Review: Adaptive Subgradient Methods for Online Learning and Stochastic Optimization</a:t>
            </a:r>
            <a:r>
              <a:rPr lang="en-US" baseline="30000"/>
              <a:t>1</a:t>
            </a:r>
            <a:endParaRPr lang="en-US" baseline="30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r>
              <a:rPr lang="en-US"/>
              <a:t>Xiao Shou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92455" y="6421755"/>
            <a:ext cx="12329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1.  J. Duchi, E. Hazan, and Y. Singer. Journal of Machine Learning Research 12 (Jul): 2121--2159 (2011)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algorithms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ChangeAspect="1"/>
          </p:cNvGraphicFramePr>
          <p:nvPr>
            <p:ph sz="half" idx="2"/>
          </p:nvPr>
        </p:nvGraphicFramePr>
        <p:xfrm>
          <a:off x="6428740" y="2595880"/>
          <a:ext cx="46672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4667250" imgH="2809875" progId="Paint.Picture">
                  <p:embed/>
                </p:oleObj>
              </mc:Choice>
              <mc:Fallback>
                <p:oleObj name="" r:id="rId1" imgW="4667250" imgH="28098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8740" y="2595880"/>
                        <a:ext cx="466725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6629400" y="2018665"/>
            <a:ext cx="155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Full ADAGRAD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34770" y="2018665"/>
            <a:ext cx="318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Diag ADAGRAD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1009015" y="2605405"/>
          <a:ext cx="48387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838700" imgH="2790825" progId="Paint.Picture">
                  <p:embed/>
                </p:oleObj>
              </mc:Choice>
              <mc:Fallback>
                <p:oleObj name="" r:id="rId3" imgW="4838700" imgH="27908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015" y="2605405"/>
                        <a:ext cx="4838700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Pros</a:t>
            </a:r>
            <a:endParaRPr lang="en-US"/>
          </a:p>
          <a:p>
            <a:pPr lvl="1"/>
            <a:r>
              <a:rPr lang="en-US"/>
              <a:t>strong regret guarantees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adaptive methods outperform their non-adaptive counterparts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en-US"/>
              <a:t>Cons</a:t>
            </a:r>
            <a:endParaRPr lang="en-US"/>
          </a:p>
          <a:p>
            <a:pPr lvl="1"/>
            <a:r>
              <a:rPr lang="en-US"/>
              <a:t>computationally infeasible to calculate to use ADAGRAD Full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sz="2400">
                <a:sym typeface="+mn-ea"/>
              </a:rPr>
              <a:t>ADAGRAD diag may not capture the interactions between features</a:t>
            </a:r>
            <a:endParaRPr lang="en-US" sz="2400"/>
          </a:p>
          <a:p>
            <a:pPr lvl="2"/>
            <a:r>
              <a:rPr lang="en-US" sz="2400">
                <a:sym typeface="+mn-ea"/>
              </a:rPr>
              <a:t>(aka. low effective rank)</a:t>
            </a:r>
            <a:endParaRPr lang="en-US" sz="2400">
              <a:sym typeface="+mn-ea"/>
            </a:endParaRPr>
          </a:p>
          <a:p>
            <a:pPr lvl="2"/>
            <a:endParaRPr lang="en-US"/>
          </a:p>
          <a:p>
            <a:pPr lvl="1"/>
            <a:r>
              <a:rPr lang="en-US"/>
              <a:t>accumulation of the squared gradients cause rate to close to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914400" lvl="2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Methods Comparison on Sparcs Data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75715" y="5518150"/>
            <a:ext cx="39509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Stochastic Grad:</a:t>
            </a:r>
            <a:endParaRPr lang="en-US"/>
          </a:p>
          <a:p>
            <a:r>
              <a:rPr lang="en-US"/>
              <a:t>	SGD, Adagrad (Full &amp; Diagonal)</a:t>
            </a:r>
            <a:endParaRPr lang="en-US"/>
          </a:p>
          <a:p>
            <a:r>
              <a:rPr lang="en-US"/>
              <a:t>Non Stochastic Grad:</a:t>
            </a:r>
            <a:endParaRPr lang="en-US"/>
          </a:p>
          <a:p>
            <a:r>
              <a:rPr lang="en-US"/>
              <a:t>	BFGS and L-BFGS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37985" y="5518150"/>
            <a:ext cx="40640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Conclusion: </a:t>
            </a:r>
            <a:endParaRPr lang="en-US"/>
          </a:p>
          <a:p>
            <a:r>
              <a:rPr lang="en-US"/>
              <a:t>Adagrad reaches lower regret bound SGD </a:t>
            </a:r>
            <a:endParaRPr lang="en-US"/>
          </a:p>
          <a:p>
            <a:r>
              <a:rPr lang="en-US"/>
              <a:t>BFGS methods reach close to optimal.</a:t>
            </a:r>
            <a:endParaRPr lang="en-US"/>
          </a:p>
          <a:p>
            <a:r>
              <a:rPr lang="en-US"/>
              <a:t>Adagrad, SGD fastest.</a:t>
            </a:r>
            <a:endParaRPr lang="en-US"/>
          </a:p>
        </p:txBody>
      </p:sp>
      <p:pic>
        <p:nvPicPr>
          <p:cNvPr id="9" name="Content Placeholder 8" descr="hinge loss  L1 spars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77390"/>
            <a:ext cx="4940300" cy="3530600"/>
          </a:xfrm>
          <a:prstGeom prst="rect">
            <a:avLst/>
          </a:prstGeom>
        </p:spPr>
      </p:pic>
      <p:pic>
        <p:nvPicPr>
          <p:cNvPr id="10" name="Content Placeholder 9" descr="hinge loss  L1 sparse ti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4615" y="1977390"/>
            <a:ext cx="4826000" cy="3530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18870" y="1410335"/>
            <a:ext cx="4509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SPARCS data: subset newborn, binary variables</a:t>
            </a:r>
            <a:endParaRPr lang="en-US"/>
          </a:p>
          <a:p>
            <a:r>
              <a:rPr lang="en-US"/>
              <a:t>sparcs, 1000 x 400 variables, binary response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Methods Comparison on Sparcs Data: regression</a:t>
            </a:r>
            <a:br>
              <a:rPr lang="en-US"/>
            </a:br>
            <a:endParaRPr lang="en-US"/>
          </a:p>
        </p:txBody>
      </p:sp>
      <p:pic>
        <p:nvPicPr>
          <p:cNvPr id="6" name="Content Placeholder 5" descr="least square no reg spars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24635"/>
            <a:ext cx="5105400" cy="3530600"/>
          </a:xfrm>
          <a:prstGeom prst="rect">
            <a:avLst/>
          </a:prstGeom>
        </p:spPr>
      </p:pic>
      <p:pic>
        <p:nvPicPr>
          <p:cNvPr id="7" name="Content Placeholder 6" descr="least square no reg sparse ti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605" y="1510030"/>
            <a:ext cx="4826000" cy="353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96315" y="5490845"/>
            <a:ext cx="851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Very similar pattern occurs except for BFGS, due to the very ill conditions hessian/gradient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Methods Comparison on Dense Data: regression</a:t>
            </a:r>
            <a:endParaRPr lang="en-US"/>
          </a:p>
        </p:txBody>
      </p:sp>
      <p:pic>
        <p:nvPicPr>
          <p:cNvPr id="5" name="Content Placeholder 4" descr="least square no reg dens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235200"/>
            <a:ext cx="4940300" cy="3530600"/>
          </a:xfrm>
          <a:prstGeom prst="rect">
            <a:avLst/>
          </a:prstGeom>
        </p:spPr>
      </p:pic>
      <p:pic>
        <p:nvPicPr>
          <p:cNvPr id="6" name="Content Placeholder 5" descr="least square no reg dense tim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00" y="2235200"/>
            <a:ext cx="4826000" cy="3530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69365" y="1563370"/>
            <a:ext cx="450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Year prediction data :  10000 x 100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en-US"/>
              <a:t>Overall ADAGRAD reaches a lower regret compared to SGD.</a:t>
            </a:r>
            <a:endParaRPr lang="en-US"/>
          </a:p>
          <a:p>
            <a:endParaRPr lang="en-US"/>
          </a:p>
          <a:p>
            <a:r>
              <a:rPr lang="en-US"/>
              <a:t>ADAGRAD diag is an execellent choice for large scale optimization due to the “adaptiveness” is almost “free”.</a:t>
            </a:r>
            <a:endParaRPr lang="en-US"/>
          </a:p>
          <a:p>
            <a:endParaRPr lang="en-US"/>
          </a:p>
          <a:p>
            <a:r>
              <a:rPr lang="en-US"/>
              <a:t>Turning for initial step size for ADAGRAD is an issue. </a:t>
            </a:r>
            <a:endParaRPr lang="en-US"/>
          </a:p>
          <a:p>
            <a:endParaRPr lang="en-US"/>
          </a:p>
          <a:p>
            <a:r>
              <a:rPr lang="en-US"/>
              <a:t>BFGS methods are good for relative small datasets.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Adagrad is gradient-based optimization approach</a:t>
            </a:r>
            <a:endParaRPr lang="en-US"/>
          </a:p>
          <a:p>
            <a:endParaRPr lang="en-US"/>
          </a:p>
          <a:p>
            <a:r>
              <a:rPr lang="en-US"/>
              <a:t>adapts the learning rate to the parameters, i.e. smaller updates with frequently occurring features, and larger updates with infrequent features</a:t>
            </a:r>
            <a:endParaRPr lang="en-US"/>
          </a:p>
          <a:p>
            <a:endParaRPr lang="en-US"/>
          </a:p>
          <a:p>
            <a:r>
              <a:rPr lang="en-US"/>
              <a:t>employ proximal functions to control the gradient steps of the algorithm adaptively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optimization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67720" cy="4351655"/>
          </a:xfrm>
        </p:spPr>
        <p:txBody>
          <a:bodyPr>
            <a:normAutofit lnSpcReduction="10000"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opt prob: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ϕ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/>
              <a:t>(x) = f</a:t>
            </a:r>
            <a:r>
              <a:rPr lang="en-US" baseline="-25000"/>
              <a:t>t</a:t>
            </a:r>
            <a:r>
              <a:rPr lang="en-US"/>
              <a:t>(x)+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/>
              <a:t>(x) where </a:t>
            </a:r>
            <a:r>
              <a:rPr lang="en-US">
                <a:sym typeface="+mn-ea"/>
              </a:rPr>
              <a:t>f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(x)</a:t>
            </a:r>
            <a:r>
              <a:rPr lang="en-US"/>
              <a:t> and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φ</a:t>
            </a:r>
            <a:r>
              <a:rPr lang="en-US">
                <a:sym typeface="+mn-ea"/>
              </a:rPr>
              <a:t>(x)</a:t>
            </a:r>
            <a:r>
              <a:rPr lang="en-US"/>
              <a:t> are (closed) convex functions. </a:t>
            </a:r>
            <a:endParaRPr lang="en-US"/>
          </a:p>
          <a:p>
            <a:r>
              <a:rPr lang="en-US">
                <a:sym typeface="+mn-ea"/>
              </a:rPr>
              <a:t>f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(x) instaneous loss function, </a:t>
            </a:r>
            <a:r>
              <a:rPr lang="en-US"/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φ</a:t>
            </a:r>
            <a:r>
              <a:rPr lang="en-US">
                <a:sym typeface="+mn-ea"/>
              </a:rPr>
              <a:t>(x) </a:t>
            </a:r>
            <a:r>
              <a:rPr lang="en-US"/>
              <a:t>regularization</a:t>
            </a:r>
            <a:endParaRPr lang="en-US"/>
          </a:p>
          <a:p>
            <a:r>
              <a:rPr lang="en-US"/>
              <a:t>Regret R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Claim: </a:t>
            </a:r>
            <a:endParaRPr lang="en-US"/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(x) proximal term can lower the regret!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2543810" y="4097655"/>
          <a:ext cx="6134100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5362575" imgH="676275" progId="Paint.Picture">
                  <p:embed/>
                </p:oleObj>
              </mc:Choice>
              <mc:Fallback>
                <p:oleObj name="" r:id="rId1" imgW="5362575" imgH="6762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3810" y="4097655"/>
                        <a:ext cx="6134100" cy="82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3044190" y="1374775"/>
          <a:ext cx="2176780" cy="131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96060" imgH="876300" progId="Equation.KSEE3">
                  <p:embed/>
                </p:oleObj>
              </mc:Choice>
              <mc:Fallback>
                <p:oleObj name="" r:id="rId3" imgW="1496060" imgH="876300" progId="Equation.KSEE3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4190" y="1374775"/>
                        <a:ext cx="2176780" cy="131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Bregman divergence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00990" y="1945640"/>
          <a:ext cx="11772265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48850" imgH="1038225" progId="Paint.Picture">
                  <p:embed/>
                </p:oleObj>
              </mc:Choice>
              <mc:Fallback>
                <p:oleObj name="" r:id="rId1" imgW="9848850" imgH="1038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90" y="1945640"/>
                        <a:ext cx="11772265" cy="12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ChangeAspect="1"/>
          </p:cNvGraphicFramePr>
          <p:nvPr>
            <p:ph sz="half" idx="2"/>
          </p:nvPr>
        </p:nvGraphicFramePr>
        <p:xfrm>
          <a:off x="1322705" y="4787900"/>
          <a:ext cx="9100185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7239000" imgH="419100" progId="Paint.Picture">
                  <p:embed/>
                </p:oleObj>
              </mc:Choice>
              <mc:Fallback>
                <p:oleObj name="" r:id="rId3" imgW="7239000" imgH="4191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705" y="4787900"/>
                        <a:ext cx="9100185" cy="52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1071880" y="3798570"/>
            <a:ext cx="9777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Intuitively,  the difference between the value of ψ at x and the first order Taylor expansion of ψ around y evaluated at point x.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Projected Subgradient Revisit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065655" y="1826895"/>
          <a:ext cx="8060690" cy="131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24475" imgH="866775" progId="Paint.Picture">
                  <p:embed/>
                </p:oleObj>
              </mc:Choice>
              <mc:Fallback>
                <p:oleObj name="" r:id="rId1" imgW="5324475" imgH="866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5655" y="1826895"/>
                        <a:ext cx="8060690" cy="131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3322955" y="3300095"/>
          <a:ext cx="51085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772025" imgH="657225" progId="Paint.Picture">
                  <p:embed/>
                </p:oleObj>
              </mc:Choice>
              <mc:Fallback>
                <p:oleObj name="" r:id="rId3" imgW="4772025" imgH="6572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2955" y="3300095"/>
                        <a:ext cx="510857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136900" y="4446270"/>
          <a:ext cx="5481320" cy="10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476875" imgH="1076325" progId="Paint.Picture">
                  <p:embed/>
                </p:oleObj>
              </mc:Choice>
              <mc:Fallback>
                <p:oleObj name="" r:id="rId5" imgW="5476875" imgH="107632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6900" y="4446270"/>
                        <a:ext cx="5481320" cy="10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9819640" y="4992370"/>
            <a:ext cx="1882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regret = RL/sqrt(T)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716020" y="5928995"/>
            <a:ext cx="158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Mirror Descent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38140" y="5370195"/>
            <a:ext cx="2493010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86065" y="4070350"/>
            <a:ext cx="2567940" cy="99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007235" y="1835150"/>
            <a:ext cx="8278495" cy="12655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Composite Mirror Descent</a:t>
            </a: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428625" y="1491615"/>
            <a:ext cx="11441430" cy="5380990"/>
          </a:xfrm>
        </p:spPr>
        <p:txBody>
          <a:bodyPr>
            <a:normAutofit/>
          </a:bodyPr>
          <a:p>
            <a:r>
              <a:rPr lang="en-US"/>
              <a:t>Composite : adding a regularization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φ</a:t>
            </a:r>
            <a:r>
              <a:rPr lang="en-US">
                <a:sym typeface="+mn-ea"/>
              </a:rPr>
              <a:t>(x)</a:t>
            </a:r>
            <a:endParaRPr lang="en-US"/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ŋ : stepsize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Proximal function: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(x)  =1/2 * </a:t>
            </a:r>
            <a:r>
              <a:rPr lang="en-US"/>
              <a:t>&lt;x,G</a:t>
            </a:r>
            <a:r>
              <a:rPr lang="en-US" baseline="-25000"/>
              <a:t>t</a:t>
            </a:r>
            <a:r>
              <a:rPr lang="en-US" baseline="30000"/>
              <a:t>1/2</a:t>
            </a:r>
            <a:r>
              <a:rPr lang="en-US"/>
              <a:t>x&gt;</a:t>
            </a:r>
            <a:endParaRPr lang="en-US"/>
          </a:p>
          <a:p>
            <a:pPr lvl="1"/>
            <a:r>
              <a:rPr lang="en-US"/>
              <a:t>Intutitively : x</a:t>
            </a:r>
            <a:r>
              <a:rPr lang="en-US" baseline="-25000"/>
              <a:t>t+1</a:t>
            </a:r>
            <a:r>
              <a:rPr lang="en-US"/>
              <a:t> = argmin</a:t>
            </a:r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｛</a:t>
            </a:r>
            <a:r>
              <a:rPr lang="en-US">
                <a:sym typeface="+mn-ea"/>
              </a:rPr>
              <a:t> f(x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) + &lt;x-x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,g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&gt; + 1/2*&lt;x-x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&gt;'∇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f(x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)&lt;x-x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&gt;</a:t>
            </a:r>
            <a:r>
              <a:rPr lang="en-US">
                <a:latin typeface="SimSun" panose="02010600030101010101" pitchFamily="2" charset="-122"/>
                <a:ea typeface="SimSun" panose="02010600030101010101" pitchFamily="2" charset="-122"/>
              </a:rPr>
              <a:t>｝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B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ψt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(x,x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=  1/2 *||x-x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||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Gt</a:t>
            </a:r>
            <a:r>
              <a:rPr lang="en-US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1/2</a:t>
            </a:r>
            <a:endParaRPr lang="en-US" baseline="-25000">
              <a:sym typeface="+mn-ea"/>
            </a:endParaRPr>
          </a:p>
          <a:p>
            <a:pPr lvl="1"/>
            <a:r>
              <a:rPr lang="en-US" baseline="-25000">
                <a:sym typeface="+mn-ea"/>
              </a:rPr>
              <a:t> </a:t>
            </a:r>
            <a:r>
              <a:rPr lang="en-US">
                <a:sym typeface="+mn-ea"/>
              </a:rPr>
              <a:t>G</a:t>
            </a:r>
            <a:r>
              <a:rPr lang="en-US" baseline="-25000">
                <a:sym typeface="+mn-ea"/>
              </a:rPr>
              <a:t>t </a:t>
            </a:r>
            <a:r>
              <a:rPr lang="en-US" baseline="30000">
                <a:sym typeface="+mn-ea"/>
              </a:rPr>
              <a:t>1/2</a:t>
            </a:r>
            <a:r>
              <a:rPr lang="en-US">
                <a:sym typeface="+mn-ea"/>
              </a:rPr>
              <a:t>:=∇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f(x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)</a:t>
            </a:r>
            <a:endParaRPr lang="en-US" baseline="-25000">
              <a:latin typeface="+mn-ea"/>
              <a:cs typeface="+mn-ea"/>
              <a:sym typeface="+mn-ea"/>
            </a:endParaRPr>
          </a:p>
          <a:p>
            <a:pPr lvl="1"/>
            <a:r>
              <a:rPr lang="en-US">
                <a:sym typeface="+mn-ea"/>
              </a:rPr>
              <a:t>do not have access to </a:t>
            </a:r>
            <a:r>
              <a:rPr lang="en-US">
                <a:sym typeface="+mn-ea"/>
              </a:rPr>
              <a:t>∇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f(x</a:t>
            </a:r>
            <a:r>
              <a:rPr lang="en-US" baseline="-25000">
                <a:sym typeface="+mn-ea"/>
              </a:rPr>
              <a:t>t</a:t>
            </a:r>
            <a:r>
              <a:rPr lang="en-US">
                <a:sym typeface="+mn-ea"/>
              </a:rPr>
              <a:t>)</a:t>
            </a:r>
            <a:r>
              <a:rPr lang="en-US">
                <a:sym typeface="+mn-ea"/>
              </a:rPr>
              <a:t> , Let g1:t = [g1 ··· gt ] the matrix obtained by concatenating the subgradient sequence, outer product matrix </a:t>
            </a:r>
            <a:endParaRPr lang="en-US"/>
          </a:p>
          <a:p>
            <a:endParaRPr lang="en-US"/>
          </a:p>
        </p:txBody>
      </p:sp>
      <p:graphicFrame>
        <p:nvGraphicFramePr>
          <p:cNvPr id="10" name="Content Placeholder 9"/>
          <p:cNvGraphicFramePr/>
          <p:nvPr>
            <p:ph sz="half" idx="2"/>
          </p:nvPr>
        </p:nvGraphicFramePr>
        <p:xfrm>
          <a:off x="3332480" y="2297430"/>
          <a:ext cx="48482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572000" imgH="771525" progId="Paint.Picture">
                  <p:embed/>
                </p:oleObj>
              </mc:Choice>
              <mc:Fallback>
                <p:oleObj name="" r:id="rId1" imgW="4572000" imgH="77152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2480" y="2297430"/>
                        <a:ext cx="484822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/>
          <p:nvPr/>
        </p:nvGraphicFramePr>
        <p:xfrm>
          <a:off x="9312910" y="5687060"/>
          <a:ext cx="137350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31900" imgH="482600" progId="Equation.KSEE3">
                  <p:embed/>
                </p:oleObj>
              </mc:Choice>
              <mc:Fallback>
                <p:oleObj name="" r:id="rId3" imgW="1231900" imgH="482600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2910" y="5687060"/>
                        <a:ext cx="1373505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ADAGRAD family of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7050" cy="4351655"/>
          </a:xfrm>
        </p:spPr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(x) </a:t>
            </a:r>
            <a:r>
              <a:rPr lang="en-US"/>
              <a:t> = &lt;x,H</a:t>
            </a:r>
            <a:r>
              <a:rPr lang="en-US" baseline="-25000"/>
              <a:t>t </a:t>
            </a:r>
            <a:r>
              <a:rPr lang="en-US"/>
              <a:t>x&gt; for a symmetric matrix H</a:t>
            </a:r>
            <a:r>
              <a:rPr lang="en-US" baseline="-25000"/>
              <a:t>t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≥0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ym typeface="+mn-ea"/>
              </a:rPr>
              <a:t>Informally,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(x) as</a:t>
            </a:r>
            <a:r>
              <a:rPr lang="en-US">
                <a:sym typeface="+mn-ea"/>
              </a:rPr>
              <a:t> reweighted L2 proximal term,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2945765" y="2531745"/>
          <a:ext cx="522732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972050" imgH="371475" progId="Paint.Picture">
                  <p:embed/>
                </p:oleObj>
              </mc:Choice>
              <mc:Fallback>
                <p:oleObj name="" r:id="rId1" imgW="4972050" imgH="3714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5765" y="2531745"/>
                        <a:ext cx="5227320" cy="53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3815715" y="4070350"/>
          <a:ext cx="364998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3514725" imgH="495300" progId="Paint.Picture">
                  <p:embed/>
                </p:oleObj>
              </mc:Choice>
              <mc:Fallback>
                <p:oleObj name="" r:id="rId3" imgW="3514725" imgH="4953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715" y="4070350"/>
                        <a:ext cx="3649980" cy="61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/>
          <p:nvPr/>
        </p:nvGraphicFramePr>
        <p:xfrm>
          <a:off x="4316095" y="5131435"/>
          <a:ext cx="2620010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362200" imgH="666750" progId="Paint.Picture">
                  <p:embed/>
                </p:oleObj>
              </mc:Choice>
              <mc:Fallback>
                <p:oleObj name="" r:id="rId5" imgW="2362200" imgH="66675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6095" y="5131435"/>
                        <a:ext cx="2620010" cy="81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/>
          <p:nvPr/>
        </p:nvGraphicFramePr>
        <p:xfrm>
          <a:off x="4149090" y="5784850"/>
          <a:ext cx="331660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7" imgW="3133725" imgH="571500" progId="Paint.Picture">
                  <p:embed/>
                </p:oleObj>
              </mc:Choice>
              <mc:Fallback>
                <p:oleObj name="" r:id="rId7" imgW="3133725" imgH="5715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9090" y="5784850"/>
                        <a:ext cx="331660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4105275" y="4683760"/>
          <a:ext cx="336042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3209925" imgH="485775" progId="Paint.Picture">
                  <p:embed/>
                </p:oleObj>
              </mc:Choice>
              <mc:Fallback>
                <p:oleObj name="" r:id="rId9" imgW="3209925" imgH="4857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05275" y="4683760"/>
                        <a:ext cx="336042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32155" y="1825625"/>
            <a:ext cx="8278495" cy="12655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88105" y="5281930"/>
            <a:ext cx="3686175" cy="1238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50695" y="5716905"/>
            <a:ext cx="14763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The update :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regret improvement 1)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686685" y="3279775"/>
          <a:ext cx="3957955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171825" imgH="600075" progId="Paint.Picture">
                  <p:embed/>
                </p:oleObj>
              </mc:Choice>
              <mc:Fallback>
                <p:oleObj name="" r:id="rId1" imgW="3171825" imgH="600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685" y="3279775"/>
                        <a:ext cx="3957955" cy="74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2227580" y="4665980"/>
          <a:ext cx="6143625" cy="161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5686425" imgH="1247775" progId="Paint.Picture">
                  <p:embed/>
                </p:oleObj>
              </mc:Choice>
              <mc:Fallback>
                <p:oleObj name="" r:id="rId3" imgW="5686425" imgH="12477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7580" y="4665980"/>
                        <a:ext cx="6143625" cy="161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/>
          <p:nvPr>
            <p:ph sz="half" idx="2"/>
          </p:nvPr>
        </p:nvSpPr>
        <p:spPr>
          <a:xfrm>
            <a:off x="707390" y="1767205"/>
            <a:ext cx="10207625" cy="2840355"/>
          </a:xfrm>
        </p:spPr>
        <p:txBody>
          <a:bodyPr>
            <a:normAutofit fontScale="70000"/>
          </a:bodyPr>
          <a:p>
            <a:r>
              <a:rPr lang="en-US"/>
              <a:t>Recall: subgradient descent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mirror descent :dual norm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Composite Mirror with proximal:    </a:t>
            </a:r>
            <a:r>
              <a:rPr lang="en-US">
                <a:sym typeface="+mn-ea"/>
              </a:rPr>
              <a:t>B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ψt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(x,x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 = ||x-x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||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Gt</a:t>
            </a:r>
            <a:r>
              <a:rPr lang="en-US"/>
              <a:t> </a:t>
            </a:r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604895" y="2251710"/>
          <a:ext cx="384175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838575" imgH="733425" progId="Paint.Picture">
                  <p:embed/>
                </p:oleObj>
              </mc:Choice>
              <mc:Fallback>
                <p:oleObj name="" r:id="rId5" imgW="3838575" imgH="7334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4895" y="2251710"/>
                        <a:ext cx="3841750" cy="73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/>
          <p:nvPr/>
        </p:nvGraphicFramePr>
        <p:xfrm>
          <a:off x="7169785" y="3967480"/>
          <a:ext cx="45339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4410075" imgH="723900" progId="Paint.Picture">
                  <p:embed/>
                </p:oleObj>
              </mc:Choice>
              <mc:Fallback>
                <p:oleObj name="" r:id="rId7" imgW="4410075" imgH="723900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9785" y="3967480"/>
                        <a:ext cx="45339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7542530" y="5287010"/>
            <a:ext cx="906145" cy="969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7"/>
          </p:cNvCxnSpPr>
          <p:nvPr/>
        </p:nvCxnSpPr>
        <p:spPr>
          <a:xfrm flipV="1">
            <a:off x="8315960" y="4829175"/>
            <a:ext cx="196850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The regret improvement 2)</a:t>
            </a:r>
            <a:endParaRPr lang="en-US"/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1"/>
          </p:nvPr>
        </p:nvGraphicFramePr>
        <p:xfrm>
          <a:off x="3466465" y="1917065"/>
          <a:ext cx="3067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067050" imgH="571500" progId="Paint.Picture">
                  <p:embed/>
                </p:oleObj>
              </mc:Choice>
              <mc:Fallback>
                <p:oleObj name="" r:id="rId1" imgW="3067050" imgH="5715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6465" y="1917065"/>
                        <a:ext cx="30670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2817495" y="2668905"/>
          <a:ext cx="493776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933950" imgH="876300" progId="Paint.Picture">
                  <p:embed/>
                </p:oleObj>
              </mc:Choice>
              <mc:Fallback>
                <p:oleObj name="" r:id="rId3" imgW="4933950" imgH="876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7495" y="2668905"/>
                        <a:ext cx="4937760" cy="8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>
            <a:graphicFrameLocks noChangeAspect="1"/>
          </p:cNvGraphicFramePr>
          <p:nvPr>
            <p:ph sz="half" idx="2"/>
          </p:nvPr>
        </p:nvGraphicFramePr>
        <p:xfrm>
          <a:off x="3595370" y="3858260"/>
          <a:ext cx="3381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3381375" imgH="762000" progId="Paint.Picture">
                  <p:embed/>
                </p:oleObj>
              </mc:Choice>
              <mc:Fallback>
                <p:oleObj name="" r:id="rId5" imgW="3381375" imgH="7620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5370" y="3858260"/>
                        <a:ext cx="33813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/>
          <p:nvPr/>
        </p:nvGraphicFramePr>
        <p:xfrm>
          <a:off x="3183255" y="4838065"/>
          <a:ext cx="549084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486400" imgH="800100" progId="Paint.Picture">
                  <p:embed/>
                </p:oleObj>
              </mc:Choice>
              <mc:Fallback>
                <p:oleObj name="" r:id="rId7" imgW="5486400" imgH="80010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3255" y="4838065"/>
                        <a:ext cx="5490845" cy="80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1285875" y="2018665"/>
            <a:ext cx="986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Full ADAGRAD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285875" y="3653155"/>
            <a:ext cx="986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Diag ADAGRAD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90625" y="1623695"/>
            <a:ext cx="7440930" cy="19526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33170" y="3686175"/>
            <a:ext cx="7440930" cy="19526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Presentation</Application>
  <PresentationFormat>Widescreen</PresentationFormat>
  <Paragraphs>135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15</vt:i4>
      </vt:variant>
    </vt:vector>
  </HeadingPairs>
  <TitlesOfParts>
    <vt:vector size="4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Review: Adaptive Subgradient Methods for Online Learning and Stochastic Optimization1</vt:lpstr>
      <vt:lpstr>Overview:</vt:lpstr>
      <vt:lpstr>The optimization problem</vt:lpstr>
      <vt:lpstr>Bregman divergence</vt:lpstr>
      <vt:lpstr>Projected Subgradient Revisit</vt:lpstr>
      <vt:lpstr>Composite Mirror Descent</vt:lpstr>
      <vt:lpstr>ADAGRAD family of algorithms</vt:lpstr>
      <vt:lpstr>The regret improvement 1)</vt:lpstr>
      <vt:lpstr>The regret improvement 2)</vt:lpstr>
      <vt:lpstr>The algorithms</vt:lpstr>
      <vt:lpstr>Evaluation</vt:lpstr>
      <vt:lpstr>Methods Comparison on Sparcs Data</vt:lpstr>
      <vt:lpstr>Methods Comparison on Sparcs Data: regression </vt:lpstr>
      <vt:lpstr>Methods Comparison on Dense Data: regression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Xiao</dc:creator>
  <cp:lastModifiedBy>Xiao</cp:lastModifiedBy>
  <cp:revision>23</cp:revision>
  <dcterms:created xsi:type="dcterms:W3CDTF">2019-04-09T03:06:00Z</dcterms:created>
  <dcterms:modified xsi:type="dcterms:W3CDTF">2019-04-20T14:09:49Z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