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JetBrains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JetBrainsMon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JetBrainsMono-italic.fntdata"/><Relationship Id="rId23" Type="http://schemas.openxmlformats.org/officeDocument/2006/relationships/slide" Target="slides/slide18.xml"/><Relationship Id="rId45" Type="http://schemas.openxmlformats.org/officeDocument/2006/relationships/font" Target="fonts/JetBrains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JetBrains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53fbb4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53fbb4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f53fbb4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f53fbb4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53fb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53fb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53fbb4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f53fbb4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53fbb40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53fbb40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53fbb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53fbb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f53fbb40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f53fbb40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53fbb40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53fbb40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f53fbb4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f53fbb4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f53fbb40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f53fbb40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53fbb4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53fbb4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53fbb40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53fbb40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53fbb4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f53fbb4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53fbb4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f53fbb4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53fbb40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f53fbb40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53fbb4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f53fbb4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f53fbb4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f53fbb4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f53fbb40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f53fbb40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f53fbb40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f53fbb40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f53fbb40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f53fbb40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f53fbb40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f53fbb4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f53fbb4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f53fbb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f53fbb40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f53fbb4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f53fbb40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f53fbb40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f53fbb40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f53fbb40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fa9cef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fa9cef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f53fbb40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f53fbb40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f53fbb40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f53fbb40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f53fbb40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f53fbb40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f53fbb40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f53fbb40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f53fbb40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f53fbb40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53fbb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f53fbb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f53fbb4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f53fb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f53fbb4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f53fbb4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53fbb4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f53fbb4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53fbb4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53fbb4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f53fbb4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f53fbb4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79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CUDA-based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PRISM REFRACTION SEARCH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novel physics-based metaheuristic optimization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U22CS060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 Thakur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162975"/>
            <a:ext cx="23812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3018500"/>
            <a:ext cx="35052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Proposed Algorithm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00" y="701375"/>
            <a:ext cx="2505900" cy="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00" y="1903025"/>
            <a:ext cx="619411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7662100" y="2067463"/>
            <a:ext cx="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(8)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7662100" y="813738"/>
            <a:ext cx="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(7)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098" y="3054925"/>
            <a:ext cx="2020100" cy="2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7662100" y="2967799"/>
            <a:ext cx="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(9)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00" y="3651550"/>
            <a:ext cx="1776908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7662100" y="3815988"/>
            <a:ext cx="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(10)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25" y="1640238"/>
            <a:ext cx="7042524" cy="5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25" y="2905538"/>
            <a:ext cx="3232150" cy="5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7817675" y="2973538"/>
            <a:ext cx="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(12)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7817675" y="1686038"/>
            <a:ext cx="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(11)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00" y="152400"/>
            <a:ext cx="3499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254150" y="2063850"/>
            <a:ext cx="66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 Complexity     </a:t>
            </a:r>
            <a:r>
              <a:rPr i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O(n x Population x MaxIter)</a:t>
            </a:r>
            <a:endParaRPr i="1"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Space Complexity    </a:t>
            </a:r>
            <a:r>
              <a:rPr i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O(n x Population)</a:t>
            </a:r>
            <a:endParaRPr i="1"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727138" y="1584538"/>
            <a:ext cx="36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Rastrigin Function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50" y="2749325"/>
            <a:ext cx="42576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 title="rastrigin_function_3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8" y="152400"/>
            <a:ext cx="88322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681038"/>
            <a:ext cx="42862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Performance of CPU-based PRS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25" y="609663"/>
            <a:ext cx="4170151" cy="39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Accelerating with CUDA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7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/>
          <p:nvPr/>
        </p:nvSpPr>
        <p:spPr>
          <a:xfrm>
            <a:off x="1146075" y="163150"/>
            <a:ext cx="7222800" cy="4476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/>
          <p:nvPr/>
        </p:nvSpPr>
        <p:spPr>
          <a:xfrm>
            <a:off x="1146075" y="163150"/>
            <a:ext cx="7222800" cy="4476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/>
          <p:nvPr/>
        </p:nvSpPr>
        <p:spPr>
          <a:xfrm>
            <a:off x="1407925" y="803025"/>
            <a:ext cx="6960900" cy="18672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/>
          <p:nvPr/>
        </p:nvSpPr>
        <p:spPr>
          <a:xfrm>
            <a:off x="1146075" y="163150"/>
            <a:ext cx="7222800" cy="4476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9"/>
          <p:cNvSpPr/>
          <p:nvPr/>
        </p:nvSpPr>
        <p:spPr>
          <a:xfrm>
            <a:off x="1407925" y="803025"/>
            <a:ext cx="6960900" cy="18672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/>
          <p:nvPr/>
        </p:nvSpPr>
        <p:spPr>
          <a:xfrm>
            <a:off x="1407925" y="2909000"/>
            <a:ext cx="6960900" cy="14127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88" y="39863"/>
            <a:ext cx="6787026" cy="506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CUDA-based PRS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01750" y="4399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https://doi.org/10.1007/s11227-023-05790-3</a:t>
            </a:r>
            <a:endParaRPr/>
          </a:p>
        </p:txBody>
      </p:sp>
      <p:pic>
        <p:nvPicPr>
          <p:cNvPr id="66" name="Google Shape;66;p15" title="springer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850" y="1891988"/>
            <a:ext cx="1962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988" y="556300"/>
            <a:ext cx="2107925" cy="31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613" y="152400"/>
            <a:ext cx="46467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87" y="957863"/>
            <a:ext cx="4170151" cy="39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863" y="957862"/>
            <a:ext cx="4058340" cy="392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 txBox="1"/>
          <p:nvPr/>
        </p:nvSpPr>
        <p:spPr>
          <a:xfrm>
            <a:off x="353775" y="372075"/>
            <a:ext cx="84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CPU                               CUDA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63" y="152400"/>
            <a:ext cx="50414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Conclusion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Comparison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PRS performed significantly faster while processing a higher number of iterations (~40 x speedup)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</a:t>
            </a:r>
            <a:r>
              <a:rPr lang="en"/>
              <a:t>processed every solution and (solution, component) pair independently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Algorithm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algorithm</a:t>
            </a:r>
            <a:r>
              <a:rPr lang="en"/>
              <a:t> is mainly an </a:t>
            </a:r>
            <a:r>
              <a:rPr i="1" lang="en"/>
              <a:t>exploitative</a:t>
            </a:r>
            <a:r>
              <a:rPr lang="en"/>
              <a:t>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of the </a:t>
            </a:r>
            <a:r>
              <a:rPr i="1" lang="en"/>
              <a:t>exploration</a:t>
            </a:r>
            <a:r>
              <a:rPr lang="en"/>
              <a:t> is being done by generating uniformly generated random angles, spread out evenly in the search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algorithm should be used in combination with other algorithms that are good at </a:t>
            </a:r>
            <a:r>
              <a:rPr i="1" lang="en"/>
              <a:t>exploring</a:t>
            </a:r>
            <a:r>
              <a:rPr lang="en"/>
              <a:t> the search to narrow down a possible solution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PRS </a:t>
            </a:r>
            <a:r>
              <a:rPr i="1" lang="en"/>
              <a:t>exploits</a:t>
            </a:r>
            <a:r>
              <a:rPr lang="en"/>
              <a:t> the region to find optima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my Implementation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</a:t>
            </a:r>
            <a:r>
              <a:rPr i="1" lang="en"/>
              <a:t>cuRAND</a:t>
            </a:r>
            <a:r>
              <a:rPr lang="en"/>
              <a:t> random number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random numbers are generated in a very small neighborhood, creating a pattern of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Exploration aspect of this algorithm is hurt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XORWOW</a:t>
            </a:r>
            <a:r>
              <a:rPr lang="en"/>
              <a:t> and </a:t>
            </a:r>
            <a:r>
              <a:rPr i="1" lang="en"/>
              <a:t>Philox</a:t>
            </a:r>
            <a:r>
              <a:rPr lang="en"/>
              <a:t> states for generating random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Flattening a 2D array to a 1D array to allocate memory on the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</a:t>
            </a:r>
            <a:r>
              <a:rPr lang="en"/>
              <a:t>coalescence</a:t>
            </a:r>
            <a:r>
              <a:rPr lang="en"/>
              <a:t> for faster memory access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Brief Description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Physics-based metaheuristic single-solution optimization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how light interacts with prisms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Solutions in search space are mapped to light ray angles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 divergence of those angles as they pass through the prism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Minimizing the divergence minimizes the function to be optimized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449" y="1036088"/>
            <a:ext cx="3710001" cy="30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938" y="2209800"/>
            <a:ext cx="24860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0" y="1222025"/>
            <a:ext cx="4196900" cy="26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400" y="1815550"/>
            <a:ext cx="1905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400" y="2596200"/>
            <a:ext cx="37719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700088"/>
            <a:ext cx="64389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413" y="152400"/>
            <a:ext cx="53191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