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p:cViewPr>
        <p:scale>
          <a:sx n="113" d="100"/>
          <a:sy n="113" d="100"/>
        </p:scale>
        <p:origin x="52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11/16/23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11/16/23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DBF2-7ACB-EFA0-E83F-4228B76029C6}"/>
              </a:ext>
            </a:extLst>
          </p:cNvPr>
          <p:cNvSpPr>
            <a:spLocks noGrp="1"/>
          </p:cNvSpPr>
          <p:nvPr>
            <p:ph type="ctrTitle"/>
          </p:nvPr>
        </p:nvSpPr>
        <p:spPr/>
        <p:txBody>
          <a:bodyPr/>
          <a:lstStyle/>
          <a:p>
            <a:r>
              <a:rPr lang="en-US" dirty="0"/>
              <a:t>Shooting in the NBA</a:t>
            </a:r>
          </a:p>
        </p:txBody>
      </p:sp>
      <p:sp>
        <p:nvSpPr>
          <p:cNvPr id="3" name="Subtitle 2">
            <a:extLst>
              <a:ext uri="{FF2B5EF4-FFF2-40B4-BE49-F238E27FC236}">
                <a16:creationId xmlns:a16="http://schemas.microsoft.com/office/drawing/2014/main" id="{79919048-3889-CE0D-EB5A-60FAC562E880}"/>
              </a:ext>
            </a:extLst>
          </p:cNvPr>
          <p:cNvSpPr>
            <a:spLocks noGrp="1"/>
          </p:cNvSpPr>
          <p:nvPr>
            <p:ph type="subTitle" idx="1"/>
          </p:nvPr>
        </p:nvSpPr>
        <p:spPr/>
        <p:txBody>
          <a:bodyPr>
            <a:normAutofit lnSpcReduction="10000"/>
          </a:bodyPr>
          <a:lstStyle/>
          <a:p>
            <a:r>
              <a:rPr lang="en-US" sz="2000" cap="none" dirty="0"/>
              <a:t>An exploration and analysis of the various shot-types in modern basketball</a:t>
            </a:r>
          </a:p>
          <a:p>
            <a:r>
              <a:rPr lang="en-US" cap="none" dirty="0" err="1"/>
              <a:t>Xhoi</a:t>
            </a:r>
            <a:r>
              <a:rPr lang="en-US" cap="none" dirty="0"/>
              <a:t> </a:t>
            </a:r>
            <a:r>
              <a:rPr lang="en-US" cap="none" dirty="0" err="1"/>
              <a:t>Shyti</a:t>
            </a:r>
            <a:r>
              <a:rPr lang="en-US" cap="none" dirty="0"/>
              <a:t> – DSC 530</a:t>
            </a:r>
          </a:p>
          <a:p>
            <a:endParaRPr lang="en-US" dirty="0"/>
          </a:p>
        </p:txBody>
      </p:sp>
    </p:spTree>
    <p:extLst>
      <p:ext uri="{BB962C8B-B14F-4D97-AF65-F5344CB8AC3E}">
        <p14:creationId xmlns:p14="http://schemas.microsoft.com/office/powerpoint/2010/main" val="91995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B55A-34DE-2C0D-0A75-9EE745E3F87F}"/>
              </a:ext>
            </a:extLst>
          </p:cNvPr>
          <p:cNvSpPr>
            <a:spLocks noGrp="1"/>
          </p:cNvSpPr>
          <p:nvPr>
            <p:ph type="title"/>
          </p:nvPr>
        </p:nvSpPr>
        <p:spPr/>
        <p:txBody>
          <a:bodyPr/>
          <a:lstStyle/>
          <a:p>
            <a:r>
              <a:rPr lang="en-US" dirty="0"/>
              <a:t>PMF Analysis of FG3A by year</a:t>
            </a:r>
          </a:p>
        </p:txBody>
      </p:sp>
      <p:sp>
        <p:nvSpPr>
          <p:cNvPr id="3" name="Text Placeholder 2">
            <a:extLst>
              <a:ext uri="{FF2B5EF4-FFF2-40B4-BE49-F238E27FC236}">
                <a16:creationId xmlns:a16="http://schemas.microsoft.com/office/drawing/2014/main" id="{6AF64765-1002-4451-A996-8BD6A34D9C46}"/>
              </a:ext>
            </a:extLst>
          </p:cNvPr>
          <p:cNvSpPr>
            <a:spLocks noGrp="1"/>
          </p:cNvSpPr>
          <p:nvPr>
            <p:ph type="body" idx="1"/>
          </p:nvPr>
        </p:nvSpPr>
        <p:spPr/>
        <p:txBody>
          <a:bodyPr/>
          <a:lstStyle/>
          <a:p>
            <a:r>
              <a:rPr lang="en-US" dirty="0"/>
              <a:t>1980 - 1999</a:t>
            </a:r>
          </a:p>
        </p:txBody>
      </p:sp>
      <p:pic>
        <p:nvPicPr>
          <p:cNvPr id="8" name="Content Placeholder 7" descr="A graph of a function&#10;&#10;Description automatically generated">
            <a:extLst>
              <a:ext uri="{FF2B5EF4-FFF2-40B4-BE49-F238E27FC236}">
                <a16:creationId xmlns:a16="http://schemas.microsoft.com/office/drawing/2014/main" id="{435B38C7-31A3-9165-DB08-DC0F260877AB}"/>
              </a:ext>
            </a:extLst>
          </p:cNvPr>
          <p:cNvPicPr>
            <a:picLocks noGrp="1" noChangeAspect="1"/>
          </p:cNvPicPr>
          <p:nvPr>
            <p:ph sz="half" idx="2"/>
          </p:nvPr>
        </p:nvPicPr>
        <p:blipFill>
          <a:blip r:embed="rId2"/>
          <a:stretch>
            <a:fillRect/>
          </a:stretch>
        </p:blipFill>
        <p:spPr>
          <a:xfrm>
            <a:off x="1479485" y="2824163"/>
            <a:ext cx="4581654" cy="2644775"/>
          </a:xfrm>
        </p:spPr>
      </p:pic>
      <p:sp>
        <p:nvSpPr>
          <p:cNvPr id="5" name="Text Placeholder 4">
            <a:extLst>
              <a:ext uri="{FF2B5EF4-FFF2-40B4-BE49-F238E27FC236}">
                <a16:creationId xmlns:a16="http://schemas.microsoft.com/office/drawing/2014/main" id="{E73AF9D7-566D-E678-3FE2-6B77105D7F79}"/>
              </a:ext>
            </a:extLst>
          </p:cNvPr>
          <p:cNvSpPr>
            <a:spLocks noGrp="1"/>
          </p:cNvSpPr>
          <p:nvPr>
            <p:ph type="body" sz="quarter" idx="3"/>
          </p:nvPr>
        </p:nvSpPr>
        <p:spPr/>
        <p:txBody>
          <a:bodyPr/>
          <a:lstStyle/>
          <a:p>
            <a:r>
              <a:rPr lang="en-US" dirty="0"/>
              <a:t>2000 - 2023</a:t>
            </a:r>
          </a:p>
        </p:txBody>
      </p:sp>
      <p:pic>
        <p:nvPicPr>
          <p:cNvPr id="10" name="Content Placeholder 9" descr="A graph of a mass function&#10;&#10;Description automatically generated">
            <a:extLst>
              <a:ext uri="{FF2B5EF4-FFF2-40B4-BE49-F238E27FC236}">
                <a16:creationId xmlns:a16="http://schemas.microsoft.com/office/drawing/2014/main" id="{DF006F58-B940-3D80-5418-0C14A74AD226}"/>
              </a:ext>
            </a:extLst>
          </p:cNvPr>
          <p:cNvPicPr>
            <a:picLocks noGrp="1" noChangeAspect="1"/>
          </p:cNvPicPr>
          <p:nvPr>
            <p:ph sz="quarter" idx="4"/>
          </p:nvPr>
        </p:nvPicPr>
        <p:blipFill>
          <a:blip r:embed="rId3"/>
          <a:stretch>
            <a:fillRect/>
          </a:stretch>
        </p:blipFill>
        <p:spPr>
          <a:xfrm>
            <a:off x="6599866" y="2820988"/>
            <a:ext cx="4269118" cy="2638425"/>
          </a:xfrm>
        </p:spPr>
      </p:pic>
    </p:spTree>
    <p:extLst>
      <p:ext uri="{BB962C8B-B14F-4D97-AF65-F5344CB8AC3E}">
        <p14:creationId xmlns:p14="http://schemas.microsoft.com/office/powerpoint/2010/main" val="404347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B55A-34DE-2C0D-0A75-9EE745E3F87F}"/>
              </a:ext>
            </a:extLst>
          </p:cNvPr>
          <p:cNvSpPr>
            <a:spLocks noGrp="1"/>
          </p:cNvSpPr>
          <p:nvPr>
            <p:ph type="title"/>
          </p:nvPr>
        </p:nvSpPr>
        <p:spPr/>
        <p:txBody>
          <a:bodyPr/>
          <a:lstStyle/>
          <a:p>
            <a:r>
              <a:rPr lang="en-US" dirty="0"/>
              <a:t>CDF Analysis of FG_PCT</a:t>
            </a:r>
          </a:p>
        </p:txBody>
      </p:sp>
      <p:sp>
        <p:nvSpPr>
          <p:cNvPr id="16" name="Text Placeholder 15">
            <a:extLst>
              <a:ext uri="{FF2B5EF4-FFF2-40B4-BE49-F238E27FC236}">
                <a16:creationId xmlns:a16="http://schemas.microsoft.com/office/drawing/2014/main" id="{FBB6F6E4-0538-C19B-0433-0F59013D964B}"/>
              </a:ext>
            </a:extLst>
          </p:cNvPr>
          <p:cNvSpPr>
            <a:spLocks noGrp="1"/>
          </p:cNvSpPr>
          <p:nvPr>
            <p:ph type="body" idx="1"/>
          </p:nvPr>
        </p:nvSpPr>
        <p:spPr/>
        <p:txBody>
          <a:bodyPr/>
          <a:lstStyle/>
          <a:p>
            <a:endParaRPr lang="en-US"/>
          </a:p>
        </p:txBody>
      </p:sp>
      <p:pic>
        <p:nvPicPr>
          <p:cNvPr id="24" name="Content Placeholder 23" descr="A graph of a function&#10;&#10;Description automatically generated">
            <a:extLst>
              <a:ext uri="{FF2B5EF4-FFF2-40B4-BE49-F238E27FC236}">
                <a16:creationId xmlns:a16="http://schemas.microsoft.com/office/drawing/2014/main" id="{22E4E4FD-7373-D4FB-1958-C2021937F255}"/>
              </a:ext>
            </a:extLst>
          </p:cNvPr>
          <p:cNvPicPr>
            <a:picLocks noGrp="1" noChangeAspect="1"/>
          </p:cNvPicPr>
          <p:nvPr>
            <p:ph sz="half" idx="2"/>
          </p:nvPr>
        </p:nvPicPr>
        <p:blipFill>
          <a:blip r:embed="rId2"/>
          <a:stretch>
            <a:fillRect/>
          </a:stretch>
        </p:blipFill>
        <p:spPr>
          <a:xfrm>
            <a:off x="677929" y="2019549"/>
            <a:ext cx="5734433" cy="3774730"/>
          </a:xfrm>
        </p:spPr>
      </p:pic>
      <p:sp>
        <p:nvSpPr>
          <p:cNvPr id="22" name="Content Placeholder 21">
            <a:extLst>
              <a:ext uri="{FF2B5EF4-FFF2-40B4-BE49-F238E27FC236}">
                <a16:creationId xmlns:a16="http://schemas.microsoft.com/office/drawing/2014/main" id="{EB95FF52-9B47-C16A-1B16-958B934F46ED}"/>
              </a:ext>
            </a:extLst>
          </p:cNvPr>
          <p:cNvSpPr>
            <a:spLocks noGrp="1"/>
          </p:cNvSpPr>
          <p:nvPr>
            <p:ph sz="quarter" idx="4"/>
          </p:nvPr>
        </p:nvSpPr>
        <p:spPr/>
        <p:txBody>
          <a:bodyPr>
            <a:normAutofit lnSpcReduction="10000"/>
          </a:bodyPr>
          <a:lstStyle/>
          <a:p>
            <a:r>
              <a:rPr lang="en-US" b="0" i="0" dirty="0">
                <a:solidFill>
                  <a:srgbClr val="000000"/>
                </a:solidFill>
                <a:effectLst/>
                <a:latin typeface="Helvetica Neue" panose="02000503000000020004" pitchFamily="2" charset="0"/>
              </a:rPr>
              <a:t>The 50th percentile is between 45% and 50% field goal percentage</a:t>
            </a:r>
          </a:p>
          <a:p>
            <a:r>
              <a:rPr lang="en-US" dirty="0">
                <a:solidFill>
                  <a:srgbClr val="000000"/>
                </a:solidFill>
                <a:latin typeface="Helvetica Neue" panose="02000503000000020004" pitchFamily="2" charset="0"/>
              </a:rPr>
              <a:t>T</a:t>
            </a:r>
            <a:r>
              <a:rPr lang="en-US" b="0" i="0" dirty="0">
                <a:solidFill>
                  <a:srgbClr val="000000"/>
                </a:solidFill>
                <a:effectLst/>
                <a:latin typeface="Helvetica Neue" panose="02000503000000020004" pitchFamily="2" charset="0"/>
              </a:rPr>
              <a:t>he curve is steeper between 40% and around 50%, and this tells us that most teams fall within this performance range of field goal percentage</a:t>
            </a:r>
            <a:endParaRPr lang="en-US" dirty="0"/>
          </a:p>
        </p:txBody>
      </p:sp>
      <p:sp>
        <p:nvSpPr>
          <p:cNvPr id="26" name="Text Placeholder 25">
            <a:extLst>
              <a:ext uri="{FF2B5EF4-FFF2-40B4-BE49-F238E27FC236}">
                <a16:creationId xmlns:a16="http://schemas.microsoft.com/office/drawing/2014/main" id="{B354BDB4-C661-7BE9-837B-6A8344D86D4F}"/>
              </a:ext>
            </a:extLst>
          </p:cNvPr>
          <p:cNvSpPr>
            <a:spLocks noGrp="1"/>
          </p:cNvSpPr>
          <p:nvPr>
            <p:ph type="body" sz="quarter" idx="3"/>
          </p:nvPr>
        </p:nvSpPr>
        <p:spPr/>
        <p:txBody>
          <a:bodyPr/>
          <a:lstStyle/>
          <a:p>
            <a:r>
              <a:rPr lang="en-US" dirty="0"/>
              <a:t>Notes</a:t>
            </a:r>
          </a:p>
        </p:txBody>
      </p:sp>
    </p:spTree>
    <p:extLst>
      <p:ext uri="{BB962C8B-B14F-4D97-AF65-F5344CB8AC3E}">
        <p14:creationId xmlns:p14="http://schemas.microsoft.com/office/powerpoint/2010/main" val="395118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B55A-34DE-2C0D-0A75-9EE745E3F87F}"/>
              </a:ext>
            </a:extLst>
          </p:cNvPr>
          <p:cNvSpPr>
            <a:spLocks noGrp="1"/>
          </p:cNvSpPr>
          <p:nvPr>
            <p:ph type="title"/>
          </p:nvPr>
        </p:nvSpPr>
        <p:spPr/>
        <p:txBody>
          <a:bodyPr/>
          <a:lstStyle/>
          <a:p>
            <a:r>
              <a:rPr lang="en-US" dirty="0"/>
              <a:t>Fitting a curve – Normal distribution</a:t>
            </a:r>
          </a:p>
        </p:txBody>
      </p:sp>
      <p:sp>
        <p:nvSpPr>
          <p:cNvPr id="16" name="Text Placeholder 15">
            <a:extLst>
              <a:ext uri="{FF2B5EF4-FFF2-40B4-BE49-F238E27FC236}">
                <a16:creationId xmlns:a16="http://schemas.microsoft.com/office/drawing/2014/main" id="{FBB6F6E4-0538-C19B-0433-0F59013D964B}"/>
              </a:ext>
            </a:extLst>
          </p:cNvPr>
          <p:cNvSpPr>
            <a:spLocks noGrp="1"/>
          </p:cNvSpPr>
          <p:nvPr>
            <p:ph type="body" idx="1"/>
          </p:nvPr>
        </p:nvSpPr>
        <p:spPr/>
        <p:txBody>
          <a:bodyPr/>
          <a:lstStyle/>
          <a:p>
            <a:endParaRPr lang="en-US"/>
          </a:p>
        </p:txBody>
      </p:sp>
      <p:sp>
        <p:nvSpPr>
          <p:cNvPr id="22" name="Content Placeholder 21">
            <a:extLst>
              <a:ext uri="{FF2B5EF4-FFF2-40B4-BE49-F238E27FC236}">
                <a16:creationId xmlns:a16="http://schemas.microsoft.com/office/drawing/2014/main" id="{EB95FF52-9B47-C16A-1B16-958B934F46ED}"/>
              </a:ext>
            </a:extLst>
          </p:cNvPr>
          <p:cNvSpPr>
            <a:spLocks noGrp="1"/>
          </p:cNvSpPr>
          <p:nvPr>
            <p:ph sz="quarter" idx="4"/>
          </p:nvPr>
        </p:nvSpPr>
        <p:spPr/>
        <p:txBody>
          <a:bodyPr>
            <a:normAutofit/>
          </a:bodyPr>
          <a:lstStyle/>
          <a:p>
            <a:r>
              <a:rPr lang="en-US" b="0" i="0" dirty="0">
                <a:solidFill>
                  <a:srgbClr val="000000"/>
                </a:solidFill>
                <a:effectLst/>
                <a:latin typeface="Helvetica Neue" panose="02000503000000020004" pitchFamily="2" charset="0"/>
              </a:rPr>
              <a:t>We can see that the fitted normal distribution overlays quite nicely with the generic histogram.</a:t>
            </a:r>
          </a:p>
          <a:p>
            <a:r>
              <a:rPr lang="en-US" b="0" i="0" dirty="0">
                <a:solidFill>
                  <a:srgbClr val="000000"/>
                </a:solidFill>
                <a:effectLst/>
                <a:latin typeface="Helvetica Neue" panose="02000503000000020004" pitchFamily="2" charset="0"/>
              </a:rPr>
              <a:t>This tells us that the data distribution is that of a normal distribution for FG_PCT</a:t>
            </a:r>
            <a:endParaRPr lang="en-US" dirty="0"/>
          </a:p>
        </p:txBody>
      </p:sp>
      <p:sp>
        <p:nvSpPr>
          <p:cNvPr id="26" name="Text Placeholder 25">
            <a:extLst>
              <a:ext uri="{FF2B5EF4-FFF2-40B4-BE49-F238E27FC236}">
                <a16:creationId xmlns:a16="http://schemas.microsoft.com/office/drawing/2014/main" id="{B354BDB4-C661-7BE9-837B-6A8344D86D4F}"/>
              </a:ext>
            </a:extLst>
          </p:cNvPr>
          <p:cNvSpPr>
            <a:spLocks noGrp="1"/>
          </p:cNvSpPr>
          <p:nvPr>
            <p:ph type="body" sz="quarter" idx="3"/>
          </p:nvPr>
        </p:nvSpPr>
        <p:spPr/>
        <p:txBody>
          <a:bodyPr/>
          <a:lstStyle/>
          <a:p>
            <a:r>
              <a:rPr lang="en-US" dirty="0"/>
              <a:t>Notes</a:t>
            </a:r>
          </a:p>
        </p:txBody>
      </p:sp>
      <p:pic>
        <p:nvPicPr>
          <p:cNvPr id="6" name="Content Placeholder 5" descr="A green and black graph&#10;&#10;Description automatically generated">
            <a:extLst>
              <a:ext uri="{FF2B5EF4-FFF2-40B4-BE49-F238E27FC236}">
                <a16:creationId xmlns:a16="http://schemas.microsoft.com/office/drawing/2014/main" id="{6508F25E-B969-8A03-0D8E-69A2F76569C4}"/>
              </a:ext>
            </a:extLst>
          </p:cNvPr>
          <p:cNvPicPr>
            <a:picLocks noGrp="1" noChangeAspect="1"/>
          </p:cNvPicPr>
          <p:nvPr>
            <p:ph sz="half" idx="2"/>
          </p:nvPr>
        </p:nvPicPr>
        <p:blipFill>
          <a:blip r:embed="rId2"/>
          <a:stretch>
            <a:fillRect/>
          </a:stretch>
        </p:blipFill>
        <p:spPr>
          <a:xfrm>
            <a:off x="1447191" y="2019549"/>
            <a:ext cx="4974698" cy="3439313"/>
          </a:xfrm>
        </p:spPr>
      </p:pic>
    </p:spTree>
    <p:extLst>
      <p:ext uri="{BB962C8B-B14F-4D97-AF65-F5344CB8AC3E}">
        <p14:creationId xmlns:p14="http://schemas.microsoft.com/office/powerpoint/2010/main" val="378676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B55A-34DE-2C0D-0A75-9EE745E3F87F}"/>
              </a:ext>
            </a:extLst>
          </p:cNvPr>
          <p:cNvSpPr>
            <a:spLocks noGrp="1"/>
          </p:cNvSpPr>
          <p:nvPr>
            <p:ph type="title"/>
          </p:nvPr>
        </p:nvSpPr>
        <p:spPr/>
        <p:txBody>
          <a:bodyPr/>
          <a:lstStyle/>
          <a:p>
            <a:r>
              <a:rPr lang="en-US" dirty="0"/>
              <a:t>Correlation analysis</a:t>
            </a:r>
          </a:p>
        </p:txBody>
      </p:sp>
      <p:sp>
        <p:nvSpPr>
          <p:cNvPr id="3" name="Text Placeholder 2">
            <a:extLst>
              <a:ext uri="{FF2B5EF4-FFF2-40B4-BE49-F238E27FC236}">
                <a16:creationId xmlns:a16="http://schemas.microsoft.com/office/drawing/2014/main" id="{6AF64765-1002-4451-A996-8BD6A34D9C46}"/>
              </a:ext>
            </a:extLst>
          </p:cNvPr>
          <p:cNvSpPr>
            <a:spLocks noGrp="1"/>
          </p:cNvSpPr>
          <p:nvPr>
            <p:ph type="body" idx="1"/>
          </p:nvPr>
        </p:nvSpPr>
        <p:spPr/>
        <p:txBody>
          <a:bodyPr/>
          <a:lstStyle/>
          <a:p>
            <a:r>
              <a:rPr lang="en-US" dirty="0"/>
              <a:t>FG_PCT  vs.  PTS</a:t>
            </a:r>
          </a:p>
        </p:txBody>
      </p:sp>
      <p:sp>
        <p:nvSpPr>
          <p:cNvPr id="5" name="Text Placeholder 4">
            <a:extLst>
              <a:ext uri="{FF2B5EF4-FFF2-40B4-BE49-F238E27FC236}">
                <a16:creationId xmlns:a16="http://schemas.microsoft.com/office/drawing/2014/main" id="{E73AF9D7-566D-E678-3FE2-6B77105D7F79}"/>
              </a:ext>
            </a:extLst>
          </p:cNvPr>
          <p:cNvSpPr>
            <a:spLocks noGrp="1"/>
          </p:cNvSpPr>
          <p:nvPr>
            <p:ph type="body" sz="quarter" idx="3"/>
          </p:nvPr>
        </p:nvSpPr>
        <p:spPr/>
        <p:txBody>
          <a:bodyPr/>
          <a:lstStyle/>
          <a:p>
            <a:r>
              <a:rPr lang="en-US" dirty="0"/>
              <a:t>FG3A  Vs. FG3_PCT</a:t>
            </a:r>
          </a:p>
        </p:txBody>
      </p:sp>
      <p:pic>
        <p:nvPicPr>
          <p:cNvPr id="12" name="Content Placeholder 11" descr="A blue dotted diagram with numbers and a white background&#10;&#10;Description automatically generated">
            <a:extLst>
              <a:ext uri="{FF2B5EF4-FFF2-40B4-BE49-F238E27FC236}">
                <a16:creationId xmlns:a16="http://schemas.microsoft.com/office/drawing/2014/main" id="{22780887-F25F-B657-8D91-16E8289B497C}"/>
              </a:ext>
            </a:extLst>
          </p:cNvPr>
          <p:cNvPicPr>
            <a:picLocks noGrp="1" noChangeAspect="1"/>
          </p:cNvPicPr>
          <p:nvPr>
            <p:ph sz="half" idx="2"/>
          </p:nvPr>
        </p:nvPicPr>
        <p:blipFill>
          <a:blip r:embed="rId2"/>
          <a:stretch>
            <a:fillRect/>
          </a:stretch>
        </p:blipFill>
        <p:spPr>
          <a:xfrm>
            <a:off x="1447191" y="2821491"/>
            <a:ext cx="4332448" cy="2924553"/>
          </a:xfrm>
        </p:spPr>
      </p:pic>
      <p:pic>
        <p:nvPicPr>
          <p:cNvPr id="14" name="Content Placeholder 13" descr="A diagram of a scatter plot&#10;&#10;Description automatically generated">
            <a:extLst>
              <a:ext uri="{FF2B5EF4-FFF2-40B4-BE49-F238E27FC236}">
                <a16:creationId xmlns:a16="http://schemas.microsoft.com/office/drawing/2014/main" id="{F43167BF-4189-BCAC-0E8E-14FE1FD4634D}"/>
              </a:ext>
            </a:extLst>
          </p:cNvPr>
          <p:cNvPicPr>
            <a:picLocks noGrp="1" noChangeAspect="1"/>
          </p:cNvPicPr>
          <p:nvPr>
            <p:ph sz="quarter" idx="4"/>
          </p:nvPr>
        </p:nvPicPr>
        <p:blipFill>
          <a:blip r:embed="rId3"/>
          <a:stretch>
            <a:fillRect/>
          </a:stretch>
        </p:blipFill>
        <p:spPr>
          <a:xfrm>
            <a:off x="6412362" y="2821491"/>
            <a:ext cx="4611104" cy="2924553"/>
          </a:xfrm>
        </p:spPr>
      </p:pic>
    </p:spTree>
    <p:extLst>
      <p:ext uri="{BB962C8B-B14F-4D97-AF65-F5344CB8AC3E}">
        <p14:creationId xmlns:p14="http://schemas.microsoft.com/office/powerpoint/2010/main" val="133572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5BEE-EAFC-4AB7-2B2E-7A7C2106F892}"/>
              </a:ext>
            </a:extLst>
          </p:cNvPr>
          <p:cNvSpPr>
            <a:spLocks noGrp="1"/>
          </p:cNvSpPr>
          <p:nvPr>
            <p:ph type="title"/>
          </p:nvPr>
        </p:nvSpPr>
        <p:spPr/>
        <p:txBody>
          <a:bodyPr/>
          <a:lstStyle/>
          <a:p>
            <a:r>
              <a:rPr lang="en-US" dirty="0"/>
              <a:t>Correlation analysis cont.</a:t>
            </a:r>
          </a:p>
        </p:txBody>
      </p:sp>
      <p:sp>
        <p:nvSpPr>
          <p:cNvPr id="3" name="Content Placeholder 2">
            <a:extLst>
              <a:ext uri="{FF2B5EF4-FFF2-40B4-BE49-F238E27FC236}">
                <a16:creationId xmlns:a16="http://schemas.microsoft.com/office/drawing/2014/main" id="{C72DC1A3-3EFA-177F-C976-94B223C3EE96}"/>
              </a:ext>
            </a:extLst>
          </p:cNvPr>
          <p:cNvSpPr>
            <a:spLocks noGrp="1"/>
          </p:cNvSpPr>
          <p:nvPr>
            <p:ph idx="1"/>
          </p:nvPr>
        </p:nvSpPr>
        <p:spPr/>
        <p:txBody>
          <a:bodyPr>
            <a:normAutofit lnSpcReduction="10000"/>
          </a:bodyPr>
          <a:lstStyle/>
          <a:p>
            <a:r>
              <a:rPr lang="en-US" dirty="0"/>
              <a:t>We see an upward trend in the first plot, and Pearson's correlation coefficient provides evidence to that with a value of almost 0.67. We also see a positive covariance value, which indicates a positive relationship. We must keep in mind, however, that covariance is sensitive to the scale of the variables. For that reason, we put more emphasis on the correlation coefficient.</a:t>
            </a:r>
          </a:p>
          <a:p>
            <a:r>
              <a:rPr lang="en-US" dirty="0"/>
              <a:t>For the second plot, </a:t>
            </a:r>
            <a:r>
              <a:rPr lang="en-US" dirty="0">
                <a:solidFill>
                  <a:srgbClr val="000000"/>
                </a:solidFill>
                <a:latin typeface="Helvetica Neue" panose="02000503000000020004" pitchFamily="2" charset="0"/>
              </a:rPr>
              <a:t>a</a:t>
            </a:r>
            <a:r>
              <a:rPr lang="en-US" b="0" i="0" dirty="0">
                <a:solidFill>
                  <a:srgbClr val="000000"/>
                </a:solidFill>
                <a:effectLst/>
                <a:latin typeface="Helvetica Neue" panose="02000503000000020004" pitchFamily="2" charset="0"/>
              </a:rPr>
              <a:t>lthough the coefficient is close to zero, I'm still skeptical and think that there is an underlying correlation. I am not sure, however, as to which approach can best quantifies relationships such as this: where the y-values tend to converge as x-values increase.</a:t>
            </a:r>
            <a:endParaRPr lang="en-US" dirty="0"/>
          </a:p>
        </p:txBody>
      </p:sp>
    </p:spTree>
    <p:extLst>
      <p:ext uri="{BB962C8B-B14F-4D97-AF65-F5344CB8AC3E}">
        <p14:creationId xmlns:p14="http://schemas.microsoft.com/office/powerpoint/2010/main" val="260010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4585BEE-EAFC-4AB7-2B2E-7A7C2106F89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Regression analysis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F710413E-1614-30AB-3300-CEEB078BB885}"/>
              </a:ext>
            </a:extLst>
          </p:cNvPr>
          <p:cNvPicPr>
            <a:picLocks noChangeAspect="1"/>
          </p:cNvPicPr>
          <p:nvPr/>
        </p:nvPicPr>
        <p:blipFill>
          <a:blip r:embed="rId3"/>
          <a:stretch>
            <a:fillRect/>
          </a:stretch>
        </p:blipFill>
        <p:spPr>
          <a:xfrm>
            <a:off x="4917060" y="1116345"/>
            <a:ext cx="5685547"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74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B0BD-961E-21CE-54B5-75205F1B657B}"/>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77455EFA-660F-D302-E318-7C9B612B7339}"/>
              </a:ext>
            </a:extLst>
          </p:cNvPr>
          <p:cNvSpPr>
            <a:spLocks noGrp="1"/>
          </p:cNvSpPr>
          <p:nvPr>
            <p:ph idx="1"/>
          </p:nvPr>
        </p:nvSpPr>
        <p:spPr/>
        <p:txBody>
          <a:bodyPr>
            <a:normAutofit fontScale="77500" lnSpcReduction="20000"/>
          </a:bodyPr>
          <a:lstStyle/>
          <a:p>
            <a:r>
              <a:rPr lang="en-US" sz="1800" dirty="0">
                <a:effectLst/>
                <a:latin typeface="LMRoman10"/>
              </a:rPr>
              <a:t>The evolution of shooting in the NBA is a journey that mirrors the sport’s growth from its early days to the dynamic and high-scoring spectacle we watch on TV. From the cautious set-shots in the early days, to the breathtaking displays of long-range marksmanship, the art of shooting has undergone a remarkable transformation that reflects advancements in technique, athleticism, and strategic prowess. For better or worse (depending on who you ask), the three-pointer has revolutionized strategies, player roles, and the overall dynamics of the sport. </a:t>
            </a:r>
            <a:endParaRPr lang="en-US" dirty="0"/>
          </a:p>
          <a:p>
            <a:r>
              <a:rPr lang="en-US" sz="1800" dirty="0">
                <a:effectLst/>
                <a:latin typeface="LMRoman10"/>
              </a:rPr>
              <a:t>The purpose of this research analysis is to quantify the relationship between a team’s shooting success and their chances of winning. If we consider the target to be the probability of winning, we can then use shooting metrics around 3-pointers, 2-pointers, and free throws as predictors to evaluate this probability. We can quantify this by creating a logistic regression model. The target would be winning vs losing, and the predictors would be the various shooting metrics. Once we have created this model, we could then evaluate its accuracy by comparing its predictions against actual data. The coefficients of the predictors would emphasize which shots increase chances of winning over other kinds of shots. </a:t>
            </a:r>
            <a:endParaRPr lang="en-US" dirty="0"/>
          </a:p>
          <a:p>
            <a:r>
              <a:rPr lang="en-US" sz="1800" dirty="0">
                <a:effectLst/>
                <a:latin typeface="LMRoman10"/>
              </a:rPr>
              <a:t>The results of this study would be most useful to owners, managers, and coaching staff. If the model proves to be accurate, then they could gain insight as to what kinds of strategies to employ in-game, what drills to focus on during practice, or what kinds of players to acquire. </a:t>
            </a:r>
            <a:endParaRPr lang="en-US" dirty="0"/>
          </a:p>
          <a:p>
            <a:endParaRPr lang="en-US" dirty="0"/>
          </a:p>
        </p:txBody>
      </p:sp>
    </p:spTree>
    <p:extLst>
      <p:ext uri="{BB962C8B-B14F-4D97-AF65-F5344CB8AC3E}">
        <p14:creationId xmlns:p14="http://schemas.microsoft.com/office/powerpoint/2010/main" val="250496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B589-14E5-63D9-309E-B1043BE07E8A}"/>
              </a:ext>
            </a:extLst>
          </p:cNvPr>
          <p:cNvSpPr>
            <a:spLocks noGrp="1"/>
          </p:cNvSpPr>
          <p:nvPr>
            <p:ph type="title"/>
          </p:nvPr>
        </p:nvSpPr>
        <p:spPr/>
        <p:txBody>
          <a:bodyPr/>
          <a:lstStyle/>
          <a:p>
            <a:r>
              <a:rPr lang="en-US" dirty="0"/>
              <a:t>Data Collection</a:t>
            </a:r>
          </a:p>
        </p:txBody>
      </p:sp>
      <p:pic>
        <p:nvPicPr>
          <p:cNvPr id="6" name="Content Placeholder 5">
            <a:extLst>
              <a:ext uri="{FF2B5EF4-FFF2-40B4-BE49-F238E27FC236}">
                <a16:creationId xmlns:a16="http://schemas.microsoft.com/office/drawing/2014/main" id="{DDBF5DAB-365F-C10A-E732-63AFE278E7B1}"/>
              </a:ext>
            </a:extLst>
          </p:cNvPr>
          <p:cNvPicPr>
            <a:picLocks noGrp="1" noChangeAspect="1"/>
          </p:cNvPicPr>
          <p:nvPr>
            <p:ph sz="half" idx="1"/>
          </p:nvPr>
        </p:nvPicPr>
        <p:blipFill>
          <a:blip r:embed="rId2"/>
          <a:stretch>
            <a:fillRect/>
          </a:stretch>
        </p:blipFill>
        <p:spPr>
          <a:xfrm>
            <a:off x="1548948" y="2011363"/>
            <a:ext cx="6263591" cy="3448050"/>
          </a:xfrm>
        </p:spPr>
      </p:pic>
      <p:sp>
        <p:nvSpPr>
          <p:cNvPr id="4" name="Content Placeholder 3">
            <a:extLst>
              <a:ext uri="{FF2B5EF4-FFF2-40B4-BE49-F238E27FC236}">
                <a16:creationId xmlns:a16="http://schemas.microsoft.com/office/drawing/2014/main" id="{503D0C7D-B0AE-B49F-AA9F-B9FAB1FD7115}"/>
              </a:ext>
            </a:extLst>
          </p:cNvPr>
          <p:cNvSpPr>
            <a:spLocks noGrp="1"/>
          </p:cNvSpPr>
          <p:nvPr>
            <p:ph sz="half" idx="2"/>
          </p:nvPr>
        </p:nvSpPr>
        <p:spPr>
          <a:xfrm>
            <a:off x="8008883" y="2017343"/>
            <a:ext cx="3050040" cy="3441520"/>
          </a:xfrm>
        </p:spPr>
        <p:txBody>
          <a:bodyPr>
            <a:normAutofit fontScale="92500" lnSpcReduction="10000"/>
          </a:bodyPr>
          <a:lstStyle/>
          <a:p>
            <a:r>
              <a:rPr lang="en-US" sz="1800" dirty="0">
                <a:effectLst/>
                <a:latin typeface="LMRoman10"/>
              </a:rPr>
              <a:t>Data sourced from: https://</a:t>
            </a:r>
            <a:r>
              <a:rPr lang="en-US" sz="1800" dirty="0" err="1">
                <a:effectLst/>
                <a:latin typeface="LMRoman10"/>
              </a:rPr>
              <a:t>www.nba.com</a:t>
            </a:r>
            <a:r>
              <a:rPr lang="en-US" sz="1800" dirty="0">
                <a:effectLst/>
                <a:latin typeface="LMRoman10"/>
              </a:rPr>
              <a:t>/stats/teams/</a:t>
            </a:r>
            <a:r>
              <a:rPr lang="en-US" sz="1800" dirty="0" err="1">
                <a:effectLst/>
                <a:latin typeface="LMRoman10"/>
              </a:rPr>
              <a:t>boxscores?SeasonType</a:t>
            </a:r>
            <a:r>
              <a:rPr lang="en-US" sz="1800" dirty="0">
                <a:effectLst/>
                <a:latin typeface="LMRoman10"/>
              </a:rPr>
              <a:t>=</a:t>
            </a:r>
            <a:r>
              <a:rPr lang="en-US" sz="1800" dirty="0" err="1">
                <a:effectLst/>
                <a:latin typeface="LMRoman10"/>
              </a:rPr>
              <a:t>Regular+Season</a:t>
            </a:r>
            <a:r>
              <a:rPr lang="en-US" sz="1800" dirty="0">
                <a:effectLst/>
                <a:latin typeface="LMRoman10"/>
              </a:rPr>
              <a:t> </a:t>
            </a:r>
            <a:endParaRPr lang="en-US" dirty="0"/>
          </a:p>
          <a:p>
            <a:r>
              <a:rPr lang="en-US" sz="1800" dirty="0">
                <a:effectLst/>
                <a:latin typeface="LMRoman10"/>
              </a:rPr>
              <a:t>Unable to export the data directly from </a:t>
            </a:r>
            <a:r>
              <a:rPr lang="en-US" sz="1800" dirty="0" err="1">
                <a:effectLst/>
                <a:latin typeface="LMRoman10"/>
              </a:rPr>
              <a:t>nba.com</a:t>
            </a:r>
            <a:r>
              <a:rPr lang="en-US" sz="1800" dirty="0">
                <a:effectLst/>
                <a:latin typeface="LMRoman10"/>
              </a:rPr>
              <a:t>, so the approach that I devised was to programmatically get the JSON data from the </a:t>
            </a:r>
            <a:r>
              <a:rPr lang="en-US" sz="1800" dirty="0" err="1">
                <a:effectLst/>
                <a:latin typeface="LMRoman10"/>
              </a:rPr>
              <a:t>nba</a:t>
            </a:r>
            <a:r>
              <a:rPr lang="en-US" sz="1800" dirty="0">
                <a:effectLst/>
                <a:latin typeface="LMRoman10"/>
              </a:rPr>
              <a:t> endpoint, then write that data to a csv. </a:t>
            </a:r>
            <a:endParaRPr lang="en-US" dirty="0"/>
          </a:p>
        </p:txBody>
      </p:sp>
    </p:spTree>
    <p:extLst>
      <p:ext uri="{BB962C8B-B14F-4D97-AF65-F5344CB8AC3E}">
        <p14:creationId xmlns:p14="http://schemas.microsoft.com/office/powerpoint/2010/main" val="18207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B589-14E5-63D9-309E-B1043BE07E8A}"/>
              </a:ext>
            </a:extLst>
          </p:cNvPr>
          <p:cNvSpPr>
            <a:spLocks noGrp="1"/>
          </p:cNvSpPr>
          <p:nvPr>
            <p:ph type="title"/>
          </p:nvPr>
        </p:nvSpPr>
        <p:spPr/>
        <p:txBody>
          <a:bodyPr/>
          <a:lstStyle/>
          <a:p>
            <a:r>
              <a:rPr lang="en-US" dirty="0"/>
              <a:t>Data Collection cont.</a:t>
            </a:r>
          </a:p>
        </p:txBody>
      </p:sp>
      <p:sp>
        <p:nvSpPr>
          <p:cNvPr id="4" name="Content Placeholder 3">
            <a:extLst>
              <a:ext uri="{FF2B5EF4-FFF2-40B4-BE49-F238E27FC236}">
                <a16:creationId xmlns:a16="http://schemas.microsoft.com/office/drawing/2014/main" id="{503D0C7D-B0AE-B49F-AA9F-B9FAB1FD7115}"/>
              </a:ext>
            </a:extLst>
          </p:cNvPr>
          <p:cNvSpPr>
            <a:spLocks noGrp="1"/>
          </p:cNvSpPr>
          <p:nvPr>
            <p:ph sz="half" idx="2"/>
          </p:nvPr>
        </p:nvSpPr>
        <p:spPr>
          <a:xfrm>
            <a:off x="8008883" y="2017343"/>
            <a:ext cx="3050040" cy="3441520"/>
          </a:xfrm>
        </p:spPr>
        <p:txBody>
          <a:bodyPr>
            <a:normAutofit/>
          </a:bodyPr>
          <a:lstStyle/>
          <a:p>
            <a:r>
              <a:rPr lang="en-US" sz="1800" dirty="0">
                <a:effectLst/>
                <a:latin typeface="LMRoman10"/>
              </a:rPr>
              <a:t>Sample of source data</a:t>
            </a:r>
          </a:p>
          <a:p>
            <a:r>
              <a:rPr lang="en-US" sz="1800" dirty="0">
                <a:latin typeface="LMRoman10"/>
              </a:rPr>
              <a:t>Each row or observation represents a single game played</a:t>
            </a:r>
          </a:p>
          <a:p>
            <a:r>
              <a:rPr lang="en-US" sz="1800" dirty="0">
                <a:latin typeface="LMRoman10"/>
              </a:rPr>
              <a:t>Binary variable (W/L) is the outcome of the game, and it corresponds to the TEAM</a:t>
            </a:r>
            <a:endParaRPr lang="en-US" dirty="0"/>
          </a:p>
          <a:p>
            <a:r>
              <a:rPr lang="en-US" sz="1800" dirty="0">
                <a:latin typeface="LMRoman10"/>
              </a:rPr>
              <a:t>Attached is a g</a:t>
            </a:r>
            <a:r>
              <a:rPr lang="en-US" sz="1800" dirty="0">
                <a:effectLst/>
                <a:latin typeface="LMRoman10"/>
              </a:rPr>
              <a:t>lossary for each variable </a:t>
            </a:r>
            <a:r>
              <a:rPr lang="en-US" sz="1800" dirty="0">
                <a:latin typeface="LMRoman10"/>
              </a:rPr>
              <a:t>considered</a:t>
            </a:r>
            <a:endParaRPr lang="en-US" dirty="0"/>
          </a:p>
        </p:txBody>
      </p:sp>
      <p:pic>
        <p:nvPicPr>
          <p:cNvPr id="8" name="Content Placeholder 7" descr="A screenshot of a white table with numbers&#10;&#10;Description automatically generated">
            <a:extLst>
              <a:ext uri="{FF2B5EF4-FFF2-40B4-BE49-F238E27FC236}">
                <a16:creationId xmlns:a16="http://schemas.microsoft.com/office/drawing/2014/main" id="{56971C2E-E05E-7DA7-9E1D-F9DAD0DA6A88}"/>
              </a:ext>
            </a:extLst>
          </p:cNvPr>
          <p:cNvPicPr>
            <a:picLocks noGrp="1" noChangeAspect="1"/>
          </p:cNvPicPr>
          <p:nvPr>
            <p:ph sz="half" idx="1"/>
          </p:nvPr>
        </p:nvPicPr>
        <p:blipFill>
          <a:blip r:embed="rId2"/>
          <a:stretch>
            <a:fillRect/>
          </a:stretch>
        </p:blipFill>
        <p:spPr>
          <a:xfrm>
            <a:off x="177464" y="2395713"/>
            <a:ext cx="7443883" cy="1411658"/>
          </a:xfrm>
        </p:spPr>
      </p:pic>
      <p:pic>
        <p:nvPicPr>
          <p:cNvPr id="10" name="Picture 9">
            <a:extLst>
              <a:ext uri="{FF2B5EF4-FFF2-40B4-BE49-F238E27FC236}">
                <a16:creationId xmlns:a16="http://schemas.microsoft.com/office/drawing/2014/main" id="{55724701-F89E-38F0-BF0E-315440C829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464" y="3960519"/>
            <a:ext cx="7729620" cy="1059306"/>
          </a:xfrm>
          <a:prstGeom prst="rect">
            <a:avLst/>
          </a:prstGeom>
        </p:spPr>
      </p:pic>
    </p:spTree>
    <p:extLst>
      <p:ext uri="{BB962C8B-B14F-4D97-AF65-F5344CB8AC3E}">
        <p14:creationId xmlns:p14="http://schemas.microsoft.com/office/powerpoint/2010/main" val="13268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174F-6C20-A325-9C18-00C06F367FD9}"/>
              </a:ext>
            </a:extLst>
          </p:cNvPr>
          <p:cNvSpPr>
            <a:spLocks noGrp="1"/>
          </p:cNvSpPr>
          <p:nvPr>
            <p:ph type="title"/>
          </p:nvPr>
        </p:nvSpPr>
        <p:spPr/>
        <p:txBody>
          <a:bodyPr/>
          <a:lstStyle/>
          <a:p>
            <a:r>
              <a:rPr lang="en-US" dirty="0"/>
              <a:t>Variables to consider</a:t>
            </a:r>
          </a:p>
        </p:txBody>
      </p:sp>
      <p:pic>
        <p:nvPicPr>
          <p:cNvPr id="6" name="Content Placeholder 5" descr="A white text on a white background&#10;&#10;Description automatically generated">
            <a:extLst>
              <a:ext uri="{FF2B5EF4-FFF2-40B4-BE49-F238E27FC236}">
                <a16:creationId xmlns:a16="http://schemas.microsoft.com/office/drawing/2014/main" id="{074E0170-3E39-0097-8819-C589DCB9DD39}"/>
              </a:ext>
            </a:extLst>
          </p:cNvPr>
          <p:cNvPicPr>
            <a:picLocks noGrp="1" noChangeAspect="1"/>
          </p:cNvPicPr>
          <p:nvPr>
            <p:ph sz="half" idx="1"/>
          </p:nvPr>
        </p:nvPicPr>
        <p:blipFill>
          <a:blip r:embed="rId2"/>
          <a:stretch>
            <a:fillRect/>
          </a:stretch>
        </p:blipFill>
        <p:spPr>
          <a:xfrm>
            <a:off x="1447800" y="2227900"/>
            <a:ext cx="4645025" cy="3014976"/>
          </a:xfrm>
        </p:spPr>
      </p:pic>
      <p:sp>
        <p:nvSpPr>
          <p:cNvPr id="4" name="Content Placeholder 3">
            <a:extLst>
              <a:ext uri="{FF2B5EF4-FFF2-40B4-BE49-F238E27FC236}">
                <a16:creationId xmlns:a16="http://schemas.microsoft.com/office/drawing/2014/main" id="{6319A16D-E6DE-A6CF-5E4B-69F67B6E9A7F}"/>
              </a:ext>
            </a:extLst>
          </p:cNvPr>
          <p:cNvSpPr>
            <a:spLocks noGrp="1"/>
          </p:cNvSpPr>
          <p:nvPr>
            <p:ph sz="half" idx="2"/>
          </p:nvPr>
        </p:nvSpPr>
        <p:spPr/>
        <p:txBody>
          <a:bodyPr/>
          <a:lstStyle/>
          <a:p>
            <a:r>
              <a:rPr lang="en-US" dirty="0"/>
              <a:t>This list contains variables which are necessary for the exploratory data analysis. </a:t>
            </a:r>
          </a:p>
          <a:p>
            <a:r>
              <a:rPr lang="en-US" dirty="0"/>
              <a:t>(DISCLAIMER) these variables are as they appear in the CSV, not as they appear in the previous screenshots</a:t>
            </a:r>
          </a:p>
          <a:p>
            <a:pPr lvl="1"/>
            <a:r>
              <a:rPr lang="en-US" dirty="0"/>
              <a:t>There might be some naming differences between the CSV and the website view</a:t>
            </a:r>
          </a:p>
        </p:txBody>
      </p:sp>
    </p:spTree>
    <p:extLst>
      <p:ext uri="{BB962C8B-B14F-4D97-AF65-F5344CB8AC3E}">
        <p14:creationId xmlns:p14="http://schemas.microsoft.com/office/powerpoint/2010/main" val="18053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E97-5056-DAE4-A515-DDEEE0F820D2}"/>
              </a:ext>
            </a:extLst>
          </p:cNvPr>
          <p:cNvSpPr>
            <a:spLocks noGrp="1"/>
          </p:cNvSpPr>
          <p:nvPr>
            <p:ph type="title"/>
          </p:nvPr>
        </p:nvSpPr>
        <p:spPr/>
        <p:txBody>
          <a:bodyPr/>
          <a:lstStyle/>
          <a:p>
            <a:r>
              <a:rPr lang="en-US" dirty="0"/>
              <a:t>Histograms</a:t>
            </a:r>
          </a:p>
        </p:txBody>
      </p:sp>
      <p:pic>
        <p:nvPicPr>
          <p:cNvPr id="5" name="Content Placeholder 4" descr="A graph of a person with numbers and a number&#10;&#10;Description automatically generated with medium confidence">
            <a:extLst>
              <a:ext uri="{FF2B5EF4-FFF2-40B4-BE49-F238E27FC236}">
                <a16:creationId xmlns:a16="http://schemas.microsoft.com/office/drawing/2014/main" id="{F6FB9585-EDC8-48C7-7BDE-4929B1EBA201}"/>
              </a:ext>
            </a:extLst>
          </p:cNvPr>
          <p:cNvPicPr>
            <a:picLocks noGrp="1" noChangeAspect="1"/>
          </p:cNvPicPr>
          <p:nvPr>
            <p:ph idx="1"/>
          </p:nvPr>
        </p:nvPicPr>
        <p:blipFill>
          <a:blip r:embed="rId2"/>
          <a:stretch>
            <a:fillRect/>
          </a:stretch>
        </p:blipFill>
        <p:spPr>
          <a:xfrm>
            <a:off x="760690" y="2049992"/>
            <a:ext cx="3416201" cy="3449638"/>
          </a:xfrm>
        </p:spPr>
      </p:pic>
      <p:pic>
        <p:nvPicPr>
          <p:cNvPr id="7" name="Picture 6" descr="A graph of a function&#10;&#10;Description automatically generated">
            <a:extLst>
              <a:ext uri="{FF2B5EF4-FFF2-40B4-BE49-F238E27FC236}">
                <a16:creationId xmlns:a16="http://schemas.microsoft.com/office/drawing/2014/main" id="{4C94B946-402A-96AF-D17A-649BE13C3F8B}"/>
              </a:ext>
            </a:extLst>
          </p:cNvPr>
          <p:cNvPicPr>
            <a:picLocks noChangeAspect="1"/>
          </p:cNvPicPr>
          <p:nvPr/>
        </p:nvPicPr>
        <p:blipFill>
          <a:blip r:embed="rId3"/>
          <a:stretch>
            <a:fillRect/>
          </a:stretch>
        </p:blipFill>
        <p:spPr>
          <a:xfrm>
            <a:off x="4364366" y="2049992"/>
            <a:ext cx="3416203" cy="3449638"/>
          </a:xfrm>
          <a:prstGeom prst="rect">
            <a:avLst/>
          </a:prstGeom>
        </p:spPr>
      </p:pic>
      <p:pic>
        <p:nvPicPr>
          <p:cNvPr id="9" name="Picture 8" descr="A graph of a function&#10;&#10;Description automatically generated">
            <a:extLst>
              <a:ext uri="{FF2B5EF4-FFF2-40B4-BE49-F238E27FC236}">
                <a16:creationId xmlns:a16="http://schemas.microsoft.com/office/drawing/2014/main" id="{5D4E02EC-3B5A-6F64-B0CC-7A79F8FE7077}"/>
              </a:ext>
            </a:extLst>
          </p:cNvPr>
          <p:cNvPicPr>
            <a:picLocks noChangeAspect="1"/>
          </p:cNvPicPr>
          <p:nvPr/>
        </p:nvPicPr>
        <p:blipFill>
          <a:blip r:embed="rId4"/>
          <a:stretch>
            <a:fillRect/>
          </a:stretch>
        </p:blipFill>
        <p:spPr>
          <a:xfrm>
            <a:off x="7968044" y="2049992"/>
            <a:ext cx="3416204" cy="3449638"/>
          </a:xfrm>
          <a:prstGeom prst="rect">
            <a:avLst/>
          </a:prstGeom>
        </p:spPr>
      </p:pic>
    </p:spTree>
    <p:extLst>
      <p:ext uri="{BB962C8B-B14F-4D97-AF65-F5344CB8AC3E}">
        <p14:creationId xmlns:p14="http://schemas.microsoft.com/office/powerpoint/2010/main" val="30043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E97-5056-DAE4-A515-DDEEE0F820D2}"/>
              </a:ext>
            </a:extLst>
          </p:cNvPr>
          <p:cNvSpPr>
            <a:spLocks noGrp="1"/>
          </p:cNvSpPr>
          <p:nvPr>
            <p:ph type="title"/>
          </p:nvPr>
        </p:nvSpPr>
        <p:spPr/>
        <p:txBody>
          <a:bodyPr/>
          <a:lstStyle/>
          <a:p>
            <a:r>
              <a:rPr lang="en-US" dirty="0"/>
              <a:t>Histograms</a:t>
            </a:r>
          </a:p>
        </p:txBody>
      </p:sp>
      <p:pic>
        <p:nvPicPr>
          <p:cNvPr id="8" name="Content Placeholder 7" descr="A graph of a number and a number&#10;&#10;Description automatically generated with medium confidence">
            <a:extLst>
              <a:ext uri="{FF2B5EF4-FFF2-40B4-BE49-F238E27FC236}">
                <a16:creationId xmlns:a16="http://schemas.microsoft.com/office/drawing/2014/main" id="{B8C7C350-433E-025F-6ECC-BCBBEE3E09D8}"/>
              </a:ext>
            </a:extLst>
          </p:cNvPr>
          <p:cNvPicPr>
            <a:picLocks noGrp="1" noChangeAspect="1"/>
          </p:cNvPicPr>
          <p:nvPr>
            <p:ph idx="1"/>
          </p:nvPr>
        </p:nvPicPr>
        <p:blipFill>
          <a:blip r:embed="rId2"/>
          <a:stretch>
            <a:fillRect/>
          </a:stretch>
        </p:blipFill>
        <p:spPr>
          <a:xfrm>
            <a:off x="760687" y="2049992"/>
            <a:ext cx="3416203" cy="3449638"/>
          </a:xfrm>
        </p:spPr>
      </p:pic>
      <p:pic>
        <p:nvPicPr>
          <p:cNvPr id="11" name="Picture 10" descr="A graph with numbers and a bar&#10;&#10;Description automatically generated">
            <a:extLst>
              <a:ext uri="{FF2B5EF4-FFF2-40B4-BE49-F238E27FC236}">
                <a16:creationId xmlns:a16="http://schemas.microsoft.com/office/drawing/2014/main" id="{83647AD5-3CDA-BDD4-9C66-DDB9D9803D57}"/>
              </a:ext>
            </a:extLst>
          </p:cNvPr>
          <p:cNvPicPr>
            <a:picLocks noChangeAspect="1"/>
          </p:cNvPicPr>
          <p:nvPr/>
        </p:nvPicPr>
        <p:blipFill>
          <a:blip r:embed="rId3"/>
          <a:stretch>
            <a:fillRect/>
          </a:stretch>
        </p:blipFill>
        <p:spPr>
          <a:xfrm>
            <a:off x="4364365" y="2049991"/>
            <a:ext cx="3416204" cy="3493823"/>
          </a:xfrm>
          <a:prstGeom prst="rect">
            <a:avLst/>
          </a:prstGeom>
        </p:spPr>
      </p:pic>
      <p:pic>
        <p:nvPicPr>
          <p:cNvPr id="13" name="Picture 12" descr="A graph with numbers and a number&#10;&#10;Description automatically generated">
            <a:extLst>
              <a:ext uri="{FF2B5EF4-FFF2-40B4-BE49-F238E27FC236}">
                <a16:creationId xmlns:a16="http://schemas.microsoft.com/office/drawing/2014/main" id="{978581DC-D6AA-44B5-69CD-92CE06EF0583}"/>
              </a:ext>
            </a:extLst>
          </p:cNvPr>
          <p:cNvPicPr>
            <a:picLocks noChangeAspect="1"/>
          </p:cNvPicPr>
          <p:nvPr/>
        </p:nvPicPr>
        <p:blipFill>
          <a:blip r:embed="rId4"/>
          <a:stretch>
            <a:fillRect/>
          </a:stretch>
        </p:blipFill>
        <p:spPr>
          <a:xfrm>
            <a:off x="7968044" y="2053260"/>
            <a:ext cx="3742160" cy="3493824"/>
          </a:xfrm>
          <a:prstGeom prst="rect">
            <a:avLst/>
          </a:prstGeom>
        </p:spPr>
      </p:pic>
    </p:spTree>
    <p:extLst>
      <p:ext uri="{BB962C8B-B14F-4D97-AF65-F5344CB8AC3E}">
        <p14:creationId xmlns:p14="http://schemas.microsoft.com/office/powerpoint/2010/main" val="395224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E97-5056-DAE4-A515-DDEEE0F820D2}"/>
              </a:ext>
            </a:extLst>
          </p:cNvPr>
          <p:cNvSpPr>
            <a:spLocks noGrp="1"/>
          </p:cNvSpPr>
          <p:nvPr>
            <p:ph type="title"/>
          </p:nvPr>
        </p:nvSpPr>
        <p:spPr/>
        <p:txBody>
          <a:bodyPr/>
          <a:lstStyle/>
          <a:p>
            <a:r>
              <a:rPr lang="en-US" dirty="0"/>
              <a:t>Histograms</a:t>
            </a:r>
          </a:p>
        </p:txBody>
      </p:sp>
      <p:pic>
        <p:nvPicPr>
          <p:cNvPr id="8" name="Content Placeholder 7" descr="A graph of a number&#10;&#10;Description automatically generated">
            <a:extLst>
              <a:ext uri="{FF2B5EF4-FFF2-40B4-BE49-F238E27FC236}">
                <a16:creationId xmlns:a16="http://schemas.microsoft.com/office/drawing/2014/main" id="{96809422-E0CF-2BB3-C42E-E8438BA3AA1B}"/>
              </a:ext>
            </a:extLst>
          </p:cNvPr>
          <p:cNvPicPr>
            <a:picLocks noGrp="1" noChangeAspect="1"/>
          </p:cNvPicPr>
          <p:nvPr>
            <p:ph idx="1"/>
          </p:nvPr>
        </p:nvPicPr>
        <p:blipFill>
          <a:blip r:embed="rId2"/>
          <a:stretch>
            <a:fillRect/>
          </a:stretch>
        </p:blipFill>
        <p:spPr>
          <a:xfrm>
            <a:off x="760688" y="2049992"/>
            <a:ext cx="3416203" cy="3449638"/>
          </a:xfrm>
        </p:spPr>
      </p:pic>
      <p:pic>
        <p:nvPicPr>
          <p:cNvPr id="11" name="Picture 10" descr="A graph with numbers and a bar chart&#10;&#10;Description automatically generated">
            <a:extLst>
              <a:ext uri="{FF2B5EF4-FFF2-40B4-BE49-F238E27FC236}">
                <a16:creationId xmlns:a16="http://schemas.microsoft.com/office/drawing/2014/main" id="{76A90E82-4070-0A8C-82F5-FC1C07F27767}"/>
              </a:ext>
            </a:extLst>
          </p:cNvPr>
          <p:cNvPicPr>
            <a:picLocks noChangeAspect="1"/>
          </p:cNvPicPr>
          <p:nvPr/>
        </p:nvPicPr>
        <p:blipFill>
          <a:blip r:embed="rId3"/>
          <a:stretch>
            <a:fillRect/>
          </a:stretch>
        </p:blipFill>
        <p:spPr>
          <a:xfrm>
            <a:off x="4364365" y="2049992"/>
            <a:ext cx="3416204" cy="3449638"/>
          </a:xfrm>
          <a:prstGeom prst="rect">
            <a:avLst/>
          </a:prstGeom>
        </p:spPr>
      </p:pic>
      <p:pic>
        <p:nvPicPr>
          <p:cNvPr id="13" name="Picture 12" descr="A graph of a number and number&#10;&#10;Description automatically generated">
            <a:extLst>
              <a:ext uri="{FF2B5EF4-FFF2-40B4-BE49-F238E27FC236}">
                <a16:creationId xmlns:a16="http://schemas.microsoft.com/office/drawing/2014/main" id="{37BCA6EE-AA5C-8BB8-A091-B176C6252E0C}"/>
              </a:ext>
            </a:extLst>
          </p:cNvPr>
          <p:cNvPicPr>
            <a:picLocks noChangeAspect="1"/>
          </p:cNvPicPr>
          <p:nvPr/>
        </p:nvPicPr>
        <p:blipFill>
          <a:blip r:embed="rId4"/>
          <a:stretch>
            <a:fillRect/>
          </a:stretch>
        </p:blipFill>
        <p:spPr>
          <a:xfrm>
            <a:off x="8015111" y="2049992"/>
            <a:ext cx="3416201" cy="3449638"/>
          </a:xfrm>
          <a:prstGeom prst="rect">
            <a:avLst/>
          </a:prstGeom>
        </p:spPr>
      </p:pic>
    </p:spTree>
    <p:extLst>
      <p:ext uri="{BB962C8B-B14F-4D97-AF65-F5344CB8AC3E}">
        <p14:creationId xmlns:p14="http://schemas.microsoft.com/office/powerpoint/2010/main" val="86483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E97-5056-DAE4-A515-DDEEE0F820D2}"/>
              </a:ext>
            </a:extLst>
          </p:cNvPr>
          <p:cNvSpPr>
            <a:spLocks noGrp="1"/>
          </p:cNvSpPr>
          <p:nvPr>
            <p:ph type="title"/>
          </p:nvPr>
        </p:nvSpPr>
        <p:spPr/>
        <p:txBody>
          <a:bodyPr/>
          <a:lstStyle/>
          <a:p>
            <a:r>
              <a:rPr lang="en-US" dirty="0"/>
              <a:t>Histograms</a:t>
            </a:r>
          </a:p>
        </p:txBody>
      </p:sp>
      <p:pic>
        <p:nvPicPr>
          <p:cNvPr id="8" name="Picture 7" descr="A graph of a number and a number&#10;&#10;Description automatically generated with medium confidence">
            <a:extLst>
              <a:ext uri="{FF2B5EF4-FFF2-40B4-BE49-F238E27FC236}">
                <a16:creationId xmlns:a16="http://schemas.microsoft.com/office/drawing/2014/main" id="{5CFC55EA-EDB0-DF0F-1E8D-A06975990160}"/>
              </a:ext>
            </a:extLst>
          </p:cNvPr>
          <p:cNvPicPr>
            <a:picLocks noChangeAspect="1"/>
          </p:cNvPicPr>
          <p:nvPr/>
        </p:nvPicPr>
        <p:blipFill>
          <a:blip r:embed="rId2"/>
          <a:stretch>
            <a:fillRect/>
          </a:stretch>
        </p:blipFill>
        <p:spPr>
          <a:xfrm>
            <a:off x="4572917" y="2049992"/>
            <a:ext cx="3416202" cy="3449638"/>
          </a:xfrm>
          <a:prstGeom prst="rect">
            <a:avLst/>
          </a:prstGeom>
        </p:spPr>
      </p:pic>
    </p:spTree>
    <p:extLst>
      <p:ext uri="{BB962C8B-B14F-4D97-AF65-F5344CB8AC3E}">
        <p14:creationId xmlns:p14="http://schemas.microsoft.com/office/powerpoint/2010/main" val="5565897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1829</TotalTime>
  <Words>703</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Helvetica Neue</vt:lpstr>
      <vt:lpstr>LMRoman10</vt:lpstr>
      <vt:lpstr>Gallery</vt:lpstr>
      <vt:lpstr>Shooting in the NBA</vt:lpstr>
      <vt:lpstr>Context</vt:lpstr>
      <vt:lpstr>Data Collection</vt:lpstr>
      <vt:lpstr>Data Collection cont.</vt:lpstr>
      <vt:lpstr>Variables to consider</vt:lpstr>
      <vt:lpstr>Histograms</vt:lpstr>
      <vt:lpstr>Histograms</vt:lpstr>
      <vt:lpstr>Histograms</vt:lpstr>
      <vt:lpstr>Histograms</vt:lpstr>
      <vt:lpstr>PMF Analysis of FG3A by year</vt:lpstr>
      <vt:lpstr>CDF Analysis of FG_PCT</vt:lpstr>
      <vt:lpstr>Fitting a curve – Normal distribution</vt:lpstr>
      <vt:lpstr>Correlation analysis</vt:lpstr>
      <vt:lpstr>Correlation analysis cont.</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3-Ball in the NBA</dc:title>
  <dc:creator>Xhoi Shyti</dc:creator>
  <cp:lastModifiedBy>Xhoi Shyti</cp:lastModifiedBy>
  <cp:revision>10</cp:revision>
  <dcterms:created xsi:type="dcterms:W3CDTF">2023-11-15T01:30:11Z</dcterms:created>
  <dcterms:modified xsi:type="dcterms:W3CDTF">2023-11-17T20:21:16Z</dcterms:modified>
</cp:coreProperties>
</file>