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8"/>
  </p:normalViewPr>
  <p:slideViewPr>
    <p:cSldViewPr snapToGrid="0">
      <p:cViewPr varScale="1">
        <p:scale>
          <a:sx n="164" d="100"/>
          <a:sy n="16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2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5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94A7E-BC7B-C0DC-A832-5D0B85FC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Income Levels from Demographic and Employment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C2B2F-DA28-E428-121B-3FD9C5E73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DSC 680 – Project 2, Milestone 3</a:t>
            </a:r>
          </a:p>
          <a:p>
            <a:r>
              <a:rPr lang="en-US" dirty="0" err="1"/>
              <a:t>Xhoi</a:t>
            </a:r>
            <a:r>
              <a:rPr lang="en-US" dirty="0"/>
              <a:t> </a:t>
            </a:r>
            <a:r>
              <a:rPr lang="en-US" dirty="0" err="1"/>
              <a:t>Shyti</a:t>
            </a:r>
            <a:endParaRPr lang="en-US" dirty="0"/>
          </a:p>
          <a:p>
            <a:r>
              <a:rPr lang="en-US" dirty="0"/>
              <a:t>Bellevue University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B82FAD3-5726-B2D6-BF9F-069EACD9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86" r="29647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30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35E3-EE71-FEE8-D013-09C6D10C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A7CDD-F49D-FB15-D586-8DAC78E5C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approach:</a:t>
            </a:r>
          </a:p>
          <a:p>
            <a:pPr lvl="1"/>
            <a:r>
              <a:rPr lang="en-US" dirty="0"/>
              <a:t>Logistic Regression as baseline</a:t>
            </a:r>
          </a:p>
          <a:p>
            <a:pPr lvl="1"/>
            <a:r>
              <a:rPr lang="en-US" dirty="0"/>
              <a:t>Random Forest for nonlinear patterns and feature importances</a:t>
            </a:r>
          </a:p>
          <a:p>
            <a:r>
              <a:rPr lang="en-US" dirty="0"/>
              <a:t>Evaluation metrics: accuracy, precision, recall, F1, ROC-AUC</a:t>
            </a:r>
          </a:p>
          <a:p>
            <a:r>
              <a:rPr lang="en-US" dirty="0"/>
              <a:t>Feature selection via Random Forest Gini importance</a:t>
            </a:r>
          </a:p>
        </p:txBody>
      </p:sp>
    </p:spTree>
    <p:extLst>
      <p:ext uri="{BB962C8B-B14F-4D97-AF65-F5344CB8AC3E}">
        <p14:creationId xmlns:p14="http://schemas.microsoft.com/office/powerpoint/2010/main" val="364187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ED89C-950B-85D3-8BC8-7559069F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CDC2-02B6-D2C4-FB27-2BEDAC8A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Model 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F749-5D53-414B-8064-199B726B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Logistic Regression:</a:t>
            </a:r>
          </a:p>
          <a:p>
            <a:pPr lvl="1"/>
            <a:r>
              <a:rPr lang="en-US" dirty="0"/>
              <a:t>Accuracy: 78.6%</a:t>
            </a:r>
          </a:p>
          <a:p>
            <a:pPr lvl="1"/>
            <a:r>
              <a:rPr lang="en-US" dirty="0"/>
              <a:t>ROC-AUC: 0.81</a:t>
            </a:r>
          </a:p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Accuracy: 85.8%</a:t>
            </a:r>
          </a:p>
          <a:p>
            <a:pPr lvl="1"/>
            <a:r>
              <a:rPr lang="en-US" dirty="0"/>
              <a:t>ROC-AUC: 0.90</a:t>
            </a:r>
          </a:p>
        </p:txBody>
      </p:sp>
      <p:pic>
        <p:nvPicPr>
          <p:cNvPr id="5" name="Picture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0489BDC2-598E-3E6F-A55E-15DB2E580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2" r="9837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CB7C4-9C69-41D7-63BC-73F7C5C92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3027A-A50D-ADEA-6E20-03233709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dirty="0"/>
              <a:t>Feature importance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3FD6-B0B2-5A3A-ADD5-8F9288B7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Top features:</a:t>
            </a:r>
          </a:p>
          <a:p>
            <a:pPr lvl="1"/>
            <a:r>
              <a:rPr lang="en-US" dirty="0"/>
              <a:t>Education (</a:t>
            </a:r>
            <a:r>
              <a:rPr lang="en-US" dirty="0" err="1"/>
              <a:t>education_num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Capital gain</a:t>
            </a:r>
          </a:p>
          <a:p>
            <a:pPr lvl="1"/>
            <a:r>
              <a:rPr lang="en-US" dirty="0"/>
              <a:t>Hours per week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Marital status</a:t>
            </a:r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39E8218-2C6D-0226-98D6-0A3FE330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1" r="30696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2D4A0-3C5A-B170-6767-A88936A6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53AFDE-7256-318A-4C05-7F07D947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9193-FC7A-0118-4339-DA06C2E13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 models successfully predict income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Ensemble methods outperform baseline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Practical implications for policy, hiring, and education planning</a:t>
            </a:r>
          </a:p>
        </p:txBody>
      </p:sp>
    </p:spTree>
    <p:extLst>
      <p:ext uri="{BB962C8B-B14F-4D97-AF65-F5344CB8AC3E}">
        <p14:creationId xmlns:p14="http://schemas.microsoft.com/office/powerpoint/2010/main" val="75138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4F575-FED8-43D0-AAB5-7F722E99E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BFCD5E-AFFA-6AC4-180F-2BDB4F419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5D3201-7577-DF30-41AB-94557691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21CC86E-F730-3B26-AB64-75BD22CB6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01745A-8A6E-7DBD-2173-9D97A905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Assumptions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AC1-A74D-BD40-F89F-286A6FAE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Dataset is representative</a:t>
            </a:r>
          </a:p>
          <a:p>
            <a:pPr lvl="1"/>
            <a:r>
              <a:rPr lang="en-US" dirty="0"/>
              <a:t>Socioeconomic patterns remain relevant</a:t>
            </a:r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Data is from 1994</a:t>
            </a:r>
          </a:p>
          <a:p>
            <a:pPr lvl="1"/>
            <a:r>
              <a:rPr lang="en-US" dirty="0"/>
              <a:t>Missing regional &amp; industry-level granularity</a:t>
            </a:r>
          </a:p>
          <a:p>
            <a:pPr lvl="1"/>
            <a:r>
              <a:rPr lang="en-US" dirty="0"/>
              <a:t>Risk of bias in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5193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5FB11-C5B0-6E74-02B6-DADBD88B9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D57CA45-B9BB-AB64-233F-12CDBF476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C6B904-A768-8C4F-2A01-4334C1FC3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36D501-58BC-840E-6940-A159C5D2F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C548CD-CA0E-AC4B-2FDF-9CE0775B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6599-F308-7411-9CBB-346019A5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Class imbalance</a:t>
            </a:r>
          </a:p>
          <a:p>
            <a:pPr lvl="1"/>
            <a:r>
              <a:rPr lang="en-US" dirty="0"/>
              <a:t>High number of categorical variables</a:t>
            </a:r>
          </a:p>
          <a:p>
            <a:r>
              <a:rPr lang="en-US" dirty="0"/>
              <a:t>Future Directions:</a:t>
            </a:r>
          </a:p>
          <a:p>
            <a:pPr lvl="1"/>
            <a:r>
              <a:rPr lang="en-US" dirty="0"/>
              <a:t>Use modern datasets</a:t>
            </a:r>
          </a:p>
          <a:p>
            <a:pPr lvl="1"/>
            <a:r>
              <a:rPr lang="en-US" dirty="0"/>
              <a:t>Include geographic, economic, and industry features</a:t>
            </a:r>
          </a:p>
          <a:p>
            <a:pPr lvl="1"/>
            <a:r>
              <a:rPr lang="en-US" dirty="0"/>
              <a:t>Explore </a:t>
            </a:r>
            <a:r>
              <a:rPr lang="en-US" dirty="0" err="1"/>
              <a:t>XGBoost</a:t>
            </a:r>
            <a:r>
              <a:rPr lang="en-US" dirty="0"/>
              <a:t>, dashboard deployment</a:t>
            </a:r>
          </a:p>
        </p:txBody>
      </p:sp>
    </p:spTree>
    <p:extLst>
      <p:ext uri="{BB962C8B-B14F-4D97-AF65-F5344CB8AC3E}">
        <p14:creationId xmlns:p14="http://schemas.microsoft.com/office/powerpoint/2010/main" val="13501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A96D21-E407-1FE8-0328-4C614416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CDCBA7-1653-652B-660F-774436CD1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3CC5D9-EC64-8E74-6E88-D872E365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2895BE-B33E-BE09-BB05-825D88707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2F444B-01D6-B428-15F7-341B9C1B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4342569" cy="3543764"/>
          </a:xfrm>
        </p:spPr>
        <p:txBody>
          <a:bodyPr>
            <a:normAutofit/>
          </a:bodyPr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A558-45D8-178F-4F7D-DA7A5787F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en-US" dirty="0"/>
              <a:t>Risks:</a:t>
            </a:r>
          </a:p>
          <a:p>
            <a:pPr lvl="1"/>
            <a:r>
              <a:rPr lang="en-US" dirty="0"/>
              <a:t>Bias propagation</a:t>
            </a:r>
          </a:p>
          <a:p>
            <a:pPr lvl="1"/>
            <a:r>
              <a:rPr lang="en-US" dirty="0"/>
              <a:t>Privacy concerns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Regular audits</a:t>
            </a:r>
          </a:p>
          <a:p>
            <a:pPr lvl="1"/>
            <a:r>
              <a:rPr lang="en-US" dirty="0"/>
              <a:t>Transparency in modeling decisions</a:t>
            </a:r>
          </a:p>
          <a:p>
            <a:pPr lvl="1"/>
            <a:r>
              <a:rPr lang="en-US" dirty="0"/>
              <a:t>Stakeholder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32433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29E-9944-F962-E3B8-C8D5A332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3E32-3AC4-7789-2105-52E5BAD2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drivers of income inequality is critical for:</a:t>
            </a:r>
          </a:p>
          <a:p>
            <a:pPr lvl="1"/>
            <a:r>
              <a:rPr lang="en-US" dirty="0"/>
              <a:t>Policymakers</a:t>
            </a:r>
          </a:p>
          <a:p>
            <a:pPr lvl="1"/>
            <a:r>
              <a:rPr lang="en-US" dirty="0"/>
              <a:t>Employers</a:t>
            </a:r>
          </a:p>
          <a:p>
            <a:pPr lvl="1"/>
            <a:r>
              <a:rPr lang="en-US" dirty="0"/>
              <a:t>Educators</a:t>
            </a:r>
          </a:p>
          <a:p>
            <a:r>
              <a:rPr lang="en-US" dirty="0"/>
              <a:t>Objective: Use ML to predict income class (&gt; $50K vs. ≤ $50K)</a:t>
            </a:r>
          </a:p>
          <a:p>
            <a:r>
              <a:rPr lang="en-US" dirty="0"/>
              <a:t>Helps shape data-informed policies and workforce strategies</a:t>
            </a:r>
          </a:p>
        </p:txBody>
      </p:sp>
    </p:spTree>
    <p:extLst>
      <p:ext uri="{BB962C8B-B14F-4D97-AF65-F5344CB8AC3E}">
        <p14:creationId xmlns:p14="http://schemas.microsoft.com/office/powerpoint/2010/main" val="10324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B974-6C86-CEB1-88CC-0FC2CA21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10C4-047D-8A71-3A42-F94D5C846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modeling rooted in economics and social science</a:t>
            </a:r>
          </a:p>
          <a:p>
            <a:r>
              <a:rPr lang="en-US" dirty="0"/>
              <a:t>Machine learning introduces predictive power</a:t>
            </a:r>
          </a:p>
          <a:p>
            <a:r>
              <a:rPr lang="en-US" dirty="0"/>
              <a:t>Dataset: U.S. Census Bureau's 1994 Current Population Survey</a:t>
            </a:r>
          </a:p>
          <a:p>
            <a:r>
              <a:rPr lang="en-US" dirty="0"/>
              <a:t>Goal: Identify key socio-economic indicators of income</a:t>
            </a:r>
          </a:p>
        </p:txBody>
      </p:sp>
    </p:spTree>
    <p:extLst>
      <p:ext uri="{BB962C8B-B14F-4D97-AF65-F5344CB8AC3E}">
        <p14:creationId xmlns:p14="http://schemas.microsoft.com/office/powerpoint/2010/main" val="57282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DD0B2-4C17-5BB1-FBBC-970B4F9C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E332-BD5A-13D2-F0CE-3EB75B492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32,561 instances with 15 features</a:t>
            </a:r>
          </a:p>
          <a:p>
            <a:r>
              <a:rPr lang="en-US" dirty="0"/>
              <a:t>Key variables: age, education, </a:t>
            </a:r>
            <a:r>
              <a:rPr lang="en-US" dirty="0" err="1"/>
              <a:t>workclass</a:t>
            </a:r>
            <a:r>
              <a:rPr lang="en-US" dirty="0"/>
              <a:t>, hours/week,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8027B-58D2-7263-34D9-F6DA6C91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Preprocessing steps:</a:t>
            </a:r>
          </a:p>
          <a:p>
            <a:pPr lvl="1"/>
            <a:r>
              <a:rPr lang="en-US" dirty="0"/>
              <a:t>Handle missing values</a:t>
            </a:r>
          </a:p>
          <a:p>
            <a:pPr lvl="1"/>
            <a:r>
              <a:rPr lang="en-US" dirty="0"/>
              <a:t>Label encode categorical variables</a:t>
            </a:r>
          </a:p>
          <a:p>
            <a:pPr lvl="1"/>
            <a:r>
              <a:rPr lang="en-US" dirty="0"/>
              <a:t>Normalize numeric features</a:t>
            </a:r>
          </a:p>
          <a:p>
            <a:pPr lvl="1"/>
            <a:r>
              <a:rPr lang="en-US" dirty="0"/>
              <a:t>Train-test split (80/20)</a:t>
            </a:r>
          </a:p>
        </p:txBody>
      </p:sp>
    </p:spTree>
    <p:extLst>
      <p:ext uri="{BB962C8B-B14F-4D97-AF65-F5344CB8AC3E}">
        <p14:creationId xmlns:p14="http://schemas.microsoft.com/office/powerpoint/2010/main" val="36830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2F464-BBC3-5635-2491-A2DA01A5D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B0F30-F721-8E98-5ECD-3B6875E2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EDA Overview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89EC-2666-1F40-30F5-4BB3D9013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Insights into how features relate to income</a:t>
            </a:r>
          </a:p>
          <a:p>
            <a:r>
              <a:rPr lang="en-US" dirty="0"/>
              <a:t>Key correlations:</a:t>
            </a:r>
          </a:p>
          <a:p>
            <a:pPr lvl="1"/>
            <a:r>
              <a:rPr lang="en-US" dirty="0"/>
              <a:t>Higher education and capital gain → higher income</a:t>
            </a:r>
          </a:p>
          <a:p>
            <a:pPr lvl="1"/>
            <a:r>
              <a:rPr lang="en-US" dirty="0"/>
              <a:t>Age and hours/week also positively correlated</a:t>
            </a:r>
          </a:p>
          <a:p>
            <a:pPr marL="457200" lvl="1"/>
            <a:endParaRPr lang="en-US"/>
          </a:p>
        </p:txBody>
      </p:sp>
      <p:pic>
        <p:nvPicPr>
          <p:cNvPr id="6" name="Content Placeholder 5" descr="A graph of a heat map&#10;&#10;Description automatically generated with medium confidence">
            <a:extLst>
              <a:ext uri="{FF2B5EF4-FFF2-40B4-BE49-F238E27FC236}">
                <a16:creationId xmlns:a16="http://schemas.microsoft.com/office/drawing/2014/main" id="{BEEA7B23-74BA-CCFB-D078-94DD880EAC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196" r="10413" b="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3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05BC2-DC60-5845-B5C4-56593C40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826B8-C367-FEC2-A9F7-569E62A8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Age distribution by income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947A-6BBB-5365-0822-04B5D874E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/>
            <a:r>
              <a:rPr lang="en-US" dirty="0"/>
              <a:t>Boxplot interpretation</a:t>
            </a:r>
          </a:p>
          <a:p>
            <a:pPr marL="914400" lvl="2"/>
            <a:r>
              <a:rPr lang="en-US" dirty="0"/>
              <a:t>Individuals earning &gt; $50K are typically older</a:t>
            </a:r>
          </a:p>
          <a:p>
            <a:pPr marL="914400" lvl="2"/>
            <a:r>
              <a:rPr lang="en-US" dirty="0"/>
              <a:t>Income class 0 </a:t>
            </a:r>
            <a:r>
              <a:rPr lang="en-US" dirty="0">
                <a:sym typeface="Wingdings" pitchFamily="2" charset="2"/>
              </a:rPr>
              <a:t> &lt;= $50k</a:t>
            </a:r>
          </a:p>
          <a:p>
            <a:pPr marL="914400" lvl="2"/>
            <a:r>
              <a:rPr lang="en-US" dirty="0">
                <a:sym typeface="Wingdings" pitchFamily="2" charset="2"/>
              </a:rPr>
              <a:t>Income class 1  &gt; $50k</a:t>
            </a:r>
            <a:endParaRPr lang="en-US" dirty="0"/>
          </a:p>
        </p:txBody>
      </p:sp>
      <p:pic>
        <p:nvPicPr>
          <p:cNvPr id="8" name="Content Placeholder 7" descr="A diagram of a number of individuals&#10;&#10;Description automatically generated with medium confidence">
            <a:extLst>
              <a:ext uri="{FF2B5EF4-FFF2-40B4-BE49-F238E27FC236}">
                <a16:creationId xmlns:a16="http://schemas.microsoft.com/office/drawing/2014/main" id="{2CD2D784-94DB-B5E8-96DC-266BA9DCFD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4092" r="16999" b="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2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6339E-B9B4-07E6-367B-F034D5327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30CF3-E81A-E906-DE02-783614A7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Education and income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D4E2-7C49-796C-075F-C38190812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/>
            <a:r>
              <a:rPr lang="en-US" dirty="0" err="1"/>
              <a:t>Countplot</a:t>
            </a:r>
            <a:r>
              <a:rPr lang="en-US" dirty="0"/>
              <a:t> interpretation</a:t>
            </a:r>
          </a:p>
          <a:p>
            <a:pPr marL="914400" lvl="2"/>
            <a:r>
              <a:rPr lang="en-US" dirty="0"/>
              <a:t>Education level shows strong impact on income</a:t>
            </a:r>
          </a:p>
          <a:p>
            <a:pPr marL="457200" lvl="1"/>
            <a:endParaRPr lang="en-US" dirty="0"/>
          </a:p>
          <a:p>
            <a:pPr marL="914400" lvl="2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E50ED3-F8DA-FCE2-7610-87F730A9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85306"/>
              </p:ext>
            </p:extLst>
          </p:nvPr>
        </p:nvGraphicFramePr>
        <p:xfrm>
          <a:off x="465884" y="3428380"/>
          <a:ext cx="4485537" cy="329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558">
                  <a:extLst>
                    <a:ext uri="{9D8B030D-6E8A-4147-A177-3AD203B41FA5}">
                      <a16:colId xmlns:a16="http://schemas.microsoft.com/office/drawing/2014/main" val="309189786"/>
                    </a:ext>
                  </a:extLst>
                </a:gridCol>
                <a:gridCol w="2236979">
                  <a:extLst>
                    <a:ext uri="{9D8B030D-6E8A-4147-A177-3AD203B41FA5}">
                      <a16:colId xmlns:a16="http://schemas.microsoft.com/office/drawing/2014/main" val="1232752209"/>
                    </a:ext>
                  </a:extLst>
                </a:gridCol>
              </a:tblGrid>
              <a:tr h="1171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Original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Encoded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8177849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10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9337662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11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738332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12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2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627712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</a:t>
                      </a:r>
                      <a:r>
                        <a:rPr lang="en-US" sz="1200" kern="150" baseline="30000">
                          <a:effectLst/>
                        </a:rPr>
                        <a:t>st</a:t>
                      </a:r>
                      <a:r>
                        <a:rPr lang="en-US" sz="1200" kern="150">
                          <a:effectLst/>
                        </a:rPr>
                        <a:t> – 4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076282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5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r>
                        <a:rPr lang="en-US" sz="1200" kern="150">
                          <a:effectLst/>
                        </a:rPr>
                        <a:t> – 6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4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182496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7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r>
                        <a:rPr lang="en-US" sz="1200" kern="150">
                          <a:effectLst/>
                        </a:rPr>
                        <a:t> – 8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5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5864653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9</a:t>
                      </a:r>
                      <a:r>
                        <a:rPr lang="en-US" sz="1200" kern="150" baseline="30000">
                          <a:effectLst/>
                        </a:rPr>
                        <a:t>th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6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7753018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Assoc-</a:t>
                      </a:r>
                      <a:r>
                        <a:rPr lang="en-US" sz="1200" kern="150" dirty="0" err="1">
                          <a:effectLst/>
                        </a:rPr>
                        <a:t>acdm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7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265991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Assoc-</a:t>
                      </a:r>
                      <a:r>
                        <a:rPr lang="en-US" sz="1200" kern="150" dirty="0" err="1">
                          <a:effectLst/>
                        </a:rPr>
                        <a:t>voc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8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397160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Bachelors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9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564755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Doctorate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615256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HS-Grad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11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171302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Masters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12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091899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Pre-School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13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592517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Prof-School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14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1786554"/>
                  </a:ext>
                </a:extLst>
              </a:tr>
              <a:tr h="1109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Some college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15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416018"/>
                  </a:ext>
                </a:extLst>
              </a:tr>
            </a:tbl>
          </a:graphicData>
        </a:graphic>
      </p:graphicFrame>
      <p:pic>
        <p:nvPicPr>
          <p:cNvPr id="13" name="Content Placeholder 12" descr="A graph of a graph with blue and orange bars&#10;&#10;Description automatically generated">
            <a:extLst>
              <a:ext uri="{FF2B5EF4-FFF2-40B4-BE49-F238E27FC236}">
                <a16:creationId xmlns:a16="http://schemas.microsoft.com/office/drawing/2014/main" id="{7B91F44D-D2BA-8872-524E-38ED917934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6888" y="1442865"/>
            <a:ext cx="7875112" cy="3848496"/>
          </a:xfrm>
        </p:spPr>
      </p:pic>
    </p:spTree>
    <p:extLst>
      <p:ext uri="{BB962C8B-B14F-4D97-AF65-F5344CB8AC3E}">
        <p14:creationId xmlns:p14="http://schemas.microsoft.com/office/powerpoint/2010/main" val="42245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345F-F122-FE0B-6F7A-0BABB02D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Hours worked vs marital status</a:t>
            </a:r>
          </a:p>
        </p:txBody>
      </p:sp>
      <p:pic>
        <p:nvPicPr>
          <p:cNvPr id="6" name="Content Placeholder 5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11AF6428-1790-EC4C-2D1D-813D69788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731612"/>
            <a:ext cx="6172200" cy="34678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5FB3-A73B-021C-1563-621EF9EF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Married individuals who work more tend to earn more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B89D04-2621-7FF2-9FBE-BFBDC5F4E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36168"/>
              </p:ext>
            </p:extLst>
          </p:nvPr>
        </p:nvGraphicFramePr>
        <p:xfrm>
          <a:off x="989930" y="3429000"/>
          <a:ext cx="3691967" cy="1932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235">
                  <a:extLst>
                    <a:ext uri="{9D8B030D-6E8A-4147-A177-3AD203B41FA5}">
                      <a16:colId xmlns:a16="http://schemas.microsoft.com/office/drawing/2014/main" val="2460637729"/>
                    </a:ext>
                  </a:extLst>
                </a:gridCol>
                <a:gridCol w="2133732">
                  <a:extLst>
                    <a:ext uri="{9D8B030D-6E8A-4147-A177-3AD203B41FA5}">
                      <a16:colId xmlns:a16="http://schemas.microsoft.com/office/drawing/2014/main" val="375957863"/>
                    </a:ext>
                  </a:extLst>
                </a:gridCol>
              </a:tblGrid>
              <a:tr h="3639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Original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Encoded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505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Divorced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4424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Married-AF-Spouse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4901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Married-civ-spouse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2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45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Married-spouce-absent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269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Never-married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4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034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Separated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5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4015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Widowed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6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712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9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67577-416C-6A26-3E4F-753306811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5DA5-045E-55DA-1D1E-4E6B7589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and gender by Income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ADCA6-3452-17DD-3F2D-811952173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Income disparities evident across race and gender</a:t>
            </a:r>
          </a:p>
        </p:txBody>
      </p:sp>
      <p:pic>
        <p:nvPicPr>
          <p:cNvPr id="9" name="Content Placeholder 8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F909DFF-8FE6-BCFB-3865-D94CD2EF4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712" y="241159"/>
            <a:ext cx="6172200" cy="3187841"/>
          </a:xfrm>
        </p:spPr>
      </p:pic>
      <p:pic>
        <p:nvPicPr>
          <p:cNvPr id="11" name="Picture 10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14306BCA-BAFC-259E-FC2E-BDC1B205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12" y="3226303"/>
            <a:ext cx="5524500" cy="3631697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0141C9-1E25-CEEE-B874-758976BFD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4631"/>
              </p:ext>
            </p:extLst>
          </p:nvPr>
        </p:nvGraphicFramePr>
        <p:xfrm>
          <a:off x="624181" y="3307650"/>
          <a:ext cx="4575500" cy="1163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760">
                  <a:extLst>
                    <a:ext uri="{9D8B030D-6E8A-4147-A177-3AD203B41FA5}">
                      <a16:colId xmlns:a16="http://schemas.microsoft.com/office/drawing/2014/main" val="1076898675"/>
                    </a:ext>
                  </a:extLst>
                </a:gridCol>
                <a:gridCol w="2288740">
                  <a:extLst>
                    <a:ext uri="{9D8B030D-6E8A-4147-A177-3AD203B41FA5}">
                      <a16:colId xmlns:a16="http://schemas.microsoft.com/office/drawing/2014/main" val="1472132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Original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Encoded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978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Amer-Indian-Eskimo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163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Asian-Pac-Islander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1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61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Black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2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9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Other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3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997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White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4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7616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489B6-AD0F-311E-93BF-7740AF2E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934"/>
              </p:ext>
            </p:extLst>
          </p:nvPr>
        </p:nvGraphicFramePr>
        <p:xfrm>
          <a:off x="624181" y="4936997"/>
          <a:ext cx="4575500" cy="581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760">
                  <a:extLst>
                    <a:ext uri="{9D8B030D-6E8A-4147-A177-3AD203B41FA5}">
                      <a16:colId xmlns:a16="http://schemas.microsoft.com/office/drawing/2014/main" val="2723968234"/>
                    </a:ext>
                  </a:extLst>
                </a:gridCol>
                <a:gridCol w="2288740">
                  <a:extLst>
                    <a:ext uri="{9D8B030D-6E8A-4147-A177-3AD203B41FA5}">
                      <a16:colId xmlns:a16="http://schemas.microsoft.com/office/drawing/2014/main" val="6073510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Original Value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Encoded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62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Female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0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7483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>
                          <a:effectLst/>
                        </a:rPr>
                        <a:t>Male</a:t>
                      </a:r>
                      <a:endParaRPr lang="en-US" sz="1200" kern="15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</a:pPr>
                      <a:r>
                        <a:rPr lang="en-US" sz="1200" kern="150" dirty="0">
                          <a:effectLst/>
                        </a:rPr>
                        <a:t>1</a:t>
                      </a:r>
                      <a:endParaRPr lang="en-US" sz="1200" kern="150" dirty="0">
                        <a:effectLst/>
                        <a:latin typeface="Liberation Serif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48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9989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5810</TotalTime>
  <Words>485</Words>
  <Application>Microsoft Macintosh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Calisto MT</vt:lpstr>
      <vt:lpstr>Liberation Serif</vt:lpstr>
      <vt:lpstr>Univers Condensed</vt:lpstr>
      <vt:lpstr>Wingdings</vt:lpstr>
      <vt:lpstr>ChronicleVTI</vt:lpstr>
      <vt:lpstr>Predicting Income Levels from Demographic and Employment Data</vt:lpstr>
      <vt:lpstr>Business problem</vt:lpstr>
      <vt:lpstr>Background</vt:lpstr>
      <vt:lpstr>Data explanation</vt:lpstr>
      <vt:lpstr>EDA Overview</vt:lpstr>
      <vt:lpstr>Age distribution by income</vt:lpstr>
      <vt:lpstr>Education and income</vt:lpstr>
      <vt:lpstr>Hours worked vs marital status</vt:lpstr>
      <vt:lpstr>Race and gender by Income</vt:lpstr>
      <vt:lpstr>methods</vt:lpstr>
      <vt:lpstr>Model performance</vt:lpstr>
      <vt:lpstr>Feature importance</vt:lpstr>
      <vt:lpstr>Conclusion</vt:lpstr>
      <vt:lpstr>Assumptions and limitations</vt:lpstr>
      <vt:lpstr>Challenges and future work</vt:lpstr>
      <vt:lpstr>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Xhoi Shyti</dc:creator>
  <cp:lastModifiedBy>Xhoi Shyti</cp:lastModifiedBy>
  <cp:revision>1</cp:revision>
  <dcterms:created xsi:type="dcterms:W3CDTF">2025-05-26T23:09:03Z</dcterms:created>
  <dcterms:modified xsi:type="dcterms:W3CDTF">2025-05-30T23:59:33Z</dcterms:modified>
</cp:coreProperties>
</file>