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BB30-A0D9-47D2-AD55-643E3CDE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62D83-D636-4507-B2A3-0377CB30A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641B0-E7EC-4F7E-AE41-758942B0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78163-DAF3-41C1-A27A-D9084D9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E4AAC-6E2C-460A-B3C6-63AB9171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0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DCD60-0BD2-4FDA-B96C-3F8BCEBB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8345D-4832-4661-BD50-40D48F7A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84B99-FFCA-42E9-AA40-8921ED4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7783B-ED2E-40D5-8573-FEAE59D4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FBBC-2E99-45D8-8D18-6C17636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0A6D0-21FE-4F92-AC05-224AFDB00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D40A8-3755-401C-AA56-CA4FFE9F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E3339-D998-49EC-B701-A6AA518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B1AC5-D3A4-4226-84C8-8C945864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5FB4B-F356-406E-B156-A290922D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A902-32B9-46C8-BA6E-1420C77D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E8948-3F6B-4D06-8796-9B0BF41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D7563-F8C3-4487-951E-FBBBA7B3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68798-F004-4DAD-8A27-ADBEB556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C709C-5C3E-4D42-9675-4BA6EB76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656A4-0713-44E7-8FE4-6F41706F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92246-60CC-4B6D-ACC3-5748DF0F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C6813-A20B-431B-90B4-62F58AC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E14E-1D90-4C82-8A3B-D83E8011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BDF0-B24B-43C2-A3C6-2C89A60A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7039-4DAA-4836-AE5F-9E3E55E5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8F0C6-AD34-49F3-B14C-B7729F830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E65BD-80EF-46B0-A82D-E5BBD3A3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3D2F-79F5-4D33-ADF2-E484E10B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7C43B-892E-47D0-A291-8A7E10E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81AEF-7568-426B-B45B-F8250CE0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7430-7258-45F9-ACC6-6875B987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E5E75-E01B-4724-A688-0BF3CF5E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F56F4A-B83D-43FA-BF37-3B4D3CE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12F22-D009-417D-ACB5-D9B9078E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3596ED-4A78-4290-94B3-435637CA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2D0FB-1F86-4992-BFD6-6FA061B4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B7A20-759B-4E06-AEEB-0944704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A6830-3EE3-4901-9E48-010ACC97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8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49E9D-B68D-4802-BD5E-5762A22C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C5F3C-3687-462D-9376-1DCD8F7C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E5E62-3BEC-43F0-8EF9-A44618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B8FC6-BC50-4DF2-B128-1F484E95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2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88482-6873-4D4E-B585-7DF6AD93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B3387-15C5-4549-8C8A-4D2AEA40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0CA16-87B1-47D1-84A4-056E65B9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8B96-3072-4E84-9D80-78BDC0E7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56555-1887-4967-8D7B-57FC65E3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AA8B2-8FB4-495F-9694-876F7766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BB444-D08A-43AA-A409-22A111F4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08757-F08A-409C-90F0-2D380023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7DCD6-C74F-4D2C-9255-241446C2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A9B1C-25C5-4A85-8D67-C937B500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F01C7-B189-4380-86D0-7747922A9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E8DC0-FADA-490B-8C30-EAA846CF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FB083-2C41-4202-9042-9072B04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4320D-028B-4512-B317-C5A0B80E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1902E-01F9-4645-B415-E926BB0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49EB27-B427-4A57-A225-644AA4C1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96169-EAFF-4488-A4EC-72429923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BF888-FDBD-4753-99FB-57302B688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2613-4C95-4ED1-84B5-B4D2840214B6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DAA8A-F03B-4B70-9B87-38B3B3E4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16B7C-8F5F-4EC0-A9D5-AD4492FB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E18D-F64B-4DDC-8B2B-CCC374D3C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F5F-B0B4-4357-AC74-0DCC9FE29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Cornus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20AC5-0C7C-48AC-89B1-8F589409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Atomic Commit for a Cloud DBMS with Storage Disaggregation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VLDB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8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C4AB53-1007-4A7C-99D2-1964FAEB0142}"/>
              </a:ext>
            </a:extLst>
          </p:cNvPr>
          <p:cNvSpPr txBox="1"/>
          <p:nvPr/>
        </p:nvSpPr>
        <p:spPr>
          <a:xfrm>
            <a:off x="639192" y="435006"/>
            <a:ext cx="345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DCDE1E-2AED-4097-A555-13E8B6B9AC91}"/>
              </a:ext>
            </a:extLst>
          </p:cNvPr>
          <p:cNvSpPr txBox="1"/>
          <p:nvPr/>
        </p:nvSpPr>
        <p:spPr>
          <a:xfrm>
            <a:off x="763480" y="1127464"/>
            <a:ext cx="563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Storage </a:t>
            </a:r>
            <a:r>
              <a:rPr lang="zh-CN" altLang="en-US" dirty="0"/>
              <a:t>选择：</a:t>
            </a:r>
            <a:endParaRPr lang="en-US" altLang="zh-CN" dirty="0"/>
          </a:p>
          <a:p>
            <a:r>
              <a:rPr lang="en-US" altLang="zh-CN" b="1" dirty="0"/>
              <a:t>Redis </a:t>
            </a:r>
            <a:r>
              <a:rPr lang="en-US" altLang="zh-CN" dirty="0"/>
              <a:t>   </a:t>
            </a:r>
            <a:r>
              <a:rPr lang="zh-CN" altLang="en-US" dirty="0"/>
              <a:t>同一个区域的主从异步复制</a:t>
            </a:r>
            <a:endParaRPr lang="en-US" altLang="zh-CN" dirty="0"/>
          </a:p>
          <a:p>
            <a:r>
              <a:rPr lang="en-US" altLang="zh-CN" b="1" dirty="0"/>
              <a:t>Azure Blob  </a:t>
            </a:r>
            <a:r>
              <a:rPr lang="zh-CN" altLang="en-US" dirty="0"/>
              <a:t>两个区域存储，主区域三副本同步复制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0DB2E-F107-4852-9B72-BFC32F8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4" y="133165"/>
            <a:ext cx="548525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E12CE3-AEA3-4821-A950-B392DAFFCBA5}"/>
              </a:ext>
            </a:extLst>
          </p:cNvPr>
          <p:cNvSpPr txBox="1"/>
          <p:nvPr/>
        </p:nvSpPr>
        <p:spPr>
          <a:xfrm>
            <a:off x="1242874" y="2674320"/>
            <a:ext cx="3329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Cornus</a:t>
            </a:r>
            <a:r>
              <a:rPr lang="en-US" altLang="zh-CN" dirty="0"/>
              <a:t> </a:t>
            </a:r>
            <a:r>
              <a:rPr lang="zh-CN" altLang="en-US" dirty="0"/>
              <a:t>没有协调者</a:t>
            </a:r>
            <a:r>
              <a:rPr lang="en-US" altLang="zh-CN" dirty="0"/>
              <a:t>commit log </a:t>
            </a:r>
            <a:r>
              <a:rPr lang="zh-CN" altLang="en-US" dirty="0"/>
              <a:t>过程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ACL </a:t>
            </a:r>
            <a:r>
              <a:rPr lang="zh-CN" altLang="en-US" dirty="0"/>
              <a:t>（</a:t>
            </a:r>
            <a:r>
              <a:rPr lang="en-US" altLang="zh-CN" dirty="0"/>
              <a:t>access control list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Cornus</a:t>
            </a:r>
            <a:r>
              <a:rPr lang="zh-CN" altLang="en-US" dirty="0"/>
              <a:t>有替其他节点写</a:t>
            </a:r>
            <a:r>
              <a:rPr lang="en-US" altLang="zh-CN" dirty="0"/>
              <a:t>log</a:t>
            </a:r>
            <a:r>
              <a:rPr lang="zh-CN" altLang="en-US" dirty="0"/>
              <a:t>的过程，所以需要</a:t>
            </a:r>
            <a:r>
              <a:rPr lang="en-US" altLang="zh-CN" dirty="0"/>
              <a:t>log</a:t>
            </a:r>
            <a:r>
              <a:rPr lang="zh-CN" altLang="en-US" dirty="0"/>
              <a:t>的</a:t>
            </a:r>
            <a:r>
              <a:rPr lang="en-US" altLang="zh-CN" dirty="0"/>
              <a:t>user data</a:t>
            </a:r>
            <a:r>
              <a:rPr lang="zh-CN" altLang="en-US" dirty="0"/>
              <a:t>和</a:t>
            </a:r>
            <a:r>
              <a:rPr lang="en-US" altLang="zh-CN" dirty="0" err="1"/>
              <a:t>txn</a:t>
            </a:r>
            <a:r>
              <a:rPr lang="en-US" altLang="zh-CN" dirty="0"/>
              <a:t> status</a:t>
            </a:r>
            <a:r>
              <a:rPr lang="zh-CN" altLang="en-US" dirty="0"/>
              <a:t>访问控制为两个独立的</a:t>
            </a:r>
            <a:r>
              <a:rPr lang="en-US" altLang="zh-CN" dirty="0"/>
              <a:t>group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Azure Blob</a:t>
            </a:r>
            <a:r>
              <a:rPr lang="zh-CN" altLang="en-US" dirty="0"/>
              <a:t>中不允许一批</a:t>
            </a:r>
            <a:r>
              <a:rPr lang="en-US" altLang="zh-CN" dirty="0"/>
              <a:t>update</a:t>
            </a:r>
            <a:r>
              <a:rPr lang="zh-CN" altLang="en-US" dirty="0"/>
              <a:t>更新不同的</a:t>
            </a:r>
            <a:r>
              <a:rPr lang="en-US" altLang="zh-CN" dirty="0"/>
              <a:t>group</a:t>
            </a:r>
            <a:r>
              <a:rPr lang="zh-CN" altLang="en-US" dirty="0"/>
              <a:t>，所以（</a:t>
            </a:r>
            <a:r>
              <a:rPr lang="en-US" altLang="zh-CN" dirty="0"/>
              <a:t>Separate ACLs</a:t>
            </a:r>
            <a:r>
              <a:rPr lang="zh-CN" altLang="en-US" dirty="0"/>
              <a:t>）</a:t>
            </a:r>
            <a:r>
              <a:rPr lang="en-US" altLang="zh-CN" dirty="0"/>
              <a:t>log</a:t>
            </a:r>
            <a:r>
              <a:rPr lang="zh-CN" altLang="en-US" dirty="0"/>
              <a:t>时间双倍了</a:t>
            </a:r>
          </a:p>
        </p:txBody>
      </p:sp>
    </p:spTree>
    <p:extLst>
      <p:ext uri="{BB962C8B-B14F-4D97-AF65-F5344CB8AC3E}">
        <p14:creationId xmlns:p14="http://schemas.microsoft.com/office/powerpoint/2010/main" val="39052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DF86A3-744D-4954-AF45-93417521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67" y="540428"/>
            <a:ext cx="6453203" cy="5380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CBF661-B78C-4C6F-B948-1132F350740A}"/>
              </a:ext>
            </a:extLst>
          </p:cNvPr>
          <p:cNvSpPr txBox="1"/>
          <p:nvPr/>
        </p:nvSpPr>
        <p:spPr>
          <a:xfrm>
            <a:off x="763480" y="674703"/>
            <a:ext cx="393280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只读事务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Cornus</a:t>
            </a:r>
            <a:r>
              <a:rPr lang="zh-CN" altLang="en-US" dirty="0"/>
              <a:t>受益于读写事务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</a:t>
            </a:r>
            <a:r>
              <a:rPr lang="en-US" altLang="zh-CN" dirty="0"/>
              <a:t>2PC</a:t>
            </a:r>
            <a:r>
              <a:rPr lang="zh-CN" altLang="en-US" dirty="0"/>
              <a:t>对只读的子事务优化：不需要记录</a:t>
            </a:r>
            <a:r>
              <a:rPr lang="en-US" altLang="zh-CN" dirty="0"/>
              <a:t>vote log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Cornus</a:t>
            </a:r>
            <a:r>
              <a:rPr lang="zh-CN" altLang="en-US" dirty="0"/>
              <a:t>即使是只读的也必须</a:t>
            </a:r>
            <a:r>
              <a:rPr lang="en-US" altLang="zh-CN" dirty="0"/>
              <a:t>vote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 err="1"/>
              <a:t>Cornus</a:t>
            </a:r>
            <a:r>
              <a:rPr lang="zh-CN" altLang="en-US" dirty="0"/>
              <a:t>省去了协调者的</a:t>
            </a:r>
            <a:r>
              <a:rPr lang="en-US" altLang="zh-CN" dirty="0"/>
              <a:t>commit log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2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ADF474-EDA9-4996-8760-BC164208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28" y="448211"/>
            <a:ext cx="7070373" cy="59615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E36CD2-6048-40CF-9AF9-B11ACCE112DA}"/>
              </a:ext>
            </a:extLst>
          </p:cNvPr>
          <p:cNvSpPr txBox="1"/>
          <p:nvPr/>
        </p:nvSpPr>
        <p:spPr>
          <a:xfrm>
            <a:off x="656948" y="736847"/>
            <a:ext cx="3559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争用的影响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争用越高 </a:t>
            </a:r>
            <a:r>
              <a:rPr lang="en-US" altLang="zh-CN" dirty="0" err="1"/>
              <a:t>Cornus</a:t>
            </a:r>
            <a:r>
              <a:rPr lang="zh-CN" altLang="en-US" dirty="0"/>
              <a:t>提升越有限，因为</a:t>
            </a:r>
            <a:r>
              <a:rPr lang="en-US" altLang="zh-CN" dirty="0"/>
              <a:t>abort</a:t>
            </a:r>
            <a:r>
              <a:rPr lang="zh-CN" altLang="en-US" dirty="0"/>
              <a:t>事务占大多数了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414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8C9A09-6EB4-4935-BCF0-85E699A0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40" y="1242872"/>
            <a:ext cx="7200097" cy="3843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E1892C-5352-4B64-AD81-B40B30B00AB6}"/>
              </a:ext>
            </a:extLst>
          </p:cNvPr>
          <p:cNvSpPr txBox="1"/>
          <p:nvPr/>
        </p:nvSpPr>
        <p:spPr>
          <a:xfrm>
            <a:off x="914400" y="923278"/>
            <a:ext cx="31693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Termination protocol</a:t>
            </a:r>
            <a:r>
              <a:rPr lang="zh-CN" altLang="en-US" sz="2400" dirty="0"/>
              <a:t>触发后终结失败事务的时间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传统</a:t>
            </a:r>
            <a:r>
              <a:rPr lang="en-US" altLang="zh-CN" dirty="0"/>
              <a:t>2PC</a:t>
            </a:r>
            <a:r>
              <a:rPr lang="zh-CN" altLang="en-US" dirty="0"/>
              <a:t>中，在协调者发出决定之前挂掉，系统无止境地陷入阻塞，直到协调者恢复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032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3E31-E05D-4625-8C94-25923D3D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2072" cy="742575"/>
          </a:xfrm>
        </p:spPr>
        <p:txBody>
          <a:bodyPr/>
          <a:lstStyle/>
          <a:p>
            <a:r>
              <a:rPr lang="en-US" altLang="zh-CN" dirty="0" err="1"/>
              <a:t>Bakcground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45E01-2C11-4F9A-9930-8FE73E5E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22" y="2855970"/>
            <a:ext cx="10515600" cy="32671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67BB0D-69D2-4BA5-9DF1-48BFC088CD66}"/>
              </a:ext>
            </a:extLst>
          </p:cNvPr>
          <p:cNvSpPr txBox="1"/>
          <p:nvPr/>
        </p:nvSpPr>
        <p:spPr>
          <a:xfrm>
            <a:off x="923278" y="1322773"/>
            <a:ext cx="779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 </a:t>
            </a:r>
            <a:r>
              <a:rPr lang="en-US" altLang="zh-CN" dirty="0"/>
              <a:t>2PC </a:t>
            </a:r>
            <a:r>
              <a:rPr lang="zh-CN" altLang="en-US" dirty="0"/>
              <a:t>为</a:t>
            </a:r>
            <a:r>
              <a:rPr lang="en-US" altLang="zh-CN" dirty="0"/>
              <a:t>share-nothing</a:t>
            </a:r>
            <a:r>
              <a:rPr lang="zh-CN" altLang="en-US" dirty="0"/>
              <a:t>所设计，两个不足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long latency due to two eager log writes on the critical path. </a:t>
            </a:r>
          </a:p>
          <a:p>
            <a:r>
              <a:rPr lang="zh-CN" altLang="en-US" dirty="0"/>
              <a:t>每个事务中的</a:t>
            </a:r>
            <a:r>
              <a:rPr lang="en-US" altLang="zh-CN" dirty="0"/>
              <a:t>2PC</a:t>
            </a:r>
            <a:r>
              <a:rPr lang="zh-CN" altLang="en-US" dirty="0"/>
              <a:t>都必须等协调者记录日志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blocking of progress when a coordinator fails. </a:t>
            </a:r>
            <a:r>
              <a:rPr lang="zh-CN" altLang="en-US" dirty="0"/>
              <a:t>协调者挂掉，参与者傻等</a:t>
            </a:r>
          </a:p>
        </p:txBody>
      </p:sp>
    </p:spTree>
    <p:extLst>
      <p:ext uri="{BB962C8B-B14F-4D97-AF65-F5344CB8AC3E}">
        <p14:creationId xmlns:p14="http://schemas.microsoft.com/office/powerpoint/2010/main" val="10030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2450-C8FC-4CEF-85C6-9A9EE8EB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</a:t>
            </a:r>
            <a:r>
              <a:rPr lang="en-US" altLang="zh-CN" dirty="0"/>
              <a:t>2PC</a:t>
            </a:r>
            <a:r>
              <a:rPr lang="zh-CN" altLang="en-US" dirty="0"/>
              <a:t>改进方案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FC4C0-1B8A-45D6-A225-6C36BC1E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大体上两种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share-nothing</a:t>
            </a:r>
          </a:p>
          <a:p>
            <a:pPr lvl="2"/>
            <a:r>
              <a:rPr lang="zh-CN" altLang="en-US" dirty="0"/>
              <a:t>消除准备阶段（以额外的系统假设为代价）</a:t>
            </a:r>
            <a:endParaRPr lang="en-US" altLang="zh-CN" dirty="0"/>
          </a:p>
          <a:p>
            <a:pPr lvl="2"/>
            <a:r>
              <a:rPr lang="zh-CN" altLang="en-US" dirty="0"/>
              <a:t>消除阻塞（引入第三阶段）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disaggregation storage</a:t>
            </a:r>
          </a:p>
          <a:p>
            <a:pPr lvl="2"/>
            <a:r>
              <a:rPr lang="en-US" altLang="zh-CN" dirty="0" err="1"/>
              <a:t>Paxos</a:t>
            </a:r>
            <a:r>
              <a:rPr lang="en-US" altLang="zh-CN" dirty="0"/>
              <a:t> Commit [Consensus on Transaction Commit]</a:t>
            </a:r>
          </a:p>
          <a:p>
            <a:pPr lvl="2"/>
            <a:r>
              <a:rPr lang="zh-CN" altLang="en-US" dirty="0"/>
              <a:t>结合共识协议和</a:t>
            </a:r>
            <a:r>
              <a:rPr lang="en-US" altLang="zh-CN" dirty="0"/>
              <a:t>2PC </a:t>
            </a:r>
          </a:p>
          <a:p>
            <a:pPr lvl="2"/>
            <a:r>
              <a:rPr lang="zh-CN" altLang="en-US" dirty="0"/>
              <a:t>需要定制化存储引擎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 err="1"/>
              <a:t>Cornus</a:t>
            </a:r>
            <a:r>
              <a:rPr lang="zh-CN" altLang="en-US" dirty="0"/>
              <a:t>的目标：在存储分离架构时，解决</a:t>
            </a:r>
            <a:r>
              <a:rPr lang="en-US" altLang="zh-CN" dirty="0"/>
              <a:t>2PC</a:t>
            </a:r>
            <a:r>
              <a:rPr lang="zh-CN" altLang="en-US" dirty="0"/>
              <a:t>的两个问题，并对存储层要求尽可能低。</a:t>
            </a:r>
          </a:p>
        </p:txBody>
      </p:sp>
    </p:spTree>
    <p:extLst>
      <p:ext uri="{BB962C8B-B14F-4D97-AF65-F5344CB8AC3E}">
        <p14:creationId xmlns:p14="http://schemas.microsoft.com/office/powerpoint/2010/main" val="12467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D8F61-C625-41EF-B922-D2E24807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disaggregation storage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0D460B-0DFD-4FFA-8E60-B50967FA3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71" y="2491500"/>
            <a:ext cx="5617694" cy="30836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1E55AA-2905-470A-966D-896780FCB96C}"/>
              </a:ext>
            </a:extLst>
          </p:cNvPr>
          <p:cNvSpPr txBox="1"/>
          <p:nvPr/>
        </p:nvSpPr>
        <p:spPr>
          <a:xfrm>
            <a:off x="7572652" y="3142695"/>
            <a:ext cx="3940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1</a:t>
            </a:r>
            <a:r>
              <a:rPr lang="zh-CN" altLang="en-US" dirty="0"/>
              <a:t>：内置了数据复制，高可用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 2</a:t>
            </a:r>
            <a:r>
              <a:rPr lang="zh-CN" altLang="en-US" dirty="0"/>
              <a:t>：可以被所有计算节点访问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 3</a:t>
            </a:r>
            <a:r>
              <a:rPr lang="zh-CN" altLang="en-US" dirty="0"/>
              <a:t>：有一定的计算能力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66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60B70-6618-45A5-9982-ACF8217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在 </a:t>
            </a:r>
            <a:r>
              <a:rPr lang="en-US" altLang="zh-CN" sz="2400" dirty="0"/>
              <a:t>Disaggregated Storage </a:t>
            </a:r>
            <a:r>
              <a:rPr lang="zh-CN" altLang="en-US" sz="2400" dirty="0"/>
              <a:t>如何降低延迟</a:t>
            </a:r>
            <a:r>
              <a:rPr lang="en-US" altLang="zh-CN" sz="2400" dirty="0"/>
              <a:t> &amp; </a:t>
            </a:r>
            <a:r>
              <a:rPr lang="zh-CN" altLang="en-US" sz="2400" dirty="0"/>
              <a:t>解决阻塞？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1AA70B-757F-4662-A616-6362ABBA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90" y="1761709"/>
            <a:ext cx="7477125" cy="4324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23112C-CB37-4D07-BE5C-CC9C1B8AAD09}"/>
              </a:ext>
            </a:extLst>
          </p:cNvPr>
          <p:cNvSpPr txBox="1"/>
          <p:nvPr/>
        </p:nvSpPr>
        <p:spPr>
          <a:xfrm>
            <a:off x="8255493" y="1580225"/>
            <a:ext cx="3213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事务的结果不再由协调者日志决定，而是仅所有参与者的投票记录决定。</a:t>
            </a:r>
            <a:endParaRPr lang="en-US" altLang="zh-CN" dirty="0"/>
          </a:p>
          <a:p>
            <a:r>
              <a:rPr lang="en-US" altLang="zh-CN" dirty="0"/>
              <a:t>Feature1</a:t>
            </a:r>
            <a:r>
              <a:rPr lang="zh-CN" altLang="en-US" dirty="0"/>
              <a:t>保证</a:t>
            </a:r>
            <a:r>
              <a:rPr lang="en-US" altLang="zh-CN" dirty="0"/>
              <a:t>log</a:t>
            </a:r>
            <a:r>
              <a:rPr lang="zh-CN" altLang="en-US" dirty="0"/>
              <a:t>的可用。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因为</a:t>
            </a:r>
            <a:r>
              <a:rPr lang="en-US" altLang="zh-CN" dirty="0"/>
              <a:t>Feature2</a:t>
            </a:r>
            <a:r>
              <a:rPr lang="zh-CN" altLang="en-US" dirty="0"/>
              <a:t>，每个参与者可以阅读所有参与者的</a:t>
            </a:r>
            <a:r>
              <a:rPr lang="en-US" altLang="zh-CN" dirty="0"/>
              <a:t>log</a:t>
            </a:r>
            <a:r>
              <a:rPr lang="zh-CN" altLang="en-US" dirty="0"/>
              <a:t>了解结果。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Feature3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 err="1"/>
              <a:t>Cornus</a:t>
            </a:r>
            <a:r>
              <a:rPr lang="zh-CN" altLang="en-US" dirty="0"/>
              <a:t>对存储的要求是支持</a:t>
            </a:r>
            <a:r>
              <a:rPr lang="en-US" altLang="zh-CN" dirty="0" err="1"/>
              <a:t>LogOnce</a:t>
            </a:r>
            <a:r>
              <a:rPr lang="en-US" altLang="zh-CN" dirty="0"/>
              <a:t>( </a:t>
            </a:r>
            <a:r>
              <a:rPr lang="en-US" altLang="zh-CN" i="1" dirty="0" err="1"/>
              <a:t>txn</a:t>
            </a:r>
            <a:r>
              <a:rPr lang="en-US" altLang="zh-CN" i="1" dirty="0"/>
              <a:t> status </a:t>
            </a:r>
            <a:r>
              <a:rPr lang="en-US" altLang="zh-CN" dirty="0"/>
              <a:t>)</a:t>
            </a:r>
            <a:r>
              <a:rPr lang="zh-CN" altLang="en-US" dirty="0"/>
              <a:t>，即</a:t>
            </a:r>
            <a:r>
              <a:rPr lang="en-US" altLang="zh-CN" dirty="0"/>
              <a:t>Compare And Swap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这样一个参与者可以代替未响应的其他参与者写</a:t>
            </a:r>
            <a:r>
              <a:rPr lang="en-US" altLang="zh-CN" dirty="0"/>
              <a:t>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28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D43864-D15E-4F45-9BB7-D66293E9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2" y="1581382"/>
            <a:ext cx="7087214" cy="48848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2DD45A-A651-4AF9-A02E-C39EA7F9B6C2}"/>
              </a:ext>
            </a:extLst>
          </p:cNvPr>
          <p:cNvSpPr txBox="1"/>
          <p:nvPr/>
        </p:nvSpPr>
        <p:spPr>
          <a:xfrm>
            <a:off x="603681" y="532673"/>
            <a:ext cx="510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协调者发起</a:t>
            </a:r>
            <a:r>
              <a:rPr lang="en-US" altLang="zh-CN" sz="2400" dirty="0"/>
              <a:t>2PC</a:t>
            </a:r>
            <a:r>
              <a:rPr lang="zh-CN" altLang="en-US" sz="2400" dirty="0"/>
              <a:t>的过程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F2BC1E-8280-4835-8DF5-812CE564E612}"/>
              </a:ext>
            </a:extLst>
          </p:cNvPr>
          <p:cNvSpPr txBox="1"/>
          <p:nvPr/>
        </p:nvSpPr>
        <p:spPr>
          <a:xfrm>
            <a:off x="8185212" y="1500326"/>
            <a:ext cx="37019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、向事务涉及的所有参与者异步地发送 </a:t>
            </a:r>
            <a:r>
              <a:rPr lang="en-US" altLang="zh-CN" dirty="0"/>
              <a:t>vote request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、等待所有参与者地回复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ABORT – </a:t>
            </a:r>
            <a:r>
              <a:rPr lang="zh-CN" altLang="en-US" dirty="0"/>
              <a:t>该事务决定</a:t>
            </a:r>
            <a:r>
              <a:rPr lang="en-US" altLang="zh-CN" dirty="0"/>
              <a:t>abort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收到所有</a:t>
            </a:r>
            <a:r>
              <a:rPr lang="en-US" altLang="zh-CN" dirty="0"/>
              <a:t>yes – </a:t>
            </a:r>
            <a:r>
              <a:rPr lang="zh-CN" altLang="en-US" dirty="0"/>
              <a:t>决定</a:t>
            </a:r>
            <a:r>
              <a:rPr lang="en-US" altLang="zh-CN" dirty="0"/>
              <a:t>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超时没收到所有结果 </a:t>
            </a:r>
            <a:r>
              <a:rPr lang="en-US" altLang="zh-CN" dirty="0"/>
              <a:t>– </a:t>
            </a:r>
            <a:r>
              <a:rPr lang="zh-CN" altLang="en-US" dirty="0"/>
              <a:t>触发</a:t>
            </a:r>
            <a:r>
              <a:rPr lang="en-US" altLang="zh-CN" dirty="0"/>
              <a:t>termination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2pc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则会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abort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、异步的向所有参与者发送决定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0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01D629-E0ED-4709-88BB-735A989C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6" y="1411293"/>
            <a:ext cx="6302286" cy="50829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349C28-29E4-4647-A3FF-DCADCB6573B7}"/>
              </a:ext>
            </a:extLst>
          </p:cNvPr>
          <p:cNvSpPr txBox="1"/>
          <p:nvPr/>
        </p:nvSpPr>
        <p:spPr>
          <a:xfrm>
            <a:off x="743196" y="355107"/>
            <a:ext cx="553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参与者的</a:t>
            </a:r>
            <a:r>
              <a:rPr lang="en-US" altLang="zh-CN" sz="2400" dirty="0"/>
              <a:t>2PC</a:t>
            </a:r>
            <a:r>
              <a:rPr lang="zh-CN" altLang="en-US" sz="2400" dirty="0"/>
              <a:t>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5F7DE1-4176-4EB3-BD53-200ADD8217AD}"/>
              </a:ext>
            </a:extLst>
          </p:cNvPr>
          <p:cNvSpPr txBox="1"/>
          <p:nvPr/>
        </p:nvSpPr>
        <p:spPr>
          <a:xfrm>
            <a:off x="7315200" y="985421"/>
            <a:ext cx="40570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、等待协调者的</a:t>
            </a:r>
            <a:r>
              <a:rPr lang="en-US" altLang="zh-CN" dirty="0"/>
              <a:t>vote request</a:t>
            </a:r>
            <a:r>
              <a:rPr lang="zh-CN" altLang="en-US" dirty="0"/>
              <a:t>，如果超时则直接</a:t>
            </a:r>
            <a:r>
              <a:rPr lang="en-US" altLang="zh-CN" dirty="0"/>
              <a:t>abort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altLang="zh-CN" dirty="0"/>
              <a:t>vote 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向本地调用</a:t>
            </a:r>
            <a:r>
              <a:rPr lang="en-US" altLang="zh-CN" dirty="0" err="1"/>
              <a:t>LogOnce</a:t>
            </a:r>
            <a:r>
              <a:rPr lang="en-US" altLang="zh-CN" dirty="0"/>
              <a:t>(vote-yes)</a:t>
            </a:r>
            <a:r>
              <a:rPr lang="zh-CN" altLang="en-US" dirty="0"/>
              <a:t>记录投票结果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 err="1"/>
              <a:t>LogOnce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abort</a:t>
            </a:r>
            <a:r>
              <a:rPr lang="zh-CN" altLang="en-US" dirty="0"/>
              <a:t>，说明该事务已经先前确定被</a:t>
            </a:r>
            <a:r>
              <a:rPr lang="en-US" altLang="zh-CN" dirty="0"/>
              <a:t>abort</a:t>
            </a:r>
            <a:r>
              <a:rPr lang="zh-CN" altLang="en-US" dirty="0"/>
              <a:t>了，则</a:t>
            </a:r>
            <a:r>
              <a:rPr lang="en-US" altLang="zh-CN" dirty="0"/>
              <a:t>abort</a:t>
            </a:r>
            <a:r>
              <a:rPr lang="zh-CN" altLang="en-US" dirty="0"/>
              <a:t>给协调者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否则，返回</a:t>
            </a:r>
            <a:r>
              <a:rPr lang="en-US" altLang="zh-CN" dirty="0"/>
              <a:t>yes</a:t>
            </a:r>
            <a:r>
              <a:rPr lang="zh-CN" altLang="en-US" dirty="0"/>
              <a:t>给协调者，等待协调者的决定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等到决定，本地</a:t>
            </a:r>
            <a:r>
              <a:rPr lang="en-US" altLang="zh-CN" dirty="0"/>
              <a:t>Log()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没等到，超时出发</a:t>
            </a:r>
            <a:r>
              <a:rPr lang="en-US" altLang="zh-CN" dirty="0"/>
              <a:t>termination protocol</a:t>
            </a:r>
          </a:p>
          <a:p>
            <a:r>
              <a:rPr lang="en-US" altLang="zh-CN" dirty="0"/>
              <a:t>2.2 vote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Log()</a:t>
            </a:r>
            <a:r>
              <a:rPr lang="zh-CN" altLang="en-US" dirty="0"/>
              <a:t>记录</a:t>
            </a:r>
            <a:r>
              <a:rPr lang="en-US" altLang="zh-CN" dirty="0"/>
              <a:t>abort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返回</a:t>
            </a:r>
            <a:r>
              <a:rPr lang="en-US" altLang="zh-CN" dirty="0"/>
              <a:t>abort</a:t>
            </a:r>
            <a:r>
              <a:rPr lang="zh-CN" altLang="en-US" dirty="0"/>
              <a:t>给协调者</a:t>
            </a:r>
          </a:p>
        </p:txBody>
      </p:sp>
    </p:spTree>
    <p:extLst>
      <p:ext uri="{BB962C8B-B14F-4D97-AF65-F5344CB8AC3E}">
        <p14:creationId xmlns:p14="http://schemas.microsoft.com/office/powerpoint/2010/main" val="3428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65A6B1-9652-411A-8149-A25808606E5D}"/>
              </a:ext>
            </a:extLst>
          </p:cNvPr>
          <p:cNvSpPr txBox="1"/>
          <p:nvPr/>
        </p:nvSpPr>
        <p:spPr>
          <a:xfrm>
            <a:off x="604609" y="275208"/>
            <a:ext cx="511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Termination Protocol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16256B-74F5-450C-BC36-271F65E4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9" y="1824685"/>
            <a:ext cx="5886569" cy="32086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D5B488-2940-4A92-99D6-963984E71758}"/>
              </a:ext>
            </a:extLst>
          </p:cNvPr>
          <p:cNvSpPr txBox="1"/>
          <p:nvPr/>
        </p:nvSpPr>
        <p:spPr>
          <a:xfrm>
            <a:off x="7031115" y="665825"/>
            <a:ext cx="36753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在协调者等待参与者的</a:t>
            </a:r>
            <a:r>
              <a:rPr lang="en-US" altLang="zh-CN" dirty="0"/>
              <a:t>vote response</a:t>
            </a:r>
            <a:r>
              <a:rPr lang="zh-CN" altLang="en-US" dirty="0"/>
              <a:t>时  </a:t>
            </a:r>
            <a:r>
              <a:rPr lang="en-US" altLang="zh-CN" dirty="0"/>
              <a:t>&amp;&amp;</a:t>
            </a:r>
          </a:p>
          <a:p>
            <a:r>
              <a:rPr lang="zh-CN" altLang="en-US" dirty="0"/>
              <a:t>参与者等待协调者决定 时</a:t>
            </a:r>
            <a:endParaRPr lang="en-US" altLang="zh-CN" dirty="0"/>
          </a:p>
          <a:p>
            <a:r>
              <a:rPr lang="zh-CN" altLang="en-US" dirty="0"/>
              <a:t>超时触发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协调者超时触发：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有可能是协调者挂了：去所有参与者</a:t>
            </a:r>
            <a:r>
              <a:rPr lang="en-US" altLang="zh-CN" dirty="0"/>
              <a:t>log</a:t>
            </a:r>
            <a:r>
              <a:rPr lang="zh-CN" altLang="en-US" dirty="0"/>
              <a:t>看投票结果，并决定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有可能是参与者挂了一部分：如果参与者日志里没有</a:t>
            </a:r>
            <a:r>
              <a:rPr lang="en-US" altLang="zh-CN" dirty="0"/>
              <a:t>vote </a:t>
            </a:r>
            <a:r>
              <a:rPr lang="zh-CN" altLang="en-US" dirty="0"/>
              <a:t>则替其</a:t>
            </a:r>
            <a:r>
              <a:rPr lang="en-US" altLang="zh-CN" dirty="0"/>
              <a:t>abort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参与者超时触发：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有可能协调者挂了：去其他参与者看</a:t>
            </a:r>
            <a:r>
              <a:rPr lang="en-US" altLang="zh-CN" dirty="0"/>
              <a:t>log</a:t>
            </a:r>
            <a:r>
              <a:rPr lang="zh-CN" altLang="en-US" dirty="0"/>
              <a:t>决定结果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有可能是自己</a:t>
            </a:r>
            <a:r>
              <a:rPr lang="en-US" altLang="zh-CN" dirty="0"/>
              <a:t>or</a:t>
            </a:r>
            <a:r>
              <a:rPr lang="zh-CN" altLang="en-US" dirty="0"/>
              <a:t>其他参与者挂了：去其他节点看结果，如果没看到 替其</a:t>
            </a:r>
            <a:r>
              <a:rPr lang="en-US" altLang="zh-CN" dirty="0"/>
              <a:t>abort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37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5831CA-A764-4C8F-84D5-6062A5AB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0" y="1062234"/>
            <a:ext cx="6881456" cy="5479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2C5BB9-8869-46DE-B383-CC7CB992FECA}"/>
              </a:ext>
            </a:extLst>
          </p:cNvPr>
          <p:cNvSpPr txBox="1"/>
          <p:nvPr/>
        </p:nvSpPr>
        <p:spPr>
          <a:xfrm>
            <a:off x="604530" y="316511"/>
            <a:ext cx="6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讨论了</a:t>
            </a:r>
            <a:r>
              <a:rPr lang="en-US" altLang="zh-CN" sz="2400" dirty="0"/>
              <a:t>failure &amp; recovery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7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696</Words>
  <Application>Microsoft Office PowerPoint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Cornus</vt:lpstr>
      <vt:lpstr>Bakcground </vt:lpstr>
      <vt:lpstr>现有的2PC改进方案</vt:lpstr>
      <vt:lpstr>disaggregation storage </vt:lpstr>
      <vt:lpstr>在 Disaggregated Storage 如何降低延迟 &amp; 解决阻塞？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Cornus</dc:title>
  <dc:creator>hsj</dc:creator>
  <cp:lastModifiedBy>hsj</cp:lastModifiedBy>
  <cp:revision>13</cp:revision>
  <dcterms:created xsi:type="dcterms:W3CDTF">2022-11-29T13:55:45Z</dcterms:created>
  <dcterms:modified xsi:type="dcterms:W3CDTF">2022-11-30T02:58:57Z</dcterms:modified>
</cp:coreProperties>
</file>