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87E5-7368-4C00-A6CB-C38917D35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E9AFF6-4295-44B0-8312-D277D22C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77C40-0681-4966-AE7F-914A3B65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10716-8D97-4842-83EB-795D1C5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88547-A8A3-48E4-8906-8689B4CC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7544-6A82-4A72-B1AD-78465D95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8E042-51AA-41C0-BCF8-2EDB28812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029DF-0558-46A4-A10A-F7BD3FB2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A5FC-9ABF-4139-B129-B92D1AE2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CB43B-5FC1-4072-B972-751F730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9C50F-B5D6-45FE-83A5-CFF6F2116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52AD8-81D8-483B-B122-F497A2FF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22F5B-0424-4BEC-8C9E-1C33810F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1A0E6-468A-469B-BC07-343CC155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E2B2D-EFEF-4779-890E-B79E946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B0252-F344-4738-8EAF-446EEC7F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C2D3F-6068-4F01-867E-F27617D6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0931-8039-4C25-85F0-8FE7B618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6819C-5507-44EA-A749-319C9BC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B7275-3F98-4019-A61B-CFDED2D1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2CF5-C125-4DD6-A7D6-25B6A2FB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E3BA-E82F-40D3-A975-E50FCFB6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21E7-3510-43F8-8B63-14C2949F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BF57B-CB70-4CCF-80E1-AF38EDD6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4C920-F21C-4A98-99D8-78B57EDE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0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703E9-2E0E-40E3-B3FB-1DE320C2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AB8C-2D59-4090-A52C-465BEF27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2BDB8-3FC4-4149-87AC-05185EC5C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6249C-D06C-454B-9EF9-3CEA2F00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6F902-6AD8-4666-BFA7-01992785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733A3-ED6D-4C11-9C15-48059397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5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3688-79E2-4FC0-BE8A-B6E6AC31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14C41-93F2-4855-B4AB-0838D605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6D182-D198-4263-AF8A-7FE24F75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37E3B9-D6E3-4264-BC7A-322009ED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CAC179-9E2E-474B-AE63-C770C255E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74F68-251F-4E00-91FD-9ABB70CE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8955A-BDAE-4E30-BD1C-2F5A668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E6FD8-5FA8-4BA6-8898-680E6902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8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57359-CC34-4D85-9D7A-BDD77222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ACCB2-31E9-4199-AC0F-1B5B3B29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759340-C918-40AE-BF38-866517A2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CC25A-1303-4E7B-9F41-326B0FC1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4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AA63F-A123-4F5E-A17A-B5A337F6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3F9DC-272B-4C4A-95AE-983A7AD5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52188-1506-4A20-8864-59C552F8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1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ED343-91D4-41F7-884C-92E82017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76ADB-B80C-4F36-AC7B-17193E44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DDF8-B56E-4749-A97A-940EC6C4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227F4-E1C3-4B35-B4D5-E4D396CA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AB87A-625F-4FFF-A1B9-665F712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145AC-B710-4BC2-B937-A13EAD87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3EDF-2C54-46A2-A978-598889D1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8AC9BD-8B48-4F1A-BC78-725624F92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24570-492D-4A6E-925D-27E30F07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C9E34-D893-4404-8C13-5BD9DF87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89557-014A-4F1E-B839-4730775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4E93-F05D-454F-BDDC-954DDF3B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465FE-778E-4549-9685-15A1FC94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FC7FA-A74D-4C08-936F-57F7B471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3DDF-AF36-4BC8-861B-52E999FD0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AEB5-D761-4C77-BF39-388717F16AE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E4826-571E-41C9-A289-CB3E8CB98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88B5D-AD8B-4C35-A8CF-00C9A176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B224-B400-44AA-B408-EEF2E140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E0229-8B5B-4AA2-917F-77FFCC659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End of a Myth: Distributed Transactions Can Scale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7C779-DDF5-45FE-AB30-35FFE07B5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vldb2017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8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0538C-0A4D-4B5B-ABCB-E8685D5D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zh-CN" altLang="en-US" dirty="0"/>
              <a:t>很多理论认为分布式事务难扩展</a:t>
            </a:r>
            <a:endParaRPr lang="en-US" altLang="zh-CN" dirty="0"/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CPU </a:t>
            </a:r>
            <a:r>
              <a:rPr lang="zh-CN" altLang="en-US" dirty="0"/>
              <a:t>资源 大部分被用在了处理网络消息</a:t>
            </a:r>
            <a:endParaRPr lang="en-US" altLang="zh-CN" dirty="0"/>
          </a:p>
          <a:p>
            <a:pPr lvl="1"/>
            <a:r>
              <a:rPr lang="zh-CN" altLang="en-US" dirty="0"/>
              <a:t>网络带宽很容易占满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一句话贡献</a:t>
            </a:r>
            <a:endParaRPr lang="en-US" altLang="zh-CN" dirty="0"/>
          </a:p>
          <a:p>
            <a:pPr lvl="1"/>
            <a:r>
              <a:rPr lang="zh-CN" altLang="en-US" dirty="0"/>
              <a:t>提出了使用</a:t>
            </a:r>
            <a:r>
              <a:rPr lang="en-US" altLang="zh-CN" dirty="0"/>
              <a:t>RDMA </a:t>
            </a:r>
            <a:r>
              <a:rPr lang="zh-CN" altLang="en-US" dirty="0"/>
              <a:t>作为网络技术的分布式数据库 </a:t>
            </a:r>
            <a:r>
              <a:rPr lang="en-US" altLang="zh-CN" dirty="0"/>
              <a:t>NAM-DB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BBD67-C515-4C2E-8832-9F1A66E4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C6CD9B-E836-44B4-8D74-BFE7CBEC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7" y="1894189"/>
            <a:ext cx="5319759" cy="396541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DDD2E8-0A83-45B6-BB7E-562D07BD437A}"/>
              </a:ext>
            </a:extLst>
          </p:cNvPr>
          <p:cNvSpPr txBox="1"/>
          <p:nvPr/>
        </p:nvSpPr>
        <p:spPr>
          <a:xfrm>
            <a:off x="7457243" y="2876764"/>
            <a:ext cx="3195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 </a:t>
            </a:r>
            <a:r>
              <a:rPr lang="zh-CN" altLang="en-US" dirty="0"/>
              <a:t>在逻辑上分离了计算节点和存储节点。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RDMA </a:t>
            </a:r>
            <a:r>
              <a:rPr lang="zh-CN" altLang="en-US" dirty="0"/>
              <a:t>在所有节点之间通信。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具有</a:t>
            </a:r>
            <a:r>
              <a:rPr lang="en-US" altLang="zh-CN" dirty="0"/>
              <a:t>SI</a:t>
            </a:r>
            <a:r>
              <a:rPr lang="zh-CN" altLang="en-US" dirty="0"/>
              <a:t>隔离级别</a:t>
            </a:r>
          </a:p>
        </p:txBody>
      </p:sp>
    </p:spTree>
    <p:extLst>
      <p:ext uri="{BB962C8B-B14F-4D97-AF65-F5344CB8AC3E}">
        <p14:creationId xmlns:p14="http://schemas.microsoft.com/office/powerpoint/2010/main" val="339077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1D92-05CB-4CE8-B4E4-71129A3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37155" cy="868871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F68F7C-DB3C-4B62-8C08-2170FEA55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22" y="152178"/>
            <a:ext cx="7313654" cy="65536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6312A5-0BA0-4352-9AFE-5C086B43AEFF}"/>
              </a:ext>
            </a:extLst>
          </p:cNvPr>
          <p:cNvSpPr txBox="1"/>
          <p:nvPr/>
        </p:nvSpPr>
        <p:spPr>
          <a:xfrm>
            <a:off x="665825" y="1447060"/>
            <a:ext cx="3453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 </a:t>
            </a:r>
            <a:r>
              <a:rPr lang="en-US" altLang="zh-CN" dirty="0"/>
              <a:t>read timestamp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事务执行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</a:t>
            </a:r>
            <a:r>
              <a:rPr lang="en-US" altLang="zh-CN" dirty="0"/>
              <a:t> commit timestamp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验证 </a:t>
            </a:r>
            <a:r>
              <a:rPr lang="en-US" altLang="zh-CN" dirty="0"/>
              <a:t>&amp; </a:t>
            </a:r>
            <a:r>
              <a:rPr lang="zh-CN" altLang="en-US" dirty="0"/>
              <a:t>加锁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释放锁</a:t>
            </a:r>
          </a:p>
        </p:txBody>
      </p:sp>
    </p:spTree>
    <p:extLst>
      <p:ext uri="{BB962C8B-B14F-4D97-AF65-F5344CB8AC3E}">
        <p14:creationId xmlns:p14="http://schemas.microsoft.com/office/powerpoint/2010/main" val="28974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A0713-F742-456C-BD10-A425836D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15214" cy="1046425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4EA7D-8EE1-4E07-98CD-E82105B5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348" cy="3962616"/>
          </a:xfrm>
        </p:spPr>
        <p:txBody>
          <a:bodyPr/>
          <a:lstStyle/>
          <a:p>
            <a:r>
              <a:rPr lang="zh-CN" altLang="en-US" dirty="0"/>
              <a:t>事务完成后，将 版本号和执行结果 </a:t>
            </a:r>
            <a:r>
              <a:rPr lang="en-US" altLang="zh-CN" dirty="0"/>
              <a:t>append </a:t>
            </a:r>
            <a:r>
              <a:rPr lang="zh-CN" altLang="en-US" dirty="0"/>
              <a:t>到</a:t>
            </a:r>
            <a:r>
              <a:rPr lang="en-US" altLang="zh-CN" dirty="0" err="1"/>
              <a:t>ctsList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有额外的线程不断扫描已完成的事务来推进</a:t>
            </a:r>
            <a:r>
              <a:rPr lang="en-US" altLang="zh-CN" dirty="0"/>
              <a:t>read </a:t>
            </a:r>
            <a:r>
              <a:rPr lang="en-US" altLang="zh-CN" dirty="0" err="1"/>
              <a:t>timstamp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B46558-BC04-4C34-816A-F8DD3DC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01" y="552200"/>
            <a:ext cx="6454699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A5636-EE52-4DE1-B847-4AE0B225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29CCF-E6A6-4561-9E46-9DF312DC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全局时间戳仍然是单点瓶颈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可能“</a:t>
            </a:r>
            <a:r>
              <a:rPr lang="en-US" altLang="zh-CN" dirty="0"/>
              <a:t>stale</a:t>
            </a:r>
            <a:r>
              <a:rPr lang="zh-CN" altLang="en-US" dirty="0"/>
              <a:t>” 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slow worker </a:t>
            </a:r>
            <a:r>
              <a:rPr lang="zh-CN" altLang="en-US" dirty="0"/>
              <a:t>和 </a:t>
            </a:r>
            <a:r>
              <a:rPr lang="en-US" altLang="zh-CN" dirty="0"/>
              <a:t>long </a:t>
            </a:r>
            <a:r>
              <a:rPr lang="en-US" altLang="zh-CN" dirty="0" err="1"/>
              <a:t>txn</a:t>
            </a:r>
            <a:r>
              <a:rPr lang="en-US" altLang="zh-CN" dirty="0"/>
              <a:t> </a:t>
            </a:r>
            <a:r>
              <a:rPr lang="zh-CN" altLang="en-US" dirty="0"/>
              <a:t>会 </a:t>
            </a:r>
            <a:r>
              <a:rPr lang="en-US" altLang="zh-CN" dirty="0"/>
              <a:t>holding back </a:t>
            </a:r>
            <a:r>
              <a:rPr lang="zh-CN" altLang="en-US" dirty="0"/>
              <a:t>住快照 从而拖延了更新</a:t>
            </a:r>
          </a:p>
        </p:txBody>
      </p:sp>
    </p:spTree>
    <p:extLst>
      <p:ext uri="{BB962C8B-B14F-4D97-AF65-F5344CB8AC3E}">
        <p14:creationId xmlns:p14="http://schemas.microsoft.com/office/powerpoint/2010/main" val="2345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0F64-E913-47E7-AFAC-7623273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686-DE9A-45A4-9EC1-10561EE5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向量化</a:t>
            </a:r>
            <a:r>
              <a:rPr lang="en-US" altLang="zh-CN" dirty="0"/>
              <a:t>read timestamp</a:t>
            </a:r>
          </a:p>
          <a:p>
            <a:r>
              <a:rPr lang="en-US" altLang="zh-CN" dirty="0"/>
              <a:t>$T_R = &lt;t_1,t_2,t_3,...,</a:t>
            </a:r>
            <a:r>
              <a:rPr lang="en-US" altLang="zh-CN" dirty="0" err="1"/>
              <a:t>t_n</a:t>
            </a:r>
            <a:r>
              <a:rPr lang="en-US" altLang="zh-CN" dirty="0"/>
              <a:t>&gt;$ </a:t>
            </a:r>
            <a:r>
              <a:rPr lang="zh-CN" altLang="en-US" dirty="0"/>
              <a:t>： 代表读时间戳，</a:t>
            </a:r>
            <a:r>
              <a:rPr lang="en-US" altLang="zh-CN" dirty="0"/>
              <a:t>$</a:t>
            </a:r>
            <a:r>
              <a:rPr lang="en-US" altLang="zh-CN" dirty="0" err="1"/>
              <a:t>t_i</a:t>
            </a:r>
            <a:r>
              <a:rPr lang="en-US" altLang="zh-CN" dirty="0"/>
              <a:t>$ </a:t>
            </a:r>
            <a:r>
              <a:rPr lang="zh-CN" altLang="en-US" dirty="0"/>
              <a:t>是一个 计数器，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是事务执行线程标识符。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如果时间戳向量保存在一个机器上，那么仍然可以保持单调性。</a:t>
            </a:r>
          </a:p>
        </p:txBody>
      </p:sp>
    </p:spTree>
    <p:extLst>
      <p:ext uri="{BB962C8B-B14F-4D97-AF65-F5344CB8AC3E}">
        <p14:creationId xmlns:p14="http://schemas.microsoft.com/office/powerpoint/2010/main" val="6679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9097-8683-4DA3-8DDB-BFD89D53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Multi-Versioning Scheme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803FA4-C459-40F5-8092-1ECC321C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91" y="1409500"/>
            <a:ext cx="6037593" cy="5083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D47D8C-D767-4024-8CA3-214BA43BF9D6}"/>
              </a:ext>
            </a:extLst>
          </p:cNvPr>
          <p:cNvSpPr txBox="1"/>
          <p:nvPr/>
        </p:nvSpPr>
        <p:spPr>
          <a:xfrm>
            <a:off x="838200" y="1846555"/>
            <a:ext cx="4106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Old-Version Buffer </a:t>
            </a:r>
            <a:r>
              <a:rPr lang="zh-CN" altLang="en-US" dirty="0"/>
              <a:t>是固定大小的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old-version </a:t>
            </a:r>
            <a:r>
              <a:rPr lang="zh-CN" altLang="en-US" dirty="0"/>
              <a:t>的 </a:t>
            </a:r>
            <a:r>
              <a:rPr lang="en-US" altLang="zh-CN" dirty="0"/>
              <a:t>Header </a:t>
            </a:r>
            <a:r>
              <a:rPr lang="zh-CN" altLang="en-US" dirty="0"/>
              <a:t>和 </a:t>
            </a:r>
            <a:r>
              <a:rPr lang="en-US" altLang="zh-CN" dirty="0"/>
              <a:t>Data buffer </a:t>
            </a:r>
            <a:r>
              <a:rPr lang="zh-CN" altLang="en-US" dirty="0"/>
              <a:t>是分开的。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</a:t>
            </a:r>
            <a:r>
              <a:rPr lang="en-US" altLang="zh-CN" dirty="0"/>
              <a:t>Header </a:t>
            </a:r>
            <a:r>
              <a:rPr lang="zh-CN" altLang="en-US" dirty="0"/>
              <a:t>的 </a:t>
            </a:r>
            <a:r>
              <a:rPr lang="en-US" altLang="zh-CN" dirty="0"/>
              <a:t>size </a:t>
            </a:r>
            <a:r>
              <a:rPr lang="zh-CN" altLang="en-US" dirty="0"/>
              <a:t>远小于 </a:t>
            </a:r>
            <a:r>
              <a:rPr lang="en-US" altLang="zh-CN" dirty="0"/>
              <a:t>Data</a:t>
            </a:r>
            <a:r>
              <a:rPr lang="zh-CN" altLang="en-US" dirty="0"/>
              <a:t>，所以查找时只搜索 </a:t>
            </a:r>
            <a:r>
              <a:rPr lang="en-US" altLang="zh-CN" dirty="0"/>
              <a:t>Header </a:t>
            </a:r>
            <a:r>
              <a:rPr lang="zh-CN" altLang="en-US" dirty="0"/>
              <a:t>部分，利用偏移量定位 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：每隔一定时间在</a:t>
            </a:r>
            <a:r>
              <a:rPr lang="en-US" altLang="zh-CN" dirty="0"/>
              <a:t>overflow</a:t>
            </a:r>
            <a:r>
              <a:rPr lang="zh-CN" altLang="en-US" dirty="0"/>
              <a:t>‘ </a:t>
            </a:r>
            <a:r>
              <a:rPr lang="en-US" altLang="zh-CN" dirty="0"/>
              <a:t>region </a:t>
            </a:r>
            <a:r>
              <a:rPr lang="zh-CN" altLang="en-US" dirty="0"/>
              <a:t>做垃圾回收</a:t>
            </a:r>
          </a:p>
        </p:txBody>
      </p:sp>
    </p:spTree>
    <p:extLst>
      <p:ext uri="{BB962C8B-B14F-4D97-AF65-F5344CB8AC3E}">
        <p14:creationId xmlns:p14="http://schemas.microsoft.com/office/powerpoint/2010/main" val="162055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264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End of a Myth: Distributed Transactions Can Scale</vt:lpstr>
      <vt:lpstr>PowerPoint 演示文稿</vt:lpstr>
      <vt:lpstr>Architecture</vt:lpstr>
      <vt:lpstr>Workflow</vt:lpstr>
      <vt:lpstr>Workflow</vt:lpstr>
      <vt:lpstr>存在的问题</vt:lpstr>
      <vt:lpstr>Next Point</vt:lpstr>
      <vt:lpstr>Multi-Versioning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End of a Myth: Distributed Transactions Can Scale</dc:title>
  <dc:creator>hsj</dc:creator>
  <cp:lastModifiedBy>hsj</cp:lastModifiedBy>
  <cp:revision>5</cp:revision>
  <dcterms:created xsi:type="dcterms:W3CDTF">2023-04-06T04:53:00Z</dcterms:created>
  <dcterms:modified xsi:type="dcterms:W3CDTF">2023-04-06T05:45:46Z</dcterms:modified>
</cp:coreProperties>
</file>