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7" r:id="rId20"/>
    <p:sldId id="274" r:id="rId21"/>
    <p:sldId id="275" r:id="rId22"/>
    <p:sldId id="278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835B8-85D6-E5F6-DC50-9680EFEB3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1F67F9-E2AB-D365-0DBB-8A684CB0F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35871-D793-F92B-0039-A1B74798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2CE-3AD4-4022-977F-15A005FFAA28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C729A-583F-026F-B8CD-26999244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9EF2D-B70F-A95B-5A0A-12E68E8F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68B5-1A6E-4E00-AEB1-7F0C724C7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30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6711E-3789-8A15-774F-4B20A827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AC6978-B5EA-1E54-1946-573A5D00E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46810-1F65-5DE1-6DAD-25FDB28F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2CE-3AD4-4022-977F-15A005FFAA28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D5CC2-7211-F630-5E54-B8ECA9B0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AE5F9-422D-A2C7-80C4-99F1218A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68B5-1A6E-4E00-AEB1-7F0C724C7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6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699BE8-8508-5012-BCD6-005C3FFDC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0F8D7-4817-2B08-1A81-1619DD86D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7D2F1-C9D0-9935-61EB-A5F4F74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2CE-3AD4-4022-977F-15A005FFAA28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44885-1D49-8F95-1D51-0E0414D2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A7B14-DBD6-D167-D2A9-1833C2E0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68B5-1A6E-4E00-AEB1-7F0C724C7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8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5F113-C0C8-1DDC-2F06-1BD8F6BE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1EA7A-DE96-8CCA-6B18-061302FF9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821E8-B6E4-F9A4-9EE3-85CA4D84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2CE-3AD4-4022-977F-15A005FFAA28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FC72F-E73D-9B73-7AB8-5D50C60A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7E7D6-3C3F-2654-0861-FD8E65B8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68B5-1A6E-4E00-AEB1-7F0C724C7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66206-4021-3FA4-59D3-DF70AB53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6C11C5-4085-1D60-5671-B7EAF273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74739-2579-EED9-8512-84276ADE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2CE-3AD4-4022-977F-15A005FFAA28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E79A2-C476-D83D-D5C4-819ECE80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9FAF4-1D23-F3E8-CB64-2DACD123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68B5-1A6E-4E00-AEB1-7F0C724C7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1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F115B-BC88-64B3-3459-71F6A87E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7AA57-E67E-8E78-3206-A48E2E0F8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06169-CAB3-84EC-9C40-D3C774D83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92CCD4-9E8A-6D3B-6268-2BDB3EC3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2CE-3AD4-4022-977F-15A005FFAA28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3A4E24-7EB2-24DB-B68C-E4D6FD68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2C177-A9A4-CDCE-1FA0-642F0F1A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68B5-1A6E-4E00-AEB1-7F0C724C7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0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BD49-292C-C68D-DF1A-DE3ED82E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59C5D-14B9-2B8F-6C86-8B4B105A0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D4B5D5-86D1-265B-B21C-2ED0B95CF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F2ACE9-627F-4934-7F46-F57A63F9D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24F933-A958-EBE9-B8DF-AD91047CA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7B54C5-438D-480C-E13E-35927BAE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2CE-3AD4-4022-977F-15A005FFAA28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CE4BA0-4C98-5A62-9282-23585D40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764531-5F4A-C45D-C463-30BC1964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68B5-1A6E-4E00-AEB1-7F0C724C7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54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0AE41-50FF-6081-07BE-7B261560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F4ADDC-39D8-95B9-4F5C-F1BCCC25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2CE-3AD4-4022-977F-15A005FFAA28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BDC18-46E1-B59D-9CFD-AF5A7FF1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6E70EC-614B-04E4-BE6F-14244B0C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68B5-1A6E-4E00-AEB1-7F0C724C7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F7A8A-6714-C4B0-1912-F20B79ED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2CE-3AD4-4022-977F-15A005FFAA28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72F619-801E-A8FD-47CF-630DD6A0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805CB-AB4B-9341-E994-0F0B8A59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68B5-1A6E-4E00-AEB1-7F0C724C7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61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B6470-7301-CDB8-877E-C613AF87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DF88A-1EB8-A2FB-28A8-D5C99660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3694A4-2BFD-C6B2-0FBB-7D5CEE349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0E8564-D6E0-4E9E-E1BF-BAF6A3C5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2CE-3AD4-4022-977F-15A005FFAA28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1525B-464F-D62C-ECCA-286F4A68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6EC9A-F8ED-52CF-BE13-4351A199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68B5-1A6E-4E00-AEB1-7F0C724C7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8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DADDD-AA4A-318F-3EAD-83D3AED7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77A7CE-F5F3-00A5-D80D-60FAF3F67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F7EDEC-2ACF-7BA9-CCB7-B249D10FB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E0395-D7E8-27D4-401F-C66C3323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2CE-3AD4-4022-977F-15A005FFAA28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AA0C9A-8B76-477F-3777-B9280F07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B9CF5-3A4C-39D7-C682-CC5B0B76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68B5-1A6E-4E00-AEB1-7F0C724C7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6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273564-0468-6DCC-9B6B-EAC78FD3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B3C0A-28D2-58C1-F542-3D98107D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BAB7C-CE83-A73E-8D99-DD872ACB4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22CE-3AD4-4022-977F-15A005FFAA28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61777-941C-8DC8-9733-15A4E506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3417E-7011-D199-9F75-85560F175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E68B5-1A6E-4E00-AEB1-7F0C724C7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7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73430-B054-C86C-9C84-101CE4DA1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Dynamo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D8DF37-6C82-9AB0-A3B0-7C5FDDB4C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SOSP’</a:t>
            </a:r>
            <a:r>
              <a:rPr lang="zh-CN" altLang="en-US" dirty="0"/>
              <a:t> </a:t>
            </a:r>
            <a:r>
              <a:rPr lang="en-US" altLang="zh-CN" dirty="0"/>
              <a:t>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53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9947A-B6E3-261A-AE50-A9D5B9366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3"/>
            <a:ext cx="10515600" cy="5386850"/>
          </a:xfrm>
        </p:spPr>
        <p:txBody>
          <a:bodyPr/>
          <a:lstStyle/>
          <a:p>
            <a:r>
              <a:rPr lang="zh-CN" altLang="en-US" dirty="0"/>
              <a:t>节点成员变更信息基于</a:t>
            </a:r>
            <a:r>
              <a:rPr lang="en-US" altLang="zh-CN" dirty="0"/>
              <a:t>gossip</a:t>
            </a:r>
            <a:r>
              <a:rPr lang="zh-CN" altLang="en-US" dirty="0"/>
              <a:t>传播，最终一致。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分区和数据放置信息也都基于</a:t>
            </a:r>
            <a:r>
              <a:rPr lang="en-US" altLang="zh-CN" dirty="0"/>
              <a:t>gossip</a:t>
            </a:r>
            <a:r>
              <a:rPr lang="zh-CN" altLang="en-US" dirty="0"/>
              <a:t>协议传播。</a:t>
            </a:r>
          </a:p>
        </p:txBody>
      </p:sp>
    </p:spTree>
    <p:extLst>
      <p:ext uri="{BB962C8B-B14F-4D97-AF65-F5344CB8AC3E}">
        <p14:creationId xmlns:p14="http://schemas.microsoft.com/office/powerpoint/2010/main" val="379004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188B-4282-516A-1D79-77FC7285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Balancing Performance Durability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A9BCB-2F35-B1FB-C68F-AC2233E02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4</a:t>
            </a:r>
            <a:r>
              <a:rPr lang="zh-CN" altLang="en-US" dirty="0"/>
              <a:t>图 </a:t>
            </a:r>
            <a:r>
              <a:rPr lang="en-US" altLang="zh-CN" dirty="0"/>
              <a:t>4 </a:t>
            </a:r>
            <a:r>
              <a:rPr lang="zh-CN" altLang="en-US" dirty="0"/>
              <a:t>显示了 </a:t>
            </a:r>
            <a:r>
              <a:rPr lang="en-US" altLang="zh-CN" dirty="0"/>
              <a:t>Dynamo </a:t>
            </a:r>
            <a:r>
              <a:rPr lang="zh-CN" altLang="en-US" dirty="0"/>
              <a:t>读取和写入操作在 </a:t>
            </a:r>
            <a:r>
              <a:rPr lang="en-US" altLang="zh-CN" dirty="0"/>
              <a:t>30 </a:t>
            </a:r>
            <a:r>
              <a:rPr lang="zh-CN" altLang="en-US" dirty="0"/>
              <a:t>天内的平均延迟和 </a:t>
            </a:r>
            <a:r>
              <a:rPr lang="en-US" altLang="zh-CN" dirty="0"/>
              <a:t>99.9% </a:t>
            </a:r>
            <a:r>
              <a:rPr lang="zh-CN" altLang="en-US" dirty="0"/>
              <a:t>的延迟。</a:t>
            </a:r>
            <a:endParaRPr lang="en-US" altLang="zh-CN" dirty="0"/>
          </a:p>
          <a:p>
            <a:r>
              <a:rPr lang="en-US" altLang="zh-CN" dirty="0"/>
              <a:t>Trade off: </a:t>
            </a:r>
            <a:r>
              <a:rPr lang="zh-CN" altLang="en-US" dirty="0"/>
              <a:t>每个存储节点在其主存中维护一个对象缓冲区。 每个写入操作都存储在缓冲区中，并由写入线程定期写入存储。</a:t>
            </a:r>
            <a:endParaRPr lang="en-US" altLang="zh-CN" dirty="0"/>
          </a:p>
          <a:p>
            <a:r>
              <a:rPr lang="zh-CN" altLang="en-US" dirty="0"/>
              <a:t>参见图</a:t>
            </a:r>
            <a:r>
              <a:rPr lang="en-US" altLang="zh-CN" dirty="0"/>
              <a:t>5</a:t>
            </a:r>
            <a:r>
              <a:rPr lang="zh-CN" altLang="en-US" dirty="0"/>
              <a:t>，将高峰流量期间 </a:t>
            </a:r>
            <a:r>
              <a:rPr lang="en-US" altLang="zh-CN" dirty="0"/>
              <a:t>99.9% </a:t>
            </a:r>
            <a:r>
              <a:rPr lang="zh-CN" altLang="en-US" dirty="0"/>
              <a:t>的延迟降低了 </a:t>
            </a:r>
            <a:r>
              <a:rPr lang="en-US" altLang="zh-CN" dirty="0"/>
              <a:t>5 </a:t>
            </a:r>
            <a:r>
              <a:rPr lang="zh-CN" altLang="en-US" dirty="0"/>
              <a:t>倍，但是降低了</a:t>
            </a:r>
            <a:r>
              <a:rPr lang="en-US" altLang="zh-CN" dirty="0"/>
              <a:t>durability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3246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ECF9F2-50FB-AF12-EF40-21F007ED6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0" y="1390473"/>
            <a:ext cx="11537680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0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90F1F-D2C0-02E9-095A-65FECF08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Ensuring Uniform Load distribution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206C4E-16CF-A508-96E6-2E4C10DB1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7" y="1837169"/>
            <a:ext cx="7590889" cy="422184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FF0F4B-9089-961C-ABB6-84F3A9CA1290}"/>
              </a:ext>
            </a:extLst>
          </p:cNvPr>
          <p:cNvSpPr txBox="1"/>
          <p:nvPr/>
        </p:nvSpPr>
        <p:spPr>
          <a:xfrm>
            <a:off x="8091736" y="1690688"/>
            <a:ext cx="33515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左图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研究负载不平衡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程度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和请求负载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多少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的相关性。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zh-CN" dirty="0"/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在低负载时，不平衡率高达 20%，而在高负载时，则接近 10%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解释：在高负载下，会访问大量流行的键，并且由于键的均匀分布，负载是均匀分布的。 但是，在低负载期间，访问流行的键较少，从而导致负载不平衡度更高。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21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F5B37-9D0F-60B8-C7C0-67456B9D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Ensuring Uniform Load distribution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17768-9DC6-98BB-9BBC-24A95F24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改进的分区策略：</a:t>
            </a:r>
            <a:endParaRPr lang="en-US" altLang="zh-CN" dirty="0"/>
          </a:p>
          <a:p>
            <a:pPr lvl="1"/>
            <a:r>
              <a:rPr lang="zh-CN" altLang="en-US" dirty="0"/>
              <a:t>哈希空间被划分为 </a:t>
            </a:r>
            <a:r>
              <a:rPr lang="en-US" altLang="zh-CN" dirty="0"/>
              <a:t>Q </a:t>
            </a:r>
            <a:r>
              <a:rPr lang="zh-CN" altLang="en-US" dirty="0"/>
              <a:t>个大小相等的分区，：每个节点都分配有</a:t>
            </a:r>
            <a:r>
              <a:rPr lang="en-US" altLang="zh-CN" dirty="0"/>
              <a:t>Q/S</a:t>
            </a:r>
            <a:r>
              <a:rPr lang="zh-CN" altLang="en-US" dirty="0"/>
              <a:t>个</a:t>
            </a:r>
            <a:r>
              <a:rPr lang="en-US" altLang="zh-CN" dirty="0"/>
              <a:t>tokens</a:t>
            </a:r>
            <a:r>
              <a:rPr lang="zh-CN" altLang="en-US" dirty="0"/>
              <a:t>，其中 </a:t>
            </a:r>
            <a:r>
              <a:rPr lang="en-US" altLang="zh-CN" dirty="0"/>
              <a:t>S </a:t>
            </a:r>
            <a:r>
              <a:rPr lang="zh-CN" altLang="en-US" dirty="0"/>
              <a:t>是系统中的节点数。</a:t>
            </a:r>
            <a:endParaRPr lang="en-US" altLang="zh-CN" dirty="0"/>
          </a:p>
          <a:p>
            <a:pPr lvl="1"/>
            <a:r>
              <a:rPr lang="zh-CN" altLang="en-US" dirty="0"/>
              <a:t>左图为传统，右图为改进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F193F3-3940-6BF3-1FE1-A99C51A4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45" y="3674384"/>
            <a:ext cx="3150625" cy="31836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1B2669-EE91-1418-65A7-58FF401C4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068" y="3333750"/>
            <a:ext cx="37909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9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82473E-C18E-D517-FEF5-E9CEE7CEEBD2}"/>
              </a:ext>
            </a:extLst>
          </p:cNvPr>
          <p:cNvSpPr txBox="1"/>
          <p:nvPr/>
        </p:nvSpPr>
        <p:spPr>
          <a:xfrm>
            <a:off x="1271725" y="80873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表 2 显示了使用客户端驱动和服务器驱动的方法做协调的对比。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F28559-524D-C933-F421-86A36C6CC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25" y="1664150"/>
            <a:ext cx="6734264" cy="33251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6E4ECB5-15CA-4CA5-781A-A8F3C5ADBBD3}"/>
              </a:ext>
            </a:extLst>
          </p:cNvPr>
          <p:cNvSpPr txBox="1"/>
          <p:nvPr/>
        </p:nvSpPr>
        <p:spPr>
          <a:xfrm>
            <a:off x="1271725" y="550502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改进是因为客户端驱动的方法消除了负载平衡器的开销，以及在将请求分配给随机节点时可能产生的额外网络跳转。</a:t>
            </a:r>
          </a:p>
        </p:txBody>
      </p:sp>
    </p:spTree>
    <p:extLst>
      <p:ext uri="{BB962C8B-B14F-4D97-AF65-F5344CB8AC3E}">
        <p14:creationId xmlns:p14="http://schemas.microsoft.com/office/powerpoint/2010/main" val="163656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E1FBD0-661B-F37F-35ED-8F8A284A2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13" y="483615"/>
            <a:ext cx="5227773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78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73430-B054-C86C-9C84-101CE4DA1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D8DF37-6C82-9AB0-A3B0-7C5FDDB4C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其实就是</a:t>
            </a:r>
            <a:r>
              <a:rPr lang="en-US" altLang="zh-CN" dirty="0"/>
              <a:t>Dynamo</a:t>
            </a:r>
            <a:r>
              <a:rPr lang="zh-CN" altLang="en-US" dirty="0"/>
              <a:t>的设计和实现。</a:t>
            </a:r>
          </a:p>
        </p:txBody>
      </p:sp>
    </p:spTree>
    <p:extLst>
      <p:ext uri="{BB962C8B-B14F-4D97-AF65-F5344CB8AC3E}">
        <p14:creationId xmlns:p14="http://schemas.microsoft.com/office/powerpoint/2010/main" val="2479256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48AEE-3245-5C19-47C0-369419CD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10FFE-699D-3384-CB15-E430CB8F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Cassandra </a:t>
            </a:r>
            <a:r>
              <a:rPr lang="zh-CN" altLang="en-US" dirty="0"/>
              <a:t>中的表是由键索引的分布式多维映射。 </a:t>
            </a:r>
            <a:endParaRPr lang="en-US" altLang="zh-CN" dirty="0"/>
          </a:p>
          <a:p>
            <a:r>
              <a:rPr lang="zh-CN" altLang="en-US" dirty="0"/>
              <a:t>值是高度结构化的对象。无论读取或写入多少列，单行下的每个操作都是每个副本的原子操作。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 err="1"/>
              <a:t>BigTable</a:t>
            </a:r>
            <a:r>
              <a:rPr lang="zh-CN" altLang="en-US" dirty="0"/>
              <a:t>一样，列被分到列族中。此外，有超级列族的概念：可以看作是在列族里的列族。</a:t>
            </a:r>
          </a:p>
        </p:txBody>
      </p:sp>
    </p:spTree>
    <p:extLst>
      <p:ext uri="{BB962C8B-B14F-4D97-AF65-F5344CB8AC3E}">
        <p14:creationId xmlns:p14="http://schemas.microsoft.com/office/powerpoint/2010/main" val="30066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D2155-8DD4-2F32-17AD-34C164EF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71CE-179C-7A2B-4A98-F9947687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Cassandra API</a:t>
            </a:r>
            <a:r>
              <a:rPr lang="zh-CN" altLang="en-US" dirty="0"/>
              <a:t>包含下面三个：</a:t>
            </a:r>
          </a:p>
          <a:p>
            <a:endParaRPr lang="zh-CN" altLang="en-US" dirty="0"/>
          </a:p>
          <a:p>
            <a:pPr lvl="1"/>
            <a:r>
              <a:rPr lang="en-US" altLang="zh-CN" dirty="0"/>
              <a:t>- insert(table, key, </a:t>
            </a:r>
            <a:r>
              <a:rPr lang="en-US" altLang="zh-CN" dirty="0" err="1"/>
              <a:t>rowMutation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- get(table, key, </a:t>
            </a:r>
            <a:r>
              <a:rPr lang="en-US" altLang="zh-CN" dirty="0" err="1"/>
              <a:t>columnName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- delete(table, key, </a:t>
            </a:r>
            <a:r>
              <a:rPr lang="en-US" altLang="zh-CN" dirty="0" err="1"/>
              <a:t>columnName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columnName</a:t>
            </a:r>
            <a:r>
              <a:rPr lang="zh-CN" altLang="en-US" dirty="0"/>
              <a:t>可以是一个列族中指定的列、一个列族、一个超级列族或者一个超级列族中的列。</a:t>
            </a:r>
          </a:p>
        </p:txBody>
      </p:sp>
    </p:spTree>
    <p:extLst>
      <p:ext uri="{BB962C8B-B14F-4D97-AF65-F5344CB8AC3E}">
        <p14:creationId xmlns:p14="http://schemas.microsoft.com/office/powerpoint/2010/main" val="409880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BA4C8-A43F-FBF5-4691-7C54B60D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315"/>
            <a:ext cx="10515600" cy="5546648"/>
          </a:xfrm>
        </p:spPr>
        <p:txBody>
          <a:bodyPr/>
          <a:lstStyle/>
          <a:p>
            <a:r>
              <a:rPr lang="zh-CN" altLang="en-US" dirty="0"/>
              <a:t>高可用的</a:t>
            </a:r>
            <a:r>
              <a:rPr lang="en-US" altLang="zh-CN" dirty="0"/>
              <a:t>KV</a:t>
            </a:r>
            <a:r>
              <a:rPr lang="zh-CN" altLang="en-US" dirty="0"/>
              <a:t>系统，牺牲了一致性。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不提供</a:t>
            </a:r>
            <a:r>
              <a:rPr lang="en-US" altLang="zh-CN" dirty="0"/>
              <a:t>ACID</a:t>
            </a:r>
            <a:r>
              <a:rPr lang="zh-CN" altLang="en-US" dirty="0"/>
              <a:t>的事务保证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Get(key)</a:t>
            </a:r>
          </a:p>
          <a:p>
            <a:pPr lvl="1"/>
            <a:r>
              <a:rPr lang="zh-CN" altLang="en-US" dirty="0"/>
              <a:t>返回单个</a:t>
            </a:r>
            <a:r>
              <a:rPr lang="en-US" altLang="zh-CN" dirty="0"/>
              <a:t>object </a:t>
            </a:r>
            <a:r>
              <a:rPr lang="zh-CN" altLang="en-US" dirty="0"/>
              <a:t>或者 多个版本冲突的</a:t>
            </a:r>
            <a:r>
              <a:rPr lang="en-US" altLang="zh-CN" dirty="0"/>
              <a:t>object</a:t>
            </a:r>
            <a:r>
              <a:rPr lang="zh-CN" altLang="en-US" dirty="0"/>
              <a:t>及它们的</a:t>
            </a:r>
            <a:r>
              <a:rPr lang="en-US" altLang="zh-CN" dirty="0"/>
              <a:t>context</a:t>
            </a:r>
          </a:p>
          <a:p>
            <a:r>
              <a:rPr lang="en-US" altLang="zh-CN" dirty="0"/>
              <a:t>Put(key, context, object)</a:t>
            </a:r>
          </a:p>
          <a:p>
            <a:pPr lvl="1"/>
            <a:r>
              <a:rPr lang="en-US" altLang="zh-CN" dirty="0"/>
              <a:t>Context</a:t>
            </a:r>
            <a:r>
              <a:rPr lang="zh-CN" altLang="en-US" dirty="0"/>
              <a:t>对调用者是不透明的，它编码了</a:t>
            </a:r>
            <a:r>
              <a:rPr lang="en-US" altLang="zh-CN" dirty="0"/>
              <a:t>object</a:t>
            </a:r>
            <a:r>
              <a:rPr lang="zh-CN" altLang="en-US" dirty="0"/>
              <a:t>的元信息，例如</a:t>
            </a:r>
            <a:r>
              <a:rPr lang="en-US" altLang="zh-CN" dirty="0"/>
              <a:t>object</a:t>
            </a:r>
            <a:r>
              <a:rPr lang="zh-CN" altLang="en-US" dirty="0"/>
              <a:t>的版本。</a:t>
            </a:r>
            <a:endParaRPr lang="en-US" altLang="zh-CN" dirty="0"/>
          </a:p>
          <a:p>
            <a:pPr lvl="1"/>
            <a:r>
              <a:rPr lang="en-US" altLang="zh-CN" dirty="0"/>
              <a:t>Context</a:t>
            </a:r>
            <a:r>
              <a:rPr lang="zh-CN" altLang="en-US" dirty="0"/>
              <a:t>和</a:t>
            </a:r>
            <a:r>
              <a:rPr lang="en-US" altLang="zh-CN" dirty="0"/>
              <a:t>object</a:t>
            </a:r>
            <a:r>
              <a:rPr lang="zh-CN" altLang="en-US" dirty="0"/>
              <a:t>一同存储</a:t>
            </a:r>
          </a:p>
        </p:txBody>
      </p:sp>
    </p:spTree>
    <p:extLst>
      <p:ext uri="{BB962C8B-B14F-4D97-AF65-F5344CB8AC3E}">
        <p14:creationId xmlns:p14="http://schemas.microsoft.com/office/powerpoint/2010/main" val="256290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A0237-309F-3CD4-0D9B-8B23DF4D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Consistent hash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ACBF3-F3A1-E850-3BF0-78C8271C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Dynamo</a:t>
            </a:r>
            <a:r>
              <a:rPr lang="zh-CN" altLang="en-US" dirty="0"/>
              <a:t>都采用一致性哈希方案，但是对于其改进稍有不同。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对一致性哈希的不足（节点的负载分布不均，忽略了节点性能的差异）进行了改进：分析环上的信息，让负载较轻的节点移动以平衡负载，如</a:t>
            </a:r>
            <a:r>
              <a:rPr lang="en-US" altLang="zh-CN" dirty="0"/>
              <a:t>[17]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[17] Chord: a scalable peer-to-peer lookup protocol for internet applications.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63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06FEB-243B-6510-F848-C1F4972C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ED7FA-1215-4AB1-F090-AFE0FC8B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Dynamo</a:t>
            </a:r>
            <a:r>
              <a:rPr lang="zh-CN" altLang="en-US" dirty="0"/>
              <a:t>一样，每个数据项在 </a:t>
            </a:r>
            <a:r>
              <a:rPr lang="en-US" altLang="zh-CN" dirty="0"/>
              <a:t>N </a:t>
            </a:r>
            <a:r>
              <a:rPr lang="zh-CN" altLang="en-US" dirty="0"/>
              <a:t>个主机上复制。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Zookeeper</a:t>
            </a:r>
            <a:r>
              <a:rPr lang="zh-CN" altLang="en-US" dirty="0"/>
              <a:t>选举出一个</a:t>
            </a:r>
            <a:r>
              <a:rPr lang="en-US" altLang="zh-CN" dirty="0"/>
              <a:t>leader</a:t>
            </a:r>
            <a:r>
              <a:rPr lang="zh-CN" altLang="en-US" dirty="0"/>
              <a:t>，所有加入集群的节点都要联系</a:t>
            </a:r>
            <a:r>
              <a:rPr lang="en-US" altLang="zh-CN" dirty="0"/>
              <a:t>leader</a:t>
            </a:r>
            <a:r>
              <a:rPr lang="zh-CN" altLang="en-US" dirty="0"/>
              <a:t>，</a:t>
            </a:r>
            <a:r>
              <a:rPr lang="en-US" altLang="zh-CN" dirty="0"/>
              <a:t>leader</a:t>
            </a:r>
            <a:r>
              <a:rPr lang="zh-CN" altLang="en-US" dirty="0"/>
              <a:t>告诉它们作为哪个</a:t>
            </a:r>
            <a:r>
              <a:rPr lang="en-US" altLang="zh-CN" dirty="0"/>
              <a:t>range</a:t>
            </a:r>
            <a:r>
              <a:rPr lang="zh-CN" altLang="en-US" dirty="0"/>
              <a:t>的副本存在。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（对于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Dynamo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来说，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节点的选信息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是通过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gossip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协议来进行信息互通）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5354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C34AB-53C6-C1C8-A624-26ED0ADA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Failure Detection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F8F23-AAEA-7A88-B99D-86A7F57E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使用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gossip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维护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Membership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不是使用</a:t>
            </a:r>
            <a:r>
              <a:rPr lang="en-US" altLang="zh-CN" dirty="0"/>
              <a:t>bool</a:t>
            </a:r>
            <a:r>
              <a:rPr lang="zh-CN" altLang="en-US" dirty="0"/>
              <a:t>值来说明节点是启动还是关闭，而是使用一个值</a:t>
            </a:r>
            <a:r>
              <a:rPr lang="en-US" altLang="zh-CN" dirty="0"/>
              <a:t>Φ</a:t>
            </a:r>
            <a:r>
              <a:rPr lang="zh-CN" altLang="en-US" dirty="0"/>
              <a:t>来表示每个节点的怀疑程度。</a:t>
            </a:r>
            <a:endParaRPr lang="en-US" altLang="zh-CN" dirty="0"/>
          </a:p>
          <a:p>
            <a:r>
              <a:rPr lang="zh-CN" altLang="en-US" dirty="0"/>
              <a:t>系统中的每个节点都维护着一个滑动窗口，该窗口是来自集群中其他节点的</a:t>
            </a:r>
            <a:r>
              <a:rPr lang="en-US" altLang="zh-CN" dirty="0"/>
              <a:t>gossip</a:t>
            </a:r>
            <a:r>
              <a:rPr lang="zh-CN" altLang="en-US" dirty="0"/>
              <a:t>消息的到达时间间隔。确定这些到达时间间隔的分布并计算</a:t>
            </a:r>
            <a:r>
              <a:rPr lang="en-US" altLang="zh-CN" dirty="0"/>
              <a:t>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553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71661-2C85-4E5E-66DA-A74E3BFA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Persistence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9D00D-B37E-7277-3920-BA411758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先写提交日志再执行内存的写入。</a:t>
            </a:r>
            <a:endParaRPr lang="en-US" altLang="zh-CN" dirty="0"/>
          </a:p>
          <a:p>
            <a:r>
              <a:rPr lang="zh-CN" altLang="en-US" dirty="0"/>
              <a:t>当内存中的数据超过某个阈值，就转储到磁盘。按顺序写入磁盘并根据行键生成索引以进行有效的查找。</a:t>
            </a:r>
            <a:endParaRPr lang="en-US" altLang="zh-CN" dirty="0"/>
          </a:p>
          <a:p>
            <a:r>
              <a:rPr lang="zh-CN" altLang="en-US" dirty="0"/>
              <a:t>随着时间文件数目会愈来愈多，类似</a:t>
            </a:r>
            <a:r>
              <a:rPr lang="en-US" altLang="zh-CN" dirty="0" err="1"/>
              <a:t>BigTable</a:t>
            </a:r>
            <a:r>
              <a:rPr lang="zh-CN" altLang="en-US" dirty="0"/>
              <a:t>的压缩过程一般进行文件合并。</a:t>
            </a:r>
            <a:endParaRPr lang="en-US" altLang="zh-CN" dirty="0"/>
          </a:p>
          <a:p>
            <a:r>
              <a:rPr lang="en-US" altLang="zh-CN" dirty="0"/>
              <a:t>LSM-tree</a:t>
            </a:r>
          </a:p>
          <a:p>
            <a:r>
              <a:rPr lang="zh-CN" altLang="en-US" dirty="0"/>
              <a:t>优化：每个文件使用一个布隆过滤器汇总文件中的</a:t>
            </a:r>
            <a:r>
              <a:rPr lang="en-US" altLang="zh-CN" dirty="0"/>
              <a:t>key</a:t>
            </a:r>
            <a:r>
              <a:rPr lang="zh-CN" altLang="en-US" dirty="0"/>
              <a:t>并保存在内存中。</a:t>
            </a:r>
            <a:endParaRPr lang="en-US" altLang="zh-CN" dirty="0"/>
          </a:p>
          <a:p>
            <a:r>
              <a:rPr lang="zh-CN" altLang="en-US" dirty="0"/>
              <a:t>维护列索引。</a:t>
            </a:r>
          </a:p>
        </p:txBody>
      </p:sp>
    </p:spTree>
    <p:extLst>
      <p:ext uri="{BB962C8B-B14F-4D97-AF65-F5344CB8AC3E}">
        <p14:creationId xmlns:p14="http://schemas.microsoft.com/office/powerpoint/2010/main" val="216437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223B4-9F7D-8089-B8CA-E58EEF4C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Partitioning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EFC06-F28D-6977-9A8D-B41F19E8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一致性哈希：系统中的每个节点在一个循环空间内被分配一个随机值，代表它在环上的“位置”。</a:t>
            </a:r>
            <a:endParaRPr lang="en-US" altLang="zh-CN" dirty="0"/>
          </a:p>
          <a:p>
            <a:r>
              <a:rPr lang="zh-CN" altLang="en-US" dirty="0"/>
              <a:t>通过对数据项的键进行哈希处理以产生其在环上的位置。每个节点都负责环中它与其在环上的前任节点之间的区域。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对一致性哈希的不足（节点的负载分布不均，忽略了节点性能的差异）进行了改进：引入虚拟节点的概念，每个物理节点对应多个虚拟节点，分配多个位置（称为</a:t>
            </a:r>
            <a:r>
              <a:rPr lang="en-US" altLang="zh-CN" dirty="0"/>
              <a:t>tokens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26841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E265D-39AF-7999-13F9-E1B4FCAF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Consistent hash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F3FB805-B522-8190-6D87-8C98DAA93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77" y="2035163"/>
            <a:ext cx="5759789" cy="4537483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3406F7-C75F-771D-1264-955D93571B1D}"/>
              </a:ext>
            </a:extLst>
          </p:cNvPr>
          <p:cNvSpPr txBox="1"/>
          <p:nvPr/>
        </p:nvSpPr>
        <p:spPr>
          <a:xfrm>
            <a:off x="1083076" y="2035163"/>
            <a:ext cx="228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82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D2F69-96B6-D541-D2D2-F5DFAED4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Versioning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46DCA-3F24-C8A5-9FA5-620F07E8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使用向量时钟确定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一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object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的因果关系。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node,counter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一个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object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可能会有多个无法合并的版本</a:t>
            </a: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客户端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get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，则返回所有分叉的版本及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context</a:t>
            </a: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交由客户端协调</a:t>
            </a: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lvl="1"/>
            <a:r>
              <a:rPr lang="zh-CN" altLang="en-US" dirty="0"/>
              <a:t>使用该</a:t>
            </a:r>
            <a:r>
              <a:rPr lang="en-US" altLang="zh-CN" dirty="0"/>
              <a:t>context</a:t>
            </a:r>
            <a:r>
              <a:rPr lang="zh-CN" altLang="en-US" dirty="0"/>
              <a:t>的</a:t>
            </a:r>
            <a:r>
              <a:rPr lang="en-US" altLang="zh-CN" dirty="0"/>
              <a:t>put</a:t>
            </a:r>
            <a:r>
              <a:rPr lang="zh-CN" altLang="en-US" dirty="0"/>
              <a:t>操作被认为已经协调好了不同的版本，合成一个新版本。</a:t>
            </a:r>
          </a:p>
        </p:txBody>
      </p:sp>
    </p:spTree>
    <p:extLst>
      <p:ext uri="{BB962C8B-B14F-4D97-AF65-F5344CB8AC3E}">
        <p14:creationId xmlns:p14="http://schemas.microsoft.com/office/powerpoint/2010/main" val="39524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59F0EC-F1D1-05D9-1905-ED77CCE61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3" y="476884"/>
            <a:ext cx="5278316" cy="5602425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763814-6207-ECA2-545A-6548F924B866}"/>
              </a:ext>
            </a:extLst>
          </p:cNvPr>
          <p:cNvSpPr txBox="1"/>
          <p:nvPr/>
        </p:nvSpPr>
        <p:spPr>
          <a:xfrm>
            <a:off x="6702641" y="692458"/>
            <a:ext cx="45276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Sx</a:t>
            </a:r>
            <a:r>
              <a:rPr lang="zh-CN" altLang="en-US" dirty="0"/>
              <a:t>分别对同一个</a:t>
            </a:r>
            <a:r>
              <a:rPr lang="en-US" altLang="zh-CN" dirty="0"/>
              <a:t>object</a:t>
            </a:r>
            <a:r>
              <a:rPr lang="zh-CN" altLang="en-US" dirty="0"/>
              <a:t>写入两次，状态</a:t>
            </a:r>
            <a:r>
              <a:rPr lang="en-US" altLang="zh-CN" dirty="0"/>
              <a:t>D2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第三次对于该</a:t>
            </a:r>
            <a:r>
              <a:rPr lang="en-US" altLang="zh-CN" dirty="0"/>
              <a:t>object</a:t>
            </a:r>
            <a:r>
              <a:rPr lang="zh-CN" altLang="en-US" dirty="0"/>
              <a:t>处理由</a:t>
            </a:r>
            <a:r>
              <a:rPr lang="en-US" altLang="zh-CN" dirty="0"/>
              <a:t>Sy</a:t>
            </a:r>
            <a:r>
              <a:rPr lang="zh-CN" altLang="en-US" dirty="0"/>
              <a:t>完成，状态</a:t>
            </a:r>
            <a:r>
              <a:rPr lang="en-US" altLang="zh-CN" dirty="0"/>
              <a:t>D3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接下来假定另一个客户端读取了</a:t>
            </a:r>
            <a:r>
              <a:rPr lang="en-US" altLang="zh-CN" dirty="0"/>
              <a:t>D2</a:t>
            </a:r>
            <a:r>
              <a:rPr lang="zh-CN" altLang="en-US" dirty="0"/>
              <a:t>，并且在</a:t>
            </a:r>
            <a:r>
              <a:rPr lang="en-US" altLang="zh-CN" dirty="0" err="1"/>
              <a:t>Sz</a:t>
            </a:r>
            <a:r>
              <a:rPr lang="zh-CN" altLang="en-US" dirty="0"/>
              <a:t>上进行更新，状态</a:t>
            </a:r>
            <a:r>
              <a:rPr lang="en-US" altLang="zh-CN" dirty="0"/>
              <a:t>D4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加入当有一个节点已经感知到了</a:t>
            </a:r>
            <a:r>
              <a:rPr lang="en-US" altLang="zh-CN" dirty="0"/>
              <a:t>D3</a:t>
            </a:r>
            <a:r>
              <a:rPr lang="zh-CN" altLang="en-US" dirty="0"/>
              <a:t>，并且又收到了</a:t>
            </a:r>
            <a:r>
              <a:rPr lang="en-US" altLang="zh-CN" dirty="0"/>
              <a:t>D4</a:t>
            </a:r>
            <a:r>
              <a:rPr lang="zh-CN" altLang="en-US" dirty="0"/>
              <a:t>，它会发现它们之间没有因果关系。两个版本的数据都必须保留并呈现给客户端。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某个客户端同时读取了</a:t>
            </a:r>
            <a:r>
              <a:rPr lang="en-US" altLang="zh-CN" dirty="0"/>
              <a:t>D3</a:t>
            </a:r>
            <a:r>
              <a:rPr lang="zh-CN" altLang="en-US" dirty="0"/>
              <a:t>和</a:t>
            </a:r>
            <a:r>
              <a:rPr lang="en-US" altLang="zh-CN" dirty="0"/>
              <a:t>D4</a:t>
            </a:r>
            <a:r>
              <a:rPr lang="zh-CN" altLang="en-US" dirty="0"/>
              <a:t>。</a:t>
            </a:r>
            <a:r>
              <a:rPr lang="en-US" altLang="zh-CN" dirty="0"/>
              <a:t>[(</a:t>
            </a:r>
            <a:r>
              <a:rPr lang="en-US" altLang="zh-CN" dirty="0" err="1"/>
              <a:t>Sx</a:t>
            </a:r>
            <a:r>
              <a:rPr lang="en-US" altLang="zh-CN" dirty="0"/>
              <a:t>, 2), (Sy, 1), (</a:t>
            </a:r>
            <a:r>
              <a:rPr lang="en-US" altLang="zh-CN" dirty="0" err="1"/>
              <a:t>Sz</a:t>
            </a:r>
            <a:r>
              <a:rPr lang="en-US" altLang="zh-CN" dirty="0"/>
              <a:t>, 1)]</a:t>
            </a:r>
            <a:r>
              <a:rPr lang="zh-CN" altLang="en-US" dirty="0"/>
              <a:t>。如果再次在节点</a:t>
            </a:r>
            <a:r>
              <a:rPr lang="en-US" altLang="zh-CN" dirty="0" err="1"/>
              <a:t>Sx</a:t>
            </a:r>
            <a:r>
              <a:rPr lang="zh-CN" altLang="en-US" dirty="0"/>
              <a:t>上更新，</a:t>
            </a:r>
            <a:r>
              <a:rPr lang="en-US" altLang="zh-CN" dirty="0"/>
              <a:t>D5</a:t>
            </a:r>
            <a:r>
              <a:rPr lang="zh-CN" altLang="en-US" dirty="0"/>
              <a:t>的时钟将为</a:t>
            </a:r>
            <a:r>
              <a:rPr lang="en-US" altLang="zh-CN" dirty="0"/>
              <a:t>[(</a:t>
            </a:r>
            <a:r>
              <a:rPr lang="en-US" altLang="zh-CN" dirty="0" err="1"/>
              <a:t>Sx</a:t>
            </a:r>
            <a:r>
              <a:rPr lang="en-US" altLang="zh-CN" dirty="0"/>
              <a:t>, 3), (Sy, 1), (</a:t>
            </a:r>
            <a:r>
              <a:rPr lang="en-US" altLang="zh-CN" dirty="0" err="1"/>
              <a:t>Sz</a:t>
            </a:r>
            <a:r>
              <a:rPr lang="en-US" altLang="zh-CN" dirty="0"/>
              <a:t>, 1)]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（</a:t>
            </a:r>
            <a:r>
              <a:rPr lang="en-US" altLang="zh-CN" dirty="0"/>
              <a:t>node, counter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5095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D4462-4346-43E9-84C5-4ED838BD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of get() and put()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12CDA-DED5-CF59-A356-F1E04D93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Server</a:t>
            </a:r>
            <a:r>
              <a:rPr lang="zh-CN" altLang="en-US" dirty="0"/>
              <a:t>节点的选择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、负载均衡器；</a:t>
            </a:r>
            <a:r>
              <a:rPr lang="en-US" altLang="zh-CN" dirty="0"/>
              <a:t>// </a:t>
            </a:r>
            <a:r>
              <a:rPr lang="zh-CN" altLang="en-US" dirty="0"/>
              <a:t>再次转发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、分区感知客户端（</a:t>
            </a:r>
            <a:r>
              <a:rPr lang="en-US" altLang="zh-CN" dirty="0"/>
              <a:t>partition-aware client</a:t>
            </a:r>
            <a:r>
              <a:rPr lang="zh-CN" altLang="en-US" dirty="0"/>
              <a:t>）直接路由。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一致性</a:t>
            </a:r>
            <a:endParaRPr lang="en-US" altLang="zh-CN" dirty="0"/>
          </a:p>
          <a:p>
            <a:pPr lvl="1"/>
            <a:r>
              <a:rPr lang="en-US" altLang="zh-CN" dirty="0"/>
              <a:t>Quorum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：成功读取的最小节点数；</a:t>
            </a:r>
            <a:r>
              <a:rPr lang="en-US" altLang="zh-CN" dirty="0"/>
              <a:t>W</a:t>
            </a:r>
            <a:r>
              <a:rPr lang="zh-CN" altLang="en-US" dirty="0"/>
              <a:t>：成功写入的最小节点数。</a:t>
            </a:r>
            <a:endParaRPr lang="en-US" altLang="zh-CN" dirty="0"/>
          </a:p>
          <a:p>
            <a:pPr lvl="1"/>
            <a:r>
              <a:rPr lang="zh-CN" altLang="en-US" dirty="0"/>
              <a:t>须</a:t>
            </a:r>
            <a:r>
              <a:rPr lang="en-US" altLang="zh-CN" dirty="0"/>
              <a:t>R+W &gt; 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68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100C9-1E3F-3764-01CB-F0766370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Handing Failures: Hinted Handoff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0681C-FB5D-032F-7526-89A55E2F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Hinted Handoff</a:t>
            </a:r>
            <a:r>
              <a:rPr lang="zh-CN" altLang="en-US" dirty="0"/>
              <a:t>：考虑图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N=3</a:t>
            </a:r>
            <a:r>
              <a:rPr lang="zh-CN" altLang="en-US" dirty="0"/>
              <a:t>，如果节点</a:t>
            </a:r>
            <a:r>
              <a:rPr lang="en-US" altLang="zh-CN" dirty="0"/>
              <a:t>A</a:t>
            </a:r>
            <a:r>
              <a:rPr lang="zh-CN" altLang="en-US" dirty="0"/>
              <a:t>宕机，对</a:t>
            </a:r>
            <a:r>
              <a:rPr lang="en-US" altLang="zh-CN" dirty="0"/>
              <a:t>A</a:t>
            </a:r>
            <a:r>
              <a:rPr lang="zh-CN" altLang="en-US" dirty="0"/>
              <a:t>副本的写入将会被发送到</a:t>
            </a:r>
            <a:r>
              <a:rPr lang="en-US" altLang="zh-CN" dirty="0"/>
              <a:t>D</a:t>
            </a:r>
            <a:r>
              <a:rPr lang="zh-CN" altLang="en-US" dirty="0"/>
              <a:t>上暂存。</a:t>
            </a:r>
            <a:r>
              <a:rPr lang="en-US" altLang="zh-CN" dirty="0"/>
              <a:t>D</a:t>
            </a:r>
            <a:r>
              <a:rPr lang="zh-CN" altLang="en-US" dirty="0"/>
              <a:t>会定期扫描，如果监测到</a:t>
            </a:r>
            <a:r>
              <a:rPr lang="en-US" altLang="zh-CN" dirty="0"/>
              <a:t>A</a:t>
            </a:r>
            <a:r>
              <a:rPr lang="zh-CN" altLang="en-US" dirty="0"/>
              <a:t>已经恢复，</a:t>
            </a:r>
            <a:r>
              <a:rPr lang="en-US" altLang="zh-CN" dirty="0"/>
              <a:t>D</a:t>
            </a:r>
            <a:r>
              <a:rPr lang="zh-CN" altLang="en-US" dirty="0"/>
              <a:t>会将暂存的副本交给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在有节点挂了的时候，为了保证可用性</a:t>
            </a:r>
            <a:endParaRPr lang="en-US" altLang="zh-CN" dirty="0"/>
          </a:p>
          <a:p>
            <a:r>
              <a:rPr lang="en-US" altLang="zh-CN" dirty="0"/>
              <a:t>Sloppy Quorum</a:t>
            </a:r>
            <a:r>
              <a:rPr lang="zh-CN" altLang="en-US" dirty="0"/>
              <a:t>：相较于</a:t>
            </a:r>
            <a:r>
              <a:rPr lang="en-US" altLang="zh-CN" dirty="0"/>
              <a:t>Strict Quorum</a:t>
            </a:r>
            <a:r>
              <a:rPr lang="zh-CN" altLang="en-US" dirty="0"/>
              <a:t>（严格要求</a:t>
            </a:r>
            <a:r>
              <a:rPr lang="en-US" altLang="zh-CN" dirty="0"/>
              <a:t>read or write</a:t>
            </a:r>
            <a:r>
              <a:rPr lang="zh-CN" altLang="en-US" dirty="0"/>
              <a:t>在指定的那</a:t>
            </a:r>
            <a:r>
              <a:rPr lang="en-US" altLang="zh-CN" dirty="0"/>
              <a:t>N</a:t>
            </a:r>
            <a:r>
              <a:rPr lang="zh-CN" altLang="en-US" dirty="0"/>
              <a:t>个节点上）。</a:t>
            </a:r>
            <a:r>
              <a:rPr lang="en-US" altLang="zh-CN" dirty="0"/>
              <a:t>Sloppy</a:t>
            </a:r>
            <a:r>
              <a:rPr lang="zh-CN" altLang="en-US" dirty="0"/>
              <a:t>则不然。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796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83E7E-D3E8-28E2-DA04-BFC81DA49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7549" y="644514"/>
            <a:ext cx="3834414" cy="5484505"/>
          </a:xfrm>
        </p:spPr>
        <p:txBody>
          <a:bodyPr>
            <a:normAutofit/>
          </a:bodyPr>
          <a:lstStyle/>
          <a:p>
            <a:r>
              <a:rPr lang="zh-CN" altLang="en-US" dirty="0"/>
              <a:t>借助</a:t>
            </a:r>
            <a:r>
              <a:rPr lang="en-US" altLang="zh-CN" dirty="0"/>
              <a:t>Merkle</a:t>
            </a:r>
            <a:r>
              <a:rPr lang="zh-CN" altLang="en-US" dirty="0"/>
              <a:t>树进行反熵。</a:t>
            </a:r>
            <a:endParaRPr lang="en-US" altLang="zh-CN" dirty="0"/>
          </a:p>
          <a:p>
            <a:r>
              <a:rPr lang="en-US" altLang="zh-CN" dirty="0"/>
              <a:t>Merkle </a:t>
            </a:r>
            <a:r>
              <a:rPr lang="zh-CN" altLang="en-US" dirty="0"/>
              <a:t>树是一个哈希树，其中叶子是单个</a:t>
            </a:r>
            <a:r>
              <a:rPr lang="en-US" altLang="zh-CN" dirty="0"/>
              <a:t>key</a:t>
            </a:r>
            <a:r>
              <a:rPr lang="zh-CN" altLang="en-US" dirty="0"/>
              <a:t>的哈希值。树中父节点是它们各自子节点的哈希值。</a:t>
            </a:r>
            <a:endParaRPr lang="en-US" altLang="zh-CN" dirty="0"/>
          </a:p>
          <a:p>
            <a:r>
              <a:rPr lang="zh-CN" altLang="en-US" dirty="0"/>
              <a:t>如果两棵树的根的哈希值相等，则树中的叶子节点的值相等，节点不需要同步。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AD5490-27FC-3EF4-7D05-AB765F7D7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7" y="681037"/>
            <a:ext cx="8825156" cy="56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1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1350</Words>
  <Application>Microsoft Office PowerPoint</Application>
  <PresentationFormat>宽屏</PresentationFormat>
  <Paragraphs>106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-apple-system</vt:lpstr>
      <vt:lpstr>等线</vt:lpstr>
      <vt:lpstr>等线 Light</vt:lpstr>
      <vt:lpstr>Arial</vt:lpstr>
      <vt:lpstr>Open Sans</vt:lpstr>
      <vt:lpstr>Office 主题​​</vt:lpstr>
      <vt:lpstr>Dynamo</vt:lpstr>
      <vt:lpstr>PowerPoint 演示文稿</vt:lpstr>
      <vt:lpstr>Partitioning Algorithm</vt:lpstr>
      <vt:lpstr>Consistent hash</vt:lpstr>
      <vt:lpstr>Data Versioning</vt:lpstr>
      <vt:lpstr>PowerPoint 演示文稿</vt:lpstr>
      <vt:lpstr>Execution of get() and put() operations</vt:lpstr>
      <vt:lpstr>Handing Failures: Hinted Handoff</vt:lpstr>
      <vt:lpstr>PowerPoint 演示文稿</vt:lpstr>
      <vt:lpstr>PowerPoint 演示文稿</vt:lpstr>
      <vt:lpstr>Balancing Performance Durability</vt:lpstr>
      <vt:lpstr>PowerPoint 演示文稿</vt:lpstr>
      <vt:lpstr>Ensuring Uniform Load distribution</vt:lpstr>
      <vt:lpstr>Ensuring Uniform Load distribution</vt:lpstr>
      <vt:lpstr>PowerPoint 演示文稿</vt:lpstr>
      <vt:lpstr>PowerPoint 演示文稿</vt:lpstr>
      <vt:lpstr>Cassandra</vt:lpstr>
      <vt:lpstr>DATA MODEL</vt:lpstr>
      <vt:lpstr>API</vt:lpstr>
      <vt:lpstr>Consistent hash</vt:lpstr>
      <vt:lpstr>Replication</vt:lpstr>
      <vt:lpstr>Failure Detection</vt:lpstr>
      <vt:lpstr>Persistence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Dynamo</dc:title>
  <dc:creator>尚君</dc:creator>
  <cp:lastModifiedBy>尚君</cp:lastModifiedBy>
  <cp:revision>6</cp:revision>
  <dcterms:created xsi:type="dcterms:W3CDTF">2022-06-22T07:27:56Z</dcterms:created>
  <dcterms:modified xsi:type="dcterms:W3CDTF">2022-06-22T13:53:43Z</dcterms:modified>
</cp:coreProperties>
</file>