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59" r:id="rId2"/>
    <p:sldId id="342" r:id="rId3"/>
    <p:sldId id="322" r:id="rId4"/>
    <p:sldId id="392" r:id="rId5"/>
    <p:sldId id="409" r:id="rId6"/>
    <p:sldId id="395" r:id="rId7"/>
    <p:sldId id="410" r:id="rId8"/>
    <p:sldId id="411" r:id="rId9"/>
    <p:sldId id="394" r:id="rId10"/>
    <p:sldId id="412" r:id="rId11"/>
    <p:sldId id="397" r:id="rId12"/>
    <p:sldId id="415" r:id="rId13"/>
    <p:sldId id="416" r:id="rId14"/>
    <p:sldId id="417" r:id="rId15"/>
    <p:sldId id="413" r:id="rId16"/>
    <p:sldId id="418" r:id="rId17"/>
    <p:sldId id="419" r:id="rId18"/>
    <p:sldId id="421" r:id="rId19"/>
    <p:sldId id="420" r:id="rId20"/>
    <p:sldId id="393" r:id="rId21"/>
    <p:sldId id="318" r:id="rId22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4C"/>
    <a:srgbClr val="003142"/>
    <a:srgbClr val="0083B4"/>
    <a:srgbClr val="3B4761"/>
    <a:srgbClr val="D78668"/>
    <a:srgbClr val="D88769"/>
    <a:srgbClr val="F0F0F0"/>
    <a:srgbClr val="497193"/>
    <a:srgbClr val="00569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8" autoAdjust="0"/>
    <p:restoredTop sz="94660" autoAdjust="0"/>
  </p:normalViewPr>
  <p:slideViewPr>
    <p:cSldViewPr>
      <p:cViewPr varScale="1">
        <p:scale>
          <a:sx n="98" d="100"/>
          <a:sy n="98" d="100"/>
        </p:scale>
        <p:origin x="86" y="240"/>
      </p:cViewPr>
      <p:guideLst>
        <p:guide pos="416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4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070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6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16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7" y="555120"/>
            <a:ext cx="8154820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male-university-graduate-silhouette-with-the-cap_46143"/>
          <p:cNvSpPr>
            <a:spLocks noChangeAspect="1"/>
          </p:cNvSpPr>
          <p:nvPr userDrawn="1"/>
        </p:nvSpPr>
        <p:spPr bwMode="auto">
          <a:xfrm>
            <a:off x="100490" y="167365"/>
            <a:ext cx="388445" cy="41848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rgbClr val="00314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228184" y="17117366"/>
            <a:ext cx="827801" cy="3680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2"/>
              </a:rPr>
              <a:t>www.1ppt.com/moban/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3"/>
              </a:rPr>
              <a:t>www.1ppt.com/hangye/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4"/>
              </a:rPr>
              <a:t>www.1ppt.com/jieri/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5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6"/>
              </a:rPr>
              <a:t>www.1ppt.com/beijing/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7"/>
              </a:rPr>
              <a:t>www.1ppt.com/tubiao/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8"/>
              </a:rPr>
              <a:t>www.1ppt.com/xiazai/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9"/>
              </a:rPr>
              <a:t>www.1ppt.com/powerpoint/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0"/>
              </a:rPr>
              <a:t>www.1ppt.com/word/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1"/>
              </a:rPr>
              <a:t>www.1ppt.com/excel/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2"/>
              </a:rPr>
              <a:t>www.1ppt.com/ziliao/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3"/>
              </a:rPr>
              <a:t>www.1ppt.com/kejian/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4"/>
              </a:rPr>
              <a:t>www.1ppt.com/fanwen/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5"/>
              </a:rPr>
              <a:t>www.1ppt.com/shiti/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6"/>
              </a:rPr>
              <a:t>www.1ppt.com/jiaoan/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7"/>
              </a:rPr>
              <a:t>www.1ppt.com/ziti/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6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2025/2/17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63" r:id="rId6"/>
    <p:sldLayoutId id="2147483664" r:id="rId7"/>
    <p:sldLayoutId id="2147483665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55626"/>
            <a:ext cx="8352928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2735796" y="263446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The second group 2024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15567" y="1995686"/>
            <a:ext cx="6512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>
                <a:solidFill>
                  <a:schemeClr val="bg1"/>
                </a:solidFill>
                <a:cs typeface="+mn-ea"/>
                <a:sym typeface="+mn-lt"/>
              </a:rPr>
              <a:t>系统能力综合培养</a:t>
            </a:r>
            <a:r>
              <a:rPr lang="en-US" altLang="zh-CN" sz="3600" b="1" spc="300">
                <a:solidFill>
                  <a:schemeClr val="bg1"/>
                </a:solidFill>
                <a:cs typeface="+mn-ea"/>
                <a:sym typeface="+mn-lt"/>
              </a:rPr>
              <a:t>-</a:t>
            </a:r>
            <a:r>
              <a:rPr lang="zh-CN" altLang="en-US" sz="3600" b="1" spc="300">
                <a:solidFill>
                  <a:schemeClr val="bg1"/>
                </a:solidFill>
                <a:cs typeface="+mn-ea"/>
                <a:sym typeface="+mn-lt"/>
              </a:rPr>
              <a:t>智能小车</a:t>
            </a:r>
            <a:endParaRPr lang="zh-CN" altLang="en-US" sz="3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66706" y="30252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小组成员：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769492" y="700376"/>
            <a:ext cx="1636291" cy="1159449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563888" y="3453828"/>
            <a:ext cx="2016224" cy="531310"/>
          </a:xfrm>
          <a:prstGeom prst="rect">
            <a:avLst/>
          </a:prstGeom>
          <a:solidFill>
            <a:schemeClr val="bg1">
              <a:lumMod val="85000"/>
              <a:alpha val="79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3" y="734952"/>
            <a:ext cx="1636291" cy="1348662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91" y="3463295"/>
            <a:ext cx="2122869" cy="49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5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2750176" y="2171108"/>
            <a:ext cx="369403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>
                <a:solidFill>
                  <a:schemeClr val="bg1"/>
                </a:solidFill>
                <a:cs typeface="+mn-ea"/>
                <a:sym typeface="+mn-lt"/>
              </a:rPr>
              <a:t>操作系统实验</a:t>
            </a:r>
            <a:endParaRPr lang="en-GB" altLang="zh-CN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4" y="267494"/>
            <a:ext cx="1182112" cy="9743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5" y="1093588"/>
            <a:ext cx="1493489" cy="3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1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915566"/>
            <a:ext cx="9144000" cy="3528392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8583" y="1219297"/>
            <a:ext cx="6777753" cy="603298"/>
            <a:chOff x="634487" y="2586440"/>
            <a:chExt cx="9037005" cy="804398"/>
          </a:xfrm>
        </p:grpSpPr>
        <p:grpSp>
          <p:nvGrpSpPr>
            <p:cNvPr id="23" name="组合 22"/>
            <p:cNvGrpSpPr/>
            <p:nvPr/>
          </p:nvGrpSpPr>
          <p:grpSpPr>
            <a:xfrm>
              <a:off x="634487" y="2617080"/>
              <a:ext cx="399214" cy="399214"/>
              <a:chOff x="634487" y="2617080"/>
              <a:chExt cx="399214" cy="399214"/>
            </a:xfrm>
          </p:grpSpPr>
          <p:sp>
            <p:nvSpPr>
              <p:cNvPr id="27" name="任意多边形: 形状 26"/>
              <p:cNvSpPr/>
              <p:nvPr/>
            </p:nvSpPr>
            <p:spPr>
              <a:xfrm>
                <a:off x="634487" y="2617080"/>
                <a:ext cx="399214" cy="399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800">
                  <a:cs typeface="+mn-ea"/>
                  <a:sym typeface="+mn-lt"/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756465" y="2735261"/>
                <a:ext cx="155257" cy="16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800"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1033700" y="2586440"/>
              <a:ext cx="8637792" cy="804398"/>
              <a:chOff x="6729846" y="3935367"/>
              <a:chExt cx="8637792" cy="804398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6729846" y="3935367"/>
                <a:ext cx="4745018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Lab5_1 poll</a:t>
                </a:r>
                <a:endParaRPr lang="zh-CN" altLang="en-US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729846" y="4254695"/>
                <a:ext cx="8637792" cy="485070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找到并完成对</a:t>
                </a:r>
                <a:r>
                  <a:rPr lang="en-US" altLang="zh-CN" sz="1400">
                    <a:solidFill>
                      <a:schemeClr val="bg1"/>
                    </a:solidFill>
                    <a:cs typeface="+mn-ea"/>
                    <a:sym typeface="+mn-lt"/>
                  </a:rPr>
                  <a:t>uart_getchar</a:t>
                </a:r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的调用，实现应用通过轮询方式从蓝牙端获取指令，实现对小车的控制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640DB024-3331-4F8F-A88E-DF6B758B77E7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实验任务一览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6E2237-373D-445B-A900-D7903D99B2E1}"/>
              </a:ext>
            </a:extLst>
          </p:cNvPr>
          <p:cNvGrpSpPr/>
          <p:nvPr/>
        </p:nvGrpSpPr>
        <p:grpSpPr>
          <a:xfrm>
            <a:off x="818583" y="2363576"/>
            <a:ext cx="6777753" cy="725544"/>
            <a:chOff x="634487" y="2586440"/>
            <a:chExt cx="9037005" cy="967393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1CBA96C6-33CE-45F0-A56B-1D97C783B5BE}"/>
                </a:ext>
              </a:extLst>
            </p:cNvPr>
            <p:cNvGrpSpPr/>
            <p:nvPr/>
          </p:nvGrpSpPr>
          <p:grpSpPr>
            <a:xfrm>
              <a:off x="634487" y="2617080"/>
              <a:ext cx="399214" cy="399214"/>
              <a:chOff x="634487" y="2617080"/>
              <a:chExt cx="399214" cy="399214"/>
            </a:xfrm>
          </p:grpSpPr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DEB530FD-3254-46D3-9EC6-66365CF6B4F1}"/>
                  </a:ext>
                </a:extLst>
              </p:cNvPr>
              <p:cNvSpPr/>
              <p:nvPr/>
            </p:nvSpPr>
            <p:spPr>
              <a:xfrm>
                <a:off x="634487" y="2617080"/>
                <a:ext cx="399214" cy="399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800">
                  <a:cs typeface="+mn-ea"/>
                  <a:sym typeface="+mn-lt"/>
                </a:endParaRPr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F8F161B1-40BB-402D-A495-B017D9FE4026}"/>
                  </a:ext>
                </a:extLst>
              </p:cNvPr>
              <p:cNvSpPr/>
              <p:nvPr/>
            </p:nvSpPr>
            <p:spPr>
              <a:xfrm>
                <a:off x="756465" y="2735261"/>
                <a:ext cx="155257" cy="16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800"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FCF66592-EB3F-4DEB-B8E0-99F3840F85C4}"/>
                </a:ext>
              </a:extLst>
            </p:cNvPr>
            <p:cNvGrpSpPr/>
            <p:nvPr/>
          </p:nvGrpSpPr>
          <p:grpSpPr>
            <a:xfrm>
              <a:off x="1033700" y="2586440"/>
              <a:ext cx="8637792" cy="967393"/>
              <a:chOff x="6729846" y="3935367"/>
              <a:chExt cx="8637792" cy="967393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3A2DF53A-633C-4042-A671-3EE848792F88}"/>
                  </a:ext>
                </a:extLst>
              </p:cNvPr>
              <p:cNvSpPr/>
              <p:nvPr/>
            </p:nvSpPr>
            <p:spPr>
              <a:xfrm>
                <a:off x="6729846" y="3935367"/>
                <a:ext cx="4745018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Lab5_2 PLIC</a:t>
                </a:r>
                <a:endParaRPr lang="zh-CN" altLang="en-US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E777E3B-B813-4F33-B67F-8524793F0757}"/>
                  </a:ext>
                </a:extLst>
              </p:cNvPr>
              <p:cNvSpPr/>
              <p:nvPr/>
            </p:nvSpPr>
            <p:spPr>
              <a:xfrm>
                <a:off x="6729846" y="4254695"/>
                <a:ext cx="8637792" cy="648065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添加中断处理，使应用通过中断的方式从蓝牙端获取指令。在等待蓝牙的进程休眠时，执行</a:t>
                </a:r>
                <a:r>
                  <a:rPr lang="en-US" altLang="zh-CN" sz="1400">
                    <a:solidFill>
                      <a:schemeClr val="bg1"/>
                    </a:solidFill>
                    <a:cs typeface="+mn-ea"/>
                    <a:sym typeface="+mn-lt"/>
                  </a:rPr>
                  <a:t>delay</a:t>
                </a:r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进程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4315E28-A5CC-4AE1-B58B-6D3769D1E5B0}"/>
              </a:ext>
            </a:extLst>
          </p:cNvPr>
          <p:cNvGrpSpPr/>
          <p:nvPr/>
        </p:nvGrpSpPr>
        <p:grpSpPr>
          <a:xfrm>
            <a:off x="818583" y="3507854"/>
            <a:ext cx="6777753" cy="764104"/>
            <a:chOff x="634487" y="2586440"/>
            <a:chExt cx="9037005" cy="1018806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72B7EE4-636A-4AC9-A858-9D8D378E2781}"/>
                </a:ext>
              </a:extLst>
            </p:cNvPr>
            <p:cNvGrpSpPr/>
            <p:nvPr/>
          </p:nvGrpSpPr>
          <p:grpSpPr>
            <a:xfrm>
              <a:off x="634487" y="2617080"/>
              <a:ext cx="399214" cy="399214"/>
              <a:chOff x="634487" y="2617080"/>
              <a:chExt cx="399214" cy="399214"/>
            </a:xfrm>
          </p:grpSpPr>
          <p:sp>
            <p:nvSpPr>
              <p:cNvPr id="42" name="任意多边形: 形状 41">
                <a:extLst>
                  <a:ext uri="{FF2B5EF4-FFF2-40B4-BE49-F238E27FC236}">
                    <a16:creationId xmlns:a16="http://schemas.microsoft.com/office/drawing/2014/main" id="{CB3CD5E9-9AD6-4D5A-A7B1-843102DF346C}"/>
                  </a:ext>
                </a:extLst>
              </p:cNvPr>
              <p:cNvSpPr/>
              <p:nvPr/>
            </p:nvSpPr>
            <p:spPr>
              <a:xfrm>
                <a:off x="634487" y="2617080"/>
                <a:ext cx="399214" cy="3992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800"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3DF24A13-079F-4635-B55C-530D76B6ED50}"/>
                  </a:ext>
                </a:extLst>
              </p:cNvPr>
              <p:cNvSpPr/>
              <p:nvPr/>
            </p:nvSpPr>
            <p:spPr>
              <a:xfrm>
                <a:off x="756465" y="2735261"/>
                <a:ext cx="155257" cy="1628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04" h="21302" extrusionOk="0">
                    <a:moveTo>
                      <a:pt x="7816" y="21302"/>
                    </a:moveTo>
                    <a:cubicBezTo>
                      <a:pt x="7132" y="21302"/>
                      <a:pt x="6483" y="20993"/>
                      <a:pt x="6068" y="20461"/>
                    </a:cubicBezTo>
                    <a:lnTo>
                      <a:pt x="445" y="13277"/>
                    </a:lnTo>
                    <a:cubicBezTo>
                      <a:pt x="-287" y="12344"/>
                      <a:pt x="-97" y="11016"/>
                      <a:pt x="870" y="10308"/>
                    </a:cubicBezTo>
                    <a:cubicBezTo>
                      <a:pt x="1838" y="9597"/>
                      <a:pt x="3211" y="9785"/>
                      <a:pt x="3943" y="10719"/>
                    </a:cubicBezTo>
                    <a:lnTo>
                      <a:pt x="7643" y="15442"/>
                    </a:lnTo>
                    <a:lnTo>
                      <a:pt x="16946" y="999"/>
                    </a:lnTo>
                    <a:cubicBezTo>
                      <a:pt x="17586" y="6"/>
                      <a:pt x="18940" y="-298"/>
                      <a:pt x="19969" y="321"/>
                    </a:cubicBezTo>
                    <a:cubicBezTo>
                      <a:pt x="20997" y="939"/>
                      <a:pt x="21313" y="2248"/>
                      <a:pt x="20671" y="3243"/>
                    </a:cubicBezTo>
                    <a:lnTo>
                      <a:pt x="9680" y="20301"/>
                    </a:lnTo>
                    <a:cubicBezTo>
                      <a:pt x="9299" y="20896"/>
                      <a:pt x="8639" y="21267"/>
                      <a:pt x="7917" y="21299"/>
                    </a:cubicBezTo>
                    <a:cubicBezTo>
                      <a:pt x="7882" y="21302"/>
                      <a:pt x="7851" y="21302"/>
                      <a:pt x="7816" y="21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sz="2800"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A6D40C5C-FA1C-4B20-B35F-9F06601BD32A}"/>
                </a:ext>
              </a:extLst>
            </p:cNvPr>
            <p:cNvGrpSpPr/>
            <p:nvPr/>
          </p:nvGrpSpPr>
          <p:grpSpPr>
            <a:xfrm>
              <a:off x="1033700" y="2586440"/>
              <a:ext cx="8637792" cy="1018806"/>
              <a:chOff x="6729846" y="3935367"/>
              <a:chExt cx="8637792" cy="1018806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6794D04-5585-4896-8583-56152B661693}"/>
                  </a:ext>
                </a:extLst>
              </p:cNvPr>
              <p:cNvSpPr/>
              <p:nvPr/>
            </p:nvSpPr>
            <p:spPr>
              <a:xfrm>
                <a:off x="6729846" y="3935367"/>
                <a:ext cx="4745018" cy="215444"/>
              </a:xfrm>
              <a:prstGeom prst="rect">
                <a:avLst/>
              </a:prstGeom>
            </p:spPr>
            <p:txBody>
              <a:bodyPr wrap="none" lIns="144000" tIns="0" rIns="144000" bIns="0" anchor="ctr">
                <a:no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Lab5_3 hostdevice</a:t>
                </a:r>
                <a:endParaRPr lang="zh-CN" altLang="en-US" b="1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B854915-9BB4-418F-9B81-9945A8B23E25}"/>
                  </a:ext>
                </a:extLst>
              </p:cNvPr>
              <p:cNvSpPr/>
              <p:nvPr/>
            </p:nvSpPr>
            <p:spPr>
              <a:xfrm>
                <a:off x="6729846" y="4254695"/>
                <a:ext cx="8637792" cy="699478"/>
              </a:xfrm>
              <a:prstGeom prst="rect">
                <a:avLst/>
              </a:prstGeom>
            </p:spPr>
            <p:txBody>
              <a:bodyPr wrap="square" lIns="144000" tIns="0" rIns="144000" bIns="0" anchor="t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完成对</a:t>
                </a:r>
                <a:r>
                  <a:rPr lang="en-US" altLang="zh-CN" sz="1400">
                    <a:solidFill>
                      <a:schemeClr val="bg1"/>
                    </a:solidFill>
                    <a:cs typeface="+mn-ea"/>
                    <a:sym typeface="+mn-lt"/>
                  </a:rPr>
                  <a:t>ioctl</a:t>
                </a:r>
                <a:r>
                  <a:rPr lang="zh-CN" altLang="en-US" sz="1400">
                    <a:solidFill>
                      <a:schemeClr val="bg1"/>
                    </a:solidFill>
                    <a:cs typeface="+mn-ea"/>
                    <a:sym typeface="+mn-lt"/>
                  </a:rPr>
                  <a:t>的调用，使得用户能够设置设备参数，从而控制摄像头实现拍照等功能；获取图片后，检查数据，从而判断前方是否出现障碍物</a:t>
                </a:r>
                <a:endParaRPr lang="zh-CN" altLang="en-US" sz="1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873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218357" y="3752929"/>
            <a:ext cx="8449580" cy="892551"/>
            <a:chOff x="7487642" y="1712453"/>
            <a:chExt cx="12566877" cy="1327472"/>
          </a:xfrm>
        </p:grpSpPr>
        <p:sp>
          <p:nvSpPr>
            <p:cNvPr id="49" name="TextBox 32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50" name="Group 33"/>
            <p:cNvGrpSpPr/>
            <p:nvPr/>
          </p:nvGrpSpPr>
          <p:grpSpPr>
            <a:xfrm>
              <a:off x="8525533" y="1712453"/>
              <a:ext cx="11528986" cy="1327472"/>
              <a:chOff x="8025610" y="3845660"/>
              <a:chExt cx="11528986" cy="1327472"/>
            </a:xfrm>
          </p:grpSpPr>
          <p:sp>
            <p:nvSpPr>
              <p:cNvPr id="51" name="TextBox 34"/>
              <p:cNvSpPr txBox="1"/>
              <p:nvPr/>
            </p:nvSpPr>
            <p:spPr>
              <a:xfrm>
                <a:off x="8025610" y="3845660"/>
                <a:ext cx="11528986" cy="1327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修改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syscall.c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文件中的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sys_uart_getchar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函数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axi uartlite IP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核的状态寄存器最低位被用来描述接收数据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FIFO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的状态，该位为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1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时表明接收数据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FIFO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有数据到达。因此，在从蓝牙设备读取数据的过程中，需要通过轮询的方式不断检查状态寄存器最低位的值，直到其值为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1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（表明有数据到达）时停止检测，并读取接收数据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FIFO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中的值进行返回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35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01D2D-7BD8-3531-4002-D3B81368FD0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操作系统实验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E3C00B-82CF-4C67-B949-289515DA3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771551"/>
            <a:ext cx="4528480" cy="268649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7AB692-5DF5-4F21-AB19-8BA78BB8E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699542"/>
            <a:ext cx="3807905" cy="275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218357" y="3533831"/>
            <a:ext cx="8449580" cy="1446550"/>
            <a:chOff x="7487642" y="1712453"/>
            <a:chExt cx="12566877" cy="2151424"/>
          </a:xfrm>
        </p:grpSpPr>
        <p:sp>
          <p:nvSpPr>
            <p:cNvPr id="49" name="TextBox 32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  <a:endParaRPr lang="en-US" sz="4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Group 33"/>
            <p:cNvGrpSpPr/>
            <p:nvPr/>
          </p:nvGrpSpPr>
          <p:grpSpPr>
            <a:xfrm>
              <a:off x="8525533" y="1712453"/>
              <a:ext cx="11528986" cy="2151424"/>
              <a:chOff x="8025610" y="3845660"/>
              <a:chExt cx="11528986" cy="2151424"/>
            </a:xfrm>
          </p:grpSpPr>
          <p:sp>
            <p:nvSpPr>
              <p:cNvPr id="51" name="TextBox 34"/>
              <p:cNvSpPr txBox="1"/>
              <p:nvPr/>
            </p:nvSpPr>
            <p:spPr>
              <a:xfrm>
                <a:off x="8025610" y="3845660"/>
                <a:ext cx="11528986" cy="2151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修改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strap.c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文件中的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smode_trap_handler 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函数、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syscall.c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文件的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do_syscall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函数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strap.c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文件中修改的代码会在外部中断时被调用，表明蓝牙设备接收到了数据。此时需要将收到的数据读出，调用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do_wake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函数唤醒小车控制进程。</a:t>
                </a:r>
                <a:endParaRPr lang="en-US" altLang="zh-CN" sz="120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当小车控制进程间接调用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uart_getchar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函数获取蓝牙设备输入时，第一行代码会导致其被阻塞并让出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CPU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，在来自蓝牙设备的中断到达之前，小车控制进程会一直处于阻塞状态。当蓝牙设备接收到数据并产生中断时，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do_wake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会调用由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do_sleep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注册的回调函数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update_uartvalue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，处理系统调用返回值。最后，小车控制进程会被上文中添加的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do_wake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函数所唤醒。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35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01D2D-7BD8-3531-4002-D3B81368FD0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操作系统实验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180465-C547-457F-8C50-E8B16979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57" y="732631"/>
            <a:ext cx="4550409" cy="18391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FBC4550-5129-43B0-8FAF-53499D417C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08"/>
          <a:stretch/>
        </p:blipFill>
        <p:spPr>
          <a:xfrm>
            <a:off x="218357" y="2669735"/>
            <a:ext cx="4550409" cy="7661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8EC9E3-AECF-4145-9BA0-7E9E6467D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583" y="732631"/>
            <a:ext cx="3773354" cy="270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2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107504" y="1707654"/>
            <a:ext cx="4032448" cy="2246769"/>
            <a:chOff x="7487642" y="1712453"/>
            <a:chExt cx="5997373" cy="3341575"/>
          </a:xfrm>
        </p:grpSpPr>
        <p:sp>
          <p:nvSpPr>
            <p:cNvPr id="49" name="TextBox 32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  <a:endParaRPr lang="en-US" sz="4400" dirty="0">
                <a:solidFill>
                  <a:schemeClr val="accent1"/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Group 33"/>
            <p:cNvGrpSpPr/>
            <p:nvPr/>
          </p:nvGrpSpPr>
          <p:grpSpPr>
            <a:xfrm>
              <a:off x="8525533" y="1712453"/>
              <a:ext cx="4959482" cy="3341575"/>
              <a:chOff x="8025610" y="3845660"/>
              <a:chExt cx="4959482" cy="3341575"/>
            </a:xfrm>
          </p:grpSpPr>
          <p:sp>
            <p:nvSpPr>
              <p:cNvPr id="51" name="TextBox 34"/>
              <p:cNvSpPr txBox="1"/>
              <p:nvPr/>
            </p:nvSpPr>
            <p:spPr>
              <a:xfrm>
                <a:off x="8025610" y="3845660"/>
                <a:ext cx="4959482" cy="33415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修改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hostfs.c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文件中的</a:t>
                </a:r>
                <a:r>
                  <a:rPr lang="en-US" altLang="zh-CN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hostfs_ioctl</a:t>
                </a:r>
                <a:r>
                  <a:rPr lang="zh-CN" altLang="en-US" sz="1600" b="1">
                    <a:solidFill>
                      <a:schemeClr val="accent1"/>
                    </a:solidFill>
                    <a:cs typeface="+mn-ea"/>
                    <a:sym typeface="+mn-lt"/>
                  </a:rPr>
                  <a:t>函数</a:t>
                </a:r>
                <a:endParaRPr lang="en-US" altLang="zh-CN" sz="1600" b="1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调用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frontend_syscall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函数将所有参数通过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HTIF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协议传给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riscv-fesvr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在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PS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端进行系统调用。</a:t>
                </a:r>
                <a:endParaRPr lang="en-US" altLang="zh-CN" sz="120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endParaRPr lang="en-US" altLang="zh-CN" sz="120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注意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fd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参数是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PKE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内部的文件描述符，不是该文件在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PS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端操作系统里对应的文件描述符，所以需要先将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fd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通过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spike_file_get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转成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spike_file_t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对象，然后获取该对象的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kfd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属性，这个属性存储的值才是该文件在</a:t>
                </a:r>
                <a:r>
                  <a:rPr lang="en-US" altLang="zh-CN" sz="1200">
                    <a:solidFill>
                      <a:schemeClr val="accent1"/>
                    </a:solidFill>
                    <a:cs typeface="+mn-ea"/>
                    <a:sym typeface="+mn-lt"/>
                  </a:rPr>
                  <a:t>PS</a:t>
                </a:r>
                <a:r>
                  <a:rPr lang="zh-CN" altLang="en-US" sz="1200">
                    <a:solidFill>
                      <a:schemeClr val="accent1"/>
                    </a:solidFill>
                    <a:cs typeface="+mn-ea"/>
                    <a:sym typeface="+mn-lt"/>
                  </a:rPr>
                  <a:t>端操作系统里对应的文件描述符。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35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01D2D-7BD8-3531-4002-D3B81368FD0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操作系统实验三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6277EF-465B-48ED-AC54-4CE53C97B0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92"/>
          <a:stretch/>
        </p:blipFill>
        <p:spPr>
          <a:xfrm>
            <a:off x="4683383" y="3622233"/>
            <a:ext cx="4015386" cy="12661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3BD24A-C352-4C09-8346-5608A7D75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383" y="683309"/>
            <a:ext cx="4015386" cy="284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7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3059832" y="2171108"/>
            <a:ext cx="32619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成果验证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4" y="267494"/>
            <a:ext cx="1182112" cy="9743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5" y="1093588"/>
            <a:ext cx="1493489" cy="3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2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1D2D-7BD8-3531-4002-D3B81368FD0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成果验证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74FC3F-E2CC-427A-86A4-AADB8425F3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6"/>
          <a:stretch/>
        </p:blipFill>
        <p:spPr>
          <a:xfrm>
            <a:off x="161764" y="758091"/>
            <a:ext cx="8820472" cy="42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01D2D-7BD8-3531-4002-D3B81368FD0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成果验证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F8C8E6-3FAA-4D05-9D36-2BB77E542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771550"/>
            <a:ext cx="5133975" cy="24098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C8CD87C-EB1D-404E-A4F0-ED2CAEF8E368}"/>
              </a:ext>
            </a:extLst>
          </p:cNvPr>
          <p:cNvSpPr txBox="1"/>
          <p:nvPr/>
        </p:nvSpPr>
        <p:spPr>
          <a:xfrm>
            <a:off x="5868144" y="1314742"/>
            <a:ext cx="2721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前进状态下实时输出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Dark num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反映离障碍物的距离离障碍物过近小车会自动停止，并输出提示“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Stop moving forward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B54FD8B-0C39-4BD3-A64B-0B67AF8C3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55" r="8798"/>
          <a:stretch/>
        </p:blipFill>
        <p:spPr>
          <a:xfrm>
            <a:off x="251521" y="3267442"/>
            <a:ext cx="5133974" cy="1743474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97D3B87D-D136-4DFA-A34C-9E26F2596B1D}"/>
              </a:ext>
            </a:extLst>
          </p:cNvPr>
          <p:cNvSpPr/>
          <p:nvPr/>
        </p:nvSpPr>
        <p:spPr>
          <a:xfrm>
            <a:off x="107504" y="3867894"/>
            <a:ext cx="2634000" cy="28803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878302-F4A6-4EA1-8BBD-829A27E129CE}"/>
              </a:ext>
            </a:extLst>
          </p:cNvPr>
          <p:cNvSpPr txBox="1"/>
          <p:nvPr/>
        </p:nvSpPr>
        <p:spPr>
          <a:xfrm>
            <a:off x="5868144" y="3494206"/>
            <a:ext cx="2721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接收到指令（前进、后退、左转、右转）时，会输出相应提示“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Accpet the Instructions ‘x’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”。如图为左转指令“</a:t>
            </a:r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B1CEB5-6222-4BAA-A03A-B52BCEEE27D4}"/>
              </a:ext>
            </a:extLst>
          </p:cNvPr>
          <p:cNvSpPr/>
          <p:nvPr/>
        </p:nvSpPr>
        <p:spPr>
          <a:xfrm>
            <a:off x="184507" y="1563638"/>
            <a:ext cx="2634000" cy="40559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3059832" y="2171108"/>
            <a:ext cx="32619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5400">
                <a:solidFill>
                  <a:schemeClr val="bg1"/>
                </a:solidFill>
                <a:cs typeface="+mn-ea"/>
                <a:sym typeface="+mn-lt"/>
              </a:rPr>
              <a:t>总结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4" y="267494"/>
            <a:ext cx="1182112" cy="9743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5" y="1093588"/>
            <a:ext cx="1493489" cy="3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3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34"/>
          <p:cNvGrpSpPr/>
          <p:nvPr/>
        </p:nvGrpSpPr>
        <p:grpSpPr>
          <a:xfrm>
            <a:off x="3070982" y="1240080"/>
            <a:ext cx="3002037" cy="2956609"/>
            <a:chOff x="8809631" y="1360739"/>
            <a:chExt cx="4002716" cy="3942145"/>
          </a:xfrm>
        </p:grpSpPr>
        <p:sp>
          <p:nvSpPr>
            <p:cNvPr id="100" name="Freeform: Shape 98"/>
            <p:cNvSpPr>
              <a:spLocks/>
            </p:cNvSpPr>
            <p:nvPr/>
          </p:nvSpPr>
          <p:spPr bwMode="auto">
            <a:xfrm>
              <a:off x="11732169" y="2341648"/>
              <a:ext cx="482883" cy="1179447"/>
            </a:xfrm>
            <a:custGeom>
              <a:avLst/>
              <a:gdLst>
                <a:gd name="T0" fmla="*/ 7 w 287"/>
                <a:gd name="T1" fmla="*/ 417 h 701"/>
                <a:gd name="T2" fmla="*/ 230 w 287"/>
                <a:gd name="T3" fmla="*/ 701 h 701"/>
                <a:gd name="T4" fmla="*/ 287 w 287"/>
                <a:gd name="T5" fmla="*/ 310 h 701"/>
                <a:gd name="T6" fmla="*/ 0 w 287"/>
                <a:gd name="T7" fmla="*/ 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7" h="701">
                  <a:moveTo>
                    <a:pt x="7" y="417"/>
                  </a:moveTo>
                  <a:lnTo>
                    <a:pt x="230" y="701"/>
                  </a:lnTo>
                  <a:lnTo>
                    <a:pt x="287" y="310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1" name="Freeform: Shape 95"/>
            <p:cNvSpPr>
              <a:spLocks/>
            </p:cNvSpPr>
            <p:nvPr/>
          </p:nvSpPr>
          <p:spPr bwMode="auto">
            <a:xfrm>
              <a:off x="10424851" y="1360739"/>
              <a:ext cx="1467158" cy="3428976"/>
            </a:xfrm>
            <a:custGeom>
              <a:avLst/>
              <a:gdLst>
                <a:gd name="T0" fmla="*/ 853 w 872"/>
                <a:gd name="T1" fmla="*/ 2038 h 2038"/>
                <a:gd name="T2" fmla="*/ 500 w 872"/>
                <a:gd name="T3" fmla="*/ 1597 h 2038"/>
                <a:gd name="T4" fmla="*/ 265 w 872"/>
                <a:gd name="T5" fmla="*/ 1723 h 2038"/>
                <a:gd name="T6" fmla="*/ 225 w 872"/>
                <a:gd name="T7" fmla="*/ 1758 h 2038"/>
                <a:gd name="T8" fmla="*/ 242 w 872"/>
                <a:gd name="T9" fmla="*/ 2023 h 2038"/>
                <a:gd name="T10" fmla="*/ 872 w 872"/>
                <a:gd name="T11" fmla="*/ 2023 h 2038"/>
                <a:gd name="T12" fmla="*/ 493 w 872"/>
                <a:gd name="T13" fmla="*/ 1173 h 2038"/>
                <a:gd name="T14" fmla="*/ 749 w 872"/>
                <a:gd name="T15" fmla="*/ 533 h 2038"/>
                <a:gd name="T16" fmla="*/ 772 w 872"/>
                <a:gd name="T17" fmla="*/ 986 h 2038"/>
                <a:gd name="T18" fmla="*/ 498 w 872"/>
                <a:gd name="T19" fmla="*/ 1133 h 2038"/>
                <a:gd name="T20" fmla="*/ 443 w 872"/>
                <a:gd name="T21" fmla="*/ 796 h 2038"/>
                <a:gd name="T22" fmla="*/ 725 w 872"/>
                <a:gd name="T23" fmla="*/ 536 h 2038"/>
                <a:gd name="T24" fmla="*/ 0 w 872"/>
                <a:gd name="T25" fmla="*/ 0 h 2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2" h="2038">
                  <a:moveTo>
                    <a:pt x="853" y="2038"/>
                  </a:moveTo>
                  <a:lnTo>
                    <a:pt x="500" y="1597"/>
                  </a:lnTo>
                  <a:lnTo>
                    <a:pt x="265" y="1723"/>
                  </a:lnTo>
                  <a:lnTo>
                    <a:pt x="225" y="1758"/>
                  </a:lnTo>
                  <a:lnTo>
                    <a:pt x="242" y="2023"/>
                  </a:lnTo>
                  <a:lnTo>
                    <a:pt x="872" y="2023"/>
                  </a:lnTo>
                  <a:lnTo>
                    <a:pt x="493" y="1173"/>
                  </a:lnTo>
                  <a:lnTo>
                    <a:pt x="749" y="533"/>
                  </a:lnTo>
                  <a:lnTo>
                    <a:pt x="772" y="986"/>
                  </a:lnTo>
                  <a:lnTo>
                    <a:pt x="498" y="1133"/>
                  </a:lnTo>
                  <a:lnTo>
                    <a:pt x="443" y="796"/>
                  </a:lnTo>
                  <a:lnTo>
                    <a:pt x="725" y="536"/>
                  </a:lnTo>
                  <a:lnTo>
                    <a:pt x="0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2" name="Straight Connector 93"/>
            <p:cNvSpPr>
              <a:spLocks/>
            </p:cNvSpPr>
            <p:nvPr/>
          </p:nvSpPr>
          <p:spPr bwMode="auto">
            <a:xfrm flipH="1">
              <a:off x="9798953" y="2074128"/>
              <a:ext cx="1033068" cy="71338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3" name="Freeform: Shape 86"/>
            <p:cNvSpPr>
              <a:spLocks/>
            </p:cNvSpPr>
            <p:nvPr/>
          </p:nvSpPr>
          <p:spPr bwMode="auto">
            <a:xfrm>
              <a:off x="8809631" y="1392707"/>
              <a:ext cx="3923638" cy="3834464"/>
            </a:xfrm>
            <a:custGeom>
              <a:avLst/>
              <a:gdLst>
                <a:gd name="T0" fmla="*/ 974 w 2332"/>
                <a:gd name="T1" fmla="*/ 0 h 2279"/>
                <a:gd name="T2" fmla="*/ 1581 w 2332"/>
                <a:gd name="T3" fmla="*/ 81 h 2279"/>
                <a:gd name="T4" fmla="*/ 2059 w 2332"/>
                <a:gd name="T5" fmla="*/ 360 h 2279"/>
                <a:gd name="T6" fmla="*/ 2332 w 2332"/>
                <a:gd name="T7" fmla="*/ 820 h 2279"/>
                <a:gd name="T8" fmla="*/ 2249 w 2332"/>
                <a:gd name="T9" fmla="*/ 1718 h 2279"/>
                <a:gd name="T10" fmla="*/ 1652 w 2332"/>
                <a:gd name="T11" fmla="*/ 2279 h 2279"/>
                <a:gd name="T12" fmla="*/ 714 w 2332"/>
                <a:gd name="T13" fmla="*/ 2279 h 2279"/>
                <a:gd name="T14" fmla="*/ 57 w 2332"/>
                <a:gd name="T15" fmla="*/ 1649 h 2279"/>
                <a:gd name="T16" fmla="*/ 0 w 2332"/>
                <a:gd name="T17" fmla="*/ 967 h 2279"/>
                <a:gd name="T18" fmla="*/ 221 w 2332"/>
                <a:gd name="T19" fmla="*/ 448 h 2279"/>
                <a:gd name="T20" fmla="*/ 974 w 2332"/>
                <a:gd name="T21" fmla="*/ 0 h 2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2" h="2279">
                  <a:moveTo>
                    <a:pt x="974" y="0"/>
                  </a:moveTo>
                  <a:lnTo>
                    <a:pt x="1581" y="81"/>
                  </a:lnTo>
                  <a:lnTo>
                    <a:pt x="2059" y="360"/>
                  </a:lnTo>
                  <a:lnTo>
                    <a:pt x="2332" y="820"/>
                  </a:lnTo>
                  <a:lnTo>
                    <a:pt x="2249" y="1718"/>
                  </a:lnTo>
                  <a:lnTo>
                    <a:pt x="1652" y="2279"/>
                  </a:lnTo>
                  <a:lnTo>
                    <a:pt x="714" y="2279"/>
                  </a:lnTo>
                  <a:lnTo>
                    <a:pt x="57" y="1649"/>
                  </a:lnTo>
                  <a:lnTo>
                    <a:pt x="0" y="967"/>
                  </a:lnTo>
                  <a:lnTo>
                    <a:pt x="221" y="448"/>
                  </a:lnTo>
                  <a:lnTo>
                    <a:pt x="974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4" name="Freeform: Shape 87"/>
            <p:cNvSpPr>
              <a:spLocks/>
            </p:cNvSpPr>
            <p:nvPr/>
          </p:nvSpPr>
          <p:spPr bwMode="auto">
            <a:xfrm>
              <a:off x="9181468" y="1820067"/>
              <a:ext cx="3630879" cy="3407104"/>
            </a:xfrm>
            <a:custGeom>
              <a:avLst/>
              <a:gdLst>
                <a:gd name="T0" fmla="*/ 0 w 2158"/>
                <a:gd name="T1" fmla="*/ 194 h 2025"/>
                <a:gd name="T2" fmla="*/ 651 w 2158"/>
                <a:gd name="T3" fmla="*/ 0 h 2025"/>
                <a:gd name="T4" fmla="*/ 981 w 2158"/>
                <a:gd name="T5" fmla="*/ 151 h 2025"/>
                <a:gd name="T6" fmla="*/ 1452 w 2158"/>
                <a:gd name="T7" fmla="*/ 284 h 2025"/>
                <a:gd name="T8" fmla="*/ 2158 w 2158"/>
                <a:gd name="T9" fmla="*/ 578 h 2025"/>
                <a:gd name="T10" fmla="*/ 1746 w 2158"/>
                <a:gd name="T11" fmla="*/ 966 h 2025"/>
                <a:gd name="T12" fmla="*/ 2059 w 2158"/>
                <a:gd name="T13" fmla="*/ 1464 h 2025"/>
                <a:gd name="T14" fmla="*/ 1618 w 2158"/>
                <a:gd name="T15" fmla="*/ 1724 h 2025"/>
                <a:gd name="T16" fmla="*/ 528 w 2158"/>
                <a:gd name="T17" fmla="*/ 2025 h 2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" h="2025">
                  <a:moveTo>
                    <a:pt x="0" y="194"/>
                  </a:moveTo>
                  <a:lnTo>
                    <a:pt x="651" y="0"/>
                  </a:lnTo>
                  <a:lnTo>
                    <a:pt x="981" y="151"/>
                  </a:lnTo>
                  <a:lnTo>
                    <a:pt x="1452" y="284"/>
                  </a:lnTo>
                  <a:lnTo>
                    <a:pt x="2158" y="578"/>
                  </a:lnTo>
                  <a:lnTo>
                    <a:pt x="1746" y="966"/>
                  </a:lnTo>
                  <a:lnTo>
                    <a:pt x="2059" y="1464"/>
                  </a:lnTo>
                  <a:lnTo>
                    <a:pt x="1618" y="1724"/>
                  </a:lnTo>
                  <a:lnTo>
                    <a:pt x="528" y="2025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Freeform: Shape 88"/>
            <p:cNvSpPr>
              <a:spLocks/>
            </p:cNvSpPr>
            <p:nvPr/>
          </p:nvSpPr>
          <p:spPr bwMode="auto">
            <a:xfrm>
              <a:off x="9181468" y="1397754"/>
              <a:ext cx="2937681" cy="3873162"/>
            </a:xfrm>
            <a:custGeom>
              <a:avLst/>
              <a:gdLst>
                <a:gd name="T0" fmla="*/ 0 w 1746"/>
                <a:gd name="T1" fmla="*/ 469 h 2302"/>
                <a:gd name="T2" fmla="*/ 192 w 1746"/>
                <a:gd name="T3" fmla="*/ 739 h 2302"/>
                <a:gd name="T4" fmla="*/ 945 w 1746"/>
                <a:gd name="T5" fmla="*/ 417 h 2302"/>
                <a:gd name="T6" fmla="*/ 888 w 1746"/>
                <a:gd name="T7" fmla="*/ 739 h 2302"/>
                <a:gd name="T8" fmla="*/ 981 w 1746"/>
                <a:gd name="T9" fmla="*/ 1729 h 2302"/>
                <a:gd name="T10" fmla="*/ 1618 w 1746"/>
                <a:gd name="T11" fmla="*/ 1975 h 2302"/>
                <a:gd name="T12" fmla="*/ 1746 w 1746"/>
                <a:gd name="T13" fmla="*/ 1236 h 2302"/>
                <a:gd name="T14" fmla="*/ 1452 w 1746"/>
                <a:gd name="T15" fmla="*/ 535 h 2302"/>
                <a:gd name="T16" fmla="*/ 898 w 1746"/>
                <a:gd name="T17" fmla="*/ 753 h 2302"/>
                <a:gd name="T18" fmla="*/ 1220 w 1746"/>
                <a:gd name="T19" fmla="*/ 1137 h 2302"/>
                <a:gd name="T20" fmla="*/ 950 w 1746"/>
                <a:gd name="T21" fmla="*/ 1717 h 2302"/>
                <a:gd name="T22" fmla="*/ 945 w 1746"/>
                <a:gd name="T23" fmla="*/ 1729 h 2302"/>
                <a:gd name="T24" fmla="*/ 481 w 1746"/>
                <a:gd name="T25" fmla="*/ 2302 h 2302"/>
                <a:gd name="T26" fmla="*/ 239 w 1746"/>
                <a:gd name="T27" fmla="*/ 1137 h 2302"/>
                <a:gd name="T28" fmla="*/ 945 w 1746"/>
                <a:gd name="T29" fmla="*/ 398 h 2302"/>
                <a:gd name="T30" fmla="*/ 774 w 1746"/>
                <a:gd name="T31" fmla="*/ 0 h 2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746" h="2302">
                  <a:moveTo>
                    <a:pt x="0" y="469"/>
                  </a:moveTo>
                  <a:lnTo>
                    <a:pt x="192" y="739"/>
                  </a:lnTo>
                  <a:lnTo>
                    <a:pt x="945" y="417"/>
                  </a:lnTo>
                  <a:lnTo>
                    <a:pt x="888" y="739"/>
                  </a:lnTo>
                  <a:lnTo>
                    <a:pt x="981" y="1729"/>
                  </a:lnTo>
                  <a:lnTo>
                    <a:pt x="1618" y="1975"/>
                  </a:lnTo>
                  <a:lnTo>
                    <a:pt x="1746" y="1236"/>
                  </a:lnTo>
                  <a:lnTo>
                    <a:pt x="1452" y="535"/>
                  </a:lnTo>
                  <a:lnTo>
                    <a:pt x="898" y="753"/>
                  </a:lnTo>
                  <a:lnTo>
                    <a:pt x="1220" y="1137"/>
                  </a:lnTo>
                  <a:lnTo>
                    <a:pt x="950" y="1717"/>
                  </a:lnTo>
                  <a:lnTo>
                    <a:pt x="945" y="1729"/>
                  </a:lnTo>
                  <a:lnTo>
                    <a:pt x="481" y="2302"/>
                  </a:lnTo>
                  <a:lnTo>
                    <a:pt x="239" y="1137"/>
                  </a:lnTo>
                  <a:lnTo>
                    <a:pt x="945" y="398"/>
                  </a:lnTo>
                  <a:lnTo>
                    <a:pt x="774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Freeform: Shape 89"/>
            <p:cNvSpPr>
              <a:spLocks/>
            </p:cNvSpPr>
            <p:nvPr/>
          </p:nvSpPr>
          <p:spPr bwMode="auto">
            <a:xfrm>
              <a:off x="8809631" y="2664692"/>
              <a:ext cx="1918073" cy="1845725"/>
            </a:xfrm>
            <a:custGeom>
              <a:avLst/>
              <a:gdLst>
                <a:gd name="T0" fmla="*/ 469 w 1140"/>
                <a:gd name="T1" fmla="*/ 327 h 1097"/>
                <a:gd name="T2" fmla="*/ 588 w 1140"/>
                <a:gd name="T3" fmla="*/ 52 h 1097"/>
                <a:gd name="T4" fmla="*/ 389 w 1140"/>
                <a:gd name="T5" fmla="*/ 0 h 1097"/>
                <a:gd name="T6" fmla="*/ 0 w 1140"/>
                <a:gd name="T7" fmla="*/ 211 h 1097"/>
                <a:gd name="T8" fmla="*/ 263 w 1140"/>
                <a:gd name="T9" fmla="*/ 453 h 1097"/>
                <a:gd name="T10" fmla="*/ 71 w 1140"/>
                <a:gd name="T11" fmla="*/ 905 h 1097"/>
                <a:gd name="T12" fmla="*/ 541 w 1140"/>
                <a:gd name="T13" fmla="*/ 948 h 1097"/>
                <a:gd name="T14" fmla="*/ 770 w 1140"/>
                <a:gd name="T15" fmla="*/ 1097 h 1097"/>
                <a:gd name="T16" fmla="*/ 1140 w 1140"/>
                <a:gd name="T17" fmla="*/ 983 h 1097"/>
                <a:gd name="T18" fmla="*/ 541 w 1140"/>
                <a:gd name="T19" fmla="*/ 917 h 1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0" h="1097">
                  <a:moveTo>
                    <a:pt x="469" y="327"/>
                  </a:moveTo>
                  <a:lnTo>
                    <a:pt x="588" y="52"/>
                  </a:lnTo>
                  <a:lnTo>
                    <a:pt x="389" y="0"/>
                  </a:lnTo>
                  <a:lnTo>
                    <a:pt x="0" y="211"/>
                  </a:lnTo>
                  <a:lnTo>
                    <a:pt x="263" y="453"/>
                  </a:lnTo>
                  <a:lnTo>
                    <a:pt x="71" y="905"/>
                  </a:lnTo>
                  <a:lnTo>
                    <a:pt x="541" y="948"/>
                  </a:lnTo>
                  <a:lnTo>
                    <a:pt x="770" y="1097"/>
                  </a:lnTo>
                  <a:lnTo>
                    <a:pt x="1140" y="983"/>
                  </a:lnTo>
                  <a:lnTo>
                    <a:pt x="541" y="917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Freeform: Shape 90"/>
            <p:cNvSpPr>
              <a:spLocks/>
            </p:cNvSpPr>
            <p:nvPr/>
          </p:nvSpPr>
          <p:spPr bwMode="auto">
            <a:xfrm>
              <a:off x="8841599" y="2592344"/>
              <a:ext cx="686468" cy="718436"/>
            </a:xfrm>
            <a:custGeom>
              <a:avLst/>
              <a:gdLst>
                <a:gd name="T0" fmla="*/ 375 w 408"/>
                <a:gd name="T1" fmla="*/ 0 h 427"/>
                <a:gd name="T2" fmla="*/ 408 w 408"/>
                <a:gd name="T3" fmla="*/ 427 h 427"/>
                <a:gd name="T4" fmla="*/ 0 w 408"/>
                <a:gd name="T5" fmla="*/ 275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8" h="427">
                  <a:moveTo>
                    <a:pt x="375" y="0"/>
                  </a:moveTo>
                  <a:lnTo>
                    <a:pt x="408" y="427"/>
                  </a:lnTo>
                  <a:lnTo>
                    <a:pt x="0" y="275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Freeform: Shape 91"/>
            <p:cNvSpPr>
              <a:spLocks/>
            </p:cNvSpPr>
            <p:nvPr/>
          </p:nvSpPr>
          <p:spPr bwMode="auto">
            <a:xfrm>
              <a:off x="9528067" y="1392707"/>
              <a:ext cx="2686985" cy="1199637"/>
            </a:xfrm>
            <a:custGeom>
              <a:avLst/>
              <a:gdLst>
                <a:gd name="T0" fmla="*/ 0 w 1597"/>
                <a:gd name="T1" fmla="*/ 713 h 713"/>
                <a:gd name="T2" fmla="*/ 424 w 1597"/>
                <a:gd name="T3" fmla="*/ 261 h 713"/>
                <a:gd name="T4" fmla="*/ 547 w 1597"/>
                <a:gd name="T5" fmla="*/ 0 h 713"/>
                <a:gd name="T6" fmla="*/ 566 w 1597"/>
                <a:gd name="T7" fmla="*/ 10 h 713"/>
                <a:gd name="T8" fmla="*/ 1057 w 1597"/>
                <a:gd name="T9" fmla="*/ 254 h 713"/>
                <a:gd name="T10" fmla="*/ 1154 w 1597"/>
                <a:gd name="T11" fmla="*/ 81 h 713"/>
                <a:gd name="T12" fmla="*/ 1265 w 1597"/>
                <a:gd name="T13" fmla="*/ 500 h 713"/>
                <a:gd name="T14" fmla="*/ 1597 w 1597"/>
                <a:gd name="T15" fmla="*/ 358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97" h="713">
                  <a:moveTo>
                    <a:pt x="0" y="713"/>
                  </a:moveTo>
                  <a:lnTo>
                    <a:pt x="424" y="261"/>
                  </a:lnTo>
                  <a:lnTo>
                    <a:pt x="547" y="0"/>
                  </a:lnTo>
                  <a:lnTo>
                    <a:pt x="566" y="10"/>
                  </a:lnTo>
                  <a:lnTo>
                    <a:pt x="1057" y="254"/>
                  </a:lnTo>
                  <a:lnTo>
                    <a:pt x="1154" y="81"/>
                  </a:lnTo>
                  <a:lnTo>
                    <a:pt x="1265" y="500"/>
                  </a:lnTo>
                  <a:lnTo>
                    <a:pt x="1597" y="358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9" name="Freeform: Shape 92"/>
            <p:cNvSpPr>
              <a:spLocks/>
            </p:cNvSpPr>
            <p:nvPr/>
          </p:nvSpPr>
          <p:spPr bwMode="auto">
            <a:xfrm>
              <a:off x="9554988" y="2664692"/>
              <a:ext cx="1277033" cy="1653917"/>
            </a:xfrm>
            <a:custGeom>
              <a:avLst/>
              <a:gdLst>
                <a:gd name="T0" fmla="*/ 0 w 759"/>
                <a:gd name="T1" fmla="*/ 398 h 983"/>
                <a:gd name="T2" fmla="*/ 759 w 759"/>
                <a:gd name="T3" fmla="*/ 983 h 983"/>
                <a:gd name="T4" fmla="*/ 552 w 759"/>
                <a:gd name="T5" fmla="*/ 512 h 983"/>
                <a:gd name="T6" fmla="*/ 759 w 759"/>
                <a:gd name="T7" fmla="*/ 448 h 983"/>
                <a:gd name="T8" fmla="*/ 652 w 759"/>
                <a:gd name="T9" fmla="*/ 0 h 983"/>
                <a:gd name="T10" fmla="*/ 34 w 759"/>
                <a:gd name="T11" fmla="*/ 384 h 983"/>
                <a:gd name="T12" fmla="*/ 541 w 759"/>
                <a:gd name="T13" fmla="*/ 51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9" h="983">
                  <a:moveTo>
                    <a:pt x="0" y="398"/>
                  </a:moveTo>
                  <a:lnTo>
                    <a:pt x="759" y="983"/>
                  </a:lnTo>
                  <a:lnTo>
                    <a:pt x="552" y="512"/>
                  </a:lnTo>
                  <a:lnTo>
                    <a:pt x="759" y="448"/>
                  </a:lnTo>
                  <a:lnTo>
                    <a:pt x="652" y="0"/>
                  </a:lnTo>
                  <a:lnTo>
                    <a:pt x="34" y="384"/>
                  </a:lnTo>
                  <a:lnTo>
                    <a:pt x="541" y="512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0" name="Freeform: Shape 94"/>
            <p:cNvSpPr>
              <a:spLocks/>
            </p:cNvSpPr>
            <p:nvPr/>
          </p:nvSpPr>
          <p:spPr bwMode="auto">
            <a:xfrm>
              <a:off x="11309856" y="3334335"/>
              <a:ext cx="780689" cy="489613"/>
            </a:xfrm>
            <a:custGeom>
              <a:avLst/>
              <a:gdLst>
                <a:gd name="T0" fmla="*/ 0 w 464"/>
                <a:gd name="T1" fmla="*/ 0 h 291"/>
                <a:gd name="T2" fmla="*/ 296 w 464"/>
                <a:gd name="T3" fmla="*/ 291 h 291"/>
                <a:gd name="T4" fmla="*/ 464 w 464"/>
                <a:gd name="T5" fmla="*/ 95 h 291"/>
                <a:gd name="T6" fmla="*/ 0 w 464"/>
                <a:gd name="T7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4" h="291">
                  <a:moveTo>
                    <a:pt x="0" y="0"/>
                  </a:moveTo>
                  <a:lnTo>
                    <a:pt x="296" y="291"/>
                  </a:lnTo>
                  <a:lnTo>
                    <a:pt x="464" y="9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1" name="Freeform: Shape 96"/>
            <p:cNvSpPr>
              <a:spLocks/>
            </p:cNvSpPr>
            <p:nvPr/>
          </p:nvSpPr>
          <p:spPr bwMode="auto">
            <a:xfrm>
              <a:off x="8949280" y="3374716"/>
              <a:ext cx="1196272" cy="1928168"/>
            </a:xfrm>
            <a:custGeom>
              <a:avLst/>
              <a:gdLst>
                <a:gd name="T0" fmla="*/ 711 w 711"/>
                <a:gd name="T1" fmla="*/ 689 h 1146"/>
                <a:gd name="T2" fmla="*/ 628 w 711"/>
                <a:gd name="T3" fmla="*/ 1146 h 1146"/>
                <a:gd name="T4" fmla="*/ 469 w 711"/>
                <a:gd name="T5" fmla="*/ 533 h 1146"/>
                <a:gd name="T6" fmla="*/ 280 w 711"/>
                <a:gd name="T7" fmla="*/ 303 h 1146"/>
                <a:gd name="T8" fmla="*/ 0 w 711"/>
                <a:gd name="T9" fmla="*/ 452 h 1146"/>
                <a:gd name="T10" fmla="*/ 344 w 711"/>
                <a:gd name="T11" fmla="*/ 0 h 1146"/>
                <a:gd name="T12" fmla="*/ 299 w 711"/>
                <a:gd name="T13" fmla="*/ 29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1" h="1146">
                  <a:moveTo>
                    <a:pt x="711" y="689"/>
                  </a:moveTo>
                  <a:lnTo>
                    <a:pt x="628" y="1146"/>
                  </a:lnTo>
                  <a:lnTo>
                    <a:pt x="469" y="533"/>
                  </a:lnTo>
                  <a:lnTo>
                    <a:pt x="280" y="303"/>
                  </a:lnTo>
                  <a:lnTo>
                    <a:pt x="0" y="452"/>
                  </a:lnTo>
                  <a:lnTo>
                    <a:pt x="344" y="0"/>
                  </a:lnTo>
                  <a:lnTo>
                    <a:pt x="299" y="291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2" name="Straight Connector 97"/>
            <p:cNvSpPr>
              <a:spLocks/>
            </p:cNvSpPr>
            <p:nvPr/>
          </p:nvSpPr>
          <p:spPr bwMode="auto">
            <a:xfrm flipH="1" flipV="1">
              <a:off x="9607146" y="3374716"/>
              <a:ext cx="1224875" cy="75713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3" name="Straight Connector 99"/>
            <p:cNvSpPr>
              <a:spLocks/>
            </p:cNvSpPr>
            <p:nvPr/>
          </p:nvSpPr>
          <p:spPr bwMode="auto">
            <a:xfrm flipH="1">
              <a:off x="12171307" y="2787516"/>
              <a:ext cx="498026" cy="80761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4" name="Freeform: Shape 100"/>
            <p:cNvSpPr>
              <a:spLocks/>
            </p:cNvSpPr>
            <p:nvPr/>
          </p:nvSpPr>
          <p:spPr bwMode="auto">
            <a:xfrm>
              <a:off x="11923976" y="3521095"/>
              <a:ext cx="291076" cy="1268620"/>
            </a:xfrm>
            <a:custGeom>
              <a:avLst/>
              <a:gdLst>
                <a:gd name="T0" fmla="*/ 0 w 173"/>
                <a:gd name="T1" fmla="*/ 754 h 754"/>
                <a:gd name="T2" fmla="*/ 173 w 173"/>
                <a:gd name="T3" fmla="*/ 308 h 754"/>
                <a:gd name="T4" fmla="*/ 116 w 173"/>
                <a:gd name="T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3" h="754">
                  <a:moveTo>
                    <a:pt x="0" y="754"/>
                  </a:moveTo>
                  <a:lnTo>
                    <a:pt x="173" y="308"/>
                  </a:lnTo>
                  <a:lnTo>
                    <a:pt x="116" y="0"/>
                  </a:lnTo>
                </a:path>
              </a:pathLst>
            </a:cu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5" name="Straight Connector 101"/>
            <p:cNvSpPr>
              <a:spLocks/>
            </p:cNvSpPr>
            <p:nvPr/>
          </p:nvSpPr>
          <p:spPr bwMode="auto">
            <a:xfrm flipH="1" flipV="1">
              <a:off x="12215052" y="4039311"/>
              <a:ext cx="454281" cy="279298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6" name="Straight Connector 102"/>
            <p:cNvSpPr>
              <a:spLocks/>
            </p:cNvSpPr>
            <p:nvPr/>
          </p:nvSpPr>
          <p:spPr bwMode="auto">
            <a:xfrm>
              <a:off x="11819660" y="3852552"/>
              <a:ext cx="72348" cy="937164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7" name="Straight Connector 103"/>
            <p:cNvSpPr>
              <a:spLocks/>
            </p:cNvSpPr>
            <p:nvPr/>
          </p:nvSpPr>
          <p:spPr bwMode="auto">
            <a:xfrm flipH="1">
              <a:off x="9962157" y="4789715"/>
              <a:ext cx="844625" cy="51316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8" name="Straight Connector 104"/>
            <p:cNvSpPr>
              <a:spLocks/>
            </p:cNvSpPr>
            <p:nvPr/>
          </p:nvSpPr>
          <p:spPr bwMode="auto">
            <a:xfrm flipH="1">
              <a:off x="10727704" y="2684882"/>
              <a:ext cx="457646" cy="0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9" name="Straight Connector 105"/>
            <p:cNvSpPr>
              <a:spLocks/>
            </p:cNvSpPr>
            <p:nvPr/>
          </p:nvSpPr>
          <p:spPr bwMode="auto">
            <a:xfrm flipH="1">
              <a:off x="10870718" y="3310780"/>
              <a:ext cx="314631" cy="99269"/>
            </a:xfrm>
            <a:prstGeom prst="lin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2">
                      <a:lumMod val="100000"/>
                    </a:schemeClr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9" name="Oval 106"/>
          <p:cNvSpPr>
            <a:spLocks/>
          </p:cNvSpPr>
          <p:nvPr/>
        </p:nvSpPr>
        <p:spPr bwMode="auto">
          <a:xfrm>
            <a:off x="4899883" y="1568846"/>
            <a:ext cx="102213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0" name="Oval 107"/>
          <p:cNvSpPr>
            <a:spLocks/>
          </p:cNvSpPr>
          <p:nvPr/>
        </p:nvSpPr>
        <p:spPr bwMode="auto">
          <a:xfrm>
            <a:off x="5582565" y="2313361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1" name="Oval 108"/>
          <p:cNvSpPr>
            <a:spLocks/>
          </p:cNvSpPr>
          <p:nvPr/>
        </p:nvSpPr>
        <p:spPr bwMode="auto">
          <a:xfrm>
            <a:off x="5220403" y="2448383"/>
            <a:ext cx="100951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2" name="Oval 109"/>
          <p:cNvSpPr>
            <a:spLocks/>
          </p:cNvSpPr>
          <p:nvPr/>
        </p:nvSpPr>
        <p:spPr bwMode="auto">
          <a:xfrm>
            <a:off x="4810289" y="2197267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3" name="Oval 110"/>
          <p:cNvSpPr>
            <a:spLocks/>
          </p:cNvSpPr>
          <p:nvPr/>
        </p:nvSpPr>
        <p:spPr bwMode="auto">
          <a:xfrm>
            <a:off x="4272723" y="2824427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4" name="Oval 111"/>
          <p:cNvSpPr>
            <a:spLocks/>
          </p:cNvSpPr>
          <p:nvPr/>
        </p:nvSpPr>
        <p:spPr bwMode="auto">
          <a:xfrm>
            <a:off x="3770491" y="2256576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5" name="Oval 112"/>
          <p:cNvSpPr>
            <a:spLocks/>
          </p:cNvSpPr>
          <p:nvPr/>
        </p:nvSpPr>
        <p:spPr bwMode="auto">
          <a:xfrm>
            <a:off x="3330092" y="2752499"/>
            <a:ext cx="102213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6" name="Oval 113"/>
          <p:cNvSpPr>
            <a:spLocks/>
          </p:cNvSpPr>
          <p:nvPr/>
        </p:nvSpPr>
        <p:spPr bwMode="auto">
          <a:xfrm>
            <a:off x="3504232" y="3084376"/>
            <a:ext cx="100951" cy="102213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7" name="Oval 114"/>
          <p:cNvSpPr>
            <a:spLocks/>
          </p:cNvSpPr>
          <p:nvPr/>
        </p:nvSpPr>
        <p:spPr bwMode="auto">
          <a:xfrm>
            <a:off x="4017822" y="3548752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8" name="Oval 116"/>
          <p:cNvSpPr>
            <a:spLocks/>
          </p:cNvSpPr>
          <p:nvPr/>
        </p:nvSpPr>
        <p:spPr bwMode="auto">
          <a:xfrm>
            <a:off x="4860765" y="3201732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29" name="Oval 117"/>
          <p:cNvSpPr>
            <a:spLocks/>
          </p:cNvSpPr>
          <p:nvPr/>
        </p:nvSpPr>
        <p:spPr bwMode="auto">
          <a:xfrm>
            <a:off x="5270879" y="3055353"/>
            <a:ext cx="102213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30" name="Oval 118"/>
          <p:cNvSpPr>
            <a:spLocks/>
          </p:cNvSpPr>
          <p:nvPr/>
        </p:nvSpPr>
        <p:spPr bwMode="auto">
          <a:xfrm>
            <a:off x="5582565" y="3201732"/>
            <a:ext cx="100951" cy="100951"/>
          </a:xfrm>
          <a:prstGeom prst="ellipse">
            <a:avLst/>
          </a:prstGeom>
          <a:solidFill>
            <a:schemeClr val="accent1">
              <a:lumMod val="100000"/>
            </a:schemeClr>
          </a:solidFill>
          <a:ln w="9525">
            <a:solidFill>
              <a:schemeClr val="accent6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31" name="Group 135"/>
          <p:cNvGrpSpPr/>
          <p:nvPr/>
        </p:nvGrpSpPr>
        <p:grpSpPr>
          <a:xfrm>
            <a:off x="3530364" y="1686017"/>
            <a:ext cx="1810517" cy="2176270"/>
            <a:chOff x="4707152" y="2248023"/>
            <a:chExt cx="2414023" cy="2901694"/>
          </a:xfrm>
        </p:grpSpPr>
        <p:sp>
          <p:nvSpPr>
            <p:cNvPr id="83" name="Oval 115"/>
            <p:cNvSpPr>
              <a:spLocks/>
            </p:cNvSpPr>
            <p:nvPr/>
          </p:nvSpPr>
          <p:spPr bwMode="auto">
            <a:xfrm>
              <a:off x="6054864" y="5013433"/>
              <a:ext cx="136284" cy="136284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 w="12700" cap="flat" cmpd="sng" algn="ctr">
              <a:solidFill>
                <a:schemeClr val="bg1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84" name="Group 119"/>
            <p:cNvGrpSpPr/>
            <p:nvPr/>
          </p:nvGrpSpPr>
          <p:grpSpPr>
            <a:xfrm>
              <a:off x="4707152" y="2248023"/>
              <a:ext cx="2414023" cy="2522443"/>
              <a:chOff x="4707152" y="2248023"/>
              <a:chExt cx="2414023" cy="2522443"/>
            </a:xfrm>
          </p:grpSpPr>
          <p:grpSp>
            <p:nvGrpSpPr>
              <p:cNvPr id="85" name="Group 21"/>
              <p:cNvGrpSpPr/>
              <p:nvPr/>
            </p:nvGrpSpPr>
            <p:grpSpPr>
              <a:xfrm>
                <a:off x="6792726" y="2408141"/>
                <a:ext cx="328449" cy="330554"/>
                <a:chOff x="4149281" y="1887719"/>
                <a:chExt cx="224837" cy="226650"/>
              </a:xfrm>
            </p:grpSpPr>
            <p:sp>
              <p:nvSpPr>
                <p:cNvPr id="98" name="Oval 8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Oval 8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6" name="Group 22"/>
              <p:cNvGrpSpPr/>
              <p:nvPr/>
            </p:nvGrpSpPr>
            <p:grpSpPr>
              <a:xfrm>
                <a:off x="5832354" y="2796766"/>
                <a:ext cx="328449" cy="330554"/>
                <a:chOff x="4149281" y="1887719"/>
                <a:chExt cx="224837" cy="226650"/>
              </a:xfrm>
            </p:grpSpPr>
            <p:sp>
              <p:nvSpPr>
                <p:cNvPr id="96" name="Oval 8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Oval 8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7" name="Group 23"/>
              <p:cNvGrpSpPr/>
              <p:nvPr/>
            </p:nvGrpSpPr>
            <p:grpSpPr>
              <a:xfrm>
                <a:off x="4707152" y="3462362"/>
                <a:ext cx="328449" cy="330554"/>
                <a:chOff x="4149281" y="1887719"/>
                <a:chExt cx="224837" cy="226650"/>
              </a:xfrm>
            </p:grpSpPr>
            <p:sp>
              <p:nvSpPr>
                <p:cNvPr id="94" name="Oval 78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Oval 79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8" name="Group 36"/>
              <p:cNvGrpSpPr/>
              <p:nvPr/>
            </p:nvGrpSpPr>
            <p:grpSpPr>
              <a:xfrm>
                <a:off x="5940643" y="4439912"/>
                <a:ext cx="328449" cy="330554"/>
                <a:chOff x="4149281" y="1887719"/>
                <a:chExt cx="224837" cy="226650"/>
              </a:xfrm>
            </p:grpSpPr>
            <p:sp>
              <p:nvSpPr>
                <p:cNvPr id="92" name="Oval 52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Oval 53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9" name="Group 37"/>
              <p:cNvGrpSpPr/>
              <p:nvPr/>
            </p:nvGrpSpPr>
            <p:grpSpPr>
              <a:xfrm>
                <a:off x="5995533" y="2248023"/>
                <a:ext cx="206943" cy="208270"/>
                <a:chOff x="4149281" y="1887719"/>
                <a:chExt cx="224837" cy="226650"/>
              </a:xfrm>
            </p:grpSpPr>
            <p:sp>
              <p:nvSpPr>
                <p:cNvPr id="90" name="Oval 50"/>
                <p:cNvSpPr/>
                <p:nvPr/>
              </p:nvSpPr>
              <p:spPr>
                <a:xfrm>
                  <a:off x="4149281" y="1887719"/>
                  <a:ext cx="224837" cy="226650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Oval 51"/>
                <p:cNvSpPr/>
                <p:nvPr/>
              </p:nvSpPr>
              <p:spPr>
                <a:xfrm>
                  <a:off x="4209256" y="1948177"/>
                  <a:ext cx="104887" cy="105734"/>
                </a:xfrm>
                <a:prstGeom prst="ellipse">
                  <a:avLst/>
                </a:prstGeom>
                <a:solidFill>
                  <a:schemeClr val="accent2">
                    <a:lumMod val="10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32" name="Group 131"/>
          <p:cNvGrpSpPr/>
          <p:nvPr/>
        </p:nvGrpSpPr>
        <p:grpSpPr>
          <a:xfrm>
            <a:off x="4487877" y="2557330"/>
            <a:ext cx="1160770" cy="352069"/>
            <a:chOff x="5983836" y="3409773"/>
            <a:chExt cx="1547693" cy="469425"/>
          </a:xfrm>
        </p:grpSpPr>
        <p:grpSp>
          <p:nvGrpSpPr>
            <p:cNvPr id="74" name="Group 20"/>
            <p:cNvGrpSpPr/>
            <p:nvPr/>
          </p:nvGrpSpPr>
          <p:grpSpPr>
            <a:xfrm>
              <a:off x="6383629" y="3409773"/>
              <a:ext cx="328449" cy="330554"/>
              <a:chOff x="4149281" y="1887719"/>
              <a:chExt cx="224837" cy="226650"/>
            </a:xfrm>
          </p:grpSpPr>
          <p:sp>
            <p:nvSpPr>
              <p:cNvPr id="81" name="Oval 8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Oval 8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5" name="Group 39"/>
            <p:cNvGrpSpPr/>
            <p:nvPr/>
          </p:nvGrpSpPr>
          <p:grpSpPr>
            <a:xfrm>
              <a:off x="5983836" y="3624513"/>
              <a:ext cx="206943" cy="208270"/>
              <a:chOff x="4149281" y="1887719"/>
              <a:chExt cx="224837" cy="226650"/>
            </a:xfrm>
          </p:grpSpPr>
          <p:sp>
            <p:nvSpPr>
              <p:cNvPr id="79" name="Oval 4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Oval 4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76" name="Group 40"/>
            <p:cNvGrpSpPr/>
            <p:nvPr/>
          </p:nvGrpSpPr>
          <p:grpSpPr>
            <a:xfrm>
              <a:off x="7303891" y="3650101"/>
              <a:ext cx="227638" cy="229097"/>
              <a:chOff x="4149281" y="1887719"/>
              <a:chExt cx="224837" cy="226650"/>
            </a:xfrm>
          </p:grpSpPr>
          <p:sp>
            <p:nvSpPr>
              <p:cNvPr id="77" name="Oval 4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Oval 4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3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Group 130"/>
          <p:cNvGrpSpPr/>
          <p:nvPr/>
        </p:nvGrpSpPr>
        <p:grpSpPr>
          <a:xfrm>
            <a:off x="2993237" y="1172544"/>
            <a:ext cx="3139085" cy="3081350"/>
            <a:chOff x="3990983" y="1563392"/>
            <a:chExt cx="4185447" cy="4108467"/>
          </a:xfrm>
        </p:grpSpPr>
        <p:grpSp>
          <p:nvGrpSpPr>
            <p:cNvPr id="34" name="Group 24"/>
            <p:cNvGrpSpPr/>
            <p:nvPr/>
          </p:nvGrpSpPr>
          <p:grpSpPr>
            <a:xfrm>
              <a:off x="4085983" y="4338917"/>
              <a:ext cx="250401" cy="252007"/>
              <a:chOff x="4149281" y="1887719"/>
              <a:chExt cx="224837" cy="226650"/>
            </a:xfrm>
          </p:grpSpPr>
          <p:sp>
            <p:nvSpPr>
              <p:cNvPr id="72" name="Oval 7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val 7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Group 25"/>
            <p:cNvGrpSpPr/>
            <p:nvPr/>
          </p:nvGrpSpPr>
          <p:grpSpPr>
            <a:xfrm>
              <a:off x="5165128" y="5419852"/>
              <a:ext cx="250401" cy="252007"/>
              <a:chOff x="4149281" y="1887719"/>
              <a:chExt cx="224837" cy="226650"/>
            </a:xfrm>
          </p:grpSpPr>
          <p:sp>
            <p:nvSpPr>
              <p:cNvPr id="70" name="Oval 7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val 7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26"/>
            <p:cNvGrpSpPr/>
            <p:nvPr/>
          </p:nvGrpSpPr>
          <p:grpSpPr>
            <a:xfrm>
              <a:off x="6786047" y="5374409"/>
              <a:ext cx="250401" cy="252007"/>
              <a:chOff x="4149281" y="1887719"/>
              <a:chExt cx="224837" cy="226650"/>
            </a:xfrm>
          </p:grpSpPr>
          <p:sp>
            <p:nvSpPr>
              <p:cNvPr id="68" name="Oval 72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val 73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7" name="Group 27"/>
            <p:cNvGrpSpPr/>
            <p:nvPr/>
          </p:nvGrpSpPr>
          <p:grpSpPr>
            <a:xfrm>
              <a:off x="7853773" y="4463088"/>
              <a:ext cx="250401" cy="252007"/>
              <a:chOff x="4149281" y="1887719"/>
              <a:chExt cx="224837" cy="226650"/>
            </a:xfrm>
          </p:grpSpPr>
          <p:sp>
            <p:nvSpPr>
              <p:cNvPr id="66" name="Oval 70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val 71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8" name="Oval 68"/>
            <p:cNvSpPr/>
            <p:nvPr/>
          </p:nvSpPr>
          <p:spPr>
            <a:xfrm>
              <a:off x="7900989" y="2960836"/>
              <a:ext cx="275441" cy="277207"/>
            </a:xfrm>
            <a:prstGeom prst="ellipse">
              <a:avLst/>
            </a:prstGeom>
            <a:solidFill>
              <a:schemeClr val="accent4">
                <a:lumMod val="100000"/>
              </a:schemeClr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29"/>
            <p:cNvGrpSpPr/>
            <p:nvPr/>
          </p:nvGrpSpPr>
          <p:grpSpPr>
            <a:xfrm>
              <a:off x="7460264" y="2178046"/>
              <a:ext cx="206943" cy="208270"/>
              <a:chOff x="4149281" y="1887719"/>
              <a:chExt cx="224837" cy="226650"/>
            </a:xfrm>
          </p:grpSpPr>
          <p:sp>
            <p:nvSpPr>
              <p:cNvPr id="64" name="Oval 6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6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30"/>
            <p:cNvGrpSpPr/>
            <p:nvPr/>
          </p:nvGrpSpPr>
          <p:grpSpPr>
            <a:xfrm>
              <a:off x="6673055" y="1696133"/>
              <a:ext cx="206943" cy="208270"/>
              <a:chOff x="4149281" y="1887719"/>
              <a:chExt cx="224837" cy="226650"/>
            </a:xfrm>
          </p:grpSpPr>
          <p:sp>
            <p:nvSpPr>
              <p:cNvPr id="62" name="Oval 6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6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31"/>
            <p:cNvGrpSpPr/>
            <p:nvPr/>
          </p:nvGrpSpPr>
          <p:grpSpPr>
            <a:xfrm>
              <a:off x="5636903" y="1563392"/>
              <a:ext cx="206943" cy="208270"/>
              <a:chOff x="4149281" y="1887719"/>
              <a:chExt cx="224837" cy="226650"/>
            </a:xfrm>
          </p:grpSpPr>
          <p:sp>
            <p:nvSpPr>
              <p:cNvPr id="60" name="Oval 62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63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32"/>
            <p:cNvGrpSpPr/>
            <p:nvPr/>
          </p:nvGrpSpPr>
          <p:grpSpPr>
            <a:xfrm>
              <a:off x="4353051" y="2331478"/>
              <a:ext cx="219675" cy="221084"/>
              <a:chOff x="4149281" y="1887719"/>
              <a:chExt cx="224837" cy="226650"/>
            </a:xfrm>
          </p:grpSpPr>
          <p:sp>
            <p:nvSpPr>
              <p:cNvPr id="58" name="Oval 60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val 61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Group 33"/>
            <p:cNvGrpSpPr/>
            <p:nvPr/>
          </p:nvGrpSpPr>
          <p:grpSpPr>
            <a:xfrm>
              <a:off x="3990983" y="3187984"/>
              <a:ext cx="219675" cy="221084"/>
              <a:chOff x="4149281" y="1887719"/>
              <a:chExt cx="224837" cy="226650"/>
            </a:xfrm>
          </p:grpSpPr>
          <p:sp>
            <p:nvSpPr>
              <p:cNvPr id="56" name="Oval 58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val 59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Group 34"/>
            <p:cNvGrpSpPr/>
            <p:nvPr/>
          </p:nvGrpSpPr>
          <p:grpSpPr>
            <a:xfrm>
              <a:off x="4705258" y="2828806"/>
              <a:ext cx="199705" cy="200984"/>
              <a:chOff x="4149281" y="1887719"/>
              <a:chExt cx="224837" cy="226650"/>
            </a:xfrm>
          </p:grpSpPr>
          <p:sp>
            <p:nvSpPr>
              <p:cNvPr id="54" name="Oval 56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val 57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5" name="Group 35"/>
            <p:cNvGrpSpPr/>
            <p:nvPr/>
          </p:nvGrpSpPr>
          <p:grpSpPr>
            <a:xfrm>
              <a:off x="4867553" y="4396697"/>
              <a:ext cx="328449" cy="330554"/>
              <a:chOff x="4149281" y="1887719"/>
              <a:chExt cx="224837" cy="226650"/>
            </a:xfrm>
          </p:grpSpPr>
          <p:sp>
            <p:nvSpPr>
              <p:cNvPr id="52" name="Oval 54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55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6" name="Group 38"/>
            <p:cNvGrpSpPr/>
            <p:nvPr/>
          </p:nvGrpSpPr>
          <p:grpSpPr>
            <a:xfrm>
              <a:off x="5480832" y="1998704"/>
              <a:ext cx="206943" cy="208270"/>
              <a:chOff x="4149281" y="1887719"/>
              <a:chExt cx="224837" cy="226650"/>
            </a:xfrm>
          </p:grpSpPr>
          <p:sp>
            <p:nvSpPr>
              <p:cNvPr id="50" name="Oval 48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val 49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7" name="Group 41"/>
            <p:cNvGrpSpPr/>
            <p:nvPr/>
          </p:nvGrpSpPr>
          <p:grpSpPr>
            <a:xfrm>
              <a:off x="7068613" y="4908628"/>
              <a:ext cx="250402" cy="252007"/>
              <a:chOff x="4149281" y="1887719"/>
              <a:chExt cx="224837" cy="226650"/>
            </a:xfrm>
          </p:grpSpPr>
          <p:sp>
            <p:nvSpPr>
              <p:cNvPr id="48" name="Oval 42"/>
              <p:cNvSpPr/>
              <p:nvPr/>
            </p:nvSpPr>
            <p:spPr>
              <a:xfrm>
                <a:off x="4149281" y="1887719"/>
                <a:ext cx="224837" cy="226650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Oval 43"/>
              <p:cNvSpPr/>
              <p:nvPr/>
            </p:nvSpPr>
            <p:spPr>
              <a:xfrm>
                <a:off x="4209256" y="1948177"/>
                <a:ext cx="104887" cy="105734"/>
              </a:xfrm>
              <a:prstGeom prst="ellipse">
                <a:avLst/>
              </a:prstGeom>
              <a:solidFill>
                <a:schemeClr val="accent4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sp>
        <p:nvSpPr>
          <p:cNvPr id="120" name="Title 1">
            <a:extLst>
              <a:ext uri="{FF2B5EF4-FFF2-40B4-BE49-F238E27FC236}">
                <a16:creationId xmlns:a16="http://schemas.microsoft.com/office/drawing/2014/main" id="{5A1A2072-56BC-4505-AC8B-C9BF29C88307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07E463C-B6D0-4109-A86C-DDD6B51FA404}"/>
              </a:ext>
            </a:extLst>
          </p:cNvPr>
          <p:cNvSpPr txBox="1"/>
          <p:nvPr/>
        </p:nvSpPr>
        <p:spPr>
          <a:xfrm>
            <a:off x="6152803" y="1888545"/>
            <a:ext cx="26988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xxx</a:t>
            </a:r>
          </a:p>
          <a:p>
            <a:r>
              <a: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结合</a:t>
            </a:r>
            <a:r>
              <a:rPr lang="en-US" altLang="zh-CN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fpga-pynq</a:t>
            </a:r>
            <a:r>
              <a: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板，在</a:t>
            </a:r>
            <a:r>
              <a:rPr lang="en-US" altLang="zh-CN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Rocket chip</a:t>
            </a:r>
            <a:r>
              <a: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上增加</a:t>
            </a:r>
            <a:r>
              <a:rPr lang="en-US" altLang="zh-CN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uart</a:t>
            </a:r>
            <a:r>
              <a: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模块和蓝牙模块，并搭载</a:t>
            </a:r>
            <a:r>
              <a:rPr lang="en-US" altLang="zh-CN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PKE</a:t>
            </a:r>
            <a:r>
              <a:rPr lang="zh-CN" altLang="en-US" sz="1600" b="1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内核，实现蓝牙通信控制智能小车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CBF4A3B-F804-49EA-A1D1-5624124A7C83}"/>
              </a:ext>
            </a:extLst>
          </p:cNvPr>
          <p:cNvSpPr txBox="1"/>
          <p:nvPr/>
        </p:nvSpPr>
        <p:spPr>
          <a:xfrm>
            <a:off x="153230" y="1888545"/>
            <a:ext cx="274511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xxx</a:t>
            </a:r>
          </a:p>
          <a:p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搭建</a:t>
            </a:r>
            <a:r>
              <a:rPr lang="en-US" altLang="zh-CN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vivado</a:t>
            </a:r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开发环境，在</a:t>
            </a:r>
            <a:r>
              <a:rPr lang="en-US" altLang="zh-CN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PYNQ</a:t>
            </a:r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上部署</a:t>
            </a:r>
            <a:r>
              <a:rPr lang="en-US" altLang="zh-CN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RISCV</a:t>
            </a:r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处理器，修改</a:t>
            </a:r>
            <a:r>
              <a:rPr lang="en-US" altLang="zh-CN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rocket chip</a:t>
            </a:r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为其添加</a:t>
            </a:r>
            <a:r>
              <a:rPr lang="en-US" altLang="zh-CN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uart</a:t>
            </a:r>
            <a:r>
              <a:rPr lang="zh-CN" altLang="en-US" sz="1600" b="1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外设支持和中断支持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764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75656" y="500358"/>
            <a:ext cx="7668344" cy="4303639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4" name="组合 263"/>
          <p:cNvGrpSpPr/>
          <p:nvPr/>
        </p:nvGrpSpPr>
        <p:grpSpPr>
          <a:xfrm>
            <a:off x="3491878" y="3867894"/>
            <a:ext cx="4032450" cy="612278"/>
            <a:chOff x="869933" y="2820354"/>
            <a:chExt cx="3322575" cy="468262"/>
          </a:xfrm>
        </p:grpSpPr>
        <p:sp>
          <p:nvSpPr>
            <p:cNvPr id="10" name="Diamond 286"/>
            <p:cNvSpPr/>
            <p:nvPr/>
          </p:nvSpPr>
          <p:spPr>
            <a:xfrm>
              <a:off x="869933" y="2820354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4" name="TextBox 300"/>
            <p:cNvSpPr txBox="1"/>
            <p:nvPr/>
          </p:nvSpPr>
          <p:spPr>
            <a:xfrm>
              <a:off x="1220577" y="2963411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总结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3" name="组合 262"/>
          <p:cNvGrpSpPr/>
          <p:nvPr/>
        </p:nvGrpSpPr>
        <p:grpSpPr>
          <a:xfrm>
            <a:off x="3491878" y="2835780"/>
            <a:ext cx="4032450" cy="612278"/>
            <a:chOff x="869933" y="2161422"/>
            <a:chExt cx="3322575" cy="468262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2" name="TextBox 298"/>
            <p:cNvSpPr txBox="1"/>
            <p:nvPr/>
          </p:nvSpPr>
          <p:spPr>
            <a:xfrm>
              <a:off x="1220577" y="2284934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成果验证</a:t>
              </a:r>
              <a:endParaRPr lang="zh-CN" altLang="en-US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2" name="组合 261"/>
          <p:cNvGrpSpPr/>
          <p:nvPr/>
        </p:nvGrpSpPr>
        <p:grpSpPr>
          <a:xfrm>
            <a:off x="3491878" y="1803665"/>
            <a:ext cx="4032450" cy="612278"/>
            <a:chOff x="869933" y="1502490"/>
            <a:chExt cx="3322575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5" name="Group 291"/>
            <p:cNvGrpSpPr/>
            <p:nvPr/>
          </p:nvGrpSpPr>
          <p:grpSpPr>
            <a:xfrm>
              <a:off x="1220577" y="1525409"/>
              <a:ext cx="2971931" cy="422424"/>
              <a:chOff x="6444107" y="1469392"/>
              <a:chExt cx="4232109" cy="563232"/>
            </a:xfrm>
          </p:grpSpPr>
          <p:sp>
            <p:nvSpPr>
              <p:cNvPr id="20" name="TextBox 296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zh-CN" altLang="en-US" b="1">
                    <a:solidFill>
                      <a:schemeClr val="bg1"/>
                    </a:solidFill>
                    <a:cs typeface="+mn-ea"/>
                    <a:sym typeface="+mn-lt"/>
                  </a:rPr>
                  <a:t>操作系统模块实验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TextBox 297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实现蓝牙通信控制智能小车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1" name="组合 260"/>
          <p:cNvGrpSpPr/>
          <p:nvPr/>
        </p:nvGrpSpPr>
        <p:grpSpPr>
          <a:xfrm>
            <a:off x="3491880" y="771550"/>
            <a:ext cx="4032448" cy="612278"/>
            <a:chOff x="869935" y="843558"/>
            <a:chExt cx="3322573" cy="468262"/>
          </a:xfrm>
        </p:grpSpPr>
        <p:sp>
          <p:nvSpPr>
            <p:cNvPr id="16" name="Diamond 292"/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7" name="Group 293"/>
            <p:cNvGrpSpPr/>
            <p:nvPr/>
          </p:nvGrpSpPr>
          <p:grpSpPr>
            <a:xfrm>
              <a:off x="1220577" y="866477"/>
              <a:ext cx="2971931" cy="422424"/>
              <a:chOff x="6444107" y="1469392"/>
              <a:chExt cx="4232109" cy="563232"/>
            </a:xfrm>
          </p:grpSpPr>
          <p:sp>
            <p:nvSpPr>
              <p:cNvPr id="18" name="TextBox 294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Autofit/>
              </a:bodyPr>
              <a:lstStyle/>
              <a:p>
                <a:r>
                  <a:rPr lang="en-US" altLang="zh-CN" b="1">
                    <a:solidFill>
                      <a:schemeClr val="bg1"/>
                    </a:solidFill>
                    <a:cs typeface="+mn-ea"/>
                    <a:sym typeface="+mn-lt"/>
                  </a:rPr>
                  <a:t>FPGA</a:t>
                </a:r>
                <a:r>
                  <a:rPr lang="zh-CN" altLang="en-US" b="1">
                    <a:solidFill>
                      <a:schemeClr val="bg1"/>
                    </a:solidFill>
                    <a:cs typeface="+mn-ea"/>
                    <a:sym typeface="+mn-lt"/>
                  </a:rPr>
                  <a:t>模块实验</a:t>
                </a:r>
                <a:endParaRPr lang="zh-CN" altLang="en-US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在</a:t>
                </a:r>
                <a:r>
                  <a:rPr lang="en-US" altLang="zh-CN" sz="1200">
                    <a:solidFill>
                      <a:schemeClr val="bg1"/>
                    </a:solidFill>
                    <a:cs typeface="+mn-ea"/>
                    <a:sym typeface="+mn-lt"/>
                  </a:rPr>
                  <a:t>PYNQ</a:t>
                </a: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上部署</a:t>
                </a:r>
                <a:r>
                  <a:rPr lang="en-US" altLang="zh-CN" sz="1200">
                    <a:solidFill>
                      <a:schemeClr val="bg1"/>
                    </a:solidFill>
                    <a:cs typeface="+mn-ea"/>
                    <a:sym typeface="+mn-lt"/>
                  </a:rPr>
                  <a:t>RISCV</a:t>
                </a: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处理器</a:t>
                </a:r>
                <a:endParaRPr lang="zh-CN" altLang="en-US" sz="12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2019612"/>
            <a:ext cx="2987824" cy="1104275"/>
            <a:chOff x="0" y="2019612"/>
            <a:chExt cx="2987824" cy="1104275"/>
          </a:xfrm>
        </p:grpSpPr>
        <p:sp>
          <p:nvSpPr>
            <p:cNvPr id="2" name="矩形 1"/>
            <p:cNvSpPr/>
            <p:nvPr/>
          </p:nvSpPr>
          <p:spPr>
            <a:xfrm>
              <a:off x="0" y="2019612"/>
              <a:ext cx="2987824" cy="1104275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Group 21"/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noFill/>
          </p:grpSpPr>
          <p:sp>
            <p:nvSpPr>
              <p:cNvPr id="28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72" y="307139"/>
            <a:ext cx="1182112" cy="97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4855532" y="2006705"/>
            <a:ext cx="1068683" cy="1947746"/>
            <a:chOff x="4855532" y="2006705"/>
            <a:chExt cx="1068683" cy="1947746"/>
          </a:xfrm>
        </p:grpSpPr>
        <p:grpSp>
          <p:nvGrpSpPr>
            <p:cNvPr id="4" name="Group 19"/>
            <p:cNvGrpSpPr/>
            <p:nvPr/>
          </p:nvGrpSpPr>
          <p:grpSpPr>
            <a:xfrm>
              <a:off x="4855532" y="2006705"/>
              <a:ext cx="1068683" cy="1947746"/>
              <a:chOff x="6474042" y="2675607"/>
              <a:chExt cx="1424911" cy="2596994"/>
            </a:xfrm>
          </p:grpSpPr>
          <p:sp>
            <p:nvSpPr>
              <p:cNvPr id="29" name="Speech Bubble: Oval 1"/>
              <p:cNvSpPr/>
              <p:nvPr/>
            </p:nvSpPr>
            <p:spPr>
              <a:xfrm>
                <a:off x="6474042" y="2675607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30" name="Straight Connector 3"/>
              <p:cNvCxnSpPr/>
              <p:nvPr/>
            </p:nvCxnSpPr>
            <p:spPr>
              <a:xfrm>
                <a:off x="7186497" y="4363198"/>
                <a:ext cx="0" cy="909403"/>
              </a:xfrm>
              <a:prstGeom prst="line">
                <a:avLst/>
              </a:prstGeom>
              <a:solidFill>
                <a:schemeClr val="accent4"/>
              </a:solidFill>
              <a:ln w="28575">
                <a:solidFill>
                  <a:schemeClr val="accent4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Freeform: Shape 32"/>
            <p:cNvSpPr>
              <a:spLocks/>
            </p:cNvSpPr>
            <p:nvPr/>
          </p:nvSpPr>
          <p:spPr bwMode="auto">
            <a:xfrm>
              <a:off x="5172310" y="2290114"/>
              <a:ext cx="430250" cy="429453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234315" y="1189049"/>
            <a:ext cx="1068683" cy="1947746"/>
            <a:chOff x="3234315" y="1189049"/>
            <a:chExt cx="1068683" cy="1947746"/>
          </a:xfrm>
        </p:grpSpPr>
        <p:grpSp>
          <p:nvGrpSpPr>
            <p:cNvPr id="7" name="Group 21"/>
            <p:cNvGrpSpPr/>
            <p:nvPr/>
          </p:nvGrpSpPr>
          <p:grpSpPr>
            <a:xfrm>
              <a:off x="3234315" y="1189049"/>
              <a:ext cx="1068683" cy="1947746"/>
              <a:chOff x="4312419" y="1585399"/>
              <a:chExt cx="1424911" cy="2596994"/>
            </a:xfrm>
          </p:grpSpPr>
          <p:sp>
            <p:nvSpPr>
              <p:cNvPr id="23" name="Speech Bubble: Oval 15"/>
              <p:cNvSpPr/>
              <p:nvPr/>
            </p:nvSpPr>
            <p:spPr>
              <a:xfrm flipV="1">
                <a:off x="4312419" y="2834556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4" name="Straight Connector 16"/>
              <p:cNvCxnSpPr/>
              <p:nvPr/>
            </p:nvCxnSpPr>
            <p:spPr>
              <a:xfrm flipV="1">
                <a:off x="5024875" y="1585399"/>
                <a:ext cx="0" cy="909403"/>
              </a:xfrm>
              <a:prstGeom prst="line">
                <a:avLst/>
              </a:prstGeom>
              <a:solidFill>
                <a:schemeClr val="accent1"/>
              </a:solidFill>
              <a:ln w="28575">
                <a:solidFill>
                  <a:schemeClr val="accent1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Freeform: Shape 33"/>
            <p:cNvSpPr>
              <a:spLocks/>
            </p:cNvSpPr>
            <p:nvPr/>
          </p:nvSpPr>
          <p:spPr bwMode="auto">
            <a:xfrm>
              <a:off x="3514622" y="2394388"/>
              <a:ext cx="539450" cy="443381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995841" y="1217548"/>
            <a:ext cx="1947745" cy="1068683"/>
            <a:chOff x="3995841" y="1217548"/>
            <a:chExt cx="1947745" cy="1068683"/>
          </a:xfrm>
        </p:grpSpPr>
        <p:grpSp>
          <p:nvGrpSpPr>
            <p:cNvPr id="6" name="Group 18"/>
            <p:cNvGrpSpPr/>
            <p:nvPr/>
          </p:nvGrpSpPr>
          <p:grpSpPr>
            <a:xfrm>
              <a:off x="3995841" y="1217548"/>
              <a:ext cx="1947745" cy="1068683"/>
              <a:chOff x="5327788" y="1623397"/>
              <a:chExt cx="2596993" cy="1424911"/>
            </a:xfrm>
          </p:grpSpPr>
          <p:sp>
            <p:nvSpPr>
              <p:cNvPr id="25" name="Speech Bubble: Oval 12"/>
              <p:cNvSpPr/>
              <p:nvPr/>
            </p:nvSpPr>
            <p:spPr>
              <a:xfrm rot="16200000" flipH="1">
                <a:off x="5289251" y="1661934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6" name="Straight Connector 13"/>
              <p:cNvCxnSpPr/>
              <p:nvPr/>
            </p:nvCxnSpPr>
            <p:spPr>
              <a:xfrm rot="16200000" flipH="1">
                <a:off x="7470080" y="1881151"/>
                <a:ext cx="0" cy="909403"/>
              </a:xfrm>
              <a:prstGeom prst="line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4270194" y="1505591"/>
              <a:ext cx="462171" cy="445364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200414" y="2854289"/>
            <a:ext cx="1947746" cy="1068683"/>
            <a:chOff x="3200414" y="2854289"/>
            <a:chExt cx="1947746" cy="1068683"/>
          </a:xfrm>
        </p:grpSpPr>
        <p:grpSp>
          <p:nvGrpSpPr>
            <p:cNvPr id="5" name="Group 20"/>
            <p:cNvGrpSpPr/>
            <p:nvPr/>
          </p:nvGrpSpPr>
          <p:grpSpPr>
            <a:xfrm>
              <a:off x="3200414" y="2854289"/>
              <a:ext cx="1947746" cy="1068683"/>
              <a:chOff x="4267218" y="3805718"/>
              <a:chExt cx="2596994" cy="1424911"/>
            </a:xfrm>
          </p:grpSpPr>
          <p:sp>
            <p:nvSpPr>
              <p:cNvPr id="27" name="Speech Bubble: Oval 9"/>
              <p:cNvSpPr/>
              <p:nvPr/>
            </p:nvSpPr>
            <p:spPr>
              <a:xfrm rot="5400000">
                <a:off x="5477838" y="3844255"/>
                <a:ext cx="1424911" cy="1347837"/>
              </a:xfrm>
              <a:prstGeom prst="wedgeEllipseCallout">
                <a:avLst>
                  <a:gd name="adj1" fmla="val -29"/>
                  <a:gd name="adj2" fmla="val 65817"/>
                </a:avLst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cxnSp>
            <p:nvCxnSpPr>
              <p:cNvPr id="28" name="Straight Connector 10"/>
              <p:cNvCxnSpPr/>
              <p:nvPr/>
            </p:nvCxnSpPr>
            <p:spPr>
              <a:xfrm rot="5400000">
                <a:off x="4721920" y="4063471"/>
                <a:ext cx="0" cy="909403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ash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: Shape 35"/>
            <p:cNvSpPr>
              <a:spLocks noChangeAspect="1"/>
            </p:cNvSpPr>
            <p:nvPr/>
          </p:nvSpPr>
          <p:spPr bwMode="auto">
            <a:xfrm>
              <a:off x="4389341" y="3133814"/>
              <a:ext cx="506759" cy="506222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sp>
        <p:nvSpPr>
          <p:cNvPr id="19" name="TextBox 43"/>
          <p:cNvSpPr txBox="1"/>
          <p:nvPr/>
        </p:nvSpPr>
        <p:spPr>
          <a:xfrm>
            <a:off x="6246509" y="1427967"/>
            <a:ext cx="123356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cs typeface="+mn-ea"/>
                <a:sym typeface="+mn-lt"/>
              </a:rPr>
              <a:t>巩固知识</a:t>
            </a:r>
          </a:p>
        </p:txBody>
      </p:sp>
      <p:sp>
        <p:nvSpPr>
          <p:cNvPr id="21" name="TextBox 45"/>
          <p:cNvSpPr txBox="1"/>
          <p:nvPr/>
        </p:nvSpPr>
        <p:spPr>
          <a:xfrm>
            <a:off x="6258402" y="3051719"/>
            <a:ext cx="123356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>
                <a:solidFill>
                  <a:schemeClr val="accent5"/>
                </a:solidFill>
                <a:cs typeface="+mn-ea"/>
                <a:sym typeface="+mn-lt"/>
              </a:rPr>
              <a:t>团队合作</a:t>
            </a:r>
          </a:p>
        </p:txBody>
      </p:sp>
      <p:sp>
        <p:nvSpPr>
          <p:cNvPr id="15" name="TextBox 39"/>
          <p:cNvSpPr txBox="1"/>
          <p:nvPr/>
        </p:nvSpPr>
        <p:spPr>
          <a:xfrm>
            <a:off x="1619672" y="1484657"/>
            <a:ext cx="123356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>
                <a:solidFill>
                  <a:schemeClr val="accent1"/>
                </a:solidFill>
                <a:cs typeface="+mn-ea"/>
                <a:sym typeface="+mn-lt"/>
              </a:rPr>
              <a:t>复杂工程</a:t>
            </a:r>
            <a:endParaRPr lang="zh-CN" altLang="en-US" sz="2400" b="1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17" name="TextBox 41"/>
          <p:cNvSpPr txBox="1"/>
          <p:nvPr/>
        </p:nvSpPr>
        <p:spPr>
          <a:xfrm>
            <a:off x="1584833" y="3054280"/>
            <a:ext cx="1233567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2400" b="1">
                <a:solidFill>
                  <a:schemeClr val="accent4"/>
                </a:solidFill>
                <a:cs typeface="+mn-ea"/>
                <a:sym typeface="+mn-lt"/>
              </a:rPr>
              <a:t>沟通交流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31CBE25-31FC-44FB-A11D-341E41EF42F2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心得体会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0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03648" y="1455626"/>
            <a:ext cx="6336704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27784" y="1993362"/>
            <a:ext cx="38884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spc="300">
                <a:solidFill>
                  <a:schemeClr val="bg1"/>
                </a:solidFill>
                <a:cs typeface="+mn-ea"/>
                <a:sym typeface="+mn-lt"/>
              </a:rPr>
              <a:t>请老师批评指正</a:t>
            </a:r>
            <a:endParaRPr lang="zh-CN" altLang="en-US" sz="3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53857" y="700319"/>
            <a:ext cx="1682242" cy="1218189"/>
          </a:xfrm>
          <a:prstGeom prst="rect">
            <a:avLst/>
          </a:prstGeom>
          <a:solidFill>
            <a:schemeClr val="bg1">
              <a:lumMod val="95000"/>
              <a:alpha val="78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38" y="710731"/>
            <a:ext cx="1719189" cy="1416988"/>
          </a:xfrm>
          <a:prstGeom prst="rect">
            <a:avLst/>
          </a:prstGeom>
          <a:noFill/>
        </p:spPr>
      </p:pic>
      <p:sp>
        <p:nvSpPr>
          <p:cNvPr id="10" name="TextBox 26">
            <a:extLst>
              <a:ext uri="{FF2B5EF4-FFF2-40B4-BE49-F238E27FC236}">
                <a16:creationId xmlns:a16="http://schemas.microsoft.com/office/drawing/2014/main" id="{3897764A-C9BD-4138-9E6D-EBC359A43847}"/>
              </a:ext>
            </a:extLst>
          </p:cNvPr>
          <p:cNvSpPr txBox="1"/>
          <p:nvPr/>
        </p:nvSpPr>
        <p:spPr>
          <a:xfrm>
            <a:off x="2735796" y="263446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The second group 2024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CEA00DB2-6AA6-4E06-B905-A6B35C5A9E15}"/>
              </a:ext>
            </a:extLst>
          </p:cNvPr>
          <p:cNvSpPr txBox="1"/>
          <p:nvPr/>
        </p:nvSpPr>
        <p:spPr>
          <a:xfrm>
            <a:off x="3966706" y="3025284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>
                <a:solidFill>
                  <a:schemeClr val="bg1"/>
                </a:solidFill>
                <a:cs typeface="+mn-ea"/>
                <a:sym typeface="+mn-lt"/>
              </a:rPr>
              <a:t>小组成员：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3059832" y="2171108"/>
            <a:ext cx="32619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FPGA</a:t>
            </a:r>
            <a:r>
              <a:rPr lang="zh-CN" altLang="en-US" sz="5400" dirty="0">
                <a:solidFill>
                  <a:schemeClr val="bg1"/>
                </a:solidFill>
                <a:cs typeface="+mn-ea"/>
                <a:sym typeface="+mn-lt"/>
              </a:rPr>
              <a:t>实验</a:t>
            </a:r>
            <a:endParaRPr lang="en-GB" altLang="zh-CN" sz="5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4" y="267494"/>
            <a:ext cx="1182112" cy="9743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95" y="1093588"/>
            <a:ext cx="1493489" cy="34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exagon 20"/>
          <p:cNvSpPr>
            <a:spLocks noChangeAspect="1"/>
          </p:cNvSpPr>
          <p:nvPr/>
        </p:nvSpPr>
        <p:spPr>
          <a:xfrm rot="16200000">
            <a:off x="7726284" y="868325"/>
            <a:ext cx="1164732" cy="100408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0" name="Freeform: Shape 21"/>
          <p:cNvSpPr>
            <a:spLocks noChangeAspect="1"/>
          </p:cNvSpPr>
          <p:nvPr/>
        </p:nvSpPr>
        <p:spPr bwMode="auto">
          <a:xfrm>
            <a:off x="8084818" y="1188228"/>
            <a:ext cx="447664" cy="36194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Hexagon 23"/>
          <p:cNvSpPr>
            <a:spLocks noChangeAspect="1"/>
          </p:cNvSpPr>
          <p:nvPr/>
        </p:nvSpPr>
        <p:spPr>
          <a:xfrm rot="16200000">
            <a:off x="6671299" y="1062717"/>
            <a:ext cx="795528" cy="6858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Freeform: Shape 24"/>
          <p:cNvSpPr>
            <a:spLocks noChangeAspect="1"/>
          </p:cNvSpPr>
          <p:nvPr/>
        </p:nvSpPr>
        <p:spPr bwMode="auto">
          <a:xfrm>
            <a:off x="6924458" y="1261063"/>
            <a:ext cx="290537" cy="289107"/>
          </a:xfrm>
          <a:custGeom>
            <a:avLst/>
            <a:gdLst>
              <a:gd name="T0" fmla="*/ 6 w 94"/>
              <a:gd name="T1" fmla="*/ 28 h 94"/>
              <a:gd name="T2" fmla="*/ 32 w 94"/>
              <a:gd name="T3" fmla="*/ 4 h 94"/>
              <a:gd name="T4" fmla="*/ 67 w 94"/>
              <a:gd name="T5" fmla="*/ 6 h 94"/>
              <a:gd name="T6" fmla="*/ 90 w 94"/>
              <a:gd name="T7" fmla="*/ 32 h 94"/>
              <a:gd name="T8" fmla="*/ 88 w 94"/>
              <a:gd name="T9" fmla="*/ 67 h 94"/>
              <a:gd name="T10" fmla="*/ 88 w 94"/>
              <a:gd name="T11" fmla="*/ 67 h 94"/>
              <a:gd name="T12" fmla="*/ 62 w 94"/>
              <a:gd name="T13" fmla="*/ 90 h 94"/>
              <a:gd name="T14" fmla="*/ 27 w 94"/>
              <a:gd name="T15" fmla="*/ 89 h 94"/>
              <a:gd name="T16" fmla="*/ 27 w 94"/>
              <a:gd name="T17" fmla="*/ 89 h 94"/>
              <a:gd name="T18" fmla="*/ 4 w 94"/>
              <a:gd name="T19" fmla="*/ 62 h 94"/>
              <a:gd name="T20" fmla="*/ 6 w 94"/>
              <a:gd name="T21" fmla="*/ 28 h 94"/>
              <a:gd name="T22" fmla="*/ 6 w 94"/>
              <a:gd name="T23" fmla="*/ 28 h 94"/>
              <a:gd name="T24" fmla="*/ 20 w 94"/>
              <a:gd name="T25" fmla="*/ 27 h 94"/>
              <a:gd name="T26" fmla="*/ 16 w 94"/>
              <a:gd name="T27" fmla="*/ 32 h 94"/>
              <a:gd name="T28" fmla="*/ 16 w 94"/>
              <a:gd name="T29" fmla="*/ 32 h 94"/>
              <a:gd name="T30" fmla="*/ 15 w 94"/>
              <a:gd name="T31" fmla="*/ 35 h 94"/>
              <a:gd name="T32" fmla="*/ 36 w 94"/>
              <a:gd name="T33" fmla="*/ 37 h 94"/>
              <a:gd name="T34" fmla="*/ 34 w 94"/>
              <a:gd name="T35" fmla="*/ 40 h 94"/>
              <a:gd name="T36" fmla="*/ 32 w 94"/>
              <a:gd name="T37" fmla="*/ 45 h 94"/>
              <a:gd name="T38" fmla="*/ 13 w 94"/>
              <a:gd name="T39" fmla="*/ 53 h 94"/>
              <a:gd name="T40" fmla="*/ 15 w 94"/>
              <a:gd name="T41" fmla="*/ 59 h 94"/>
              <a:gd name="T42" fmla="*/ 15 w 94"/>
              <a:gd name="T43" fmla="*/ 59 h 94"/>
              <a:gd name="T44" fmla="*/ 16 w 94"/>
              <a:gd name="T45" fmla="*/ 60 h 94"/>
              <a:gd name="T46" fmla="*/ 29 w 94"/>
              <a:gd name="T47" fmla="*/ 54 h 94"/>
              <a:gd name="T48" fmla="*/ 26 w 94"/>
              <a:gd name="T49" fmla="*/ 74 h 94"/>
              <a:gd name="T50" fmla="*/ 32 w 94"/>
              <a:gd name="T51" fmla="*/ 78 h 94"/>
              <a:gd name="T52" fmla="*/ 32 w 94"/>
              <a:gd name="T53" fmla="*/ 78 h 94"/>
              <a:gd name="T54" fmla="*/ 33 w 94"/>
              <a:gd name="T55" fmla="*/ 79 h 94"/>
              <a:gd name="T56" fmla="*/ 34 w 94"/>
              <a:gd name="T57" fmla="*/ 78 h 94"/>
              <a:gd name="T58" fmla="*/ 36 w 94"/>
              <a:gd name="T59" fmla="*/ 55 h 94"/>
              <a:gd name="T60" fmla="*/ 48 w 94"/>
              <a:gd name="T61" fmla="*/ 67 h 94"/>
              <a:gd name="T62" fmla="*/ 60 w 94"/>
              <a:gd name="T63" fmla="*/ 79 h 94"/>
              <a:gd name="T64" fmla="*/ 65 w 94"/>
              <a:gd name="T65" fmla="*/ 77 h 94"/>
              <a:gd name="T66" fmla="*/ 66 w 94"/>
              <a:gd name="T67" fmla="*/ 74 h 94"/>
              <a:gd name="T68" fmla="*/ 54 w 94"/>
              <a:gd name="T69" fmla="*/ 62 h 94"/>
              <a:gd name="T70" fmla="*/ 39 w 94"/>
              <a:gd name="T71" fmla="*/ 48 h 94"/>
              <a:gd name="T72" fmla="*/ 41 w 94"/>
              <a:gd name="T73" fmla="*/ 43 h 94"/>
              <a:gd name="T74" fmla="*/ 43 w 94"/>
              <a:gd name="T75" fmla="*/ 39 h 94"/>
              <a:gd name="T76" fmla="*/ 49 w 94"/>
              <a:gd name="T77" fmla="*/ 42 h 94"/>
              <a:gd name="T78" fmla="*/ 77 w 94"/>
              <a:gd name="T79" fmla="*/ 64 h 94"/>
              <a:gd name="T80" fmla="*/ 78 w 94"/>
              <a:gd name="T81" fmla="*/ 62 h 94"/>
              <a:gd name="T82" fmla="*/ 78 w 94"/>
              <a:gd name="T83" fmla="*/ 62 h 94"/>
              <a:gd name="T84" fmla="*/ 80 w 94"/>
              <a:gd name="T85" fmla="*/ 56 h 94"/>
              <a:gd name="T86" fmla="*/ 53 w 94"/>
              <a:gd name="T87" fmla="*/ 35 h 94"/>
              <a:gd name="T88" fmla="*/ 47 w 94"/>
              <a:gd name="T89" fmla="*/ 32 h 94"/>
              <a:gd name="T90" fmla="*/ 50 w 94"/>
              <a:gd name="T91" fmla="*/ 28 h 94"/>
              <a:gd name="T92" fmla="*/ 56 w 94"/>
              <a:gd name="T93" fmla="*/ 30 h 94"/>
              <a:gd name="T94" fmla="*/ 74 w 94"/>
              <a:gd name="T95" fmla="*/ 28 h 94"/>
              <a:gd name="T96" fmla="*/ 71 w 94"/>
              <a:gd name="T97" fmla="*/ 23 h 94"/>
              <a:gd name="T98" fmla="*/ 70 w 94"/>
              <a:gd name="T99" fmla="*/ 22 h 94"/>
              <a:gd name="T100" fmla="*/ 58 w 94"/>
              <a:gd name="T101" fmla="*/ 23 h 94"/>
              <a:gd name="T102" fmla="*/ 55 w 94"/>
              <a:gd name="T103" fmla="*/ 22 h 94"/>
              <a:gd name="T104" fmla="*/ 62 w 94"/>
              <a:gd name="T105" fmla="*/ 16 h 94"/>
              <a:gd name="T106" fmla="*/ 53 w 94"/>
              <a:gd name="T107" fmla="*/ 14 h 94"/>
              <a:gd name="T108" fmla="*/ 49 w 94"/>
              <a:gd name="T109" fmla="*/ 18 h 94"/>
              <a:gd name="T110" fmla="*/ 43 w 94"/>
              <a:gd name="T111" fmla="*/ 13 h 94"/>
              <a:gd name="T112" fmla="*/ 37 w 94"/>
              <a:gd name="T113" fmla="*/ 15 h 94"/>
              <a:gd name="T114" fmla="*/ 35 w 94"/>
              <a:gd name="T115" fmla="*/ 16 h 94"/>
              <a:gd name="T116" fmla="*/ 44 w 94"/>
              <a:gd name="T117" fmla="*/ 24 h 94"/>
              <a:gd name="T118" fmla="*/ 40 w 94"/>
              <a:gd name="T119" fmla="*/ 30 h 94"/>
              <a:gd name="T120" fmla="*/ 20 w 94"/>
              <a:gd name="T121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" h="94">
                <a:moveTo>
                  <a:pt x="6" y="28"/>
                </a:moveTo>
                <a:cubicBezTo>
                  <a:pt x="11" y="16"/>
                  <a:pt x="21" y="8"/>
                  <a:pt x="32" y="4"/>
                </a:cubicBezTo>
                <a:cubicBezTo>
                  <a:pt x="43" y="0"/>
                  <a:pt x="56" y="1"/>
                  <a:pt x="67" y="6"/>
                </a:cubicBezTo>
                <a:cubicBezTo>
                  <a:pt x="78" y="12"/>
                  <a:pt x="86" y="21"/>
                  <a:pt x="90" y="32"/>
                </a:cubicBezTo>
                <a:cubicBezTo>
                  <a:pt x="94" y="43"/>
                  <a:pt x="94" y="56"/>
                  <a:pt x="88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3" y="78"/>
                  <a:pt x="73" y="87"/>
                  <a:pt x="62" y="90"/>
                </a:cubicBezTo>
                <a:cubicBezTo>
                  <a:pt x="51" y="94"/>
                  <a:pt x="39" y="94"/>
                  <a:pt x="27" y="89"/>
                </a:cubicBezTo>
                <a:cubicBezTo>
                  <a:pt x="27" y="89"/>
                  <a:pt x="27" y="89"/>
                  <a:pt x="27" y="89"/>
                </a:cubicBezTo>
                <a:cubicBezTo>
                  <a:pt x="16" y="83"/>
                  <a:pt x="8" y="73"/>
                  <a:pt x="4" y="62"/>
                </a:cubicBezTo>
                <a:cubicBezTo>
                  <a:pt x="0" y="51"/>
                  <a:pt x="1" y="39"/>
                  <a:pt x="6" y="28"/>
                </a:cubicBezTo>
                <a:cubicBezTo>
                  <a:pt x="6" y="28"/>
                  <a:pt x="6" y="28"/>
                  <a:pt x="6" y="28"/>
                </a:cubicBezTo>
                <a:close/>
                <a:moveTo>
                  <a:pt x="20" y="27"/>
                </a:moveTo>
                <a:cubicBezTo>
                  <a:pt x="18" y="29"/>
                  <a:pt x="17" y="30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4"/>
                  <a:pt x="15" y="35"/>
                </a:cubicBezTo>
                <a:cubicBezTo>
                  <a:pt x="21" y="34"/>
                  <a:pt x="28" y="34"/>
                  <a:pt x="36" y="37"/>
                </a:cubicBezTo>
                <a:cubicBezTo>
                  <a:pt x="35" y="38"/>
                  <a:pt x="35" y="39"/>
                  <a:pt x="34" y="40"/>
                </a:cubicBezTo>
                <a:cubicBezTo>
                  <a:pt x="33" y="42"/>
                  <a:pt x="32" y="43"/>
                  <a:pt x="32" y="45"/>
                </a:cubicBezTo>
                <a:cubicBezTo>
                  <a:pt x="26" y="45"/>
                  <a:pt x="20" y="47"/>
                  <a:pt x="13" y="53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6" y="60"/>
                  <a:pt x="16" y="60"/>
                  <a:pt x="16" y="60"/>
                </a:cubicBezTo>
                <a:cubicBezTo>
                  <a:pt x="21" y="56"/>
                  <a:pt x="25" y="54"/>
                  <a:pt x="29" y="54"/>
                </a:cubicBezTo>
                <a:cubicBezTo>
                  <a:pt x="27" y="61"/>
                  <a:pt x="26" y="68"/>
                  <a:pt x="26" y="74"/>
                </a:cubicBezTo>
                <a:cubicBezTo>
                  <a:pt x="28" y="76"/>
                  <a:pt x="30" y="77"/>
                  <a:pt x="32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33" y="78"/>
                  <a:pt x="33" y="78"/>
                  <a:pt x="33" y="79"/>
                </a:cubicBezTo>
                <a:cubicBezTo>
                  <a:pt x="34" y="78"/>
                  <a:pt x="34" y="78"/>
                  <a:pt x="34" y="78"/>
                </a:cubicBezTo>
                <a:cubicBezTo>
                  <a:pt x="33" y="72"/>
                  <a:pt x="34" y="64"/>
                  <a:pt x="36" y="55"/>
                </a:cubicBezTo>
                <a:cubicBezTo>
                  <a:pt x="41" y="58"/>
                  <a:pt x="44" y="62"/>
                  <a:pt x="48" y="67"/>
                </a:cubicBezTo>
                <a:cubicBezTo>
                  <a:pt x="52" y="71"/>
                  <a:pt x="56" y="76"/>
                  <a:pt x="60" y="79"/>
                </a:cubicBezTo>
                <a:cubicBezTo>
                  <a:pt x="62" y="78"/>
                  <a:pt x="63" y="78"/>
                  <a:pt x="65" y="77"/>
                </a:cubicBezTo>
                <a:cubicBezTo>
                  <a:pt x="66" y="74"/>
                  <a:pt x="66" y="74"/>
                  <a:pt x="66" y="74"/>
                </a:cubicBezTo>
                <a:cubicBezTo>
                  <a:pt x="62" y="71"/>
                  <a:pt x="58" y="67"/>
                  <a:pt x="54" y="62"/>
                </a:cubicBezTo>
                <a:cubicBezTo>
                  <a:pt x="49" y="56"/>
                  <a:pt x="44" y="51"/>
                  <a:pt x="39" y="48"/>
                </a:cubicBezTo>
                <a:cubicBezTo>
                  <a:pt x="40" y="46"/>
                  <a:pt x="40" y="45"/>
                  <a:pt x="41" y="43"/>
                </a:cubicBezTo>
                <a:cubicBezTo>
                  <a:pt x="42" y="42"/>
                  <a:pt x="42" y="40"/>
                  <a:pt x="43" y="39"/>
                </a:cubicBezTo>
                <a:cubicBezTo>
                  <a:pt x="45" y="40"/>
                  <a:pt x="47" y="41"/>
                  <a:pt x="49" y="42"/>
                </a:cubicBezTo>
                <a:cubicBezTo>
                  <a:pt x="61" y="47"/>
                  <a:pt x="71" y="55"/>
                  <a:pt x="77" y="64"/>
                </a:cubicBezTo>
                <a:cubicBezTo>
                  <a:pt x="77" y="63"/>
                  <a:pt x="78" y="63"/>
                  <a:pt x="78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9" y="60"/>
                  <a:pt x="80" y="58"/>
                  <a:pt x="80" y="56"/>
                </a:cubicBezTo>
                <a:cubicBezTo>
                  <a:pt x="74" y="47"/>
                  <a:pt x="63" y="40"/>
                  <a:pt x="53" y="35"/>
                </a:cubicBezTo>
                <a:cubicBezTo>
                  <a:pt x="51" y="34"/>
                  <a:pt x="49" y="33"/>
                  <a:pt x="47" y="32"/>
                </a:cubicBezTo>
                <a:cubicBezTo>
                  <a:pt x="48" y="31"/>
                  <a:pt x="49" y="29"/>
                  <a:pt x="50" y="28"/>
                </a:cubicBezTo>
                <a:cubicBezTo>
                  <a:pt x="52" y="29"/>
                  <a:pt x="54" y="30"/>
                  <a:pt x="56" y="30"/>
                </a:cubicBezTo>
                <a:cubicBezTo>
                  <a:pt x="66" y="32"/>
                  <a:pt x="73" y="28"/>
                  <a:pt x="74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0" y="22"/>
                  <a:pt x="70" y="22"/>
                </a:cubicBezTo>
                <a:cubicBezTo>
                  <a:pt x="68" y="22"/>
                  <a:pt x="63" y="24"/>
                  <a:pt x="58" y="23"/>
                </a:cubicBezTo>
                <a:cubicBezTo>
                  <a:pt x="57" y="23"/>
                  <a:pt x="56" y="22"/>
                  <a:pt x="55" y="22"/>
                </a:cubicBezTo>
                <a:cubicBezTo>
                  <a:pt x="57" y="20"/>
                  <a:pt x="60" y="18"/>
                  <a:pt x="62" y="16"/>
                </a:cubicBezTo>
                <a:cubicBezTo>
                  <a:pt x="59" y="15"/>
                  <a:pt x="56" y="14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47" y="16"/>
                  <a:pt x="45" y="15"/>
                  <a:pt x="43" y="13"/>
                </a:cubicBezTo>
                <a:cubicBezTo>
                  <a:pt x="41" y="14"/>
                  <a:pt x="39" y="14"/>
                  <a:pt x="37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9" y="20"/>
                  <a:pt x="44" y="24"/>
                </a:cubicBezTo>
                <a:cubicBezTo>
                  <a:pt x="42" y="26"/>
                  <a:pt x="41" y="28"/>
                  <a:pt x="40" y="30"/>
                </a:cubicBezTo>
                <a:cubicBezTo>
                  <a:pt x="33" y="28"/>
                  <a:pt x="26" y="27"/>
                  <a:pt x="2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Group 49"/>
          <p:cNvGrpSpPr/>
          <p:nvPr/>
        </p:nvGrpSpPr>
        <p:grpSpPr>
          <a:xfrm>
            <a:off x="4935638" y="3778610"/>
            <a:ext cx="3453598" cy="714073"/>
            <a:chOff x="739458" y="1857598"/>
            <a:chExt cx="1778165" cy="952097"/>
          </a:xfrm>
        </p:grpSpPr>
        <p:sp>
          <p:nvSpPr>
            <p:cNvPr id="23" name="Rectangle 50"/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在申请</a:t>
              </a:r>
              <a:r>
                <a:rPr lang="en-US" altLang="zh-CN" sz="1100" dirty="0">
                  <a:cs typeface="+mn-ea"/>
                  <a:sym typeface="+mn-lt"/>
                </a:rPr>
                <a:t>AMD</a:t>
              </a:r>
              <a:r>
                <a:rPr lang="zh-CN" altLang="en-US" sz="1100" dirty="0">
                  <a:cs typeface="+mn-ea"/>
                  <a:sym typeface="+mn-lt"/>
                </a:rPr>
                <a:t>账号，申请证书</a:t>
              </a:r>
              <a:endParaRPr lang="en-US" altLang="zh-CN" sz="1100" dirty="0">
                <a:cs typeface="+mn-ea"/>
                <a:sym typeface="+mn-lt"/>
              </a:endParaRPr>
            </a:p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下载新版</a:t>
              </a:r>
              <a:r>
                <a:rPr lang="en-US" altLang="zh-CN" sz="1100" dirty="0">
                  <a:cs typeface="+mn-ea"/>
                  <a:sym typeface="+mn-lt"/>
                </a:rPr>
                <a:t>Single-File</a:t>
              </a:r>
              <a:r>
                <a:rPr lang="zh-CN" altLang="en-US" sz="1100" dirty="0">
                  <a:cs typeface="+mn-ea"/>
                  <a:sym typeface="+mn-lt"/>
                </a:rPr>
                <a:t>包的过程遇到很多问题</a:t>
              </a:r>
            </a:p>
          </p:txBody>
        </p:sp>
        <p:sp>
          <p:nvSpPr>
            <p:cNvPr id="24" name="TextBox 51"/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0" tIns="0" rIns="144000" bIns="0">
              <a:normAutofit fontScale="92500" lnSpcReduction="10000"/>
            </a:bodyPr>
            <a:lstStyle/>
            <a:p>
              <a:pPr algn="r"/>
              <a:r>
                <a:rPr lang="en-US" altLang="zh-CN" sz="1600" b="1" dirty="0" err="1">
                  <a:solidFill>
                    <a:schemeClr val="accent1"/>
                  </a:solidFill>
                  <a:cs typeface="+mn-ea"/>
                  <a:sym typeface="+mn-lt"/>
                </a:rPr>
                <a:t>Vivado</a:t>
              </a:r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环境</a:t>
              </a:r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安装</a:t>
              </a:r>
            </a:p>
          </p:txBody>
        </p:sp>
      </p:grpSp>
      <p:sp>
        <p:nvSpPr>
          <p:cNvPr id="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62511C7-5BAC-71D4-6842-6AAE76CE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6" y="3247396"/>
            <a:ext cx="5184576" cy="15838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7741F4-39CF-6E6B-7824-69298887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20" y="892251"/>
            <a:ext cx="7108500" cy="20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F1E84-6665-E8EF-CBE1-7523FC46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Hexagon 20">
            <a:extLst>
              <a:ext uri="{FF2B5EF4-FFF2-40B4-BE49-F238E27FC236}">
                <a16:creationId xmlns:a16="http://schemas.microsoft.com/office/drawing/2014/main" id="{97353E6A-DD92-9C24-043B-4CF213D77364}"/>
              </a:ext>
            </a:extLst>
          </p:cNvPr>
          <p:cNvSpPr>
            <a:spLocks noChangeAspect="1"/>
          </p:cNvSpPr>
          <p:nvPr/>
        </p:nvSpPr>
        <p:spPr>
          <a:xfrm rot="16200000">
            <a:off x="7227978" y="1260337"/>
            <a:ext cx="1164732" cy="100408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>
              <a:cs typeface="+mn-ea"/>
              <a:sym typeface="+mn-lt"/>
            </a:endParaRPr>
          </a:p>
        </p:txBody>
      </p:sp>
      <p:sp>
        <p:nvSpPr>
          <p:cNvPr id="40" name="Freeform: Shape 21">
            <a:extLst>
              <a:ext uri="{FF2B5EF4-FFF2-40B4-BE49-F238E27FC236}">
                <a16:creationId xmlns:a16="http://schemas.microsoft.com/office/drawing/2014/main" id="{503AE9CB-80BB-0CF3-7458-6F8BA709529E}"/>
              </a:ext>
            </a:extLst>
          </p:cNvPr>
          <p:cNvSpPr>
            <a:spLocks noChangeAspect="1"/>
          </p:cNvSpPr>
          <p:nvPr/>
        </p:nvSpPr>
        <p:spPr bwMode="auto">
          <a:xfrm>
            <a:off x="7586512" y="1580240"/>
            <a:ext cx="447664" cy="36194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1" name="Hexagon 23">
            <a:extLst>
              <a:ext uri="{FF2B5EF4-FFF2-40B4-BE49-F238E27FC236}">
                <a16:creationId xmlns:a16="http://schemas.microsoft.com/office/drawing/2014/main" id="{7992F334-C1AF-524B-DA72-2419BAFFA790}"/>
              </a:ext>
            </a:extLst>
          </p:cNvPr>
          <p:cNvSpPr>
            <a:spLocks noChangeAspect="1"/>
          </p:cNvSpPr>
          <p:nvPr/>
        </p:nvSpPr>
        <p:spPr>
          <a:xfrm rot="16200000">
            <a:off x="6510343" y="1466662"/>
            <a:ext cx="795528" cy="6858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42" name="Freeform: Shape 24">
            <a:extLst>
              <a:ext uri="{FF2B5EF4-FFF2-40B4-BE49-F238E27FC236}">
                <a16:creationId xmlns:a16="http://schemas.microsoft.com/office/drawing/2014/main" id="{044161B9-0CA7-1F14-F1B4-03D4BAFD9C00}"/>
              </a:ext>
            </a:extLst>
          </p:cNvPr>
          <p:cNvSpPr>
            <a:spLocks noChangeAspect="1"/>
          </p:cNvSpPr>
          <p:nvPr/>
        </p:nvSpPr>
        <p:spPr bwMode="auto">
          <a:xfrm>
            <a:off x="6762839" y="1665009"/>
            <a:ext cx="290537" cy="289107"/>
          </a:xfrm>
          <a:custGeom>
            <a:avLst/>
            <a:gdLst>
              <a:gd name="T0" fmla="*/ 6 w 94"/>
              <a:gd name="T1" fmla="*/ 28 h 94"/>
              <a:gd name="T2" fmla="*/ 32 w 94"/>
              <a:gd name="T3" fmla="*/ 4 h 94"/>
              <a:gd name="T4" fmla="*/ 67 w 94"/>
              <a:gd name="T5" fmla="*/ 6 h 94"/>
              <a:gd name="T6" fmla="*/ 90 w 94"/>
              <a:gd name="T7" fmla="*/ 32 h 94"/>
              <a:gd name="T8" fmla="*/ 88 w 94"/>
              <a:gd name="T9" fmla="*/ 67 h 94"/>
              <a:gd name="T10" fmla="*/ 88 w 94"/>
              <a:gd name="T11" fmla="*/ 67 h 94"/>
              <a:gd name="T12" fmla="*/ 62 w 94"/>
              <a:gd name="T13" fmla="*/ 90 h 94"/>
              <a:gd name="T14" fmla="*/ 27 w 94"/>
              <a:gd name="T15" fmla="*/ 89 h 94"/>
              <a:gd name="T16" fmla="*/ 27 w 94"/>
              <a:gd name="T17" fmla="*/ 89 h 94"/>
              <a:gd name="T18" fmla="*/ 4 w 94"/>
              <a:gd name="T19" fmla="*/ 62 h 94"/>
              <a:gd name="T20" fmla="*/ 6 w 94"/>
              <a:gd name="T21" fmla="*/ 28 h 94"/>
              <a:gd name="T22" fmla="*/ 6 w 94"/>
              <a:gd name="T23" fmla="*/ 28 h 94"/>
              <a:gd name="T24" fmla="*/ 20 w 94"/>
              <a:gd name="T25" fmla="*/ 27 h 94"/>
              <a:gd name="T26" fmla="*/ 16 w 94"/>
              <a:gd name="T27" fmla="*/ 32 h 94"/>
              <a:gd name="T28" fmla="*/ 16 w 94"/>
              <a:gd name="T29" fmla="*/ 32 h 94"/>
              <a:gd name="T30" fmla="*/ 15 w 94"/>
              <a:gd name="T31" fmla="*/ 35 h 94"/>
              <a:gd name="T32" fmla="*/ 36 w 94"/>
              <a:gd name="T33" fmla="*/ 37 h 94"/>
              <a:gd name="T34" fmla="*/ 34 w 94"/>
              <a:gd name="T35" fmla="*/ 40 h 94"/>
              <a:gd name="T36" fmla="*/ 32 w 94"/>
              <a:gd name="T37" fmla="*/ 45 h 94"/>
              <a:gd name="T38" fmla="*/ 13 w 94"/>
              <a:gd name="T39" fmla="*/ 53 h 94"/>
              <a:gd name="T40" fmla="*/ 15 w 94"/>
              <a:gd name="T41" fmla="*/ 59 h 94"/>
              <a:gd name="T42" fmla="*/ 15 w 94"/>
              <a:gd name="T43" fmla="*/ 59 h 94"/>
              <a:gd name="T44" fmla="*/ 16 w 94"/>
              <a:gd name="T45" fmla="*/ 60 h 94"/>
              <a:gd name="T46" fmla="*/ 29 w 94"/>
              <a:gd name="T47" fmla="*/ 54 h 94"/>
              <a:gd name="T48" fmla="*/ 26 w 94"/>
              <a:gd name="T49" fmla="*/ 74 h 94"/>
              <a:gd name="T50" fmla="*/ 32 w 94"/>
              <a:gd name="T51" fmla="*/ 78 h 94"/>
              <a:gd name="T52" fmla="*/ 32 w 94"/>
              <a:gd name="T53" fmla="*/ 78 h 94"/>
              <a:gd name="T54" fmla="*/ 33 w 94"/>
              <a:gd name="T55" fmla="*/ 79 h 94"/>
              <a:gd name="T56" fmla="*/ 34 w 94"/>
              <a:gd name="T57" fmla="*/ 78 h 94"/>
              <a:gd name="T58" fmla="*/ 36 w 94"/>
              <a:gd name="T59" fmla="*/ 55 h 94"/>
              <a:gd name="T60" fmla="*/ 48 w 94"/>
              <a:gd name="T61" fmla="*/ 67 h 94"/>
              <a:gd name="T62" fmla="*/ 60 w 94"/>
              <a:gd name="T63" fmla="*/ 79 h 94"/>
              <a:gd name="T64" fmla="*/ 65 w 94"/>
              <a:gd name="T65" fmla="*/ 77 h 94"/>
              <a:gd name="T66" fmla="*/ 66 w 94"/>
              <a:gd name="T67" fmla="*/ 74 h 94"/>
              <a:gd name="T68" fmla="*/ 54 w 94"/>
              <a:gd name="T69" fmla="*/ 62 h 94"/>
              <a:gd name="T70" fmla="*/ 39 w 94"/>
              <a:gd name="T71" fmla="*/ 48 h 94"/>
              <a:gd name="T72" fmla="*/ 41 w 94"/>
              <a:gd name="T73" fmla="*/ 43 h 94"/>
              <a:gd name="T74" fmla="*/ 43 w 94"/>
              <a:gd name="T75" fmla="*/ 39 h 94"/>
              <a:gd name="T76" fmla="*/ 49 w 94"/>
              <a:gd name="T77" fmla="*/ 42 h 94"/>
              <a:gd name="T78" fmla="*/ 77 w 94"/>
              <a:gd name="T79" fmla="*/ 64 h 94"/>
              <a:gd name="T80" fmla="*/ 78 w 94"/>
              <a:gd name="T81" fmla="*/ 62 h 94"/>
              <a:gd name="T82" fmla="*/ 78 w 94"/>
              <a:gd name="T83" fmla="*/ 62 h 94"/>
              <a:gd name="T84" fmla="*/ 80 w 94"/>
              <a:gd name="T85" fmla="*/ 56 h 94"/>
              <a:gd name="T86" fmla="*/ 53 w 94"/>
              <a:gd name="T87" fmla="*/ 35 h 94"/>
              <a:gd name="T88" fmla="*/ 47 w 94"/>
              <a:gd name="T89" fmla="*/ 32 h 94"/>
              <a:gd name="T90" fmla="*/ 50 w 94"/>
              <a:gd name="T91" fmla="*/ 28 h 94"/>
              <a:gd name="T92" fmla="*/ 56 w 94"/>
              <a:gd name="T93" fmla="*/ 30 h 94"/>
              <a:gd name="T94" fmla="*/ 74 w 94"/>
              <a:gd name="T95" fmla="*/ 28 h 94"/>
              <a:gd name="T96" fmla="*/ 71 w 94"/>
              <a:gd name="T97" fmla="*/ 23 h 94"/>
              <a:gd name="T98" fmla="*/ 70 w 94"/>
              <a:gd name="T99" fmla="*/ 22 h 94"/>
              <a:gd name="T100" fmla="*/ 58 w 94"/>
              <a:gd name="T101" fmla="*/ 23 h 94"/>
              <a:gd name="T102" fmla="*/ 55 w 94"/>
              <a:gd name="T103" fmla="*/ 22 h 94"/>
              <a:gd name="T104" fmla="*/ 62 w 94"/>
              <a:gd name="T105" fmla="*/ 16 h 94"/>
              <a:gd name="T106" fmla="*/ 53 w 94"/>
              <a:gd name="T107" fmla="*/ 14 h 94"/>
              <a:gd name="T108" fmla="*/ 49 w 94"/>
              <a:gd name="T109" fmla="*/ 18 h 94"/>
              <a:gd name="T110" fmla="*/ 43 w 94"/>
              <a:gd name="T111" fmla="*/ 13 h 94"/>
              <a:gd name="T112" fmla="*/ 37 w 94"/>
              <a:gd name="T113" fmla="*/ 15 h 94"/>
              <a:gd name="T114" fmla="*/ 35 w 94"/>
              <a:gd name="T115" fmla="*/ 16 h 94"/>
              <a:gd name="T116" fmla="*/ 44 w 94"/>
              <a:gd name="T117" fmla="*/ 24 h 94"/>
              <a:gd name="T118" fmla="*/ 40 w 94"/>
              <a:gd name="T119" fmla="*/ 30 h 94"/>
              <a:gd name="T120" fmla="*/ 20 w 94"/>
              <a:gd name="T121" fmla="*/ 27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4" h="94">
                <a:moveTo>
                  <a:pt x="6" y="28"/>
                </a:moveTo>
                <a:cubicBezTo>
                  <a:pt x="11" y="16"/>
                  <a:pt x="21" y="8"/>
                  <a:pt x="32" y="4"/>
                </a:cubicBezTo>
                <a:cubicBezTo>
                  <a:pt x="43" y="0"/>
                  <a:pt x="56" y="1"/>
                  <a:pt x="67" y="6"/>
                </a:cubicBezTo>
                <a:cubicBezTo>
                  <a:pt x="78" y="12"/>
                  <a:pt x="86" y="21"/>
                  <a:pt x="90" y="32"/>
                </a:cubicBezTo>
                <a:cubicBezTo>
                  <a:pt x="94" y="43"/>
                  <a:pt x="94" y="56"/>
                  <a:pt x="88" y="67"/>
                </a:cubicBezTo>
                <a:cubicBezTo>
                  <a:pt x="88" y="67"/>
                  <a:pt x="88" y="67"/>
                  <a:pt x="88" y="67"/>
                </a:cubicBezTo>
                <a:cubicBezTo>
                  <a:pt x="83" y="78"/>
                  <a:pt x="73" y="87"/>
                  <a:pt x="62" y="90"/>
                </a:cubicBezTo>
                <a:cubicBezTo>
                  <a:pt x="51" y="94"/>
                  <a:pt x="39" y="94"/>
                  <a:pt x="27" y="89"/>
                </a:cubicBezTo>
                <a:cubicBezTo>
                  <a:pt x="27" y="89"/>
                  <a:pt x="27" y="89"/>
                  <a:pt x="27" y="89"/>
                </a:cubicBezTo>
                <a:cubicBezTo>
                  <a:pt x="16" y="83"/>
                  <a:pt x="8" y="73"/>
                  <a:pt x="4" y="62"/>
                </a:cubicBezTo>
                <a:cubicBezTo>
                  <a:pt x="0" y="51"/>
                  <a:pt x="1" y="39"/>
                  <a:pt x="6" y="28"/>
                </a:cubicBezTo>
                <a:cubicBezTo>
                  <a:pt x="6" y="28"/>
                  <a:pt x="6" y="28"/>
                  <a:pt x="6" y="28"/>
                </a:cubicBezTo>
                <a:close/>
                <a:moveTo>
                  <a:pt x="20" y="27"/>
                </a:moveTo>
                <a:cubicBezTo>
                  <a:pt x="18" y="29"/>
                  <a:pt x="17" y="30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5" y="34"/>
                  <a:pt x="15" y="35"/>
                </a:cubicBezTo>
                <a:cubicBezTo>
                  <a:pt x="21" y="34"/>
                  <a:pt x="28" y="34"/>
                  <a:pt x="36" y="37"/>
                </a:cubicBezTo>
                <a:cubicBezTo>
                  <a:pt x="35" y="38"/>
                  <a:pt x="35" y="39"/>
                  <a:pt x="34" y="40"/>
                </a:cubicBezTo>
                <a:cubicBezTo>
                  <a:pt x="33" y="42"/>
                  <a:pt x="32" y="43"/>
                  <a:pt x="32" y="45"/>
                </a:cubicBezTo>
                <a:cubicBezTo>
                  <a:pt x="26" y="45"/>
                  <a:pt x="20" y="47"/>
                  <a:pt x="13" y="53"/>
                </a:cubicBezTo>
                <a:cubicBezTo>
                  <a:pt x="14" y="55"/>
                  <a:pt x="14" y="57"/>
                  <a:pt x="15" y="59"/>
                </a:cubicBezTo>
                <a:cubicBezTo>
                  <a:pt x="15" y="59"/>
                  <a:pt x="15" y="59"/>
                  <a:pt x="15" y="59"/>
                </a:cubicBezTo>
                <a:cubicBezTo>
                  <a:pt x="16" y="60"/>
                  <a:pt x="16" y="60"/>
                  <a:pt x="16" y="60"/>
                </a:cubicBezTo>
                <a:cubicBezTo>
                  <a:pt x="21" y="56"/>
                  <a:pt x="25" y="54"/>
                  <a:pt x="29" y="54"/>
                </a:cubicBezTo>
                <a:cubicBezTo>
                  <a:pt x="27" y="61"/>
                  <a:pt x="26" y="68"/>
                  <a:pt x="26" y="74"/>
                </a:cubicBezTo>
                <a:cubicBezTo>
                  <a:pt x="28" y="76"/>
                  <a:pt x="30" y="77"/>
                  <a:pt x="32" y="78"/>
                </a:cubicBezTo>
                <a:cubicBezTo>
                  <a:pt x="32" y="78"/>
                  <a:pt x="32" y="78"/>
                  <a:pt x="32" y="78"/>
                </a:cubicBezTo>
                <a:cubicBezTo>
                  <a:pt x="33" y="78"/>
                  <a:pt x="33" y="78"/>
                  <a:pt x="33" y="79"/>
                </a:cubicBezTo>
                <a:cubicBezTo>
                  <a:pt x="34" y="78"/>
                  <a:pt x="34" y="78"/>
                  <a:pt x="34" y="78"/>
                </a:cubicBezTo>
                <a:cubicBezTo>
                  <a:pt x="33" y="72"/>
                  <a:pt x="34" y="64"/>
                  <a:pt x="36" y="55"/>
                </a:cubicBezTo>
                <a:cubicBezTo>
                  <a:pt x="41" y="58"/>
                  <a:pt x="44" y="62"/>
                  <a:pt x="48" y="67"/>
                </a:cubicBezTo>
                <a:cubicBezTo>
                  <a:pt x="52" y="71"/>
                  <a:pt x="56" y="76"/>
                  <a:pt x="60" y="79"/>
                </a:cubicBezTo>
                <a:cubicBezTo>
                  <a:pt x="62" y="78"/>
                  <a:pt x="63" y="78"/>
                  <a:pt x="65" y="77"/>
                </a:cubicBezTo>
                <a:cubicBezTo>
                  <a:pt x="66" y="74"/>
                  <a:pt x="66" y="74"/>
                  <a:pt x="66" y="74"/>
                </a:cubicBezTo>
                <a:cubicBezTo>
                  <a:pt x="62" y="71"/>
                  <a:pt x="58" y="67"/>
                  <a:pt x="54" y="62"/>
                </a:cubicBezTo>
                <a:cubicBezTo>
                  <a:pt x="49" y="56"/>
                  <a:pt x="44" y="51"/>
                  <a:pt x="39" y="48"/>
                </a:cubicBezTo>
                <a:cubicBezTo>
                  <a:pt x="40" y="46"/>
                  <a:pt x="40" y="45"/>
                  <a:pt x="41" y="43"/>
                </a:cubicBezTo>
                <a:cubicBezTo>
                  <a:pt x="42" y="42"/>
                  <a:pt x="42" y="40"/>
                  <a:pt x="43" y="39"/>
                </a:cubicBezTo>
                <a:cubicBezTo>
                  <a:pt x="45" y="40"/>
                  <a:pt x="47" y="41"/>
                  <a:pt x="49" y="42"/>
                </a:cubicBezTo>
                <a:cubicBezTo>
                  <a:pt x="61" y="47"/>
                  <a:pt x="71" y="55"/>
                  <a:pt x="77" y="64"/>
                </a:cubicBezTo>
                <a:cubicBezTo>
                  <a:pt x="77" y="63"/>
                  <a:pt x="78" y="63"/>
                  <a:pt x="78" y="62"/>
                </a:cubicBezTo>
                <a:cubicBezTo>
                  <a:pt x="78" y="62"/>
                  <a:pt x="78" y="62"/>
                  <a:pt x="78" y="62"/>
                </a:cubicBezTo>
                <a:cubicBezTo>
                  <a:pt x="79" y="60"/>
                  <a:pt x="80" y="58"/>
                  <a:pt x="80" y="56"/>
                </a:cubicBezTo>
                <a:cubicBezTo>
                  <a:pt x="74" y="47"/>
                  <a:pt x="63" y="40"/>
                  <a:pt x="53" y="35"/>
                </a:cubicBezTo>
                <a:cubicBezTo>
                  <a:pt x="51" y="34"/>
                  <a:pt x="49" y="33"/>
                  <a:pt x="47" y="32"/>
                </a:cubicBezTo>
                <a:cubicBezTo>
                  <a:pt x="48" y="31"/>
                  <a:pt x="49" y="29"/>
                  <a:pt x="50" y="28"/>
                </a:cubicBezTo>
                <a:cubicBezTo>
                  <a:pt x="52" y="29"/>
                  <a:pt x="54" y="30"/>
                  <a:pt x="56" y="30"/>
                </a:cubicBezTo>
                <a:cubicBezTo>
                  <a:pt x="66" y="32"/>
                  <a:pt x="73" y="28"/>
                  <a:pt x="74" y="28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0" y="22"/>
                  <a:pt x="70" y="22"/>
                </a:cubicBezTo>
                <a:cubicBezTo>
                  <a:pt x="68" y="22"/>
                  <a:pt x="63" y="24"/>
                  <a:pt x="58" y="23"/>
                </a:cubicBezTo>
                <a:cubicBezTo>
                  <a:pt x="57" y="23"/>
                  <a:pt x="56" y="22"/>
                  <a:pt x="55" y="22"/>
                </a:cubicBezTo>
                <a:cubicBezTo>
                  <a:pt x="57" y="20"/>
                  <a:pt x="60" y="18"/>
                  <a:pt x="62" y="16"/>
                </a:cubicBezTo>
                <a:cubicBezTo>
                  <a:pt x="59" y="15"/>
                  <a:pt x="56" y="14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47" y="16"/>
                  <a:pt x="45" y="15"/>
                  <a:pt x="43" y="13"/>
                </a:cubicBezTo>
                <a:cubicBezTo>
                  <a:pt x="41" y="14"/>
                  <a:pt x="39" y="14"/>
                  <a:pt x="37" y="15"/>
                </a:cubicBezTo>
                <a:cubicBezTo>
                  <a:pt x="35" y="16"/>
                  <a:pt x="35" y="16"/>
                  <a:pt x="35" y="16"/>
                </a:cubicBezTo>
                <a:cubicBezTo>
                  <a:pt x="35" y="16"/>
                  <a:pt x="39" y="20"/>
                  <a:pt x="44" y="24"/>
                </a:cubicBezTo>
                <a:cubicBezTo>
                  <a:pt x="42" y="26"/>
                  <a:pt x="41" y="28"/>
                  <a:pt x="40" y="30"/>
                </a:cubicBezTo>
                <a:cubicBezTo>
                  <a:pt x="33" y="28"/>
                  <a:pt x="26" y="27"/>
                  <a:pt x="20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Group 49">
            <a:extLst>
              <a:ext uri="{FF2B5EF4-FFF2-40B4-BE49-F238E27FC236}">
                <a16:creationId xmlns:a16="http://schemas.microsoft.com/office/drawing/2014/main" id="{346C47E9-46E3-490D-B2C1-1636BCBAC04F}"/>
              </a:ext>
            </a:extLst>
          </p:cNvPr>
          <p:cNvGrpSpPr/>
          <p:nvPr/>
        </p:nvGrpSpPr>
        <p:grpSpPr>
          <a:xfrm>
            <a:off x="4935638" y="3778610"/>
            <a:ext cx="3453598" cy="714073"/>
            <a:chOff x="739458" y="1857598"/>
            <a:chExt cx="1778165" cy="952097"/>
          </a:xfrm>
        </p:grpSpPr>
        <p:sp>
          <p:nvSpPr>
            <p:cNvPr id="23" name="Rectangle 50">
              <a:extLst>
                <a:ext uri="{FF2B5EF4-FFF2-40B4-BE49-F238E27FC236}">
                  <a16:creationId xmlns:a16="http://schemas.microsoft.com/office/drawing/2014/main" id="{881C233D-97A4-AFB1-AAE0-43618F16E9E3}"/>
                </a:ext>
              </a:extLst>
            </p:cNvPr>
            <p:cNvSpPr/>
            <p:nvPr/>
          </p:nvSpPr>
          <p:spPr>
            <a:xfrm flipH="1">
              <a:off x="739458" y="2134597"/>
              <a:ext cx="1778165" cy="675098"/>
            </a:xfrm>
            <a:prstGeom prst="rect">
              <a:avLst/>
            </a:prstGeom>
          </p:spPr>
          <p:txBody>
            <a:bodyPr wrap="square" lIns="0" tIns="0" rIns="144000" bIns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安装了微软商店的</a:t>
              </a:r>
              <a:r>
                <a:rPr lang="en-US" altLang="zh-CN" sz="1100" dirty="0">
                  <a:cs typeface="+mn-ea"/>
                  <a:sym typeface="+mn-lt"/>
                </a:rPr>
                <a:t>Ubuntu 20.04</a:t>
              </a:r>
            </a:p>
            <a:p>
              <a:pPr algn="r">
                <a:lnSpc>
                  <a:spcPct val="120000"/>
                </a:lnSpc>
              </a:pPr>
              <a:r>
                <a:rPr lang="zh-CN" altLang="en-US" sz="1100" dirty="0">
                  <a:cs typeface="+mn-ea"/>
                  <a:sym typeface="+mn-lt"/>
                </a:rPr>
                <a:t>使用虚拟盘打包再重新激活来实现迁移</a:t>
              </a:r>
              <a:endParaRPr lang="en-US" altLang="zh-CN" sz="1100" dirty="0">
                <a:cs typeface="+mn-ea"/>
                <a:sym typeface="+mn-lt"/>
              </a:endParaRPr>
            </a:p>
          </p:txBody>
        </p:sp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8E90A4B9-E406-6ED0-5804-F1961DEE9C5B}"/>
                </a:ext>
              </a:extLst>
            </p:cNvPr>
            <p:cNvSpPr txBox="1"/>
            <p:nvPr/>
          </p:nvSpPr>
          <p:spPr>
            <a:xfrm flipH="1">
              <a:off x="739458" y="1857598"/>
              <a:ext cx="1778165" cy="276999"/>
            </a:xfrm>
            <a:prstGeom prst="rect">
              <a:avLst/>
            </a:prstGeom>
            <a:noFill/>
          </p:spPr>
          <p:txBody>
            <a:bodyPr wrap="none" lIns="0" tIns="0" rIns="144000" bIns="0">
              <a:normAutofit fontScale="92500" lnSpcReduction="10000"/>
            </a:bodyPr>
            <a:lstStyle/>
            <a:p>
              <a:pPr algn="r"/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Wsl2 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环境</a:t>
              </a:r>
              <a:r>
                <a:rPr lang="en-US" altLang="zh-CN" sz="1600" b="1" dirty="0">
                  <a:solidFill>
                    <a:schemeClr val="accent1"/>
                  </a:solidFill>
                  <a:cs typeface="+mn-ea"/>
                  <a:sym typeface="+mn-lt"/>
                </a:rPr>
                <a:t> </a:t>
              </a:r>
              <a:r>
                <a:rPr lang="zh-CN" altLang="en-US" sz="1600" b="1" dirty="0">
                  <a:solidFill>
                    <a:schemeClr val="accent1"/>
                  </a:solidFill>
                  <a:cs typeface="+mn-ea"/>
                  <a:sym typeface="+mn-lt"/>
                </a:rPr>
                <a:t>安装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D38C9306-D2ED-007C-3721-973F45A451EB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AA5CD0-E82D-724A-7AD5-787CFC72C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" y="776065"/>
            <a:ext cx="5364088" cy="29815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D94EB5-209B-2BE1-8021-C7EBF7336A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10" y="3978549"/>
            <a:ext cx="4857924" cy="83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71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/>
          <p:cNvGrpSpPr/>
          <p:nvPr/>
        </p:nvGrpSpPr>
        <p:grpSpPr>
          <a:xfrm>
            <a:off x="5364088" y="4155926"/>
            <a:ext cx="3086169" cy="838620"/>
            <a:chOff x="7487642" y="1767540"/>
            <a:chExt cx="4589992" cy="1247261"/>
          </a:xfrm>
        </p:grpSpPr>
        <p:sp>
          <p:nvSpPr>
            <p:cNvPr id="49" name="TextBox 32"/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50" name="Group 33"/>
            <p:cNvGrpSpPr/>
            <p:nvPr/>
          </p:nvGrpSpPr>
          <p:grpSpPr>
            <a:xfrm>
              <a:off x="8525533" y="1767540"/>
              <a:ext cx="3552101" cy="1178055"/>
              <a:chOff x="8025610" y="3900747"/>
              <a:chExt cx="3552101" cy="1178055"/>
            </a:xfrm>
          </p:grpSpPr>
          <p:sp>
            <p:nvSpPr>
              <p:cNvPr id="51" name="TextBox 34"/>
              <p:cNvSpPr txBox="1"/>
              <p:nvPr/>
            </p:nvSpPr>
            <p:spPr>
              <a:xfrm>
                <a:off x="8025610" y="3900747"/>
                <a:ext cx="2214937" cy="117805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在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Rocket Chip 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上添加</a:t>
                </a:r>
                <a:r>
                  <a:rPr lang="en-US" altLang="zh-CN" sz="1200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uart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接口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zh-CN" sz="1200" dirty="0">
                    <a:solidFill>
                      <a:schemeClr val="accent1"/>
                    </a:solidFill>
                    <a:cs typeface="+mn-ea"/>
                  </a:rPr>
                  <a:t>增加其对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MMIO AXI4</a:t>
                </a:r>
                <a:r>
                  <a:rPr lang="zh-CN" altLang="zh-CN" sz="1200" dirty="0">
                    <a:solidFill>
                      <a:schemeClr val="accent1"/>
                    </a:solidFill>
                    <a:cs typeface="+mn-ea"/>
                  </a:rPr>
                  <a:t>的支持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修改工程顶层</a:t>
                </a:r>
                <a:r>
                  <a:rPr lang="en-US" altLang="zh-CN" sz="1200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verilog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文件，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增加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MMIO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接口和</a:t>
                </a:r>
                <a:r>
                  <a:rPr lang="en-US" altLang="zh-CN" sz="1200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uart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接口的连接。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Rectangle 35"/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1F01D2D-7BD8-3531-4002-D3B81368FD0C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75AC7E6-06FC-49E4-470D-73A61AE56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843558"/>
            <a:ext cx="7227661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37F25-77C1-1D0C-AFEC-A9341C59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1D1A10CF-0CB3-443E-09E6-0195E152C522}"/>
              </a:ext>
            </a:extLst>
          </p:cNvPr>
          <p:cNvGrpSpPr/>
          <p:nvPr/>
        </p:nvGrpSpPr>
        <p:grpSpPr>
          <a:xfrm>
            <a:off x="5364088" y="4227934"/>
            <a:ext cx="3086169" cy="838620"/>
            <a:chOff x="7487642" y="1767540"/>
            <a:chExt cx="4589992" cy="1247261"/>
          </a:xfrm>
        </p:grpSpPr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8A09C1A9-918B-8ABF-3B69-18B9CC115D00}"/>
                </a:ext>
              </a:extLst>
            </p:cNvPr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50" name="Group 33">
              <a:extLst>
                <a:ext uri="{FF2B5EF4-FFF2-40B4-BE49-F238E27FC236}">
                  <a16:creationId xmlns:a16="http://schemas.microsoft.com/office/drawing/2014/main" id="{5CACA88F-E9FA-182B-AF03-C79B4878787B}"/>
                </a:ext>
              </a:extLst>
            </p:cNvPr>
            <p:cNvGrpSpPr/>
            <p:nvPr/>
          </p:nvGrpSpPr>
          <p:grpSpPr>
            <a:xfrm>
              <a:off x="8525533" y="1767540"/>
              <a:ext cx="3552101" cy="1178055"/>
              <a:chOff x="8025610" y="3900747"/>
              <a:chExt cx="3552101" cy="1178055"/>
            </a:xfrm>
          </p:grpSpPr>
          <p:sp>
            <p:nvSpPr>
              <p:cNvPr id="51" name="TextBox 34">
                <a:extLst>
                  <a:ext uri="{FF2B5EF4-FFF2-40B4-BE49-F238E27FC236}">
                    <a16:creationId xmlns:a16="http://schemas.microsoft.com/office/drawing/2014/main" id="{23FA0AAD-AF64-E0FC-5717-010E95A906A5}"/>
                  </a:ext>
                </a:extLst>
              </p:cNvPr>
              <p:cNvSpPr txBox="1"/>
              <p:nvPr/>
            </p:nvSpPr>
            <p:spPr>
              <a:xfrm>
                <a:off x="8025610" y="3900747"/>
                <a:ext cx="2214937" cy="117805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以中断方式实现</a:t>
                </a:r>
                <a:r>
                  <a:rPr lang="en-US" altLang="zh-CN" sz="1200" dirty="0" err="1">
                    <a:solidFill>
                      <a:schemeClr val="accent1"/>
                    </a:solidFill>
                    <a:cs typeface="+mn-ea"/>
                    <a:sym typeface="+mn-lt"/>
                  </a:rPr>
                  <a:t>uart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通信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为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Rocket Chip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添加中断引脚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修改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block design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将</a:t>
                </a:r>
                <a:r>
                  <a:rPr lang="en-US" altLang="zh-CN" sz="1200" dirty="0" err="1">
                    <a:solidFill>
                      <a:schemeClr val="accent1"/>
                    </a:solidFill>
                    <a:cs typeface="+mn-ea"/>
                  </a:rPr>
                  <a:t>uart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产生的中断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信号线连接到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Rocket Chip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的中断引脚。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</a:endParaRPr>
              </a:p>
            </p:txBody>
          </p:sp>
          <p:sp>
            <p:nvSpPr>
              <p:cNvPr id="52" name="Rectangle 35">
                <a:extLst>
                  <a:ext uri="{FF2B5EF4-FFF2-40B4-BE49-F238E27FC236}">
                    <a16:creationId xmlns:a16="http://schemas.microsoft.com/office/drawing/2014/main" id="{BDFB095D-0B07-4209-1961-B8CA85E89A5D}"/>
                  </a:ext>
                </a:extLst>
              </p:cNvPr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F046DC-B79F-1958-815E-B6DE815898A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实验二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B88A6D-8C76-EC7A-D4FA-7E293D96DC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0" y="771549"/>
            <a:ext cx="6420752" cy="337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B8DC7-1D45-A3ED-2C40-66B92AC7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5D0E2EBB-E8DF-EC48-C671-5AB2596806FE}"/>
              </a:ext>
            </a:extLst>
          </p:cNvPr>
          <p:cNvGrpSpPr/>
          <p:nvPr/>
        </p:nvGrpSpPr>
        <p:grpSpPr>
          <a:xfrm>
            <a:off x="5364088" y="4227934"/>
            <a:ext cx="3086169" cy="838620"/>
            <a:chOff x="7487642" y="1767540"/>
            <a:chExt cx="4589992" cy="1247261"/>
          </a:xfrm>
        </p:grpSpPr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99DD0ACB-0DA0-90A1-2875-6EAE3C2216BA}"/>
                </a:ext>
              </a:extLst>
            </p:cNvPr>
            <p:cNvSpPr txBox="1"/>
            <p:nvPr/>
          </p:nvSpPr>
          <p:spPr>
            <a:xfrm>
              <a:off x="7487642" y="1778876"/>
              <a:ext cx="906916" cy="1235925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r>
                <a:rPr lang="en-US" sz="4400" dirty="0">
                  <a:solidFill>
                    <a:schemeClr val="accent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50" name="Group 33">
              <a:extLst>
                <a:ext uri="{FF2B5EF4-FFF2-40B4-BE49-F238E27FC236}">
                  <a16:creationId xmlns:a16="http://schemas.microsoft.com/office/drawing/2014/main" id="{4F01F6D9-18F0-B0E5-2098-29BFC3BE9900}"/>
                </a:ext>
              </a:extLst>
            </p:cNvPr>
            <p:cNvGrpSpPr/>
            <p:nvPr/>
          </p:nvGrpSpPr>
          <p:grpSpPr>
            <a:xfrm>
              <a:off x="8525533" y="1767540"/>
              <a:ext cx="3552101" cy="1178055"/>
              <a:chOff x="8025610" y="3900747"/>
              <a:chExt cx="3552101" cy="1178055"/>
            </a:xfrm>
          </p:grpSpPr>
          <p:sp>
            <p:nvSpPr>
              <p:cNvPr id="51" name="TextBox 34">
                <a:extLst>
                  <a:ext uri="{FF2B5EF4-FFF2-40B4-BE49-F238E27FC236}">
                    <a16:creationId xmlns:a16="http://schemas.microsoft.com/office/drawing/2014/main" id="{DE63576E-5E06-CCB1-C233-58F139D72559}"/>
                  </a:ext>
                </a:extLst>
              </p:cNvPr>
              <p:cNvSpPr txBox="1"/>
              <p:nvPr/>
            </p:nvSpPr>
            <p:spPr>
              <a:xfrm>
                <a:off x="8025610" y="3900747"/>
                <a:ext cx="2214937" cy="1178055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配置连接到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PS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端的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USB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  <a:sym typeface="+mn-lt"/>
                  </a:rPr>
                  <a:t>设备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  <a:sym typeface="+mn-lt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对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PS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端的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USB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外设进行一些配置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</a:endParaRPr>
              </a:p>
              <a:p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配置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MIO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的电平标准</a:t>
                </a:r>
                <a:endParaRPr lang="en-US" altLang="zh-CN" sz="1200" dirty="0">
                  <a:solidFill>
                    <a:schemeClr val="accent1"/>
                  </a:solidFill>
                  <a:cs typeface="+mn-ea"/>
                </a:endParaRPr>
              </a:p>
              <a:p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USB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的管脚的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speed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由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slow</a:t>
                </a:r>
                <a:r>
                  <a:rPr lang="zh-CN" altLang="en-US" sz="1200" dirty="0">
                    <a:solidFill>
                      <a:schemeClr val="accent1"/>
                    </a:solidFill>
                    <a:cs typeface="+mn-ea"/>
                  </a:rPr>
                  <a:t>改为</a:t>
                </a:r>
                <a:r>
                  <a:rPr lang="en-US" altLang="zh-CN" sz="1200" dirty="0">
                    <a:solidFill>
                      <a:schemeClr val="accent1"/>
                    </a:solidFill>
                    <a:cs typeface="+mn-ea"/>
                  </a:rPr>
                  <a:t>fast	</a:t>
                </a:r>
              </a:p>
            </p:txBody>
          </p:sp>
          <p:sp>
            <p:nvSpPr>
              <p:cNvPr id="52" name="Rectangle 35">
                <a:extLst>
                  <a:ext uri="{FF2B5EF4-FFF2-40B4-BE49-F238E27FC236}">
                    <a16:creationId xmlns:a16="http://schemas.microsoft.com/office/drawing/2014/main" id="{65B8C035-AA29-04B8-C45B-853453EDFD15}"/>
                  </a:ext>
                </a:extLst>
              </p:cNvPr>
              <p:cNvSpPr/>
              <p:nvPr/>
            </p:nvSpPr>
            <p:spPr>
              <a:xfrm>
                <a:off x="8025610" y="4200416"/>
                <a:ext cx="3552101" cy="61796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zh-CN" altLang="en-US" sz="1000" dirty="0">
                  <a:cs typeface="+mn-ea"/>
                  <a:sym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82E716-8B62-D4E6-A31E-8611FC03D649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实验三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9A5FA5-7037-C919-1B55-35484B5F4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82544"/>
            <a:ext cx="6372200" cy="35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5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251520" y="766195"/>
            <a:ext cx="3704159" cy="427956"/>
            <a:chOff x="329750" y="761308"/>
            <a:chExt cx="3704159" cy="427956"/>
          </a:xfrm>
        </p:grpSpPr>
        <p:sp>
          <p:nvSpPr>
            <p:cNvPr id="4" name="Freeform: Shape 82"/>
            <p:cNvSpPr>
              <a:spLocks/>
            </p:cNvSpPr>
            <p:nvPr/>
          </p:nvSpPr>
          <p:spPr bwMode="auto">
            <a:xfrm>
              <a:off x="329750" y="761309"/>
              <a:ext cx="1764833" cy="427955"/>
            </a:xfrm>
            <a:custGeom>
              <a:avLst/>
              <a:gdLst/>
              <a:ahLst/>
              <a:cxnLst>
                <a:cxn ang="0">
                  <a:pos x="421" y="58"/>
                </a:cxn>
                <a:cxn ang="0">
                  <a:pos x="410" y="69"/>
                </a:cxn>
                <a:cxn ang="0">
                  <a:pos x="11" y="69"/>
                </a:cxn>
                <a:cxn ang="0">
                  <a:pos x="0" y="58"/>
                </a:cxn>
                <a:cxn ang="0">
                  <a:pos x="0" y="12"/>
                </a:cxn>
                <a:cxn ang="0">
                  <a:pos x="11" y="0"/>
                </a:cxn>
                <a:cxn ang="0">
                  <a:pos x="410" y="0"/>
                </a:cxn>
                <a:cxn ang="0">
                  <a:pos x="421" y="12"/>
                </a:cxn>
                <a:cxn ang="0">
                  <a:pos x="421" y="58"/>
                </a:cxn>
              </a:cxnLst>
              <a:rect l="0" t="0" r="r" b="b"/>
              <a:pathLst>
                <a:path w="421" h="69">
                  <a:moveTo>
                    <a:pt x="421" y="58"/>
                  </a:moveTo>
                  <a:cubicBezTo>
                    <a:pt x="421" y="64"/>
                    <a:pt x="416" y="69"/>
                    <a:pt x="410" y="69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5" y="69"/>
                    <a:pt x="0" y="64"/>
                    <a:pt x="0" y="58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10" y="0"/>
                    <a:pt x="410" y="0"/>
                    <a:pt x="410" y="0"/>
                  </a:cubicBezTo>
                  <a:cubicBezTo>
                    <a:pt x="416" y="0"/>
                    <a:pt x="421" y="5"/>
                    <a:pt x="421" y="12"/>
                  </a:cubicBezTo>
                  <a:lnTo>
                    <a:pt x="421" y="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编译通过检查</a:t>
              </a:r>
            </a:p>
          </p:txBody>
        </p:sp>
        <p:sp>
          <p:nvSpPr>
            <p:cNvPr id="7" name="Freeform: Shape 85"/>
            <p:cNvSpPr>
              <a:spLocks/>
            </p:cNvSpPr>
            <p:nvPr/>
          </p:nvSpPr>
          <p:spPr bwMode="auto">
            <a:xfrm>
              <a:off x="2273966" y="761308"/>
              <a:ext cx="1759943" cy="427955"/>
            </a:xfrm>
            <a:custGeom>
              <a:avLst/>
              <a:gdLst/>
              <a:ahLst/>
              <a:cxnLst>
                <a:cxn ang="0">
                  <a:pos x="420" y="52"/>
                </a:cxn>
                <a:cxn ang="0">
                  <a:pos x="403" y="69"/>
                </a:cxn>
                <a:cxn ang="0">
                  <a:pos x="17" y="69"/>
                </a:cxn>
                <a:cxn ang="0">
                  <a:pos x="0" y="52"/>
                </a:cxn>
                <a:cxn ang="0">
                  <a:pos x="0" y="18"/>
                </a:cxn>
                <a:cxn ang="0">
                  <a:pos x="17" y="0"/>
                </a:cxn>
                <a:cxn ang="0">
                  <a:pos x="403" y="0"/>
                </a:cxn>
                <a:cxn ang="0">
                  <a:pos x="420" y="18"/>
                </a:cxn>
                <a:cxn ang="0">
                  <a:pos x="420" y="52"/>
                </a:cxn>
              </a:cxnLst>
              <a:rect l="0" t="0" r="r" b="b"/>
              <a:pathLst>
                <a:path w="420" h="69">
                  <a:moveTo>
                    <a:pt x="420" y="52"/>
                  </a:moveTo>
                  <a:cubicBezTo>
                    <a:pt x="420" y="61"/>
                    <a:pt x="413" y="69"/>
                    <a:pt x="403" y="69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7" y="69"/>
                    <a:pt x="0" y="61"/>
                    <a:pt x="0" y="5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7" y="0"/>
                    <a:pt x="17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3" y="0"/>
                    <a:pt x="420" y="8"/>
                    <a:pt x="420" y="18"/>
                  </a:cubicBezTo>
                  <a:lnTo>
                    <a:pt x="420" y="52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1400" b="1" dirty="0">
                  <a:solidFill>
                    <a:schemeClr val="bg1"/>
                  </a:solidFill>
                  <a:cs typeface="+mn-ea"/>
                  <a:sym typeface="+mn-lt"/>
                </a:rPr>
                <a:t>成功生成比特流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B832AA-6229-83B5-B92E-CE9B593C18B5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7" name="图片 56">
            <a:extLst>
              <a:ext uri="{FF2B5EF4-FFF2-40B4-BE49-F238E27FC236}">
                <a16:creationId xmlns:a16="http://schemas.microsoft.com/office/drawing/2014/main" id="{7C3F467E-5F4A-ED18-17BC-A284771A5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75606"/>
            <a:ext cx="7452455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C394C"/>
      </a:accent1>
      <a:accent2>
        <a:srgbClr val="0083B4"/>
      </a:accent2>
      <a:accent3>
        <a:srgbClr val="2C394C"/>
      </a:accent3>
      <a:accent4>
        <a:srgbClr val="0083B4"/>
      </a:accent4>
      <a:accent5>
        <a:srgbClr val="2C394C"/>
      </a:accent5>
      <a:accent6>
        <a:srgbClr val="0083B4"/>
      </a:accent6>
      <a:hlink>
        <a:srgbClr val="2C394C"/>
      </a:hlink>
      <a:folHlink>
        <a:srgbClr val="0083B4"/>
      </a:folHlink>
    </a:clrScheme>
    <a:fontScheme name="3neoysxa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2689</TotalTime>
  <Words>829</Words>
  <Application>Microsoft Office PowerPoint</Application>
  <PresentationFormat>全屏显示(16:9)</PresentationFormat>
  <Paragraphs>98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微软雅黑</vt:lpstr>
      <vt:lpstr>Arial</vt:lpstr>
      <vt:lpstr>Calibri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</dc:creator>
  <cp:keywords>第一PPT模板网-WWW.1PPT.COM</cp:keywords>
  <cp:lastModifiedBy>陈侠锟</cp:lastModifiedBy>
  <cp:revision>218</cp:revision>
  <dcterms:created xsi:type="dcterms:W3CDTF">2015-12-11T17:46:17Z</dcterms:created>
  <dcterms:modified xsi:type="dcterms:W3CDTF">2025-02-17T13:15:37Z</dcterms:modified>
</cp:coreProperties>
</file>