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7" r:id="rId6"/>
    <p:sldId id="261" r:id="rId7"/>
    <p:sldId id="269" r:id="rId8"/>
    <p:sldId id="263" r:id="rId9"/>
    <p:sldId id="264" r:id="rId10"/>
    <p:sldId id="268" r:id="rId11"/>
    <p:sldId id="265" r:id="rId12"/>
    <p:sldId id="270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930A1-120E-4BB9-BA3E-11B444C1A00C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18C14-0089-4810-A9F9-B14253430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18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18C14-0089-4810-A9F9-B142534300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6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EC2EB83-218E-4009-B7AF-C22C4F05FEDA}" type="datetime1">
              <a:rPr lang="ru-RU" smtClean="0"/>
              <a:t>24.04.2019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8E1F-83BE-4C3A-89EC-F93D317EA3C1}" type="datetime1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EC8-18CF-4BC7-A853-3C39C698819C}" type="datetime1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132A-DF05-44AE-8CEE-6BDFA6D0277B}" type="datetime1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0E70-453C-4333-A7E8-526569B0C1FA}" type="datetime1">
              <a:rPr lang="ru-RU" smtClean="0"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DF68-D873-4BB3-A5E4-A41FE979AF97}" type="datetime1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7FE85D-EDB2-47E8-99E2-ECFB23D82FBA}" type="datetime1">
              <a:rPr lang="ru-RU" smtClean="0"/>
              <a:t>24.04.2019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C95CF09-2B62-4E9E-A13E-29CA2A1B5EDB}" type="datetime1">
              <a:rPr lang="ru-RU" smtClean="0"/>
              <a:t>24.04.2019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E85F-BE06-4F5D-9BD9-2CE8BBEDA09B}" type="datetime1">
              <a:rPr lang="ru-RU" smtClean="0"/>
              <a:t>24.04.2019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7012-43D3-40F7-A501-EF6E47244718}" type="datetime1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D63D-0378-4808-A26D-7A6E49C738F2}" type="datetime1">
              <a:rPr lang="ru-RU" smtClean="0"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290C3A4-4F88-4338-A451-AEA6F3747BCA}" type="datetime1">
              <a:rPr lang="ru-RU" smtClean="0"/>
              <a:t>24.04.2019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276872"/>
            <a:ext cx="8458200" cy="1470025"/>
          </a:xfrm>
        </p:spPr>
        <p:txBody>
          <a:bodyPr>
            <a:noAutofit/>
          </a:bodyPr>
          <a:lstStyle/>
          <a:p>
            <a:r>
              <a:rPr lang="ru-RU" sz="3600" b="1" dirty="0"/>
              <a:t>Эффективный по времени алгоритм расчета </a:t>
            </a:r>
            <a:r>
              <a:rPr lang="ru-RU" sz="3600" b="1" dirty="0" smtClean="0"/>
              <a:t>обобщенной энтропии </a:t>
            </a:r>
            <a:r>
              <a:rPr lang="ru-RU" sz="3600" b="1" dirty="0"/>
              <a:t>двумерных </a:t>
            </a:r>
            <a:r>
              <a:rPr lang="ru-RU" sz="3600" b="1" dirty="0" smtClean="0"/>
              <a:t>слов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smtClean="0"/>
              <a:t>Выполнил</a:t>
            </a:r>
            <a:r>
              <a:rPr lang="ru-RU" b="1" dirty="0"/>
              <a:t>: </a:t>
            </a:r>
            <a:endParaRPr lang="ru-RU" dirty="0"/>
          </a:p>
          <a:p>
            <a:r>
              <a:rPr lang="ru-RU" dirty="0"/>
              <a:t>Студент </a:t>
            </a:r>
            <a:r>
              <a:rPr lang="ru-RU" dirty="0" smtClean="0"/>
              <a:t>м</a:t>
            </a:r>
            <a:r>
              <a:rPr lang="en-US" dirty="0" smtClean="0"/>
              <a:t>2</a:t>
            </a:r>
            <a:r>
              <a:rPr lang="ru-RU" dirty="0" smtClean="0"/>
              <a:t>14 </a:t>
            </a:r>
            <a:r>
              <a:rPr lang="ru-RU" dirty="0"/>
              <a:t>группы</a:t>
            </a:r>
          </a:p>
          <a:p>
            <a:r>
              <a:rPr lang="ru-RU" dirty="0"/>
              <a:t>Седякин Илья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Научный руководитель:</a:t>
            </a:r>
            <a:endParaRPr lang="ru-RU" dirty="0"/>
          </a:p>
          <a:p>
            <a:r>
              <a:rPr lang="ru-RU" dirty="0"/>
              <a:t>д.т.н., профессор</a:t>
            </a:r>
          </a:p>
          <a:p>
            <a:r>
              <a:rPr lang="ru-RU" dirty="0"/>
              <a:t>Ульянов Михаил Васильевич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4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Алгоритм подсчета обобщенной энтропии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297664"/>
          </a:xfrm>
        </p:spPr>
        <p:txBody>
          <a:bodyPr/>
          <a:lstStyle/>
          <a:p>
            <a:pPr marL="109728" indent="0" algn="ctr">
              <a:buNone/>
            </a:pPr>
            <a:endParaRPr lang="en-US" dirty="0"/>
          </a:p>
          <a:p>
            <a:pPr marL="109728" indent="0">
              <a:buNone/>
            </a:pPr>
            <a:r>
              <a:rPr lang="ru-RU" dirty="0" smtClean="0"/>
              <a:t>Считаем нули и единицы:</a:t>
            </a:r>
          </a:p>
          <a:p>
            <a:pPr marL="109728" indent="0">
              <a:buNone/>
            </a:pPr>
            <a:endParaRPr lang="ru-RU" dirty="0" smtClean="0"/>
          </a:p>
          <a:p>
            <a:pPr marL="109728" indent="0" algn="ctr">
              <a:buNone/>
            </a:pP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 = D[i-1][j]+D[</a:t>
            </a:r>
            <a:r>
              <a:rPr lang="en-US" dirty="0" err="1" smtClean="0"/>
              <a:t>i</a:t>
            </a:r>
            <a:r>
              <a:rPr lang="en-US" dirty="0" smtClean="0"/>
              <a:t>][j-1]-D[i-1][j-1]</a:t>
            </a:r>
            <a:endParaRPr lang="ru-RU" dirty="0" smtClean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Храним конфигурации в </a:t>
            </a:r>
            <a:r>
              <a:rPr lang="en-US" dirty="0" err="1" smtClean="0"/>
              <a:t>unordered_map</a:t>
            </a:r>
            <a:endParaRPr lang="ru-RU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52080" y="2272"/>
            <a:ext cx="1340400" cy="365760"/>
          </a:xfrm>
        </p:spPr>
        <p:txBody>
          <a:bodyPr/>
          <a:lstStyle/>
          <a:p>
            <a:fld id="{525E53B5-A299-4CA8-B42B-66F36F101C78}" type="slidenum">
              <a:rPr lang="ru-RU" smtClean="0"/>
              <a:t>10</a:t>
            </a:fld>
            <a:r>
              <a:rPr lang="en-US" dirty="0" smtClean="0"/>
              <a:t> / 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99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956376" y="2272"/>
            <a:ext cx="980360" cy="365760"/>
          </a:xfrm>
        </p:spPr>
        <p:txBody>
          <a:bodyPr/>
          <a:lstStyle/>
          <a:p>
            <a:fld id="{525E53B5-A299-4CA8-B42B-66F36F101C78}" type="slidenum">
              <a:rPr lang="ru-RU" smtClean="0"/>
              <a:t>11</a:t>
            </a:fld>
            <a:r>
              <a:rPr lang="en-US" dirty="0" smtClean="0"/>
              <a:t> / 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42324"/>
              </p:ext>
            </p:extLst>
          </p:nvPr>
        </p:nvGraphicFramePr>
        <p:xfrm>
          <a:off x="1771651" y="2278063"/>
          <a:ext cx="5600697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754"/>
                <a:gridCol w="774261"/>
                <a:gridCol w="621947"/>
                <a:gridCol w="621947"/>
                <a:gridCol w="621947"/>
                <a:gridCol w="621947"/>
                <a:gridCol w="621947"/>
                <a:gridCol w="621947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Метод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Тип замера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l=2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l=4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l=6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l=8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l=10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l=20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Линейный поиск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58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12538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нет замеров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79,815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22416,7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106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27782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Преобразование в индекс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1256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1279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невозможно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1315,89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1380,31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1469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1581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Хеш из строк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28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271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16,1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38,86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93,353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118,969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137,758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307,6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159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Дерево списков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370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1339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нет замеров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417,622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1456,78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486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1586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Дерево префиксов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65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279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504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нет замеров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2,107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15,738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126,892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331,877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 dirty="0">
                          <a:effectLst/>
                        </a:rPr>
                        <a:t>574,538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26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166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413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721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Обобщенная динамический метод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27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34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14,907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26,953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38,307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50,215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55,984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95,23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50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68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44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Обобщенная прямой подсчет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27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46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71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86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14,569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33,03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59,123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86,83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117,646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306,692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46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72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u="none" strike="noStrike">
                          <a:effectLst/>
                        </a:rPr>
                        <a:t>154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22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Предложены и реализованы эффективные по времени алгоритмы расчета обычной и обобщенной энтропии двумерных слов.</a:t>
            </a:r>
          </a:p>
          <a:p>
            <a:endParaRPr lang="ru-RU" dirty="0" smtClean="0"/>
          </a:p>
          <a:p>
            <a:r>
              <a:rPr lang="ru-RU" dirty="0" smtClean="0"/>
              <a:t>Экспериментальным путем установлены рекомендации к выбору алгоритмов для различных входных условий задачи.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24328" y="2272"/>
            <a:ext cx="1412408" cy="365760"/>
          </a:xfrm>
        </p:spPr>
        <p:txBody>
          <a:bodyPr/>
          <a:lstStyle/>
          <a:p>
            <a:fld id="{525E53B5-A299-4CA8-B42B-66F36F101C78}" type="slidenum">
              <a:rPr lang="ru-RU" smtClean="0"/>
              <a:t>12</a:t>
            </a:fld>
            <a:r>
              <a:rPr lang="ru-RU" dirty="0" smtClean="0"/>
              <a:t> / 13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85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668344" y="2272"/>
            <a:ext cx="1268392" cy="365760"/>
          </a:xfrm>
        </p:spPr>
        <p:txBody>
          <a:bodyPr/>
          <a:lstStyle/>
          <a:p>
            <a:fld id="{525E53B5-A299-4CA8-B42B-66F36F101C78}" type="slidenum">
              <a:rPr lang="ru-RU" smtClean="0"/>
              <a:t>13</a:t>
            </a:fld>
            <a:r>
              <a:rPr lang="en-US" dirty="0" smtClean="0"/>
              <a:t> / 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99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dirty="0"/>
              <a:t>Исследовать алгоритмы, применимые для подсчета двумерных слов и определить особенности их реализации в рамках данной задачи</a:t>
            </a:r>
            <a:r>
              <a:rPr lang="ru-RU" sz="2400" dirty="0" smtClean="0"/>
              <a:t>.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Реализовать данные алгоритмы и сравнить их эффективность для различных начальных условий</a:t>
            </a:r>
            <a:r>
              <a:rPr lang="ru-RU" sz="2400" dirty="0" smtClean="0"/>
              <a:t>.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Выбрать лучший алгоритм для определенных начальных условий.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2</a:t>
            </a:fld>
            <a:r>
              <a:rPr lang="en-US" dirty="0" smtClean="0"/>
              <a:t> / 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endParaRPr lang="ru-RU" b="1" dirty="0" smtClean="0"/>
          </a:p>
          <a:p>
            <a:pPr marL="109728" indent="0" algn="ctr">
              <a:buNone/>
            </a:pPr>
            <a:r>
              <a:rPr lang="ru-RU" sz="3200" b="1" dirty="0" smtClean="0"/>
              <a:t>Образование структур в двумерных системах стержнеобразных частиц </a:t>
            </a:r>
          </a:p>
          <a:p>
            <a:pPr marL="109728" indent="0" algn="ctr">
              <a:buNone/>
            </a:pPr>
            <a:endParaRPr lang="ru-RU" dirty="0" smtClean="0"/>
          </a:p>
          <a:p>
            <a:pPr marL="109728" indent="0" algn="ctr">
              <a:buNone/>
            </a:pPr>
            <a:r>
              <a:rPr lang="ru-RU" dirty="0" smtClean="0"/>
              <a:t>Н.И</a:t>
            </a:r>
            <a:r>
              <a:rPr lang="ru-RU" dirty="0"/>
              <a:t>. </a:t>
            </a:r>
            <a:r>
              <a:rPr lang="ru-RU" dirty="0" err="1"/>
              <a:t>Лебовка</a:t>
            </a:r>
            <a:r>
              <a:rPr lang="ru-RU" dirty="0"/>
              <a:t>, Ю.Ю. Тарасевич,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В.А</a:t>
            </a:r>
            <a:r>
              <a:rPr lang="ru-RU" dirty="0"/>
              <a:t>. </a:t>
            </a:r>
            <a:r>
              <a:rPr lang="ru-RU" dirty="0" err="1"/>
              <a:t>Гигиберия</a:t>
            </a:r>
            <a:r>
              <a:rPr lang="ru-RU" dirty="0"/>
              <a:t>, Н.В. </a:t>
            </a:r>
            <a:r>
              <a:rPr lang="ru-RU" dirty="0" err="1"/>
              <a:t>Выгорницкий</a:t>
            </a:r>
            <a:r>
              <a:rPr lang="ru-RU" dirty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А.С</a:t>
            </a:r>
            <a:r>
              <a:rPr lang="ru-RU" dirty="0"/>
              <a:t>. Бурмистров, В.В. </a:t>
            </a:r>
            <a:r>
              <a:rPr lang="ru-RU" dirty="0" smtClean="0"/>
              <a:t>Лаптев.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3</a:t>
            </a:fld>
            <a:r>
              <a:rPr lang="en-US" dirty="0" smtClean="0"/>
              <a:t> / 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805264"/>
            <a:ext cx="8435280" cy="105273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ru-RU" sz="1200" b="1" dirty="0"/>
              <a:t>Образование структур в двумерных системах стержнеобразных частиц </a:t>
            </a:r>
            <a:endParaRPr lang="ru-RU" sz="1200" dirty="0"/>
          </a:p>
          <a:p>
            <a:pPr marL="109728" indent="0" algn="ctr">
              <a:buNone/>
            </a:pPr>
            <a:r>
              <a:rPr lang="ru-RU" sz="1200" dirty="0"/>
              <a:t>Н.И. </a:t>
            </a:r>
            <a:r>
              <a:rPr lang="ru-RU" sz="1200" dirty="0" err="1"/>
              <a:t>Лебовка</a:t>
            </a:r>
            <a:r>
              <a:rPr lang="ru-RU" sz="1200" dirty="0"/>
              <a:t>, Ю.Ю. Тарасевич, В.А. </a:t>
            </a:r>
            <a:r>
              <a:rPr lang="ru-RU" sz="1200" dirty="0" err="1"/>
              <a:t>Гигиберия</a:t>
            </a:r>
            <a:r>
              <a:rPr lang="ru-RU" sz="1200" dirty="0"/>
              <a:t>, Н.В. </a:t>
            </a:r>
            <a:r>
              <a:rPr lang="ru-RU" sz="1200" dirty="0" err="1"/>
              <a:t>Выгорницкий</a:t>
            </a:r>
            <a:r>
              <a:rPr lang="ru-RU" sz="1200" dirty="0"/>
              <a:t>, </a:t>
            </a:r>
            <a:br>
              <a:rPr lang="ru-RU" sz="1200" dirty="0"/>
            </a:br>
            <a:r>
              <a:rPr lang="ru-RU" sz="1200" dirty="0"/>
              <a:t>А.С. Бурмистров, В.В. Лаптев.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3"/>
            <a:ext cx="621263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4</a:t>
            </a:fld>
            <a:r>
              <a:rPr lang="en-US" dirty="0" smtClean="0"/>
              <a:t> / 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1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скользящего окна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56992"/>
                <a:ext cx="8229600" cy="3217544"/>
              </a:xfrm>
            </p:spPr>
            <p:txBody>
              <a:bodyPr/>
              <a:lstStyle/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𝑀𝐶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56992"/>
                <a:ext cx="8229600" cy="321754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5</a:t>
            </a:fld>
            <a:r>
              <a:rPr lang="en-US" dirty="0" smtClean="0"/>
              <a:t> / 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93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в индекс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649592"/>
          </a:xfrm>
        </p:spPr>
        <p:txBody>
          <a:bodyPr/>
          <a:lstStyle/>
          <a:p>
            <a:r>
              <a:rPr lang="ru-RU" dirty="0" smtClean="0"/>
              <a:t>Мгновенный доступ без поиска</a:t>
            </a:r>
          </a:p>
          <a:p>
            <a:endParaRPr lang="en-US" dirty="0" smtClean="0"/>
          </a:p>
          <a:p>
            <a:r>
              <a:rPr lang="ru-RU" dirty="0" smtClean="0"/>
              <a:t>Ограничение на размер окна М</a:t>
            </a:r>
            <a:r>
              <a:rPr lang="en-US" dirty="0" smtClean="0"/>
              <a:t>≤4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/>
              <a:t>Много операций умножения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6</a:t>
            </a:fld>
            <a:r>
              <a:rPr lang="en-US" dirty="0" smtClean="0"/>
              <a:t> / 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33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Хеш-таблица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937624"/>
          </a:xfrm>
        </p:spPr>
        <p:txBody>
          <a:bodyPr/>
          <a:lstStyle/>
          <a:p>
            <a:r>
              <a:rPr lang="ru-RU" dirty="0" smtClean="0"/>
              <a:t>Готовая реализация в </a:t>
            </a:r>
            <a:r>
              <a:rPr lang="en-US" dirty="0" smtClean="0"/>
              <a:t>STL</a:t>
            </a:r>
          </a:p>
          <a:p>
            <a:endParaRPr lang="en-US" dirty="0"/>
          </a:p>
          <a:p>
            <a:r>
              <a:rPr lang="ru-RU" dirty="0" smtClean="0"/>
              <a:t>Поиск элементов за О(1)</a:t>
            </a:r>
          </a:p>
          <a:p>
            <a:endParaRPr lang="ru-RU" dirty="0"/>
          </a:p>
          <a:p>
            <a:r>
              <a:rPr lang="ru-RU" dirty="0" smtClean="0"/>
              <a:t>Вариативность выбора хеш-функции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7</a:t>
            </a:fld>
            <a:r>
              <a:rPr lang="en-US" dirty="0" smtClean="0"/>
              <a:t> / 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14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936" y="2708920"/>
            <a:ext cx="4690864" cy="3865616"/>
          </a:xfrm>
        </p:spPr>
        <p:txBody>
          <a:bodyPr/>
          <a:lstStyle/>
          <a:p>
            <a:r>
              <a:rPr lang="ru-RU" dirty="0"/>
              <a:t>Поиск </a:t>
            </a:r>
            <a:r>
              <a:rPr lang="ru-RU" dirty="0" smtClean="0"/>
              <a:t>за </a:t>
            </a:r>
            <a:r>
              <a:rPr lang="ru-RU" dirty="0"/>
              <a:t>О(</a:t>
            </a:r>
            <a:r>
              <a:rPr lang="en-US" dirty="0"/>
              <a:t>log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baseline="30000" dirty="0"/>
              <a:t>2</a:t>
            </a:r>
            <a:r>
              <a:rPr lang="ru-RU" dirty="0"/>
              <a:t>)*</a:t>
            </a:r>
            <a:r>
              <a:rPr lang="en-US" dirty="0"/>
              <a:t>M</a:t>
            </a:r>
            <a:r>
              <a:rPr lang="ru-RU" baseline="30000" dirty="0"/>
              <a:t>2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/>
              <a:t>Сдвиг окна за О(М)</a:t>
            </a:r>
          </a:p>
          <a:p>
            <a:endParaRPr lang="ru-RU" dirty="0"/>
          </a:p>
          <a:p>
            <a:r>
              <a:rPr lang="ru-RU" dirty="0" smtClean="0"/>
              <a:t>Добавление за </a:t>
            </a:r>
            <a:r>
              <a:rPr lang="en-US" dirty="0" smtClean="0"/>
              <a:t>O(</a:t>
            </a:r>
            <a:r>
              <a:rPr lang="en-US" dirty="0"/>
              <a:t>M</a:t>
            </a:r>
            <a:r>
              <a:rPr lang="ru-RU" baseline="30000" dirty="0" smtClean="0"/>
              <a:t>2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pPr marL="109728" indent="0">
              <a:buNone/>
            </a:pP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2520280" cy="376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606356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Представление структуры на матрице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028384" y="2272"/>
            <a:ext cx="908352" cy="365760"/>
          </a:xfrm>
        </p:spPr>
        <p:txBody>
          <a:bodyPr/>
          <a:lstStyle/>
          <a:p>
            <a:fld id="{525E53B5-A299-4CA8-B42B-66F36F101C78}" type="slidenum">
              <a:rPr lang="ru-RU" smtClean="0"/>
              <a:t>8</a:t>
            </a:fld>
            <a:r>
              <a:rPr lang="en-US" dirty="0" smtClean="0"/>
              <a:t> / 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27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префиксов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4008" y="2492896"/>
            <a:ext cx="4042792" cy="4081640"/>
          </a:xfrm>
        </p:spPr>
        <p:txBody>
          <a:bodyPr/>
          <a:lstStyle/>
          <a:p>
            <a:r>
              <a:rPr lang="ru-RU" dirty="0" smtClean="0"/>
              <a:t>Не нужны преобразования</a:t>
            </a:r>
          </a:p>
          <a:p>
            <a:endParaRPr lang="ru-RU" dirty="0" smtClean="0"/>
          </a:p>
          <a:p>
            <a:r>
              <a:rPr lang="ru-RU" dirty="0" smtClean="0"/>
              <a:t>Малый размер алфавита позволяет хранить сыновей узла в массиве</a:t>
            </a:r>
            <a:endParaRPr lang="ru-RU" dirty="0"/>
          </a:p>
        </p:txBody>
      </p:sp>
      <p:pic>
        <p:nvPicPr>
          <p:cNvPr id="4" name="Рисунок 2" descr="C:\Users\xSLIx\AppData\Local\Microsoft\Windows\INetCache\Content.Word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924944"/>
            <a:ext cx="3528392" cy="211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707" y="52292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Структура дерева префиксов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9</a:t>
            </a:fld>
            <a:r>
              <a:rPr lang="en-US" dirty="0" smtClean="0"/>
              <a:t> / </a:t>
            </a:r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313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201</TotalTime>
  <Words>469</Words>
  <Application>Microsoft Office PowerPoint</Application>
  <PresentationFormat>Экран (4:3)</PresentationFormat>
  <Paragraphs>202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Городская</vt:lpstr>
      <vt:lpstr>Эффективный по времени алгоритм расчета обобщенной энтропии двумерных слов</vt:lpstr>
      <vt:lpstr>Постановка задачи</vt:lpstr>
      <vt:lpstr>Предметная область</vt:lpstr>
      <vt:lpstr>Предметная область</vt:lpstr>
      <vt:lpstr>Метод скользящего окна</vt:lpstr>
      <vt:lpstr>Преобразование в индекс</vt:lpstr>
      <vt:lpstr>Хеш-таблица</vt:lpstr>
      <vt:lpstr>Дерево поиска</vt:lpstr>
      <vt:lpstr>Дерево префиксов</vt:lpstr>
      <vt:lpstr>Алгоритм подсчета обобщенной энтропии</vt:lpstr>
      <vt:lpstr>Результаты экспериментов</vt:lpstr>
      <vt:lpstr>Результаты работы</vt:lpstr>
      <vt:lpstr>Спасибо за внимание!</vt:lpstr>
    </vt:vector>
  </TitlesOfParts>
  <Company>RePack by SPecialiST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xSLIx</dc:creator>
  <cp:lastModifiedBy>xSLIx</cp:lastModifiedBy>
  <cp:revision>18</cp:revision>
  <dcterms:created xsi:type="dcterms:W3CDTF">2018-11-13T20:14:30Z</dcterms:created>
  <dcterms:modified xsi:type="dcterms:W3CDTF">2019-04-24T15:20:42Z</dcterms:modified>
</cp:coreProperties>
</file>