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926638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C018-E5CB-49A0-A0A1-13C3473BE38C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B15A-26B9-4368-8778-47AF887F3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5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C1973-B60D-4BCE-AD3D-73EA77C33F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104F8-0648-4C1F-9814-4BF74E1E6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6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99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4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091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2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580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031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28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46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35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91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07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4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07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19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4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5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4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04F8-0648-4C1F-9814-4BF74E1E6F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95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FDB3-C196-471C-AEDB-C2FF5C228F93}" type="datetime1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9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9C6B-BA72-44A2-A786-5E5CA589EB58}" type="datetime1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B1-17F3-4714-89DB-AE9981ABF905}" type="datetime1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1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238A-ECAB-4FDD-A826-5893140237CB}" type="datetime1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5F53-D797-4CED-91B4-73829BC31E62}" type="datetime1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16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FB4E-A0FB-4E30-887F-81951052EBFF}" type="datetime1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9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F1D0-6CC2-45BD-90BD-3E95699F4A3F}" type="datetime1">
              <a:rPr lang="ru-RU" smtClean="0"/>
              <a:t>21.02.2018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F927-9370-4D11-8963-E51FDF605642}" type="datetime1">
              <a:rPr lang="ru-RU" smtClean="0"/>
              <a:t>21.02.2018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D5C-A390-4047-8D4F-3DA3B83AA72A}" type="datetime1">
              <a:rPr lang="ru-RU" smtClean="0"/>
              <a:t>21.02.2018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7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D74F-C2DB-4D40-92B4-F4D19EAFD1F5}" type="datetime1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7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CFEA-11E8-40AF-B24E-2A8A9F6E36C0}" type="datetime1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50E2-3726-4BE6-9293-5B64F67962E5}" type="datetime1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5358-18F6-4BEF-BA82-A51B1313C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8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006600"/>
            <a:ext cx="6858000" cy="3251200"/>
          </a:xfrm>
          <a:gradFill>
            <a:gsLst>
              <a:gs pos="0">
                <a:schemeClr val="accent2">
                  <a:lumMod val="110000"/>
                  <a:satMod val="105000"/>
                  <a:tint val="67000"/>
                  <a:alpha val="19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44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72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r>
              <a:rPr lang="ru-RU" sz="2800" b="1" dirty="0" smtClean="0"/>
              <a:t>Основные </a:t>
            </a:r>
            <a:r>
              <a:rPr lang="ru-RU" sz="2800" b="1" dirty="0"/>
              <a:t>теоремы теории вероятностей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220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700" y="1652092"/>
            <a:ext cx="87757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 smtClean="0"/>
              <a:t>Задача.</a:t>
            </a:r>
            <a:r>
              <a:rPr lang="ru-RU" sz="2400" dirty="0" smtClean="0"/>
              <a:t> </a:t>
            </a:r>
            <a:r>
              <a:rPr lang="ru-RU" sz="2400" dirty="0"/>
              <a:t>В группе туристов 20% детей, причем 12% девочки. Наугад выбирают ребенка. Какова вероятность того, что это девочка? Какова вероятность того, что это мальчик? 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84150" y="101153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700" y="3586660"/>
            <a:ext cx="877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Задача </a:t>
            </a:r>
            <a:r>
              <a:rPr lang="ru-RU" sz="2400" dirty="0"/>
              <a:t>(</a:t>
            </a:r>
            <a:r>
              <a:rPr lang="ru-RU" sz="2400" i="1" dirty="0"/>
              <a:t>курение и случай заболевания легких</a:t>
            </a:r>
            <a:r>
              <a:rPr lang="ru-RU" sz="2400" dirty="0"/>
              <a:t>). В группе обследуемых 1000 человек. Из них 600 курящих и 400 некурящих. Среди курящих 240 человек имеют те или иные заболевания легких. Среди некурящих легочных больных 120 человек. Являются ли курение и заболевание легких независимыми событиями?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07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700" y="1652092"/>
            <a:ext cx="8775700" cy="4591546"/>
          </a:xfrm>
        </p:spPr>
        <p:txBody>
          <a:bodyPr/>
          <a:lstStyle/>
          <a:p>
            <a:r>
              <a:rPr lang="ru-RU" sz="2400" b="1" i="1" dirty="0" smtClean="0"/>
              <a:t>Задача.</a:t>
            </a:r>
            <a:r>
              <a:rPr lang="ru-RU" sz="2400" dirty="0" smtClean="0"/>
              <a:t> </a:t>
            </a:r>
            <a:r>
              <a:rPr lang="ru-RU" sz="2400" dirty="0"/>
              <a:t>Предположим, что вероятности встретить реку, загрязняемую постоянным фактором </a:t>
            </a:r>
            <a:r>
              <a:rPr lang="ru-RU" sz="2400" i="1" dirty="0"/>
              <a:t>А</a:t>
            </a:r>
            <a:r>
              <a:rPr lang="ru-RU" sz="2400" dirty="0"/>
              <a:t> – </a:t>
            </a:r>
            <a:r>
              <a:rPr lang="ru-RU" sz="2400" i="1" dirty="0"/>
              <a:t>Р(А)</a:t>
            </a:r>
            <a:r>
              <a:rPr lang="ru-RU" sz="2400" dirty="0"/>
              <a:t>, временным фактором </a:t>
            </a:r>
            <a:r>
              <a:rPr lang="ru-RU" sz="2400" i="1" dirty="0"/>
              <a:t>В – Р(В)</a:t>
            </a:r>
            <a:r>
              <a:rPr lang="ru-RU" sz="2400" dirty="0"/>
              <a:t> и обоими факторами – </a:t>
            </a:r>
            <a:r>
              <a:rPr lang="ru-RU" sz="2400" i="1" dirty="0"/>
              <a:t>Р(АВ), </a:t>
            </a:r>
            <a:r>
              <a:rPr lang="ru-RU" sz="2400" dirty="0"/>
              <a:t>равны соответственно 0,4; 0,1 и 0,05. </a:t>
            </a:r>
          </a:p>
          <a:p>
            <a:pPr marL="0" indent="0">
              <a:buNone/>
            </a:pPr>
            <a:r>
              <a:rPr lang="ru-RU" sz="2400" dirty="0"/>
              <a:t>Найдем: </a:t>
            </a:r>
          </a:p>
          <a:p>
            <a:pPr marL="0" indent="0">
              <a:buNone/>
            </a:pPr>
            <a:r>
              <a:rPr lang="ru-RU" sz="2400" dirty="0"/>
              <a:t>1) вероятность того, что река, загрязняемая временным фактором, будет к тому же загрязнена и постоянным фактором, т.е. </a:t>
            </a:r>
            <a:r>
              <a:rPr lang="ru-RU" sz="2400" i="1" dirty="0"/>
              <a:t>Р</a:t>
            </a:r>
            <a:r>
              <a:rPr lang="ru-RU" sz="2400" i="1" baseline="-25000" dirty="0"/>
              <a:t>В</a:t>
            </a:r>
            <a:r>
              <a:rPr lang="ru-RU" sz="2400" i="1" dirty="0"/>
              <a:t>(А)</a:t>
            </a:r>
            <a:r>
              <a:rPr lang="ru-RU" sz="2400" dirty="0"/>
              <a:t>; </a:t>
            </a:r>
          </a:p>
          <a:p>
            <a:pPr marL="0" indent="0">
              <a:buNone/>
            </a:pPr>
            <a:r>
              <a:rPr lang="ru-RU" sz="2400" dirty="0"/>
              <a:t>2) вероятность того, что река, загрязняемая постоянным фактором, будет еще загрязнена и временным фактором, т.е. </a:t>
            </a:r>
            <a:r>
              <a:rPr lang="ru-RU" sz="2400" i="1" dirty="0"/>
              <a:t>Р</a:t>
            </a:r>
            <a:r>
              <a:rPr lang="ru-RU" sz="2400" i="1" baseline="-25000" dirty="0"/>
              <a:t>А</a:t>
            </a:r>
            <a:r>
              <a:rPr lang="ru-RU" sz="2400" i="1" dirty="0"/>
              <a:t>(В)</a:t>
            </a:r>
            <a:r>
              <a:rPr lang="ru-RU" sz="2400" dirty="0"/>
              <a:t>. 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84150" y="101153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850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376192"/>
            <a:ext cx="8775700" cy="4351338"/>
          </a:xfrm>
        </p:spPr>
        <p:txBody>
          <a:bodyPr/>
          <a:lstStyle/>
          <a:p>
            <a:r>
              <a:rPr lang="ru-RU" sz="2600" b="1" i="1" dirty="0" smtClean="0"/>
              <a:t>Теорема 2.</a:t>
            </a:r>
            <a:r>
              <a:rPr lang="ru-RU" sz="2600" dirty="0" smtClean="0"/>
              <a:t> Вероятность произведения двух независимых событий </a:t>
            </a:r>
            <a:r>
              <a:rPr lang="ru-RU" sz="2600" i="1" dirty="0" smtClean="0"/>
              <a:t>А</a:t>
            </a:r>
            <a:r>
              <a:rPr lang="ru-RU" sz="2600" dirty="0" smtClean="0"/>
              <a:t> и </a:t>
            </a:r>
            <a:r>
              <a:rPr lang="ru-RU" sz="2600" i="1" dirty="0" smtClean="0"/>
              <a:t>В</a:t>
            </a:r>
            <a:r>
              <a:rPr lang="ru-RU" sz="2600" dirty="0" smtClean="0"/>
              <a:t> равна произведению вероятностей этих событий </a:t>
            </a:r>
          </a:p>
          <a:p>
            <a:pPr marL="0" indent="0" algn="ctr">
              <a:buNone/>
            </a:pPr>
            <a:r>
              <a:rPr lang="ru-RU" sz="2600" i="1" dirty="0" smtClean="0"/>
              <a:t>			Р(АВ) = Р(А)Р(В).</a:t>
            </a:r>
            <a:r>
              <a:rPr lang="ru-RU" sz="2600" dirty="0" smtClean="0"/>
              <a:t> 			(10)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4150" y="3196650"/>
            <a:ext cx="8775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Доказательство.</a:t>
            </a:r>
            <a:r>
              <a:rPr lang="ru-RU" sz="2400" dirty="0"/>
              <a:t> Действительно, если </a:t>
            </a:r>
            <a:r>
              <a:rPr lang="ru-RU" sz="2400" i="1" dirty="0"/>
              <a:t>А</a:t>
            </a:r>
            <a:r>
              <a:rPr lang="ru-RU" sz="2400" dirty="0"/>
              <a:t>и </a:t>
            </a:r>
            <a:r>
              <a:rPr lang="ru-RU" sz="2400" i="1" dirty="0"/>
              <a:t>В</a:t>
            </a:r>
            <a:r>
              <a:rPr lang="ru-RU" sz="2400" dirty="0"/>
              <a:t> –  независимые события, то </a:t>
            </a:r>
            <a:r>
              <a:rPr lang="ru-RU" sz="2400" i="1" dirty="0"/>
              <a:t>Р</a:t>
            </a:r>
            <a:r>
              <a:rPr lang="ru-RU" sz="2400" i="1" baseline="-25000" dirty="0"/>
              <a:t>А</a:t>
            </a:r>
            <a:r>
              <a:rPr lang="ru-RU" sz="2400" i="1" dirty="0"/>
              <a:t>(В) = Р(В)</a:t>
            </a:r>
            <a:r>
              <a:rPr lang="ru-RU" sz="2400" dirty="0"/>
              <a:t> и формула (7) превращается в формулу (10).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В случае независимых событий в совокупности эта теорема распространяется на любое конечное число их, т. е. имеет место равенство </a:t>
            </a:r>
          </a:p>
          <a:p>
            <a:pPr algn="ctr"/>
            <a:r>
              <a:rPr lang="ru-RU" sz="2400" i="1" dirty="0" smtClean="0"/>
              <a:t>		Р(А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</a:t>
            </a:r>
            <a:r>
              <a:rPr lang="ru-RU" sz="2400" i="1" dirty="0"/>
              <a:t>А</a:t>
            </a:r>
            <a:r>
              <a:rPr lang="ru-RU" sz="2400" i="1" baseline="-25000" dirty="0"/>
              <a:t>2</a:t>
            </a:r>
            <a:r>
              <a:rPr lang="ru-RU" sz="2400" i="1" dirty="0"/>
              <a:t> ... А</a:t>
            </a:r>
            <a:r>
              <a:rPr lang="en-US" sz="2400" i="1" baseline="-25000" dirty="0"/>
              <a:t>n</a:t>
            </a:r>
            <a:r>
              <a:rPr lang="ru-RU" sz="2400" i="1" dirty="0"/>
              <a:t>) = P(A</a:t>
            </a:r>
            <a:r>
              <a:rPr lang="ru-RU" sz="2400" i="1" baseline="-25000" dirty="0"/>
              <a:t>1</a:t>
            </a:r>
            <a:r>
              <a:rPr lang="ru-RU" sz="2400" i="1" dirty="0"/>
              <a:t>) · Р(А</a:t>
            </a:r>
            <a:r>
              <a:rPr lang="ru-RU" sz="2400" i="1" baseline="-25000" dirty="0"/>
              <a:t>2</a:t>
            </a:r>
            <a:r>
              <a:rPr lang="ru-RU" sz="2400" i="1" dirty="0"/>
              <a:t>) · ... · Р(А</a:t>
            </a:r>
            <a:r>
              <a:rPr lang="en-US" sz="2400" i="1" baseline="-25000" dirty="0"/>
              <a:t>n</a:t>
            </a:r>
            <a:r>
              <a:rPr lang="ru-RU" sz="2400" i="1" dirty="0"/>
              <a:t>),</a:t>
            </a:r>
            <a:r>
              <a:rPr lang="ru-RU" sz="2400" dirty="0"/>
              <a:t>	</a:t>
            </a:r>
            <a:r>
              <a:rPr lang="ru-RU" sz="2400" dirty="0" smtClean="0"/>
              <a:t>(</a:t>
            </a:r>
            <a:r>
              <a:rPr lang="ru-RU" sz="2400" dirty="0"/>
              <a:t>11)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222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00597"/>
            <a:ext cx="9144000" cy="4351338"/>
          </a:xfrm>
        </p:spPr>
        <p:txBody>
          <a:bodyPr/>
          <a:lstStyle/>
          <a:p>
            <a:r>
              <a:rPr lang="ru-RU" sz="2600" b="1" i="1" dirty="0"/>
              <a:t>Замечание 1.</a:t>
            </a:r>
            <a:r>
              <a:rPr lang="ru-RU" sz="2600" dirty="0"/>
              <a:t> Если события </a:t>
            </a:r>
            <a:r>
              <a:rPr lang="ru-RU" sz="2600" i="1" dirty="0"/>
              <a:t>А</a:t>
            </a:r>
            <a:r>
              <a:rPr lang="ru-RU" sz="2600" i="1" baseline="-25000" dirty="0"/>
              <a:t>1</a:t>
            </a:r>
            <a:r>
              <a:rPr lang="ru-RU" sz="2600" i="1" dirty="0"/>
              <a:t>, А</a:t>
            </a:r>
            <a:r>
              <a:rPr lang="ru-RU" sz="2600" i="1" baseline="-25000" dirty="0"/>
              <a:t>2</a:t>
            </a:r>
            <a:r>
              <a:rPr lang="ru-RU" sz="2600" i="1" dirty="0"/>
              <a:t>, ..., А</a:t>
            </a:r>
            <a:r>
              <a:rPr lang="en-US" sz="2600" i="1" baseline="-25000" dirty="0"/>
              <a:t>n</a:t>
            </a:r>
            <a:r>
              <a:rPr lang="ru-RU" sz="2600" dirty="0"/>
              <a:t> независимы в совокупности, то и противоположные им события </a:t>
            </a:r>
            <a:r>
              <a:rPr lang="ru-RU" sz="2600" i="1" dirty="0"/>
              <a:t>Ā</a:t>
            </a:r>
            <a:r>
              <a:rPr lang="ru-RU" sz="2600" i="1" baseline="-25000" dirty="0"/>
              <a:t>1</a:t>
            </a:r>
            <a:r>
              <a:rPr lang="ru-RU" sz="2600" i="1" dirty="0"/>
              <a:t>, Ā</a:t>
            </a:r>
            <a:r>
              <a:rPr lang="ru-RU" sz="2600" i="1" baseline="-25000" dirty="0"/>
              <a:t>2</a:t>
            </a:r>
            <a:r>
              <a:rPr lang="ru-RU" sz="2600" i="1" dirty="0"/>
              <a:t>, ..., </a:t>
            </a:r>
            <a:r>
              <a:rPr lang="ru-RU" sz="2600" i="1" dirty="0" err="1"/>
              <a:t>Ā</a:t>
            </a:r>
            <a:r>
              <a:rPr lang="ru-RU" sz="2600" i="1" baseline="-25000" dirty="0" err="1"/>
              <a:t>п</a:t>
            </a:r>
            <a:r>
              <a:rPr lang="ru-RU" sz="2600" dirty="0"/>
              <a:t> также независимы в совокупности. 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989310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13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2314873"/>
            <a:ext cx="8775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Пример.</a:t>
            </a:r>
            <a:r>
              <a:rPr lang="ru-RU" sz="2400" dirty="0" smtClean="0"/>
              <a:t> Пусть </a:t>
            </a:r>
            <a:r>
              <a:rPr lang="ru-RU" sz="2400" dirty="0"/>
              <a:t>у нас перемешаны записи нейронной активности 10 клеток из одной области мозга (у 5 клеток зарегистрирована активность, характерная для клеток «внимания», у 5 </a:t>
            </a:r>
            <a:r>
              <a:rPr lang="ru-RU" sz="2400" dirty="0" smtClean="0"/>
              <a:t>- </a:t>
            </a:r>
            <a:r>
              <a:rPr lang="ru-RU" sz="2400" dirty="0"/>
              <a:t>другой вид активности) и 20 из другой области (у 15 </a:t>
            </a:r>
            <a:r>
              <a:rPr lang="ru-RU" sz="2400" dirty="0" smtClean="0"/>
              <a:t>- </a:t>
            </a:r>
            <a:r>
              <a:rPr lang="ru-RU" sz="2400" dirty="0"/>
              <a:t>активность типа клеток «внимания», у 5 </a:t>
            </a:r>
            <a:r>
              <a:rPr lang="ru-RU" sz="2400" dirty="0" smtClean="0"/>
              <a:t>- </a:t>
            </a:r>
            <a:r>
              <a:rPr lang="ru-RU" sz="2400" dirty="0"/>
              <a:t>другого вида). Выясним, зависимы ли события А </a:t>
            </a:r>
            <a:r>
              <a:rPr lang="ru-RU" sz="2400" dirty="0" smtClean="0"/>
              <a:t>- </a:t>
            </a:r>
            <a:r>
              <a:rPr lang="ru-RU" sz="2400" dirty="0"/>
              <a:t>«выбранная наугад запись сделана в первой области» и </a:t>
            </a:r>
            <a:r>
              <a:rPr lang="ru-RU" sz="2400" dirty="0" smtClean="0"/>
              <a:t>В -  </a:t>
            </a:r>
            <a:r>
              <a:rPr lang="ru-RU" sz="2400" dirty="0"/>
              <a:t>на «выбранной наугад записи зарегистрирована активность, характерная для клеток «</a:t>
            </a:r>
            <a:r>
              <a:rPr lang="ru-RU" sz="2400" dirty="0" smtClean="0"/>
              <a:t>внимания». </a:t>
            </a:r>
          </a:p>
          <a:p>
            <a:r>
              <a:rPr lang="ru-RU" sz="2400" dirty="0" smtClean="0"/>
              <a:t>Имеем </a:t>
            </a:r>
            <a:endParaRPr lang="ru-RU" sz="2400" dirty="0"/>
          </a:p>
          <a:p>
            <a:pPr algn="ctr"/>
            <a:r>
              <a:rPr lang="ru-RU" sz="2400" i="1" dirty="0"/>
              <a:t>Р(А) </a:t>
            </a:r>
            <a:r>
              <a:rPr lang="ru-RU" sz="2400" dirty="0"/>
              <a:t>= 10/30 = 1/3;  </a:t>
            </a:r>
            <a:r>
              <a:rPr lang="ru-RU" sz="2400" i="1" dirty="0"/>
              <a:t>Р(В)</a:t>
            </a:r>
            <a:r>
              <a:rPr lang="ru-RU" sz="2400" dirty="0"/>
              <a:t> = 20/30 = 2/3;</a:t>
            </a:r>
          </a:p>
          <a:p>
            <a:pPr algn="ctr"/>
            <a:r>
              <a:rPr lang="ru-RU" sz="2400" i="1" dirty="0"/>
              <a:t>Р(АВ)</a:t>
            </a:r>
            <a:r>
              <a:rPr lang="ru-RU" sz="2400" dirty="0"/>
              <a:t> = 5/30 =1/6;  </a:t>
            </a:r>
            <a:r>
              <a:rPr lang="ru-RU" sz="2400" i="1" dirty="0"/>
              <a:t>Р(АВ)≠Р(А)Р(В).</a:t>
            </a:r>
            <a:endParaRPr lang="ru-RU" sz="2400" dirty="0"/>
          </a:p>
          <a:p>
            <a:r>
              <a:rPr lang="ru-RU" sz="2400" dirty="0"/>
              <a:t>Следовательно, события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</a:t>
            </a:r>
            <a:r>
              <a:rPr lang="ru-RU" sz="2400" dirty="0" smtClean="0"/>
              <a:t>зависимы.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32400" y="2767017"/>
            <a:ext cx="172018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376192"/>
            <a:ext cx="8775700" cy="4351338"/>
          </a:xfrm>
        </p:spPr>
        <p:txBody>
          <a:bodyPr/>
          <a:lstStyle/>
          <a:p>
            <a:r>
              <a:rPr lang="ru-RU" sz="2400" b="1" i="1" dirty="0" smtClean="0"/>
              <a:t>Теорема 3.</a:t>
            </a:r>
            <a:r>
              <a:rPr lang="ru-RU" sz="2400" dirty="0" smtClean="0"/>
              <a:t> Если события </a:t>
            </a:r>
            <a:r>
              <a:rPr lang="ru-RU" sz="2400" i="1" dirty="0" smtClean="0"/>
              <a:t>А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А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..., А</a:t>
            </a:r>
            <a:r>
              <a:rPr lang="en-US" sz="2400" i="1" baseline="-25000" dirty="0" smtClean="0"/>
              <a:t>n</a:t>
            </a:r>
            <a:r>
              <a:rPr lang="ru-RU" sz="2400" dirty="0" smtClean="0"/>
              <a:t> независимы в совокупности, то вероятность наступления хотя бы одного из этих событий (т. е. вероятность суммы) вычисляется по формуле </a:t>
            </a:r>
          </a:p>
          <a:p>
            <a:pPr marL="0" indent="0" algn="ctr">
              <a:buNone/>
            </a:pPr>
            <a:r>
              <a:rPr lang="ru-RU" sz="2400" dirty="0" smtClean="0"/>
              <a:t>	</a:t>
            </a:r>
            <a:r>
              <a:rPr lang="ru-RU" sz="2400" i="1" dirty="0" smtClean="0"/>
              <a:t>Р</a:t>
            </a:r>
            <a:r>
              <a:rPr lang="ru-RU" sz="2400" dirty="0" smtClean="0"/>
              <a:t>(</a:t>
            </a:r>
            <a:r>
              <a:rPr lang="ru-RU" sz="2400" i="1" dirty="0" smtClean="0"/>
              <a:t>А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+ А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+ ...+ А</a:t>
            </a:r>
            <a:r>
              <a:rPr lang="en-US" sz="2400" i="1" baseline="-25000" dirty="0" smtClean="0"/>
              <a:t>n</a:t>
            </a:r>
            <a:r>
              <a:rPr lang="ru-RU" sz="2400" dirty="0" smtClean="0"/>
              <a:t>)=1 – </a:t>
            </a:r>
            <a:r>
              <a:rPr lang="ru-RU" sz="2400" i="1" dirty="0" smtClean="0"/>
              <a:t>Р(Ā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) ·Р(Ā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)· ... ·Р(</a:t>
            </a:r>
            <a:r>
              <a:rPr lang="ru-RU" sz="2400" i="1" dirty="0" err="1" smtClean="0"/>
              <a:t>Ā</a:t>
            </a:r>
            <a:r>
              <a:rPr lang="ru-RU" sz="2400" i="1" baseline="-25000" dirty="0" err="1" smtClean="0"/>
              <a:t>п</a:t>
            </a:r>
            <a:r>
              <a:rPr lang="ru-RU" sz="2400" i="1" dirty="0" smtClean="0"/>
              <a:t>)</a:t>
            </a:r>
            <a:r>
              <a:rPr lang="ru-RU" sz="2400" dirty="0" smtClean="0"/>
              <a:t> 	(12)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1144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14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3551861"/>
            <a:ext cx="8775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Доказательство.</a:t>
            </a:r>
            <a:r>
              <a:rPr lang="ru-RU" sz="2000" dirty="0"/>
              <a:t> Событие </a:t>
            </a:r>
            <a:r>
              <a:rPr lang="ru-RU" sz="2000" i="1" dirty="0"/>
              <a:t>Ā</a:t>
            </a:r>
            <a:r>
              <a:rPr lang="ru-RU" sz="2000" i="1" baseline="-25000" dirty="0"/>
              <a:t>1</a:t>
            </a:r>
            <a:r>
              <a:rPr lang="ru-RU" sz="2000" i="1" dirty="0"/>
              <a:t>, Ā</a:t>
            </a:r>
            <a:r>
              <a:rPr lang="ru-RU" sz="2000" i="1" baseline="-25000" dirty="0"/>
              <a:t>2</a:t>
            </a:r>
            <a:r>
              <a:rPr lang="ru-RU" sz="2000" i="1" dirty="0"/>
              <a:t>, ..., </a:t>
            </a:r>
            <a:r>
              <a:rPr lang="ru-RU" sz="2000" i="1" dirty="0" err="1"/>
              <a:t>Ā</a:t>
            </a:r>
            <a:r>
              <a:rPr lang="ru-RU" sz="2000" i="1" baseline="-25000" dirty="0" err="1"/>
              <a:t>п</a:t>
            </a:r>
            <a:r>
              <a:rPr lang="ru-RU" sz="2000" dirty="0"/>
              <a:t> состоит в том, что не произошло ни одно из событий </a:t>
            </a:r>
            <a:r>
              <a:rPr lang="ru-RU" sz="2000" i="1" dirty="0"/>
              <a:t>А</a:t>
            </a:r>
            <a:r>
              <a:rPr lang="en-US" sz="2000" i="1" baseline="-25000" dirty="0" err="1"/>
              <a:t>i</a:t>
            </a:r>
            <a:r>
              <a:rPr lang="ru-RU" sz="2000" dirty="0"/>
              <a:t> (</a:t>
            </a:r>
            <a:r>
              <a:rPr lang="en-US" sz="2000" i="1" dirty="0" err="1" smtClean="0"/>
              <a:t>i</a:t>
            </a:r>
            <a:r>
              <a:rPr lang="ru-RU" sz="2000" i="1" dirty="0" smtClean="0"/>
              <a:t> </a:t>
            </a:r>
            <a:r>
              <a:rPr lang="ru-RU" sz="2000" dirty="0" smtClean="0"/>
              <a:t>=</a:t>
            </a:r>
            <a:r>
              <a:rPr lang="ru-RU" sz="2000" dirty="0"/>
              <a:t>1, 2, ..., </a:t>
            </a:r>
            <a:r>
              <a:rPr lang="ru-RU" sz="2000" i="1" dirty="0"/>
              <a:t>п</a:t>
            </a:r>
            <a:r>
              <a:rPr lang="ru-RU" sz="2000" dirty="0"/>
              <a:t>). Оно противоположно событию, состоящему в том, что произошло хотя бы одно из событий </a:t>
            </a:r>
            <a:r>
              <a:rPr lang="ru-RU" sz="2000" i="1" dirty="0"/>
              <a:t>А</a:t>
            </a:r>
            <a:r>
              <a:rPr lang="en-US" sz="2000" i="1" baseline="-25000" dirty="0" err="1"/>
              <a:t>i</a:t>
            </a:r>
            <a:r>
              <a:rPr lang="ru-RU" sz="2000" dirty="0"/>
              <a:t>, т.е. сумме событий </a:t>
            </a:r>
            <a:r>
              <a:rPr lang="ru-RU" sz="2000" i="1" dirty="0"/>
              <a:t>А</a:t>
            </a:r>
            <a:r>
              <a:rPr lang="ru-RU" sz="2000" i="1" baseline="-25000" dirty="0"/>
              <a:t>1</a:t>
            </a:r>
            <a:r>
              <a:rPr lang="ru-RU" sz="2000" i="1" dirty="0"/>
              <a:t>+ А</a:t>
            </a:r>
            <a:r>
              <a:rPr lang="ru-RU" sz="2000" i="1" baseline="-25000" dirty="0"/>
              <a:t>2</a:t>
            </a:r>
            <a:r>
              <a:rPr lang="ru-RU" sz="2000" i="1" dirty="0"/>
              <a:t>+ ...+ А</a:t>
            </a:r>
            <a:r>
              <a:rPr lang="en-US" sz="2000" i="1" baseline="-25000" dirty="0"/>
              <a:t>n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Поэтому</a:t>
            </a:r>
            <a:r>
              <a:rPr lang="ru-RU" sz="2000" dirty="0"/>
              <a:t>, согласно формуле (6</a:t>
            </a:r>
            <a:r>
              <a:rPr lang="ru-RU" sz="2000" dirty="0" smtClean="0"/>
              <a:t>): </a:t>
            </a:r>
            <a:r>
              <a:rPr lang="ru-RU" sz="2000" i="1" dirty="0" smtClean="0"/>
              <a:t>Р</a:t>
            </a:r>
            <a:r>
              <a:rPr lang="ru-RU" sz="2000" dirty="0" smtClean="0"/>
              <a:t>(</a:t>
            </a:r>
            <a:r>
              <a:rPr lang="ru-RU" sz="2000" i="1" dirty="0" smtClean="0"/>
              <a:t>А</a:t>
            </a:r>
            <a:r>
              <a:rPr lang="ru-RU" sz="2000" i="1" baseline="-25000" dirty="0" smtClean="0"/>
              <a:t>1</a:t>
            </a:r>
            <a:r>
              <a:rPr lang="ru-RU" sz="2000" i="1" dirty="0"/>
              <a:t>+ А</a:t>
            </a:r>
            <a:r>
              <a:rPr lang="ru-RU" sz="2000" i="1" baseline="-25000" dirty="0"/>
              <a:t>2</a:t>
            </a:r>
            <a:r>
              <a:rPr lang="ru-RU" sz="2000" i="1" dirty="0"/>
              <a:t>+ ...+ А</a:t>
            </a:r>
            <a:r>
              <a:rPr lang="en-US" sz="2000" i="1" baseline="-25000" dirty="0"/>
              <a:t>n</a:t>
            </a:r>
            <a:r>
              <a:rPr lang="ru-RU" sz="2000" dirty="0"/>
              <a:t>)+ </a:t>
            </a:r>
            <a:r>
              <a:rPr lang="ru-RU" sz="2000" i="1" dirty="0"/>
              <a:t>Р(Ā</a:t>
            </a:r>
            <a:r>
              <a:rPr lang="ru-RU" sz="2000" i="1" baseline="-25000" dirty="0"/>
              <a:t>1</a:t>
            </a:r>
            <a:r>
              <a:rPr lang="ru-RU" sz="2000" i="1" dirty="0"/>
              <a:t> Ā</a:t>
            </a:r>
            <a:r>
              <a:rPr lang="ru-RU" sz="2000" i="1" baseline="-25000" dirty="0"/>
              <a:t>2</a:t>
            </a:r>
            <a:r>
              <a:rPr lang="ru-RU" sz="2000" i="1" dirty="0"/>
              <a:t> ... </a:t>
            </a:r>
            <a:r>
              <a:rPr lang="ru-RU" sz="2000" i="1" dirty="0" err="1"/>
              <a:t>Ā</a:t>
            </a:r>
            <a:r>
              <a:rPr lang="ru-RU" sz="2000" i="1" baseline="-25000" dirty="0" err="1"/>
              <a:t>п</a:t>
            </a:r>
            <a:r>
              <a:rPr lang="ru-RU" sz="2000" i="1" dirty="0"/>
              <a:t>)</a:t>
            </a:r>
            <a:r>
              <a:rPr lang="ru-RU" sz="2000" dirty="0"/>
              <a:t> = 1,</a:t>
            </a:r>
          </a:p>
          <a:p>
            <a:r>
              <a:rPr lang="ru-RU" sz="2000" dirty="0"/>
              <a:t>откуда </a:t>
            </a:r>
          </a:p>
          <a:p>
            <a:pPr algn="ctr"/>
            <a:r>
              <a:rPr lang="ru-RU" sz="2000" dirty="0"/>
              <a:t>Р(</a:t>
            </a:r>
            <a:r>
              <a:rPr lang="ru-RU" sz="2000" i="1" dirty="0"/>
              <a:t>А</a:t>
            </a:r>
            <a:r>
              <a:rPr lang="ru-RU" sz="2000" i="1" baseline="-25000" dirty="0"/>
              <a:t>1</a:t>
            </a:r>
            <a:r>
              <a:rPr lang="ru-RU" sz="2000" i="1" dirty="0"/>
              <a:t>+ А</a:t>
            </a:r>
            <a:r>
              <a:rPr lang="ru-RU" sz="2000" i="1" baseline="-25000" dirty="0"/>
              <a:t>2</a:t>
            </a:r>
            <a:r>
              <a:rPr lang="ru-RU" sz="2000" i="1" dirty="0"/>
              <a:t>+ ...+ А</a:t>
            </a:r>
            <a:r>
              <a:rPr lang="en-US" sz="2000" i="1" baseline="-25000" dirty="0"/>
              <a:t>n</a:t>
            </a:r>
            <a:r>
              <a:rPr lang="ru-RU" sz="2000" dirty="0"/>
              <a:t>) = 1 – </a:t>
            </a:r>
            <a:r>
              <a:rPr lang="ru-RU" sz="2000" i="1" dirty="0"/>
              <a:t> Р(Ā</a:t>
            </a:r>
            <a:r>
              <a:rPr lang="ru-RU" sz="2000" i="1" baseline="-25000" dirty="0"/>
              <a:t>1</a:t>
            </a:r>
            <a:r>
              <a:rPr lang="ru-RU" sz="2000" i="1" dirty="0"/>
              <a:t> Ā</a:t>
            </a:r>
            <a:r>
              <a:rPr lang="ru-RU" sz="2000" i="1" baseline="-25000" dirty="0"/>
              <a:t>2</a:t>
            </a:r>
            <a:r>
              <a:rPr lang="ru-RU" sz="2000" i="1" dirty="0"/>
              <a:t> ... </a:t>
            </a:r>
            <a:r>
              <a:rPr lang="ru-RU" sz="2000" i="1" dirty="0" err="1"/>
              <a:t>Ā</a:t>
            </a:r>
            <a:r>
              <a:rPr lang="ru-RU" sz="2000" i="1" baseline="-25000" dirty="0" err="1"/>
              <a:t>п</a:t>
            </a:r>
            <a:r>
              <a:rPr lang="ru-RU" sz="2000" i="1" dirty="0"/>
              <a:t>)</a:t>
            </a:r>
            <a:endParaRPr lang="ru-RU" sz="2000" dirty="0"/>
          </a:p>
          <a:p>
            <a:r>
              <a:rPr lang="ru-RU" sz="2000" dirty="0"/>
              <a:t>Но с учетом замечания 1 и формулы (11) </a:t>
            </a:r>
          </a:p>
          <a:p>
            <a:pPr algn="ctr"/>
            <a:r>
              <a:rPr lang="ru-RU" sz="2000" i="1" dirty="0"/>
              <a:t>Р(Ā</a:t>
            </a:r>
            <a:r>
              <a:rPr lang="ru-RU" sz="2000" i="1" baseline="-25000" dirty="0"/>
              <a:t>1</a:t>
            </a:r>
            <a:r>
              <a:rPr lang="ru-RU" sz="2000" i="1" dirty="0"/>
              <a:t> Ā</a:t>
            </a:r>
            <a:r>
              <a:rPr lang="ru-RU" sz="2000" i="1" baseline="-25000" dirty="0"/>
              <a:t>2</a:t>
            </a:r>
            <a:r>
              <a:rPr lang="ru-RU" sz="2000" i="1" dirty="0"/>
              <a:t> ... </a:t>
            </a:r>
            <a:r>
              <a:rPr lang="ru-RU" sz="2000" i="1" dirty="0" err="1"/>
              <a:t>Ā</a:t>
            </a:r>
            <a:r>
              <a:rPr lang="ru-RU" sz="2000" i="1" baseline="-25000" dirty="0" err="1"/>
              <a:t>п</a:t>
            </a:r>
            <a:r>
              <a:rPr lang="ru-RU" sz="2000" i="1" dirty="0"/>
              <a:t>)= Р(Ā</a:t>
            </a:r>
            <a:r>
              <a:rPr lang="ru-RU" sz="2000" i="1" baseline="-25000" dirty="0"/>
              <a:t>1</a:t>
            </a:r>
            <a:r>
              <a:rPr lang="ru-RU" sz="2000" i="1" dirty="0"/>
              <a:t>) ·Р(Ā</a:t>
            </a:r>
            <a:r>
              <a:rPr lang="ru-RU" sz="2000" i="1" baseline="-25000" dirty="0"/>
              <a:t>2</a:t>
            </a:r>
            <a:r>
              <a:rPr lang="ru-RU" sz="2000" i="1" dirty="0"/>
              <a:t>)· ... ·Р(</a:t>
            </a:r>
            <a:r>
              <a:rPr lang="ru-RU" sz="2000" i="1" dirty="0" err="1"/>
              <a:t>Ā</a:t>
            </a:r>
            <a:r>
              <a:rPr lang="ru-RU" sz="2000" i="1" baseline="-25000" dirty="0" err="1"/>
              <a:t>п</a:t>
            </a:r>
            <a:r>
              <a:rPr lang="ru-RU" sz="2000" i="1" dirty="0"/>
              <a:t>),</a:t>
            </a:r>
            <a:endParaRPr lang="ru-RU" sz="2000" dirty="0"/>
          </a:p>
          <a:p>
            <a:r>
              <a:rPr lang="ru-RU" sz="2000" dirty="0"/>
              <a:t>что и приводит к искомому равенству (12).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72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376192"/>
            <a:ext cx="8775700" cy="4351338"/>
          </a:xfrm>
        </p:spPr>
        <p:txBody>
          <a:bodyPr/>
          <a:lstStyle/>
          <a:p>
            <a:r>
              <a:rPr lang="ru-RU" sz="2400" b="1" i="1" dirty="0"/>
              <a:t>Теорема.</a:t>
            </a:r>
            <a:r>
              <a:rPr lang="ru-RU" sz="2400" dirty="0"/>
              <a:t> Вероятность суммы двух совместимых событий А и В равна сумме вероятностей этих событий минус вероятность их произведения: </a:t>
            </a:r>
          </a:p>
          <a:p>
            <a:pPr marL="0" indent="0" algn="ctr">
              <a:buNone/>
            </a:pPr>
            <a:r>
              <a:rPr lang="ru-RU" sz="2400" i="1" dirty="0" smtClean="0"/>
              <a:t>		</a:t>
            </a:r>
            <a:r>
              <a:rPr lang="ru-RU" sz="2400" b="1" i="1" dirty="0" smtClean="0"/>
              <a:t>Р(А </a:t>
            </a:r>
            <a:r>
              <a:rPr lang="ru-RU" sz="2400" b="1" i="1" dirty="0"/>
              <a:t>+ В) = Р(А) + Р(В</a:t>
            </a:r>
            <a:r>
              <a:rPr lang="ru-RU" sz="2400" b="1" i="1" dirty="0" smtClean="0"/>
              <a:t>)</a:t>
            </a:r>
            <a:r>
              <a:rPr lang="ru-RU" sz="2400" b="1" dirty="0"/>
              <a:t> –</a:t>
            </a:r>
            <a:r>
              <a:rPr lang="ru-RU" sz="2400" b="1" i="1" dirty="0" smtClean="0"/>
              <a:t> </a:t>
            </a:r>
            <a:r>
              <a:rPr lang="ru-RU" sz="2400" b="1" i="1" dirty="0"/>
              <a:t>Р(АВ).</a:t>
            </a:r>
            <a:r>
              <a:rPr lang="ru-RU" sz="2400" i="1" dirty="0"/>
              <a:t>	</a:t>
            </a:r>
            <a:r>
              <a:rPr lang="ru-RU" sz="2400" i="1" dirty="0" smtClean="0"/>
              <a:t>	</a:t>
            </a:r>
            <a:r>
              <a:rPr lang="ru-RU" sz="2400" dirty="0" smtClean="0"/>
              <a:t> </a:t>
            </a:r>
            <a:r>
              <a:rPr lang="en-US" sz="2400" dirty="0"/>
              <a:t>(</a:t>
            </a:r>
            <a:r>
              <a:rPr lang="ru-RU" sz="2400" dirty="0"/>
              <a:t>1</a:t>
            </a:r>
            <a:r>
              <a:rPr lang="en-US" sz="2400" dirty="0"/>
              <a:t>3</a:t>
            </a:r>
            <a:r>
              <a:rPr lang="ru-RU" sz="2400" dirty="0"/>
              <a:t>)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4150" y="3196650"/>
            <a:ext cx="8775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Доказательство.</a:t>
            </a:r>
            <a:r>
              <a:rPr lang="ru-RU" sz="2400" dirty="0"/>
              <a:t> </a:t>
            </a:r>
            <a:r>
              <a:rPr lang="ru-RU" sz="2400" dirty="0" smtClean="0"/>
              <a:t>Пусть </a:t>
            </a:r>
            <a:r>
              <a:rPr lang="ru-RU" sz="2400" dirty="0"/>
              <a:t>из всего числа </a:t>
            </a:r>
            <a:r>
              <a:rPr lang="ru-RU" sz="2400" i="1" dirty="0"/>
              <a:t>п</a:t>
            </a:r>
            <a:r>
              <a:rPr lang="ru-RU" sz="2400" dirty="0"/>
              <a:t> элементарных событий</a:t>
            </a:r>
            <a:r>
              <a:rPr lang="ru-RU" sz="2400" i="1" dirty="0"/>
              <a:t> </a:t>
            </a:r>
            <a:r>
              <a:rPr lang="en-US" sz="2400" i="1" dirty="0"/>
              <a:t>k</a:t>
            </a:r>
            <a:r>
              <a:rPr lang="ru-RU" sz="2400" dirty="0"/>
              <a:t> благоприятствуют событию </a:t>
            </a:r>
            <a:r>
              <a:rPr lang="ru-RU" sz="2400" i="1" dirty="0"/>
              <a:t>А</a:t>
            </a:r>
            <a:r>
              <a:rPr lang="ru-RU" sz="2400" dirty="0"/>
              <a:t>, </a:t>
            </a:r>
            <a:r>
              <a:rPr lang="en-US" sz="2400" i="1" dirty="0" smtClean="0"/>
              <a:t>l</a:t>
            </a:r>
            <a:r>
              <a:rPr lang="ru-RU" sz="2400" dirty="0" smtClean="0"/>
              <a:t> - событию </a:t>
            </a:r>
            <a:r>
              <a:rPr lang="ru-RU" sz="2400" i="1" dirty="0"/>
              <a:t>В</a:t>
            </a:r>
            <a:r>
              <a:rPr lang="ru-RU" sz="2400" dirty="0"/>
              <a:t> и </a:t>
            </a:r>
            <a:r>
              <a:rPr lang="ru-RU" sz="2400" i="1" dirty="0"/>
              <a:t>т</a:t>
            </a:r>
            <a:r>
              <a:rPr lang="ru-RU" sz="2400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одновременно событиям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Отсюда </a:t>
            </a:r>
            <a:r>
              <a:rPr lang="ru-RU" sz="2400" dirty="0"/>
              <a:t>событию </a:t>
            </a:r>
            <a:r>
              <a:rPr lang="ru-RU" sz="2400" i="1" dirty="0"/>
              <a:t>А + В</a:t>
            </a:r>
            <a:r>
              <a:rPr lang="ru-RU" sz="2400" dirty="0"/>
              <a:t> благоприятствуют </a:t>
            </a:r>
            <a:r>
              <a:rPr lang="en-US" sz="2400" i="1" dirty="0"/>
              <a:t>k</a:t>
            </a:r>
            <a:r>
              <a:rPr lang="ru-RU" sz="2400" i="1" dirty="0"/>
              <a:t> + </a:t>
            </a:r>
            <a:r>
              <a:rPr lang="en-US" sz="2400" i="1" dirty="0"/>
              <a:t>l </a:t>
            </a:r>
            <a:r>
              <a:rPr lang="ru-RU" sz="2400" i="1" dirty="0"/>
              <a:t>- т</a:t>
            </a:r>
            <a:r>
              <a:rPr lang="ru-RU" sz="2400" dirty="0"/>
              <a:t> элементарных событий. Тогда </a:t>
            </a:r>
          </a:p>
          <a:p>
            <a:endParaRPr lang="ru-RU" sz="2400" dirty="0" smtClean="0"/>
          </a:p>
          <a:p>
            <a:r>
              <a:rPr lang="ru-RU" sz="2400" i="1" dirty="0" smtClean="0"/>
              <a:t>     Р</a:t>
            </a:r>
            <a:r>
              <a:rPr lang="ru-RU" sz="2400" dirty="0" smtClean="0"/>
              <a:t>(</a:t>
            </a:r>
            <a:r>
              <a:rPr lang="ru-RU" sz="2400" i="1" dirty="0" smtClean="0"/>
              <a:t>А</a:t>
            </a:r>
            <a:r>
              <a:rPr lang="ru-RU" sz="2400" dirty="0" smtClean="0"/>
              <a:t> </a:t>
            </a:r>
            <a:r>
              <a:rPr lang="ru-RU" sz="2400" dirty="0"/>
              <a:t>+ </a:t>
            </a:r>
            <a:r>
              <a:rPr lang="ru-RU" sz="2400" i="1" dirty="0"/>
              <a:t>В</a:t>
            </a:r>
            <a:r>
              <a:rPr lang="ru-RU" sz="2400" dirty="0"/>
              <a:t>) </a:t>
            </a:r>
            <a:r>
              <a:rPr lang="ru-RU" sz="2400" dirty="0" smtClean="0"/>
              <a:t>=                                     =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					= </a:t>
            </a:r>
            <a:r>
              <a:rPr lang="ru-RU" sz="2400" i="1" dirty="0"/>
              <a:t>Р</a:t>
            </a:r>
            <a:r>
              <a:rPr lang="ru-RU" sz="2400" dirty="0"/>
              <a:t>(</a:t>
            </a:r>
            <a:r>
              <a:rPr lang="ru-RU" sz="2400" i="1" dirty="0"/>
              <a:t>А</a:t>
            </a:r>
            <a:r>
              <a:rPr lang="ru-RU" sz="2400" dirty="0"/>
              <a:t>) + </a:t>
            </a:r>
            <a:r>
              <a:rPr lang="ru-RU" sz="2400" i="1" dirty="0"/>
              <a:t>Р</a:t>
            </a:r>
            <a:r>
              <a:rPr lang="ru-RU" sz="2400" dirty="0"/>
              <a:t>(</a:t>
            </a:r>
            <a:r>
              <a:rPr lang="ru-RU" sz="2400" i="1" dirty="0"/>
              <a:t>В</a:t>
            </a:r>
            <a:r>
              <a:rPr lang="ru-RU" sz="2400" dirty="0"/>
              <a:t>) </a:t>
            </a:r>
            <a:r>
              <a:rPr lang="ru-RU" sz="2400" dirty="0" smtClean="0"/>
              <a:t>– </a:t>
            </a:r>
            <a:r>
              <a:rPr lang="ru-RU" sz="2400" i="1" dirty="0"/>
              <a:t>Р</a:t>
            </a:r>
            <a:r>
              <a:rPr lang="ru-RU" sz="2400" dirty="0"/>
              <a:t>(</a:t>
            </a:r>
            <a:r>
              <a:rPr lang="ru-RU" sz="2400" i="1" dirty="0"/>
              <a:t>АВ</a:t>
            </a:r>
            <a:r>
              <a:rPr lang="ru-RU" sz="2400" dirty="0"/>
              <a:t>).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6" y="326529"/>
            <a:ext cx="8469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3</a:t>
            </a:r>
            <a:r>
              <a:rPr lang="ru-RU" sz="2800" b="1" dirty="0"/>
              <a:t>. Теорема сложения вероятностей совместимых событий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20899" y="5020520"/>
            <a:ext cx="14301022" cy="5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0794"/>
              </p:ext>
            </p:extLst>
          </p:nvPr>
        </p:nvGraphicFramePr>
        <p:xfrm>
          <a:off x="2081709" y="5246902"/>
          <a:ext cx="2627495" cy="73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4" imgW="1396394" imgH="393529" progId="Equation.3">
                  <p:embed/>
                </p:oleObj>
              </mc:Choice>
              <mc:Fallback>
                <p:oleObj r:id="rId4" imgW="1396394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709" y="5246902"/>
                        <a:ext cx="2627495" cy="73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393105" y="3244334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–</a:t>
            </a:r>
            <a:r>
              <a:rPr lang="ru-RU" i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97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376192"/>
            <a:ext cx="8775700" cy="4351338"/>
          </a:xfrm>
        </p:spPr>
        <p:txBody>
          <a:bodyPr/>
          <a:lstStyle/>
          <a:p>
            <a:r>
              <a:rPr lang="ru-RU" sz="2400" b="1" i="1" dirty="0"/>
              <a:t>Замечание 1.</a:t>
            </a:r>
            <a:r>
              <a:rPr lang="ru-RU" sz="2400" dirty="0"/>
              <a:t> При использовании формулы (13) следует иметь в виду, что события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могут быть как независимыми, так и зависимыми. </a:t>
            </a:r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независимых событий </a:t>
            </a:r>
          </a:p>
          <a:p>
            <a:pPr marL="0" indent="0">
              <a:buNone/>
            </a:pPr>
            <a:r>
              <a:rPr lang="ru-RU" sz="2400" i="1" dirty="0" smtClean="0"/>
              <a:t>		Р(А </a:t>
            </a:r>
            <a:r>
              <a:rPr lang="ru-RU" sz="2400" i="1" dirty="0"/>
              <a:t>+ В) = Р(А) + Р(В) - Р(А)Р(В); 		</a:t>
            </a:r>
            <a:r>
              <a:rPr lang="ru-RU" sz="2400" dirty="0"/>
              <a:t>(14)</a:t>
            </a:r>
          </a:p>
          <a:p>
            <a:pPr marL="0" indent="0">
              <a:buNone/>
            </a:pPr>
            <a:r>
              <a:rPr lang="ru-RU" sz="2400" dirty="0"/>
              <a:t>для зависимых событий </a:t>
            </a:r>
          </a:p>
          <a:p>
            <a:pPr marL="0" indent="0">
              <a:buNone/>
            </a:pPr>
            <a:r>
              <a:rPr lang="ru-RU" sz="2400" i="1" dirty="0" smtClean="0"/>
              <a:t>		Р(А </a:t>
            </a:r>
            <a:r>
              <a:rPr lang="ru-RU" sz="2400" i="1" dirty="0"/>
              <a:t>+ В) = Р(А) + Р(В) - Р(А)Р</a:t>
            </a:r>
            <a:r>
              <a:rPr lang="ru-RU" sz="2400" i="1" baseline="-25000" dirty="0"/>
              <a:t>А</a:t>
            </a:r>
            <a:r>
              <a:rPr lang="ru-RU" sz="2400" i="1" dirty="0"/>
              <a:t>(В).</a:t>
            </a:r>
            <a:endParaRPr lang="ru-RU" sz="2400" dirty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4673978"/>
            <a:ext cx="8686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/>
              <a:t>Замечание 2.</a:t>
            </a:r>
            <a:r>
              <a:rPr lang="ru-RU" sz="2400" dirty="0"/>
              <a:t> Если события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несовместимы, то их произведение </a:t>
            </a:r>
            <a:r>
              <a:rPr lang="ru-RU" sz="2400" i="1" dirty="0"/>
              <a:t>АВ</a:t>
            </a:r>
            <a:r>
              <a:rPr lang="ru-RU" sz="2400" dirty="0"/>
              <a:t> есть невозможное событие и, следовательно, </a:t>
            </a:r>
            <a:r>
              <a:rPr lang="ru-RU" sz="2400" i="1" dirty="0"/>
              <a:t>Р(АВ)</a:t>
            </a:r>
            <a:r>
              <a:rPr lang="ru-RU" sz="2400" dirty="0"/>
              <a:t> = 0, т. е. формула (1) является частным случаем формулы (13).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6" y="326529"/>
            <a:ext cx="8469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3</a:t>
            </a:r>
            <a:r>
              <a:rPr lang="ru-RU" sz="2800" b="1" dirty="0"/>
              <a:t>. Теорема сложения вероятностей совместимых событий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20899" y="5020520"/>
            <a:ext cx="14301022" cy="5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4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376192"/>
            <a:ext cx="8775700" cy="4351338"/>
          </a:xfrm>
        </p:spPr>
        <p:txBody>
          <a:bodyPr/>
          <a:lstStyle/>
          <a:p>
            <a:r>
              <a:rPr lang="ru-RU" sz="2400" b="1" i="1" dirty="0"/>
              <a:t>Пример.</a:t>
            </a:r>
            <a:r>
              <a:rPr lang="ru-RU" sz="2400" dirty="0"/>
              <a:t> Вероятности попадания в цель при стрельбе первого и второго орудий соответственно равны: </a:t>
            </a:r>
            <a:r>
              <a:rPr lang="ru-RU" sz="2400" i="1" dirty="0"/>
              <a:t>Р(А)</a:t>
            </a:r>
            <a:r>
              <a:rPr lang="ru-RU" sz="2400" dirty="0"/>
              <a:t> = 0,7 и </a:t>
            </a:r>
            <a:r>
              <a:rPr lang="ru-RU" sz="2400" i="1" dirty="0"/>
              <a:t>Р(В)</a:t>
            </a:r>
            <a:r>
              <a:rPr lang="ru-RU" sz="2400" dirty="0"/>
              <a:t>=0,8. Найдем вероятность попадания при одном залпе (из обоих орудий) хотя бы одним из орудий. 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3089646"/>
            <a:ext cx="8686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Очевидно, события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совместимы и независимы. </a:t>
            </a:r>
            <a:endParaRPr lang="ru-RU" sz="2400" dirty="0" smtClean="0"/>
          </a:p>
          <a:p>
            <a:r>
              <a:rPr lang="ru-RU" sz="2400" dirty="0" smtClean="0"/>
              <a:t>Поэтому </a:t>
            </a:r>
            <a:endParaRPr lang="ru-RU" sz="2400" dirty="0"/>
          </a:p>
          <a:p>
            <a:r>
              <a:rPr lang="ru-RU" sz="2400" i="1" dirty="0"/>
              <a:t>Р</a:t>
            </a:r>
            <a:r>
              <a:rPr lang="ru-RU" sz="2400" dirty="0"/>
              <a:t>(</a:t>
            </a:r>
            <a:r>
              <a:rPr lang="ru-RU" sz="2400" i="1" dirty="0"/>
              <a:t>А + В</a:t>
            </a:r>
            <a:r>
              <a:rPr lang="ru-RU" sz="2400" dirty="0"/>
              <a:t>) = </a:t>
            </a:r>
            <a:r>
              <a:rPr lang="ru-RU" sz="2400" i="1" dirty="0"/>
              <a:t>Р</a:t>
            </a:r>
            <a:r>
              <a:rPr lang="ru-RU" sz="2400" dirty="0"/>
              <a:t>(</a:t>
            </a:r>
            <a:r>
              <a:rPr lang="ru-RU" sz="2400" i="1" dirty="0"/>
              <a:t>А</a:t>
            </a:r>
            <a:r>
              <a:rPr lang="ru-RU" sz="2400" dirty="0"/>
              <a:t>) + </a:t>
            </a:r>
            <a:r>
              <a:rPr lang="ru-RU" sz="2400" i="1" dirty="0"/>
              <a:t>Р</a:t>
            </a:r>
            <a:r>
              <a:rPr lang="ru-RU" sz="2400" dirty="0"/>
              <a:t>(</a:t>
            </a:r>
            <a:r>
              <a:rPr lang="ru-RU" sz="2400" i="1" dirty="0"/>
              <a:t>В</a:t>
            </a:r>
            <a:r>
              <a:rPr lang="ru-RU" sz="2400" dirty="0"/>
              <a:t>) - </a:t>
            </a:r>
            <a:r>
              <a:rPr lang="ru-RU" sz="2400" i="1" dirty="0"/>
              <a:t>Р</a:t>
            </a:r>
            <a:r>
              <a:rPr lang="ru-RU" sz="2400" dirty="0"/>
              <a:t>(АВ) = 0,7 + 0,8 - 0,7· 0,8 = 1,5 - 0,56 = 0,94.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6" y="326529"/>
            <a:ext cx="8469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3</a:t>
            </a:r>
            <a:r>
              <a:rPr lang="ru-RU" sz="2800" b="1" dirty="0"/>
              <a:t>. Теорема сложения вероятностей совместимых событий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20899" y="5020520"/>
            <a:ext cx="14301022" cy="5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8992"/>
            <a:ext cx="9004300" cy="4351338"/>
          </a:xfrm>
        </p:spPr>
        <p:txBody>
          <a:bodyPr/>
          <a:lstStyle/>
          <a:p>
            <a:r>
              <a:rPr lang="ru-RU" sz="2400" b="1" i="1" dirty="0"/>
              <a:t>Теорема.</a:t>
            </a:r>
            <a:r>
              <a:rPr lang="ru-RU" sz="2400" b="1" dirty="0"/>
              <a:t> </a:t>
            </a:r>
            <a:r>
              <a:rPr lang="ru-RU" sz="2400" dirty="0"/>
              <a:t>Вероятность события А, которое может наступить лишь при условии появления одного из </a:t>
            </a:r>
            <a:r>
              <a:rPr lang="ru-RU" sz="2400" i="1" dirty="0"/>
              <a:t>п</a:t>
            </a:r>
            <a:r>
              <a:rPr lang="ru-RU" sz="2400" dirty="0"/>
              <a:t> попарно несовместимых событий </a:t>
            </a:r>
            <a:r>
              <a:rPr lang="ru-RU" sz="2400" i="1" dirty="0"/>
              <a:t>В</a:t>
            </a:r>
            <a:r>
              <a:rPr lang="ru-RU" sz="2400" i="1" baseline="-25000" dirty="0"/>
              <a:t>1</a:t>
            </a:r>
            <a:r>
              <a:rPr lang="ru-RU" sz="2400" i="1" dirty="0"/>
              <a:t>, В</a:t>
            </a:r>
            <a:r>
              <a:rPr lang="ru-RU" sz="2400" i="1" baseline="-25000" dirty="0"/>
              <a:t>2</a:t>
            </a:r>
            <a:r>
              <a:rPr lang="ru-RU" sz="2400" i="1" dirty="0"/>
              <a:t>, ..., В</a:t>
            </a:r>
            <a:r>
              <a:rPr lang="en-US" sz="2400" i="1" baseline="-25000" dirty="0"/>
              <a:t>n</a:t>
            </a:r>
            <a:r>
              <a:rPr lang="ru-RU" sz="2400" i="1" dirty="0"/>
              <a:t>,</a:t>
            </a:r>
            <a:r>
              <a:rPr lang="ru-RU" sz="2400" dirty="0"/>
              <a:t> образующих полную группу, равна сумме произведений вероятностей каждого из этих событий на соответствующую условную вероятность события А: </a:t>
            </a:r>
          </a:p>
          <a:p>
            <a:pPr marL="0" indent="0" algn="ctr">
              <a:buNone/>
            </a:pPr>
            <a:r>
              <a:rPr lang="ru-RU" sz="2400" i="1" dirty="0" smtClean="0"/>
              <a:t>	Р(А</a:t>
            </a:r>
            <a:r>
              <a:rPr lang="ru-RU" sz="2400" i="1" dirty="0"/>
              <a:t>) = </a:t>
            </a:r>
            <a:r>
              <a:rPr lang="ru-RU" sz="2400" i="1" dirty="0" smtClean="0"/>
              <a:t>Р(В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)Р</a:t>
            </a:r>
            <a:r>
              <a:rPr lang="ru-RU" sz="2400" i="1" baseline="-25000" dirty="0" smtClean="0"/>
              <a:t>В1</a:t>
            </a:r>
            <a:r>
              <a:rPr lang="ru-RU" sz="2400" i="1" dirty="0" smtClean="0"/>
              <a:t>(А</a:t>
            </a:r>
            <a:r>
              <a:rPr lang="ru-RU" sz="2400" i="1" dirty="0"/>
              <a:t>) + Р(В</a:t>
            </a:r>
            <a:r>
              <a:rPr lang="ru-RU" sz="2400" i="1" baseline="-25000" dirty="0"/>
              <a:t>2</a:t>
            </a:r>
            <a:r>
              <a:rPr lang="ru-RU" sz="2400" i="1" dirty="0"/>
              <a:t>)Р</a:t>
            </a:r>
            <a:r>
              <a:rPr lang="ru-RU" sz="2400" i="1" baseline="-25000" dirty="0"/>
              <a:t>В2</a:t>
            </a:r>
            <a:r>
              <a:rPr lang="ru-RU" sz="2400" i="1" dirty="0"/>
              <a:t>(А) +... + Р(</a:t>
            </a:r>
            <a:r>
              <a:rPr lang="ru-RU" sz="2400" i="1" dirty="0" err="1"/>
              <a:t>В</a:t>
            </a:r>
            <a:r>
              <a:rPr lang="ru-RU" sz="2400" i="1" baseline="-25000" dirty="0" err="1"/>
              <a:t>п</a:t>
            </a:r>
            <a:r>
              <a:rPr lang="ru-RU" sz="2400" i="1" dirty="0"/>
              <a:t>)</a:t>
            </a:r>
            <a:r>
              <a:rPr lang="ru-RU" sz="2400" i="1" dirty="0" err="1"/>
              <a:t>Р</a:t>
            </a:r>
            <a:r>
              <a:rPr lang="ru-RU" sz="2400" i="1" baseline="-25000" dirty="0" err="1"/>
              <a:t>Вп</a:t>
            </a:r>
            <a:r>
              <a:rPr lang="ru-RU" sz="2400" i="1" dirty="0"/>
              <a:t>(А</a:t>
            </a:r>
            <a:r>
              <a:rPr lang="ru-RU" sz="2400" i="1" dirty="0" smtClean="0"/>
              <a:t>)  </a:t>
            </a:r>
            <a:r>
              <a:rPr lang="ru-RU" sz="2400" dirty="0" smtClean="0"/>
              <a:t>(15)</a:t>
            </a:r>
            <a:endParaRPr lang="ru-RU" sz="2400" dirty="0"/>
          </a:p>
          <a:p>
            <a:pPr marL="0" indent="0" algn="r">
              <a:buNone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формула полной вероятности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). 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9239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300" y="3687901"/>
            <a:ext cx="863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Доказательство.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/>
              <a:t>Событие </a:t>
            </a:r>
            <a:r>
              <a:rPr lang="ru-RU" sz="2000" dirty="0"/>
              <a:t>А может наступить лишь при условии наступления одного из событий </a:t>
            </a:r>
            <a:r>
              <a:rPr lang="ru-RU" sz="2000" i="1" dirty="0"/>
              <a:t>В</a:t>
            </a:r>
            <a:r>
              <a:rPr lang="ru-RU" sz="2000" i="1" baseline="-25000" dirty="0"/>
              <a:t>1</a:t>
            </a:r>
            <a:r>
              <a:rPr lang="ru-RU" sz="2000" i="1" dirty="0"/>
              <a:t>, В</a:t>
            </a:r>
            <a:r>
              <a:rPr lang="ru-RU" sz="2000" i="1" baseline="-25000" dirty="0"/>
              <a:t>2</a:t>
            </a:r>
            <a:r>
              <a:rPr lang="ru-RU" sz="2000" i="1" dirty="0"/>
              <a:t>, ..., В</a:t>
            </a:r>
            <a:r>
              <a:rPr lang="en-US" sz="2000" i="1" baseline="-25000" dirty="0"/>
              <a:t>n</a:t>
            </a:r>
            <a:r>
              <a:rPr lang="ru-RU" sz="2000" dirty="0"/>
              <a:t>, т.е. </a:t>
            </a:r>
            <a:r>
              <a:rPr lang="ru-RU" sz="2000" i="1" dirty="0"/>
              <a:t>A = B</a:t>
            </a:r>
            <a:r>
              <a:rPr lang="ru-RU" sz="2000" i="1" baseline="-25000" dirty="0"/>
              <a:t>1</a:t>
            </a:r>
            <a:r>
              <a:rPr lang="ru-RU" sz="2000" i="1" dirty="0"/>
              <a:t>A + В</a:t>
            </a:r>
            <a:r>
              <a:rPr lang="ru-RU" sz="2000" i="1" baseline="-25000" dirty="0"/>
              <a:t>2</a:t>
            </a:r>
            <a:r>
              <a:rPr lang="ru-RU" sz="2000" i="1" dirty="0"/>
              <a:t>А + ... + </a:t>
            </a:r>
            <a:r>
              <a:rPr lang="ru-RU" sz="2000" i="1" dirty="0" err="1"/>
              <a:t>В</a:t>
            </a:r>
            <a:r>
              <a:rPr lang="ru-RU" sz="2000" i="1" baseline="-25000" dirty="0" err="1"/>
              <a:t>п</a:t>
            </a:r>
            <a:r>
              <a:rPr lang="ru-RU" sz="2000" i="1" dirty="0" err="1"/>
              <a:t>А</a:t>
            </a:r>
            <a:r>
              <a:rPr lang="ru-RU" sz="2000" dirty="0"/>
              <a:t>, причем ввиду несовместимости событий </a:t>
            </a:r>
            <a:r>
              <a:rPr lang="ru-RU" sz="2000" i="1" dirty="0"/>
              <a:t>В</a:t>
            </a:r>
            <a:r>
              <a:rPr lang="ru-RU" sz="2000" i="1" baseline="-25000" dirty="0"/>
              <a:t>1</a:t>
            </a:r>
            <a:r>
              <a:rPr lang="ru-RU" sz="2000" i="1" dirty="0"/>
              <a:t>, В</a:t>
            </a:r>
            <a:r>
              <a:rPr lang="ru-RU" sz="2000" i="1" baseline="-25000" dirty="0"/>
              <a:t>2</a:t>
            </a:r>
            <a:r>
              <a:rPr lang="ru-RU" sz="2000" i="1" dirty="0"/>
              <a:t>, ..., В</a:t>
            </a:r>
            <a:r>
              <a:rPr lang="en-US" sz="2000" i="1" baseline="-25000" dirty="0"/>
              <a:t>n</a:t>
            </a:r>
            <a:r>
              <a:rPr lang="en-US" sz="2000" dirty="0"/>
              <a:t> </a:t>
            </a:r>
            <a:r>
              <a:rPr lang="ru-RU" sz="2000" dirty="0"/>
              <a:t>события </a:t>
            </a:r>
            <a:r>
              <a:rPr lang="ru-RU" sz="2000" i="1" dirty="0"/>
              <a:t>B</a:t>
            </a:r>
            <a:r>
              <a:rPr lang="ru-RU" sz="2000" i="1" baseline="-25000" dirty="0"/>
              <a:t>1</a:t>
            </a:r>
            <a:r>
              <a:rPr lang="ru-RU" sz="2000" i="1" dirty="0"/>
              <a:t>A, B</a:t>
            </a:r>
            <a:r>
              <a:rPr lang="ru-RU" sz="2000" i="1" baseline="-25000" dirty="0"/>
              <a:t>2</a:t>
            </a:r>
            <a:r>
              <a:rPr lang="ru-RU" sz="2000" i="1" dirty="0"/>
              <a:t>A, ..., </a:t>
            </a:r>
            <a:r>
              <a:rPr lang="ru-RU" sz="2000" i="1" dirty="0" err="1"/>
              <a:t>В</a:t>
            </a:r>
            <a:r>
              <a:rPr lang="ru-RU" sz="2000" i="1" baseline="-25000" dirty="0" err="1"/>
              <a:t>п</a:t>
            </a:r>
            <a:r>
              <a:rPr lang="ru-RU" sz="2000" i="1" dirty="0" err="1"/>
              <a:t>А</a:t>
            </a:r>
            <a:r>
              <a:rPr lang="ru-RU" sz="2000" i="1" dirty="0"/>
              <a:t> </a:t>
            </a:r>
            <a:r>
              <a:rPr lang="ru-RU" sz="2000" dirty="0"/>
              <a:t>также несовместимы. </a:t>
            </a:r>
            <a:endParaRPr lang="ru-RU" sz="2000" dirty="0" smtClean="0"/>
          </a:p>
          <a:p>
            <a:r>
              <a:rPr lang="ru-RU" sz="2000" dirty="0" smtClean="0"/>
              <a:t>Поэтому </a:t>
            </a:r>
            <a:r>
              <a:rPr lang="ru-RU" sz="2000" dirty="0"/>
              <a:t>на основании теорем сложения и умножения вероятностей имеем </a:t>
            </a:r>
          </a:p>
          <a:p>
            <a:r>
              <a:rPr lang="ru-RU" sz="2000" i="1" dirty="0" smtClean="0"/>
              <a:t>	Р(А</a:t>
            </a:r>
            <a:r>
              <a:rPr lang="ru-RU" sz="2000" i="1" dirty="0"/>
              <a:t>) = Р(В,А) + Р(В2А) + ... + Р(</a:t>
            </a:r>
            <a:r>
              <a:rPr lang="ru-RU" sz="2000" i="1" dirty="0" err="1"/>
              <a:t>В</a:t>
            </a:r>
            <a:r>
              <a:rPr lang="ru-RU" sz="2000" i="1" baseline="-25000" dirty="0" err="1"/>
              <a:t>п</a:t>
            </a:r>
            <a:r>
              <a:rPr lang="ru-RU" sz="2000" i="1" dirty="0" err="1"/>
              <a:t>А</a:t>
            </a:r>
            <a:r>
              <a:rPr lang="ru-RU" sz="2000" i="1" dirty="0"/>
              <a:t>) = </a:t>
            </a:r>
            <a:endParaRPr lang="ru-RU" sz="2000" i="1" dirty="0" smtClean="0"/>
          </a:p>
          <a:p>
            <a:r>
              <a:rPr lang="ru-RU" sz="2000" i="1" dirty="0" smtClean="0"/>
              <a:t>			= Р(В</a:t>
            </a:r>
            <a:r>
              <a:rPr lang="ru-RU" sz="2000" i="1" baseline="-25000" dirty="0" smtClean="0"/>
              <a:t>1</a:t>
            </a:r>
            <a:r>
              <a:rPr lang="ru-RU" sz="2000" i="1" dirty="0" smtClean="0"/>
              <a:t>)Р</a:t>
            </a:r>
            <a:r>
              <a:rPr lang="ru-RU" sz="2000" i="1" baseline="-25000" dirty="0" smtClean="0"/>
              <a:t>В1</a:t>
            </a:r>
            <a:r>
              <a:rPr lang="ru-RU" sz="2000" i="1" dirty="0" smtClean="0"/>
              <a:t>(А</a:t>
            </a:r>
            <a:r>
              <a:rPr lang="ru-RU" sz="2000" i="1" dirty="0"/>
              <a:t>) + Р(В</a:t>
            </a:r>
            <a:r>
              <a:rPr lang="ru-RU" sz="2000" i="1" baseline="-25000" dirty="0"/>
              <a:t>2</a:t>
            </a:r>
            <a:r>
              <a:rPr lang="ru-RU" sz="2000" i="1" dirty="0"/>
              <a:t>)Р</a:t>
            </a:r>
            <a:r>
              <a:rPr lang="ru-RU" sz="2000" i="1" baseline="-25000" dirty="0"/>
              <a:t>В2</a:t>
            </a:r>
            <a:r>
              <a:rPr lang="ru-RU" sz="2000" i="1" dirty="0"/>
              <a:t>(А) +... + Р(</a:t>
            </a:r>
            <a:r>
              <a:rPr lang="ru-RU" sz="2000" i="1" dirty="0" err="1"/>
              <a:t>В</a:t>
            </a:r>
            <a:r>
              <a:rPr lang="ru-RU" sz="2000" i="1" baseline="-25000" dirty="0" err="1"/>
              <a:t>п</a:t>
            </a:r>
            <a:r>
              <a:rPr lang="ru-RU" sz="2000" i="1" dirty="0"/>
              <a:t>)</a:t>
            </a:r>
            <a:r>
              <a:rPr lang="ru-RU" sz="2000" i="1" dirty="0" err="1"/>
              <a:t>Р</a:t>
            </a:r>
            <a:r>
              <a:rPr lang="ru-RU" sz="2000" i="1" baseline="-25000" dirty="0" err="1"/>
              <a:t>Вп</a:t>
            </a:r>
            <a:r>
              <a:rPr lang="ru-RU" sz="2000" i="1" dirty="0"/>
              <a:t>(А)</a:t>
            </a:r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4</a:t>
            </a:r>
            <a:r>
              <a:rPr lang="ru-RU" sz="2800" b="1" dirty="0" smtClean="0"/>
              <a:t>. </a:t>
            </a:r>
            <a:r>
              <a:rPr lang="ru-RU" sz="2800" b="1" dirty="0"/>
              <a:t>Формула полной вероятности. </a:t>
            </a:r>
            <a:endParaRPr lang="ru-RU" sz="2800" dirty="0"/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826907" y="62212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События 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i="1" baseline="-2500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</a:t>
            </a:r>
            <a:r>
              <a:rPr lang="ru-RU" i="1" baseline="-2500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..., В</a:t>
            </a:r>
            <a:r>
              <a:rPr lang="en-US" i="1" baseline="-2500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будем называть гипотезами.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8992"/>
            <a:ext cx="9004300" cy="4351338"/>
          </a:xfrm>
        </p:spPr>
        <p:txBody>
          <a:bodyPr/>
          <a:lstStyle/>
          <a:p>
            <a:r>
              <a:rPr lang="ru-RU" sz="2400" b="1" i="1" dirty="0" smtClean="0"/>
              <a:t>Задача</a:t>
            </a:r>
            <a:r>
              <a:rPr lang="ru-RU" sz="2400" dirty="0" smtClean="0"/>
              <a:t>. В </a:t>
            </a:r>
            <a:r>
              <a:rPr lang="ru-RU" sz="2400" dirty="0"/>
              <a:t>санатории 30% пациентов </a:t>
            </a:r>
            <a:r>
              <a:rPr lang="ru-RU" sz="2400" dirty="0" smtClean="0"/>
              <a:t>- </a:t>
            </a:r>
            <a:r>
              <a:rPr lang="ru-RU" sz="2400" dirty="0"/>
              <a:t>мужчины (</a:t>
            </a:r>
            <a:r>
              <a:rPr lang="ru-RU" sz="2400" i="1" dirty="0"/>
              <a:t>М</a:t>
            </a:r>
            <a:r>
              <a:rPr lang="ru-RU" sz="2400" dirty="0"/>
              <a:t>) и 70% </a:t>
            </a:r>
            <a:r>
              <a:rPr lang="ru-RU" sz="2400" dirty="0" smtClean="0"/>
              <a:t>- </a:t>
            </a:r>
            <a:r>
              <a:rPr lang="ru-RU" sz="2400" dirty="0"/>
              <a:t>женщины (</a:t>
            </a:r>
            <a:r>
              <a:rPr lang="ru-RU" sz="2400" i="1" dirty="0"/>
              <a:t>Ж</a:t>
            </a:r>
            <a:r>
              <a:rPr lang="ru-RU" sz="2400" dirty="0"/>
              <a:t>). Болезни сердца среди мужчин встречаются в два раза чаще, чем среди женщин. </a:t>
            </a:r>
            <a:r>
              <a:rPr lang="ru-RU" sz="2400" dirty="0" smtClean="0"/>
              <a:t>Какова </a:t>
            </a:r>
            <a:r>
              <a:rPr lang="ru-RU" sz="2400" dirty="0"/>
              <a:t>вероятность того, что наугад выбранный пациент сердечник? 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9239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19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5900" y="2865418"/>
            <a:ext cx="863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/>
              <a:t>Задача</a:t>
            </a:r>
            <a:r>
              <a:rPr lang="ru-RU" sz="2400" i="1" dirty="0"/>
              <a:t> (смог над городом).</a:t>
            </a:r>
            <a:r>
              <a:rPr lang="ru-RU" sz="2400" dirty="0"/>
              <a:t> На город примерно 100 дней в году дует ветер с севера и 200 дней в году - с запада. Промышленные предприятия, расположенные на севере, производят выброс вредных веществ каждый третий день, а расположенные на западе – в последний день каждой недели. Как часто город подвергается воздействию вредных выбросов? Иными словами, какова вероятность того, что в наугад выбранный день город будет накрыт промышленным смогом?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68300" y="2556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4</a:t>
            </a:r>
            <a:r>
              <a:rPr lang="ru-RU" sz="2800" b="1" dirty="0" smtClean="0"/>
              <a:t>. </a:t>
            </a:r>
            <a:r>
              <a:rPr lang="ru-RU" sz="2800" b="1" dirty="0"/>
              <a:t>Формула полной вероятности. </a:t>
            </a:r>
            <a:endParaRPr lang="ru-RU" sz="2800" dirty="0"/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7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249554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1. Теорема сложения вероятностей несовместимых </a:t>
            </a:r>
            <a:r>
              <a:rPr lang="ru-RU" sz="2800" b="1" dirty="0" smtClean="0"/>
              <a:t>событий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675" y="1402318"/>
            <a:ext cx="8502650" cy="4351338"/>
          </a:xfrm>
        </p:spPr>
        <p:txBody>
          <a:bodyPr/>
          <a:lstStyle/>
          <a:p>
            <a:r>
              <a:rPr lang="ru-RU" sz="2600" b="1" i="1" dirty="0"/>
              <a:t>Теорема.</a:t>
            </a:r>
            <a:r>
              <a:rPr lang="ru-RU" sz="2600" dirty="0"/>
              <a:t> Вероятность суммы двух несовместимых событий </a:t>
            </a:r>
            <a:r>
              <a:rPr lang="ru-RU" sz="2600" i="1" dirty="0"/>
              <a:t>А</a:t>
            </a:r>
            <a:r>
              <a:rPr lang="ru-RU" sz="2600" dirty="0"/>
              <a:t> и </a:t>
            </a:r>
            <a:r>
              <a:rPr lang="ru-RU" sz="2600" i="1" dirty="0"/>
              <a:t>В</a:t>
            </a:r>
            <a:r>
              <a:rPr lang="ru-RU" sz="2600" dirty="0"/>
              <a:t> равна сумме вероятностей этих событий: </a:t>
            </a:r>
          </a:p>
          <a:p>
            <a:pPr marL="0" indent="0" algn="ctr">
              <a:buNone/>
            </a:pPr>
            <a:r>
              <a:rPr lang="ru-RU" sz="2600" i="1" dirty="0" smtClean="0"/>
              <a:t>		</a:t>
            </a:r>
            <a:r>
              <a:rPr lang="ru-RU" sz="2600" b="1" i="1" dirty="0" smtClean="0"/>
              <a:t>Р(А </a:t>
            </a:r>
            <a:r>
              <a:rPr lang="ru-RU" sz="2600" b="1" i="1" dirty="0"/>
              <a:t>+ В) = Р(А) + Р(В)</a:t>
            </a:r>
            <a:r>
              <a:rPr lang="en-US" sz="2600" i="1" dirty="0"/>
              <a:t>		</a:t>
            </a:r>
            <a:r>
              <a:rPr lang="ru-RU" sz="2600" i="1" dirty="0" smtClean="0"/>
              <a:t>         </a:t>
            </a:r>
            <a:r>
              <a:rPr lang="en-US" sz="2600" dirty="0" smtClean="0"/>
              <a:t>(</a:t>
            </a:r>
            <a:r>
              <a:rPr lang="en-US" sz="2600" dirty="0"/>
              <a:t>1)</a:t>
            </a:r>
            <a:endParaRPr lang="ru-RU" sz="2600" dirty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4150" y="2691051"/>
            <a:ext cx="87757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Доказательство.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Используем классическое определение вероятности. Предположим, что в данном испытании число всех элементарных событий равно и, событию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благоприятствуют 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элементарных событий, событию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элементарных событий. </a:t>
            </a:r>
          </a:p>
          <a:p>
            <a:pPr indent="457200" algn="just">
              <a:spcAft>
                <a:spcPts val="0"/>
              </a:spcAft>
            </a:pP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 как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несовместимые события, то ни одно из элементарных событий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2200" i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</a:t>
            </a:r>
            <a:r>
              <a:rPr lang="ru-RU" sz="2200" i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..., </a:t>
            </a:r>
            <a:r>
              <a:rPr lang="ru-RU" sz="2200" i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2200" i="1" baseline="-25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 может одновременно благоприятствовать и событию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 событию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just">
              <a:spcAft>
                <a:spcPts val="0"/>
              </a:spcAft>
            </a:pP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Следовательно, событию 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+ В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будет благоприятствовать 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l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элементарных событий. </a:t>
            </a:r>
          </a:p>
          <a:p>
            <a:pPr indent="457200" algn="just">
              <a:spcAft>
                <a:spcPts val="0"/>
              </a:spcAft>
            </a:pP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определению вероятности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Р(А) = 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 Р(В) = 1/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 Р(А + В) = (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)/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	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</a:p>
          <a:p>
            <a:pPr indent="457200">
              <a:spcAft>
                <a:spcPts val="0"/>
              </a:spcAft>
            </a:pP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откуда и следует утверждение теоремы.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8992"/>
            <a:ext cx="9004300" cy="4351338"/>
          </a:xfrm>
        </p:spPr>
        <p:txBody>
          <a:bodyPr/>
          <a:lstStyle/>
          <a:p>
            <a:r>
              <a:rPr lang="ru-RU" sz="2400" dirty="0"/>
              <a:t>Пусть в условиях рассуждения, относящегося к формуле полной вероятности, осуществлено одно испытание, в результате которого произошло событие </a:t>
            </a:r>
            <a:r>
              <a:rPr lang="ru-RU" sz="2400" i="1" dirty="0"/>
              <a:t>А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Спрашивается</a:t>
            </a:r>
            <a:r>
              <a:rPr lang="ru-RU" sz="2400" dirty="0"/>
              <a:t>, как изменились (в связи с тем, что событие </a:t>
            </a:r>
            <a:r>
              <a:rPr lang="ru-RU" sz="2400" i="1" dirty="0"/>
              <a:t>А</a:t>
            </a:r>
            <a:r>
              <a:rPr lang="ru-RU" sz="2400" dirty="0"/>
              <a:t> уже произошло) вероятности гипотез, т.е. величины </a:t>
            </a:r>
            <a:r>
              <a:rPr lang="ru-RU" sz="2400" i="1" dirty="0"/>
              <a:t>Р(</a:t>
            </a:r>
            <a:r>
              <a:rPr lang="ru-RU" sz="2400" i="1" dirty="0" err="1"/>
              <a:t>В</a:t>
            </a:r>
            <a:r>
              <a:rPr lang="ru-RU" sz="2400" i="1" baseline="-25000" dirty="0" err="1"/>
              <a:t>к</a:t>
            </a:r>
            <a:r>
              <a:rPr lang="ru-RU" sz="2400" i="1" dirty="0"/>
              <a:t>),</a:t>
            </a:r>
            <a:r>
              <a:rPr lang="ru-RU" sz="2400" dirty="0"/>
              <a:t> </a:t>
            </a:r>
            <a:r>
              <a:rPr lang="ru-RU" sz="2400" i="1" dirty="0"/>
              <a:t>к=1, 2, ..., п</a:t>
            </a:r>
            <a:r>
              <a:rPr lang="ru-RU" sz="2400" dirty="0"/>
              <a:t>? 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9239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4150" y="3094661"/>
            <a:ext cx="863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Найдем условную вероятность </a:t>
            </a:r>
            <a:r>
              <a:rPr lang="ru-RU" sz="2000" i="1" dirty="0"/>
              <a:t>Р</a:t>
            </a:r>
            <a:r>
              <a:rPr lang="ru-RU" sz="2000" i="1" baseline="-25000" dirty="0"/>
              <a:t>А</a:t>
            </a:r>
            <a:r>
              <a:rPr lang="ru-RU" sz="2000" i="1" dirty="0"/>
              <a:t>(</a:t>
            </a:r>
            <a:r>
              <a:rPr lang="ru-RU" sz="2000" i="1" dirty="0" err="1"/>
              <a:t>В</a:t>
            </a:r>
            <a:r>
              <a:rPr lang="ru-RU" sz="2000" i="1" baseline="-25000" dirty="0" err="1"/>
              <a:t>к</a:t>
            </a:r>
            <a:r>
              <a:rPr lang="ru-RU" sz="2000" i="1" dirty="0"/>
              <a:t>).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/>
              <a:t>По </a:t>
            </a:r>
            <a:r>
              <a:rPr lang="ru-RU" sz="2000" dirty="0"/>
              <a:t>формуле (9) имеем </a:t>
            </a:r>
            <a:r>
              <a:rPr lang="ru-RU" sz="2000" dirty="0" smtClean="0"/>
              <a:t>      </a:t>
            </a:r>
            <a:r>
              <a:rPr lang="ru-RU" sz="2000" i="1" dirty="0" smtClean="0"/>
              <a:t>Р(</a:t>
            </a:r>
            <a:r>
              <a:rPr lang="ru-RU" sz="2000" i="1" dirty="0" err="1" smtClean="0"/>
              <a:t>АВ</a:t>
            </a:r>
            <a:r>
              <a:rPr lang="ru-RU" sz="2000" i="1" baseline="-25000" dirty="0" err="1" smtClean="0"/>
              <a:t>к</a:t>
            </a:r>
            <a:r>
              <a:rPr lang="ru-RU" sz="2000" i="1" dirty="0"/>
              <a:t>) = Р(А)Р</a:t>
            </a:r>
            <a:r>
              <a:rPr lang="ru-RU" sz="2000" i="1" baseline="-25000" dirty="0"/>
              <a:t>А</a:t>
            </a:r>
            <a:r>
              <a:rPr lang="ru-RU" sz="2000" i="1" dirty="0"/>
              <a:t>(</a:t>
            </a:r>
            <a:r>
              <a:rPr lang="ru-RU" sz="2000" i="1" dirty="0" err="1"/>
              <a:t>В</a:t>
            </a:r>
            <a:r>
              <a:rPr lang="ru-RU" sz="2000" i="1" baseline="-25000" dirty="0" err="1"/>
              <a:t>к</a:t>
            </a:r>
            <a:r>
              <a:rPr lang="ru-RU" sz="2000" i="1" dirty="0"/>
              <a:t>) = Р(</a:t>
            </a:r>
            <a:r>
              <a:rPr lang="ru-RU" sz="2000" i="1" dirty="0" err="1"/>
              <a:t>В</a:t>
            </a:r>
            <a:r>
              <a:rPr lang="ru-RU" sz="2000" i="1" baseline="-25000" dirty="0" err="1"/>
              <a:t>к</a:t>
            </a:r>
            <a:r>
              <a:rPr lang="ru-RU" sz="2000" i="1" dirty="0"/>
              <a:t>)</a:t>
            </a:r>
            <a:r>
              <a:rPr lang="ru-RU" sz="2000" i="1" dirty="0" err="1"/>
              <a:t>Р</a:t>
            </a:r>
            <a:r>
              <a:rPr lang="ru-RU" sz="2000" i="1" baseline="-25000" dirty="0" err="1"/>
              <a:t>Вк</a:t>
            </a:r>
            <a:r>
              <a:rPr lang="ru-RU" sz="2000" i="1" dirty="0"/>
              <a:t>(А). </a:t>
            </a:r>
            <a:endParaRPr lang="ru-RU" sz="2000" dirty="0"/>
          </a:p>
          <a:p>
            <a:r>
              <a:rPr lang="ru-RU" sz="2000" dirty="0"/>
              <a:t>Отсюда 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Наконец</a:t>
            </a:r>
            <a:r>
              <a:rPr lang="ru-RU" sz="2000" dirty="0"/>
              <a:t>, используя формулу полной вероятности, находим: </a:t>
            </a:r>
          </a:p>
          <a:p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5</a:t>
            </a:r>
            <a:r>
              <a:rPr lang="ru-RU" sz="2800" b="1" dirty="0"/>
              <a:t>. Формулы </a:t>
            </a:r>
            <a:r>
              <a:rPr lang="ru-RU" sz="2800" b="1" dirty="0" smtClean="0"/>
              <a:t>Байеса</a:t>
            </a:r>
            <a:endParaRPr lang="ru-RU" sz="2800" dirty="0"/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082324" y="58705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формулы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Байеса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Томас Байес 1702—1761)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81942" y="4018032"/>
            <a:ext cx="108065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04544"/>
              </p:ext>
            </p:extLst>
          </p:nvPr>
        </p:nvGraphicFramePr>
        <p:xfrm>
          <a:off x="2481943" y="4018033"/>
          <a:ext cx="2710774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4" imgW="1675673" imgH="444307" progId="Equation.3">
                  <p:embed/>
                </p:oleObj>
              </mc:Choice>
              <mc:Fallback>
                <p:oleObj r:id="rId4" imgW="1675673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943" y="4018033"/>
                        <a:ext cx="2710774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81942" y="5403296"/>
            <a:ext cx="11804704" cy="5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29118"/>
              </p:ext>
            </p:extLst>
          </p:nvPr>
        </p:nvGraphicFramePr>
        <p:xfrm>
          <a:off x="2481941" y="5403297"/>
          <a:ext cx="2730443" cy="103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6" imgW="1777229" imgH="672808" progId="Equation.3">
                  <p:embed/>
                </p:oleObj>
              </mc:Choice>
              <mc:Fallback>
                <p:oleObj r:id="rId6" imgW="1777229" imgH="6728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941" y="5403297"/>
                        <a:ext cx="2730443" cy="1036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-126311" y="6312789"/>
            <a:ext cx="2238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к=1,2,...,п.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392787" y="547725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(16)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4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50" y="989310"/>
            <a:ext cx="9004300" cy="5011545"/>
          </a:xfrm>
        </p:spPr>
        <p:txBody>
          <a:bodyPr>
            <a:noAutofit/>
          </a:bodyPr>
          <a:lstStyle/>
          <a:p>
            <a:pPr algn="just"/>
            <a:endParaRPr lang="ru-RU" sz="2200" dirty="0" smtClean="0"/>
          </a:p>
          <a:p>
            <a:pPr algn="just"/>
            <a:r>
              <a:rPr lang="ru-RU" sz="2200" b="1" i="1" dirty="0" smtClean="0"/>
              <a:t>Формулы Байеса </a:t>
            </a:r>
            <a:r>
              <a:rPr lang="ru-RU" sz="2200" b="1" i="1" dirty="0"/>
              <a:t>применяются</a:t>
            </a:r>
            <a:r>
              <a:rPr lang="ru-RU" sz="2200" dirty="0"/>
              <a:t>, когда событие А, которое может появиться только с одной из гипотез </a:t>
            </a:r>
            <a:r>
              <a:rPr lang="ru-RU" sz="2200" i="1" dirty="0"/>
              <a:t>В</a:t>
            </a:r>
            <a:r>
              <a:rPr lang="ru-RU" sz="2200" i="1" baseline="-25000" dirty="0"/>
              <a:t>1</a:t>
            </a:r>
            <a:r>
              <a:rPr lang="ru-RU" sz="2200" i="1" dirty="0"/>
              <a:t>, В</a:t>
            </a:r>
            <a:r>
              <a:rPr lang="ru-RU" sz="2200" i="1" baseline="-25000" dirty="0"/>
              <a:t>2</a:t>
            </a:r>
            <a:r>
              <a:rPr lang="ru-RU" sz="2200" i="1" dirty="0"/>
              <a:t>, ..., В</a:t>
            </a:r>
            <a:r>
              <a:rPr lang="en-US" sz="2200" i="1" baseline="-25000" dirty="0"/>
              <a:t>n</a:t>
            </a:r>
            <a:r>
              <a:rPr lang="en-US" sz="2200" dirty="0"/>
              <a:t> </a:t>
            </a:r>
            <a:r>
              <a:rPr lang="ru-RU" sz="2200" dirty="0"/>
              <a:t>образующих полную группу событий, произошло и необходимо произвести количественную переоценку априорных вероятностей этих гипотез </a:t>
            </a:r>
            <a:r>
              <a:rPr lang="ru-RU" sz="2200" i="1" dirty="0"/>
              <a:t>Р(В</a:t>
            </a:r>
            <a:r>
              <a:rPr lang="ru-RU" sz="2200" i="1" baseline="-25000" dirty="0"/>
              <a:t>1</a:t>
            </a:r>
            <a:r>
              <a:rPr lang="ru-RU" sz="2200" i="1" dirty="0"/>
              <a:t>), P(В</a:t>
            </a:r>
            <a:r>
              <a:rPr lang="ru-RU" sz="2200" i="1" baseline="-25000" dirty="0"/>
              <a:t>2</a:t>
            </a:r>
            <a:r>
              <a:rPr lang="ru-RU" sz="2200" i="1" dirty="0"/>
              <a:t>),...,P(</a:t>
            </a:r>
            <a:r>
              <a:rPr lang="ru-RU" sz="2200" i="1" dirty="0" err="1"/>
              <a:t>Вп</a:t>
            </a:r>
            <a:r>
              <a:rPr lang="ru-RU" sz="2200" i="1" dirty="0"/>
              <a:t>),</a:t>
            </a:r>
            <a:r>
              <a:rPr lang="ru-RU" sz="2200" dirty="0"/>
              <a:t> известных до испытания, т.е. надо найти апостериорные (получаемые после проведения испытания) условные вероятности гипотез </a:t>
            </a:r>
            <a:r>
              <a:rPr lang="ru-RU" sz="2200" i="1" dirty="0"/>
              <a:t>P</a:t>
            </a:r>
            <a:r>
              <a:rPr lang="ru-RU" sz="2200" i="1" baseline="-25000" dirty="0"/>
              <a:t>А</a:t>
            </a:r>
            <a:r>
              <a:rPr lang="ru-RU" sz="2200" i="1" dirty="0"/>
              <a:t>(В</a:t>
            </a:r>
            <a:r>
              <a:rPr lang="ru-RU" sz="2200" i="1" baseline="-25000" dirty="0"/>
              <a:t>1</a:t>
            </a:r>
            <a:r>
              <a:rPr lang="ru-RU" sz="2200" i="1" dirty="0"/>
              <a:t>), P</a:t>
            </a:r>
            <a:r>
              <a:rPr lang="ru-RU" sz="2200" i="1" baseline="-25000" dirty="0"/>
              <a:t>A</a:t>
            </a:r>
            <a:r>
              <a:rPr lang="ru-RU" sz="2200" i="1" dirty="0"/>
              <a:t>(В</a:t>
            </a:r>
            <a:r>
              <a:rPr lang="ru-RU" sz="2200" i="1" baseline="-25000" dirty="0"/>
              <a:t>2</a:t>
            </a:r>
            <a:r>
              <a:rPr lang="ru-RU" sz="2200" i="1" dirty="0"/>
              <a:t>), …, P</a:t>
            </a:r>
            <a:r>
              <a:rPr lang="ru-RU" sz="2200" i="1" baseline="-25000" dirty="0"/>
              <a:t>А</a:t>
            </a:r>
            <a:r>
              <a:rPr lang="ru-RU" sz="2200" i="1" dirty="0"/>
              <a:t>(</a:t>
            </a:r>
            <a:r>
              <a:rPr lang="ru-RU" sz="2200" i="1" dirty="0" err="1"/>
              <a:t>В</a:t>
            </a:r>
            <a:r>
              <a:rPr lang="ru-RU" sz="2200" i="1" baseline="-25000" dirty="0" err="1"/>
              <a:t>n</a:t>
            </a:r>
            <a:r>
              <a:rPr lang="ru-RU" sz="2200" i="1" dirty="0" smtClean="0"/>
              <a:t>).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b="1" i="1" dirty="0"/>
              <a:t>Значение формулы Байеса</a:t>
            </a:r>
            <a:r>
              <a:rPr lang="ru-RU" sz="2200" dirty="0"/>
              <a:t> состоит в том, что при наступлении события </a:t>
            </a:r>
            <a:r>
              <a:rPr lang="ru-RU" sz="2200" i="1" dirty="0"/>
              <a:t>А</a:t>
            </a:r>
            <a:r>
              <a:rPr lang="ru-RU" sz="2200" dirty="0"/>
              <a:t>, т.е. по мере получения новой информации, мы можем проверять и корректировать выдвинутые до испытания гипотезы. </a:t>
            </a:r>
            <a:endParaRPr lang="ru-RU" sz="2200" dirty="0" smtClean="0"/>
          </a:p>
          <a:p>
            <a:pPr algn="just"/>
            <a:r>
              <a:rPr lang="ru-RU" sz="2200" dirty="0" smtClean="0"/>
              <a:t>Такой </a:t>
            </a:r>
            <a:r>
              <a:rPr lang="ru-RU" sz="2200" dirty="0"/>
              <a:t>подход, называемый </a:t>
            </a:r>
            <a:r>
              <a:rPr lang="ru-RU" sz="2200" b="1" i="1" dirty="0"/>
              <a:t>байесовским</a:t>
            </a:r>
            <a:r>
              <a:rPr lang="ru-RU" sz="2200" dirty="0"/>
              <a:t>, дает возможность корректировать управленческие решения в экономике, оценки неизвестных параметров распределения изучаемых  признаков в статистическом анализе и т.п. </a:t>
            </a:r>
          </a:p>
          <a:p>
            <a:pPr algn="just"/>
            <a:endParaRPr lang="ru-RU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9239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5</a:t>
            </a:r>
            <a:r>
              <a:rPr lang="ru-RU" sz="2800" b="1" dirty="0"/>
              <a:t>. Формулы </a:t>
            </a:r>
            <a:r>
              <a:rPr lang="ru-RU" sz="2800" b="1" dirty="0" smtClean="0"/>
              <a:t>Байеса. Применимость и значение</a:t>
            </a:r>
            <a:endParaRPr lang="ru-RU" sz="2800" dirty="0"/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81942" y="4018032"/>
            <a:ext cx="108065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81942" y="5403296"/>
            <a:ext cx="11804704" cy="5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21922"/>
            <a:ext cx="9004300" cy="5011545"/>
          </a:xfrm>
        </p:spPr>
        <p:txBody>
          <a:bodyPr>
            <a:noAutofit/>
          </a:bodyPr>
          <a:lstStyle/>
          <a:p>
            <a:pPr algn="just"/>
            <a:endParaRPr lang="ru-RU" sz="2200" dirty="0" smtClean="0"/>
          </a:p>
          <a:p>
            <a:pPr algn="just"/>
            <a:r>
              <a:rPr lang="ru-RU" sz="2400" b="1" i="1" dirty="0" smtClean="0"/>
              <a:t>Задача. </a:t>
            </a:r>
            <a:r>
              <a:rPr lang="ru-RU" sz="2400" dirty="0" smtClean="0"/>
              <a:t>Партия </a:t>
            </a:r>
            <a:r>
              <a:rPr lang="ru-RU" sz="2400" dirty="0"/>
              <a:t>деталей изготовлена тремя рабочими, причем первый рабочий изготовил 25% всех деталей, второй </a:t>
            </a:r>
            <a:r>
              <a:rPr lang="ru-RU" sz="2400" dirty="0" smtClean="0"/>
              <a:t>- </a:t>
            </a:r>
            <a:r>
              <a:rPr lang="ru-RU" sz="2400" dirty="0"/>
              <a:t>35%, третий </a:t>
            </a:r>
            <a:r>
              <a:rPr lang="ru-RU" sz="2400" dirty="0" smtClean="0"/>
              <a:t>- 40</a:t>
            </a:r>
            <a:r>
              <a:rPr lang="ru-RU" sz="2400" dirty="0"/>
              <a:t>%. В продукции первого рабочего брак составляет 5%, в продукции второго </a:t>
            </a:r>
            <a:r>
              <a:rPr lang="ru-RU" sz="2400" dirty="0" smtClean="0"/>
              <a:t>- </a:t>
            </a:r>
            <a:r>
              <a:rPr lang="ru-RU" sz="2400" dirty="0"/>
              <a:t>4% и в продукции третьего </a:t>
            </a:r>
            <a:r>
              <a:rPr lang="ru-RU" sz="2400" dirty="0" smtClean="0"/>
              <a:t>- </a:t>
            </a:r>
            <a:r>
              <a:rPr lang="ru-RU" sz="2400" dirty="0"/>
              <a:t>2%. Случайно выбранная для контроля деталь оказалась бракованной. Какова вероятность того, что она изготовлена вторым рабочим? </a:t>
            </a:r>
            <a:endParaRPr lang="ru-RU" sz="2200" dirty="0"/>
          </a:p>
          <a:p>
            <a:pPr algn="just"/>
            <a:endParaRPr lang="ru-RU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ru-RU" sz="2400" b="1" i="1" dirty="0" smtClean="0"/>
              <a:t>Задача. </a:t>
            </a:r>
            <a:r>
              <a:rPr lang="ru-RU" sz="2400" dirty="0" smtClean="0"/>
              <a:t>Два </a:t>
            </a:r>
            <a:r>
              <a:rPr lang="ru-RU" sz="2400" dirty="0"/>
              <a:t>стрелка независимо друг от друга стреляют по мишени, делая каждый по одному выстрелу. Вероятность попадания в мишень для первого стрелка равна 0,8; для второго </a:t>
            </a:r>
            <a:r>
              <a:rPr lang="ru-RU" sz="2400" dirty="0" smtClean="0"/>
              <a:t>- </a:t>
            </a:r>
            <a:r>
              <a:rPr lang="ru-RU" sz="2400" dirty="0"/>
              <a:t>0,4. После стрельбы в мишени обнаружена одна пробоина. Какова вероятность того, что она принадлежит: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а</a:t>
            </a:r>
            <a:r>
              <a:rPr lang="ru-RU" sz="2400" dirty="0"/>
              <a:t>) 1-му стрелку;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б</a:t>
            </a:r>
            <a:r>
              <a:rPr lang="ru-RU" sz="2400" dirty="0"/>
              <a:t>) 2-му стрелку? </a:t>
            </a:r>
            <a:endParaRPr lang="ru-RU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9239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5</a:t>
            </a:r>
            <a:r>
              <a:rPr lang="ru-RU" sz="2800" b="1" dirty="0"/>
              <a:t>. Формулы </a:t>
            </a:r>
            <a:r>
              <a:rPr lang="ru-RU" sz="2800" b="1" dirty="0" smtClean="0"/>
              <a:t>Байеса</a:t>
            </a:r>
            <a:endParaRPr lang="ru-RU" sz="2800" dirty="0"/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81942" y="4018032"/>
            <a:ext cx="108065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81942" y="5403296"/>
            <a:ext cx="11804704" cy="5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7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249554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1. Теорема сложения вероятностей несовместимых </a:t>
            </a:r>
            <a:r>
              <a:rPr lang="ru-RU" sz="2800" b="1" dirty="0" smtClean="0"/>
              <a:t>событий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675" y="1402318"/>
            <a:ext cx="8502650" cy="4351338"/>
          </a:xfrm>
        </p:spPr>
        <p:txBody>
          <a:bodyPr/>
          <a:lstStyle/>
          <a:p>
            <a:r>
              <a:rPr lang="ru-RU" sz="2400" b="1" i="1" dirty="0"/>
              <a:t>Следствие 1.</a:t>
            </a:r>
            <a:r>
              <a:rPr lang="ru-RU" sz="2400" dirty="0"/>
              <a:t> Если события </a:t>
            </a:r>
            <a:r>
              <a:rPr lang="ru-RU" sz="2400" i="1" dirty="0"/>
              <a:t>А</a:t>
            </a:r>
            <a:r>
              <a:rPr lang="ru-RU" sz="2400" i="1" baseline="-25000" dirty="0"/>
              <a:t>1</a:t>
            </a:r>
            <a:r>
              <a:rPr lang="ru-RU" sz="2400" i="1" dirty="0"/>
              <a:t>, А</a:t>
            </a:r>
            <a:r>
              <a:rPr lang="ru-RU" sz="2400" i="1" baseline="-25000" dirty="0"/>
              <a:t>2</a:t>
            </a:r>
            <a:r>
              <a:rPr lang="ru-RU" sz="2400" i="1" dirty="0"/>
              <a:t>, ..., А</a:t>
            </a:r>
            <a:r>
              <a:rPr lang="en-US" sz="2400" i="1" baseline="-25000" dirty="0"/>
              <a:t>n</a:t>
            </a:r>
            <a:r>
              <a:rPr lang="ru-RU" sz="2400" dirty="0"/>
              <a:t> образуют полную группу попарно несовместимых событий, то сумма их вероятностей равна единице:</a:t>
            </a:r>
          </a:p>
          <a:p>
            <a:pPr marL="0" indent="0" algn="ctr">
              <a:buNone/>
            </a:pPr>
            <a:r>
              <a:rPr lang="ru-RU" sz="2400" i="1" dirty="0" smtClean="0"/>
              <a:t>		</a:t>
            </a:r>
            <a:r>
              <a:rPr lang="ru-RU" sz="2400" b="1" i="1" dirty="0" smtClean="0"/>
              <a:t>P(A</a:t>
            </a:r>
            <a:r>
              <a:rPr lang="ru-RU" sz="2400" b="1" i="1" baseline="-25000" dirty="0" smtClean="0"/>
              <a:t>1</a:t>
            </a:r>
            <a:r>
              <a:rPr lang="ru-RU" sz="2400" b="1" i="1" dirty="0"/>
              <a:t>) + Р(А</a:t>
            </a:r>
            <a:r>
              <a:rPr lang="ru-RU" sz="2400" b="1" i="1" baseline="-25000" dirty="0"/>
              <a:t>2</a:t>
            </a:r>
            <a:r>
              <a:rPr lang="ru-RU" sz="2400" b="1" i="1" dirty="0"/>
              <a:t>) + ... + Р(А</a:t>
            </a:r>
            <a:r>
              <a:rPr lang="en-US" sz="2400" b="1" i="1" baseline="-25000" dirty="0"/>
              <a:t>n</a:t>
            </a:r>
            <a:r>
              <a:rPr lang="ru-RU" sz="2400" b="1" i="1" dirty="0"/>
              <a:t>) = 1</a:t>
            </a:r>
            <a:r>
              <a:rPr lang="en-US" sz="2400" i="1" dirty="0"/>
              <a:t>		</a:t>
            </a:r>
            <a:r>
              <a:rPr lang="en-US" sz="2400" dirty="0"/>
              <a:t>(3)</a:t>
            </a:r>
            <a:endParaRPr lang="ru-RU" sz="2400" dirty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0675" y="3227428"/>
            <a:ext cx="87757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Доказательство. </a:t>
            </a:r>
            <a:r>
              <a:rPr lang="ru-RU" sz="2400" dirty="0"/>
              <a:t>Так как события </a:t>
            </a:r>
            <a:r>
              <a:rPr lang="ru-RU" sz="2400" i="1" dirty="0"/>
              <a:t>А</a:t>
            </a:r>
            <a:r>
              <a:rPr lang="ru-RU" sz="2400" i="1" baseline="-25000" dirty="0"/>
              <a:t>1</a:t>
            </a:r>
            <a:r>
              <a:rPr lang="ru-RU" sz="2400" i="1" dirty="0"/>
              <a:t>, А</a:t>
            </a:r>
            <a:r>
              <a:rPr lang="ru-RU" sz="2400" i="1" baseline="-25000" dirty="0"/>
              <a:t>2</a:t>
            </a:r>
            <a:r>
              <a:rPr lang="ru-RU" sz="2400" i="1" dirty="0"/>
              <a:t>, ..., А</a:t>
            </a:r>
            <a:r>
              <a:rPr lang="en-US" sz="2400" i="1" baseline="-25000" dirty="0"/>
              <a:t>n</a:t>
            </a:r>
            <a:r>
              <a:rPr lang="ru-RU" sz="2400" dirty="0"/>
              <a:t> образуют полную группу, то появление хотя бы одного из них –  достоверное событие, и, значит, </a:t>
            </a:r>
          </a:p>
          <a:p>
            <a:pPr algn="ctr"/>
            <a:r>
              <a:rPr lang="ru-RU" sz="2400" i="1" dirty="0"/>
              <a:t>Р(А</a:t>
            </a:r>
            <a:r>
              <a:rPr lang="ru-RU" sz="2400" i="1" baseline="-25000" dirty="0"/>
              <a:t>1</a:t>
            </a:r>
            <a:r>
              <a:rPr lang="ru-RU" sz="2400" i="1" dirty="0"/>
              <a:t>+ А</a:t>
            </a:r>
            <a:r>
              <a:rPr lang="ru-RU" sz="2400" i="1" baseline="-25000" dirty="0"/>
              <a:t>2</a:t>
            </a:r>
            <a:r>
              <a:rPr lang="ru-RU" sz="2400" i="1" dirty="0"/>
              <a:t>+ ...+ А</a:t>
            </a:r>
            <a:r>
              <a:rPr lang="en-US" sz="2400" i="1" baseline="-25000" dirty="0"/>
              <a:t>n</a:t>
            </a:r>
            <a:r>
              <a:rPr lang="ru-RU" sz="2400" i="1" dirty="0"/>
              <a:t>) </a:t>
            </a:r>
            <a:r>
              <a:rPr lang="ru-RU" sz="2400" dirty="0"/>
              <a:t>= 1</a:t>
            </a:r>
          </a:p>
          <a:p>
            <a:r>
              <a:rPr lang="ru-RU" sz="2400" dirty="0"/>
              <a:t>А так как эти события и несовместимые, то </a:t>
            </a:r>
          </a:p>
          <a:p>
            <a:pPr algn="ctr"/>
            <a:r>
              <a:rPr lang="ru-RU" sz="2400" i="1" dirty="0"/>
              <a:t>Р(А</a:t>
            </a:r>
            <a:r>
              <a:rPr lang="ru-RU" sz="2400" i="1" baseline="-25000" dirty="0"/>
              <a:t>1</a:t>
            </a:r>
            <a:r>
              <a:rPr lang="ru-RU" sz="2400" i="1" dirty="0"/>
              <a:t>+ А</a:t>
            </a:r>
            <a:r>
              <a:rPr lang="ru-RU" sz="2400" i="1" baseline="-25000" dirty="0"/>
              <a:t>2</a:t>
            </a:r>
            <a:r>
              <a:rPr lang="ru-RU" sz="2400" i="1" dirty="0"/>
              <a:t>+ ...+ А</a:t>
            </a:r>
            <a:r>
              <a:rPr lang="en-US" sz="2400" i="1" baseline="-25000" dirty="0"/>
              <a:t>n</a:t>
            </a:r>
            <a:r>
              <a:rPr lang="ru-RU" sz="2400" i="1" dirty="0"/>
              <a:t>) = P(A</a:t>
            </a:r>
            <a:r>
              <a:rPr lang="ru-RU" sz="2400" i="1" baseline="-25000" dirty="0"/>
              <a:t>1</a:t>
            </a:r>
            <a:r>
              <a:rPr lang="ru-RU" sz="2400" i="1" dirty="0"/>
              <a:t>) + Р(А</a:t>
            </a:r>
            <a:r>
              <a:rPr lang="ru-RU" sz="2400" i="1" baseline="-25000" dirty="0"/>
              <a:t>2</a:t>
            </a:r>
            <a:r>
              <a:rPr lang="ru-RU" sz="2400" i="1" dirty="0"/>
              <a:t>) + ... + Р(А</a:t>
            </a:r>
            <a:r>
              <a:rPr lang="en-US" sz="2400" i="1" baseline="-25000" dirty="0"/>
              <a:t>n</a:t>
            </a:r>
            <a:r>
              <a:rPr lang="ru-RU" sz="2400" i="1" dirty="0"/>
              <a:t>),</a:t>
            </a:r>
            <a:endParaRPr lang="ru-RU" sz="2400" dirty="0"/>
          </a:p>
          <a:p>
            <a:r>
              <a:rPr lang="ru-RU" sz="2400" dirty="0"/>
              <a:t>что и приводит к искомому равенству. </a:t>
            </a:r>
          </a:p>
          <a:p>
            <a:pPr indent="457200" algn="just">
              <a:spcAft>
                <a:spcPts val="0"/>
              </a:spcAft>
            </a:pP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8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249554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1. Теорема сложения вероятностей несовместимых </a:t>
            </a:r>
            <a:r>
              <a:rPr lang="ru-RU" sz="2800" b="1" dirty="0" smtClean="0"/>
              <a:t>событий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675" y="1402318"/>
            <a:ext cx="8502650" cy="4351338"/>
          </a:xfrm>
        </p:spPr>
        <p:txBody>
          <a:bodyPr/>
          <a:lstStyle/>
          <a:p>
            <a:r>
              <a:rPr lang="ru-RU" sz="2400" b="1" i="1" dirty="0"/>
              <a:t>Следствие 2</a:t>
            </a:r>
            <a:r>
              <a:rPr lang="ru-RU" sz="2400" i="1" dirty="0"/>
              <a:t>.</a:t>
            </a:r>
            <a:r>
              <a:rPr lang="ru-RU" sz="2400" dirty="0"/>
              <a:t> Сумма вероятностей противоположных событий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Ā</a:t>
            </a:r>
            <a:r>
              <a:rPr lang="ru-RU" sz="2400" dirty="0"/>
              <a:t> равна единице: </a:t>
            </a:r>
          </a:p>
          <a:p>
            <a:pPr marL="0" indent="0" algn="ctr">
              <a:buNone/>
            </a:pPr>
            <a:r>
              <a:rPr lang="ru-RU" sz="2400" i="1" dirty="0" smtClean="0"/>
              <a:t>		</a:t>
            </a:r>
            <a:r>
              <a:rPr lang="ru-RU" sz="2400" b="1" i="1" dirty="0" smtClean="0"/>
              <a:t>Р(А</a:t>
            </a:r>
            <a:r>
              <a:rPr lang="ru-RU" sz="2400" b="1" i="1" dirty="0"/>
              <a:t>) + Р(Ā) =</a:t>
            </a:r>
            <a:r>
              <a:rPr lang="ru-RU" sz="2400" b="1" dirty="0"/>
              <a:t> </a:t>
            </a:r>
            <a:r>
              <a:rPr lang="ru-RU" sz="2400" b="1" i="1" dirty="0"/>
              <a:t>1</a:t>
            </a:r>
            <a:r>
              <a:rPr lang="en-US" sz="2400" b="1" i="1" dirty="0"/>
              <a:t>	</a:t>
            </a:r>
            <a:r>
              <a:rPr lang="ru-RU" sz="2400" i="1" dirty="0" smtClean="0"/>
              <a:t>	</a:t>
            </a:r>
            <a:r>
              <a:rPr lang="en-US" sz="2400" i="1" dirty="0"/>
              <a:t>	</a:t>
            </a:r>
            <a:r>
              <a:rPr lang="en-US" sz="2400" dirty="0"/>
              <a:t>(4)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Это следствие — частный случай следствия 1. 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0675" y="3227428"/>
            <a:ext cx="8775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Пример</a:t>
            </a:r>
            <a:r>
              <a:rPr lang="ru-RU" sz="2400" dirty="0"/>
              <a:t>. В урне 10 шаров: 3 красных, 5 синих и 2 белых. Какова вероятность вынуть цветной шар, если вынимается один шар?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Вероятность вынуть красный шар </a:t>
            </a:r>
            <a:r>
              <a:rPr lang="ru-RU" sz="2400" i="1" dirty="0"/>
              <a:t>Р(А)</a:t>
            </a:r>
            <a:r>
              <a:rPr lang="ru-RU" sz="2400" dirty="0"/>
              <a:t> = 3/10, синий </a:t>
            </a:r>
            <a:r>
              <a:rPr lang="ru-RU" sz="2400" i="1" dirty="0"/>
              <a:t>Р(В)</a:t>
            </a:r>
            <a:r>
              <a:rPr lang="ru-RU" sz="2400" dirty="0"/>
              <a:t>= 5/10. Так как события</a:t>
            </a:r>
            <a:r>
              <a:rPr lang="ru-RU" sz="2400" i="1" dirty="0"/>
              <a:t> 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несовместимы, то по доказанной выше теореме</a:t>
            </a:r>
          </a:p>
          <a:p>
            <a:pPr algn="ctr"/>
            <a:r>
              <a:rPr lang="ru-RU" sz="2400" i="1" dirty="0"/>
              <a:t>Р(А+В)=Р(А)+Р(В)=</a:t>
            </a:r>
            <a:r>
              <a:rPr lang="ru-RU" sz="2400" i="1" dirty="0" smtClean="0"/>
              <a:t>0,3+0,5=0,8</a:t>
            </a:r>
            <a:r>
              <a:rPr lang="ru-RU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9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249554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2. Теорема умножения </a:t>
            </a:r>
            <a:r>
              <a:rPr lang="ru-RU" sz="2800" b="1" dirty="0" smtClean="0"/>
              <a:t>вероятностей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02318"/>
            <a:ext cx="8775699" cy="3258582"/>
          </a:xfrm>
        </p:spPr>
        <p:txBody>
          <a:bodyPr/>
          <a:lstStyle/>
          <a:p>
            <a:r>
              <a:rPr lang="ru-RU" sz="2400" b="1" i="1" dirty="0"/>
              <a:t>Определение 1.</a:t>
            </a:r>
            <a:r>
              <a:rPr lang="ru-RU" sz="2400" dirty="0"/>
              <a:t> Два события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называют </a:t>
            </a:r>
            <a:r>
              <a:rPr lang="ru-RU" sz="2400" i="1" dirty="0"/>
              <a:t>независимыми</a:t>
            </a:r>
            <a:r>
              <a:rPr lang="ru-RU" sz="2400" dirty="0"/>
              <a:t>, если вероятность появления каждого из них не зависит от того, появилось другое событие или нет. </a:t>
            </a: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противном случае события </a:t>
            </a:r>
            <a:r>
              <a:rPr lang="ru-RU" sz="2400" i="1" dirty="0"/>
              <a:t>А</a:t>
            </a:r>
            <a:r>
              <a:rPr lang="ru-RU" sz="2400" dirty="0"/>
              <a:t> и</a:t>
            </a:r>
            <a:r>
              <a:rPr lang="ru-RU" sz="2400" i="1" dirty="0"/>
              <a:t> В</a:t>
            </a:r>
            <a:r>
              <a:rPr lang="ru-RU" sz="2400" dirty="0"/>
              <a:t> называют </a:t>
            </a:r>
            <a:r>
              <a:rPr lang="ru-RU" sz="2400" i="1" dirty="0"/>
              <a:t>зависимыми</a:t>
            </a:r>
            <a:r>
              <a:rPr lang="ru-RU" sz="2400" dirty="0"/>
              <a:t>. </a:t>
            </a:r>
          </a:p>
          <a:p>
            <a:r>
              <a:rPr lang="ru-RU" sz="2400" dirty="0"/>
              <a:t>Несколько событий </a:t>
            </a:r>
            <a:r>
              <a:rPr lang="ru-RU" sz="2400" i="1" dirty="0"/>
              <a:t>А</a:t>
            </a:r>
            <a:r>
              <a:rPr lang="ru-RU" sz="2400" i="1" baseline="-25000" dirty="0"/>
              <a:t>1</a:t>
            </a:r>
            <a:r>
              <a:rPr lang="ru-RU" sz="2400" i="1" dirty="0"/>
              <a:t>, …, А</a:t>
            </a:r>
            <a:r>
              <a:rPr lang="en-US" sz="2400" i="1" baseline="-25000" dirty="0"/>
              <a:t>k</a:t>
            </a:r>
            <a:r>
              <a:rPr lang="ru-RU" sz="2400" dirty="0"/>
              <a:t> называют независимыми в совокупности (или просто независимыми), если вероятность появления любого из них не зависит от того, произошли какие-либо другие рассматриваемые события или нет. 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599" y="4392036"/>
            <a:ext cx="87757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Пример</a:t>
            </a:r>
            <a:r>
              <a:rPr lang="ru-RU" sz="2400" dirty="0"/>
              <a:t>. </a:t>
            </a:r>
            <a:r>
              <a:rPr lang="ru-RU" sz="2400" dirty="0" smtClean="0"/>
              <a:t>Пусть </a:t>
            </a:r>
            <a:r>
              <a:rPr lang="ru-RU" sz="2400" dirty="0"/>
              <a:t>в урне находятся 2 белых и 2 черных шара. Пусть событие </a:t>
            </a:r>
            <a:r>
              <a:rPr lang="ru-RU" sz="2400" i="1" dirty="0"/>
              <a:t>А</a:t>
            </a:r>
            <a:r>
              <a:rPr lang="ru-RU" sz="2400" dirty="0"/>
              <a:t> </a:t>
            </a:r>
            <a:r>
              <a:rPr lang="ru-RU" sz="2400" dirty="0" smtClean="0"/>
              <a:t>-  вынут </a:t>
            </a:r>
            <a:r>
              <a:rPr lang="ru-RU" sz="2400" dirty="0"/>
              <a:t>белый шар. Очевидно, </a:t>
            </a:r>
            <a:r>
              <a:rPr lang="ru-RU" sz="2400" i="1" dirty="0"/>
              <a:t>P(A) = ½.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 smtClean="0"/>
              <a:t>После </a:t>
            </a:r>
            <a:r>
              <a:rPr lang="ru-RU" sz="2400" dirty="0"/>
              <a:t>первого испытания вынутый шар кладется обратно в урну, шары перемешиваются и снова вынимается шар. </a:t>
            </a:r>
            <a:endParaRPr lang="ru-RU" sz="2400" dirty="0" smtClean="0"/>
          </a:p>
          <a:p>
            <a:r>
              <a:rPr lang="ru-RU" sz="2400" dirty="0" smtClean="0"/>
              <a:t>Событие </a:t>
            </a:r>
            <a:r>
              <a:rPr lang="ru-RU" sz="2400" i="1" dirty="0"/>
              <a:t>В</a:t>
            </a:r>
            <a:r>
              <a:rPr lang="ru-RU" sz="2400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во втором испытании вынут белый шар </a:t>
            </a:r>
            <a:r>
              <a:rPr lang="ru-RU" sz="2400" dirty="0" smtClean="0"/>
              <a:t>- также </a:t>
            </a:r>
            <a:r>
              <a:rPr lang="ru-RU" sz="2400" dirty="0"/>
              <a:t>имеет вероятность </a:t>
            </a:r>
            <a:r>
              <a:rPr lang="ru-RU" sz="2400" i="1" dirty="0"/>
              <a:t>P(B) = 1/2</a:t>
            </a:r>
            <a:r>
              <a:rPr lang="ru-RU" sz="2400" dirty="0"/>
              <a:t>, т. е. события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независимые.</a:t>
            </a:r>
          </a:p>
          <a:p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675" y="1381125"/>
            <a:ext cx="850265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Предположим теперь, что вынутый шар в первом испытании не кладется обратно в урну. </a:t>
            </a:r>
            <a:endParaRPr lang="ru-RU" sz="2400" dirty="0" smtClean="0"/>
          </a:p>
          <a:p>
            <a:r>
              <a:rPr lang="ru-RU" sz="2400" dirty="0" smtClean="0"/>
              <a:t>Тогда</a:t>
            </a:r>
            <a:r>
              <a:rPr lang="ru-RU" sz="2400" dirty="0"/>
              <a:t>, если произошло событие </a:t>
            </a:r>
            <a:r>
              <a:rPr lang="ru-RU" sz="2400" i="1" dirty="0"/>
              <a:t>А</a:t>
            </a:r>
            <a:r>
              <a:rPr lang="ru-RU" sz="2400" dirty="0"/>
              <a:t>, т. е. в первом испытании вынут белый шар, то вероятность события </a:t>
            </a:r>
            <a:r>
              <a:rPr lang="ru-RU" sz="2400" i="1" dirty="0"/>
              <a:t>В</a:t>
            </a:r>
            <a:r>
              <a:rPr lang="ru-RU" sz="2400" dirty="0"/>
              <a:t> уменьшается и оказывается равно одной трети, если в первом испытании был вынут черный шар, то вероятность события </a:t>
            </a:r>
            <a:r>
              <a:rPr lang="ru-RU" sz="2400" i="1" dirty="0"/>
              <a:t>В</a:t>
            </a:r>
            <a:r>
              <a:rPr lang="ru-RU" sz="2400" dirty="0"/>
              <a:t> увеличивается и становится равно двум третям. </a:t>
            </a:r>
          </a:p>
          <a:p>
            <a:r>
              <a:rPr lang="ru-RU" sz="2400" dirty="0"/>
              <a:t>Итак, вероятность события </a:t>
            </a:r>
            <a:r>
              <a:rPr lang="ru-RU" sz="2400" i="1" dirty="0"/>
              <a:t>В</a:t>
            </a:r>
            <a:r>
              <a:rPr lang="ru-RU" sz="2400" dirty="0"/>
              <a:t> существенно зависит от того, произошло или не произошло событие </a:t>
            </a:r>
            <a:r>
              <a:rPr lang="ru-RU" sz="2400" i="1" dirty="0"/>
              <a:t>А</a:t>
            </a:r>
            <a:r>
              <a:rPr lang="ru-RU" sz="2400" dirty="0"/>
              <a:t>, в таких случаях события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 smtClean="0"/>
              <a:t>В</a:t>
            </a:r>
            <a:r>
              <a:rPr lang="ru-RU" sz="2400" dirty="0" smtClean="0"/>
              <a:t> - </a:t>
            </a:r>
            <a:r>
              <a:rPr lang="ru-RU" sz="2400" dirty="0"/>
              <a:t>зависимые. 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358-18F6-4BEF-BA82-A51B1313C181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90550" y="2495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376192"/>
            <a:ext cx="8502650" cy="4351338"/>
          </a:xfrm>
        </p:spPr>
        <p:txBody>
          <a:bodyPr/>
          <a:lstStyle/>
          <a:p>
            <a:r>
              <a:rPr lang="ru-RU" sz="2400" b="1" i="1" dirty="0"/>
              <a:t>Определение 2.</a:t>
            </a:r>
            <a:r>
              <a:rPr lang="ru-RU" sz="2400" dirty="0"/>
              <a:t> Пусть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зависимые события. </a:t>
            </a:r>
            <a:r>
              <a:rPr lang="ru-RU" sz="2400" i="1" dirty="0"/>
              <a:t>Условной вероятностью</a:t>
            </a:r>
            <a:r>
              <a:rPr lang="ru-RU" sz="2400" dirty="0"/>
              <a:t> </a:t>
            </a:r>
            <a:r>
              <a:rPr lang="ru-RU" sz="2400" i="1" dirty="0"/>
              <a:t>Р</a:t>
            </a:r>
            <a:r>
              <a:rPr lang="ru-RU" sz="2400" i="1" baseline="-25000" dirty="0"/>
              <a:t>А</a:t>
            </a:r>
            <a:r>
              <a:rPr lang="ru-RU" sz="2400" i="1" dirty="0"/>
              <a:t>(В)</a:t>
            </a:r>
            <a:r>
              <a:rPr lang="ru-RU" sz="2400" dirty="0"/>
              <a:t> </a:t>
            </a:r>
            <a:r>
              <a:rPr lang="ru-RU" sz="2400" dirty="0" smtClean="0"/>
              <a:t>события </a:t>
            </a:r>
            <a:r>
              <a:rPr lang="ru-RU" sz="2400" i="1" dirty="0"/>
              <a:t>В</a:t>
            </a:r>
            <a:r>
              <a:rPr lang="ru-RU" sz="2400" dirty="0"/>
              <a:t> называют вероятность события </a:t>
            </a:r>
            <a:r>
              <a:rPr lang="ru-RU" sz="2400" i="1" dirty="0"/>
              <a:t>В</a:t>
            </a:r>
            <a:r>
              <a:rPr lang="ru-RU" sz="2400" dirty="0"/>
              <a:t>, найденную в предположении, что событие </a:t>
            </a:r>
            <a:r>
              <a:rPr lang="ru-RU" sz="2400" i="1" dirty="0"/>
              <a:t>А </a:t>
            </a:r>
            <a:r>
              <a:rPr lang="ru-RU" sz="2400" dirty="0"/>
              <a:t>уже наступило. </a:t>
            </a:r>
          </a:p>
          <a:p>
            <a:pPr algn="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Так, в только что рассмотренном примере 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Р</a:t>
            </a:r>
            <a:r>
              <a:rPr lang="ru-RU" sz="2400" i="1" baseline="-25000" dirty="0">
                <a:solidFill>
                  <a:schemeClr val="accent1">
                    <a:lumMod val="75000"/>
                  </a:schemeClr>
                </a:solidFill>
              </a:rPr>
              <a:t>А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(В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) = 1/3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Обозначение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Р</a:t>
            </a:r>
            <a:r>
              <a:rPr lang="ru-RU" sz="2400" b="1" i="1" baseline="-25000" dirty="0">
                <a:solidFill>
                  <a:schemeClr val="accent1">
                    <a:lumMod val="75000"/>
                  </a:schemeClr>
                </a:solidFill>
              </a:rPr>
              <a:t>А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(В)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~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~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3670167"/>
            <a:ext cx="8775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Условие независимости </a:t>
            </a:r>
            <a:r>
              <a:rPr lang="ru-RU" sz="2400" dirty="0" smtClean="0"/>
              <a:t>события </a:t>
            </a:r>
            <a:r>
              <a:rPr lang="ru-RU" sz="2400" i="1" dirty="0" smtClean="0"/>
              <a:t>В</a:t>
            </a:r>
            <a:r>
              <a:rPr lang="ru-RU" sz="2400" dirty="0" smtClean="0"/>
              <a:t> от события </a:t>
            </a:r>
            <a:r>
              <a:rPr lang="ru-RU" sz="2400" i="1" dirty="0" smtClean="0"/>
              <a:t>А</a:t>
            </a:r>
            <a:r>
              <a:rPr lang="ru-RU" sz="2400" dirty="0" smtClean="0"/>
              <a:t> можно записать в виде</a:t>
            </a:r>
          </a:p>
          <a:p>
            <a:pPr algn="ctr"/>
            <a:r>
              <a:rPr lang="ru-RU" sz="2400" i="1" dirty="0" smtClean="0"/>
              <a:t>			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ru-RU" sz="2400" b="1" i="1" dirty="0" smtClean="0"/>
              <a:t>Р</a:t>
            </a:r>
            <a:r>
              <a:rPr lang="ru-RU" sz="2400" b="1" i="1" baseline="-25000" dirty="0" smtClean="0"/>
              <a:t>А</a:t>
            </a:r>
            <a:r>
              <a:rPr lang="ru-RU" sz="2400" b="1" i="1" dirty="0" smtClean="0"/>
              <a:t>(В</a:t>
            </a:r>
            <a:r>
              <a:rPr lang="ru-RU" sz="2400" b="1" dirty="0" smtClean="0"/>
              <a:t>) = </a:t>
            </a:r>
            <a:r>
              <a:rPr lang="ru-RU" sz="2400" b="1" i="1" dirty="0" smtClean="0"/>
              <a:t>Р(В</a:t>
            </a:r>
            <a:r>
              <a:rPr lang="ru-RU" sz="2400" b="1" i="1" dirty="0" smtClean="0"/>
              <a:t>),</a:t>
            </a:r>
            <a:r>
              <a:rPr lang="ru-RU" sz="2400" i="1" dirty="0" smtClean="0"/>
              <a:t>		</a:t>
            </a:r>
            <a:r>
              <a:rPr lang="en-US" sz="2400" i="1" dirty="0" smtClean="0"/>
              <a:t>	</a:t>
            </a:r>
            <a:r>
              <a:rPr lang="en-US" sz="2400" dirty="0" smtClean="0"/>
              <a:t>(5)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а </a:t>
            </a:r>
            <a:r>
              <a:rPr lang="ru-RU" sz="2400" b="1" i="1" dirty="0" smtClean="0"/>
              <a:t>условие зависимости </a:t>
            </a:r>
            <a:r>
              <a:rPr lang="ru-RU" sz="2400" dirty="0" smtClean="0"/>
              <a:t>- в виде </a:t>
            </a:r>
          </a:p>
          <a:p>
            <a:pPr algn="ctr"/>
            <a:r>
              <a:rPr lang="ru-RU" sz="2400" i="1" dirty="0" smtClean="0"/>
              <a:t>			</a:t>
            </a:r>
          </a:p>
          <a:p>
            <a:pPr algn="ctr"/>
            <a:r>
              <a:rPr lang="ru-RU" sz="2400" i="1" dirty="0"/>
              <a:t>	</a:t>
            </a:r>
            <a:r>
              <a:rPr lang="ru-RU" sz="2400" i="1" dirty="0" smtClean="0"/>
              <a:t>		</a:t>
            </a:r>
            <a:r>
              <a:rPr lang="ru-RU" sz="2400" b="1" i="1" dirty="0" smtClean="0"/>
              <a:t>Р</a:t>
            </a:r>
            <a:r>
              <a:rPr lang="ru-RU" sz="2400" b="1" i="1" baseline="-25000" dirty="0" smtClean="0"/>
              <a:t>А</a:t>
            </a:r>
            <a:r>
              <a:rPr lang="ru-RU" sz="2400" b="1" i="1" dirty="0" smtClean="0"/>
              <a:t>(В</a:t>
            </a:r>
            <a:r>
              <a:rPr lang="ru-RU" sz="2400" b="1" dirty="0" smtClean="0"/>
              <a:t>) ≠ </a:t>
            </a:r>
            <a:r>
              <a:rPr lang="ru-RU" sz="2400" b="1" i="1" dirty="0" smtClean="0"/>
              <a:t>Р(В),</a:t>
            </a:r>
            <a:r>
              <a:rPr lang="en-US" sz="2400" i="1" dirty="0" smtClean="0"/>
              <a:t>	</a:t>
            </a:r>
            <a:r>
              <a:rPr lang="ru-RU" sz="2400" i="1" dirty="0" smtClean="0"/>
              <a:t>		</a:t>
            </a:r>
            <a:r>
              <a:rPr lang="en-US" sz="2400" i="1" dirty="0" smtClean="0"/>
              <a:t>	</a:t>
            </a:r>
            <a:r>
              <a:rPr lang="en-US" sz="2400" dirty="0" smtClean="0"/>
              <a:t>(6)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30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376192"/>
            <a:ext cx="8775700" cy="4351338"/>
          </a:xfrm>
        </p:spPr>
        <p:txBody>
          <a:bodyPr/>
          <a:lstStyle/>
          <a:p>
            <a:r>
              <a:rPr lang="ru-RU" sz="2400" b="1" i="1" dirty="0"/>
              <a:t>Теорема 1.</a:t>
            </a:r>
            <a:r>
              <a:rPr lang="ru-RU" sz="2400" dirty="0"/>
              <a:t> Вероятность произведения двух зависимых событий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равна произведению вероятности одного из них на условную вероятность другого, найденную в предположении, что первое событие уже наступило: </a:t>
            </a:r>
          </a:p>
          <a:p>
            <a:pPr marL="0" indent="0" algn="ctr">
              <a:buNone/>
            </a:pPr>
            <a:r>
              <a:rPr lang="ru-RU" sz="2400" i="1" dirty="0" smtClean="0"/>
              <a:t>			</a:t>
            </a:r>
            <a:r>
              <a:rPr lang="ru-RU" sz="2400" b="1" i="1" dirty="0" smtClean="0"/>
              <a:t>Р(АВ</a:t>
            </a:r>
            <a:r>
              <a:rPr lang="ru-RU" sz="2400" b="1" i="1" dirty="0"/>
              <a:t>)= Р(А)Р</a:t>
            </a:r>
            <a:r>
              <a:rPr lang="ru-RU" sz="2400" b="1" i="1" baseline="-25000" dirty="0"/>
              <a:t>А</a:t>
            </a:r>
            <a:r>
              <a:rPr lang="ru-RU" sz="2400" b="1" i="1" dirty="0"/>
              <a:t>(В).</a:t>
            </a:r>
            <a:r>
              <a:rPr lang="en-US" sz="2400" i="1" dirty="0"/>
              <a:t>	</a:t>
            </a:r>
            <a:r>
              <a:rPr lang="ru-RU" sz="2400" i="1" dirty="0" smtClean="0"/>
              <a:t>	</a:t>
            </a:r>
            <a:r>
              <a:rPr lang="en-US" sz="2400" i="1" dirty="0"/>
              <a:t>	</a:t>
            </a:r>
            <a:r>
              <a:rPr lang="en-US" sz="2400" dirty="0"/>
              <a:t>(7)</a:t>
            </a:r>
            <a:endParaRPr lang="ru-RU" sz="2400" dirty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1254125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3670167"/>
            <a:ext cx="8775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Доказательство.</a:t>
            </a:r>
            <a:r>
              <a:rPr lang="ru-RU" sz="2400" dirty="0"/>
              <a:t> Пусть из всего числа </a:t>
            </a:r>
            <a:r>
              <a:rPr lang="ru-RU" sz="2400" i="1" dirty="0"/>
              <a:t>п</a:t>
            </a:r>
            <a:r>
              <a:rPr lang="ru-RU" sz="2400" dirty="0"/>
              <a:t> элементарных событий </a:t>
            </a:r>
            <a:r>
              <a:rPr lang="en-US" sz="2400" i="1" dirty="0"/>
              <a:t>k</a:t>
            </a:r>
            <a:r>
              <a:rPr lang="ru-RU" sz="2400" dirty="0"/>
              <a:t> благоприятствуют событию </a:t>
            </a:r>
            <a:r>
              <a:rPr lang="ru-RU" sz="2400" i="1" dirty="0"/>
              <a:t>А</a:t>
            </a:r>
            <a:r>
              <a:rPr lang="ru-RU" sz="2400" dirty="0"/>
              <a:t> и пусть из этих </a:t>
            </a:r>
            <a:r>
              <a:rPr lang="en-US" sz="2400" i="1" dirty="0"/>
              <a:t>k</a:t>
            </a:r>
            <a:r>
              <a:rPr lang="ru-RU" sz="2400" dirty="0"/>
              <a:t> событий </a:t>
            </a:r>
            <a:r>
              <a:rPr lang="en-US" sz="2400" i="1" dirty="0"/>
              <a:t>l</a:t>
            </a:r>
            <a:r>
              <a:rPr lang="ru-RU" sz="2400" dirty="0"/>
              <a:t> благоприятствуют событию </a:t>
            </a:r>
            <a:r>
              <a:rPr lang="ru-RU" sz="2400" i="1" dirty="0"/>
              <a:t>В</a:t>
            </a:r>
            <a:r>
              <a:rPr lang="ru-RU" sz="2400" dirty="0"/>
              <a:t>, а, значит, и событию </a:t>
            </a:r>
            <a:r>
              <a:rPr lang="ru-RU" sz="2400" i="1" dirty="0"/>
              <a:t>АВ</a:t>
            </a:r>
            <a:r>
              <a:rPr lang="ru-RU" sz="2400" dirty="0"/>
              <a:t>. </a:t>
            </a:r>
          </a:p>
          <a:p>
            <a:endParaRPr lang="ru-RU" sz="2400" dirty="0" smtClean="0"/>
          </a:p>
          <a:p>
            <a:r>
              <a:rPr lang="ru-RU" sz="2400" dirty="0" smtClean="0"/>
              <a:t>Тогда </a:t>
            </a:r>
            <a:endParaRPr lang="ru-RU" sz="2400" dirty="0"/>
          </a:p>
          <a:p>
            <a:pPr algn="ctr"/>
            <a:r>
              <a:rPr lang="ru-RU" sz="2400" i="1" dirty="0"/>
              <a:t>Р(АВ)</a:t>
            </a:r>
            <a:r>
              <a:rPr lang="ru-RU" sz="2400" dirty="0"/>
              <a:t> = </a:t>
            </a:r>
            <a:r>
              <a:rPr lang="en-US" sz="2400" i="1" dirty="0"/>
              <a:t>l</a:t>
            </a:r>
            <a:r>
              <a:rPr lang="ru-RU" sz="2400" i="1" dirty="0"/>
              <a:t>/п = </a:t>
            </a:r>
            <a:r>
              <a:rPr lang="en-US" sz="2400" i="1" dirty="0"/>
              <a:t>k</a:t>
            </a:r>
            <a:r>
              <a:rPr lang="ru-RU" sz="2400" i="1" dirty="0"/>
              <a:t>/п</a:t>
            </a:r>
            <a:r>
              <a:rPr lang="ru-RU" sz="2400" dirty="0"/>
              <a:t>·</a:t>
            </a:r>
            <a:r>
              <a:rPr lang="en-US" sz="2400" i="1" dirty="0"/>
              <a:t>l</a:t>
            </a:r>
            <a:r>
              <a:rPr lang="ru-RU" sz="2400" i="1" dirty="0"/>
              <a:t>/</a:t>
            </a:r>
            <a:r>
              <a:rPr lang="en-US" sz="2400" i="1" dirty="0" smtClean="0"/>
              <a:t>k</a:t>
            </a:r>
            <a:r>
              <a:rPr lang="ru-RU" sz="2400" i="1" dirty="0" smtClean="0"/>
              <a:t> </a:t>
            </a:r>
            <a:r>
              <a:rPr lang="ru-RU" sz="2400" dirty="0" smtClean="0"/>
              <a:t>= </a:t>
            </a:r>
            <a:r>
              <a:rPr lang="ru-RU" sz="2400" i="1" dirty="0"/>
              <a:t>Р(А)·Р</a:t>
            </a:r>
            <a:r>
              <a:rPr lang="ru-RU" sz="2400" i="1" baseline="-25000" dirty="0"/>
              <a:t>А</a:t>
            </a:r>
            <a:r>
              <a:rPr lang="ru-RU" sz="2400" i="1" dirty="0"/>
              <a:t>(В),</a:t>
            </a:r>
          </a:p>
          <a:p>
            <a:endParaRPr lang="ru-RU" sz="2400" dirty="0" smtClean="0"/>
          </a:p>
          <a:p>
            <a:r>
              <a:rPr lang="ru-RU" sz="2400" dirty="0" smtClean="0"/>
              <a:t>что </a:t>
            </a:r>
            <a:r>
              <a:rPr lang="ru-RU" sz="2400" dirty="0"/>
              <a:t>и доказывает искомое равенство (7).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447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50" y="1100597"/>
            <a:ext cx="8775700" cy="4351338"/>
          </a:xfrm>
        </p:spPr>
        <p:txBody>
          <a:bodyPr/>
          <a:lstStyle/>
          <a:p>
            <a:r>
              <a:rPr lang="ru-RU" sz="2400" dirty="0"/>
              <a:t>Применив формулу (7) к событию </a:t>
            </a:r>
            <a:r>
              <a:rPr lang="ru-RU" sz="2400" i="1" dirty="0"/>
              <a:t>ВА</a:t>
            </a:r>
            <a:r>
              <a:rPr lang="ru-RU" sz="2400" dirty="0"/>
              <a:t>, получим </a:t>
            </a:r>
          </a:p>
          <a:p>
            <a:pPr marL="0" indent="0" algn="ctr">
              <a:buNone/>
            </a:pPr>
            <a:r>
              <a:rPr lang="ru-RU" sz="2400" i="1" dirty="0" smtClean="0"/>
              <a:t>			Р(ВА</a:t>
            </a:r>
            <a:r>
              <a:rPr lang="ru-RU" sz="2400" i="1" dirty="0"/>
              <a:t>) = </a:t>
            </a:r>
            <a:r>
              <a:rPr lang="ru-RU" sz="2400" i="1" dirty="0" smtClean="0"/>
              <a:t>Р(В)Р</a:t>
            </a:r>
            <a:r>
              <a:rPr lang="ru-RU" sz="2400" i="1" baseline="-25000" dirty="0" smtClean="0"/>
              <a:t>В</a:t>
            </a:r>
            <a:r>
              <a:rPr lang="ru-RU" sz="2400" i="1" dirty="0"/>
              <a:t>(</a:t>
            </a:r>
            <a:r>
              <a:rPr lang="ru-RU" sz="2400" i="1" dirty="0" smtClean="0"/>
              <a:t>А</a:t>
            </a:r>
            <a:r>
              <a:rPr lang="ru-RU" sz="2400" i="1" dirty="0"/>
              <a:t>). </a:t>
            </a:r>
            <a:r>
              <a:rPr lang="en-US" sz="2400" i="1" dirty="0"/>
              <a:t>			</a:t>
            </a:r>
            <a:r>
              <a:rPr lang="en-US" sz="2400" dirty="0"/>
              <a:t>(7</a:t>
            </a:r>
            <a:r>
              <a:rPr lang="ru-RU" sz="2400" dirty="0"/>
              <a:t>')</a:t>
            </a:r>
          </a:p>
          <a:p>
            <a:r>
              <a:rPr lang="ru-RU" sz="2400" dirty="0"/>
              <a:t>Так как </a:t>
            </a:r>
            <a:r>
              <a:rPr lang="ru-RU" sz="2400" i="1" dirty="0"/>
              <a:t>АВ = ВА</a:t>
            </a:r>
            <a:r>
              <a:rPr lang="ru-RU" sz="2400" dirty="0"/>
              <a:t>, то </a:t>
            </a:r>
            <a:endParaRPr lang="ru-RU" sz="2400" dirty="0" smtClean="0"/>
          </a:p>
          <a:p>
            <a:pPr marL="0" indent="0" algn="ctr">
              <a:buNone/>
            </a:pPr>
            <a:r>
              <a:rPr lang="ru-RU" sz="2400" i="1" dirty="0" smtClean="0"/>
              <a:t>			     Р</a:t>
            </a:r>
            <a:r>
              <a:rPr lang="en-US" sz="2400" i="1" baseline="-25000" dirty="0"/>
              <a:t>B</a:t>
            </a:r>
            <a:r>
              <a:rPr lang="ru-RU" sz="2400" i="1" dirty="0"/>
              <a:t>(А)</a:t>
            </a:r>
            <a:r>
              <a:rPr lang="ru-RU" sz="2400" dirty="0"/>
              <a:t> = </a:t>
            </a:r>
            <a:r>
              <a:rPr lang="ru-RU" sz="2400" dirty="0" smtClean="0"/>
              <a:t>                                         (8)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Сравнивая </a:t>
            </a:r>
            <a:r>
              <a:rPr lang="ru-RU" sz="2400" dirty="0"/>
              <a:t>(7) и (7'), получаем равенство </a:t>
            </a:r>
          </a:p>
          <a:p>
            <a:pPr marL="0" indent="0" algn="ctr">
              <a:buNone/>
            </a:pPr>
            <a:r>
              <a:rPr lang="ru-RU" sz="2400" i="1" dirty="0" smtClean="0"/>
              <a:t>			Р(А)Р</a:t>
            </a:r>
            <a:r>
              <a:rPr lang="ru-RU" sz="2400" i="1" baseline="-25000" dirty="0" smtClean="0"/>
              <a:t>А</a:t>
            </a:r>
            <a:r>
              <a:rPr lang="ru-RU" sz="2400" i="1" dirty="0" smtClean="0"/>
              <a:t>(В</a:t>
            </a:r>
            <a:r>
              <a:rPr lang="ru-RU" sz="2400" i="1" dirty="0"/>
              <a:t>) = Р(В)Р</a:t>
            </a:r>
            <a:r>
              <a:rPr lang="ru-RU" sz="2400" i="1" baseline="-25000" dirty="0"/>
              <a:t>В</a:t>
            </a:r>
            <a:r>
              <a:rPr lang="ru-RU" sz="2400" i="1" dirty="0"/>
              <a:t>(А).</a:t>
            </a:r>
            <a:r>
              <a:rPr lang="ru-RU" sz="2400" dirty="0"/>
              <a:t> 	</a:t>
            </a:r>
            <a:r>
              <a:rPr lang="ru-RU" sz="2400" dirty="0" smtClean="0"/>
              <a:t>	(</a:t>
            </a:r>
            <a:r>
              <a:rPr lang="ru-RU" sz="2400" dirty="0"/>
              <a:t>9)</a:t>
            </a:r>
          </a:p>
          <a:p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8600" y="989310"/>
            <a:ext cx="8686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6900" y="6243638"/>
            <a:ext cx="2057400" cy="365125"/>
          </a:xfrm>
        </p:spPr>
        <p:txBody>
          <a:bodyPr/>
          <a:lstStyle/>
          <a:p>
            <a:fld id="{A3645358-18F6-4BEF-BA82-A51B1313C181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4150" y="4368556"/>
            <a:ext cx="8775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Пример.</a:t>
            </a:r>
            <a:r>
              <a:rPr lang="ru-RU" sz="2400" dirty="0" smtClean="0"/>
              <a:t> </a:t>
            </a:r>
            <a:r>
              <a:rPr lang="ru-RU" sz="2400" dirty="0"/>
              <a:t>В терапевтическом отделении больницы 70% пациентов </a:t>
            </a:r>
            <a:r>
              <a:rPr lang="ru-RU" sz="2400" dirty="0" smtClean="0"/>
              <a:t>- </a:t>
            </a:r>
            <a:r>
              <a:rPr lang="ru-RU" sz="2400" dirty="0"/>
              <a:t>женщины, а 21% </a:t>
            </a:r>
            <a:r>
              <a:rPr lang="ru-RU" sz="2400" dirty="0" smtClean="0"/>
              <a:t>- </a:t>
            </a:r>
            <a:r>
              <a:rPr lang="ru-RU" sz="2400" dirty="0"/>
              <a:t>курящие мужчины. Наугад выбирают пациента. Он оказывается мужчиной. Какова вероятность того, что он курит? </a:t>
            </a:r>
          </a:p>
          <a:p>
            <a:endParaRPr lang="ru-RU" sz="2400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5407" y="32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2. Теорема умножения вероятностей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32400" y="2767017"/>
            <a:ext cx="172018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0714"/>
              </p:ext>
            </p:extLst>
          </p:nvPr>
        </p:nvGraphicFramePr>
        <p:xfrm>
          <a:off x="4931954" y="2314873"/>
          <a:ext cx="985520" cy="78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4" imgW="520700" imgH="419100" progId="Equation.3">
                  <p:embed/>
                </p:oleObj>
              </mc:Choice>
              <mc:Fallback>
                <p:oleObj r:id="rId4" imgW="5207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954" y="2314873"/>
                        <a:ext cx="985520" cy="788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14300" y="5960404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Пусть </a:t>
            </a:r>
            <a:r>
              <a:rPr lang="ru-RU" sz="16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означает, что пациент - мужчина, а </a:t>
            </a:r>
            <a:r>
              <a:rPr lang="ru-RU" sz="16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что пациент курит. Тогда в силу условия задачи </a:t>
            </a:r>
            <a:r>
              <a:rPr lang="ru-RU" sz="16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Р(М)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0,3, а </a:t>
            </a:r>
            <a:r>
              <a:rPr lang="ru-RU" sz="16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Р(МК)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0,21. </a:t>
            </a:r>
          </a:p>
          <a:p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Поэтому с учетом формулы (7) искомая условная вероятность </a:t>
            </a:r>
            <a:r>
              <a:rPr lang="ru-RU" sz="16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600" i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16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(К)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=0,21/0,3=0,7.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465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Другая 1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2320</Words>
  <Application>Microsoft Office PowerPoint</Application>
  <PresentationFormat>Экран (4:3)</PresentationFormat>
  <Paragraphs>212</Paragraphs>
  <Slides>22</Slides>
  <Notes>20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Тема Office</vt:lpstr>
      <vt:lpstr>Equation.3</vt:lpstr>
      <vt:lpstr>Лекция 2</vt:lpstr>
      <vt:lpstr>1. Теорема сложения вероятностей несовместимых событий </vt:lpstr>
      <vt:lpstr>1. Теорема сложения вероятностей несовместимых событий </vt:lpstr>
      <vt:lpstr>1. Теорема сложения вероятностей несовместимых событий </vt:lpstr>
      <vt:lpstr>2. Теорема умножения вероятностей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Ирина</dc:creator>
  <cp:lastModifiedBy>Ирина Петровна Шумейко</cp:lastModifiedBy>
  <cp:revision>29</cp:revision>
  <cp:lastPrinted>2018-02-20T15:38:35Z</cp:lastPrinted>
  <dcterms:created xsi:type="dcterms:W3CDTF">2018-02-18T18:37:35Z</dcterms:created>
  <dcterms:modified xsi:type="dcterms:W3CDTF">2018-02-21T10:44:50Z</dcterms:modified>
</cp:coreProperties>
</file>