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9" r:id="rId1"/>
    <p:sldMasterId id="2147483917" r:id="rId2"/>
  </p:sldMasterIdLst>
  <p:notesMasterIdLst>
    <p:notesMasterId r:id="rId45"/>
  </p:notesMasterIdLst>
  <p:handoutMasterIdLst>
    <p:handoutMasterId r:id="rId46"/>
  </p:handoutMasterIdLst>
  <p:sldIdLst>
    <p:sldId id="256" r:id="rId3"/>
    <p:sldId id="271" r:id="rId4"/>
    <p:sldId id="307" r:id="rId5"/>
    <p:sldId id="273" r:id="rId6"/>
    <p:sldId id="275" r:id="rId7"/>
    <p:sldId id="279" r:id="rId8"/>
    <p:sldId id="308" r:id="rId9"/>
    <p:sldId id="276" r:id="rId10"/>
    <p:sldId id="305" r:id="rId11"/>
    <p:sldId id="309" r:id="rId12"/>
    <p:sldId id="310" r:id="rId13"/>
    <p:sldId id="312" r:id="rId14"/>
    <p:sldId id="311" r:id="rId15"/>
    <p:sldId id="303" r:id="rId16"/>
    <p:sldId id="304" r:id="rId17"/>
    <p:sldId id="278" r:id="rId18"/>
    <p:sldId id="283" r:id="rId19"/>
    <p:sldId id="284" r:id="rId20"/>
    <p:sldId id="270" r:id="rId21"/>
    <p:sldId id="288" r:id="rId22"/>
    <p:sldId id="289" r:id="rId23"/>
    <p:sldId id="290" r:id="rId24"/>
    <p:sldId id="306" r:id="rId25"/>
    <p:sldId id="291" r:id="rId26"/>
    <p:sldId id="292" r:id="rId27"/>
    <p:sldId id="293" r:id="rId28"/>
    <p:sldId id="296" r:id="rId29"/>
    <p:sldId id="295" r:id="rId30"/>
    <p:sldId id="294" r:id="rId31"/>
    <p:sldId id="268" r:id="rId32"/>
    <p:sldId id="300" r:id="rId33"/>
    <p:sldId id="301" r:id="rId34"/>
    <p:sldId id="299" r:id="rId35"/>
    <p:sldId id="297" r:id="rId36"/>
    <p:sldId id="280" r:id="rId37"/>
    <p:sldId id="281" r:id="rId38"/>
    <p:sldId id="282" r:id="rId39"/>
    <p:sldId id="285" r:id="rId40"/>
    <p:sldId id="286" r:id="rId41"/>
    <p:sldId id="287" r:id="rId42"/>
    <p:sldId id="261" r:id="rId43"/>
    <p:sldId id="31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C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4660"/>
  </p:normalViewPr>
  <p:slideViewPr>
    <p:cSldViewPr>
      <p:cViewPr varScale="1">
        <p:scale>
          <a:sx n="87" d="100"/>
          <a:sy n="87" d="100"/>
        </p:scale>
        <p:origin x="145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656CA9-7829-3446-A79A-9E58D7A08B10}" type="datetimeFigureOut">
              <a:rPr lang="ru-RU" smtClean="0"/>
              <a:pPr/>
              <a:t>26.09.2018</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696481-5F62-924A-AC1E-A3E95CEC9AE2}" type="slidenum">
              <a:rPr lang="ru-RU" smtClean="0"/>
              <a:pPr/>
              <a:t>‹#›</a:t>
            </a:fld>
            <a:endParaRPr lang="ru-RU"/>
          </a:p>
        </p:txBody>
      </p:sp>
    </p:spTree>
    <p:extLst>
      <p:ext uri="{BB962C8B-B14F-4D97-AF65-F5344CB8AC3E}">
        <p14:creationId xmlns:p14="http://schemas.microsoft.com/office/powerpoint/2010/main" val="30005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CAC5C-F761-1E4F-900A-137045C821E8}" type="datetimeFigureOut">
              <a:rPr lang="ru-RU" smtClean="0"/>
              <a:pPr/>
              <a:t>26.09.2018</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D6D69-58E2-834A-AEA2-4F088790C434}" type="slidenum">
              <a:rPr lang="ru-RU" smtClean="0"/>
              <a:pPr/>
              <a:t>‹#›</a:t>
            </a:fld>
            <a:endParaRPr lang="ru-RU"/>
          </a:p>
        </p:txBody>
      </p:sp>
    </p:spTree>
    <p:extLst>
      <p:ext uri="{BB962C8B-B14F-4D97-AF65-F5344CB8AC3E}">
        <p14:creationId xmlns:p14="http://schemas.microsoft.com/office/powerpoint/2010/main" val="165811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101198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379541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1589612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271730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3575215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2749034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7EAF463A-BC7C-46EE-9F1E-7F377CCA4891}" type="datetimeFigureOut">
              <a:rPr lang="en-US" smtClean="0"/>
              <a:pPr/>
              <a:t>9/26/2018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2633624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7EAF463A-BC7C-46EE-9F1E-7F377CCA4891}" type="datetimeFigureOut">
              <a:rPr lang="en-US" smtClean="0"/>
              <a:pPr/>
              <a:t>9/26/2018</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1546826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7EAF463A-BC7C-46EE-9F1E-7F377CCA4891}" type="datetimeFigureOut">
              <a:rPr lang="en-US" smtClean="0"/>
              <a:pPr/>
              <a:t>9/26/2018</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2207974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F463A-BC7C-46EE-9F1E-7F377CCA4891}" type="datetimeFigureOut">
              <a:rPr lang="en-US" smtClean="0"/>
              <a:pPr/>
              <a:t>9/26/2018</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2917582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7EAF463A-BC7C-46EE-9F1E-7F377CCA4891}" type="datetimeFigureOut">
              <a:rPr lang="en-US" smtClean="0"/>
              <a:pPr/>
              <a:t>9/26/2018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335775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2782770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7EAF463A-BC7C-46EE-9F1E-7F377CCA4891}" type="datetimeFigureOut">
              <a:rPr lang="en-US" smtClean="0"/>
              <a:pPr/>
              <a:t>9/26/2018</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1873278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858939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171129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ru-RU"/>
              <a:t>Образец заголовка</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AF463A-BC7C-46EE-9F1E-7F377CCA4891}"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317911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EAF463A-BC7C-46EE-9F1E-7F377CCA4891}" type="datetimeFigureOut">
              <a:rPr lang="en-US" smtClean="0"/>
              <a:pPr/>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89996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633845" y="2507551"/>
            <a:ext cx="386715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629150" y="2507551"/>
            <a:ext cx="38862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EAF463A-BC7C-46EE-9F1E-7F377CCA4891}" type="datetimeFigureOut">
              <a:rPr lang="en-US" smtClean="0"/>
              <a:pPr/>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48172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AF463A-BC7C-46EE-9F1E-7F377CCA4891}" type="datetimeFigureOut">
              <a:rPr lang="en-US" smtClean="0"/>
              <a:pPr/>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301110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F463A-BC7C-46EE-9F1E-7F377CCA4891}" type="datetimeFigureOut">
              <a:rPr lang="en-US" smtClean="0"/>
              <a:pPr/>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386723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ru-RU"/>
              <a:t>Образец заголовка</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7EAF463A-BC7C-46EE-9F1E-7F377CCA4891}" type="datetimeFigureOut">
              <a:rPr lang="en-US" smtClean="0"/>
              <a:pPr/>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343786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ru-RU"/>
              <a:t>Образец заголовка</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7EAF463A-BC7C-46EE-9F1E-7F377CCA4891}" type="datetimeFigureOut">
              <a:rPr lang="en-US" smtClean="0"/>
              <a:pPr/>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extLst>
      <p:ext uri="{BB962C8B-B14F-4D97-AF65-F5344CB8AC3E}">
        <p14:creationId xmlns:p14="http://schemas.microsoft.com/office/powerpoint/2010/main" val="185166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7EAF463A-BC7C-46EE-9F1E-7F377CCA4891}" type="datetimeFigureOut">
              <a:rPr lang="en-US" smtClean="0"/>
              <a:pPr/>
              <a:t>9/26/2018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A483448D-3A78-4528-A469-B745A65DA480}" type="slidenum">
              <a:rPr lang="en-US" smtClean="0"/>
              <a:pPr/>
              <a:t>‹#›</a:t>
            </a:fld>
            <a:endParaRPr lang="en-US"/>
          </a:p>
        </p:txBody>
      </p:sp>
    </p:spTree>
    <p:extLst>
      <p:ext uri="{BB962C8B-B14F-4D97-AF65-F5344CB8AC3E}">
        <p14:creationId xmlns:p14="http://schemas.microsoft.com/office/powerpoint/2010/main" val="151838079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AF463A-BC7C-46EE-9F1E-7F377CCA4891}" type="datetimeFigureOut">
              <a:rPr lang="en-US" smtClean="0"/>
              <a:pPr/>
              <a:t>9/26/2018</a:t>
            </a:fld>
            <a:endParaRPr lang="en-US"/>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83448D-3A78-4528-A469-B745A65DA480}" type="slidenum">
              <a:rPr lang="en-US" smtClean="0"/>
              <a:pPr/>
              <a:t>‹#›</a:t>
            </a:fld>
            <a:endParaRPr lang="en-US"/>
          </a:p>
        </p:txBody>
      </p:sp>
    </p:spTree>
    <p:extLst>
      <p:ext uri="{BB962C8B-B14F-4D97-AF65-F5344CB8AC3E}">
        <p14:creationId xmlns:p14="http://schemas.microsoft.com/office/powerpoint/2010/main" val="1519993758"/>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hyperlink" Target="https://ru.wikipedia.org/wiki/SOLID_(%D0%BE%D0%B1%D1%8A%D0%B5%D0%BA%D1%82%D0%BD%D0%BE-%D0%BE%D1%80%D0%B8%D0%B5%D0%BD%D1%82%D0%B8%D1%80%D0%BE%D0%B2%D0%B0%D0%BD%D0%BD%D0%BE%D0%B5_%D0%BF%D1%80%D0%BE%D0%B3%D1%80%D0%B0%D0%BC%D0%BC%D0%B8%D1%80%D0%BE%D0%B2%D0%B0%D0%BD%D0%B8%D0%B5)" TargetMode="External"/><Relationship Id="rId5" Type="http://schemas.openxmlformats.org/officeDocument/2006/relationships/hyperlink" Target="https://ru.wikipedia.org/wiki/%D0%90%D0%BD%D0%B3%D0%BB%D0%B8%D0%B9%D1%81%D0%BA%D0%B8%D0%B9_%D1%8F%D0%B7%D1%8B%D0%BA"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18.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ru.wikipedia.org/wiki/Model-View-Presenter" TargetMode="External"/><Relationship Id="rId7" Type="http://schemas.openxmlformats.org/officeDocument/2006/relationships/image" Target="../media/image1.png"/><Relationship Id="rId2" Type="http://schemas.openxmlformats.org/officeDocument/2006/relationships/hyperlink" Target="https://ru.wikipedia.org/wiki/Model-View-Controller"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ru.wikipedia.org/wiki/Model-View-View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6629400" y="5944829"/>
            <a:ext cx="2209800" cy="911942"/>
          </a:xfrm>
        </p:spPr>
        <p:txBody>
          <a:bodyPr>
            <a:normAutofit/>
          </a:bodyPr>
          <a:lstStyle/>
          <a:p>
            <a:pPr algn="r"/>
            <a:r>
              <a:rPr lang="ru-RU" dirty="0">
                <a:latin typeface="+mj-lt"/>
              </a:rPr>
              <a:t>г. Севастополь</a:t>
            </a:r>
          </a:p>
          <a:p>
            <a:pPr algn="r"/>
            <a:r>
              <a:rPr lang="ru-RU" dirty="0">
                <a:latin typeface="+mj-lt"/>
              </a:rPr>
              <a:t>201</a:t>
            </a:r>
            <a:r>
              <a:rPr lang="en-US" dirty="0">
                <a:latin typeface="+mj-lt"/>
              </a:rPr>
              <a:t>8</a:t>
            </a:r>
            <a:endParaRPr lang="ru-RU" dirty="0">
              <a:latin typeface="+mj-lt"/>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0" y="152400"/>
            <a:ext cx="1901956" cy="852502"/>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sp>
        <p:nvSpPr>
          <p:cNvPr id="6" name="Заголовок 1">
            <a:extLst>
              <a:ext uri="{FF2B5EF4-FFF2-40B4-BE49-F238E27FC236}">
                <a16:creationId xmlns:a16="http://schemas.microsoft.com/office/drawing/2014/main" id="{2D150F4B-1D9C-4319-A358-54B77967CDFF}"/>
              </a:ext>
            </a:extLst>
          </p:cNvPr>
          <p:cNvSpPr txBox="1">
            <a:spLocks/>
          </p:cNvSpPr>
          <p:nvPr/>
        </p:nvSpPr>
        <p:spPr>
          <a:xfrm>
            <a:off x="1447800" y="2057400"/>
            <a:ext cx="7391400" cy="2590800"/>
          </a:xfrm>
          <a:prstGeom prst="rect">
            <a:avLst/>
          </a:prstGeom>
        </p:spPr>
        <p:txBody>
          <a:bodyPr vert="horz" lIns="91440" tIns="45720" rIns="91440" bIns="45720" rtlCol="0" anchor="t">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endParaRPr lang="en-US" sz="3200" b="1" cap="all" dirty="0"/>
          </a:p>
          <a:p>
            <a:r>
              <a:rPr lang="ru-RU" sz="3200" b="1" cap="all" dirty="0"/>
              <a:t>высокоуровневая </a:t>
            </a:r>
          </a:p>
          <a:p>
            <a:r>
              <a:rPr lang="ru-RU" sz="3200" b="1" cap="all" dirty="0"/>
              <a:t>архитектура решения: </a:t>
            </a:r>
            <a:endParaRPr lang="en-US" sz="3200" b="1" cap="all" dirty="0"/>
          </a:p>
          <a:p>
            <a:r>
              <a:rPr lang="ru-RU" sz="3200" b="1" cap="all" dirty="0"/>
              <a:t>слои, проекты, связи (</a:t>
            </a:r>
            <a:r>
              <a:rPr lang="en-US" sz="3200" b="1" dirty="0" err="1"/>
              <a:t>IoC</a:t>
            </a:r>
            <a:r>
              <a:rPr lang="ru-RU" sz="3200" b="1" cap="all" dirty="0"/>
              <a:t>)</a:t>
            </a:r>
            <a:r>
              <a:rPr lang="en-US" sz="3200" b="1" cap="all" dirty="0"/>
              <a:t>, .NET Core</a:t>
            </a:r>
            <a:endParaRPr lang="ru-RU" sz="3200" b="1" cap="al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600200" y="0"/>
            <a:ext cx="6915150" cy="1325563"/>
          </a:xfrm>
        </p:spPr>
        <p:txBody>
          <a:bodyPr>
            <a:normAutofit/>
          </a:bodyPr>
          <a:lstStyle/>
          <a:p>
            <a:r>
              <a:rPr lang="ru-RU" sz="2800" cap="all" dirty="0"/>
              <a:t>2</a:t>
            </a:r>
            <a:r>
              <a:rPr lang="en-US" sz="2800" cap="all" dirty="0"/>
              <a:t> S.O.L.I.D.</a:t>
            </a:r>
            <a:endParaRPr lang="ru-RU" sz="2800" dirty="0"/>
          </a:p>
        </p:txBody>
      </p:sp>
      <p:sp>
        <p:nvSpPr>
          <p:cNvPr id="4" name="TextBox 3"/>
          <p:cNvSpPr txBox="1"/>
          <p:nvPr/>
        </p:nvSpPr>
        <p:spPr>
          <a:xfrm>
            <a:off x="1524000" y="1600200"/>
            <a:ext cx="6705600"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rPr>
              <a:t>S - </a:t>
            </a:r>
            <a:r>
              <a:rPr lang="ru-RU" dirty="0">
                <a:solidFill>
                  <a:srgbClr val="000000"/>
                </a:solidFill>
              </a:rPr>
              <a:t>Принцип единственной ответственности (</a:t>
            </a:r>
            <a:r>
              <a:rPr lang="ru-RU" dirty="0" err="1">
                <a:solidFill>
                  <a:srgbClr val="000000"/>
                </a:solidFill>
              </a:rPr>
              <a:t>The</a:t>
            </a:r>
            <a:r>
              <a:rPr lang="ru-RU" dirty="0">
                <a:solidFill>
                  <a:srgbClr val="000000"/>
                </a:solidFill>
              </a:rPr>
              <a:t> </a:t>
            </a:r>
            <a:r>
              <a:rPr lang="ru-RU" dirty="0" err="1">
                <a:solidFill>
                  <a:srgbClr val="000000"/>
                </a:solidFill>
              </a:rPr>
              <a:t>Single</a:t>
            </a:r>
            <a:r>
              <a:rPr lang="ru-RU" dirty="0">
                <a:solidFill>
                  <a:srgbClr val="000000"/>
                </a:solidFill>
              </a:rPr>
              <a:t> </a:t>
            </a:r>
            <a:r>
              <a:rPr lang="ru-RU" dirty="0" err="1">
                <a:solidFill>
                  <a:srgbClr val="000000"/>
                </a:solidFill>
              </a:rPr>
              <a:t>Responsibility</a:t>
            </a:r>
            <a:r>
              <a:rPr lang="ru-RU" dirty="0">
                <a:solidFill>
                  <a:srgbClr val="000000"/>
                </a:solidFill>
              </a:rPr>
              <a:t> </a:t>
            </a:r>
            <a:r>
              <a:rPr lang="ru-RU" dirty="0" err="1">
                <a:solidFill>
                  <a:srgbClr val="000000"/>
                </a:solidFill>
              </a:rPr>
              <a:t>Principle</a:t>
            </a:r>
            <a:r>
              <a:rPr lang="ru-RU" dirty="0">
                <a:solidFill>
                  <a:srgbClr val="000000"/>
                </a:solidFill>
              </a:rPr>
              <a:t>)</a:t>
            </a:r>
            <a:endParaRPr lang="en-US" dirty="0">
              <a:solidFill>
                <a:srgbClr val="000000"/>
              </a:solidFill>
            </a:endParaRPr>
          </a:p>
          <a:p>
            <a:r>
              <a:rPr lang="ru-RU" i="1" dirty="0">
                <a:solidFill>
                  <a:schemeClr val="bg1"/>
                </a:solidFill>
              </a:rPr>
              <a:t> Каждый отдельно взятый компонент или модуль должен отвечать только за одно конкретное свойство/функцию или совокупность связанных функций. </a:t>
            </a:r>
          </a:p>
          <a:p>
            <a:pPr marL="285750" indent="-285750">
              <a:buFont typeface="Wingdings" panose="05000000000000000000" pitchFamily="2" charset="2"/>
              <a:buChar char="§"/>
            </a:pPr>
            <a:endParaRPr lang="ru-RU" dirty="0">
              <a:solidFill>
                <a:srgbClr val="000000"/>
              </a:solidFill>
            </a:endParaRPr>
          </a:p>
          <a:p>
            <a:pPr marL="285750" indent="-285750">
              <a:buFont typeface="Wingdings" panose="05000000000000000000" pitchFamily="2" charset="2"/>
              <a:buChar char="§"/>
            </a:pPr>
            <a:endParaRPr lang="ru-RU" dirty="0">
              <a:solidFill>
                <a:srgbClr val="000000"/>
              </a:solidFill>
            </a:endParaRPr>
          </a:p>
          <a:p>
            <a:pPr marL="285750" indent="-285750">
              <a:buFont typeface="Wingdings" panose="05000000000000000000" pitchFamily="2" charset="2"/>
              <a:buChar char="§"/>
            </a:pPr>
            <a:r>
              <a:rPr lang="en-US" dirty="0">
                <a:solidFill>
                  <a:srgbClr val="000000"/>
                </a:solidFill>
              </a:rPr>
              <a:t>O - </a:t>
            </a:r>
            <a:r>
              <a:rPr lang="ru-RU" dirty="0">
                <a:solidFill>
                  <a:srgbClr val="000000"/>
                </a:solidFill>
              </a:rPr>
              <a:t>Принцип открытости/закрытости (</a:t>
            </a:r>
            <a:r>
              <a:rPr lang="ru-RU" dirty="0" err="1">
                <a:solidFill>
                  <a:srgbClr val="000000"/>
                </a:solidFill>
              </a:rPr>
              <a:t>The</a:t>
            </a:r>
            <a:r>
              <a:rPr lang="ru-RU" dirty="0">
                <a:solidFill>
                  <a:srgbClr val="000000"/>
                </a:solidFill>
              </a:rPr>
              <a:t> </a:t>
            </a:r>
            <a:r>
              <a:rPr lang="ru-RU" dirty="0" err="1">
                <a:solidFill>
                  <a:srgbClr val="000000"/>
                </a:solidFill>
              </a:rPr>
              <a:t>Open</a:t>
            </a:r>
            <a:r>
              <a:rPr lang="ru-RU" dirty="0">
                <a:solidFill>
                  <a:srgbClr val="000000"/>
                </a:solidFill>
              </a:rPr>
              <a:t> </a:t>
            </a:r>
            <a:r>
              <a:rPr lang="ru-RU" dirty="0" err="1">
                <a:solidFill>
                  <a:srgbClr val="000000"/>
                </a:solidFill>
              </a:rPr>
              <a:t>Closed</a:t>
            </a:r>
            <a:r>
              <a:rPr lang="ru-RU" dirty="0">
                <a:solidFill>
                  <a:srgbClr val="000000"/>
                </a:solidFill>
              </a:rPr>
              <a:t> </a:t>
            </a:r>
            <a:r>
              <a:rPr lang="ru-RU" dirty="0" err="1">
                <a:solidFill>
                  <a:srgbClr val="000000"/>
                </a:solidFill>
              </a:rPr>
              <a:t>Principle</a:t>
            </a:r>
            <a:r>
              <a:rPr lang="ru-RU" dirty="0">
                <a:solidFill>
                  <a:srgbClr val="000000"/>
                </a:solidFill>
              </a:rPr>
              <a:t>)</a:t>
            </a:r>
            <a:endParaRPr lang="en-US" dirty="0">
              <a:solidFill>
                <a:srgbClr val="000000"/>
              </a:solidFill>
            </a:endParaRPr>
          </a:p>
          <a:p>
            <a:r>
              <a:rPr lang="ru-RU" i="1" dirty="0">
                <a:solidFill>
                  <a:srgbClr val="000000"/>
                </a:solidFill>
              </a:rPr>
              <a:t>Сущности должны быть открыты для расширения и закрыты для модификации</a:t>
            </a:r>
          </a:p>
          <a:p>
            <a:r>
              <a:rPr lang="ru-RU" dirty="0">
                <a:solidFill>
                  <a:srgbClr val="000000"/>
                </a:solidFill>
              </a:rPr>
              <a:t> </a:t>
            </a:r>
            <a:endParaRPr lang="en-US" dirty="0">
              <a:solidFill>
                <a:srgbClr val="000000"/>
              </a:solidFill>
            </a:endParaRPr>
          </a:p>
          <a:p>
            <a:pPr marL="285750" indent="-285750">
              <a:buFont typeface="Wingdings" panose="05000000000000000000" pitchFamily="2" charset="2"/>
              <a:buChar char="§"/>
            </a:pPr>
            <a:endParaRPr lang="ru-RU" dirty="0">
              <a:solidFill>
                <a:srgbClr val="000000"/>
              </a:solidFill>
            </a:endParaRPr>
          </a:p>
          <a:p>
            <a:endParaRPr lang="ru-RU" dirty="0">
              <a:solidFill>
                <a:srgbClr val="000000"/>
              </a:solidFill>
            </a:endParaRPr>
          </a:p>
          <a:p>
            <a:pPr marL="285750" indent="-285750">
              <a:buFont typeface="Wingdings" panose="05000000000000000000" pitchFamily="2" charset="2"/>
              <a:buChar char="§"/>
            </a:pPr>
            <a:endParaRPr lang="ru-RU" dirty="0">
              <a:solidFill>
                <a:srgbClr val="000000"/>
              </a:solidFill>
            </a:endParaRPr>
          </a:p>
          <a:p>
            <a:pPr marL="285750" indent="-285750">
              <a:buFont typeface="Wingdings" panose="05000000000000000000" pitchFamily="2" charset="2"/>
              <a:buChar char="§"/>
            </a:pPr>
            <a:endParaRPr lang="ru-RU" dirty="0">
              <a:solidFill>
                <a:srgbClr val="000000"/>
              </a:solidFill>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6019800"/>
            <a:ext cx="1562081" cy="700162"/>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spTree>
    <p:extLst>
      <p:ext uri="{BB962C8B-B14F-4D97-AF65-F5344CB8AC3E}">
        <p14:creationId xmlns:p14="http://schemas.microsoft.com/office/powerpoint/2010/main" val="354966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600200" y="290437"/>
            <a:ext cx="6915150" cy="700163"/>
          </a:xfrm>
        </p:spPr>
        <p:txBody>
          <a:bodyPr>
            <a:normAutofit/>
          </a:bodyPr>
          <a:lstStyle/>
          <a:p>
            <a:r>
              <a:rPr lang="ru-RU" sz="2800" cap="all" dirty="0"/>
              <a:t>2</a:t>
            </a:r>
            <a:r>
              <a:rPr lang="en-US" sz="2800" cap="all" dirty="0"/>
              <a:t> S.O.L.I.D.</a:t>
            </a:r>
            <a:endParaRPr lang="ru-RU" sz="2800" dirty="0"/>
          </a:p>
        </p:txBody>
      </p:sp>
      <p:sp>
        <p:nvSpPr>
          <p:cNvPr id="4" name="TextBox 3"/>
          <p:cNvSpPr txBox="1"/>
          <p:nvPr/>
        </p:nvSpPr>
        <p:spPr>
          <a:xfrm>
            <a:off x="1449384" y="1334355"/>
            <a:ext cx="6705600" cy="6186309"/>
          </a:xfrm>
          <a:prstGeom prst="rect">
            <a:avLst/>
          </a:prstGeom>
          <a:noFill/>
        </p:spPr>
        <p:txBody>
          <a:bodyPr wrap="square" rtlCol="0">
            <a:spAutoFit/>
          </a:bodyPr>
          <a:lstStyle/>
          <a:p>
            <a:r>
              <a:rPr lang="ru-RU" dirty="0">
                <a:solidFill>
                  <a:srgbClr val="000000"/>
                </a:solidFill>
              </a:rPr>
              <a:t> </a:t>
            </a:r>
            <a:endParaRPr lang="en-US" dirty="0">
              <a:solidFill>
                <a:srgbClr val="000000"/>
              </a:solidFill>
            </a:endParaRPr>
          </a:p>
          <a:p>
            <a:pPr marL="285750" indent="-285750">
              <a:buFont typeface="Wingdings" panose="05000000000000000000" pitchFamily="2" charset="2"/>
              <a:buChar char="§"/>
            </a:pPr>
            <a:r>
              <a:rPr lang="en-US" dirty="0">
                <a:solidFill>
                  <a:srgbClr val="000000"/>
                </a:solidFill>
              </a:rPr>
              <a:t>L - </a:t>
            </a:r>
            <a:r>
              <a:rPr lang="ru-RU" dirty="0">
                <a:solidFill>
                  <a:srgbClr val="000000"/>
                </a:solidFill>
              </a:rPr>
              <a:t>Принцип подстановки Барбары Лисков (</a:t>
            </a:r>
            <a:r>
              <a:rPr lang="ru-RU" dirty="0" err="1">
                <a:solidFill>
                  <a:srgbClr val="000000"/>
                </a:solidFill>
              </a:rPr>
              <a:t>The</a:t>
            </a:r>
            <a:r>
              <a:rPr lang="ru-RU" dirty="0">
                <a:solidFill>
                  <a:srgbClr val="000000"/>
                </a:solidFill>
              </a:rPr>
              <a:t> </a:t>
            </a:r>
            <a:r>
              <a:rPr lang="ru-RU" dirty="0" err="1">
                <a:solidFill>
                  <a:srgbClr val="000000"/>
                </a:solidFill>
              </a:rPr>
              <a:t>Liskov</a:t>
            </a:r>
            <a:r>
              <a:rPr lang="ru-RU" dirty="0">
                <a:solidFill>
                  <a:srgbClr val="000000"/>
                </a:solidFill>
              </a:rPr>
              <a:t> </a:t>
            </a:r>
            <a:r>
              <a:rPr lang="ru-RU" dirty="0" err="1">
                <a:solidFill>
                  <a:srgbClr val="000000"/>
                </a:solidFill>
              </a:rPr>
              <a:t>Substitution</a:t>
            </a:r>
            <a:r>
              <a:rPr lang="ru-RU" dirty="0">
                <a:solidFill>
                  <a:srgbClr val="000000"/>
                </a:solidFill>
              </a:rPr>
              <a:t> </a:t>
            </a:r>
            <a:r>
              <a:rPr lang="ru-RU" dirty="0" err="1">
                <a:solidFill>
                  <a:srgbClr val="000000"/>
                </a:solidFill>
              </a:rPr>
              <a:t>Principle</a:t>
            </a:r>
            <a:r>
              <a:rPr lang="ru-RU" dirty="0">
                <a:solidFill>
                  <a:srgbClr val="000000"/>
                </a:solidFill>
              </a:rPr>
              <a:t>)</a:t>
            </a:r>
          </a:p>
          <a:p>
            <a:r>
              <a:rPr lang="ru-RU" i="1" dirty="0"/>
              <a:t>Классика:</a:t>
            </a:r>
          </a:p>
          <a:p>
            <a:r>
              <a:rPr lang="ru-RU" i="1" dirty="0"/>
              <a:t>«Пусть q(x) является свойством верным относительно объектов x некоторого типа T. Тогда q(y) также должно быть верным для объектов y типа S, где S является подтипом типа T.»</a:t>
            </a:r>
            <a:endParaRPr lang="ru-RU" dirty="0">
              <a:solidFill>
                <a:srgbClr val="000000"/>
              </a:solidFill>
            </a:endParaRPr>
          </a:p>
          <a:p>
            <a:endParaRPr lang="ru-RU" dirty="0">
              <a:solidFill>
                <a:srgbClr val="000000"/>
              </a:solidFill>
            </a:endParaRPr>
          </a:p>
          <a:p>
            <a:r>
              <a:rPr lang="ru-RU" dirty="0">
                <a:solidFill>
                  <a:srgbClr val="000000"/>
                </a:solidFill>
              </a:rPr>
              <a:t>Попытка №1:</a:t>
            </a:r>
          </a:p>
          <a:p>
            <a:r>
              <a:rPr lang="ru-RU" i="1" dirty="0">
                <a:solidFill>
                  <a:srgbClr val="000000"/>
                </a:solidFill>
              </a:rPr>
              <a:t>Необходимо так строить иерархию наследования объектов, чтобы в любом месте программы на место базового класса можно было подставить потомка и это не нарушило бы корректность</a:t>
            </a:r>
            <a:r>
              <a:rPr lang="en-US" i="1" dirty="0">
                <a:solidFill>
                  <a:srgbClr val="000000"/>
                </a:solidFill>
              </a:rPr>
              <a:t> </a:t>
            </a:r>
            <a:r>
              <a:rPr lang="ru-RU" i="1" dirty="0">
                <a:solidFill>
                  <a:srgbClr val="000000"/>
                </a:solidFill>
              </a:rPr>
              <a:t>программы.</a:t>
            </a:r>
          </a:p>
          <a:p>
            <a:endParaRPr lang="ru-RU" dirty="0">
              <a:solidFill>
                <a:srgbClr val="000000"/>
              </a:solidFill>
            </a:endParaRPr>
          </a:p>
          <a:p>
            <a:r>
              <a:rPr lang="ru-RU" dirty="0">
                <a:solidFill>
                  <a:srgbClr val="000000"/>
                </a:solidFill>
              </a:rPr>
              <a:t>Попытка №2</a:t>
            </a:r>
            <a:r>
              <a:rPr lang="en-US" dirty="0">
                <a:solidFill>
                  <a:srgbClr val="000000"/>
                </a:solidFill>
              </a:rPr>
              <a:t>: </a:t>
            </a:r>
          </a:p>
          <a:p>
            <a:r>
              <a:rPr lang="ru-RU" b="1" i="1" dirty="0"/>
              <a:t>Наследующий класс должен дополнять, а не замещать поведение базового класса.</a:t>
            </a:r>
            <a:endParaRPr lang="ru-RU" i="1" dirty="0">
              <a:solidFill>
                <a:srgbClr val="000000"/>
              </a:solidFill>
            </a:endParaRPr>
          </a:p>
          <a:p>
            <a:pPr marL="285750" indent="-285750">
              <a:buFont typeface="Wingdings" panose="05000000000000000000" pitchFamily="2" charset="2"/>
              <a:buChar char="§"/>
            </a:pPr>
            <a:endParaRPr lang="ru-RU" dirty="0">
              <a:solidFill>
                <a:srgbClr val="000000"/>
              </a:solidFill>
            </a:endParaRPr>
          </a:p>
          <a:p>
            <a:pPr marL="285750" indent="-285750">
              <a:buFont typeface="Wingdings" panose="05000000000000000000" pitchFamily="2" charset="2"/>
              <a:buChar char="§"/>
            </a:pPr>
            <a:endParaRPr lang="ru-RU" dirty="0">
              <a:solidFill>
                <a:srgbClr val="000000"/>
              </a:solidFill>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6019800"/>
            <a:ext cx="1562081" cy="700162"/>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spTree>
    <p:extLst>
      <p:ext uri="{BB962C8B-B14F-4D97-AF65-F5344CB8AC3E}">
        <p14:creationId xmlns:p14="http://schemas.microsoft.com/office/powerpoint/2010/main" val="223402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600200" y="290437"/>
            <a:ext cx="6915150" cy="700163"/>
          </a:xfrm>
        </p:spPr>
        <p:txBody>
          <a:bodyPr>
            <a:normAutofit/>
          </a:bodyPr>
          <a:lstStyle/>
          <a:p>
            <a:r>
              <a:rPr lang="ru-RU" sz="2800" cap="all" dirty="0"/>
              <a:t>2</a:t>
            </a:r>
            <a:r>
              <a:rPr lang="en-US" sz="2800" cap="all" dirty="0"/>
              <a:t> S.O.L.I.D.</a:t>
            </a:r>
            <a:endParaRPr lang="ru-RU" sz="2800" dirty="0"/>
          </a:p>
        </p:txBody>
      </p:sp>
      <p:sp>
        <p:nvSpPr>
          <p:cNvPr id="4" name="TextBox 3"/>
          <p:cNvSpPr txBox="1"/>
          <p:nvPr/>
        </p:nvSpPr>
        <p:spPr>
          <a:xfrm>
            <a:off x="1449384" y="1334355"/>
            <a:ext cx="6705600" cy="1200329"/>
          </a:xfrm>
          <a:prstGeom prst="rect">
            <a:avLst/>
          </a:prstGeom>
          <a:noFill/>
        </p:spPr>
        <p:txBody>
          <a:bodyPr wrap="square" rtlCol="0">
            <a:spAutoFit/>
          </a:bodyPr>
          <a:lstStyle/>
          <a:p>
            <a:r>
              <a:rPr lang="ru-RU" dirty="0">
                <a:solidFill>
                  <a:srgbClr val="000000"/>
                </a:solidFill>
              </a:rPr>
              <a:t> </a:t>
            </a:r>
            <a:endParaRPr lang="en-US" dirty="0">
              <a:solidFill>
                <a:srgbClr val="000000"/>
              </a:solidFill>
            </a:endParaRPr>
          </a:p>
          <a:p>
            <a:pPr marL="285750" indent="-285750">
              <a:buFont typeface="Wingdings" panose="05000000000000000000" pitchFamily="2" charset="2"/>
              <a:buChar char="§"/>
            </a:pPr>
            <a:r>
              <a:rPr lang="ru-RU" dirty="0">
                <a:solidFill>
                  <a:srgbClr val="000000"/>
                </a:solidFill>
              </a:rPr>
              <a:t>Нарушение принципа Лисков</a:t>
            </a:r>
          </a:p>
          <a:p>
            <a:pPr marL="285750" indent="-285750">
              <a:buFont typeface="Wingdings" panose="05000000000000000000" pitchFamily="2" charset="2"/>
              <a:buChar char="§"/>
            </a:pPr>
            <a:endParaRPr lang="ru-RU" dirty="0">
              <a:solidFill>
                <a:srgbClr val="000000"/>
              </a:solidFill>
            </a:endParaRPr>
          </a:p>
          <a:p>
            <a:pPr marL="285750" indent="-285750">
              <a:buFont typeface="Wingdings" panose="05000000000000000000" pitchFamily="2" charset="2"/>
              <a:buChar char="§"/>
            </a:pPr>
            <a:endParaRPr lang="ru-RU" dirty="0">
              <a:solidFill>
                <a:srgbClr val="000000"/>
              </a:solidFill>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6019800"/>
            <a:ext cx="1562081" cy="700162"/>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pic>
        <p:nvPicPr>
          <p:cNvPr id="5" name="Рисунок 4">
            <a:extLst>
              <a:ext uri="{FF2B5EF4-FFF2-40B4-BE49-F238E27FC236}">
                <a16:creationId xmlns:a16="http://schemas.microsoft.com/office/drawing/2014/main" id="{C01DA0DA-A0DE-44DA-BB5D-25B7DFEA1BB5}"/>
              </a:ext>
            </a:extLst>
          </p:cNvPr>
          <p:cNvPicPr>
            <a:picLocks noChangeAspect="1"/>
          </p:cNvPicPr>
          <p:nvPr/>
        </p:nvPicPr>
        <p:blipFill>
          <a:blip r:embed="rId4"/>
          <a:stretch>
            <a:fillRect/>
          </a:stretch>
        </p:blipFill>
        <p:spPr>
          <a:xfrm>
            <a:off x="1386680" y="4967363"/>
            <a:ext cx="6381750" cy="1600200"/>
          </a:xfrm>
          <a:prstGeom prst="rect">
            <a:avLst/>
          </a:prstGeom>
        </p:spPr>
      </p:pic>
      <p:pic>
        <p:nvPicPr>
          <p:cNvPr id="9" name="Рисунок 8">
            <a:extLst>
              <a:ext uri="{FF2B5EF4-FFF2-40B4-BE49-F238E27FC236}">
                <a16:creationId xmlns:a16="http://schemas.microsoft.com/office/drawing/2014/main" id="{B7B58B74-3854-4EC2-A526-52319D156E34}"/>
              </a:ext>
            </a:extLst>
          </p:cNvPr>
          <p:cNvPicPr>
            <a:picLocks noChangeAspect="1"/>
          </p:cNvPicPr>
          <p:nvPr/>
        </p:nvPicPr>
        <p:blipFill>
          <a:blip r:embed="rId5"/>
          <a:stretch>
            <a:fillRect/>
          </a:stretch>
        </p:blipFill>
        <p:spPr>
          <a:xfrm>
            <a:off x="1385887" y="1952625"/>
            <a:ext cx="6372225" cy="2952750"/>
          </a:xfrm>
          <a:prstGeom prst="rect">
            <a:avLst/>
          </a:prstGeom>
        </p:spPr>
      </p:pic>
    </p:spTree>
    <p:extLst>
      <p:ext uri="{BB962C8B-B14F-4D97-AF65-F5344CB8AC3E}">
        <p14:creationId xmlns:p14="http://schemas.microsoft.com/office/powerpoint/2010/main" val="310749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6019800"/>
            <a:ext cx="1562081" cy="700162"/>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pic>
        <p:nvPicPr>
          <p:cNvPr id="3" name="Рисунок 2">
            <a:extLst>
              <a:ext uri="{FF2B5EF4-FFF2-40B4-BE49-F238E27FC236}">
                <a16:creationId xmlns:a16="http://schemas.microsoft.com/office/drawing/2014/main" id="{0390D13D-740D-4063-8BB7-C43B1A09FE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 y="304800"/>
            <a:ext cx="7143750" cy="6380285"/>
          </a:xfrm>
          <a:prstGeom prst="rect">
            <a:avLst/>
          </a:prstGeom>
        </p:spPr>
      </p:pic>
    </p:spTree>
    <p:extLst>
      <p:ext uri="{BB962C8B-B14F-4D97-AF65-F5344CB8AC3E}">
        <p14:creationId xmlns:p14="http://schemas.microsoft.com/office/powerpoint/2010/main" val="153486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600200" y="0"/>
            <a:ext cx="6915150" cy="1325563"/>
          </a:xfrm>
        </p:spPr>
        <p:txBody>
          <a:bodyPr>
            <a:normAutofit/>
          </a:bodyPr>
          <a:lstStyle/>
          <a:p>
            <a:r>
              <a:rPr lang="ru-RU" sz="2800" cap="all" dirty="0"/>
              <a:t>2</a:t>
            </a:r>
            <a:r>
              <a:rPr lang="en-US" sz="2800" cap="all" dirty="0"/>
              <a:t> S.O.L.I.D.</a:t>
            </a:r>
            <a:endParaRPr lang="ru-RU" sz="2800" dirty="0"/>
          </a:p>
        </p:txBody>
      </p:sp>
      <p:sp>
        <p:nvSpPr>
          <p:cNvPr id="4" name="TextBox 3"/>
          <p:cNvSpPr txBox="1"/>
          <p:nvPr/>
        </p:nvSpPr>
        <p:spPr>
          <a:xfrm>
            <a:off x="1524000" y="1600200"/>
            <a:ext cx="6705600" cy="3970318"/>
          </a:xfrm>
          <a:prstGeom prst="rect">
            <a:avLst/>
          </a:prstGeom>
          <a:noFill/>
        </p:spPr>
        <p:txBody>
          <a:bodyPr wrap="square" rtlCol="0">
            <a:spAutoFit/>
          </a:bodyPr>
          <a:lstStyle/>
          <a:p>
            <a:pPr marL="285750" indent="-285750">
              <a:buFont typeface="Wingdings" panose="05000000000000000000" pitchFamily="2" charset="2"/>
              <a:buChar char="§"/>
            </a:pPr>
            <a:endParaRPr lang="en-US" dirty="0">
              <a:solidFill>
                <a:srgbClr val="000000"/>
              </a:solidFill>
            </a:endParaRPr>
          </a:p>
          <a:p>
            <a:pPr marL="285750" indent="-285750">
              <a:buFont typeface="Wingdings" panose="05000000000000000000" pitchFamily="2" charset="2"/>
              <a:buChar char="§"/>
            </a:pPr>
            <a:r>
              <a:rPr lang="en-US" dirty="0">
                <a:solidFill>
                  <a:srgbClr val="000000"/>
                </a:solidFill>
              </a:rPr>
              <a:t>I - </a:t>
            </a:r>
            <a:r>
              <a:rPr lang="ru-RU" dirty="0">
                <a:solidFill>
                  <a:srgbClr val="000000"/>
                </a:solidFill>
              </a:rPr>
              <a:t>Принцип разделения интерфейса (</a:t>
            </a:r>
            <a:r>
              <a:rPr lang="ru-RU" dirty="0" err="1">
                <a:solidFill>
                  <a:srgbClr val="000000"/>
                </a:solidFill>
              </a:rPr>
              <a:t>The</a:t>
            </a:r>
            <a:r>
              <a:rPr lang="ru-RU" dirty="0">
                <a:solidFill>
                  <a:srgbClr val="000000"/>
                </a:solidFill>
              </a:rPr>
              <a:t> </a:t>
            </a:r>
            <a:r>
              <a:rPr lang="ru-RU" dirty="0" err="1">
                <a:solidFill>
                  <a:srgbClr val="000000"/>
                </a:solidFill>
              </a:rPr>
              <a:t>Interface</a:t>
            </a:r>
            <a:r>
              <a:rPr lang="ru-RU" dirty="0">
                <a:solidFill>
                  <a:srgbClr val="000000"/>
                </a:solidFill>
              </a:rPr>
              <a:t> </a:t>
            </a:r>
            <a:r>
              <a:rPr lang="ru-RU" dirty="0" err="1">
                <a:solidFill>
                  <a:srgbClr val="000000"/>
                </a:solidFill>
              </a:rPr>
              <a:t>Segregation</a:t>
            </a:r>
            <a:r>
              <a:rPr lang="ru-RU" dirty="0">
                <a:solidFill>
                  <a:srgbClr val="000000"/>
                </a:solidFill>
              </a:rPr>
              <a:t> </a:t>
            </a:r>
            <a:r>
              <a:rPr lang="ru-RU" dirty="0" err="1">
                <a:solidFill>
                  <a:srgbClr val="000000"/>
                </a:solidFill>
              </a:rPr>
              <a:t>Principle</a:t>
            </a:r>
            <a:r>
              <a:rPr lang="ru-RU" dirty="0">
                <a:solidFill>
                  <a:srgbClr val="000000"/>
                </a:solidFill>
              </a:rPr>
              <a:t>)</a:t>
            </a:r>
          </a:p>
          <a:p>
            <a:r>
              <a:rPr lang="ru-RU" i="1" dirty="0">
                <a:solidFill>
                  <a:srgbClr val="000000"/>
                </a:solidFill>
              </a:rPr>
              <a:t>Несколько специфичных интерфейсов лучше, чем один общий интерфейс  </a:t>
            </a:r>
          </a:p>
          <a:p>
            <a:endParaRPr lang="ru-RU" dirty="0">
              <a:solidFill>
                <a:srgbClr val="000000"/>
              </a:solidFill>
            </a:endParaRPr>
          </a:p>
          <a:p>
            <a:pPr marL="285750" indent="-285750">
              <a:buFont typeface="Wingdings" panose="05000000000000000000" pitchFamily="2" charset="2"/>
              <a:buChar char="§"/>
            </a:pPr>
            <a:endParaRPr lang="en-US" dirty="0">
              <a:solidFill>
                <a:srgbClr val="000000"/>
              </a:solidFill>
            </a:endParaRPr>
          </a:p>
          <a:p>
            <a:pPr marL="285750" indent="-285750">
              <a:buFont typeface="Wingdings" panose="05000000000000000000" pitchFamily="2" charset="2"/>
              <a:buChar char="§"/>
            </a:pPr>
            <a:r>
              <a:rPr lang="en-US" dirty="0">
                <a:solidFill>
                  <a:srgbClr val="000000"/>
                </a:solidFill>
              </a:rPr>
              <a:t>D - </a:t>
            </a:r>
            <a:r>
              <a:rPr lang="en-US" dirty="0" err="1">
                <a:solidFill>
                  <a:srgbClr val="000000"/>
                </a:solidFill>
              </a:rPr>
              <a:t>Принцип</a:t>
            </a:r>
            <a:r>
              <a:rPr lang="en-US" dirty="0">
                <a:solidFill>
                  <a:srgbClr val="000000"/>
                </a:solidFill>
              </a:rPr>
              <a:t> </a:t>
            </a:r>
            <a:r>
              <a:rPr lang="en-US" dirty="0" err="1">
                <a:solidFill>
                  <a:srgbClr val="000000"/>
                </a:solidFill>
              </a:rPr>
              <a:t>инверсии</a:t>
            </a:r>
            <a:r>
              <a:rPr lang="en-US" dirty="0">
                <a:solidFill>
                  <a:srgbClr val="000000"/>
                </a:solidFill>
              </a:rPr>
              <a:t> </a:t>
            </a:r>
            <a:r>
              <a:rPr lang="en-US" dirty="0" err="1">
                <a:solidFill>
                  <a:srgbClr val="000000"/>
                </a:solidFill>
              </a:rPr>
              <a:t>зависимостей</a:t>
            </a:r>
            <a:r>
              <a:rPr lang="en-US" dirty="0">
                <a:solidFill>
                  <a:srgbClr val="000000"/>
                </a:solidFill>
              </a:rPr>
              <a:t> (The Dependency Inversion Principle)</a:t>
            </a:r>
            <a:endParaRPr lang="ru-RU" dirty="0">
              <a:solidFill>
                <a:srgbClr val="000000"/>
              </a:solidFill>
            </a:endParaRPr>
          </a:p>
          <a:p>
            <a:r>
              <a:rPr lang="ru-RU" i="1" dirty="0">
                <a:solidFill>
                  <a:srgbClr val="000000"/>
                </a:solidFill>
              </a:rPr>
              <a:t>Модули должно зависеть от абстракций, а не реализаций</a:t>
            </a:r>
          </a:p>
          <a:p>
            <a:endParaRPr lang="ru-RU" dirty="0">
              <a:solidFill>
                <a:srgbClr val="000000"/>
              </a:solidFill>
            </a:endParaRPr>
          </a:p>
          <a:p>
            <a:pPr marL="285750" indent="-285750">
              <a:buFont typeface="Wingdings" panose="05000000000000000000" pitchFamily="2" charset="2"/>
              <a:buChar char="§"/>
            </a:pPr>
            <a:endParaRPr lang="ru-RU" dirty="0">
              <a:solidFill>
                <a:srgbClr val="000000"/>
              </a:solidFill>
            </a:endParaRPr>
          </a:p>
          <a:p>
            <a:pPr marL="285750" indent="-285750">
              <a:buFont typeface="Wingdings" panose="05000000000000000000" pitchFamily="2" charset="2"/>
              <a:buChar char="§"/>
            </a:pPr>
            <a:endParaRPr lang="ru-RU" dirty="0">
              <a:solidFill>
                <a:srgbClr val="000000"/>
              </a:solidFill>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6019800"/>
            <a:ext cx="1562081" cy="700162"/>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spTree>
    <p:extLst>
      <p:ext uri="{BB962C8B-B14F-4D97-AF65-F5344CB8AC3E}">
        <p14:creationId xmlns:p14="http://schemas.microsoft.com/office/powerpoint/2010/main" val="325993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761998" y="1629605"/>
            <a:ext cx="8077202" cy="4307646"/>
          </a:xfrm>
        </p:spPr>
        <p:txBody>
          <a:bodyPr>
            <a:normAutofit/>
          </a:bodyPr>
          <a:lstStyle/>
          <a:p>
            <a:pPr lvl="0" fontAlgn="base"/>
            <a:r>
              <a:rPr lang="ru-RU" sz="2000" b="1" dirty="0">
                <a:solidFill>
                  <a:schemeClr val="bg1"/>
                </a:solidFill>
              </a:rPr>
              <a:t>3. Принцип минимального знания</a:t>
            </a:r>
            <a:r>
              <a:rPr lang="ru-RU" sz="2000" dirty="0">
                <a:solidFill>
                  <a:schemeClr val="bg1"/>
                </a:solidFill>
              </a:rPr>
              <a:t> (также известный как Закон </a:t>
            </a:r>
            <a:r>
              <a:rPr lang="ru-RU" sz="2000" dirty="0" err="1">
                <a:solidFill>
                  <a:schemeClr val="bg1"/>
                </a:solidFill>
              </a:rPr>
              <a:t>Деметера</a:t>
            </a:r>
            <a:r>
              <a:rPr lang="ru-RU" sz="2000" dirty="0">
                <a:solidFill>
                  <a:schemeClr val="bg1"/>
                </a:solidFill>
              </a:rPr>
              <a:t> (</a:t>
            </a:r>
            <a:r>
              <a:rPr lang="ru-RU" sz="2000" dirty="0" err="1">
                <a:solidFill>
                  <a:schemeClr val="bg1"/>
                </a:solidFill>
              </a:rPr>
              <a:t>Law</a:t>
            </a:r>
            <a:r>
              <a:rPr lang="ru-RU" sz="2000" dirty="0">
                <a:solidFill>
                  <a:schemeClr val="bg1"/>
                </a:solidFill>
              </a:rPr>
              <a:t> </a:t>
            </a:r>
            <a:r>
              <a:rPr lang="ru-RU" sz="2000" dirty="0" err="1">
                <a:solidFill>
                  <a:schemeClr val="bg1"/>
                </a:solidFill>
              </a:rPr>
              <a:t>of</a:t>
            </a:r>
            <a:r>
              <a:rPr lang="ru-RU" sz="2000" dirty="0">
                <a:solidFill>
                  <a:schemeClr val="bg1"/>
                </a:solidFill>
              </a:rPr>
              <a:t> </a:t>
            </a:r>
            <a:r>
              <a:rPr lang="ru-RU" sz="2000" dirty="0" err="1">
                <a:solidFill>
                  <a:schemeClr val="bg1"/>
                </a:solidFill>
              </a:rPr>
              <a:t>Demeter</a:t>
            </a:r>
            <a:r>
              <a:rPr lang="ru-RU" sz="2000" dirty="0">
                <a:solidFill>
                  <a:schemeClr val="bg1"/>
                </a:solidFill>
              </a:rPr>
              <a:t>, </a:t>
            </a:r>
            <a:r>
              <a:rPr lang="ru-RU" sz="2000" dirty="0" err="1">
                <a:solidFill>
                  <a:schemeClr val="bg1"/>
                </a:solidFill>
              </a:rPr>
              <a:t>LoD</a:t>
            </a:r>
            <a:r>
              <a:rPr lang="ru-RU" sz="2000" dirty="0">
                <a:solidFill>
                  <a:schemeClr val="bg1"/>
                </a:solidFill>
              </a:rPr>
              <a:t>)). Компоненту или объекту не должны быть известны внутренние детали других компонентов или объектов. </a:t>
            </a:r>
          </a:p>
          <a:p>
            <a:pPr lvl="0" fontAlgn="base"/>
            <a:endParaRPr lang="ru-RU" sz="2000" b="1" dirty="0">
              <a:solidFill>
                <a:schemeClr val="bg1"/>
              </a:solidFill>
            </a:endParaRPr>
          </a:p>
          <a:p>
            <a:pPr lvl="0" fontAlgn="base"/>
            <a:endParaRPr lang="ru-RU" sz="2000" b="1" dirty="0">
              <a:solidFill>
                <a:schemeClr val="bg1"/>
              </a:solidFill>
            </a:endParaRPr>
          </a:p>
          <a:p>
            <a:pPr lvl="0" fontAlgn="base"/>
            <a:r>
              <a:rPr lang="ru-RU" sz="2000" b="1" dirty="0">
                <a:solidFill>
                  <a:schemeClr val="bg1"/>
                </a:solidFill>
              </a:rPr>
              <a:t>4. Не повторяйтесь (</a:t>
            </a:r>
            <a:r>
              <a:rPr lang="ru-RU" sz="2000" b="1" dirty="0" err="1">
                <a:solidFill>
                  <a:schemeClr val="bg1"/>
                </a:solidFill>
              </a:rPr>
              <a:t>Don’t</a:t>
            </a:r>
            <a:r>
              <a:rPr lang="ru-RU" sz="2000" b="1" dirty="0">
                <a:solidFill>
                  <a:schemeClr val="bg1"/>
                </a:solidFill>
              </a:rPr>
              <a:t> </a:t>
            </a:r>
            <a:r>
              <a:rPr lang="ru-RU" sz="2000" b="1" dirty="0" err="1">
                <a:solidFill>
                  <a:schemeClr val="bg1"/>
                </a:solidFill>
              </a:rPr>
              <a:t>repeat</a:t>
            </a:r>
            <a:r>
              <a:rPr lang="ru-RU" sz="2000" b="1" dirty="0">
                <a:solidFill>
                  <a:schemeClr val="bg1"/>
                </a:solidFill>
              </a:rPr>
              <a:t> </a:t>
            </a:r>
            <a:r>
              <a:rPr lang="ru-RU" sz="2000" b="1" dirty="0" err="1">
                <a:solidFill>
                  <a:schemeClr val="bg1"/>
                </a:solidFill>
              </a:rPr>
              <a:t>yourself</a:t>
            </a:r>
            <a:r>
              <a:rPr lang="ru-RU" sz="2000" b="1" dirty="0">
                <a:solidFill>
                  <a:schemeClr val="bg1"/>
                </a:solidFill>
              </a:rPr>
              <a:t>, DRY)</a:t>
            </a:r>
            <a:r>
              <a:rPr lang="ru-RU" sz="2000" dirty="0">
                <a:solidFill>
                  <a:schemeClr val="bg1"/>
                </a:solidFill>
              </a:rPr>
              <a:t>. Намерение должно быть обозначено только один раз. В применении к проектированию приложения это означает, что определенная функциональность должна быть реализована только в одном компоненте и не должна дублироваться ни в одном другом компоненте. </a:t>
            </a: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1537030"/>
          </a:xfrm>
        </p:spPr>
        <p:txBody>
          <a:bodyPr anchor="ctr">
            <a:normAutofit/>
          </a:bodyPr>
          <a:lstStyle/>
          <a:p>
            <a:r>
              <a:rPr lang="ru-RU" sz="2800" dirty="0"/>
              <a:t>Основные принципы </a:t>
            </a:r>
            <a:br>
              <a:rPr lang="ru-RU" sz="2800" dirty="0"/>
            </a:br>
            <a:r>
              <a:rPr lang="ru-RU" sz="2800" dirty="0"/>
              <a:t>проектирования архитектуры ПО</a:t>
            </a:r>
            <a:r>
              <a:rPr lang="en-US" sz="2800" dirty="0"/>
              <a:t>. </a:t>
            </a:r>
            <a:r>
              <a:rPr lang="ru-RU" sz="2800" dirty="0"/>
              <a:t>Продолжение</a:t>
            </a:r>
            <a:endParaRPr lang="ru-RU" sz="2800" cap="all" dirty="0"/>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15</a:t>
            </a:fld>
            <a:endParaRPr lang="en-US" sz="1400" dirty="0">
              <a:solidFill>
                <a:schemeClr val="bg1"/>
              </a:solidFill>
            </a:endParaRPr>
          </a:p>
        </p:txBody>
      </p:sp>
    </p:spTree>
    <p:extLst>
      <p:ext uri="{BB962C8B-B14F-4D97-AF65-F5344CB8AC3E}">
        <p14:creationId xmlns:p14="http://schemas.microsoft.com/office/powerpoint/2010/main" val="237371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761998" y="1219200"/>
            <a:ext cx="8077202" cy="4718051"/>
          </a:xfrm>
        </p:spPr>
        <p:txBody>
          <a:bodyPr>
            <a:normAutofit fontScale="70000" lnSpcReduction="20000"/>
          </a:bodyPr>
          <a:lstStyle/>
          <a:p>
            <a:pPr lvl="0" fontAlgn="base"/>
            <a:r>
              <a:rPr lang="ru-RU" b="1" dirty="0">
                <a:solidFill>
                  <a:schemeClr val="bg1"/>
                </a:solidFill>
              </a:rPr>
              <a:t>Разделяйте функциональные области</a:t>
            </a:r>
            <a:r>
              <a:rPr lang="ru-RU" dirty="0">
                <a:solidFill>
                  <a:schemeClr val="bg1"/>
                </a:solidFill>
              </a:rPr>
              <a:t>. Разделите приложение на отдельные функции с, по возможности, минимальным перекрытием функциональности. Основное преимущество такого подхода – независимая оптимизация функциональных возможностей. Кроме того, сбой одной из функций не приведет к сбою остальных, поскольку они могут выполняться независимо друг от друга. Такой подход также упрощает понимание и проектирование приложения и облегчает управление сложными взаимосвязанными системами. </a:t>
            </a:r>
          </a:p>
          <a:p>
            <a:pPr lvl="0" fontAlgn="base"/>
            <a:r>
              <a:rPr lang="ru-RU" b="1" dirty="0">
                <a:solidFill>
                  <a:schemeClr val="bg1"/>
                </a:solidFill>
              </a:rPr>
              <a:t>Явно определяйте связи между слоями</a:t>
            </a:r>
            <a:r>
              <a:rPr lang="ru-RU" dirty="0">
                <a:solidFill>
                  <a:schemeClr val="bg1"/>
                </a:solidFill>
              </a:rPr>
              <a:t>. Решение, в котором каждый слой приложения может взаимодействовать или имеет зависимости со всеми остальными слоями, является сложным для понимания и управления. Принимайте явные решения о зависимостях между слоями и о потоках данных между ними. </a:t>
            </a:r>
          </a:p>
          <a:p>
            <a:pPr lvl="0" fontAlgn="base"/>
            <a:r>
              <a:rPr lang="ru-RU" b="1" dirty="0">
                <a:solidFill>
                  <a:schemeClr val="bg1"/>
                </a:solidFill>
              </a:rPr>
              <a:t>Реализуйте слабое связывание слоев с помощью абстракции</a:t>
            </a:r>
            <a:r>
              <a:rPr lang="ru-RU" dirty="0">
                <a:solidFill>
                  <a:schemeClr val="bg1"/>
                </a:solidFill>
              </a:rPr>
              <a:t>. </a:t>
            </a:r>
            <a:endParaRPr lang="en-US" dirty="0">
              <a:solidFill>
                <a:schemeClr val="bg1"/>
              </a:solidFill>
            </a:endParaRPr>
          </a:p>
          <a:p>
            <a:pPr lvl="0" fontAlgn="base"/>
            <a:r>
              <a:rPr lang="ru-RU" dirty="0">
                <a:solidFill>
                  <a:schemeClr val="bg1"/>
                </a:solidFill>
              </a:rPr>
              <a:t>Это можно реализовать, определяя интерфейсные компоненты с хорошо известными входными и выходными характеристиками, такие как фасад, которые преобразуют запросы в формат, понятный компонентам слоя. Кроме того, также можно определять общий интерфейс или совместно используемую абстракцию (противоположность зависимости), которые должны быть реализованы компонентами интерфейса, используя интерфейсы или абстрактные базовые классы. </a:t>
            </a:r>
          </a:p>
          <a:p>
            <a:pPr lvl="0" fontAlgn="base"/>
            <a:r>
              <a:rPr lang="ru-RU" b="1" dirty="0">
                <a:solidFill>
                  <a:schemeClr val="bg1"/>
                </a:solidFill>
              </a:rPr>
              <a:t>Не смешивайте разные типы компонентов на одном логическом уровне</a:t>
            </a:r>
            <a:r>
              <a:rPr lang="ru-RU" dirty="0">
                <a:solidFill>
                  <a:schemeClr val="bg1"/>
                </a:solidFill>
              </a:rPr>
              <a:t>. </a:t>
            </a:r>
            <a:endParaRPr lang="en-US" dirty="0">
              <a:solidFill>
                <a:schemeClr val="bg1"/>
              </a:solidFill>
            </a:endParaRPr>
          </a:p>
          <a:p>
            <a:pPr lvl="0" fontAlgn="base"/>
            <a:r>
              <a:rPr lang="ru-RU" dirty="0">
                <a:solidFill>
                  <a:schemeClr val="bg1"/>
                </a:solidFill>
              </a:rPr>
              <a:t>Начинайте с идентификации функциональных областей и затем группируйте компоненты, ассоциированные с каждой из этих областей в логические уровни. Например, слой UI не должен включать компоненты выполнения бизнес-процессов, в него должны входить только компоненты, используемые для обработки пользовательского ввода и запросов. </a:t>
            </a:r>
          </a:p>
          <a:p>
            <a:pPr lvl="0" fontAlgn="base"/>
            <a:r>
              <a:rPr lang="ru-RU" b="1" dirty="0">
                <a:solidFill>
                  <a:schemeClr val="bg1"/>
                </a:solidFill>
              </a:rPr>
              <a:t>Придерживайтесь единого формата данных в рамках слоя или компонента</a:t>
            </a:r>
            <a:r>
              <a:rPr lang="ru-RU" dirty="0">
                <a:solidFill>
                  <a:schemeClr val="bg1"/>
                </a:solidFill>
              </a:rPr>
              <a:t>. </a:t>
            </a:r>
            <a:endParaRPr lang="en-US" dirty="0">
              <a:solidFill>
                <a:schemeClr val="bg1"/>
              </a:solidFill>
            </a:endParaRPr>
          </a:p>
          <a:p>
            <a:pPr lvl="0" fontAlgn="base"/>
            <a:r>
              <a:rPr lang="ru-RU" dirty="0">
                <a:solidFill>
                  <a:schemeClr val="bg1"/>
                </a:solidFill>
              </a:rPr>
              <a:t>Смешение форматов данных усложнит реализацию, расширение и обслуживание приложения. Любое преобразование одного формата данных в другой требует реализации кода преобразования и влечет за собой издержки на обработку. </a:t>
            </a: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1201993"/>
          </a:xfrm>
        </p:spPr>
        <p:txBody>
          <a:bodyPr anchor="ctr">
            <a:normAutofit/>
          </a:bodyPr>
          <a:lstStyle/>
          <a:p>
            <a:r>
              <a:rPr lang="ru-RU" sz="2800" dirty="0"/>
              <a:t>Слои приложения</a:t>
            </a:r>
            <a:endParaRPr lang="ru-RU" sz="2800" cap="all" dirty="0"/>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16</a:t>
            </a:fld>
            <a:endParaRPr lang="en-US" sz="1400" dirty="0">
              <a:solidFill>
                <a:schemeClr val="bg1"/>
              </a:solidFill>
            </a:endParaRPr>
          </a:p>
        </p:txBody>
      </p:sp>
    </p:spTree>
    <p:extLst>
      <p:ext uri="{BB962C8B-B14F-4D97-AF65-F5344CB8AC3E}">
        <p14:creationId xmlns:p14="http://schemas.microsoft.com/office/powerpoint/2010/main" val="180371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17</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sz="2800" dirty="0"/>
              <a:t>3-уровневая архитектура</a:t>
            </a:r>
            <a:endParaRPr lang="ru-RU" sz="2800" cap="all" dirty="0"/>
          </a:p>
        </p:txBody>
      </p:sp>
      <p:sp>
        <p:nvSpPr>
          <p:cNvPr id="24" name="Текст 9">
            <a:extLst>
              <a:ext uri="{FF2B5EF4-FFF2-40B4-BE49-F238E27FC236}">
                <a16:creationId xmlns:a16="http://schemas.microsoft.com/office/drawing/2014/main" id="{624AE8CB-13DB-4738-BCC0-E1A6AB421BCB}"/>
              </a:ext>
            </a:extLst>
          </p:cNvPr>
          <p:cNvSpPr>
            <a:spLocks noGrp="1"/>
          </p:cNvSpPr>
          <p:nvPr>
            <p:ph type="body" idx="1"/>
          </p:nvPr>
        </p:nvSpPr>
        <p:spPr>
          <a:xfrm>
            <a:off x="752168" y="3581401"/>
            <a:ext cx="8125112" cy="2286000"/>
          </a:xfrm>
        </p:spPr>
        <p:txBody>
          <a:bodyPr>
            <a:normAutofit/>
          </a:bodyPr>
          <a:lstStyle/>
          <a:p>
            <a:pPr marL="285750" indent="-285750">
              <a:buFont typeface="Wingdings" panose="05000000000000000000" pitchFamily="2" charset="2"/>
              <a:buChar char="§"/>
            </a:pPr>
            <a:r>
              <a:rPr lang="ru-RU" sz="2200" dirty="0"/>
              <a:t>Каждый слой может быть потенциально запущен на отдельной машине</a:t>
            </a:r>
          </a:p>
          <a:p>
            <a:pPr marL="285750" indent="-285750">
              <a:buFont typeface="Wingdings" panose="05000000000000000000" pitchFamily="2" charset="2"/>
              <a:buChar char="§"/>
            </a:pPr>
            <a:r>
              <a:rPr lang="ru-RU" sz="2200" dirty="0"/>
              <a:t>Представление логика и данные разделены</a:t>
            </a:r>
          </a:p>
          <a:p>
            <a:pPr marL="285750" indent="-285750">
              <a:buFont typeface="Wingdings" panose="05000000000000000000" pitchFamily="2" charset="2"/>
              <a:buChar char="§"/>
            </a:pPr>
            <a:endParaRPr lang="ru-RU" sz="2200" dirty="0"/>
          </a:p>
        </p:txBody>
      </p:sp>
      <p:pic>
        <p:nvPicPr>
          <p:cNvPr id="9" name="Рисунок 8">
            <a:extLst>
              <a:ext uri="{FF2B5EF4-FFF2-40B4-BE49-F238E27FC236}">
                <a16:creationId xmlns:a16="http://schemas.microsoft.com/office/drawing/2014/main" id="{BAF73819-A48F-48AA-B335-DD4594A4B7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1225366"/>
            <a:ext cx="8017910" cy="2051234"/>
          </a:xfrm>
          <a:prstGeom prst="rect">
            <a:avLst/>
          </a:prstGeom>
        </p:spPr>
      </p:pic>
    </p:spTree>
    <p:extLst>
      <p:ext uri="{BB962C8B-B14F-4D97-AF65-F5344CB8AC3E}">
        <p14:creationId xmlns:p14="http://schemas.microsoft.com/office/powerpoint/2010/main" val="117945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18</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sz="2800" dirty="0"/>
              <a:t>Многослойное приложение</a:t>
            </a:r>
            <a:endParaRPr lang="ru-RU" sz="2800" cap="all" dirty="0"/>
          </a:p>
        </p:txBody>
      </p:sp>
      <p:sp>
        <p:nvSpPr>
          <p:cNvPr id="24" name="Текст 9">
            <a:extLst>
              <a:ext uri="{FF2B5EF4-FFF2-40B4-BE49-F238E27FC236}">
                <a16:creationId xmlns:a16="http://schemas.microsoft.com/office/drawing/2014/main" id="{624AE8CB-13DB-4738-BCC0-E1A6AB421BCB}"/>
              </a:ext>
            </a:extLst>
          </p:cNvPr>
          <p:cNvSpPr>
            <a:spLocks noGrp="1"/>
          </p:cNvSpPr>
          <p:nvPr>
            <p:ph type="body" idx="1"/>
          </p:nvPr>
        </p:nvSpPr>
        <p:spPr>
          <a:xfrm>
            <a:off x="6324601" y="1219200"/>
            <a:ext cx="2552679" cy="4648201"/>
          </a:xfrm>
        </p:spPr>
        <p:txBody>
          <a:bodyPr>
            <a:normAutofit fontScale="77500" lnSpcReduction="20000"/>
          </a:bodyPr>
          <a:lstStyle/>
          <a:p>
            <a:r>
              <a:rPr lang="ru-RU" sz="2000" b="1" dirty="0"/>
              <a:t>Принципы архитектуры</a:t>
            </a:r>
            <a:r>
              <a:rPr lang="en-US" sz="2000" b="1" dirty="0"/>
              <a:t>:</a:t>
            </a:r>
          </a:p>
          <a:p>
            <a:pPr marL="342900" indent="-342900">
              <a:buFont typeface="Wingdings" panose="05000000000000000000" pitchFamily="2" charset="2"/>
              <a:buChar char="§"/>
            </a:pPr>
            <a:r>
              <a:rPr lang="ru-RU" sz="2000" dirty="0"/>
              <a:t>Клиент-серверная архитектура</a:t>
            </a:r>
          </a:p>
          <a:p>
            <a:pPr marL="342900" indent="-342900">
              <a:buFont typeface="Wingdings" panose="05000000000000000000" pitchFamily="2" charset="2"/>
              <a:buChar char="§"/>
            </a:pPr>
            <a:r>
              <a:rPr lang="ru-RU" sz="2000" dirty="0"/>
              <a:t>Каждый слой (данные, представление и логика) не зависит от остальных и не зависит от реализации</a:t>
            </a:r>
          </a:p>
          <a:p>
            <a:pPr marL="342900" indent="-342900">
              <a:buFont typeface="Wingdings" panose="05000000000000000000" pitchFamily="2" charset="2"/>
              <a:buChar char="§"/>
            </a:pPr>
            <a:r>
              <a:rPr lang="ru-RU" sz="2000" dirty="0"/>
              <a:t>Несоединённые слои вообще никогда не взаимодействуют</a:t>
            </a:r>
          </a:p>
          <a:p>
            <a:pPr marL="342900" indent="-342900">
              <a:buFont typeface="Wingdings" panose="05000000000000000000" pitchFamily="2" charset="2"/>
              <a:buChar char="§"/>
            </a:pPr>
            <a:r>
              <a:rPr lang="ru-RU" sz="2000" dirty="0"/>
              <a:t>Изменение платформы влияет только на тот уровень который на ней находится</a:t>
            </a:r>
          </a:p>
        </p:txBody>
      </p:sp>
      <p:pic>
        <p:nvPicPr>
          <p:cNvPr id="5" name="Рисунок 4">
            <a:extLst>
              <a:ext uri="{FF2B5EF4-FFF2-40B4-BE49-F238E27FC236}">
                <a16:creationId xmlns:a16="http://schemas.microsoft.com/office/drawing/2014/main" id="{5258F939-1BFB-47FE-9EC0-39220F337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 y="1219200"/>
            <a:ext cx="5791201" cy="4984492"/>
          </a:xfrm>
          <a:prstGeom prst="rect">
            <a:avLst/>
          </a:prstGeom>
        </p:spPr>
      </p:pic>
    </p:spTree>
    <p:extLst>
      <p:ext uri="{BB962C8B-B14F-4D97-AF65-F5344CB8AC3E}">
        <p14:creationId xmlns:p14="http://schemas.microsoft.com/office/powerpoint/2010/main" val="25618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761998" y="1219200"/>
            <a:ext cx="8077202" cy="4419599"/>
          </a:xfrm>
        </p:spPr>
        <p:txBody>
          <a:bodyPr>
            <a:normAutofit/>
          </a:bodyPr>
          <a:lstStyle/>
          <a:p>
            <a:pPr marL="285750" indent="-285750">
              <a:buFont typeface="Wingdings" panose="05000000000000000000" pitchFamily="2" charset="2"/>
              <a:buChar char="§"/>
            </a:pPr>
            <a:r>
              <a:rPr lang="ru-RU" dirty="0">
                <a:solidFill>
                  <a:schemeClr val="bg1"/>
                </a:solidFill>
              </a:rPr>
              <a:t>Уровень представления</a:t>
            </a:r>
          </a:p>
          <a:p>
            <a:pPr marL="628650" lvl="1" indent="-285750">
              <a:buFont typeface="Lucida Console" panose="020B0609040504020204" pitchFamily="49" charset="0"/>
              <a:buChar char="–"/>
            </a:pPr>
            <a:r>
              <a:rPr lang="ru-RU" dirty="0">
                <a:solidFill>
                  <a:schemeClr val="bg1"/>
                </a:solidFill>
              </a:rPr>
              <a:t>Статический или динамически сгенерированный контент отображаемый через браузер (</a:t>
            </a:r>
            <a:r>
              <a:rPr lang="en-US" dirty="0">
                <a:solidFill>
                  <a:schemeClr val="bg1"/>
                </a:solidFill>
              </a:rPr>
              <a:t>front-end</a:t>
            </a:r>
            <a:r>
              <a:rPr lang="ru-RU" dirty="0">
                <a:solidFill>
                  <a:schemeClr val="bg1"/>
                </a:solidFill>
              </a:rPr>
              <a:t>)</a:t>
            </a:r>
            <a:endParaRPr lang="en-US" dirty="0">
              <a:solidFill>
                <a:schemeClr val="bg1"/>
              </a:solidFill>
            </a:endParaRPr>
          </a:p>
          <a:p>
            <a:pPr marL="628650" lvl="1" indent="-285750">
              <a:buFont typeface="Lucida Console" panose="020B0609040504020204" pitchFamily="49" charset="0"/>
              <a:buChar char="–"/>
            </a:pPr>
            <a:endParaRPr lang="en-US" dirty="0">
              <a:solidFill>
                <a:schemeClr val="bg1"/>
              </a:solidFill>
            </a:endParaRPr>
          </a:p>
          <a:p>
            <a:pPr marL="285750" indent="-285750">
              <a:buFont typeface="Wingdings" panose="05000000000000000000" pitchFamily="2" charset="2"/>
              <a:buChar char="§"/>
            </a:pPr>
            <a:r>
              <a:rPr lang="ru-RU" dirty="0">
                <a:solidFill>
                  <a:schemeClr val="bg1"/>
                </a:solidFill>
              </a:rPr>
              <a:t>Уровень логики</a:t>
            </a:r>
          </a:p>
          <a:p>
            <a:pPr marL="628650" lvl="1" indent="-285750">
              <a:buFont typeface="Lucida Console" panose="020B0609040504020204" pitchFamily="49" charset="0"/>
              <a:buChar char="–"/>
            </a:pPr>
            <a:r>
              <a:rPr lang="ru-RU" dirty="0">
                <a:solidFill>
                  <a:schemeClr val="bg1"/>
                </a:solidFill>
              </a:rPr>
              <a:t>Уровень подготовки данных для динамически генерируемого контента, уровень сервера приложений (</a:t>
            </a:r>
            <a:r>
              <a:rPr lang="en-US" dirty="0">
                <a:solidFill>
                  <a:schemeClr val="bg1"/>
                </a:solidFill>
              </a:rPr>
              <a:t>application server</a:t>
            </a:r>
            <a:r>
              <a:rPr lang="ru-RU" dirty="0">
                <a:solidFill>
                  <a:schemeClr val="bg1"/>
                </a:solidFill>
              </a:rPr>
              <a:t>). </a:t>
            </a:r>
            <a:r>
              <a:rPr lang="en-US" dirty="0">
                <a:solidFill>
                  <a:schemeClr val="bg1"/>
                </a:solidFill>
              </a:rPr>
              <a:t>Middleware </a:t>
            </a:r>
            <a:r>
              <a:rPr lang="ru-RU" dirty="0">
                <a:solidFill>
                  <a:schemeClr val="bg1"/>
                </a:solidFill>
              </a:rPr>
              <a:t>платформы</a:t>
            </a:r>
            <a:r>
              <a:rPr lang="en-US" dirty="0">
                <a:solidFill>
                  <a:schemeClr val="bg1"/>
                </a:solidFill>
              </a:rPr>
              <a:t>: ASP.NET,</a:t>
            </a:r>
            <a:r>
              <a:rPr lang="ru-RU" dirty="0">
                <a:solidFill>
                  <a:schemeClr val="bg1"/>
                </a:solidFill>
              </a:rPr>
              <a:t> </a:t>
            </a:r>
            <a:r>
              <a:rPr lang="en-US" dirty="0" err="1">
                <a:solidFill>
                  <a:schemeClr val="bg1"/>
                </a:solidFill>
              </a:rPr>
              <a:t>JavaEE</a:t>
            </a:r>
            <a:r>
              <a:rPr lang="en-US" dirty="0">
                <a:solidFill>
                  <a:schemeClr val="bg1"/>
                </a:solidFill>
              </a:rPr>
              <a:t>, PHP, ColdFusion</a:t>
            </a:r>
          </a:p>
          <a:p>
            <a:pPr marL="628650" lvl="1" indent="-285750">
              <a:buFont typeface="Lucida Console" panose="020B0609040504020204" pitchFamily="49" charset="0"/>
              <a:buChar char="–"/>
            </a:pPr>
            <a:endParaRPr lang="en-US" dirty="0">
              <a:solidFill>
                <a:schemeClr val="bg1"/>
              </a:solidFill>
            </a:endParaRPr>
          </a:p>
          <a:p>
            <a:pPr marL="285750" indent="-285750">
              <a:buFont typeface="Wingdings" panose="05000000000000000000" pitchFamily="2" charset="2"/>
              <a:buChar char="§"/>
            </a:pPr>
            <a:r>
              <a:rPr lang="ru-RU" dirty="0">
                <a:solidFill>
                  <a:schemeClr val="bg1"/>
                </a:solidFill>
              </a:rPr>
              <a:t>Уровень данных</a:t>
            </a:r>
          </a:p>
          <a:p>
            <a:pPr marL="628650" lvl="1" indent="-285750">
              <a:buFont typeface="Lucida Console" panose="020B0609040504020204" pitchFamily="49" charset="0"/>
              <a:buChar char="–"/>
            </a:pPr>
            <a:r>
              <a:rPr lang="ru-RU" dirty="0">
                <a:solidFill>
                  <a:schemeClr val="bg1"/>
                </a:solidFill>
              </a:rPr>
              <a:t>База данных включающая в себя данные и систему управления над ними или же готовая </a:t>
            </a:r>
            <a:r>
              <a:rPr lang="en-US" dirty="0">
                <a:solidFill>
                  <a:schemeClr val="bg1"/>
                </a:solidFill>
              </a:rPr>
              <a:t>RDBMS </a:t>
            </a:r>
            <a:r>
              <a:rPr lang="ru-RU" dirty="0">
                <a:solidFill>
                  <a:schemeClr val="bg1"/>
                </a:solidFill>
              </a:rPr>
              <a:t>система, предоставляющая доступ к данным и методы управления (</a:t>
            </a:r>
            <a:r>
              <a:rPr lang="en-US" dirty="0">
                <a:solidFill>
                  <a:schemeClr val="bg1"/>
                </a:solidFill>
              </a:rPr>
              <a:t>back-end</a:t>
            </a:r>
            <a:r>
              <a:rPr lang="ru-RU" dirty="0">
                <a:solidFill>
                  <a:schemeClr val="bg1"/>
                </a:solidFill>
              </a:rPr>
              <a:t>)</a:t>
            </a:r>
          </a:p>
          <a:p>
            <a:pPr marL="285750" indent="-285750">
              <a:buFont typeface="Wingdings" panose="05000000000000000000" pitchFamily="2" charset="2"/>
              <a:buChar char="§"/>
            </a:pPr>
            <a:endParaRPr lang="ru-RU" dirty="0">
              <a:solidFill>
                <a:schemeClr val="bg1"/>
              </a:solidFill>
            </a:endParaRP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1201993"/>
          </a:xfrm>
        </p:spPr>
        <p:txBody>
          <a:bodyPr anchor="ctr">
            <a:normAutofit/>
          </a:bodyPr>
          <a:lstStyle/>
          <a:p>
            <a:r>
              <a:rPr lang="ru-RU" sz="2800" dirty="0"/>
              <a:t>3-уровневая архитектура</a:t>
            </a:r>
            <a:endParaRPr lang="ru-RU" sz="2800" cap="all" dirty="0"/>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19</a:t>
            </a:fld>
            <a:endParaRPr lang="en-US" sz="1400" dirty="0">
              <a:solidFill>
                <a:schemeClr val="bg1"/>
              </a:solidFill>
            </a:endParaRPr>
          </a:p>
        </p:txBody>
      </p:sp>
    </p:spTree>
    <p:extLst>
      <p:ext uri="{BB962C8B-B14F-4D97-AF65-F5344CB8AC3E}">
        <p14:creationId xmlns:p14="http://schemas.microsoft.com/office/powerpoint/2010/main" val="297997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34413"/>
            <a:ext cx="8115281" cy="1260987"/>
          </a:xfrm>
        </p:spPr>
        <p:txBody>
          <a:bodyPr>
            <a:normAutofit/>
          </a:bodyPr>
          <a:lstStyle/>
          <a:p>
            <a:pPr algn="ctr"/>
            <a:r>
              <a:rPr lang="ru-RU" sz="2800" dirty="0"/>
              <a:t>Содержание</a:t>
            </a:r>
            <a:endParaRPr lang="ru-RU" sz="28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2</a:t>
            </a:fld>
            <a:endParaRPr lang="en-US" sz="1400" dirty="0">
              <a:solidFill>
                <a:schemeClr val="bg1"/>
              </a:solidFill>
            </a:endParaRPr>
          </a:p>
        </p:txBody>
      </p:sp>
      <p:sp>
        <p:nvSpPr>
          <p:cNvPr id="9" name="Заголовок 5">
            <a:extLst>
              <a:ext uri="{FF2B5EF4-FFF2-40B4-BE49-F238E27FC236}">
                <a16:creationId xmlns:a16="http://schemas.microsoft.com/office/drawing/2014/main" id="{03E899E2-27DC-45A6-AB04-47508D9A58C0}"/>
              </a:ext>
            </a:extLst>
          </p:cNvPr>
          <p:cNvSpPr txBox="1">
            <a:spLocks/>
          </p:cNvSpPr>
          <p:nvPr/>
        </p:nvSpPr>
        <p:spPr>
          <a:xfrm>
            <a:off x="761998" y="1524000"/>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ru-RU" sz="2800" cap="all" dirty="0"/>
          </a:p>
        </p:txBody>
      </p:sp>
      <p:sp>
        <p:nvSpPr>
          <p:cNvPr id="12" name="TextBox 11">
            <a:extLst>
              <a:ext uri="{FF2B5EF4-FFF2-40B4-BE49-F238E27FC236}">
                <a16:creationId xmlns:a16="http://schemas.microsoft.com/office/drawing/2014/main" id="{7F2A5C67-B134-464A-B4D1-83568AB2A6A0}"/>
              </a:ext>
            </a:extLst>
          </p:cNvPr>
          <p:cNvSpPr txBox="1"/>
          <p:nvPr/>
        </p:nvSpPr>
        <p:spPr>
          <a:xfrm>
            <a:off x="761998" y="1295400"/>
            <a:ext cx="8115282" cy="2677656"/>
          </a:xfrm>
          <a:prstGeom prst="rect">
            <a:avLst/>
          </a:prstGeom>
          <a:noFill/>
        </p:spPr>
        <p:txBody>
          <a:bodyPr wrap="square" rtlCol="0">
            <a:spAutoFit/>
          </a:bodyPr>
          <a:lstStyle/>
          <a:p>
            <a:pPr marL="285750" indent="-285750">
              <a:buFont typeface="Wingdings" panose="05000000000000000000" pitchFamily="2" charset="2"/>
              <a:buChar char="§"/>
            </a:pPr>
            <a:r>
              <a:rPr lang="ru-RU" sz="2400" dirty="0"/>
              <a:t>Независимость данных в многослойной архитектуре</a:t>
            </a:r>
          </a:p>
          <a:p>
            <a:pPr marL="285750" indent="-285750">
              <a:buFont typeface="Wingdings" panose="05000000000000000000" pitchFamily="2" charset="2"/>
              <a:buChar char="§"/>
            </a:pPr>
            <a:r>
              <a:rPr lang="ru-RU" sz="2400" dirty="0"/>
              <a:t>Инверсия управления, </a:t>
            </a:r>
            <a:r>
              <a:rPr lang="ru-RU" sz="2400" dirty="0" err="1"/>
              <a:t>IoC</a:t>
            </a:r>
            <a:r>
              <a:rPr lang="ru-RU" sz="2400" dirty="0"/>
              <a:t>-контейнер</a:t>
            </a:r>
          </a:p>
          <a:p>
            <a:pPr marL="285750" indent="-285750">
              <a:buFont typeface="Wingdings" panose="05000000000000000000" pitchFamily="2" charset="2"/>
              <a:buChar char="§"/>
            </a:pPr>
            <a:r>
              <a:rPr lang="en-US" sz="2400" dirty="0"/>
              <a:t>.NET CORE </a:t>
            </a:r>
            <a:r>
              <a:rPr lang="ru-RU" sz="2400" dirty="0"/>
              <a:t>и </a:t>
            </a:r>
            <a:r>
              <a:rPr lang="en-US" sz="2400" dirty="0"/>
              <a:t>.NET STANDARD</a:t>
            </a:r>
            <a:endParaRPr lang="ru-RU" sz="2400" dirty="0"/>
          </a:p>
          <a:p>
            <a:pPr marL="285750" indent="-285750">
              <a:buFont typeface="Wingdings" panose="05000000000000000000" pitchFamily="2" charset="2"/>
              <a:buChar char="§"/>
            </a:pPr>
            <a:r>
              <a:rPr lang="ru-RU" sz="2400" dirty="0"/>
              <a:t>Дополнительные материалы: N-уровневая архитектура</a:t>
            </a:r>
            <a:r>
              <a:rPr lang="en-US" sz="2400" dirty="0"/>
              <a:t>, </a:t>
            </a:r>
            <a:r>
              <a:rPr lang="ru-RU" sz="2400" dirty="0"/>
              <a:t>выделение слоев</a:t>
            </a:r>
            <a:endParaRPr lang="en-US" sz="2400" dirty="0"/>
          </a:p>
          <a:p>
            <a:pPr marL="285750" indent="-285750">
              <a:buFont typeface="Wingdings" panose="05000000000000000000" pitchFamily="2" charset="2"/>
              <a:buChar char="§"/>
            </a:pPr>
            <a:endParaRPr lang="ru-RU" sz="2400" dirty="0"/>
          </a:p>
        </p:txBody>
      </p:sp>
    </p:spTree>
    <p:extLst>
      <p:ext uri="{BB962C8B-B14F-4D97-AF65-F5344CB8AC3E}">
        <p14:creationId xmlns:p14="http://schemas.microsoft.com/office/powerpoint/2010/main" val="2028437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761998" y="1219200"/>
            <a:ext cx="8077202" cy="4419599"/>
          </a:xfrm>
        </p:spPr>
        <p:txBody>
          <a:bodyPr>
            <a:normAutofit/>
          </a:bodyPr>
          <a:lstStyle/>
          <a:p>
            <a:pPr marL="285750" indent="-285750">
              <a:buFont typeface="Wingdings" panose="05000000000000000000" pitchFamily="2" charset="2"/>
              <a:buChar char="§"/>
            </a:pPr>
            <a:r>
              <a:rPr lang="ru-RU" sz="2000" dirty="0">
                <a:solidFill>
                  <a:schemeClr val="bg1"/>
                </a:solidFill>
              </a:rPr>
              <a:t>Независимость уровней</a:t>
            </a:r>
          </a:p>
          <a:p>
            <a:pPr marL="628650" lvl="1" indent="-285750">
              <a:buFont typeface="Lucida Console" panose="020B0609040504020204" pitchFamily="49" charset="0"/>
              <a:buChar char="–"/>
            </a:pPr>
            <a:r>
              <a:rPr lang="ru-RU" sz="1800" dirty="0">
                <a:solidFill>
                  <a:schemeClr val="bg1"/>
                </a:solidFill>
              </a:rPr>
              <a:t>Лёгкость в поддержке</a:t>
            </a:r>
          </a:p>
          <a:p>
            <a:pPr marL="628650" lvl="1" indent="-285750">
              <a:buFont typeface="Lucida Console" panose="020B0609040504020204" pitchFamily="49" charset="0"/>
              <a:buChar char="–"/>
            </a:pPr>
            <a:r>
              <a:rPr lang="ru-RU" sz="1800" dirty="0">
                <a:solidFill>
                  <a:schemeClr val="bg1"/>
                </a:solidFill>
              </a:rPr>
              <a:t>Отдельные компоненты можно использовать в других задачах</a:t>
            </a:r>
          </a:p>
          <a:p>
            <a:pPr marL="628650" lvl="1" indent="-285750">
              <a:buFont typeface="Lucida Console" panose="020B0609040504020204" pitchFamily="49" charset="0"/>
              <a:buChar char="–"/>
            </a:pPr>
            <a:r>
              <a:rPr lang="ru-RU" sz="1800" dirty="0">
                <a:solidFill>
                  <a:schemeClr val="bg1"/>
                </a:solidFill>
              </a:rPr>
              <a:t>Задача разработки хорошо делится и поэтому может быть быстрее решена (уровни можно разрабатывать параллельно)</a:t>
            </a:r>
          </a:p>
          <a:p>
            <a:pPr marL="971550" lvl="2" indent="-285750">
              <a:buFont typeface="Arial" panose="020B0604020202020204" pitchFamily="34" charset="0"/>
              <a:buChar char="•"/>
            </a:pPr>
            <a:r>
              <a:rPr lang="en-US" sz="1600" dirty="0">
                <a:solidFill>
                  <a:schemeClr val="bg1"/>
                </a:solidFill>
              </a:rPr>
              <a:t>Web </a:t>
            </a:r>
            <a:r>
              <a:rPr lang="ru-RU" sz="1600" dirty="0">
                <a:solidFill>
                  <a:schemeClr val="bg1"/>
                </a:solidFill>
              </a:rPr>
              <a:t>дизайнер делает уровень представления</a:t>
            </a:r>
          </a:p>
          <a:p>
            <a:pPr marL="971550" lvl="2" indent="-285750">
              <a:buFont typeface="Arial" panose="020B0604020202020204" pitchFamily="34" charset="0"/>
              <a:buChar char="•"/>
            </a:pPr>
            <a:r>
              <a:rPr lang="ru-RU" sz="1600" dirty="0">
                <a:solidFill>
                  <a:schemeClr val="bg1"/>
                </a:solidFill>
              </a:rPr>
              <a:t>Инженер (</a:t>
            </a:r>
            <a:r>
              <a:rPr lang="en-US" sz="1600" dirty="0">
                <a:solidFill>
                  <a:schemeClr val="bg1"/>
                </a:solidFill>
              </a:rPr>
              <a:t>Software Engineer</a:t>
            </a:r>
            <a:r>
              <a:rPr lang="ru-RU" sz="1600" dirty="0">
                <a:solidFill>
                  <a:schemeClr val="bg1"/>
                </a:solidFill>
              </a:rPr>
              <a:t>)</a:t>
            </a:r>
            <a:r>
              <a:rPr lang="en-US" sz="1600" dirty="0">
                <a:solidFill>
                  <a:schemeClr val="bg1"/>
                </a:solidFill>
              </a:rPr>
              <a:t> </a:t>
            </a:r>
            <a:r>
              <a:rPr lang="ru-RU" sz="1600" dirty="0">
                <a:solidFill>
                  <a:schemeClr val="bg1"/>
                </a:solidFill>
              </a:rPr>
              <a:t>делает логику</a:t>
            </a:r>
          </a:p>
          <a:p>
            <a:pPr marL="971550" lvl="2" indent="-285750">
              <a:buFont typeface="Arial" panose="020B0604020202020204" pitchFamily="34" charset="0"/>
              <a:buChar char="•"/>
            </a:pPr>
            <a:r>
              <a:rPr lang="ru-RU" sz="1600" dirty="0">
                <a:solidFill>
                  <a:schemeClr val="bg1"/>
                </a:solidFill>
              </a:rPr>
              <a:t>Администратор БД делает модель данных</a:t>
            </a: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1201993"/>
          </a:xfrm>
        </p:spPr>
        <p:txBody>
          <a:bodyPr anchor="ctr">
            <a:normAutofit/>
          </a:bodyPr>
          <a:lstStyle/>
          <a:p>
            <a:r>
              <a:rPr lang="ru-RU" sz="2800" dirty="0"/>
              <a:t>Преимущества</a:t>
            </a:r>
            <a:endParaRPr lang="ru-RU" sz="2800" cap="all" dirty="0"/>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20</a:t>
            </a:fld>
            <a:endParaRPr lang="en-US" sz="1400" dirty="0">
              <a:solidFill>
                <a:schemeClr val="bg1"/>
              </a:solidFill>
            </a:endParaRPr>
          </a:p>
        </p:txBody>
      </p:sp>
    </p:spTree>
    <p:extLst>
      <p:ext uri="{BB962C8B-B14F-4D97-AF65-F5344CB8AC3E}">
        <p14:creationId xmlns:p14="http://schemas.microsoft.com/office/powerpoint/2010/main" val="274542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2531807"/>
            <a:ext cx="8115281" cy="1201993"/>
          </a:xfrm>
        </p:spPr>
        <p:txBody>
          <a:bodyPr anchor="ctr">
            <a:normAutofit fontScale="90000"/>
          </a:bodyPr>
          <a:lstStyle/>
          <a:p>
            <a:pPr algn="ctr"/>
            <a:r>
              <a:rPr lang="ru-RU" sz="2800" dirty="0"/>
              <a:t>Инверсия зависимостей,</a:t>
            </a:r>
            <a:br>
              <a:rPr lang="en-US" sz="2800" dirty="0"/>
            </a:br>
            <a:r>
              <a:rPr lang="ru-RU" sz="2800" dirty="0"/>
              <a:t>Внедрение зависимостей</a:t>
            </a:r>
            <a:r>
              <a:rPr lang="en-US" sz="2800" dirty="0"/>
              <a:t> </a:t>
            </a:r>
            <a:r>
              <a:rPr lang="ru-RU" sz="2800" dirty="0"/>
              <a:t>(</a:t>
            </a:r>
            <a:r>
              <a:rPr lang="en-US" sz="2800" dirty="0"/>
              <a:t>DI</a:t>
            </a:r>
            <a:r>
              <a:rPr lang="ru-RU" sz="2800" dirty="0"/>
              <a:t>), </a:t>
            </a:r>
            <a:br>
              <a:rPr lang="en-US" sz="2800" dirty="0"/>
            </a:br>
            <a:r>
              <a:rPr lang="ru-RU" sz="2800" dirty="0" err="1"/>
              <a:t>IoC</a:t>
            </a:r>
            <a:r>
              <a:rPr lang="ru-RU" sz="2800" dirty="0"/>
              <a:t>(</a:t>
            </a:r>
            <a:r>
              <a:rPr lang="en-US" sz="2800" dirty="0"/>
              <a:t>DI</a:t>
            </a:r>
            <a:r>
              <a:rPr lang="ru-RU" sz="2800" dirty="0"/>
              <a:t>)-контейнер</a:t>
            </a:r>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21</a:t>
            </a:fld>
            <a:endParaRPr lang="en-US" sz="1400" dirty="0">
              <a:solidFill>
                <a:schemeClr val="bg1"/>
              </a:solidFill>
            </a:endParaRPr>
          </a:p>
        </p:txBody>
      </p:sp>
    </p:spTree>
    <p:extLst>
      <p:ext uri="{BB962C8B-B14F-4D97-AF65-F5344CB8AC3E}">
        <p14:creationId xmlns:p14="http://schemas.microsoft.com/office/powerpoint/2010/main" val="363104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ru-RU" sz="2800" b="1" dirty="0"/>
              <a:t>Что такое инверсия зависимостей?</a:t>
            </a:r>
            <a:endParaRPr lang="ru-RU" sz="28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22</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0"/>
            <a:ext cx="8077202" cy="44195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u-RU" b="1" dirty="0"/>
              <a:t>Принцип инверсии зависимостей</a:t>
            </a:r>
            <a:r>
              <a:rPr lang="ru-RU" dirty="0"/>
              <a:t> (</a:t>
            </a:r>
            <a:r>
              <a:rPr lang="ru-RU" dirty="0">
                <a:hlinkClick r:id="rId5" tooltip="Английский язык"/>
              </a:rPr>
              <a:t>англ.</a:t>
            </a:r>
            <a:r>
              <a:rPr lang="ru-RU" dirty="0"/>
              <a:t> </a:t>
            </a:r>
            <a:r>
              <a:rPr lang="ru-RU" i="1" dirty="0" err="1"/>
              <a:t>dependency</a:t>
            </a:r>
            <a:r>
              <a:rPr lang="ru-RU" i="1" dirty="0"/>
              <a:t> </a:t>
            </a:r>
            <a:r>
              <a:rPr lang="ru-RU" i="1" dirty="0" err="1"/>
              <a:t>inversion</a:t>
            </a:r>
            <a:r>
              <a:rPr lang="ru-RU" i="1" dirty="0"/>
              <a:t> </a:t>
            </a:r>
            <a:r>
              <a:rPr lang="ru-RU" i="1" dirty="0" err="1"/>
              <a:t>principle</a:t>
            </a:r>
            <a:r>
              <a:rPr lang="ru-RU" dirty="0"/>
              <a:t>, </a:t>
            </a:r>
            <a:r>
              <a:rPr lang="ru-RU" i="1" dirty="0"/>
              <a:t>DIP</a:t>
            </a:r>
            <a:r>
              <a:rPr lang="ru-RU" dirty="0"/>
              <a:t>) — важный принцип </a:t>
            </a:r>
            <a:r>
              <a:rPr lang="ru-RU" dirty="0" err="1"/>
              <a:t>объкетно</a:t>
            </a:r>
            <a:r>
              <a:rPr lang="ru-RU" dirty="0"/>
              <a:t>-ориентированного программирования, используемый для уменьшения зацепления в компьютерных программах. Как мы помним, входит в пятёрку принципов </a:t>
            </a:r>
            <a:r>
              <a:rPr lang="ru-RU" dirty="0">
                <a:hlinkClick r:id="rId6" tooltip="SOLID (объектно-ориентированное программирование)"/>
              </a:rPr>
              <a:t>SOLID</a:t>
            </a:r>
            <a:r>
              <a:rPr lang="ru-RU" dirty="0"/>
              <a:t>.</a:t>
            </a:r>
          </a:p>
          <a:p>
            <a:pPr marL="0" indent="0">
              <a:buNone/>
            </a:pPr>
            <a:endParaRPr lang="ru-RU" b="1" dirty="0"/>
          </a:p>
          <a:p>
            <a:pPr marL="0" indent="0">
              <a:buNone/>
            </a:pPr>
            <a:r>
              <a:rPr lang="ru-RU" b="1" dirty="0"/>
              <a:t>Формулировка:</a:t>
            </a:r>
          </a:p>
          <a:p>
            <a:r>
              <a:rPr lang="ru-RU" dirty="0"/>
              <a:t>Модули верхних уровней не должны зависеть от модулей нижних уровней. Оба типа модулей должны зависеть от абстракций.</a:t>
            </a:r>
          </a:p>
          <a:p>
            <a:r>
              <a:rPr lang="ru-RU" dirty="0"/>
              <a:t>Абстракции не должны зависеть от деталей. Детали должны зависеть от абстракций.</a:t>
            </a:r>
          </a:p>
          <a:p>
            <a:pPr marL="0" indent="0">
              <a:buNone/>
            </a:pPr>
            <a:endParaRPr lang="ru-RU" sz="2000" dirty="0"/>
          </a:p>
        </p:txBody>
      </p:sp>
    </p:spTree>
    <p:extLst>
      <p:ext uri="{BB962C8B-B14F-4D97-AF65-F5344CB8AC3E}">
        <p14:creationId xmlns:p14="http://schemas.microsoft.com/office/powerpoint/2010/main" val="2054460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ru-RU" sz="2800" b="1" dirty="0"/>
              <a:t>Что такое внедрение зависимостей?</a:t>
            </a:r>
            <a:endParaRPr lang="ru-RU" sz="28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23</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0"/>
            <a:ext cx="8077202" cy="44195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2000" b="1" dirty="0"/>
              <a:t>Внедрение зависимостей (</a:t>
            </a:r>
            <a:r>
              <a:rPr lang="ru-RU" sz="2000" b="1" dirty="0" err="1"/>
              <a:t>Dependency</a:t>
            </a:r>
            <a:r>
              <a:rPr lang="ru-RU" sz="2000" b="1" dirty="0"/>
              <a:t> </a:t>
            </a:r>
            <a:r>
              <a:rPr lang="ru-RU" sz="2000" b="1" dirty="0" err="1"/>
              <a:t>Injection</a:t>
            </a:r>
            <a:r>
              <a:rPr lang="ru-RU" sz="2000" b="1" dirty="0"/>
              <a:t>, DI) </a:t>
            </a:r>
            <a:r>
              <a:rPr lang="ru-RU" sz="2000" dirty="0"/>
              <a:t>—  методика для создания слабосвязанных приложений. Она предоставляет возможности для упрощения кода, извлечения и обработки зависимостей между объектами и автоматического создания экземпляров зависимого объекта. Внедрение зависимостей описывает процесс разработки приложений — вместо указания конкретных зависимостей в приложении во время разработки и создания необходимых объектов в коде во время выполнения приложение решает, какие объекты ему требуются, а потом создает и внедряет их в приложение.</a:t>
            </a:r>
          </a:p>
        </p:txBody>
      </p:sp>
    </p:spTree>
    <p:extLst>
      <p:ext uri="{BB962C8B-B14F-4D97-AF65-F5344CB8AC3E}">
        <p14:creationId xmlns:p14="http://schemas.microsoft.com/office/powerpoint/2010/main" val="286470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ru-RU" sz="2800" dirty="0"/>
              <a:t>Преимущества </a:t>
            </a:r>
            <a:r>
              <a:rPr lang="en-US" sz="2800" dirty="0"/>
              <a:t>Io</a:t>
            </a:r>
            <a:r>
              <a:rPr lang="ru-RU" sz="2800" dirty="0"/>
              <a:t>С</a:t>
            </a:r>
            <a:r>
              <a:rPr lang="en-US" sz="2800" dirty="0"/>
              <a:t> </a:t>
            </a:r>
            <a:r>
              <a:rPr lang="ru-RU" sz="2800" dirty="0"/>
              <a:t>и </a:t>
            </a:r>
            <a:r>
              <a:rPr lang="en-US" sz="2800" dirty="0"/>
              <a:t>DI</a:t>
            </a:r>
            <a:endParaRPr lang="ru-RU" sz="28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24</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0"/>
            <a:ext cx="8077202" cy="487045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
            </a:pPr>
            <a:r>
              <a:rPr lang="ru-RU" sz="2000" b="1" dirty="0"/>
              <a:t>Ослабление соединения между классами</a:t>
            </a:r>
            <a:r>
              <a:rPr lang="ru-RU" sz="2000" dirty="0"/>
              <a:t>. Зависимости четко определены в каждом классе. Сведения о сопоставления между интерфейсами и реализующими их классами хранятся в </a:t>
            </a:r>
            <a:r>
              <a:rPr lang="en-US" sz="2000" dirty="0" err="1"/>
              <a:t>IoC</a:t>
            </a:r>
            <a:r>
              <a:rPr lang="en-US" sz="2000" dirty="0"/>
              <a:t>-</a:t>
            </a:r>
            <a:r>
              <a:rPr lang="ru-RU" sz="2000" dirty="0"/>
              <a:t>контейнере, который и используется при внедрении зависимостей. При необходимости зависимости можно обновить лишь переконфигурировав </a:t>
            </a:r>
            <a:r>
              <a:rPr lang="en-US" sz="2000" dirty="0"/>
              <a:t>Io</a:t>
            </a:r>
            <a:r>
              <a:rPr lang="ru-RU" sz="2000" dirty="0"/>
              <a:t>С-контейнер. </a:t>
            </a:r>
            <a:endParaRPr lang="en-US" sz="2000" dirty="0"/>
          </a:p>
          <a:p>
            <a:pPr>
              <a:buFont typeface="Wingdings" panose="05000000000000000000" pitchFamily="2" charset="2"/>
              <a:buChar char="§"/>
            </a:pPr>
            <a:endParaRPr lang="ru-RU" sz="2000" dirty="0"/>
          </a:p>
          <a:p>
            <a:pPr>
              <a:buFont typeface="Wingdings" panose="05000000000000000000" pitchFamily="2" charset="2"/>
              <a:buChar char="§"/>
            </a:pPr>
            <a:r>
              <a:rPr lang="ru-RU" sz="2000" b="1" dirty="0"/>
              <a:t>Создание кода, который лучше поддается проверке</a:t>
            </a:r>
            <a:r>
              <a:rPr lang="ru-RU" sz="2000" dirty="0"/>
              <a:t>. Можно легко узнать из типов конструкторов, свойств или методов пользовательских классов, какие объекты они используют и какие у них существуют зависимости. </a:t>
            </a:r>
            <a:endParaRPr lang="en-US" sz="2000" dirty="0"/>
          </a:p>
          <a:p>
            <a:pPr>
              <a:buFont typeface="Wingdings" panose="05000000000000000000" pitchFamily="2" charset="2"/>
              <a:buChar char="§"/>
            </a:pPr>
            <a:endParaRPr lang="ru-RU" sz="2000" dirty="0"/>
          </a:p>
          <a:p>
            <a:pPr>
              <a:buFont typeface="Wingdings" panose="05000000000000000000" pitchFamily="2" charset="2"/>
              <a:buChar char="§"/>
            </a:pPr>
            <a:r>
              <a:rPr lang="ru-RU" sz="2000" b="1" dirty="0"/>
              <a:t>Упрощение тестирования</a:t>
            </a:r>
            <a:r>
              <a:rPr lang="ru-RU" sz="2000" dirty="0"/>
              <a:t>. Если воспользоваться преимуществом внедрения зависимостей, можно легко подставить </a:t>
            </a:r>
            <a:r>
              <a:rPr lang="en-US" sz="2000" dirty="0" err="1"/>
              <a:t>moq</a:t>
            </a:r>
            <a:r>
              <a:rPr lang="ru-RU" sz="2000" dirty="0"/>
              <a:t> или </a:t>
            </a:r>
            <a:r>
              <a:rPr lang="en-US" sz="2000" dirty="0"/>
              <a:t>stub</a:t>
            </a:r>
            <a:r>
              <a:rPr lang="ru-RU" sz="2000" dirty="0"/>
              <a:t>, той или иной зависимости, что делает компоненты легче поддающимися тестированию, а ПО надёжнее.</a:t>
            </a:r>
          </a:p>
          <a:p>
            <a:pPr marL="0" indent="0">
              <a:buNone/>
            </a:pPr>
            <a:endParaRPr lang="ru-RU" sz="2000" dirty="0"/>
          </a:p>
        </p:txBody>
      </p:sp>
    </p:spTree>
    <p:extLst>
      <p:ext uri="{BB962C8B-B14F-4D97-AF65-F5344CB8AC3E}">
        <p14:creationId xmlns:p14="http://schemas.microsoft.com/office/powerpoint/2010/main" val="239736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ru-RU" sz="2800" b="1" dirty="0"/>
              <a:t>Преимущества</a:t>
            </a:r>
            <a:endParaRPr lang="ru-RU" sz="28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25</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1"/>
            <a:ext cx="8077202"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1800" dirty="0"/>
              <a:t>Главным преимуществом внедрения зависимостей через конструктор является четкое разделение ответственностей и явность (</a:t>
            </a:r>
            <a:r>
              <a:rPr lang="ru-RU" sz="1800" dirty="0" err="1"/>
              <a:t>explicitness</a:t>
            </a:r>
            <a:r>
              <a:rPr lang="ru-RU" sz="1800" dirty="0"/>
              <a:t>) интерфейса. Основная проблема использования глобальных объектов и </a:t>
            </a:r>
            <a:r>
              <a:rPr lang="ru-RU" sz="1800" dirty="0" err="1"/>
              <a:t>синглтонов</a:t>
            </a:r>
            <a:r>
              <a:rPr lang="ru-RU" sz="1800" dirty="0"/>
              <a:t> заключается в том, что читая «заголовок класса» (его публичный интерфейс) невозможно определить сложность его поведения, и для этого нужно проанализировать </a:t>
            </a:r>
            <a:r>
              <a:rPr lang="ru-RU" sz="1800" i="1" dirty="0"/>
              <a:t>реализацию</a:t>
            </a:r>
            <a:r>
              <a:rPr lang="ru-RU" sz="1800" dirty="0"/>
              <a:t> этого класса со всеми его методами. В случае, когда все внешние зависимости передаются через конструктор, сложность класса становится более очевидной. </a:t>
            </a:r>
          </a:p>
          <a:p>
            <a:pPr marL="0" indent="0">
              <a:buNone/>
            </a:pPr>
            <a:r>
              <a:rPr lang="ru-RU" sz="1800" dirty="0"/>
              <a:t>Потенциальной проблемой использования конструктора для передачи зависимостей может быть чрезмерное увеличение параметров конструктора. Но, на самом деле, это не является недостатком этого паттерна, а скорее является его преимуществом. </a:t>
            </a:r>
          </a:p>
          <a:p>
            <a:pPr marL="0" indent="0">
              <a:buNone/>
            </a:pPr>
            <a:endParaRPr lang="ru-RU" sz="1800" dirty="0"/>
          </a:p>
        </p:txBody>
      </p:sp>
    </p:spTree>
    <p:extLst>
      <p:ext uri="{BB962C8B-B14F-4D97-AF65-F5344CB8AC3E}">
        <p14:creationId xmlns:p14="http://schemas.microsoft.com/office/powerpoint/2010/main" val="361640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ru-RU" sz="2200" dirty="0"/>
              <a:t>Внедрение конструктора (</a:t>
            </a:r>
            <a:r>
              <a:rPr lang="en-US" sz="2200" dirty="0"/>
              <a:t>Constructor Injection</a:t>
            </a:r>
            <a:r>
              <a:rPr lang="ru-RU" sz="2200" dirty="0"/>
              <a:t>)</a:t>
            </a:r>
            <a:endParaRPr lang="en-US" sz="2200"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26</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1"/>
            <a:ext cx="8077202" cy="14477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1800" dirty="0"/>
              <a:t>Суть паттерна сводится к тому, что все зависимости, требуемые некоторому классу передаются ему в качестве параметров конструктора, представленных в виде интерфейсов или абстрактных классов.</a:t>
            </a:r>
          </a:p>
          <a:p>
            <a:pPr marL="0" indent="0">
              <a:buNone/>
            </a:pPr>
            <a:endParaRPr lang="ru-RU" sz="1800" dirty="0"/>
          </a:p>
        </p:txBody>
      </p:sp>
      <p:pic>
        <p:nvPicPr>
          <p:cNvPr id="13" name="Picture 2" descr="[image%255B4%255D.png]">
            <a:extLst>
              <a:ext uri="{FF2B5EF4-FFF2-40B4-BE49-F238E27FC236}">
                <a16:creationId xmlns:a16="http://schemas.microsoft.com/office/drawing/2014/main" id="{1E793F49-FED9-4B15-B9A4-F5BFA7D19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819400"/>
            <a:ext cx="4333875"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58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ru-RU" sz="2200" dirty="0"/>
              <a:t>Внедрение свойства (</a:t>
            </a:r>
            <a:r>
              <a:rPr lang="en-US" sz="2200" dirty="0"/>
              <a:t>Property Injection</a:t>
            </a:r>
            <a:r>
              <a:rPr lang="ru-RU" sz="2200" dirty="0"/>
              <a:t>)</a:t>
            </a:r>
            <a:endParaRPr lang="ru-RU" sz="22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27</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1"/>
            <a:ext cx="8077202" cy="16763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1800" dirty="0"/>
              <a:t>Еще одним достаточно популярным паттерном внедрения зависимостей является </a:t>
            </a:r>
            <a:r>
              <a:rPr lang="ru-RU" sz="1800" dirty="0" err="1"/>
              <a:t>Property</a:t>
            </a:r>
            <a:r>
              <a:rPr lang="ru-RU" sz="1800" dirty="0"/>
              <a:t> </a:t>
            </a:r>
            <a:r>
              <a:rPr lang="ru-RU" sz="1800" dirty="0" err="1"/>
              <a:t>Injection</a:t>
            </a:r>
            <a:r>
              <a:rPr lang="ru-RU" sz="1800" dirty="0"/>
              <a:t>, который заключается в передаче нужных зависимостей через “</a:t>
            </a:r>
            <a:r>
              <a:rPr lang="ru-RU" sz="1800" dirty="0" err="1"/>
              <a:t>setter</a:t>
            </a:r>
            <a:r>
              <a:rPr lang="ru-RU" sz="1800" dirty="0"/>
              <a:t>” свойства. Все современные DI-контейнеры в той или иной мере поддерживают этот паттерн, что делает его использование достаточно простым.</a:t>
            </a:r>
          </a:p>
        </p:txBody>
      </p:sp>
      <p:pic>
        <p:nvPicPr>
          <p:cNvPr id="13" name="Picture 2" descr="http://storage.smarly.net/dependency-injection-in-net/4.5.png">
            <a:extLst>
              <a:ext uri="{FF2B5EF4-FFF2-40B4-BE49-F238E27FC236}">
                <a16:creationId xmlns:a16="http://schemas.microsoft.com/office/drawing/2014/main" id="{FAF22E95-E30F-4B7A-A476-A904BDC60E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337" y="3028142"/>
            <a:ext cx="5078243" cy="1086658"/>
          </a:xfrm>
          <a:prstGeom prst="rect">
            <a:avLst/>
          </a:prstGeom>
          <a:noFill/>
          <a:extLst>
            <a:ext uri="{909E8E84-426E-40DD-AFC4-6F175D3DCCD1}">
              <a14:hiddenFill xmlns:a14="http://schemas.microsoft.com/office/drawing/2010/main">
                <a:solidFill>
                  <a:srgbClr val="FFFFFF"/>
                </a:solidFill>
              </a14:hiddenFill>
            </a:ext>
          </a:extLst>
        </p:spPr>
      </p:pic>
      <p:sp>
        <p:nvSpPr>
          <p:cNvPr id="14" name="Текст 9">
            <a:extLst>
              <a:ext uri="{FF2B5EF4-FFF2-40B4-BE49-F238E27FC236}">
                <a16:creationId xmlns:a16="http://schemas.microsoft.com/office/drawing/2014/main" id="{FE7CF7E5-E7BB-4EE8-9574-2E3703BB0ADE}"/>
              </a:ext>
            </a:extLst>
          </p:cNvPr>
          <p:cNvSpPr txBox="1">
            <a:spLocks/>
          </p:cNvSpPr>
          <p:nvPr/>
        </p:nvSpPr>
        <p:spPr>
          <a:xfrm>
            <a:off x="752166" y="4497119"/>
            <a:ext cx="8077202" cy="1522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1800" dirty="0" err="1"/>
              <a:t>SomeClass</a:t>
            </a:r>
            <a:r>
              <a:rPr lang="ru-RU" sz="1800" dirty="0"/>
              <a:t> имеет опциональную зависимость для </a:t>
            </a:r>
            <a:r>
              <a:rPr lang="ru-RU" sz="1800" dirty="0" err="1"/>
              <a:t>ISomeInterface</a:t>
            </a:r>
            <a:r>
              <a:rPr lang="ru-RU" sz="1800" dirty="0"/>
              <a:t>; вместо того, чтобы требовать от вызывающих элементов предоставить экземпляр, он дает вызывающим элементам возможность определить его через свойство.</a:t>
            </a:r>
          </a:p>
        </p:txBody>
      </p:sp>
    </p:spTree>
    <p:extLst>
      <p:ext uri="{BB962C8B-B14F-4D97-AF65-F5344CB8AC3E}">
        <p14:creationId xmlns:p14="http://schemas.microsoft.com/office/powerpoint/2010/main" val="1164446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ru-RU" sz="2200" dirty="0"/>
              <a:t>Внедрение вызова метода (</a:t>
            </a:r>
            <a:r>
              <a:rPr lang="en-US" sz="2200" dirty="0"/>
              <a:t>Method Injection</a:t>
            </a:r>
            <a:r>
              <a:rPr lang="ru-RU" sz="2200" dirty="0"/>
              <a:t>)</a:t>
            </a:r>
            <a:endParaRPr lang="ru-RU" sz="22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28</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1"/>
            <a:ext cx="8077202" cy="198203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1600" dirty="0"/>
              <a:t>По сути, этот паттерн аналогичен рассмотренному ранее паттерну </a:t>
            </a:r>
            <a:r>
              <a:rPr lang="en-US" sz="1600" dirty="0"/>
              <a:t> Property Injection </a:t>
            </a:r>
            <a:r>
              <a:rPr lang="ru-RU" sz="1600" dirty="0"/>
              <a:t>с закрытом геттером, со всеми преимуществами и недостатками. Он применяется в языках без встроенной поддержки свойств, а также может успешно применяться в языке C#, если вам это больше нравится.</a:t>
            </a:r>
          </a:p>
          <a:p>
            <a:pPr marL="0" indent="0">
              <a:buNone/>
            </a:pPr>
            <a:r>
              <a:rPr lang="ru-RU" sz="1600" dirty="0"/>
              <a:t>Вторым типом паттерна </a:t>
            </a:r>
            <a:r>
              <a:rPr lang="ru-RU" sz="1600" dirty="0" err="1"/>
              <a:t>Method</a:t>
            </a:r>
            <a:r>
              <a:rPr lang="ru-RU" sz="1600" dirty="0"/>
              <a:t> </a:t>
            </a:r>
            <a:r>
              <a:rPr lang="ru-RU" sz="1600" dirty="0" err="1"/>
              <a:t>Injection</a:t>
            </a:r>
            <a:r>
              <a:rPr lang="ru-RU" sz="1600" dirty="0"/>
              <a:t> является передача зависимости в метод, который будет использовать ее для решения текущей задачи, а не сохраняться во внутреннем поле для последующего использования. </a:t>
            </a:r>
          </a:p>
          <a:p>
            <a:pPr marL="0" indent="0">
              <a:buNone/>
            </a:pPr>
            <a:endParaRPr lang="ru-RU" sz="1600" dirty="0"/>
          </a:p>
          <a:p>
            <a:pPr marL="0" indent="0">
              <a:buNone/>
            </a:pPr>
            <a:endParaRPr lang="ru-RU" sz="1600" dirty="0"/>
          </a:p>
        </p:txBody>
      </p:sp>
      <p:pic>
        <p:nvPicPr>
          <p:cNvPr id="13" name="Picture 2" descr="http://storage.smarly.net/dependency-injection-in-net/4.7.png">
            <a:extLst>
              <a:ext uri="{FF2B5EF4-FFF2-40B4-BE49-F238E27FC236}">
                <a16:creationId xmlns:a16="http://schemas.microsoft.com/office/drawing/2014/main" id="{2C11EDCA-9630-4285-8EE1-EA98C5FAA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299244"/>
            <a:ext cx="6334125" cy="1882355"/>
          </a:xfrm>
          <a:prstGeom prst="rect">
            <a:avLst/>
          </a:prstGeom>
          <a:noFill/>
          <a:extLst>
            <a:ext uri="{909E8E84-426E-40DD-AFC4-6F175D3DCCD1}">
              <a14:hiddenFill xmlns:a14="http://schemas.microsoft.com/office/drawing/2010/main">
                <a:solidFill>
                  <a:srgbClr val="FFFFFF"/>
                </a:solidFill>
              </a14:hiddenFill>
            </a:ext>
          </a:extLst>
        </p:spPr>
      </p:pic>
      <p:sp>
        <p:nvSpPr>
          <p:cNvPr id="14" name="Текст 9">
            <a:extLst>
              <a:ext uri="{FF2B5EF4-FFF2-40B4-BE49-F238E27FC236}">
                <a16:creationId xmlns:a16="http://schemas.microsoft.com/office/drawing/2014/main" id="{58FF0AEB-2208-4111-B85F-BBD092CFD652}"/>
              </a:ext>
            </a:extLst>
          </p:cNvPr>
          <p:cNvSpPr txBox="1">
            <a:spLocks/>
          </p:cNvSpPr>
          <p:nvPr/>
        </p:nvSpPr>
        <p:spPr>
          <a:xfrm>
            <a:off x="800078" y="5388564"/>
            <a:ext cx="8077202" cy="6100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1600" dirty="0"/>
              <a:t>Клиент создает экземпляр </a:t>
            </a:r>
            <a:r>
              <a:rPr lang="ru-RU" sz="1600" dirty="0" err="1"/>
              <a:t>SomeClass</a:t>
            </a:r>
            <a:r>
              <a:rPr lang="ru-RU" sz="1600" dirty="0"/>
              <a:t>, но сначала внедряет экземпляр зависимости </a:t>
            </a:r>
            <a:r>
              <a:rPr lang="ru-RU" sz="1600" dirty="0" err="1"/>
              <a:t>ISomeInterface</a:t>
            </a:r>
            <a:r>
              <a:rPr lang="ru-RU" sz="1600" dirty="0"/>
              <a:t> с каждым вызовом метода.</a:t>
            </a:r>
          </a:p>
        </p:txBody>
      </p:sp>
    </p:spTree>
    <p:extLst>
      <p:ext uri="{BB962C8B-B14F-4D97-AF65-F5344CB8AC3E}">
        <p14:creationId xmlns:p14="http://schemas.microsoft.com/office/powerpoint/2010/main" val="162218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6" name="Заголовок 5"/>
          <p:cNvSpPr>
            <a:spLocks noGrp="1"/>
          </p:cNvSpPr>
          <p:nvPr>
            <p:ph type="title"/>
          </p:nvPr>
        </p:nvSpPr>
        <p:spPr>
          <a:xfrm>
            <a:off x="761999" y="17207"/>
            <a:ext cx="8115281" cy="1201993"/>
          </a:xfrm>
        </p:spPr>
        <p:txBody>
          <a:bodyPr>
            <a:normAutofit/>
          </a:bodyPr>
          <a:lstStyle/>
          <a:p>
            <a:r>
              <a:rPr lang="en-US" sz="2800" dirty="0" err="1"/>
              <a:t>IoC</a:t>
            </a:r>
            <a:r>
              <a:rPr lang="en-US" sz="2800" dirty="0"/>
              <a:t>-</a:t>
            </a:r>
            <a:r>
              <a:rPr lang="ru-RU" sz="2800" dirty="0"/>
              <a:t>контейнер</a:t>
            </a:r>
            <a:endParaRPr lang="ru-RU" sz="2800" cap="all" dirty="0"/>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29</a:t>
            </a:fld>
            <a:endParaRPr lang="en-US" sz="1400" dirty="0">
              <a:solidFill>
                <a:schemeClr val="bg1"/>
              </a:solidFill>
            </a:endParaRPr>
          </a:p>
        </p:txBody>
      </p:sp>
      <p:sp>
        <p:nvSpPr>
          <p:cNvPr id="11" name="Текст 9">
            <a:extLst>
              <a:ext uri="{FF2B5EF4-FFF2-40B4-BE49-F238E27FC236}">
                <a16:creationId xmlns:a16="http://schemas.microsoft.com/office/drawing/2014/main" id="{17121DB1-C4AF-43DB-B9D8-8C650ADA63BA}"/>
              </a:ext>
            </a:extLst>
          </p:cNvPr>
          <p:cNvSpPr txBox="1">
            <a:spLocks/>
          </p:cNvSpPr>
          <p:nvPr/>
        </p:nvSpPr>
        <p:spPr>
          <a:xfrm>
            <a:off x="623888" y="4589464"/>
            <a:ext cx="7886700" cy="15001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ru-RU" dirty="0"/>
          </a:p>
        </p:txBody>
      </p:sp>
      <p:sp>
        <p:nvSpPr>
          <p:cNvPr id="12" name="Текст 9">
            <a:extLst>
              <a:ext uri="{FF2B5EF4-FFF2-40B4-BE49-F238E27FC236}">
                <a16:creationId xmlns:a16="http://schemas.microsoft.com/office/drawing/2014/main" id="{E9C9CAC7-96AA-40D7-A354-3B5E29891106}"/>
              </a:ext>
            </a:extLst>
          </p:cNvPr>
          <p:cNvSpPr txBox="1">
            <a:spLocks/>
          </p:cNvSpPr>
          <p:nvPr/>
        </p:nvSpPr>
        <p:spPr>
          <a:xfrm>
            <a:off x="761998" y="1219201"/>
            <a:ext cx="8077202" cy="16763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ru-RU" sz="1800" dirty="0" err="1"/>
              <a:t>IoC</a:t>
            </a:r>
            <a:r>
              <a:rPr lang="ru-RU" sz="1800" dirty="0"/>
              <a:t> контейнер - это служба для управления созданием объектов.</a:t>
            </a:r>
          </a:p>
          <a:p>
            <a:pPr marL="0" indent="0">
              <a:buNone/>
            </a:pPr>
            <a:r>
              <a:rPr lang="ru-RU" sz="1800" dirty="0"/>
              <a:t>Составные части контейнера:</a:t>
            </a:r>
          </a:p>
          <a:p>
            <a:pPr marL="0" indent="0">
              <a:buNone/>
            </a:pPr>
            <a:r>
              <a:rPr lang="ru-RU" sz="1800" dirty="0"/>
              <a:t>1.Регистратор реализаций</a:t>
            </a:r>
          </a:p>
          <a:p>
            <a:pPr marL="0" indent="0">
              <a:buNone/>
            </a:pPr>
            <a:r>
              <a:rPr lang="ru-RU" sz="1800" dirty="0"/>
              <a:t>2.Фабрика объектов</a:t>
            </a:r>
          </a:p>
          <a:p>
            <a:pPr marL="0" indent="0">
              <a:buNone/>
            </a:pPr>
            <a:endParaRPr lang="ru-RU" sz="1800" dirty="0"/>
          </a:p>
          <a:p>
            <a:pPr marL="0" indent="0">
              <a:buNone/>
            </a:pPr>
            <a:endParaRPr lang="ru-RU" sz="1800" dirty="0"/>
          </a:p>
        </p:txBody>
      </p:sp>
      <p:pic>
        <p:nvPicPr>
          <p:cNvPr id="13" name="Рисунок 12">
            <a:extLst>
              <a:ext uri="{FF2B5EF4-FFF2-40B4-BE49-F238E27FC236}">
                <a16:creationId xmlns:a16="http://schemas.microsoft.com/office/drawing/2014/main" id="{348DBCAE-AC9D-499F-ACCE-F168C2EF857C}"/>
              </a:ext>
            </a:extLst>
          </p:cNvPr>
          <p:cNvPicPr>
            <a:picLocks noChangeAspect="1"/>
          </p:cNvPicPr>
          <p:nvPr/>
        </p:nvPicPr>
        <p:blipFill>
          <a:blip r:embed="rId5"/>
          <a:stretch>
            <a:fillRect/>
          </a:stretch>
        </p:blipFill>
        <p:spPr>
          <a:xfrm>
            <a:off x="1905000" y="3124200"/>
            <a:ext cx="5230019" cy="2514600"/>
          </a:xfrm>
          <a:prstGeom prst="rect">
            <a:avLst/>
          </a:prstGeom>
        </p:spPr>
      </p:pic>
    </p:spTree>
    <p:extLst>
      <p:ext uri="{BB962C8B-B14F-4D97-AF65-F5344CB8AC3E}">
        <p14:creationId xmlns:p14="http://schemas.microsoft.com/office/powerpoint/2010/main" val="56750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759540" y="3373446"/>
            <a:ext cx="8077202" cy="1060451"/>
          </a:xfrm>
        </p:spPr>
        <p:txBody>
          <a:bodyPr/>
          <a:lstStyle/>
          <a:p>
            <a:pPr algn="ctr"/>
            <a:r>
              <a:rPr lang="ru-RU" dirty="0">
                <a:solidFill>
                  <a:schemeClr val="bg1"/>
                </a:solidFill>
              </a:rPr>
              <a:t>Отделение представления от логики и данных</a:t>
            </a: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8" y="2291274"/>
            <a:ext cx="8115281" cy="1201993"/>
          </a:xfrm>
        </p:spPr>
        <p:txBody>
          <a:bodyPr anchor="ctr">
            <a:normAutofit/>
          </a:bodyPr>
          <a:lstStyle/>
          <a:p>
            <a:pPr algn="ctr"/>
            <a:r>
              <a:rPr lang="ru-RU" sz="2800" cap="all" dirty="0"/>
              <a:t>Независимость данных в многослойной архитектуре</a:t>
            </a:r>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3</a:t>
            </a:fld>
            <a:endParaRPr lang="en-US" sz="1400" dirty="0">
              <a:solidFill>
                <a:schemeClr val="bg1"/>
              </a:solidFill>
            </a:endParaRPr>
          </a:p>
        </p:txBody>
      </p:sp>
    </p:spTree>
    <p:extLst>
      <p:ext uri="{BB962C8B-B14F-4D97-AF65-F5344CB8AC3E}">
        <p14:creationId xmlns:p14="http://schemas.microsoft.com/office/powerpoint/2010/main" val="571182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6019800"/>
            <a:ext cx="1543050" cy="700162"/>
          </a:xfrm>
          <a:prstGeom prst="rect">
            <a:avLst/>
          </a:prstGeom>
        </p:spPr>
      </p:pic>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458200" y="6416675"/>
            <a:ext cx="533400" cy="365125"/>
          </a:xfrm>
        </p:spPr>
        <p:txBody>
          <a:bodyPr/>
          <a:lstStyle/>
          <a:p>
            <a:fld id="{A483448D-3A78-4528-A469-B745A65DA480}" type="slidenum">
              <a:rPr lang="en-US" sz="1400" smtClean="0">
                <a:solidFill>
                  <a:schemeClr val="bg1"/>
                </a:solidFill>
              </a:rPr>
              <a:pPr/>
              <a:t>30</a:t>
            </a:fld>
            <a:endParaRPr lang="en-US" sz="1400" dirty="0">
              <a:solidFill>
                <a:schemeClr val="bg1"/>
              </a:solidFill>
            </a:endParaRPr>
          </a:p>
        </p:txBody>
      </p:sp>
      <p:sp>
        <p:nvSpPr>
          <p:cNvPr id="11" name="Заголовок 5">
            <a:extLst>
              <a:ext uri="{FF2B5EF4-FFF2-40B4-BE49-F238E27FC236}">
                <a16:creationId xmlns:a16="http://schemas.microsoft.com/office/drawing/2014/main" id="{8D1B9C3F-FEE9-410E-B078-847B80D7642C}"/>
              </a:ext>
            </a:extLst>
          </p:cNvPr>
          <p:cNvSpPr>
            <a:spLocks noGrp="1"/>
          </p:cNvSpPr>
          <p:nvPr>
            <p:ph type="title"/>
          </p:nvPr>
        </p:nvSpPr>
        <p:spPr>
          <a:xfrm>
            <a:off x="761999" y="2667000"/>
            <a:ext cx="8115281" cy="1295400"/>
          </a:xfrm>
        </p:spPr>
        <p:txBody>
          <a:bodyPr>
            <a:normAutofit/>
          </a:bodyPr>
          <a:lstStyle/>
          <a:p>
            <a:pPr algn="ctr"/>
            <a:r>
              <a:rPr lang="en-US" sz="2800" dirty="0"/>
              <a:t>.NET CORE </a:t>
            </a:r>
            <a:r>
              <a:rPr lang="ru-RU" sz="2800" dirty="0"/>
              <a:t>и </a:t>
            </a:r>
            <a:r>
              <a:rPr lang="en-US" sz="2800" dirty="0"/>
              <a:t>.NET STANDARD</a:t>
            </a:r>
            <a:endParaRPr lang="ru-RU" sz="2800" dirty="0"/>
          </a:p>
        </p:txBody>
      </p:sp>
    </p:spTree>
    <p:extLst>
      <p:ext uri="{BB962C8B-B14F-4D97-AF65-F5344CB8AC3E}">
        <p14:creationId xmlns:p14="http://schemas.microsoft.com/office/powerpoint/2010/main" val="2876077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6019800"/>
            <a:ext cx="1543050" cy="700162"/>
          </a:xfrm>
          <a:prstGeom prst="rect">
            <a:avLst/>
          </a:prstGeom>
        </p:spPr>
      </p:pic>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458200" y="6416675"/>
            <a:ext cx="533400" cy="365125"/>
          </a:xfrm>
        </p:spPr>
        <p:txBody>
          <a:bodyPr/>
          <a:lstStyle/>
          <a:p>
            <a:fld id="{A483448D-3A78-4528-A469-B745A65DA480}" type="slidenum">
              <a:rPr lang="en-US" sz="1400" smtClean="0">
                <a:solidFill>
                  <a:schemeClr val="bg1"/>
                </a:solidFill>
              </a:rPr>
              <a:pPr/>
              <a:t>31</a:t>
            </a:fld>
            <a:endParaRPr lang="en-US" sz="1400" dirty="0">
              <a:solidFill>
                <a:schemeClr val="bg1"/>
              </a:solidFill>
            </a:endParaRPr>
          </a:p>
        </p:txBody>
      </p:sp>
      <p:sp>
        <p:nvSpPr>
          <p:cNvPr id="11" name="Заголовок 5">
            <a:extLst>
              <a:ext uri="{FF2B5EF4-FFF2-40B4-BE49-F238E27FC236}">
                <a16:creationId xmlns:a16="http://schemas.microsoft.com/office/drawing/2014/main" id="{8D1B9C3F-FEE9-410E-B078-847B80D7642C}"/>
              </a:ext>
            </a:extLst>
          </p:cNvPr>
          <p:cNvSpPr>
            <a:spLocks noGrp="1"/>
          </p:cNvSpPr>
          <p:nvPr>
            <p:ph type="title"/>
          </p:nvPr>
        </p:nvSpPr>
        <p:spPr>
          <a:xfrm>
            <a:off x="761999" y="381000"/>
            <a:ext cx="8115281" cy="6172200"/>
          </a:xfrm>
        </p:spPr>
        <p:txBody>
          <a:bodyPr anchor="t">
            <a:noAutofit/>
          </a:bodyPr>
          <a:lstStyle/>
          <a:p>
            <a:r>
              <a:rPr lang="ru-RU" sz="2000" b="1" dirty="0"/>
              <a:t>.NET </a:t>
            </a:r>
            <a:r>
              <a:rPr lang="ru-RU" sz="2000" b="1" dirty="0" err="1"/>
              <a:t>Core</a:t>
            </a:r>
            <a:r>
              <a:rPr lang="ru-RU" sz="2000" dirty="0"/>
              <a:t>  </a:t>
            </a:r>
            <a:br>
              <a:rPr lang="en-US" sz="2000" dirty="0"/>
            </a:br>
            <a:br>
              <a:rPr lang="ru-RU" sz="2000" dirty="0"/>
            </a:br>
            <a:r>
              <a:rPr lang="ru-RU" sz="2000" dirty="0"/>
              <a:t>- это самая новая реализация .NET. Это проект </a:t>
            </a:r>
            <a:r>
              <a:rPr lang="ru-RU" sz="2000" dirty="0" err="1"/>
              <a:t>Open</a:t>
            </a:r>
            <a:r>
              <a:rPr lang="ru-RU" sz="2000" dirty="0"/>
              <a:t> </a:t>
            </a:r>
            <a:r>
              <a:rPr lang="ru-RU" sz="2000" dirty="0" err="1"/>
              <a:t>Source</a:t>
            </a:r>
            <a:r>
              <a:rPr lang="ru-RU" sz="2000" dirty="0"/>
              <a:t> с версиями для нескольких ОС. </a:t>
            </a:r>
            <a:br>
              <a:rPr lang="en-US" sz="2000" dirty="0"/>
            </a:br>
            <a:br>
              <a:rPr lang="en-US" sz="2000" dirty="0"/>
            </a:br>
            <a:r>
              <a:rPr lang="ru-RU" sz="2000" dirty="0"/>
              <a:t>.NET </a:t>
            </a:r>
            <a:r>
              <a:rPr lang="ru-RU" sz="2000" dirty="0" err="1"/>
              <a:t>Core</a:t>
            </a:r>
            <a:r>
              <a:rPr lang="ru-RU" sz="2000" dirty="0"/>
              <a:t> позволяет создавать кроссплатформенные приложения, сервисы и облачные службы ASP.NET </a:t>
            </a:r>
            <a:r>
              <a:rPr lang="ru-RU" sz="2000" dirty="0" err="1"/>
              <a:t>Core</a:t>
            </a:r>
            <a:r>
              <a:rPr lang="ru-RU" sz="2000" dirty="0"/>
              <a:t>.</a:t>
            </a:r>
            <a:br>
              <a:rPr lang="ru-RU" sz="2000" dirty="0"/>
            </a:br>
            <a:br>
              <a:rPr lang="ru-RU" sz="2000" dirty="0"/>
            </a:br>
            <a:endParaRPr lang="ru-RU" sz="2000" dirty="0"/>
          </a:p>
        </p:txBody>
      </p:sp>
    </p:spTree>
    <p:extLst>
      <p:ext uri="{BB962C8B-B14F-4D97-AF65-F5344CB8AC3E}">
        <p14:creationId xmlns:p14="http://schemas.microsoft.com/office/powerpoint/2010/main" val="3226366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6019800"/>
            <a:ext cx="1543050" cy="700162"/>
          </a:xfrm>
          <a:prstGeom prst="rect">
            <a:avLst/>
          </a:prstGeom>
        </p:spPr>
      </p:pic>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458200" y="6416675"/>
            <a:ext cx="533400" cy="365125"/>
          </a:xfrm>
        </p:spPr>
        <p:txBody>
          <a:bodyPr/>
          <a:lstStyle/>
          <a:p>
            <a:fld id="{A483448D-3A78-4528-A469-B745A65DA480}" type="slidenum">
              <a:rPr lang="en-US" sz="1400" smtClean="0">
                <a:solidFill>
                  <a:schemeClr val="bg1"/>
                </a:solidFill>
              </a:rPr>
              <a:pPr/>
              <a:t>32</a:t>
            </a:fld>
            <a:endParaRPr lang="en-US" sz="1400" dirty="0">
              <a:solidFill>
                <a:schemeClr val="bg1"/>
              </a:solidFill>
            </a:endParaRPr>
          </a:p>
        </p:txBody>
      </p:sp>
      <p:sp>
        <p:nvSpPr>
          <p:cNvPr id="11" name="Заголовок 5">
            <a:extLst>
              <a:ext uri="{FF2B5EF4-FFF2-40B4-BE49-F238E27FC236}">
                <a16:creationId xmlns:a16="http://schemas.microsoft.com/office/drawing/2014/main" id="{8D1B9C3F-FEE9-410E-B078-847B80D7642C}"/>
              </a:ext>
            </a:extLst>
          </p:cNvPr>
          <p:cNvSpPr>
            <a:spLocks noGrp="1"/>
          </p:cNvSpPr>
          <p:nvPr>
            <p:ph type="title"/>
          </p:nvPr>
        </p:nvSpPr>
        <p:spPr>
          <a:xfrm>
            <a:off x="761999" y="381000"/>
            <a:ext cx="8115281" cy="6172200"/>
          </a:xfrm>
        </p:spPr>
        <p:txBody>
          <a:bodyPr anchor="t">
            <a:noAutofit/>
          </a:bodyPr>
          <a:lstStyle/>
          <a:p>
            <a:br>
              <a:rPr lang="ru-RU" sz="2000" dirty="0"/>
            </a:br>
            <a:r>
              <a:rPr lang="ru-RU" sz="2000" b="1" dirty="0"/>
              <a:t>.NET </a:t>
            </a:r>
            <a:r>
              <a:rPr lang="ru-RU" sz="2000" b="1" dirty="0" err="1"/>
              <a:t>Standard</a:t>
            </a:r>
            <a:r>
              <a:rPr lang="ru-RU" sz="2000" dirty="0"/>
              <a:t> </a:t>
            </a:r>
            <a:br>
              <a:rPr lang="ru-RU" sz="2000" dirty="0"/>
            </a:br>
            <a:br>
              <a:rPr lang="en-US" sz="2000" dirty="0"/>
            </a:br>
            <a:r>
              <a:rPr lang="ru-RU" sz="2000" dirty="0"/>
              <a:t>Это набор базовых API (другое их название — BCL, библиотека базовых классов), которые должны поддерживаться во всех реализациях .NET. </a:t>
            </a:r>
            <a:br>
              <a:rPr lang="ru-RU" sz="2000" dirty="0"/>
            </a:br>
            <a:r>
              <a:rPr lang="ru-RU" sz="2000" dirty="0"/>
              <a:t>.NET </a:t>
            </a:r>
            <a:r>
              <a:rPr lang="ru-RU" sz="2000" dirty="0" err="1"/>
              <a:t>Standard</a:t>
            </a:r>
            <a:r>
              <a:rPr lang="ru-RU" sz="2000" dirty="0"/>
              <a:t> позволяет создавать библиотеки, подходящие для любых приложений .NET, вне зависимости от реализации .NET или операционной системы, в которой они выполняются.</a:t>
            </a:r>
            <a:br>
              <a:rPr lang="ru-RU" sz="2000" dirty="0"/>
            </a:br>
            <a:r>
              <a:rPr lang="ru-RU" sz="2000" b="1" dirty="0"/>
              <a:t>.NET </a:t>
            </a:r>
            <a:r>
              <a:rPr lang="ru-RU" sz="2000" b="1" dirty="0" err="1"/>
              <a:t>Standard</a:t>
            </a:r>
            <a:r>
              <a:rPr lang="ru-RU" sz="2000" dirty="0"/>
              <a:t> представляет собой спецификацию API, которые должны содержаться во всех реализациях .NET. Он делает семейство технологий .NET более организованным и позволяет разработчикам создавать библиотеки, которые можно использовать в любой реализации .NET.</a:t>
            </a:r>
            <a:br>
              <a:rPr lang="ru-RU" sz="2000" dirty="0"/>
            </a:br>
            <a:br>
              <a:rPr lang="ru-RU" sz="2000" dirty="0"/>
            </a:br>
            <a:br>
              <a:rPr lang="en-US" sz="2000" dirty="0"/>
            </a:br>
            <a:r>
              <a:rPr lang="ru-RU" sz="2000" dirty="0"/>
              <a:t>Подробнее можно почитать на </a:t>
            </a:r>
            <a:r>
              <a:rPr lang="ru-RU" sz="2000" dirty="0" err="1"/>
              <a:t>хабре</a:t>
            </a:r>
            <a:r>
              <a:rPr lang="ru-RU" sz="2000" dirty="0"/>
              <a:t>:</a:t>
            </a:r>
            <a:br>
              <a:rPr lang="ru-RU" sz="2000" dirty="0"/>
            </a:br>
            <a:r>
              <a:rPr lang="en-US" sz="2000" dirty="0"/>
              <a:t>https://habrahabr.ru/company/microsoft/blog/340128/</a:t>
            </a:r>
            <a:br>
              <a:rPr lang="ru-RU" sz="2000" dirty="0"/>
            </a:br>
            <a:br>
              <a:rPr lang="ru-RU" sz="2000" dirty="0"/>
            </a:br>
            <a:endParaRPr lang="ru-RU" sz="2000" dirty="0"/>
          </a:p>
        </p:txBody>
      </p:sp>
    </p:spTree>
    <p:extLst>
      <p:ext uri="{BB962C8B-B14F-4D97-AF65-F5344CB8AC3E}">
        <p14:creationId xmlns:p14="http://schemas.microsoft.com/office/powerpoint/2010/main" val="2870726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6019800"/>
            <a:ext cx="1543050" cy="700162"/>
          </a:xfrm>
          <a:prstGeom prst="rect">
            <a:avLst/>
          </a:prstGeom>
        </p:spPr>
      </p:pic>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458200" y="6416675"/>
            <a:ext cx="533400" cy="365125"/>
          </a:xfrm>
        </p:spPr>
        <p:txBody>
          <a:bodyPr/>
          <a:lstStyle/>
          <a:p>
            <a:fld id="{A483448D-3A78-4528-A469-B745A65DA480}" type="slidenum">
              <a:rPr lang="en-US" sz="1400" smtClean="0">
                <a:solidFill>
                  <a:schemeClr val="bg1"/>
                </a:solidFill>
              </a:rPr>
              <a:pPr/>
              <a:t>33</a:t>
            </a:fld>
            <a:endParaRPr lang="en-US" sz="1400" dirty="0">
              <a:solidFill>
                <a:schemeClr val="bg1"/>
              </a:solidFill>
            </a:endParaRPr>
          </a:p>
        </p:txBody>
      </p:sp>
      <p:sp>
        <p:nvSpPr>
          <p:cNvPr id="11" name="Заголовок 5">
            <a:extLst>
              <a:ext uri="{FF2B5EF4-FFF2-40B4-BE49-F238E27FC236}">
                <a16:creationId xmlns:a16="http://schemas.microsoft.com/office/drawing/2014/main" id="{8D1B9C3F-FEE9-410E-B078-847B80D7642C}"/>
              </a:ext>
            </a:extLst>
          </p:cNvPr>
          <p:cNvSpPr>
            <a:spLocks noGrp="1"/>
          </p:cNvSpPr>
          <p:nvPr>
            <p:ph type="title"/>
          </p:nvPr>
        </p:nvSpPr>
        <p:spPr>
          <a:xfrm>
            <a:off x="761999" y="2667000"/>
            <a:ext cx="8115281" cy="1295400"/>
          </a:xfrm>
        </p:spPr>
        <p:txBody>
          <a:bodyPr>
            <a:normAutofit/>
          </a:bodyPr>
          <a:lstStyle/>
          <a:p>
            <a:pPr algn="ctr"/>
            <a:r>
              <a:rPr lang="ru-RU" sz="2800" cap="all" dirty="0"/>
              <a:t>Дополнительные материалы</a:t>
            </a:r>
            <a:endParaRPr lang="ru-RU" sz="2800" dirty="0"/>
          </a:p>
        </p:txBody>
      </p:sp>
    </p:spTree>
    <p:extLst>
      <p:ext uri="{BB962C8B-B14F-4D97-AF65-F5344CB8AC3E}">
        <p14:creationId xmlns:p14="http://schemas.microsoft.com/office/powerpoint/2010/main" val="1530123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5943600"/>
            <a:ext cx="1562081" cy="700162"/>
          </a:xfrm>
          <a:prstGeom prst="rect">
            <a:avLst/>
          </a:prstGeom>
        </p:spPr>
      </p:pic>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534400" y="6300938"/>
            <a:ext cx="457200" cy="365125"/>
          </a:xfrm>
        </p:spPr>
        <p:txBody>
          <a:bodyPr/>
          <a:lstStyle/>
          <a:p>
            <a:fld id="{A483448D-3A78-4528-A469-B745A65DA480}" type="slidenum">
              <a:rPr lang="en-US" sz="1400" smtClean="0">
                <a:solidFill>
                  <a:schemeClr val="bg1"/>
                </a:solidFill>
              </a:rPr>
              <a:pPr/>
              <a:t>34</a:t>
            </a:fld>
            <a:endParaRPr lang="en-US" sz="1400" dirty="0">
              <a:solidFill>
                <a:schemeClr val="bg1"/>
              </a:solidFill>
            </a:endParaRPr>
          </a:p>
        </p:txBody>
      </p:sp>
      <p:sp>
        <p:nvSpPr>
          <p:cNvPr id="11" name="Заголовок 5">
            <a:extLst>
              <a:ext uri="{FF2B5EF4-FFF2-40B4-BE49-F238E27FC236}">
                <a16:creationId xmlns:a16="http://schemas.microsoft.com/office/drawing/2014/main" id="{8D1B9C3F-FEE9-410E-B078-847B80D7642C}"/>
              </a:ext>
            </a:extLst>
          </p:cNvPr>
          <p:cNvSpPr>
            <a:spLocks noGrp="1"/>
          </p:cNvSpPr>
          <p:nvPr>
            <p:ph type="title"/>
          </p:nvPr>
        </p:nvSpPr>
        <p:spPr>
          <a:xfrm>
            <a:off x="761999" y="2667000"/>
            <a:ext cx="8115281" cy="1295400"/>
          </a:xfrm>
        </p:spPr>
        <p:txBody>
          <a:bodyPr>
            <a:normAutofit/>
          </a:bodyPr>
          <a:lstStyle/>
          <a:p>
            <a:pPr algn="ctr"/>
            <a:r>
              <a:rPr lang="en-US" sz="2800" cap="all" dirty="0"/>
              <a:t>N-</a:t>
            </a:r>
            <a:r>
              <a:rPr lang="ru-RU" sz="2800" cap="all" dirty="0"/>
              <a:t>уровневая архитектура</a:t>
            </a:r>
            <a:endParaRPr lang="ru-RU" sz="2800" dirty="0"/>
          </a:p>
        </p:txBody>
      </p:sp>
    </p:spTree>
    <p:extLst>
      <p:ext uri="{BB962C8B-B14F-4D97-AF65-F5344CB8AC3E}">
        <p14:creationId xmlns:p14="http://schemas.microsoft.com/office/powerpoint/2010/main" val="1799201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35</a:t>
            </a:fld>
            <a:endParaRPr lang="en-US" sz="1400" dirty="0">
              <a:solidFill>
                <a:schemeClr val="bg1"/>
              </a:solidFill>
            </a:endParaRPr>
          </a:p>
        </p:txBody>
      </p:sp>
      <p:sp>
        <p:nvSpPr>
          <p:cNvPr id="11" name="Заголовок 5">
            <a:extLst>
              <a:ext uri="{FF2B5EF4-FFF2-40B4-BE49-F238E27FC236}">
                <a16:creationId xmlns:a16="http://schemas.microsoft.com/office/drawing/2014/main" id="{8D1B9C3F-FEE9-410E-B078-847B80D7642C}"/>
              </a:ext>
            </a:extLst>
          </p:cNvPr>
          <p:cNvSpPr>
            <a:spLocks noGrp="1"/>
          </p:cNvSpPr>
          <p:nvPr>
            <p:ph type="title"/>
          </p:nvPr>
        </p:nvSpPr>
        <p:spPr>
          <a:xfrm>
            <a:off x="761999" y="0"/>
            <a:ext cx="8115281" cy="1295400"/>
          </a:xfrm>
        </p:spPr>
        <p:txBody>
          <a:bodyPr>
            <a:normAutofit/>
          </a:bodyPr>
          <a:lstStyle/>
          <a:p>
            <a:r>
              <a:rPr lang="ru-RU" sz="2800" cap="all" dirty="0"/>
              <a:t>Необходимость слоёв</a:t>
            </a:r>
            <a:endParaRPr lang="ru-RU" sz="2800" dirty="0"/>
          </a:p>
        </p:txBody>
      </p:sp>
      <p:sp>
        <p:nvSpPr>
          <p:cNvPr id="12" name="TextBox 11">
            <a:extLst>
              <a:ext uri="{FF2B5EF4-FFF2-40B4-BE49-F238E27FC236}">
                <a16:creationId xmlns:a16="http://schemas.microsoft.com/office/drawing/2014/main" id="{FEF7C8A1-712B-460D-89E7-F367DA4B1886}"/>
              </a:ext>
            </a:extLst>
          </p:cNvPr>
          <p:cNvSpPr txBox="1"/>
          <p:nvPr/>
        </p:nvSpPr>
        <p:spPr>
          <a:xfrm>
            <a:off x="761999" y="1295400"/>
            <a:ext cx="8115281" cy="4154984"/>
          </a:xfrm>
          <a:prstGeom prst="rect">
            <a:avLst/>
          </a:prstGeom>
          <a:noFill/>
        </p:spPr>
        <p:txBody>
          <a:bodyPr wrap="square" rtlCol="0">
            <a:spAutoFit/>
          </a:bodyPr>
          <a:lstStyle/>
          <a:p>
            <a:pPr marL="285750" indent="-285750">
              <a:buFont typeface="Wingdings" panose="05000000000000000000" pitchFamily="2" charset="2"/>
              <a:buChar char="§"/>
            </a:pPr>
            <a:r>
              <a:rPr lang="en-US" sz="2400" dirty="0"/>
              <a:t>N-</a:t>
            </a:r>
            <a:r>
              <a:rPr lang="ru-RU" sz="2400" dirty="0"/>
              <a:t>уровневая архитектура имеет следующие компоненты</a:t>
            </a:r>
            <a:r>
              <a:rPr lang="en-US" sz="2400" dirty="0"/>
              <a:t>:</a:t>
            </a:r>
          </a:p>
          <a:p>
            <a:pPr marL="800100" lvl="1" indent="-342900">
              <a:buFont typeface="Lucida Console" panose="020B0609040504020204" pitchFamily="49" charset="0"/>
              <a:buChar char="–"/>
            </a:pPr>
            <a:r>
              <a:rPr lang="ru-RU" sz="2400" dirty="0"/>
              <a:t>Уровень представления</a:t>
            </a:r>
          </a:p>
          <a:p>
            <a:pPr marL="800100" lvl="1" indent="-342900">
              <a:buFont typeface="Lucida Console" panose="020B0609040504020204" pitchFamily="49" charset="0"/>
              <a:buChar char="–"/>
            </a:pPr>
            <a:r>
              <a:rPr lang="ru-RU" sz="2400" dirty="0"/>
              <a:t>Уровень бизнес логики</a:t>
            </a:r>
          </a:p>
          <a:p>
            <a:pPr marL="800100" lvl="1" indent="-342900">
              <a:buFont typeface="Lucida Console" panose="020B0609040504020204" pitchFamily="49" charset="0"/>
              <a:buChar char="–"/>
            </a:pPr>
            <a:r>
              <a:rPr lang="ru-RU" sz="2400" dirty="0"/>
              <a:t>Данные</a:t>
            </a:r>
          </a:p>
          <a:p>
            <a:pPr lvl="1"/>
            <a:endParaRPr lang="ru-RU" sz="2400" dirty="0"/>
          </a:p>
          <a:p>
            <a:pPr marL="285750" indent="-285750">
              <a:buFont typeface="Wingdings" panose="05000000000000000000" pitchFamily="2" charset="2"/>
              <a:buChar char="§"/>
            </a:pPr>
            <a:r>
              <a:rPr lang="en-US" sz="2400" dirty="0"/>
              <a:t>N-</a:t>
            </a:r>
            <a:r>
              <a:rPr lang="ru-RU" sz="2400" dirty="0"/>
              <a:t>уровневая архитектура пытается разделить компоненты на разные уровни (слои)</a:t>
            </a:r>
            <a:r>
              <a:rPr lang="en-US" sz="2400" dirty="0"/>
              <a:t>:</a:t>
            </a:r>
          </a:p>
          <a:p>
            <a:pPr marL="800100" lvl="1" indent="-342900">
              <a:buFont typeface="Lucida Console" panose="020B0609040504020204" pitchFamily="49" charset="0"/>
              <a:buChar char="–"/>
            </a:pPr>
            <a:r>
              <a:rPr lang="ru-RU" sz="2400" dirty="0"/>
              <a:t>Физическое разделение</a:t>
            </a:r>
          </a:p>
          <a:p>
            <a:pPr marL="800100" lvl="1" indent="-342900">
              <a:buFont typeface="Lucida Console" panose="020B0609040504020204" pitchFamily="49" charset="0"/>
              <a:buChar char="–"/>
            </a:pPr>
            <a:r>
              <a:rPr lang="ru-RU" sz="2400" dirty="0"/>
              <a:t>Логическое разделение</a:t>
            </a:r>
          </a:p>
        </p:txBody>
      </p:sp>
    </p:spTree>
    <p:extLst>
      <p:ext uri="{BB962C8B-B14F-4D97-AF65-F5344CB8AC3E}">
        <p14:creationId xmlns:p14="http://schemas.microsoft.com/office/powerpoint/2010/main" val="816438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36</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sz="2800" dirty="0"/>
              <a:t>1-уровневая архитектура</a:t>
            </a:r>
            <a:endParaRPr lang="ru-RU" sz="2800" cap="all" dirty="0"/>
          </a:p>
        </p:txBody>
      </p:sp>
      <p:sp>
        <p:nvSpPr>
          <p:cNvPr id="24" name="Текст 9">
            <a:extLst>
              <a:ext uri="{FF2B5EF4-FFF2-40B4-BE49-F238E27FC236}">
                <a16:creationId xmlns:a16="http://schemas.microsoft.com/office/drawing/2014/main" id="{624AE8CB-13DB-4738-BCC0-E1A6AB421BCB}"/>
              </a:ext>
            </a:extLst>
          </p:cNvPr>
          <p:cNvSpPr>
            <a:spLocks noGrp="1"/>
          </p:cNvSpPr>
          <p:nvPr>
            <p:ph type="body" idx="1"/>
          </p:nvPr>
        </p:nvSpPr>
        <p:spPr>
          <a:xfrm>
            <a:off x="752168" y="3429000"/>
            <a:ext cx="8125112" cy="2819400"/>
          </a:xfrm>
        </p:spPr>
        <p:txBody>
          <a:bodyPr>
            <a:normAutofit fontScale="85000" lnSpcReduction="10000"/>
          </a:bodyPr>
          <a:lstStyle/>
          <a:p>
            <a:pPr marL="342900" indent="-342900">
              <a:buFont typeface="Wingdings" panose="05000000000000000000" pitchFamily="2" charset="2"/>
              <a:buChar char="§"/>
            </a:pPr>
            <a:r>
              <a:rPr lang="ru-RU" dirty="0"/>
              <a:t>Все 3 слоя на одной машине</a:t>
            </a:r>
          </a:p>
          <a:p>
            <a:pPr marL="685800" lvl="1" indent="-342900">
              <a:buFont typeface="Lucida Console" panose="020B0609040504020204" pitchFamily="49" charset="0"/>
              <a:buChar char="–"/>
            </a:pPr>
            <a:r>
              <a:rPr lang="ru-RU" dirty="0"/>
              <a:t>Весь код и все процессы происходят на одной машине</a:t>
            </a:r>
          </a:p>
          <a:p>
            <a:pPr marL="342900" indent="-342900">
              <a:buFont typeface="Wingdings" panose="05000000000000000000" pitchFamily="2" charset="2"/>
              <a:buChar char="§"/>
            </a:pPr>
            <a:r>
              <a:rPr lang="ru-RU" dirty="0"/>
              <a:t>Представление, логика, уровень данных сильно связаны</a:t>
            </a:r>
          </a:p>
          <a:p>
            <a:pPr marL="685800" lvl="1" indent="-342900">
              <a:buFont typeface="Lucida Console" panose="020B0609040504020204" pitchFamily="49" charset="0"/>
              <a:buChar char="–"/>
            </a:pPr>
            <a:r>
              <a:rPr lang="ru-RU" b="1" dirty="0"/>
              <a:t>Расширяемость</a:t>
            </a:r>
            <a:r>
              <a:rPr lang="en-US" b="1" dirty="0"/>
              <a:t> (Scalability):</a:t>
            </a:r>
            <a:r>
              <a:rPr lang="ru-RU" dirty="0"/>
              <a:t> на одном процессоре можно запустить только ограниченное число процессов</a:t>
            </a:r>
          </a:p>
          <a:p>
            <a:pPr marL="685800" lvl="1" indent="-342900">
              <a:buFont typeface="Lucida Console" panose="020B0609040504020204" pitchFamily="49" charset="0"/>
              <a:buChar char="–"/>
            </a:pPr>
            <a:r>
              <a:rPr lang="ru-RU" b="1" dirty="0"/>
              <a:t>Переносимость</a:t>
            </a:r>
            <a:r>
              <a:rPr lang="en-US" b="1" dirty="0"/>
              <a:t> (Portability):</a:t>
            </a:r>
            <a:r>
              <a:rPr lang="ru-RU" dirty="0"/>
              <a:t> для перемещения на новую машину придётся переписать весь код</a:t>
            </a:r>
          </a:p>
          <a:p>
            <a:pPr marL="685800" lvl="1" indent="-342900">
              <a:buFont typeface="Lucida Console" panose="020B0609040504020204" pitchFamily="49" charset="0"/>
              <a:buChar char="–"/>
            </a:pPr>
            <a:r>
              <a:rPr lang="ru-RU" b="1" dirty="0"/>
              <a:t>Поддержка</a:t>
            </a:r>
            <a:r>
              <a:rPr lang="en-US" b="1" dirty="0"/>
              <a:t> (Maintenance):</a:t>
            </a:r>
            <a:r>
              <a:rPr lang="en-US" dirty="0"/>
              <a:t> </a:t>
            </a:r>
            <a:r>
              <a:rPr lang="ru-RU" dirty="0"/>
              <a:t>при изменении одного слоя придётся изменять остальные</a:t>
            </a:r>
          </a:p>
          <a:p>
            <a:endParaRPr lang="ru-RU" sz="1800" dirty="0"/>
          </a:p>
        </p:txBody>
      </p:sp>
      <p:pic>
        <p:nvPicPr>
          <p:cNvPr id="5" name="Рисунок 4">
            <a:extLst>
              <a:ext uri="{FF2B5EF4-FFF2-40B4-BE49-F238E27FC236}">
                <a16:creationId xmlns:a16="http://schemas.microsoft.com/office/drawing/2014/main" id="{CB8214F5-6080-4828-A1E9-AE3960F79F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68" y="1219200"/>
            <a:ext cx="7924800" cy="1981200"/>
          </a:xfrm>
          <a:prstGeom prst="rect">
            <a:avLst/>
          </a:prstGeom>
        </p:spPr>
      </p:pic>
    </p:spTree>
    <p:extLst>
      <p:ext uri="{BB962C8B-B14F-4D97-AF65-F5344CB8AC3E}">
        <p14:creationId xmlns:p14="http://schemas.microsoft.com/office/powerpoint/2010/main" val="950936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37</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sz="2800" dirty="0"/>
              <a:t>2-уровневая архитектура</a:t>
            </a:r>
            <a:endParaRPr lang="ru-RU" sz="2800" cap="all" dirty="0"/>
          </a:p>
        </p:txBody>
      </p:sp>
      <p:sp>
        <p:nvSpPr>
          <p:cNvPr id="24" name="Текст 9">
            <a:extLst>
              <a:ext uri="{FF2B5EF4-FFF2-40B4-BE49-F238E27FC236}">
                <a16:creationId xmlns:a16="http://schemas.microsoft.com/office/drawing/2014/main" id="{624AE8CB-13DB-4738-BCC0-E1A6AB421BCB}"/>
              </a:ext>
            </a:extLst>
          </p:cNvPr>
          <p:cNvSpPr>
            <a:spLocks noGrp="1"/>
          </p:cNvSpPr>
          <p:nvPr>
            <p:ph type="body" idx="1"/>
          </p:nvPr>
        </p:nvSpPr>
        <p:spPr>
          <a:xfrm>
            <a:off x="752168" y="3505199"/>
            <a:ext cx="8125112" cy="2590801"/>
          </a:xfrm>
        </p:spPr>
        <p:txBody>
          <a:bodyPr>
            <a:normAutofit fontScale="92500" lnSpcReduction="10000"/>
          </a:bodyPr>
          <a:lstStyle/>
          <a:p>
            <a:pPr marL="342900" indent="-342900">
              <a:buFont typeface="Wingdings" panose="05000000000000000000" pitchFamily="2" charset="2"/>
              <a:buChar char="§"/>
            </a:pPr>
            <a:r>
              <a:rPr lang="ru-RU" dirty="0"/>
              <a:t>База данных работает на сервере</a:t>
            </a:r>
          </a:p>
          <a:p>
            <a:pPr marL="685800" lvl="1" indent="-342900">
              <a:buFont typeface="Lucida Console" panose="020B0609040504020204" pitchFamily="49" charset="0"/>
              <a:buChar char="–"/>
            </a:pPr>
            <a:r>
              <a:rPr lang="ru-RU" dirty="0"/>
              <a:t>Отделение данных от клиента</a:t>
            </a:r>
          </a:p>
          <a:p>
            <a:pPr marL="685800" lvl="1" indent="-342900">
              <a:buFont typeface="Lucida Console" panose="020B0609040504020204" pitchFamily="49" charset="0"/>
              <a:buChar char="–"/>
            </a:pPr>
            <a:r>
              <a:rPr lang="ru-RU" dirty="0"/>
              <a:t>Клиент может переключить базу данных</a:t>
            </a:r>
          </a:p>
          <a:p>
            <a:pPr marL="342900" indent="-342900">
              <a:buFont typeface="Wingdings" panose="05000000000000000000" pitchFamily="2" charset="2"/>
              <a:buChar char="§"/>
            </a:pPr>
            <a:r>
              <a:rPr lang="ru-RU" dirty="0"/>
              <a:t>Отделение представления от данных</a:t>
            </a:r>
          </a:p>
          <a:p>
            <a:pPr marL="685800" lvl="1" indent="-342900">
              <a:buFont typeface="Lucida Console" panose="020B0609040504020204" pitchFamily="49" charset="0"/>
              <a:buChar char="–"/>
            </a:pPr>
            <a:r>
              <a:rPr lang="ru-RU" dirty="0"/>
              <a:t>Высокая нагрузка на сервер</a:t>
            </a:r>
          </a:p>
          <a:p>
            <a:pPr marL="685800" lvl="1" indent="-342900">
              <a:buFont typeface="Lucida Console" panose="020B0609040504020204" pitchFamily="49" charset="0"/>
              <a:buChar char="–"/>
            </a:pPr>
            <a:r>
              <a:rPr lang="ru-RU" dirty="0"/>
              <a:t>Потенциальные проблемы с задержкой в сети</a:t>
            </a:r>
          </a:p>
          <a:p>
            <a:pPr marL="685800" lvl="1" indent="-342900">
              <a:buFont typeface="Lucida Console" panose="020B0609040504020204" pitchFamily="49" charset="0"/>
              <a:buChar char="–"/>
            </a:pPr>
            <a:r>
              <a:rPr lang="ru-RU" dirty="0"/>
              <a:t>Уровень представления и логики остаются сильно связанны</a:t>
            </a:r>
          </a:p>
          <a:p>
            <a:pPr lvl="1"/>
            <a:endParaRPr lang="ru-RU" dirty="0"/>
          </a:p>
          <a:p>
            <a:endParaRPr lang="ru-RU" sz="1800" dirty="0"/>
          </a:p>
        </p:txBody>
      </p:sp>
      <p:pic>
        <p:nvPicPr>
          <p:cNvPr id="5" name="Рисунок 4">
            <a:extLst>
              <a:ext uri="{FF2B5EF4-FFF2-40B4-BE49-F238E27FC236}">
                <a16:creationId xmlns:a16="http://schemas.microsoft.com/office/drawing/2014/main" id="{9AF44DC5-CCCD-49BF-9A74-E6D5D0F504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68" y="1233204"/>
            <a:ext cx="8010832" cy="2043396"/>
          </a:xfrm>
          <a:prstGeom prst="rect">
            <a:avLst/>
          </a:prstGeom>
        </p:spPr>
      </p:pic>
    </p:spTree>
    <p:extLst>
      <p:ext uri="{BB962C8B-B14F-4D97-AF65-F5344CB8AC3E}">
        <p14:creationId xmlns:p14="http://schemas.microsoft.com/office/powerpoint/2010/main" val="4204417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38</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dirty="0"/>
              <a:t>Уровень представления</a:t>
            </a:r>
            <a:r>
              <a:rPr lang="en-US" dirty="0"/>
              <a:t> (Presentation Layer)</a:t>
            </a:r>
            <a:r>
              <a:rPr lang="ru-RU" dirty="0"/>
              <a:t> </a:t>
            </a:r>
            <a:endParaRPr lang="ru-RU" sz="2800" cap="all" dirty="0"/>
          </a:p>
        </p:txBody>
      </p:sp>
      <p:sp>
        <p:nvSpPr>
          <p:cNvPr id="24" name="Текст 9">
            <a:extLst>
              <a:ext uri="{FF2B5EF4-FFF2-40B4-BE49-F238E27FC236}">
                <a16:creationId xmlns:a16="http://schemas.microsoft.com/office/drawing/2014/main" id="{624AE8CB-13DB-4738-BCC0-E1A6AB421BCB}"/>
              </a:ext>
            </a:extLst>
          </p:cNvPr>
          <p:cNvSpPr>
            <a:spLocks noGrp="1"/>
          </p:cNvSpPr>
          <p:nvPr>
            <p:ph type="body" idx="1"/>
          </p:nvPr>
        </p:nvSpPr>
        <p:spPr>
          <a:xfrm>
            <a:off x="6324601" y="1219200"/>
            <a:ext cx="2819399" cy="4648201"/>
          </a:xfrm>
        </p:spPr>
        <p:txBody>
          <a:bodyPr>
            <a:normAutofit/>
          </a:bodyPr>
          <a:lstStyle/>
          <a:p>
            <a:pPr marL="285750" indent="-285750">
              <a:buFont typeface="Wingdings" panose="05000000000000000000" pitchFamily="2" charset="2"/>
              <a:buChar char="§"/>
            </a:pPr>
            <a:r>
              <a:rPr lang="ru-RU" sz="1600" dirty="0"/>
              <a:t>Предоставляет графический интерфейс</a:t>
            </a:r>
          </a:p>
          <a:p>
            <a:pPr marL="285750" indent="-285750">
              <a:buFont typeface="Wingdings" panose="05000000000000000000" pitchFamily="2" charset="2"/>
              <a:buChar char="§"/>
            </a:pPr>
            <a:r>
              <a:rPr lang="ru-RU" sz="1600" dirty="0"/>
              <a:t>Обрабатывает пользовательские события</a:t>
            </a:r>
          </a:p>
          <a:p>
            <a:pPr marL="285750" indent="-285750">
              <a:buFont typeface="Wingdings" panose="05000000000000000000" pitchFamily="2" charset="2"/>
              <a:buChar char="§"/>
            </a:pPr>
            <a:r>
              <a:rPr lang="ru-RU" sz="1600" dirty="0"/>
              <a:t>Иногда называют </a:t>
            </a:r>
            <a:r>
              <a:rPr lang="en-US" sz="1600" dirty="0"/>
              <a:t>GUI </a:t>
            </a:r>
            <a:r>
              <a:rPr lang="ru-RU" sz="1600" dirty="0"/>
              <a:t>или </a:t>
            </a:r>
            <a:r>
              <a:rPr lang="en-US" sz="1600" dirty="0"/>
              <a:t>client view of front-end</a:t>
            </a:r>
            <a:endParaRPr lang="ru-RU" sz="1600" dirty="0"/>
          </a:p>
        </p:txBody>
      </p:sp>
      <p:pic>
        <p:nvPicPr>
          <p:cNvPr id="6" name="Рисунок 5">
            <a:extLst>
              <a:ext uri="{FF2B5EF4-FFF2-40B4-BE49-F238E27FC236}">
                <a16:creationId xmlns:a16="http://schemas.microsoft.com/office/drawing/2014/main" id="{9D8B1B48-47E2-4D1F-8D78-D0186EDA9C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1222990"/>
            <a:ext cx="5773449" cy="4949210"/>
          </a:xfrm>
          <a:prstGeom prst="rect">
            <a:avLst/>
          </a:prstGeom>
        </p:spPr>
      </p:pic>
    </p:spTree>
    <p:extLst>
      <p:ext uri="{BB962C8B-B14F-4D97-AF65-F5344CB8AC3E}">
        <p14:creationId xmlns:p14="http://schemas.microsoft.com/office/powerpoint/2010/main" val="2337678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39</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sz="2800" dirty="0"/>
              <a:t>Бизнес-логика</a:t>
            </a:r>
            <a:r>
              <a:rPr lang="en-US" sz="2800" dirty="0"/>
              <a:t> (Business Logic Layer)</a:t>
            </a:r>
            <a:endParaRPr lang="ru-RU" sz="2800" cap="all" dirty="0"/>
          </a:p>
        </p:txBody>
      </p:sp>
      <p:sp>
        <p:nvSpPr>
          <p:cNvPr id="24" name="Текст 9">
            <a:extLst>
              <a:ext uri="{FF2B5EF4-FFF2-40B4-BE49-F238E27FC236}">
                <a16:creationId xmlns:a16="http://schemas.microsoft.com/office/drawing/2014/main" id="{624AE8CB-13DB-4738-BCC0-E1A6AB421BCB}"/>
              </a:ext>
            </a:extLst>
          </p:cNvPr>
          <p:cNvSpPr>
            <a:spLocks noGrp="1"/>
          </p:cNvSpPr>
          <p:nvPr>
            <p:ph type="body" idx="1"/>
          </p:nvPr>
        </p:nvSpPr>
        <p:spPr>
          <a:xfrm>
            <a:off x="6324601" y="1523999"/>
            <a:ext cx="2819399" cy="4648201"/>
          </a:xfrm>
        </p:spPr>
        <p:txBody>
          <a:bodyPr>
            <a:normAutofit/>
          </a:bodyPr>
          <a:lstStyle/>
          <a:p>
            <a:pPr marL="342900" indent="-342900">
              <a:buFont typeface="Wingdings" panose="05000000000000000000" pitchFamily="2" charset="2"/>
              <a:buChar char="§"/>
            </a:pPr>
            <a:r>
              <a:rPr lang="ru-RU" sz="1600" dirty="0"/>
              <a:t>Набор правил для работы с данными</a:t>
            </a:r>
          </a:p>
          <a:p>
            <a:pPr marL="342900" indent="-342900">
              <a:buFont typeface="Wingdings" panose="05000000000000000000" pitchFamily="2" charset="2"/>
              <a:buChar char="§"/>
            </a:pPr>
            <a:r>
              <a:rPr lang="ru-RU" sz="1600" dirty="0"/>
              <a:t>Может обрабатывать запросы нескольких пользователей</a:t>
            </a:r>
          </a:p>
          <a:p>
            <a:pPr marL="342900" indent="-342900">
              <a:buFont typeface="Wingdings" panose="05000000000000000000" pitchFamily="2" charset="2"/>
              <a:buChar char="§"/>
            </a:pPr>
            <a:r>
              <a:rPr lang="ru-RU" sz="1600" dirty="0"/>
              <a:t>Иногда называют </a:t>
            </a:r>
            <a:r>
              <a:rPr lang="en-US" sz="1600" dirty="0"/>
              <a:t>middleware </a:t>
            </a:r>
            <a:r>
              <a:rPr lang="ru-RU" sz="1600" dirty="0"/>
              <a:t>или </a:t>
            </a:r>
            <a:r>
              <a:rPr lang="en-US" sz="1600" dirty="0"/>
              <a:t>back-end</a:t>
            </a:r>
          </a:p>
          <a:p>
            <a:pPr marL="342900" indent="-342900">
              <a:buFont typeface="Wingdings" panose="05000000000000000000" pitchFamily="2" charset="2"/>
              <a:buChar char="§"/>
            </a:pPr>
            <a:r>
              <a:rPr lang="ru-RU" sz="1600" dirty="0"/>
              <a:t>Не должен содержать пользовательских форм или непосредственно обращаться к данным</a:t>
            </a:r>
          </a:p>
        </p:txBody>
      </p:sp>
      <p:pic>
        <p:nvPicPr>
          <p:cNvPr id="6" name="Рисунок 5">
            <a:extLst>
              <a:ext uri="{FF2B5EF4-FFF2-40B4-BE49-F238E27FC236}">
                <a16:creationId xmlns:a16="http://schemas.microsoft.com/office/drawing/2014/main" id="{E7555FCC-4320-4375-A2D8-A03B3DC674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916" y="1198027"/>
            <a:ext cx="5859084" cy="4974173"/>
          </a:xfrm>
          <a:prstGeom prst="rect">
            <a:avLst/>
          </a:prstGeom>
        </p:spPr>
      </p:pic>
    </p:spTree>
    <p:extLst>
      <p:ext uri="{BB962C8B-B14F-4D97-AF65-F5344CB8AC3E}">
        <p14:creationId xmlns:p14="http://schemas.microsoft.com/office/powerpoint/2010/main" val="98264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2884537" y="1219200"/>
            <a:ext cx="5954662" cy="4718051"/>
          </a:xfrm>
        </p:spPr>
        <p:txBody>
          <a:bodyPr>
            <a:normAutofit fontScale="85000" lnSpcReduction="10000"/>
          </a:bodyPr>
          <a:lstStyle/>
          <a:p>
            <a:r>
              <a:rPr lang="ru-RU" dirty="0">
                <a:solidFill>
                  <a:schemeClr val="bg1"/>
                </a:solidFill>
              </a:rPr>
              <a:t>	Как и любая другая сложная структура, программное обеспечение(ПО) должно строиться на прочном фундаменте. Неправильное определение ключевых сценариев, неправильное проектирование общих вопросов или неспособность выявить долгосрочные последствия основных решений могут поставить под угрозу всё приложение. Современные инструменты и платформы упрощают задачу по созданию приложений, но не устраняют необходимости в тщательном их проектировании на основании конкретных сценариев и требований. Неправильно выработанная архитектура обусловливает нестабильность ПО, невозможность поддерживать существующие или будущие бизнес-требования, сложности при развертывании или управлении в среде производственной эксплуатации. </a:t>
            </a:r>
          </a:p>
          <a:p>
            <a:r>
              <a:rPr lang="ru-RU" dirty="0">
                <a:solidFill>
                  <a:schemeClr val="bg1"/>
                </a:solidFill>
              </a:rPr>
              <a:t>	</a:t>
            </a:r>
          </a:p>
          <a:p>
            <a:r>
              <a:rPr lang="ru-RU" dirty="0">
                <a:solidFill>
                  <a:schemeClr val="bg1"/>
                </a:solidFill>
              </a:rPr>
              <a:t>	Проектирование систем должно осуществляться с учетом потребностей пользователя, системы (ИТ-инфраструктуры) и бизнес-целей. Для каждой из этих составляющих определяются ключевые сценарии и выделяются важные параметры качества (например, надежность или масштабируемость). </a:t>
            </a: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1201993"/>
          </a:xfrm>
        </p:spPr>
        <p:txBody>
          <a:bodyPr anchor="ctr">
            <a:normAutofit/>
          </a:bodyPr>
          <a:lstStyle/>
          <a:p>
            <a:r>
              <a:rPr lang="ru-RU" sz="2800" cap="all" dirty="0"/>
              <a:t>Почему архитектура так важна?</a:t>
            </a:r>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4</a:t>
            </a:fld>
            <a:endParaRPr lang="en-US" sz="1400" dirty="0">
              <a:solidFill>
                <a:schemeClr val="bg1"/>
              </a:solidFill>
            </a:endParaRPr>
          </a:p>
        </p:txBody>
      </p:sp>
      <p:pic>
        <p:nvPicPr>
          <p:cNvPr id="11" name="Picture 1914">
            <a:extLst>
              <a:ext uri="{FF2B5EF4-FFF2-40B4-BE49-F238E27FC236}">
                <a16:creationId xmlns:a16="http://schemas.microsoft.com/office/drawing/2014/main" id="{16661E5D-A961-4D05-9E3D-807BBD5DED06}"/>
              </a:ext>
            </a:extLst>
          </p:cNvPr>
          <p:cNvPicPr/>
          <p:nvPr/>
        </p:nvPicPr>
        <p:blipFill>
          <a:blip r:embed="rId5"/>
          <a:stretch>
            <a:fillRect/>
          </a:stretch>
        </p:blipFill>
        <p:spPr>
          <a:xfrm>
            <a:off x="666462" y="2209800"/>
            <a:ext cx="2313613" cy="2047240"/>
          </a:xfrm>
          <a:prstGeom prst="rect">
            <a:avLst/>
          </a:prstGeom>
        </p:spPr>
      </p:pic>
    </p:spTree>
    <p:extLst>
      <p:ext uri="{BB962C8B-B14F-4D97-AF65-F5344CB8AC3E}">
        <p14:creationId xmlns:p14="http://schemas.microsoft.com/office/powerpoint/2010/main" val="146307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438150" cy="365125"/>
          </a:xfrm>
        </p:spPr>
        <p:txBody>
          <a:bodyPr/>
          <a:lstStyle/>
          <a:p>
            <a:fld id="{A483448D-3A78-4528-A469-B745A65DA480}" type="slidenum">
              <a:rPr lang="en-US" sz="1400" smtClean="0">
                <a:solidFill>
                  <a:schemeClr val="bg1"/>
                </a:solidFill>
              </a:rPr>
              <a:pPr/>
              <a:t>40</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30580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dirty="0"/>
              <a:t>Уровень доступа к данным (</a:t>
            </a:r>
            <a:r>
              <a:rPr lang="ru-RU" dirty="0" err="1"/>
              <a:t>Data</a:t>
            </a:r>
            <a:r>
              <a:rPr lang="ru-RU" dirty="0"/>
              <a:t> </a:t>
            </a:r>
            <a:r>
              <a:rPr lang="ru-RU" dirty="0" err="1"/>
              <a:t>Access</a:t>
            </a:r>
            <a:r>
              <a:rPr lang="ru-RU" dirty="0"/>
              <a:t> </a:t>
            </a:r>
            <a:r>
              <a:rPr lang="ru-RU" dirty="0" err="1"/>
              <a:t>Layer</a:t>
            </a:r>
            <a:r>
              <a:rPr lang="ru-RU" dirty="0"/>
              <a:t>)</a:t>
            </a:r>
            <a:endParaRPr lang="ru-RU" cap="all" dirty="0"/>
          </a:p>
        </p:txBody>
      </p:sp>
      <p:sp>
        <p:nvSpPr>
          <p:cNvPr id="24" name="Текст 9">
            <a:extLst>
              <a:ext uri="{FF2B5EF4-FFF2-40B4-BE49-F238E27FC236}">
                <a16:creationId xmlns:a16="http://schemas.microsoft.com/office/drawing/2014/main" id="{624AE8CB-13DB-4738-BCC0-E1A6AB421BCB}"/>
              </a:ext>
            </a:extLst>
          </p:cNvPr>
          <p:cNvSpPr>
            <a:spLocks noGrp="1"/>
          </p:cNvSpPr>
          <p:nvPr>
            <p:ph type="body" idx="1"/>
          </p:nvPr>
        </p:nvSpPr>
        <p:spPr>
          <a:xfrm>
            <a:off x="6324601" y="2362200"/>
            <a:ext cx="2743199" cy="3657601"/>
          </a:xfrm>
        </p:spPr>
        <p:txBody>
          <a:bodyPr>
            <a:normAutofit/>
          </a:bodyPr>
          <a:lstStyle/>
          <a:p>
            <a:pPr marL="285750" indent="-285750">
              <a:buFont typeface="Arial" pitchFamily="34" charset="0"/>
              <a:buChar char="•"/>
            </a:pPr>
            <a:r>
              <a:rPr lang="ru-RU" sz="1600" dirty="0"/>
              <a:t>Физическое хранилище для данных (</a:t>
            </a:r>
            <a:r>
              <a:rPr lang="en-US" sz="1600" dirty="0"/>
              <a:t>persistence</a:t>
            </a:r>
            <a:r>
              <a:rPr lang="ru-RU" sz="1600" dirty="0"/>
              <a:t>)</a:t>
            </a:r>
            <a:endParaRPr lang="en-US" sz="1600" dirty="0"/>
          </a:p>
          <a:p>
            <a:pPr marL="285750" indent="-285750">
              <a:buFont typeface="Arial" pitchFamily="34" charset="0"/>
              <a:buChar char="•"/>
            </a:pPr>
            <a:r>
              <a:rPr lang="ru-RU" sz="1600" dirty="0"/>
              <a:t>Управляет доступом к БД или файловой системе</a:t>
            </a:r>
          </a:p>
          <a:p>
            <a:pPr marL="285750" indent="-285750">
              <a:buFont typeface="Arial" pitchFamily="34" charset="0"/>
              <a:buChar char="•"/>
            </a:pPr>
            <a:r>
              <a:rPr lang="ru-RU" sz="1600" dirty="0"/>
              <a:t>Иногда называется </a:t>
            </a:r>
            <a:r>
              <a:rPr lang="en-US" sz="1600" dirty="0"/>
              <a:t>back-end</a:t>
            </a:r>
          </a:p>
          <a:p>
            <a:pPr marL="285750" indent="-285750">
              <a:buFont typeface="Arial" pitchFamily="34" charset="0"/>
              <a:buChar char="•"/>
            </a:pPr>
            <a:r>
              <a:rPr lang="ru-RU" sz="1600" dirty="0"/>
              <a:t>Не должен содержать пользовательских форм или бизнес логики</a:t>
            </a:r>
          </a:p>
        </p:txBody>
      </p:sp>
      <p:pic>
        <p:nvPicPr>
          <p:cNvPr id="6" name="Рисунок 5">
            <a:extLst>
              <a:ext uri="{FF2B5EF4-FFF2-40B4-BE49-F238E27FC236}">
                <a16:creationId xmlns:a16="http://schemas.microsoft.com/office/drawing/2014/main" id="{DA78A926-9DF3-4376-B0F0-E59D8DF44B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1198027"/>
            <a:ext cx="5867400" cy="4974173"/>
          </a:xfrm>
          <a:prstGeom prst="rect">
            <a:avLst/>
          </a:prstGeom>
        </p:spPr>
      </p:pic>
    </p:spTree>
    <p:extLst>
      <p:ext uri="{BB962C8B-B14F-4D97-AF65-F5344CB8AC3E}">
        <p14:creationId xmlns:p14="http://schemas.microsoft.com/office/powerpoint/2010/main" val="846479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Содержимое 1"/>
          <p:cNvSpPr>
            <a:spLocks noGrp="1"/>
          </p:cNvSpPr>
          <p:nvPr>
            <p:ph idx="1"/>
          </p:nvPr>
        </p:nvSpPr>
        <p:spPr>
          <a:xfrm>
            <a:off x="1828800" y="381000"/>
            <a:ext cx="7010400" cy="6400800"/>
          </a:xfrm>
        </p:spPr>
        <p:txBody>
          <a:bodyPr>
            <a:normAutofit/>
          </a:bodyPr>
          <a:lstStyle/>
          <a:p>
            <a:pPr marL="0" indent="0">
              <a:buNone/>
            </a:pPr>
            <a:r>
              <a:rPr lang="en-US" sz="2400" dirty="0">
                <a:solidFill>
                  <a:schemeClr val="bg1"/>
                </a:solidFill>
              </a:rPr>
              <a:t>Info :</a:t>
            </a:r>
          </a:p>
          <a:p>
            <a:pPr marL="0" indent="0">
              <a:buNone/>
            </a:pPr>
            <a:endParaRPr lang="en-US" sz="2400" dirty="0">
              <a:solidFill>
                <a:schemeClr val="bg1"/>
              </a:solidFill>
            </a:endParaRPr>
          </a:p>
          <a:p>
            <a:pPr marL="0" indent="0">
              <a:buNone/>
            </a:pPr>
            <a:r>
              <a:rPr lang="en-US" sz="2400" dirty="0">
                <a:solidFill>
                  <a:schemeClr val="bg1"/>
                </a:solidFill>
              </a:rPr>
              <a:t>1.https://docs.microsoft.com/</a:t>
            </a:r>
            <a:r>
              <a:rPr lang="en-US" sz="2400" dirty="0" err="1">
                <a:solidFill>
                  <a:schemeClr val="bg1"/>
                </a:solidFill>
              </a:rPr>
              <a:t>en</a:t>
            </a:r>
            <a:r>
              <a:rPr lang="en-US" sz="2400" dirty="0">
                <a:solidFill>
                  <a:schemeClr val="bg1"/>
                </a:solidFill>
              </a:rPr>
              <a:t>-us/</a:t>
            </a:r>
            <a:r>
              <a:rPr lang="en-US" sz="2400" dirty="0" err="1">
                <a:solidFill>
                  <a:schemeClr val="bg1"/>
                </a:solidFill>
              </a:rPr>
              <a:t>aspnet</a:t>
            </a:r>
            <a:r>
              <a:rPr lang="en-US" sz="2400" dirty="0">
                <a:solidFill>
                  <a:schemeClr val="bg1"/>
                </a:solidFill>
              </a:rPr>
              <a:t>/core/</a:t>
            </a:r>
            <a:r>
              <a:rPr lang="en-US" sz="2400" dirty="0" err="1">
                <a:solidFill>
                  <a:schemeClr val="bg1"/>
                </a:solidFill>
              </a:rPr>
              <a:t>index?view</a:t>
            </a:r>
            <a:r>
              <a:rPr lang="en-US" sz="2400" dirty="0">
                <a:solidFill>
                  <a:schemeClr val="bg1"/>
                </a:solidFill>
              </a:rPr>
              <a:t>=aspnetcore-2.1</a:t>
            </a:r>
          </a:p>
          <a:p>
            <a:pPr marL="0" indent="0">
              <a:buNone/>
            </a:pPr>
            <a:endParaRPr lang="en-US" sz="2400" dirty="0">
              <a:solidFill>
                <a:schemeClr val="bg1"/>
              </a:solidFill>
            </a:endParaRPr>
          </a:p>
          <a:p>
            <a:pPr marL="0" indent="0">
              <a:buNone/>
            </a:pPr>
            <a:r>
              <a:rPr lang="en-US" sz="2400" dirty="0">
                <a:solidFill>
                  <a:schemeClr val="bg1"/>
                </a:solidFill>
              </a:rPr>
              <a:t>2.https://simpleinjector.readthedocs.io/en/latest/</a:t>
            </a:r>
            <a:endParaRPr lang="ru-RU" sz="2400" dirty="0">
              <a:solidFill>
                <a:schemeClr val="bg1"/>
              </a:solidFill>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spTree>
    <p:extLst>
      <p:ext uri="{BB962C8B-B14F-4D97-AF65-F5344CB8AC3E}">
        <p14:creationId xmlns:p14="http://schemas.microsoft.com/office/powerpoint/2010/main" val="890441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Содержимое 1"/>
          <p:cNvSpPr>
            <a:spLocks noGrp="1"/>
          </p:cNvSpPr>
          <p:nvPr>
            <p:ph idx="1"/>
          </p:nvPr>
        </p:nvSpPr>
        <p:spPr>
          <a:xfrm>
            <a:off x="2895600" y="3505200"/>
            <a:ext cx="3962400" cy="838200"/>
          </a:xfrm>
        </p:spPr>
        <p:txBody>
          <a:bodyPr>
            <a:normAutofit/>
          </a:bodyPr>
          <a:lstStyle/>
          <a:p>
            <a:pPr marL="0" indent="0">
              <a:buNone/>
            </a:pPr>
            <a:r>
              <a:rPr lang="ru-RU" sz="2400" dirty="0">
                <a:solidFill>
                  <a:schemeClr val="bg1"/>
                </a:solidFill>
              </a:rPr>
              <a:t>Спасибо за внимание!</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2133600"/>
            <a:ext cx="2442492" cy="1081162"/>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0"/>
            <a:ext cx="1373184" cy="6858000"/>
          </a:xfrm>
          <a:prstGeom prst="rect">
            <a:avLst/>
          </a:prstGeom>
        </p:spPr>
      </p:pic>
    </p:spTree>
    <p:extLst>
      <p:ext uri="{BB962C8B-B14F-4D97-AF65-F5344CB8AC3E}">
        <p14:creationId xmlns:p14="http://schemas.microsoft.com/office/powerpoint/2010/main" val="257395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sp>
        <p:nvSpPr>
          <p:cNvPr id="4" name="Номер слайда 3">
            <a:extLst>
              <a:ext uri="{FF2B5EF4-FFF2-40B4-BE49-F238E27FC236}">
                <a16:creationId xmlns:a16="http://schemas.microsoft.com/office/drawing/2014/main" id="{9C69B5DF-710F-4569-B748-83A6597EE664}"/>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5</a:t>
            </a:fld>
            <a:endParaRPr lang="en-US" sz="1400" dirty="0">
              <a:solidFill>
                <a:schemeClr val="bg1"/>
              </a:solidFill>
            </a:endParaRPr>
          </a:p>
        </p:txBody>
      </p:sp>
      <p:sp>
        <p:nvSpPr>
          <p:cNvPr id="11" name="Заголовок 5">
            <a:extLst>
              <a:ext uri="{FF2B5EF4-FFF2-40B4-BE49-F238E27FC236}">
                <a16:creationId xmlns:a16="http://schemas.microsoft.com/office/drawing/2014/main" id="{8D1B9C3F-FEE9-410E-B078-847B80D7642C}"/>
              </a:ext>
            </a:extLst>
          </p:cNvPr>
          <p:cNvSpPr>
            <a:spLocks noGrp="1"/>
          </p:cNvSpPr>
          <p:nvPr>
            <p:ph type="title"/>
          </p:nvPr>
        </p:nvSpPr>
        <p:spPr>
          <a:xfrm>
            <a:off x="761999" y="0"/>
            <a:ext cx="8115281" cy="1295400"/>
          </a:xfrm>
        </p:spPr>
        <p:txBody>
          <a:bodyPr>
            <a:normAutofit/>
          </a:bodyPr>
          <a:lstStyle/>
          <a:p>
            <a:r>
              <a:rPr lang="ru-RU" sz="2800" cap="all" dirty="0"/>
              <a:t>Цели архитектуры</a:t>
            </a:r>
            <a:endParaRPr lang="ru-RU" sz="2800" dirty="0"/>
          </a:p>
        </p:txBody>
      </p:sp>
      <p:sp>
        <p:nvSpPr>
          <p:cNvPr id="12" name="TextBox 11">
            <a:extLst>
              <a:ext uri="{FF2B5EF4-FFF2-40B4-BE49-F238E27FC236}">
                <a16:creationId xmlns:a16="http://schemas.microsoft.com/office/drawing/2014/main" id="{FEF7C8A1-712B-460D-89E7-F367DA4B1886}"/>
              </a:ext>
            </a:extLst>
          </p:cNvPr>
          <p:cNvSpPr txBox="1"/>
          <p:nvPr/>
        </p:nvSpPr>
        <p:spPr>
          <a:xfrm>
            <a:off x="761999" y="1295400"/>
            <a:ext cx="8115281" cy="5016758"/>
          </a:xfrm>
          <a:prstGeom prst="rect">
            <a:avLst/>
          </a:prstGeom>
          <a:noFill/>
        </p:spPr>
        <p:txBody>
          <a:bodyPr wrap="square" rtlCol="0">
            <a:spAutoFit/>
          </a:bodyPr>
          <a:lstStyle/>
          <a:p>
            <a:endParaRPr lang="ru-RU" sz="2000" dirty="0"/>
          </a:p>
          <a:p>
            <a:pPr marL="285750" indent="-285750">
              <a:buFont typeface="Wingdings" panose="05000000000000000000" pitchFamily="2" charset="2"/>
              <a:buChar char="§"/>
            </a:pPr>
            <a:r>
              <a:rPr lang="ru-RU" sz="2000" dirty="0"/>
              <a:t>Раскрывать структуру системы, но скрывать детали реализации</a:t>
            </a:r>
            <a:endParaRPr lang="en-US" sz="2000" dirty="0"/>
          </a:p>
          <a:p>
            <a:r>
              <a:rPr lang="ru-RU" sz="2000" dirty="0"/>
              <a:t> </a:t>
            </a:r>
          </a:p>
          <a:p>
            <a:pPr marL="285750" indent="-285750">
              <a:buFont typeface="Wingdings" panose="05000000000000000000" pitchFamily="2" charset="2"/>
              <a:buChar char="§"/>
            </a:pPr>
            <a:r>
              <a:rPr lang="ru-RU" sz="2000" dirty="0"/>
              <a:t>Стремиться реализовывать все варианты использования и сценарии </a:t>
            </a:r>
          </a:p>
          <a:p>
            <a:endParaRPr lang="ru-RU" sz="2000" dirty="0"/>
          </a:p>
          <a:p>
            <a:pPr marL="285750" indent="-285750">
              <a:buFont typeface="Wingdings" panose="05000000000000000000" pitchFamily="2" charset="2"/>
              <a:buChar char="§"/>
            </a:pPr>
            <a:r>
              <a:rPr lang="ru-RU" sz="2000" dirty="0"/>
              <a:t>По возможности отвечать всем требованиям различных заинтересованных сторон</a:t>
            </a:r>
            <a:endParaRPr lang="en-US" sz="2000" dirty="0"/>
          </a:p>
          <a:p>
            <a:r>
              <a:rPr lang="ru-RU" sz="2000" dirty="0"/>
              <a:t> </a:t>
            </a:r>
          </a:p>
          <a:p>
            <a:pPr marL="285750" indent="-285750">
              <a:buFont typeface="Wingdings" panose="05000000000000000000" pitchFamily="2" charset="2"/>
              <a:buChar char="§"/>
            </a:pPr>
            <a:r>
              <a:rPr lang="ru-RU" sz="2000" dirty="0"/>
              <a:t>Выполнять требования, как по функциональности, так и по качеству </a:t>
            </a:r>
          </a:p>
          <a:p>
            <a:pPr marL="285750" indent="-285750">
              <a:buFont typeface="Wingdings" panose="05000000000000000000" pitchFamily="2" charset="2"/>
              <a:buChar char="§"/>
            </a:pPr>
            <a:endParaRPr lang="ru-RU" sz="2000" dirty="0"/>
          </a:p>
          <a:p>
            <a:pPr marL="285750" indent="-285750">
              <a:buFont typeface="Wingdings" panose="05000000000000000000" pitchFamily="2" charset="2"/>
              <a:buChar char="§"/>
            </a:pPr>
            <a:r>
              <a:rPr lang="ru-RU" sz="2000" dirty="0"/>
              <a:t>Другие цели</a:t>
            </a:r>
            <a:endParaRPr lang="en-US" sz="2000" dirty="0"/>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ru-RU" sz="2000" dirty="0"/>
          </a:p>
        </p:txBody>
      </p:sp>
    </p:spTree>
    <p:extLst>
      <p:ext uri="{BB962C8B-B14F-4D97-AF65-F5344CB8AC3E}">
        <p14:creationId xmlns:p14="http://schemas.microsoft.com/office/powerpoint/2010/main" val="44228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8" name="Рисунок 17">
            <a:extLst>
              <a:ext uri="{FF2B5EF4-FFF2-40B4-BE49-F238E27FC236}">
                <a16:creationId xmlns:a16="http://schemas.microsoft.com/office/drawing/2014/main" id="{8B4B5D15-2A9A-44D6-8007-8A12604018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9" name="Номер слайда 3">
            <a:extLst>
              <a:ext uri="{FF2B5EF4-FFF2-40B4-BE49-F238E27FC236}">
                <a16:creationId xmlns:a16="http://schemas.microsoft.com/office/drawing/2014/main" id="{D4BA24C2-2F96-4F21-BDBD-D73ED190006A}"/>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6</a:t>
            </a:fld>
            <a:endParaRPr lang="en-US" sz="1400" dirty="0">
              <a:solidFill>
                <a:schemeClr val="bg1"/>
              </a:solidFill>
            </a:endParaRPr>
          </a:p>
        </p:txBody>
      </p:sp>
      <p:sp>
        <p:nvSpPr>
          <p:cNvPr id="21" name="Заголовок 5">
            <a:extLst>
              <a:ext uri="{FF2B5EF4-FFF2-40B4-BE49-F238E27FC236}">
                <a16:creationId xmlns:a16="http://schemas.microsoft.com/office/drawing/2014/main" id="{0D502C66-30AC-4F97-9C1E-D32CD7E7C1CC}"/>
              </a:ext>
            </a:extLst>
          </p:cNvPr>
          <p:cNvSpPr txBox="1">
            <a:spLocks/>
          </p:cNvSpPr>
          <p:nvPr/>
        </p:nvSpPr>
        <p:spPr>
          <a:xfrm>
            <a:off x="761999" y="17207"/>
            <a:ext cx="8115281" cy="12019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ru-RU" sz="2800" cap="all" dirty="0"/>
              <a:t>Типовая архитектура приложения</a:t>
            </a:r>
          </a:p>
        </p:txBody>
      </p:sp>
      <p:pic>
        <p:nvPicPr>
          <p:cNvPr id="11" name="Picture 2652">
            <a:extLst>
              <a:ext uri="{FF2B5EF4-FFF2-40B4-BE49-F238E27FC236}">
                <a16:creationId xmlns:a16="http://schemas.microsoft.com/office/drawing/2014/main" id="{6A11B09B-2A00-4B69-B95B-28F44AC300A0}"/>
              </a:ext>
            </a:extLst>
          </p:cNvPr>
          <p:cNvPicPr/>
          <p:nvPr/>
        </p:nvPicPr>
        <p:blipFill>
          <a:blip r:embed="rId5"/>
          <a:stretch>
            <a:fillRect/>
          </a:stretch>
        </p:blipFill>
        <p:spPr>
          <a:xfrm>
            <a:off x="2514600" y="1066800"/>
            <a:ext cx="4267200" cy="4866640"/>
          </a:xfrm>
          <a:prstGeom prst="rect">
            <a:avLst/>
          </a:prstGeom>
        </p:spPr>
      </p:pic>
    </p:spTree>
    <p:extLst>
      <p:ext uri="{BB962C8B-B14F-4D97-AF65-F5344CB8AC3E}">
        <p14:creationId xmlns:p14="http://schemas.microsoft.com/office/powerpoint/2010/main" val="119428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761998" y="1219201"/>
            <a:ext cx="8077202" cy="4038600"/>
          </a:xfrm>
        </p:spPr>
        <p:txBody>
          <a:bodyPr>
            <a:normAutofit/>
          </a:bodyPr>
          <a:lstStyle/>
          <a:p>
            <a:pPr marL="342900" indent="-342900" fontAlgn="base">
              <a:buAutoNum type="arabicPeriod"/>
            </a:pPr>
            <a:r>
              <a:rPr lang="ru-RU" b="1" dirty="0">
                <a:solidFill>
                  <a:schemeClr val="bg1"/>
                </a:solidFill>
              </a:rPr>
              <a:t>Разделение функций</a:t>
            </a:r>
            <a:r>
              <a:rPr lang="ru-RU" dirty="0">
                <a:solidFill>
                  <a:schemeClr val="bg1"/>
                </a:solidFill>
              </a:rPr>
              <a:t>.</a:t>
            </a:r>
          </a:p>
          <a:p>
            <a:pPr lvl="0" fontAlgn="base"/>
            <a:endParaRPr lang="ru-RU" b="1" dirty="0">
              <a:solidFill>
                <a:schemeClr val="bg1"/>
              </a:solidFill>
            </a:endParaRPr>
          </a:p>
          <a:p>
            <a:pPr lvl="0" fontAlgn="base"/>
            <a:r>
              <a:rPr lang="ru-RU" b="1" dirty="0">
                <a:solidFill>
                  <a:schemeClr val="bg1"/>
                </a:solidFill>
              </a:rPr>
              <a:t>2. </a:t>
            </a:r>
            <a:r>
              <a:rPr lang="en-US" b="1" dirty="0">
                <a:solidFill>
                  <a:schemeClr val="bg1"/>
                </a:solidFill>
              </a:rPr>
              <a:t>S.O.L.I.D.</a:t>
            </a:r>
            <a:endParaRPr lang="ru-RU" b="1" dirty="0">
              <a:solidFill>
                <a:schemeClr val="bg1"/>
              </a:solidFill>
            </a:endParaRPr>
          </a:p>
          <a:p>
            <a:pPr lvl="0" fontAlgn="base"/>
            <a:endParaRPr lang="ru-RU" b="1" dirty="0">
              <a:solidFill>
                <a:schemeClr val="bg1"/>
              </a:solidFill>
            </a:endParaRPr>
          </a:p>
          <a:p>
            <a:pPr lvl="0" fontAlgn="base"/>
            <a:r>
              <a:rPr lang="ru-RU" b="1" dirty="0">
                <a:solidFill>
                  <a:schemeClr val="bg1"/>
                </a:solidFill>
              </a:rPr>
              <a:t>3. Принцип минимального знания</a:t>
            </a:r>
            <a:endParaRPr lang="ru-RU" dirty="0">
              <a:solidFill>
                <a:schemeClr val="bg1"/>
              </a:solidFill>
            </a:endParaRPr>
          </a:p>
          <a:p>
            <a:pPr lvl="0" fontAlgn="base"/>
            <a:endParaRPr lang="ru-RU" b="1" dirty="0">
              <a:solidFill>
                <a:schemeClr val="bg1"/>
              </a:solidFill>
            </a:endParaRPr>
          </a:p>
          <a:p>
            <a:pPr lvl="0" fontAlgn="base"/>
            <a:r>
              <a:rPr lang="ru-RU" b="1" dirty="0">
                <a:solidFill>
                  <a:schemeClr val="bg1"/>
                </a:solidFill>
              </a:rPr>
              <a:t>4. Не повторяйтесь (</a:t>
            </a:r>
            <a:r>
              <a:rPr lang="ru-RU" b="1" dirty="0" err="1">
                <a:solidFill>
                  <a:schemeClr val="bg1"/>
                </a:solidFill>
              </a:rPr>
              <a:t>Don’t</a:t>
            </a:r>
            <a:r>
              <a:rPr lang="ru-RU" b="1" dirty="0">
                <a:solidFill>
                  <a:schemeClr val="bg1"/>
                </a:solidFill>
              </a:rPr>
              <a:t> </a:t>
            </a:r>
            <a:r>
              <a:rPr lang="ru-RU" b="1" dirty="0" err="1">
                <a:solidFill>
                  <a:schemeClr val="bg1"/>
                </a:solidFill>
              </a:rPr>
              <a:t>repeat</a:t>
            </a:r>
            <a:r>
              <a:rPr lang="ru-RU" b="1" dirty="0">
                <a:solidFill>
                  <a:schemeClr val="bg1"/>
                </a:solidFill>
              </a:rPr>
              <a:t> </a:t>
            </a:r>
            <a:r>
              <a:rPr lang="ru-RU" b="1" dirty="0" err="1">
                <a:solidFill>
                  <a:schemeClr val="bg1"/>
                </a:solidFill>
              </a:rPr>
              <a:t>yourself</a:t>
            </a:r>
            <a:r>
              <a:rPr lang="ru-RU" b="1" dirty="0">
                <a:solidFill>
                  <a:schemeClr val="bg1"/>
                </a:solidFill>
              </a:rPr>
              <a:t>, DRY)</a:t>
            </a:r>
            <a:r>
              <a:rPr lang="ru-RU" dirty="0">
                <a:solidFill>
                  <a:schemeClr val="bg1"/>
                </a:solidFill>
              </a:rPr>
              <a:t>. </a:t>
            </a:r>
          </a:p>
          <a:p>
            <a:pPr lvl="0" fontAlgn="base"/>
            <a:endParaRPr lang="en-US" dirty="0">
              <a:solidFill>
                <a:schemeClr val="bg1"/>
              </a:solidFill>
            </a:endParaRPr>
          </a:p>
          <a:p>
            <a:pPr lvl="0" fontAlgn="base"/>
            <a:r>
              <a:rPr lang="ru-RU" dirty="0">
                <a:solidFill>
                  <a:schemeClr val="bg1"/>
                </a:solidFill>
              </a:rPr>
              <a:t>5</a:t>
            </a:r>
            <a:r>
              <a:rPr lang="en-US" dirty="0">
                <a:solidFill>
                  <a:schemeClr val="bg1"/>
                </a:solidFill>
              </a:rPr>
              <a:t>. </a:t>
            </a:r>
            <a:r>
              <a:rPr lang="en-US" b="1" dirty="0">
                <a:solidFill>
                  <a:schemeClr val="bg1"/>
                </a:solidFill>
              </a:rPr>
              <a:t>KISS,</a:t>
            </a:r>
            <a:r>
              <a:rPr lang="ru-RU" b="1" dirty="0">
                <a:solidFill>
                  <a:schemeClr val="bg1"/>
                </a:solidFill>
              </a:rPr>
              <a:t> </a:t>
            </a:r>
            <a:r>
              <a:rPr lang="en-US" b="1" dirty="0">
                <a:solidFill>
                  <a:schemeClr val="bg1"/>
                </a:solidFill>
              </a:rPr>
              <a:t>YAGNI</a:t>
            </a:r>
            <a:r>
              <a:rPr lang="ru-RU" b="1" dirty="0">
                <a:solidFill>
                  <a:schemeClr val="bg1"/>
                </a:solidFill>
              </a:rPr>
              <a:t>, </a:t>
            </a:r>
            <a:r>
              <a:rPr lang="en-US" b="1" dirty="0">
                <a:solidFill>
                  <a:schemeClr val="bg1"/>
                </a:solidFill>
              </a:rPr>
              <a:t>GRASP</a:t>
            </a:r>
            <a:r>
              <a:rPr lang="ru-RU" b="1" dirty="0">
                <a:solidFill>
                  <a:schemeClr val="bg1"/>
                </a:solidFill>
              </a:rPr>
              <a:t> и многие</a:t>
            </a:r>
            <a:r>
              <a:rPr lang="en-US" b="1" dirty="0">
                <a:solidFill>
                  <a:schemeClr val="bg1"/>
                </a:solidFill>
              </a:rPr>
              <a:t> </a:t>
            </a:r>
            <a:r>
              <a:rPr lang="ru-RU" b="1" dirty="0">
                <a:solidFill>
                  <a:schemeClr val="bg1"/>
                </a:solidFill>
              </a:rPr>
              <a:t>многие другие </a:t>
            </a:r>
            <a:r>
              <a:rPr lang="ru-RU" dirty="0">
                <a:solidFill>
                  <a:schemeClr val="bg1"/>
                </a:solidFill>
              </a:rPr>
              <a:t> </a:t>
            </a:r>
          </a:p>
          <a:p>
            <a:pPr lvl="0" fontAlgn="base"/>
            <a:endParaRPr lang="ru-RU" dirty="0">
              <a:solidFill>
                <a:schemeClr val="bg1"/>
              </a:solidFill>
            </a:endParaRP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1201993"/>
          </a:xfrm>
        </p:spPr>
        <p:txBody>
          <a:bodyPr anchor="ctr">
            <a:normAutofit/>
          </a:bodyPr>
          <a:lstStyle/>
          <a:p>
            <a:r>
              <a:rPr lang="ru-RU" sz="2800" dirty="0"/>
              <a:t>Основные принципы </a:t>
            </a:r>
            <a:br>
              <a:rPr lang="ru-RU" sz="2800" dirty="0"/>
            </a:br>
            <a:r>
              <a:rPr lang="ru-RU" sz="2800" dirty="0"/>
              <a:t>проектирования архитектуры ПО</a:t>
            </a:r>
            <a:endParaRPr lang="ru-RU" sz="2800" cap="all" dirty="0"/>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7</a:t>
            </a:fld>
            <a:endParaRPr lang="en-US" sz="1400" dirty="0">
              <a:solidFill>
                <a:schemeClr val="bg1"/>
              </a:solidFill>
            </a:endParaRPr>
          </a:p>
        </p:txBody>
      </p:sp>
    </p:spTree>
    <p:extLst>
      <p:ext uri="{BB962C8B-B14F-4D97-AF65-F5344CB8AC3E}">
        <p14:creationId xmlns:p14="http://schemas.microsoft.com/office/powerpoint/2010/main" val="28176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761998" y="1219201"/>
            <a:ext cx="8077202" cy="4038600"/>
          </a:xfrm>
        </p:spPr>
        <p:txBody>
          <a:bodyPr>
            <a:normAutofit/>
          </a:bodyPr>
          <a:lstStyle/>
          <a:p>
            <a:pPr marL="342900" indent="-342900" fontAlgn="base">
              <a:buAutoNum type="arabicPeriod"/>
            </a:pPr>
            <a:r>
              <a:rPr lang="ru-RU" b="1" dirty="0">
                <a:solidFill>
                  <a:schemeClr val="bg1"/>
                </a:solidFill>
              </a:rPr>
              <a:t>Разделение функций</a:t>
            </a:r>
            <a:r>
              <a:rPr lang="ru-RU" dirty="0">
                <a:solidFill>
                  <a:schemeClr val="bg1"/>
                </a:solidFill>
              </a:rPr>
              <a:t>. </a:t>
            </a:r>
          </a:p>
          <a:p>
            <a:pPr fontAlgn="base"/>
            <a:r>
              <a:rPr lang="ru-RU" dirty="0">
                <a:solidFill>
                  <a:schemeClr val="bg1"/>
                </a:solidFill>
              </a:rPr>
              <a:t>Разделите приложение на отдельные компоненты с, по возможности, минимальным перекрытием функциональности. </a:t>
            </a:r>
          </a:p>
          <a:p>
            <a:pPr fontAlgn="base"/>
            <a:r>
              <a:rPr lang="ru-RU" dirty="0">
                <a:solidFill>
                  <a:schemeClr val="bg1"/>
                </a:solidFill>
              </a:rPr>
              <a:t>Важным фактором является предельное уменьшение количества точек соприкосновения</a:t>
            </a:r>
            <a:r>
              <a:rPr lang="en-US" dirty="0">
                <a:solidFill>
                  <a:schemeClr val="bg1"/>
                </a:solidFill>
              </a:rPr>
              <a:t> </a:t>
            </a:r>
            <a:r>
              <a:rPr lang="ru-RU" dirty="0">
                <a:solidFill>
                  <a:schemeClr val="bg1"/>
                </a:solidFill>
              </a:rPr>
              <a:t>между модулями или логическими структурными единицами, что обеспечит высокую связность</a:t>
            </a:r>
            <a:r>
              <a:rPr lang="en-US" dirty="0">
                <a:solidFill>
                  <a:schemeClr val="bg1"/>
                </a:solidFill>
              </a:rPr>
              <a:t> </a:t>
            </a:r>
            <a:r>
              <a:rPr lang="ru-RU" dirty="0">
                <a:solidFill>
                  <a:schemeClr val="bg1"/>
                </a:solidFill>
              </a:rPr>
              <a:t>(</a:t>
            </a:r>
            <a:r>
              <a:rPr lang="ru-RU" dirty="0" err="1">
                <a:solidFill>
                  <a:schemeClr val="bg1"/>
                </a:solidFill>
              </a:rPr>
              <a:t>high</a:t>
            </a:r>
            <a:r>
              <a:rPr lang="ru-RU" dirty="0">
                <a:solidFill>
                  <a:schemeClr val="bg1"/>
                </a:solidFill>
              </a:rPr>
              <a:t> </a:t>
            </a:r>
            <a:r>
              <a:rPr lang="ru-RU" dirty="0" err="1">
                <a:solidFill>
                  <a:schemeClr val="bg1"/>
                </a:solidFill>
              </a:rPr>
              <a:t>cohesion</a:t>
            </a:r>
            <a:r>
              <a:rPr lang="ru-RU" dirty="0">
                <a:solidFill>
                  <a:schemeClr val="bg1"/>
                </a:solidFill>
              </a:rPr>
              <a:t>) и </a:t>
            </a:r>
            <a:r>
              <a:rPr lang="ru-RU" sz="1900" dirty="0">
                <a:solidFill>
                  <a:schemeClr val="bg1"/>
                </a:solidFill>
              </a:rPr>
              <a:t>слабое зацепление</a:t>
            </a:r>
            <a:r>
              <a:rPr lang="ru-RU" dirty="0">
                <a:solidFill>
                  <a:schemeClr val="bg1"/>
                </a:solidFill>
              </a:rPr>
              <a:t> (</a:t>
            </a:r>
            <a:r>
              <a:rPr lang="ru-RU" dirty="0" err="1">
                <a:solidFill>
                  <a:schemeClr val="bg1"/>
                </a:solidFill>
              </a:rPr>
              <a:t>low</a:t>
            </a:r>
            <a:r>
              <a:rPr lang="ru-RU" dirty="0">
                <a:solidFill>
                  <a:schemeClr val="bg1"/>
                </a:solidFill>
              </a:rPr>
              <a:t> </a:t>
            </a:r>
            <a:r>
              <a:rPr lang="ru-RU" dirty="0" err="1">
                <a:solidFill>
                  <a:schemeClr val="bg1"/>
                </a:solidFill>
              </a:rPr>
              <a:t>coupling</a:t>
            </a:r>
            <a:r>
              <a:rPr lang="ru-RU" dirty="0">
                <a:solidFill>
                  <a:schemeClr val="bg1"/>
                </a:solidFill>
              </a:rPr>
              <a:t>).</a:t>
            </a:r>
            <a:r>
              <a:rPr lang="ru-RU" dirty="0"/>
              <a:t> </a:t>
            </a:r>
          </a:p>
          <a:p>
            <a:pPr fontAlgn="base"/>
            <a:r>
              <a:rPr lang="ru-RU" dirty="0">
                <a:solidFill>
                  <a:schemeClr val="bg1"/>
                </a:solidFill>
              </a:rPr>
              <a:t>Высокая связанность означает, что обязанности данного элемента тесно связаны и сфокусированы. </a:t>
            </a:r>
          </a:p>
          <a:p>
            <a:pPr fontAlgn="base"/>
            <a:r>
              <a:rPr lang="ru-RU" dirty="0">
                <a:solidFill>
                  <a:schemeClr val="bg1"/>
                </a:solidFill>
              </a:rPr>
              <a:t>Неверное разграничение функциональности может привести к низкой связанности и сложностям взаимодействия, даже несмотря на слабое перекрытие функциональности отдельных компонентов. </a:t>
            </a:r>
          </a:p>
          <a:p>
            <a:pPr lvl="0" fontAlgn="base"/>
            <a:endParaRPr lang="ru-RU" dirty="0">
              <a:solidFill>
                <a:schemeClr val="bg1"/>
              </a:solidFill>
            </a:endParaRP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1201993"/>
          </a:xfrm>
        </p:spPr>
        <p:txBody>
          <a:bodyPr anchor="ctr">
            <a:normAutofit/>
          </a:bodyPr>
          <a:lstStyle/>
          <a:p>
            <a:r>
              <a:rPr lang="ru-RU" sz="2800" dirty="0"/>
              <a:t>Основные принципы </a:t>
            </a:r>
            <a:br>
              <a:rPr lang="ru-RU" sz="2800" dirty="0"/>
            </a:br>
            <a:r>
              <a:rPr lang="ru-RU" sz="2800" dirty="0"/>
              <a:t>проектирования архитектуры ПО</a:t>
            </a:r>
            <a:endParaRPr lang="ru-RU" sz="2800" cap="all" dirty="0"/>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8</a:t>
            </a:fld>
            <a:endParaRPr lang="en-US" sz="1400" dirty="0">
              <a:solidFill>
                <a:schemeClr val="bg1"/>
              </a:solidFill>
            </a:endParaRPr>
          </a:p>
        </p:txBody>
      </p:sp>
    </p:spTree>
    <p:extLst>
      <p:ext uri="{BB962C8B-B14F-4D97-AF65-F5344CB8AC3E}">
        <p14:creationId xmlns:p14="http://schemas.microsoft.com/office/powerpoint/2010/main" val="188918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Текст 9">
            <a:extLst>
              <a:ext uri="{FF2B5EF4-FFF2-40B4-BE49-F238E27FC236}">
                <a16:creationId xmlns:a16="http://schemas.microsoft.com/office/drawing/2014/main" id="{5FE04C4B-39F2-4488-8783-0D81B4C556D5}"/>
              </a:ext>
            </a:extLst>
          </p:cNvPr>
          <p:cNvSpPr>
            <a:spLocks noGrp="1"/>
          </p:cNvSpPr>
          <p:nvPr>
            <p:ph type="body" idx="1"/>
          </p:nvPr>
        </p:nvSpPr>
        <p:spPr>
          <a:xfrm>
            <a:off x="4870006" y="739776"/>
            <a:ext cx="3969193" cy="5432424"/>
          </a:xfrm>
        </p:spPr>
        <p:txBody>
          <a:bodyPr>
            <a:normAutofit/>
          </a:bodyPr>
          <a:lstStyle/>
          <a:p>
            <a:r>
              <a:rPr lang="ru-RU" dirty="0">
                <a:solidFill>
                  <a:schemeClr val="bg1"/>
                </a:solidFill>
              </a:rPr>
              <a:t>Существуют различные методы уменьшения зацепления (</a:t>
            </a:r>
            <a:r>
              <a:rPr lang="ru-RU" dirty="0" err="1">
                <a:solidFill>
                  <a:schemeClr val="bg1"/>
                </a:solidFill>
              </a:rPr>
              <a:t>decoupling</a:t>
            </a:r>
            <a:r>
              <a:rPr lang="ru-RU" dirty="0">
                <a:solidFill>
                  <a:schemeClr val="bg1"/>
                </a:solidFill>
              </a:rPr>
              <a:t>). Как правило, они описаны в виде шаблонов проектирования. Одними из ключевых методов является «инверсия управления», и, в частности, «внедрение зависимостей».</a:t>
            </a:r>
          </a:p>
          <a:p>
            <a:r>
              <a:rPr lang="ru-RU" dirty="0">
                <a:solidFill>
                  <a:schemeClr val="bg1"/>
                </a:solidFill>
              </a:rPr>
              <a:t>Снизить зацепление также помогает использование многослойной архитектуры приложений, например </a:t>
            </a:r>
            <a:r>
              <a:rPr lang="ru-RU" dirty="0" err="1">
                <a:solidFill>
                  <a:schemeClr val="bg1"/>
                </a:solidFill>
                <a:hlinkClick r:id="rId2" tooltip="Model-View-Controller"/>
              </a:rPr>
              <a:t>Model-View-Controller</a:t>
            </a:r>
            <a:r>
              <a:rPr lang="ru-RU" dirty="0">
                <a:solidFill>
                  <a:schemeClr val="bg1"/>
                </a:solidFill>
              </a:rPr>
              <a:t>, </a:t>
            </a:r>
            <a:r>
              <a:rPr lang="ru-RU" dirty="0" err="1">
                <a:solidFill>
                  <a:schemeClr val="bg1"/>
                </a:solidFill>
                <a:hlinkClick r:id="rId3" tooltip="Model-View-Presenter"/>
              </a:rPr>
              <a:t>Model-View-Presenter</a:t>
            </a:r>
            <a:r>
              <a:rPr lang="ru-RU" dirty="0">
                <a:solidFill>
                  <a:schemeClr val="bg1"/>
                </a:solidFill>
              </a:rPr>
              <a:t>, </a:t>
            </a:r>
            <a:r>
              <a:rPr lang="ru-RU" dirty="0" err="1">
                <a:solidFill>
                  <a:schemeClr val="bg1"/>
                </a:solidFill>
                <a:hlinkClick r:id="rId4" tooltip="Model-View-ViewModel"/>
              </a:rPr>
              <a:t>Model-View-ViewModel</a:t>
            </a:r>
            <a:r>
              <a:rPr lang="ru-RU" dirty="0">
                <a:solidFill>
                  <a:schemeClr val="bg1"/>
                </a:solidFill>
              </a:rPr>
              <a:t> и т. п.</a:t>
            </a:r>
          </a:p>
          <a:p>
            <a:pPr fontAlgn="base"/>
            <a:endParaRPr lang="ru-RU" dirty="0">
              <a:solidFill>
                <a:schemeClr val="bg1"/>
              </a:solidFill>
            </a:endParaRPr>
          </a:p>
        </p:txBody>
      </p:sp>
      <p:grpSp>
        <p:nvGrpSpPr>
          <p:cNvPr id="3" name="Группа 2">
            <a:extLst>
              <a:ext uri="{FF2B5EF4-FFF2-40B4-BE49-F238E27FC236}">
                <a16:creationId xmlns:a16="http://schemas.microsoft.com/office/drawing/2014/main" id="{4F17210F-67B8-47B0-8F1E-58EADB3EAE07}"/>
              </a:ext>
            </a:extLst>
          </p:cNvPr>
          <p:cNvGrpSpPr/>
          <p:nvPr/>
        </p:nvGrpSpPr>
        <p:grpSpPr>
          <a:xfrm>
            <a:off x="115529" y="1"/>
            <a:ext cx="457200" cy="6857999"/>
            <a:chOff x="115529" y="1"/>
            <a:chExt cx="457200" cy="6857999"/>
          </a:xfrm>
        </p:grpSpPr>
        <p:pic>
          <p:nvPicPr>
            <p:cNvPr id="2" name="Рисунок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529" y="1"/>
              <a:ext cx="457200" cy="2291274"/>
            </a:xfrm>
            <a:prstGeom prst="rect">
              <a:avLst/>
            </a:prstGeom>
          </p:spPr>
        </p:pic>
        <p:pic>
          <p:nvPicPr>
            <p:cNvPr id="7" name="Рисунок 6">
              <a:extLst>
                <a:ext uri="{FF2B5EF4-FFF2-40B4-BE49-F238E27FC236}">
                  <a16:creationId xmlns:a16="http://schemas.microsoft.com/office/drawing/2014/main" id="{E9638356-3E75-48E0-9AB0-5C40A88C6C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529" y="4574637"/>
              <a:ext cx="457200" cy="2283363"/>
            </a:xfrm>
            <a:prstGeom prst="rect">
              <a:avLst/>
            </a:prstGeom>
          </p:spPr>
        </p:pic>
        <p:pic>
          <p:nvPicPr>
            <p:cNvPr id="8" name="Рисунок 7">
              <a:extLst>
                <a:ext uri="{FF2B5EF4-FFF2-40B4-BE49-F238E27FC236}">
                  <a16:creationId xmlns:a16="http://schemas.microsoft.com/office/drawing/2014/main" id="{4E52516F-A5FA-4F75-861F-9CF48FD6DB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529" y="2291274"/>
              <a:ext cx="457200" cy="2283363"/>
            </a:xfrm>
            <a:prstGeom prst="rect">
              <a:avLst/>
            </a:prstGeom>
          </p:spPr>
        </p:pic>
      </p:grpSp>
      <p:pic>
        <p:nvPicPr>
          <p:cNvPr id="13" name="Рисунок 12">
            <a:extLst>
              <a:ext uri="{FF2B5EF4-FFF2-40B4-BE49-F238E27FC236}">
                <a16:creationId xmlns:a16="http://schemas.microsoft.com/office/drawing/2014/main" id="{84E8844F-F36C-4FB6-B472-52A11E36BD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2800" y="6006270"/>
            <a:ext cx="1562081" cy="700162"/>
          </a:xfrm>
          <a:prstGeom prst="rect">
            <a:avLst/>
          </a:prstGeom>
        </p:spPr>
      </p:pic>
      <p:sp>
        <p:nvSpPr>
          <p:cNvPr id="14" name="Заголовок 5">
            <a:extLst>
              <a:ext uri="{FF2B5EF4-FFF2-40B4-BE49-F238E27FC236}">
                <a16:creationId xmlns:a16="http://schemas.microsoft.com/office/drawing/2014/main" id="{6FF5B166-5889-4A3E-947D-0B77E9CE1BC2}"/>
              </a:ext>
            </a:extLst>
          </p:cNvPr>
          <p:cNvSpPr>
            <a:spLocks noGrp="1"/>
          </p:cNvSpPr>
          <p:nvPr>
            <p:ph type="title"/>
          </p:nvPr>
        </p:nvSpPr>
        <p:spPr>
          <a:xfrm>
            <a:off x="761999" y="17207"/>
            <a:ext cx="8115281" cy="722569"/>
          </a:xfrm>
        </p:spPr>
        <p:txBody>
          <a:bodyPr anchor="ctr">
            <a:normAutofit/>
          </a:bodyPr>
          <a:lstStyle/>
          <a:p>
            <a:r>
              <a:rPr lang="ru-RU" sz="2800" dirty="0"/>
              <a:t>Методы уменьшения зацепления</a:t>
            </a:r>
          </a:p>
        </p:txBody>
      </p:sp>
      <p:sp>
        <p:nvSpPr>
          <p:cNvPr id="15" name="Номер слайда 3">
            <a:extLst>
              <a:ext uri="{FF2B5EF4-FFF2-40B4-BE49-F238E27FC236}">
                <a16:creationId xmlns:a16="http://schemas.microsoft.com/office/drawing/2014/main" id="{925BD036-151D-4F7B-8134-BD3BEC4A4A97}"/>
              </a:ext>
            </a:extLst>
          </p:cNvPr>
          <p:cNvSpPr>
            <a:spLocks noGrp="1"/>
          </p:cNvSpPr>
          <p:nvPr>
            <p:ph type="sldNum" sz="quarter" idx="12"/>
          </p:nvPr>
        </p:nvSpPr>
        <p:spPr>
          <a:xfrm>
            <a:off x="8705850" y="6416675"/>
            <a:ext cx="285750" cy="365125"/>
          </a:xfrm>
        </p:spPr>
        <p:txBody>
          <a:bodyPr/>
          <a:lstStyle/>
          <a:p>
            <a:fld id="{A483448D-3A78-4528-A469-B745A65DA480}" type="slidenum">
              <a:rPr lang="en-US" sz="1400" smtClean="0">
                <a:solidFill>
                  <a:schemeClr val="bg1"/>
                </a:solidFill>
              </a:rPr>
              <a:pPr/>
              <a:t>9</a:t>
            </a:fld>
            <a:endParaRPr lang="en-US" sz="1400" dirty="0">
              <a:solidFill>
                <a:schemeClr val="bg1"/>
              </a:solidFill>
            </a:endParaRPr>
          </a:p>
        </p:txBody>
      </p:sp>
      <p:pic>
        <p:nvPicPr>
          <p:cNvPr id="4" name="Рисунок 3">
            <a:extLst>
              <a:ext uri="{FF2B5EF4-FFF2-40B4-BE49-F238E27FC236}">
                <a16:creationId xmlns:a16="http://schemas.microsoft.com/office/drawing/2014/main" id="{697AA85D-64D5-48AD-B345-4C0FD507A402}"/>
              </a:ext>
            </a:extLst>
          </p:cNvPr>
          <p:cNvPicPr>
            <a:picLocks noChangeAspect="1"/>
          </p:cNvPicPr>
          <p:nvPr/>
        </p:nvPicPr>
        <p:blipFill>
          <a:blip r:embed="rId8"/>
          <a:stretch>
            <a:fillRect/>
          </a:stretch>
        </p:blipFill>
        <p:spPr>
          <a:xfrm>
            <a:off x="850446" y="891441"/>
            <a:ext cx="3969193" cy="3810000"/>
          </a:xfrm>
          <a:prstGeom prst="rect">
            <a:avLst/>
          </a:prstGeom>
        </p:spPr>
      </p:pic>
    </p:spTree>
    <p:extLst>
      <p:ext uri="{BB962C8B-B14F-4D97-AF65-F5344CB8AC3E}">
        <p14:creationId xmlns:p14="http://schemas.microsoft.com/office/powerpoint/2010/main" val="1888595351"/>
      </p:ext>
    </p:extLst>
  </p:cSld>
  <p:clrMapOvr>
    <a:masterClrMapping/>
  </p:clrMapOvr>
</p:sld>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Другая 74">
      <a:dk1>
        <a:srgbClr val="000000"/>
      </a:dk1>
      <a:lt1>
        <a:srgbClr val="000000"/>
      </a:lt1>
      <a:dk2>
        <a:srgbClr val="000000"/>
      </a:dk2>
      <a:lt2>
        <a:srgbClr val="FFEEAA"/>
      </a:lt2>
      <a:accent1>
        <a:srgbClr val="FFFFFF"/>
      </a:accent1>
      <a:accent2>
        <a:srgbClr val="FFEEAA"/>
      </a:accent2>
      <a:accent3>
        <a:srgbClr val="07492B"/>
      </a:accent3>
      <a:accent4>
        <a:srgbClr val="FFE269"/>
      </a:accent4>
      <a:accent5>
        <a:srgbClr val="0C7A48"/>
      </a:accent5>
      <a:accent6>
        <a:srgbClr val="4D4D4D"/>
      </a:accent6>
      <a:hlink>
        <a:srgbClr val="5F5F5F"/>
      </a:hlink>
      <a:folHlink>
        <a:srgbClr val="919191"/>
      </a:folHlink>
    </a:clrScheme>
    <a:fontScheme name="Другая 1">
      <a:majorFont>
        <a:latin typeface="Lucida Console"/>
        <a:ea typeface=""/>
        <a:cs typeface=""/>
      </a:majorFont>
      <a:minorFont>
        <a:latin typeface="Lucida Console"/>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Аспект</Template>
  <TotalTime>1907</TotalTime>
  <Words>1844</Words>
  <Application>Microsoft Office PowerPoint</Application>
  <PresentationFormat>Экран (4:3)</PresentationFormat>
  <Paragraphs>236</Paragraphs>
  <Slides>42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42</vt:i4>
      </vt:variant>
    </vt:vector>
  </HeadingPairs>
  <TitlesOfParts>
    <vt:vector size="50" baseType="lpstr">
      <vt:lpstr>Arial</vt:lpstr>
      <vt:lpstr>Calibri</vt:lpstr>
      <vt:lpstr>Calibri Light</vt:lpstr>
      <vt:lpstr>Lucida Console</vt:lpstr>
      <vt:lpstr>Wingdings</vt:lpstr>
      <vt:lpstr>Wingdings 2</vt:lpstr>
      <vt:lpstr>HDOfficeLightV0</vt:lpstr>
      <vt:lpstr>Тема Office</vt:lpstr>
      <vt:lpstr>Презентация PowerPoint</vt:lpstr>
      <vt:lpstr>Содержание</vt:lpstr>
      <vt:lpstr>Независимость данных в многослойной архитектуре</vt:lpstr>
      <vt:lpstr>Почему архитектура так важна?</vt:lpstr>
      <vt:lpstr>Цели архитектуры</vt:lpstr>
      <vt:lpstr>Презентация PowerPoint</vt:lpstr>
      <vt:lpstr>Основные принципы  проектирования архитектуры ПО</vt:lpstr>
      <vt:lpstr>Основные принципы  проектирования архитектуры ПО</vt:lpstr>
      <vt:lpstr>Методы уменьшения зацепления</vt:lpstr>
      <vt:lpstr>2 S.O.L.I.D.</vt:lpstr>
      <vt:lpstr>2 S.O.L.I.D.</vt:lpstr>
      <vt:lpstr>2 S.O.L.I.D.</vt:lpstr>
      <vt:lpstr>Презентация PowerPoint</vt:lpstr>
      <vt:lpstr>2 S.O.L.I.D.</vt:lpstr>
      <vt:lpstr>Основные принципы  проектирования архитектуры ПО. Продолжение</vt:lpstr>
      <vt:lpstr>Слои приложения</vt:lpstr>
      <vt:lpstr>Презентация PowerPoint</vt:lpstr>
      <vt:lpstr>Презентация PowerPoint</vt:lpstr>
      <vt:lpstr>3-уровневая архитектура</vt:lpstr>
      <vt:lpstr>Преимущества</vt:lpstr>
      <vt:lpstr>Инверсия зависимостей, Внедрение зависимостей (DI),  IoC(DI)-контейнер</vt:lpstr>
      <vt:lpstr>Что такое инверсия зависимостей?</vt:lpstr>
      <vt:lpstr>Что такое внедрение зависимостей?</vt:lpstr>
      <vt:lpstr>Преимущества IoС и DI</vt:lpstr>
      <vt:lpstr>Преимущества</vt:lpstr>
      <vt:lpstr>Внедрение конструктора (Constructor Injection)</vt:lpstr>
      <vt:lpstr>Внедрение свойства (Property Injection)</vt:lpstr>
      <vt:lpstr>Внедрение вызова метода (Method Injection)</vt:lpstr>
      <vt:lpstr>IoC-контейнер</vt:lpstr>
      <vt:lpstr>.NET CORE и .NET STANDARD</vt:lpstr>
      <vt:lpstr>.NET Core    - это самая новая реализация .NET. Это проект Open Source с версиями для нескольких ОС.   .NET Core позволяет создавать кроссплатформенные приложения, сервисы и облачные службы ASP.NET Core.  </vt:lpstr>
      <vt:lpstr> .NET Standard   Это набор базовых API (другое их название — BCL, библиотека базовых классов), которые должны поддерживаться во всех реализациях .NET.  .NET Standard позволяет создавать библиотеки, подходящие для любых приложений .NET, вне зависимости от реализации .NET или операционной системы, в которой они выполняются. .NET Standard представляет собой спецификацию API, которые должны содержаться во всех реализациях .NET. Он делает семейство технологий .NET более организованным и позволяет разработчикам создавать библиотеки, которые можно использовать в любой реализации .NET.   Подробнее можно почитать на хабре: https://habrahabr.ru/company/microsoft/blog/340128/  </vt:lpstr>
      <vt:lpstr>Дополнительные материалы</vt:lpstr>
      <vt:lpstr>N-уровневая архитектура</vt:lpstr>
      <vt:lpstr>Необходимость слоёв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IT-ком</dc:title>
  <dc:creator>Дмитрий Вобликов</dc:creator>
  <cp:lastModifiedBy>Mihail Bondarenko</cp:lastModifiedBy>
  <cp:revision>185</cp:revision>
  <dcterms:created xsi:type="dcterms:W3CDTF">2017-03-19T16:01:49Z</dcterms:created>
  <dcterms:modified xsi:type="dcterms:W3CDTF">2018-09-26T14:47:47Z</dcterms:modified>
</cp:coreProperties>
</file>