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301" r:id="rId2"/>
    <p:sldId id="302" r:id="rId3"/>
    <p:sldId id="260" r:id="rId4"/>
    <p:sldId id="303" r:id="rId5"/>
    <p:sldId id="306" r:id="rId6"/>
    <p:sldId id="305" r:id="rId7"/>
    <p:sldId id="309" r:id="rId8"/>
    <p:sldId id="310" r:id="rId9"/>
    <p:sldId id="331" r:id="rId10"/>
    <p:sldId id="332" r:id="rId11"/>
    <p:sldId id="311" r:id="rId12"/>
    <p:sldId id="312" r:id="rId13"/>
    <p:sldId id="313" r:id="rId14"/>
    <p:sldId id="314" r:id="rId15"/>
    <p:sldId id="366" r:id="rId16"/>
    <p:sldId id="316" r:id="rId17"/>
    <p:sldId id="367" r:id="rId18"/>
    <p:sldId id="364" r:id="rId19"/>
    <p:sldId id="365" r:id="rId20"/>
    <p:sldId id="317" r:id="rId21"/>
    <p:sldId id="318" r:id="rId22"/>
    <p:sldId id="319" r:id="rId23"/>
    <p:sldId id="320" r:id="rId24"/>
    <p:sldId id="321" r:id="rId25"/>
    <p:sldId id="322" r:id="rId26"/>
    <p:sldId id="323" r:id="rId27"/>
    <p:sldId id="324" r:id="rId28"/>
    <p:sldId id="330" r:id="rId29"/>
    <p:sldId id="325" r:id="rId30"/>
    <p:sldId id="327" r:id="rId31"/>
    <p:sldId id="328" r:id="rId32"/>
    <p:sldId id="329" r:id="rId33"/>
    <p:sldId id="333" r:id="rId34"/>
    <p:sldId id="334" r:id="rId35"/>
    <p:sldId id="335" r:id="rId36"/>
    <p:sldId id="336" r:id="rId37"/>
    <p:sldId id="337" r:id="rId38"/>
    <p:sldId id="338" r:id="rId39"/>
    <p:sldId id="339" r:id="rId40"/>
    <p:sldId id="341" r:id="rId41"/>
    <p:sldId id="342" r:id="rId42"/>
    <p:sldId id="343" r:id="rId43"/>
    <p:sldId id="344" r:id="rId44"/>
    <p:sldId id="345" r:id="rId45"/>
    <p:sldId id="346" r:id="rId46"/>
    <p:sldId id="347" r:id="rId47"/>
    <p:sldId id="340" r:id="rId48"/>
    <p:sldId id="349" r:id="rId49"/>
    <p:sldId id="348" r:id="rId50"/>
    <p:sldId id="350" r:id="rId51"/>
    <p:sldId id="351" r:id="rId52"/>
    <p:sldId id="352" r:id="rId53"/>
    <p:sldId id="353" r:id="rId54"/>
    <p:sldId id="355" r:id="rId55"/>
    <p:sldId id="356" r:id="rId56"/>
    <p:sldId id="357" r:id="rId57"/>
    <p:sldId id="358" r:id="rId58"/>
    <p:sldId id="359" r:id="rId59"/>
    <p:sldId id="360" r:id="rId60"/>
    <p:sldId id="363" r:id="rId61"/>
    <p:sldId id="304"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84" autoAdjust="0"/>
  </p:normalViewPr>
  <p:slideViewPr>
    <p:cSldViewPr snapToGrid="0">
      <p:cViewPr varScale="1">
        <p:scale>
          <a:sx n="88" d="100"/>
          <a:sy n="88" d="100"/>
        </p:scale>
        <p:origin x="133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DB28D-C10E-4971-97C2-510E167FB778}" type="datetimeFigureOut">
              <a:rPr lang="en-US" smtClean="0"/>
              <a:t>9/2/2020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FB2C8-9F3A-465E-BB73-DABB7671B1CD}" type="slidenum">
              <a:rPr lang="en-US" smtClean="0"/>
              <a:t>‹#›</a:t>
            </a:fld>
            <a:endParaRPr lang="en-US"/>
          </a:p>
        </p:txBody>
      </p:sp>
    </p:spTree>
    <p:extLst>
      <p:ext uri="{BB962C8B-B14F-4D97-AF65-F5344CB8AC3E}">
        <p14:creationId xmlns:p14="http://schemas.microsoft.com/office/powerpoint/2010/main" val="320763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FB2C8-9F3A-465E-BB73-DABB7671B1CD}" type="slidenum">
              <a:rPr lang="en-US" smtClean="0"/>
              <a:t>3</a:t>
            </a:fld>
            <a:endParaRPr lang="en-US"/>
          </a:p>
        </p:txBody>
      </p:sp>
    </p:spTree>
    <p:extLst>
      <p:ext uri="{BB962C8B-B14F-4D97-AF65-F5344CB8AC3E}">
        <p14:creationId xmlns:p14="http://schemas.microsoft.com/office/powerpoint/2010/main" val="1285351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solidFill>
              <a:latin typeface="Arial" panose="020B0604020202020204" pitchFamily="34" charset="0"/>
              <a:ea typeface="Segoe UI"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81FB2C8-9F3A-465E-BB73-DABB7671B1CD}" type="slidenum">
              <a:rPr lang="en-US" smtClean="0"/>
              <a:t>50</a:t>
            </a:fld>
            <a:endParaRPr lang="en-US"/>
          </a:p>
        </p:txBody>
      </p:sp>
    </p:spTree>
    <p:extLst>
      <p:ext uri="{BB962C8B-B14F-4D97-AF65-F5344CB8AC3E}">
        <p14:creationId xmlns:p14="http://schemas.microsoft.com/office/powerpoint/2010/main" val="3350662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solidFill>
              <a:latin typeface="Arial" panose="020B0604020202020204" pitchFamily="34" charset="0"/>
              <a:ea typeface="Segoe UI"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81FB2C8-9F3A-465E-BB73-DABB7671B1CD}" type="slidenum">
              <a:rPr lang="en-US" smtClean="0"/>
              <a:t>51</a:t>
            </a:fld>
            <a:endParaRPr lang="en-US"/>
          </a:p>
        </p:txBody>
      </p:sp>
    </p:spTree>
    <p:extLst>
      <p:ext uri="{BB962C8B-B14F-4D97-AF65-F5344CB8AC3E}">
        <p14:creationId xmlns:p14="http://schemas.microsoft.com/office/powerpoint/2010/main" val="2588727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solidFill>
              <a:latin typeface="Arial" panose="020B0604020202020204" pitchFamily="34" charset="0"/>
              <a:ea typeface="Segoe UI"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81FB2C8-9F3A-465E-BB73-DABB7671B1CD}" type="slidenum">
              <a:rPr lang="en-US" smtClean="0"/>
              <a:t>52</a:t>
            </a:fld>
            <a:endParaRPr lang="en-US"/>
          </a:p>
        </p:txBody>
      </p:sp>
    </p:spTree>
    <p:extLst>
      <p:ext uri="{BB962C8B-B14F-4D97-AF65-F5344CB8AC3E}">
        <p14:creationId xmlns:p14="http://schemas.microsoft.com/office/powerpoint/2010/main" val="4192153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solidFill>
              <a:latin typeface="Arial" panose="020B0604020202020204" pitchFamily="34" charset="0"/>
              <a:ea typeface="Segoe UI"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81FB2C8-9F3A-465E-BB73-DABB7671B1CD}" type="slidenum">
              <a:rPr lang="en-US" smtClean="0"/>
              <a:t>53</a:t>
            </a:fld>
            <a:endParaRPr lang="en-US"/>
          </a:p>
        </p:txBody>
      </p:sp>
    </p:spTree>
    <p:extLst>
      <p:ext uri="{BB962C8B-B14F-4D97-AF65-F5344CB8AC3E}">
        <p14:creationId xmlns:p14="http://schemas.microsoft.com/office/powerpoint/2010/main" val="3384623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solidFill>
              <a:latin typeface="Arial" panose="020B0604020202020204" pitchFamily="34" charset="0"/>
              <a:ea typeface="Segoe UI"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81FB2C8-9F3A-465E-BB73-DABB7671B1CD}" type="slidenum">
              <a:rPr lang="en-US" smtClean="0"/>
              <a:t>55</a:t>
            </a:fld>
            <a:endParaRPr lang="en-US"/>
          </a:p>
        </p:txBody>
      </p:sp>
    </p:spTree>
    <p:extLst>
      <p:ext uri="{BB962C8B-B14F-4D97-AF65-F5344CB8AC3E}">
        <p14:creationId xmlns:p14="http://schemas.microsoft.com/office/powerpoint/2010/main" val="75417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solidFill>
              <a:latin typeface="Arial" panose="020B0604020202020204" pitchFamily="34" charset="0"/>
              <a:ea typeface="Segoe UI"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81FB2C8-9F3A-465E-BB73-DABB7671B1CD}" type="slidenum">
              <a:rPr lang="en-US" smtClean="0"/>
              <a:t>56</a:t>
            </a:fld>
            <a:endParaRPr lang="en-US"/>
          </a:p>
        </p:txBody>
      </p:sp>
    </p:spTree>
    <p:extLst>
      <p:ext uri="{BB962C8B-B14F-4D97-AF65-F5344CB8AC3E}">
        <p14:creationId xmlns:p14="http://schemas.microsoft.com/office/powerpoint/2010/main" val="4068342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FB2C8-9F3A-465E-BB73-DABB7671B1CD}" type="slidenum">
              <a:rPr lang="en-US" smtClean="0"/>
              <a:t>57</a:t>
            </a:fld>
            <a:endParaRPr lang="en-US"/>
          </a:p>
        </p:txBody>
      </p:sp>
    </p:spTree>
    <p:extLst>
      <p:ext uri="{BB962C8B-B14F-4D97-AF65-F5344CB8AC3E}">
        <p14:creationId xmlns:p14="http://schemas.microsoft.com/office/powerpoint/2010/main" val="2461627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solidFill>
              <a:latin typeface="Arial" panose="020B0604020202020204" pitchFamily="34" charset="0"/>
              <a:ea typeface="Segoe UI"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81FB2C8-9F3A-465E-BB73-DABB7671B1CD}" type="slidenum">
              <a:rPr lang="en-US" smtClean="0"/>
              <a:t>58</a:t>
            </a:fld>
            <a:endParaRPr lang="en-US"/>
          </a:p>
        </p:txBody>
      </p:sp>
    </p:spTree>
    <p:extLst>
      <p:ext uri="{BB962C8B-B14F-4D97-AF65-F5344CB8AC3E}">
        <p14:creationId xmlns:p14="http://schemas.microsoft.com/office/powerpoint/2010/main" val="2131765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FB2C8-9F3A-465E-BB73-DABB7671B1CD}" type="slidenum">
              <a:rPr lang="en-US" smtClean="0"/>
              <a:t>59</a:t>
            </a:fld>
            <a:endParaRPr lang="en-US"/>
          </a:p>
        </p:txBody>
      </p:sp>
    </p:spTree>
    <p:extLst>
      <p:ext uri="{BB962C8B-B14F-4D97-AF65-F5344CB8AC3E}">
        <p14:creationId xmlns:p14="http://schemas.microsoft.com/office/powerpoint/2010/main" val="2574784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solidFill>
              <a:latin typeface="Arial" panose="020B0604020202020204" pitchFamily="34" charset="0"/>
              <a:ea typeface="Segoe UI"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81FB2C8-9F3A-465E-BB73-DABB7671B1CD}" type="slidenum">
              <a:rPr lang="en-US" smtClean="0"/>
              <a:t>60</a:t>
            </a:fld>
            <a:endParaRPr lang="en-US"/>
          </a:p>
        </p:txBody>
      </p:sp>
    </p:spTree>
    <p:extLst>
      <p:ext uri="{BB962C8B-B14F-4D97-AF65-F5344CB8AC3E}">
        <p14:creationId xmlns:p14="http://schemas.microsoft.com/office/powerpoint/2010/main" val="242059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http://www.stdio.vn/articles/read/90/co-ban-ve-chuyen-kieu-trong-c</a:t>
            </a:r>
          </a:p>
        </p:txBody>
      </p:sp>
      <p:sp>
        <p:nvSpPr>
          <p:cNvPr id="4" name="Slide Number Placeholder 3"/>
          <p:cNvSpPr>
            <a:spLocks noGrp="1"/>
          </p:cNvSpPr>
          <p:nvPr>
            <p:ph type="sldNum" sz="quarter" idx="10"/>
          </p:nvPr>
        </p:nvSpPr>
        <p:spPr/>
        <p:txBody>
          <a:bodyPr/>
          <a:lstStyle/>
          <a:p>
            <a:fld id="{981FB2C8-9F3A-465E-BB73-DABB7671B1CD}" type="slidenum">
              <a:rPr lang="en-US" smtClean="0"/>
              <a:t>9</a:t>
            </a:fld>
            <a:endParaRPr lang="en-US"/>
          </a:p>
        </p:txBody>
      </p:sp>
    </p:spTree>
    <p:extLst>
      <p:ext uri="{BB962C8B-B14F-4D97-AF65-F5344CB8AC3E}">
        <p14:creationId xmlns:p14="http://schemas.microsoft.com/office/powerpoint/2010/main" val="2885008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http://www.stdio.vn/articles/read/90/co-ban-ve-chuyen-kieu-trong-c</a:t>
            </a:r>
          </a:p>
        </p:txBody>
      </p:sp>
      <p:sp>
        <p:nvSpPr>
          <p:cNvPr id="4" name="Slide Number Placeholder 3"/>
          <p:cNvSpPr>
            <a:spLocks noGrp="1"/>
          </p:cNvSpPr>
          <p:nvPr>
            <p:ph type="sldNum" sz="quarter" idx="10"/>
          </p:nvPr>
        </p:nvSpPr>
        <p:spPr/>
        <p:txBody>
          <a:bodyPr/>
          <a:lstStyle/>
          <a:p>
            <a:fld id="{981FB2C8-9F3A-465E-BB73-DABB7671B1CD}" type="slidenum">
              <a:rPr lang="en-US" smtClean="0"/>
              <a:t>10</a:t>
            </a:fld>
            <a:endParaRPr lang="en-US"/>
          </a:p>
        </p:txBody>
      </p:sp>
    </p:spTree>
    <p:extLst>
      <p:ext uri="{BB962C8B-B14F-4D97-AF65-F5344CB8AC3E}">
        <p14:creationId xmlns:p14="http://schemas.microsoft.com/office/powerpoint/2010/main" val="279373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FB2C8-9F3A-465E-BB73-DABB7671B1CD}" type="slidenum">
              <a:rPr lang="en-US" smtClean="0"/>
              <a:t>28</a:t>
            </a:fld>
            <a:endParaRPr lang="en-US"/>
          </a:p>
        </p:txBody>
      </p:sp>
    </p:spTree>
    <p:extLst>
      <p:ext uri="{BB962C8B-B14F-4D97-AF65-F5344CB8AC3E}">
        <p14:creationId xmlns:p14="http://schemas.microsoft.com/office/powerpoint/2010/main" val="992066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FB2C8-9F3A-465E-BB73-DABB7671B1CD}" type="slidenum">
              <a:rPr lang="en-US" smtClean="0"/>
              <a:t>33</a:t>
            </a:fld>
            <a:endParaRPr lang="en-US"/>
          </a:p>
        </p:txBody>
      </p:sp>
    </p:spTree>
    <p:extLst>
      <p:ext uri="{BB962C8B-B14F-4D97-AF65-F5344CB8AC3E}">
        <p14:creationId xmlns:p14="http://schemas.microsoft.com/office/powerpoint/2010/main" val="389742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FB2C8-9F3A-465E-BB73-DABB7671B1CD}" type="slidenum">
              <a:rPr lang="en-US" smtClean="0"/>
              <a:t>37</a:t>
            </a:fld>
            <a:endParaRPr lang="en-US"/>
          </a:p>
        </p:txBody>
      </p:sp>
    </p:spTree>
    <p:extLst>
      <p:ext uri="{BB962C8B-B14F-4D97-AF65-F5344CB8AC3E}">
        <p14:creationId xmlns:p14="http://schemas.microsoft.com/office/powerpoint/2010/main" val="1408103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solidFill>
                <a:latin typeface="+mn-lt"/>
                <a:ea typeface="Segoe UI" pitchFamily="34" charset="0"/>
                <a:cs typeface="Arial" panose="020B0604020202020204" pitchFamily="34" charset="0"/>
              </a:rPr>
              <a:t>Ví dụ như trong hình sau, a là biến số nguyên có giá trị là </a:t>
            </a:r>
            <a:r>
              <a:rPr lang="en-US" sz="1200">
                <a:solidFill>
                  <a:schemeClr val="tx1"/>
                </a:solidFill>
                <a:latin typeface="Arial" panose="020B0604020202020204" pitchFamily="34" charset="0"/>
                <a:ea typeface="Segoe UI" pitchFamily="34" charset="0"/>
                <a:cs typeface="Arial" panose="020B0604020202020204" pitchFamily="34" charset="0"/>
              </a:rPr>
              <a:t>5</a:t>
            </a:r>
            <a:r>
              <a:rPr lang="vi-VN" sz="1200">
                <a:solidFill>
                  <a:schemeClr val="tx1"/>
                </a:solidFill>
                <a:latin typeface="+mn-lt"/>
                <a:ea typeface="Segoe UI" pitchFamily="34" charset="0"/>
                <a:cs typeface="Arial" panose="020B0604020202020204" pitchFamily="34" charset="0"/>
              </a:rPr>
              <a:t> và địa chỉ là </a:t>
            </a:r>
            <a:r>
              <a:rPr lang="en-US" sz="1200">
                <a:solidFill>
                  <a:schemeClr val="tx1"/>
                </a:solidFill>
                <a:latin typeface="Arial" panose="020B0604020202020204" pitchFamily="34" charset="0"/>
                <a:ea typeface="Segoe UI" pitchFamily="34" charset="0"/>
                <a:cs typeface="Arial" panose="020B0604020202020204" pitchFamily="34" charset="0"/>
              </a:rPr>
              <a:t>0x</a:t>
            </a:r>
            <a:r>
              <a:rPr lang="vi-VN" sz="1200">
                <a:solidFill>
                  <a:schemeClr val="tx1"/>
                </a:solidFill>
                <a:latin typeface="+mn-lt"/>
                <a:ea typeface="Segoe UI" pitchFamily="34" charset="0"/>
                <a:cs typeface="Arial" panose="020B0604020202020204" pitchFamily="34" charset="0"/>
              </a:rPr>
              <a:t>0B; còn pa là biến</a:t>
            </a:r>
            <a:r>
              <a:rPr lang="en-US" sz="1200">
                <a:solidFill>
                  <a:schemeClr val="tx1"/>
                </a:solidFill>
                <a:latin typeface="Arial" panose="020B0604020202020204" pitchFamily="34" charset="0"/>
                <a:ea typeface="Segoe UI" pitchFamily="34" charset="0"/>
                <a:cs typeface="Arial" panose="020B0604020202020204" pitchFamily="34" charset="0"/>
              </a:rPr>
              <a:t> </a:t>
            </a:r>
            <a:r>
              <a:rPr lang="vi-VN" sz="1200">
                <a:solidFill>
                  <a:schemeClr val="tx1"/>
                </a:solidFill>
                <a:latin typeface="+mn-lt"/>
                <a:ea typeface="Segoe UI" pitchFamily="34" charset="0"/>
                <a:cs typeface="Arial" panose="020B0604020202020204" pitchFamily="34" charset="0"/>
              </a:rPr>
              <a:t>con trỏ được cấp phát vùng nhớ có địa chỉ là </a:t>
            </a:r>
            <a:r>
              <a:rPr lang="en-US" sz="1200">
                <a:solidFill>
                  <a:schemeClr val="tx1"/>
                </a:solidFill>
                <a:latin typeface="Arial" panose="020B0604020202020204" pitchFamily="34" charset="0"/>
                <a:ea typeface="Segoe UI" pitchFamily="34" charset="0"/>
                <a:cs typeface="Arial" panose="020B0604020202020204" pitchFamily="34" charset="0"/>
              </a:rPr>
              <a:t>0x</a:t>
            </a:r>
            <a:r>
              <a:rPr lang="vi-VN" sz="1200">
                <a:solidFill>
                  <a:schemeClr val="tx1"/>
                </a:solidFill>
                <a:latin typeface="+mn-lt"/>
                <a:ea typeface="Segoe UI" pitchFamily="34" charset="0"/>
                <a:cs typeface="Arial" panose="020B0604020202020204" pitchFamily="34" charset="0"/>
              </a:rPr>
              <a:t>11 và vùng nhớ này có giá trị là </a:t>
            </a:r>
            <a:r>
              <a:rPr lang="en-US" sz="1200">
                <a:solidFill>
                  <a:schemeClr val="tx1"/>
                </a:solidFill>
                <a:latin typeface="Arial" panose="020B0604020202020204" pitchFamily="34" charset="0"/>
                <a:ea typeface="Segoe UI" pitchFamily="34" charset="0"/>
                <a:cs typeface="Arial" panose="020B0604020202020204" pitchFamily="34" charset="0"/>
              </a:rPr>
              <a:t>0x</a:t>
            </a:r>
            <a:r>
              <a:rPr lang="vi-VN" sz="1200">
                <a:solidFill>
                  <a:schemeClr val="tx1"/>
                </a:solidFill>
                <a:latin typeface="+mn-lt"/>
                <a:ea typeface="Segoe UI" pitchFamily="34" charset="0"/>
                <a:cs typeface="Arial" panose="020B0604020202020204" pitchFamily="34" charset="0"/>
              </a:rPr>
              <a:t>0B (địa chỉ của</a:t>
            </a:r>
            <a:r>
              <a:rPr lang="en-US" sz="1200">
                <a:solidFill>
                  <a:schemeClr val="tx1"/>
                </a:solidFill>
                <a:latin typeface="+mn-lt"/>
                <a:ea typeface="Segoe UI" pitchFamily="34" charset="0"/>
                <a:cs typeface="Arial" panose="020B0604020202020204" pitchFamily="34" charset="0"/>
              </a:rPr>
              <a:t> </a:t>
            </a:r>
            <a:r>
              <a:rPr lang="vi-VN" sz="1200">
                <a:solidFill>
                  <a:schemeClr val="tx1"/>
                </a:solidFill>
                <a:latin typeface="+mn-lt"/>
                <a:ea typeface="Segoe UI" pitchFamily="34" charset="0"/>
                <a:cs typeface="Arial" panose="020B0604020202020204" pitchFamily="34" charset="0"/>
              </a:rPr>
              <a:t>biến </a:t>
            </a:r>
            <a:r>
              <a:rPr lang="en-US" sz="1200">
                <a:solidFill>
                  <a:schemeClr val="tx1"/>
                </a:solidFill>
                <a:latin typeface="+mn-lt"/>
                <a:ea typeface="Segoe UI" pitchFamily="34" charset="0"/>
                <a:cs typeface="Arial" panose="020B0604020202020204" pitchFamily="34" charset="0"/>
              </a:rPr>
              <a:t>pa</a:t>
            </a:r>
            <a:r>
              <a:rPr lang="vi-VN" sz="1200">
                <a:solidFill>
                  <a:schemeClr val="tx1"/>
                </a:solidFill>
                <a:latin typeface="+mn-lt"/>
                <a:ea typeface="Segoe UI" pitchFamily="34" charset="0"/>
                <a:cs typeface="Arial" panose="020B0604020202020204" pitchFamily="34" charset="0"/>
              </a:rPr>
              <a:t>). Biến pa được gọi là biến con trỏ, trỏ tới biến số nguyên a.</a:t>
            </a:r>
            <a:endParaRPr lang="en-US" sz="1200">
              <a:solidFill>
                <a:schemeClr val="tx1"/>
              </a:solidFill>
              <a:latin typeface="Arial" panose="020B0604020202020204" pitchFamily="34" charset="0"/>
              <a:ea typeface="Segoe UI"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81FB2C8-9F3A-465E-BB73-DABB7671B1CD}" type="slidenum">
              <a:rPr lang="en-US" smtClean="0"/>
              <a:t>47</a:t>
            </a:fld>
            <a:endParaRPr lang="en-US"/>
          </a:p>
        </p:txBody>
      </p:sp>
    </p:spTree>
    <p:extLst>
      <p:ext uri="{BB962C8B-B14F-4D97-AF65-F5344CB8AC3E}">
        <p14:creationId xmlns:p14="http://schemas.microsoft.com/office/powerpoint/2010/main" val="1787317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solidFill>
                <a:latin typeface="+mn-lt"/>
                <a:ea typeface="Segoe UI" pitchFamily="34" charset="0"/>
                <a:cs typeface="Arial" panose="020B0604020202020204" pitchFamily="34" charset="0"/>
              </a:rPr>
              <a:t>Ví dụ như trong hình sau, a là biến số nguyên có giá trị là </a:t>
            </a:r>
            <a:r>
              <a:rPr lang="en-US" sz="1200">
                <a:solidFill>
                  <a:schemeClr val="tx1"/>
                </a:solidFill>
                <a:latin typeface="Arial" panose="020B0604020202020204" pitchFamily="34" charset="0"/>
                <a:ea typeface="Segoe UI" pitchFamily="34" charset="0"/>
                <a:cs typeface="Arial" panose="020B0604020202020204" pitchFamily="34" charset="0"/>
              </a:rPr>
              <a:t>5</a:t>
            </a:r>
            <a:r>
              <a:rPr lang="vi-VN" sz="1200">
                <a:solidFill>
                  <a:schemeClr val="tx1"/>
                </a:solidFill>
                <a:latin typeface="+mn-lt"/>
                <a:ea typeface="Segoe UI" pitchFamily="34" charset="0"/>
                <a:cs typeface="Arial" panose="020B0604020202020204" pitchFamily="34" charset="0"/>
              </a:rPr>
              <a:t> và địa chỉ là </a:t>
            </a:r>
            <a:r>
              <a:rPr lang="en-US" sz="1200">
                <a:solidFill>
                  <a:schemeClr val="tx1"/>
                </a:solidFill>
                <a:latin typeface="Arial" panose="020B0604020202020204" pitchFamily="34" charset="0"/>
                <a:ea typeface="Segoe UI" pitchFamily="34" charset="0"/>
                <a:cs typeface="Arial" panose="020B0604020202020204" pitchFamily="34" charset="0"/>
              </a:rPr>
              <a:t>0x</a:t>
            </a:r>
            <a:r>
              <a:rPr lang="vi-VN" sz="1200">
                <a:solidFill>
                  <a:schemeClr val="tx1"/>
                </a:solidFill>
                <a:latin typeface="+mn-lt"/>
                <a:ea typeface="Segoe UI" pitchFamily="34" charset="0"/>
                <a:cs typeface="Arial" panose="020B0604020202020204" pitchFamily="34" charset="0"/>
              </a:rPr>
              <a:t>0B; còn pa là biến</a:t>
            </a:r>
            <a:r>
              <a:rPr lang="en-US" sz="1200">
                <a:solidFill>
                  <a:schemeClr val="tx1"/>
                </a:solidFill>
                <a:latin typeface="Arial" panose="020B0604020202020204" pitchFamily="34" charset="0"/>
                <a:ea typeface="Segoe UI" pitchFamily="34" charset="0"/>
                <a:cs typeface="Arial" panose="020B0604020202020204" pitchFamily="34" charset="0"/>
              </a:rPr>
              <a:t> </a:t>
            </a:r>
            <a:r>
              <a:rPr lang="vi-VN" sz="1200">
                <a:solidFill>
                  <a:schemeClr val="tx1"/>
                </a:solidFill>
                <a:latin typeface="+mn-lt"/>
                <a:ea typeface="Segoe UI" pitchFamily="34" charset="0"/>
                <a:cs typeface="Arial" panose="020B0604020202020204" pitchFamily="34" charset="0"/>
              </a:rPr>
              <a:t>con trỏ được cấp phát vùng nhớ có địa chỉ là </a:t>
            </a:r>
            <a:r>
              <a:rPr lang="en-US" sz="1200">
                <a:solidFill>
                  <a:schemeClr val="tx1"/>
                </a:solidFill>
                <a:latin typeface="Arial" panose="020B0604020202020204" pitchFamily="34" charset="0"/>
                <a:ea typeface="Segoe UI" pitchFamily="34" charset="0"/>
                <a:cs typeface="Arial" panose="020B0604020202020204" pitchFamily="34" charset="0"/>
              </a:rPr>
              <a:t>0x</a:t>
            </a:r>
            <a:r>
              <a:rPr lang="vi-VN" sz="1200">
                <a:solidFill>
                  <a:schemeClr val="tx1"/>
                </a:solidFill>
                <a:latin typeface="+mn-lt"/>
                <a:ea typeface="Segoe UI" pitchFamily="34" charset="0"/>
                <a:cs typeface="Arial" panose="020B0604020202020204" pitchFamily="34" charset="0"/>
              </a:rPr>
              <a:t>11 và vùng nhớ này có giá trị là </a:t>
            </a:r>
            <a:r>
              <a:rPr lang="en-US" sz="1200">
                <a:solidFill>
                  <a:schemeClr val="tx1"/>
                </a:solidFill>
                <a:latin typeface="Arial" panose="020B0604020202020204" pitchFamily="34" charset="0"/>
                <a:ea typeface="Segoe UI" pitchFamily="34" charset="0"/>
                <a:cs typeface="Arial" panose="020B0604020202020204" pitchFamily="34" charset="0"/>
              </a:rPr>
              <a:t>0x</a:t>
            </a:r>
            <a:r>
              <a:rPr lang="vi-VN" sz="1200">
                <a:solidFill>
                  <a:schemeClr val="tx1"/>
                </a:solidFill>
                <a:latin typeface="+mn-lt"/>
                <a:ea typeface="Segoe UI" pitchFamily="34" charset="0"/>
                <a:cs typeface="Arial" panose="020B0604020202020204" pitchFamily="34" charset="0"/>
              </a:rPr>
              <a:t>0B (địa chỉ của</a:t>
            </a:r>
            <a:r>
              <a:rPr lang="en-US" sz="1200">
                <a:solidFill>
                  <a:schemeClr val="tx1"/>
                </a:solidFill>
                <a:latin typeface="+mn-lt"/>
                <a:ea typeface="Segoe UI" pitchFamily="34" charset="0"/>
                <a:cs typeface="Arial" panose="020B0604020202020204" pitchFamily="34" charset="0"/>
              </a:rPr>
              <a:t> </a:t>
            </a:r>
            <a:r>
              <a:rPr lang="vi-VN" sz="1200">
                <a:solidFill>
                  <a:schemeClr val="tx1"/>
                </a:solidFill>
                <a:latin typeface="+mn-lt"/>
                <a:ea typeface="Segoe UI" pitchFamily="34" charset="0"/>
                <a:cs typeface="Arial" panose="020B0604020202020204" pitchFamily="34" charset="0"/>
              </a:rPr>
              <a:t>biến </a:t>
            </a:r>
            <a:r>
              <a:rPr lang="en-US" sz="1200">
                <a:solidFill>
                  <a:schemeClr val="tx1"/>
                </a:solidFill>
                <a:latin typeface="+mn-lt"/>
                <a:ea typeface="Segoe UI" pitchFamily="34" charset="0"/>
                <a:cs typeface="Arial" panose="020B0604020202020204" pitchFamily="34" charset="0"/>
              </a:rPr>
              <a:t>pa</a:t>
            </a:r>
            <a:r>
              <a:rPr lang="vi-VN" sz="1200">
                <a:solidFill>
                  <a:schemeClr val="tx1"/>
                </a:solidFill>
                <a:latin typeface="+mn-lt"/>
                <a:ea typeface="Segoe UI" pitchFamily="34" charset="0"/>
                <a:cs typeface="Arial" panose="020B0604020202020204" pitchFamily="34" charset="0"/>
              </a:rPr>
              <a:t>). Biến pa được gọi là biến con trỏ, trỏ tới biến số nguyên a.</a:t>
            </a:r>
            <a:endParaRPr lang="en-US" sz="1200">
              <a:solidFill>
                <a:schemeClr val="tx1"/>
              </a:solidFill>
              <a:latin typeface="Arial" panose="020B0604020202020204" pitchFamily="34" charset="0"/>
              <a:ea typeface="Segoe UI"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81FB2C8-9F3A-465E-BB73-DABB7671B1CD}" type="slidenum">
              <a:rPr lang="en-US" smtClean="0"/>
              <a:t>48</a:t>
            </a:fld>
            <a:endParaRPr lang="en-US"/>
          </a:p>
        </p:txBody>
      </p:sp>
    </p:spTree>
    <p:extLst>
      <p:ext uri="{BB962C8B-B14F-4D97-AF65-F5344CB8AC3E}">
        <p14:creationId xmlns:p14="http://schemas.microsoft.com/office/powerpoint/2010/main" val="2349705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solidFill>
              <a:latin typeface="Arial" panose="020B0604020202020204" pitchFamily="34" charset="0"/>
              <a:ea typeface="Segoe UI"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81FB2C8-9F3A-465E-BB73-DABB7671B1CD}" type="slidenum">
              <a:rPr lang="en-US" smtClean="0"/>
              <a:t>49</a:t>
            </a:fld>
            <a:endParaRPr lang="en-US"/>
          </a:p>
        </p:txBody>
      </p:sp>
    </p:spTree>
    <p:extLst>
      <p:ext uri="{BB962C8B-B14F-4D97-AF65-F5344CB8AC3E}">
        <p14:creationId xmlns:p14="http://schemas.microsoft.com/office/powerpoint/2010/main" val="60907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2A963A-DBEA-4AFC-BB39-972F0C56FE89}"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723DA-F0AD-410F-90D1-15A2368F6BF5}" type="slidenum">
              <a:rPr lang="en-US" smtClean="0"/>
              <a:t>‹#›</a:t>
            </a:fld>
            <a:endParaRPr lang="en-US"/>
          </a:p>
        </p:txBody>
      </p:sp>
    </p:spTree>
    <p:extLst>
      <p:ext uri="{BB962C8B-B14F-4D97-AF65-F5344CB8AC3E}">
        <p14:creationId xmlns:p14="http://schemas.microsoft.com/office/powerpoint/2010/main" val="388024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A963A-DBEA-4AFC-BB39-972F0C56FE89}"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723DA-F0AD-410F-90D1-15A2368F6BF5}" type="slidenum">
              <a:rPr lang="en-US" smtClean="0"/>
              <a:t>‹#›</a:t>
            </a:fld>
            <a:endParaRPr lang="en-US"/>
          </a:p>
        </p:txBody>
      </p:sp>
    </p:spTree>
    <p:extLst>
      <p:ext uri="{BB962C8B-B14F-4D97-AF65-F5344CB8AC3E}">
        <p14:creationId xmlns:p14="http://schemas.microsoft.com/office/powerpoint/2010/main" val="2996795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A963A-DBEA-4AFC-BB39-972F0C56FE89}"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723DA-F0AD-410F-90D1-15A2368F6BF5}" type="slidenum">
              <a:rPr lang="en-US" smtClean="0"/>
              <a:t>‹#›</a:t>
            </a:fld>
            <a:endParaRPr lang="en-US"/>
          </a:p>
        </p:txBody>
      </p:sp>
    </p:spTree>
    <p:extLst>
      <p:ext uri="{BB962C8B-B14F-4D97-AF65-F5344CB8AC3E}">
        <p14:creationId xmlns:p14="http://schemas.microsoft.com/office/powerpoint/2010/main" val="73393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A963A-DBEA-4AFC-BB39-972F0C56FE89}"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723DA-F0AD-410F-90D1-15A2368F6BF5}" type="slidenum">
              <a:rPr lang="en-US" smtClean="0"/>
              <a:t>‹#›</a:t>
            </a:fld>
            <a:endParaRPr lang="en-US"/>
          </a:p>
        </p:txBody>
      </p:sp>
    </p:spTree>
    <p:extLst>
      <p:ext uri="{BB962C8B-B14F-4D97-AF65-F5344CB8AC3E}">
        <p14:creationId xmlns:p14="http://schemas.microsoft.com/office/powerpoint/2010/main" val="408089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2A963A-DBEA-4AFC-BB39-972F0C56FE89}"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723DA-F0AD-410F-90D1-15A2368F6BF5}" type="slidenum">
              <a:rPr lang="en-US" smtClean="0"/>
              <a:t>‹#›</a:t>
            </a:fld>
            <a:endParaRPr lang="en-US"/>
          </a:p>
        </p:txBody>
      </p:sp>
    </p:spTree>
    <p:extLst>
      <p:ext uri="{BB962C8B-B14F-4D97-AF65-F5344CB8AC3E}">
        <p14:creationId xmlns:p14="http://schemas.microsoft.com/office/powerpoint/2010/main" val="178361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2A963A-DBEA-4AFC-BB39-972F0C56FE89}"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723DA-F0AD-410F-90D1-15A2368F6BF5}" type="slidenum">
              <a:rPr lang="en-US" smtClean="0"/>
              <a:t>‹#›</a:t>
            </a:fld>
            <a:endParaRPr lang="en-US"/>
          </a:p>
        </p:txBody>
      </p:sp>
    </p:spTree>
    <p:extLst>
      <p:ext uri="{BB962C8B-B14F-4D97-AF65-F5344CB8AC3E}">
        <p14:creationId xmlns:p14="http://schemas.microsoft.com/office/powerpoint/2010/main" val="73100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2A963A-DBEA-4AFC-BB39-972F0C56FE89}" type="datetimeFigureOut">
              <a:rPr lang="en-US" smtClean="0"/>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6723DA-F0AD-410F-90D1-15A2368F6BF5}" type="slidenum">
              <a:rPr lang="en-US" smtClean="0"/>
              <a:t>‹#›</a:t>
            </a:fld>
            <a:endParaRPr lang="en-US"/>
          </a:p>
        </p:txBody>
      </p:sp>
    </p:spTree>
    <p:extLst>
      <p:ext uri="{BB962C8B-B14F-4D97-AF65-F5344CB8AC3E}">
        <p14:creationId xmlns:p14="http://schemas.microsoft.com/office/powerpoint/2010/main" val="360109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2A963A-DBEA-4AFC-BB39-972F0C56FE89}" type="datetimeFigureOut">
              <a:rPr lang="en-US" smtClean="0"/>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6723DA-F0AD-410F-90D1-15A2368F6BF5}" type="slidenum">
              <a:rPr lang="en-US" smtClean="0"/>
              <a:t>‹#›</a:t>
            </a:fld>
            <a:endParaRPr lang="en-US"/>
          </a:p>
        </p:txBody>
      </p:sp>
    </p:spTree>
    <p:extLst>
      <p:ext uri="{BB962C8B-B14F-4D97-AF65-F5344CB8AC3E}">
        <p14:creationId xmlns:p14="http://schemas.microsoft.com/office/powerpoint/2010/main" val="76147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A963A-DBEA-4AFC-BB39-972F0C56FE89}" type="datetimeFigureOut">
              <a:rPr lang="en-US" smtClean="0"/>
              <a:t>9/2/2020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6723DA-F0AD-410F-90D1-15A2368F6BF5}" type="slidenum">
              <a:rPr lang="en-US" smtClean="0"/>
              <a:t>‹#›</a:t>
            </a:fld>
            <a:endParaRPr lang="en-US"/>
          </a:p>
        </p:txBody>
      </p:sp>
    </p:spTree>
    <p:extLst>
      <p:ext uri="{BB962C8B-B14F-4D97-AF65-F5344CB8AC3E}">
        <p14:creationId xmlns:p14="http://schemas.microsoft.com/office/powerpoint/2010/main" val="302400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2A963A-DBEA-4AFC-BB39-972F0C56FE89}"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723DA-F0AD-410F-90D1-15A2368F6BF5}" type="slidenum">
              <a:rPr lang="en-US" smtClean="0"/>
              <a:t>‹#›</a:t>
            </a:fld>
            <a:endParaRPr lang="en-US"/>
          </a:p>
        </p:txBody>
      </p:sp>
    </p:spTree>
    <p:extLst>
      <p:ext uri="{BB962C8B-B14F-4D97-AF65-F5344CB8AC3E}">
        <p14:creationId xmlns:p14="http://schemas.microsoft.com/office/powerpoint/2010/main" val="2891101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2A963A-DBEA-4AFC-BB39-972F0C56FE89}"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723DA-F0AD-410F-90D1-15A2368F6BF5}" type="slidenum">
              <a:rPr lang="en-US" smtClean="0"/>
              <a:t>‹#›</a:t>
            </a:fld>
            <a:endParaRPr lang="en-US"/>
          </a:p>
        </p:txBody>
      </p:sp>
    </p:spTree>
    <p:extLst>
      <p:ext uri="{BB962C8B-B14F-4D97-AF65-F5344CB8AC3E}">
        <p14:creationId xmlns:p14="http://schemas.microsoft.com/office/powerpoint/2010/main" val="193702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212A963A-DBEA-4AFC-BB39-972F0C56FE89}" type="datetimeFigureOut">
              <a:rPr lang="en-US" smtClean="0"/>
              <a:pPr/>
              <a:t>9/2/2020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E6723DA-F0AD-410F-90D1-15A2368F6BF5}" type="slidenum">
              <a:rPr lang="en-US" smtClean="0"/>
              <a:pPr/>
              <a:t>‹#›</a:t>
            </a:fld>
            <a:endParaRPr lang="en-US"/>
          </a:p>
        </p:txBody>
      </p:sp>
      <p:sp>
        <p:nvSpPr>
          <p:cNvPr id="7" name="Rectangle 6"/>
          <p:cNvSpPr/>
          <p:nvPr userDrawn="1"/>
        </p:nvSpPr>
        <p:spPr>
          <a:xfrm>
            <a:off x="0" y="6781800"/>
            <a:ext cx="2286000" cy="76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9" name="Rectangle 8"/>
          <p:cNvSpPr/>
          <p:nvPr userDrawn="1"/>
        </p:nvSpPr>
        <p:spPr>
          <a:xfrm>
            <a:off x="4572000" y="6781800"/>
            <a:ext cx="2286000" cy="76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0" name="Rectangle 9"/>
          <p:cNvSpPr/>
          <p:nvPr userDrawn="1"/>
        </p:nvSpPr>
        <p:spPr>
          <a:xfrm>
            <a:off x="2286000" y="6781800"/>
            <a:ext cx="2286000" cy="76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1" name="Rectangle 10"/>
          <p:cNvSpPr/>
          <p:nvPr userDrawn="1"/>
        </p:nvSpPr>
        <p:spPr>
          <a:xfrm>
            <a:off x="6858000" y="6781800"/>
            <a:ext cx="2286000" cy="76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grpSp>
        <p:nvGrpSpPr>
          <p:cNvPr id="13" name="Group 12"/>
          <p:cNvGrpSpPr/>
          <p:nvPr userDrawn="1"/>
        </p:nvGrpSpPr>
        <p:grpSpPr>
          <a:xfrm>
            <a:off x="0" y="0"/>
            <a:ext cx="9144000" cy="76200"/>
            <a:chOff x="0" y="4010818"/>
            <a:chExt cx="9144000" cy="76200"/>
          </a:xfrm>
        </p:grpSpPr>
        <p:sp>
          <p:nvSpPr>
            <p:cNvPr id="14" name="Rectangle 13"/>
            <p:cNvSpPr/>
            <p:nvPr userDrawn="1"/>
          </p:nvSpPr>
          <p:spPr>
            <a:xfrm>
              <a:off x="0" y="4010818"/>
              <a:ext cx="2286000" cy="76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572000" y="4010818"/>
              <a:ext cx="2286000" cy="76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286000" y="4010818"/>
              <a:ext cx="2286000" cy="76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858000" y="4010818"/>
              <a:ext cx="2286000" cy="76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userDrawn="1"/>
        </p:nvSpPr>
        <p:spPr>
          <a:xfrm>
            <a:off x="7948124" y="6593701"/>
            <a:ext cx="1195876" cy="184666"/>
          </a:xfrm>
          <a:prstGeom prst="rect">
            <a:avLst/>
          </a:prstGeom>
          <a:noFill/>
        </p:spPr>
        <p:txBody>
          <a:bodyPr wrap="square" lIns="27432" tIns="0" rIns="27432" bIns="0" rtlCol="0">
            <a:spAutoFit/>
          </a:bodyPr>
          <a:lstStyle/>
          <a:p>
            <a:pPr algn="r"/>
            <a:fld id="{FAEA767E-1AE0-4616-929A-297398732486}" type="slidenum">
              <a:rPr lang="en-US" sz="1200" smtClean="0">
                <a:solidFill>
                  <a:schemeClr val="accent6">
                    <a:lumMod val="50000"/>
                  </a:schemeClr>
                </a:solidFill>
                <a:latin typeface="Consolas" panose="020B0609020204030204" pitchFamily="49" charset="0"/>
              </a:rPr>
              <a:pPr algn="r"/>
              <a:t>‹#›</a:t>
            </a:fld>
            <a:endParaRPr lang="en-US" sz="1200">
              <a:solidFill>
                <a:schemeClr val="accent6">
                  <a:lumMod val="50000"/>
                </a:schemeClr>
              </a:solidFill>
              <a:latin typeface="Consolas" panose="020B0609020204030204" pitchFamily="49" charset="0"/>
            </a:endParaRPr>
          </a:p>
        </p:txBody>
      </p:sp>
      <p:pic>
        <p:nvPicPr>
          <p:cNvPr id="8" name="Picture 7"/>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20" y="6580235"/>
            <a:ext cx="182880" cy="182880"/>
          </a:xfrm>
          <a:prstGeom prst="rect">
            <a:avLst/>
          </a:prstGeom>
        </p:spPr>
      </p:pic>
    </p:spTree>
    <p:extLst>
      <p:ext uri="{BB962C8B-B14F-4D97-AF65-F5344CB8AC3E}">
        <p14:creationId xmlns:p14="http://schemas.microsoft.com/office/powerpoint/2010/main" val="3703457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71224" y="309552"/>
            <a:ext cx="7276560" cy="162133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lnSpc>
                <a:spcPct val="150000"/>
              </a:lnSpc>
            </a:pPr>
            <a:r>
              <a:rPr lang="en-US" sz="2000">
                <a:solidFill>
                  <a:schemeClr val="tx1"/>
                </a:solidFill>
                <a:latin typeface="Arial" panose="020B0604020202020204" pitchFamily="34" charset="0"/>
                <a:ea typeface="Segoe UI" pitchFamily="34" charset="0"/>
                <a:cs typeface="Arial" panose="020B0604020202020204" pitchFamily="34" charset="0"/>
              </a:rPr>
              <a:t>TRƯỜNG CAO ĐẲNG KỸ THUẬT CAO THẮNG</a:t>
            </a:r>
          </a:p>
          <a:p>
            <a:pPr algn="ctr">
              <a:lnSpc>
                <a:spcPct val="150000"/>
              </a:lnSpc>
            </a:pPr>
            <a:r>
              <a:rPr lang="en-US" sz="2000">
                <a:solidFill>
                  <a:schemeClr val="tx1"/>
                </a:solidFill>
                <a:latin typeface="Arial" panose="020B0604020202020204" pitchFamily="34" charset="0"/>
                <a:ea typeface="Segoe UI" pitchFamily="34" charset="0"/>
                <a:cs typeface="Arial" panose="020B0604020202020204" pitchFamily="34" charset="0"/>
              </a:rPr>
              <a:t>KHOA ĐIỆN TỬ - TIN HỌC</a:t>
            </a:r>
          </a:p>
          <a:p>
            <a:pPr algn="ctr">
              <a:lnSpc>
                <a:spcPct val="150000"/>
              </a:lnSpc>
            </a:pPr>
            <a:r>
              <a:rPr lang="en-US" sz="2400">
                <a:solidFill>
                  <a:schemeClr val="accent1">
                    <a:lumMod val="50000"/>
                  </a:schemeClr>
                </a:solidFill>
                <a:latin typeface="Arial" panose="020B0604020202020204" pitchFamily="34" charset="0"/>
                <a:ea typeface="Segoe UI" pitchFamily="34" charset="0"/>
                <a:cs typeface="Arial" panose="020B0604020202020204" pitchFamily="34" charset="0"/>
              </a:rPr>
              <a:t>BỘ MÔN TIN HỌC</a:t>
            </a:r>
            <a:endParaRPr lang="en-US" sz="2400" dirty="0">
              <a:solidFill>
                <a:schemeClr val="accent1">
                  <a:lumMod val="50000"/>
                </a:schemeClr>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1" y="3004904"/>
            <a:ext cx="9144000" cy="1554219"/>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2800" b="1">
                <a:latin typeface="Arial" panose="020B0604020202020204" pitchFamily="34" charset="0"/>
                <a:ea typeface="Segoe UI" pitchFamily="34" charset="0"/>
                <a:cs typeface="Arial" panose="020B0604020202020204" pitchFamily="34" charset="0"/>
              </a:rPr>
              <a:t>PHƯƠNG PHÁP LẬP TRÌNH HƯỚNG ĐỐI TƯỢNG</a:t>
            </a:r>
          </a:p>
          <a:p>
            <a:pPr algn="ctr"/>
            <a:r>
              <a:rPr lang="en-US" sz="2800" b="1">
                <a:latin typeface="Arial" panose="020B0604020202020204" pitchFamily="34" charset="0"/>
                <a:ea typeface="Segoe UI" pitchFamily="34" charset="0"/>
                <a:cs typeface="Arial" panose="020B0604020202020204" pitchFamily="34" charset="0"/>
              </a:rPr>
              <a:t>(OBJECT–ORIENTED PROGRAMMING)</a:t>
            </a:r>
            <a:endParaRPr lang="en-US" sz="2800" b="1" dirty="0">
              <a:latin typeface="Arial" panose="020B0604020202020204" pitchFamily="34" charset="0"/>
              <a:ea typeface="Segoe UI" pitchFamily="34" charset="0"/>
              <a:cs typeface="Arial" panose="020B0604020202020204" pitchFamily="34" charset="0"/>
            </a:endParaRPr>
          </a:p>
        </p:txBody>
      </p:sp>
      <p:sp>
        <p:nvSpPr>
          <p:cNvPr id="6" name="Title 1"/>
          <p:cNvSpPr txBox="1">
            <a:spLocks/>
          </p:cNvSpPr>
          <p:nvPr/>
        </p:nvSpPr>
        <p:spPr>
          <a:xfrm>
            <a:off x="218502" y="2412624"/>
            <a:ext cx="1820091" cy="381000"/>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r>
              <a:rPr lang="en-US" sz="2800">
                <a:solidFill>
                  <a:schemeClr val="tx1"/>
                </a:solidFill>
                <a:latin typeface="Arial" panose="020B0604020202020204" pitchFamily="34" charset="0"/>
                <a:ea typeface="Segoe UI" pitchFamily="34" charset="0"/>
                <a:cs typeface="Arial" panose="020B0604020202020204" pitchFamily="34" charset="0"/>
              </a:rPr>
              <a:t>Môn học</a:t>
            </a:r>
            <a:endParaRPr lang="en-US" sz="2800" dirty="0">
              <a:solidFill>
                <a:schemeClr val="tx1"/>
              </a:solidFill>
              <a:latin typeface="Arial" panose="020B0604020202020204" pitchFamily="34" charset="0"/>
              <a:ea typeface="Segoe UI" pitchFamily="34" charset="0"/>
              <a:cs typeface="Arial" panose="020B0604020202020204" pitchFamily="34" charset="0"/>
            </a:endParaRPr>
          </a:p>
        </p:txBody>
      </p:sp>
      <p:sp>
        <p:nvSpPr>
          <p:cNvPr id="7" name="Title 1"/>
          <p:cNvSpPr txBox="1">
            <a:spLocks/>
          </p:cNvSpPr>
          <p:nvPr/>
        </p:nvSpPr>
        <p:spPr>
          <a:xfrm>
            <a:off x="4459789" y="5632632"/>
            <a:ext cx="4387995" cy="838200"/>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r>
              <a:rPr lang="en-US" sz="2500">
                <a:solidFill>
                  <a:srgbClr val="056839"/>
                </a:solidFill>
                <a:latin typeface="Arial" panose="020B0604020202020204" pitchFamily="34" charset="0"/>
                <a:ea typeface="Segoe UI" pitchFamily="34" charset="0"/>
                <a:cs typeface="Arial" panose="020B0604020202020204" pitchFamily="34" charset="0"/>
              </a:rPr>
              <a:t>GV : Lê Hoàng Vân</a:t>
            </a:r>
          </a:p>
          <a:p>
            <a:r>
              <a:rPr lang="en-US" sz="2500">
                <a:solidFill>
                  <a:srgbClr val="056839"/>
                </a:solidFill>
                <a:latin typeface="Arial" panose="020B0604020202020204" pitchFamily="34" charset="0"/>
                <a:ea typeface="Segoe UI" pitchFamily="34" charset="0"/>
                <a:cs typeface="Arial" panose="020B0604020202020204" pitchFamily="34" charset="0"/>
              </a:rPr>
              <a:t>Email: vanle.edu@gmail.com</a:t>
            </a:r>
            <a:endParaRPr lang="en-US" sz="2500" dirty="0">
              <a:solidFill>
                <a:srgbClr val="056839"/>
              </a:solidFill>
              <a:latin typeface="Arial" panose="020B0604020202020204" pitchFamily="34" charset="0"/>
              <a:ea typeface="Segoe UI"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425" y="5689050"/>
            <a:ext cx="725364" cy="72536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86" y="333573"/>
            <a:ext cx="1066338" cy="1597313"/>
          </a:xfrm>
          <a:prstGeom prst="rect">
            <a:avLst/>
          </a:prstGeom>
        </p:spPr>
      </p:pic>
    </p:spTree>
    <p:extLst>
      <p:ext uri="{BB962C8B-B14F-4D97-AF65-F5344CB8AC3E}">
        <p14:creationId xmlns:p14="http://schemas.microsoft.com/office/powerpoint/2010/main" val="1366905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ct val="150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Ép kiểu tường minh (chỉ định)</a:t>
            </a:r>
          </a:p>
          <a:p>
            <a:pPr algn="ctr">
              <a:lnSpc>
                <a:spcPct val="150000"/>
              </a:lnSpc>
              <a:buClr>
                <a:srgbClr val="0070C0"/>
              </a:buClr>
            </a:pPr>
            <a:r>
              <a:rPr lang="en-US" sz="3200">
                <a:solidFill>
                  <a:srgbClr val="0000FF"/>
                </a:solidFill>
                <a:highlight>
                  <a:srgbClr val="FFFFFF"/>
                </a:highlight>
                <a:latin typeface="Consolas" panose="020B0609020204030204" pitchFamily="49" charset="0"/>
                <a:ea typeface="+mn-ea"/>
                <a:cs typeface="+mn-cs"/>
              </a:rPr>
              <a:t>(KDL) </a:t>
            </a:r>
            <a:r>
              <a:rPr lang="en-US" sz="3200">
                <a:solidFill>
                  <a:srgbClr val="000000"/>
                </a:solidFill>
                <a:highlight>
                  <a:srgbClr val="FFFFFF"/>
                </a:highlight>
                <a:latin typeface="Consolas" panose="020B0609020204030204" pitchFamily="49" charset="0"/>
                <a:ea typeface="+mn-ea"/>
                <a:cs typeface="+mn-cs"/>
              </a:rPr>
              <a:t>Dữ_Liệu_Cần_Chuyển</a:t>
            </a:r>
          </a:p>
          <a:p>
            <a:pPr marL="457200" indent="-457200">
              <a:lnSpc>
                <a:spcPct val="150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Ví dụ:</a:t>
            </a: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Ép kiểu cơ bản</a:t>
            </a:r>
          </a:p>
        </p:txBody>
      </p:sp>
      <p:sp>
        <p:nvSpPr>
          <p:cNvPr id="7" name="Rectangle 6"/>
          <p:cNvSpPr/>
          <p:nvPr/>
        </p:nvSpPr>
        <p:spPr>
          <a:xfrm>
            <a:off x="61415" y="3247490"/>
            <a:ext cx="9021170" cy="271788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sz="3200">
                <a:solidFill>
                  <a:srgbClr val="0000FF"/>
                </a:solidFill>
                <a:highlight>
                  <a:srgbClr val="FFFFFF"/>
                </a:highlight>
                <a:latin typeface="Consolas" panose="020B0609020204030204" pitchFamily="49" charset="0"/>
              </a:rPr>
              <a:t>int</a:t>
            </a:r>
            <a:r>
              <a:rPr lang="en-US" sz="3200">
                <a:solidFill>
                  <a:srgbClr val="000000"/>
                </a:solidFill>
                <a:highlight>
                  <a:srgbClr val="FFFFFF"/>
                </a:highlight>
                <a:latin typeface="Consolas" panose="020B0609020204030204" pitchFamily="49" charset="0"/>
              </a:rPr>
              <a:t> n = 10;</a:t>
            </a:r>
          </a:p>
          <a:p>
            <a:r>
              <a:rPr lang="vi-VN" sz="3200">
                <a:solidFill>
                  <a:srgbClr val="0000FF"/>
                </a:solidFill>
                <a:highlight>
                  <a:srgbClr val="FFFFFF"/>
                </a:highlight>
                <a:latin typeface="Consolas" panose="020B0609020204030204" pitchFamily="49" charset="0"/>
              </a:rPr>
              <a:t>float</a:t>
            </a:r>
            <a:r>
              <a:rPr lang="vi-VN" sz="3200">
                <a:solidFill>
                  <a:srgbClr val="000000"/>
                </a:solidFill>
                <a:highlight>
                  <a:srgbClr val="FFFFFF"/>
                </a:highlight>
                <a:latin typeface="Consolas" panose="020B0609020204030204" pitchFamily="49" charset="0"/>
              </a:rPr>
              <a:t> f = (</a:t>
            </a:r>
            <a:r>
              <a:rPr lang="vi-VN" sz="3200">
                <a:solidFill>
                  <a:srgbClr val="0000FF"/>
                </a:solidFill>
                <a:highlight>
                  <a:srgbClr val="FFFFFF"/>
                </a:highlight>
                <a:latin typeface="Consolas" panose="020B0609020204030204" pitchFamily="49" charset="0"/>
              </a:rPr>
              <a:t>float</a:t>
            </a:r>
            <a:r>
              <a:rPr lang="vi-VN" sz="3200">
                <a:solidFill>
                  <a:srgbClr val="000000"/>
                </a:solidFill>
                <a:highlight>
                  <a:srgbClr val="FFFFFF"/>
                </a:highlight>
                <a:latin typeface="Consolas" panose="020B0609020204030204" pitchFamily="49" charset="0"/>
              </a:rPr>
              <a:t>)n;  </a:t>
            </a:r>
            <a:r>
              <a:rPr lang="vi-VN" sz="3200">
                <a:solidFill>
                  <a:srgbClr val="008000"/>
                </a:solidFill>
                <a:highlight>
                  <a:srgbClr val="FFFFFF"/>
                </a:highlight>
                <a:latin typeface="Consolas" panose="020B0609020204030204" pitchFamily="49" charset="0"/>
              </a:rPr>
              <a:t>// </a:t>
            </a:r>
            <a:r>
              <a:rPr lang="en-US" sz="3200">
                <a:solidFill>
                  <a:srgbClr val="008000"/>
                </a:solidFill>
                <a:highlight>
                  <a:srgbClr val="FFFFFF"/>
                </a:highlight>
                <a:latin typeface="Consolas" panose="020B0609020204030204" pitchFamily="49" charset="0"/>
              </a:rPr>
              <a:t>f = 10.0</a:t>
            </a:r>
            <a:endParaRPr lang="vi-VN" sz="3200">
              <a:solidFill>
                <a:srgbClr val="000000"/>
              </a:solidFill>
              <a:highlight>
                <a:srgbClr val="FFFFFF"/>
              </a:highlight>
              <a:latin typeface="Consolas" panose="020B0609020204030204" pitchFamily="49" charset="0"/>
            </a:endParaRPr>
          </a:p>
          <a:p>
            <a:r>
              <a:rPr lang="en-US" sz="3200">
                <a:solidFill>
                  <a:srgbClr val="0000FF"/>
                </a:solidFill>
                <a:highlight>
                  <a:srgbClr val="FFFFFF"/>
                </a:highlight>
                <a:latin typeface="Consolas" panose="020B0609020204030204" pitchFamily="49" charset="0"/>
              </a:rPr>
              <a:t>float</a:t>
            </a:r>
            <a:r>
              <a:rPr lang="en-US" sz="3200">
                <a:solidFill>
                  <a:srgbClr val="000000"/>
                </a:solidFill>
                <a:highlight>
                  <a:srgbClr val="FFFFFF"/>
                </a:highlight>
                <a:latin typeface="Consolas" panose="020B0609020204030204" pitchFamily="49" charset="0"/>
              </a:rPr>
              <a:t> f = 10 / 4; </a:t>
            </a:r>
            <a:r>
              <a:rPr lang="en-US" sz="3200">
                <a:solidFill>
                  <a:srgbClr val="008000"/>
                </a:solidFill>
                <a:highlight>
                  <a:srgbClr val="FFFFFF"/>
                </a:highlight>
                <a:latin typeface="Consolas" panose="020B0609020204030204" pitchFamily="49" charset="0"/>
              </a:rPr>
              <a:t>// f = 2.0</a:t>
            </a:r>
            <a:endParaRPr lang="en-US" sz="3200">
              <a:solidFill>
                <a:srgbClr val="000000"/>
              </a:solidFill>
              <a:highlight>
                <a:srgbClr val="FFFFFF"/>
              </a:highlight>
              <a:latin typeface="Consolas" panose="020B0609020204030204" pitchFamily="49" charset="0"/>
            </a:endParaRPr>
          </a:p>
          <a:p>
            <a:r>
              <a:rPr lang="en-US" sz="3200">
                <a:solidFill>
                  <a:srgbClr val="0000FF"/>
                </a:solidFill>
                <a:highlight>
                  <a:srgbClr val="FFFFFF"/>
                </a:highlight>
                <a:latin typeface="Consolas" panose="020B0609020204030204" pitchFamily="49" charset="0"/>
              </a:rPr>
              <a:t>float</a:t>
            </a:r>
            <a:r>
              <a:rPr lang="en-US" sz="3200">
                <a:solidFill>
                  <a:srgbClr val="000000"/>
                </a:solidFill>
                <a:highlight>
                  <a:srgbClr val="FFFFFF"/>
                </a:highlight>
                <a:latin typeface="Consolas" panose="020B0609020204030204" pitchFamily="49" charset="0"/>
              </a:rPr>
              <a:t> f = ((</a:t>
            </a:r>
            <a:r>
              <a:rPr lang="en-US" sz="3200">
                <a:solidFill>
                  <a:srgbClr val="0000FF"/>
                </a:solidFill>
                <a:highlight>
                  <a:srgbClr val="FFFFFF"/>
                </a:highlight>
                <a:latin typeface="Consolas" panose="020B0609020204030204" pitchFamily="49" charset="0"/>
              </a:rPr>
              <a:t>float</a:t>
            </a:r>
            <a:r>
              <a:rPr lang="en-US" sz="3200">
                <a:solidFill>
                  <a:srgbClr val="000000"/>
                </a:solidFill>
                <a:highlight>
                  <a:srgbClr val="FFFFFF"/>
                </a:highlight>
                <a:latin typeface="Consolas" panose="020B0609020204030204" pitchFamily="49" charset="0"/>
              </a:rPr>
              <a:t>)10) / 4; </a:t>
            </a:r>
            <a:r>
              <a:rPr lang="en-US" sz="3200">
                <a:solidFill>
                  <a:srgbClr val="008000"/>
                </a:solidFill>
                <a:highlight>
                  <a:srgbClr val="FFFFFF"/>
                </a:highlight>
                <a:latin typeface="Consolas" panose="020B0609020204030204" pitchFamily="49" charset="0"/>
              </a:rPr>
              <a:t>// f = 2.5</a:t>
            </a:r>
            <a:endParaRPr lang="en-US" sz="3200">
              <a:solidFill>
                <a:srgbClr val="000000"/>
              </a:solidFill>
              <a:highlight>
                <a:srgbClr val="FFFFFF"/>
              </a:highlight>
              <a:latin typeface="Consolas" panose="020B0609020204030204" pitchFamily="49" charset="0"/>
            </a:endParaRPr>
          </a:p>
          <a:p>
            <a:r>
              <a:rPr lang="en-US" sz="3200">
                <a:solidFill>
                  <a:srgbClr val="0000FF"/>
                </a:solidFill>
                <a:highlight>
                  <a:srgbClr val="FFFFFF"/>
                </a:highlight>
                <a:latin typeface="Consolas" panose="020B0609020204030204" pitchFamily="49" charset="0"/>
              </a:rPr>
              <a:t>float</a:t>
            </a:r>
            <a:r>
              <a:rPr lang="en-US" sz="3200">
                <a:solidFill>
                  <a:srgbClr val="000000"/>
                </a:solidFill>
                <a:highlight>
                  <a:srgbClr val="FFFFFF"/>
                </a:highlight>
                <a:latin typeface="Consolas" panose="020B0609020204030204" pitchFamily="49" charset="0"/>
              </a:rPr>
              <a:t> f = (1.0 * 10) / 4; </a:t>
            </a:r>
            <a:r>
              <a:rPr lang="en-US" sz="3200">
                <a:solidFill>
                  <a:srgbClr val="008000"/>
                </a:solidFill>
                <a:highlight>
                  <a:srgbClr val="FFFFFF"/>
                </a:highlight>
                <a:latin typeface="Consolas" panose="020B0609020204030204" pitchFamily="49" charset="0"/>
              </a:rPr>
              <a:t>// f = 2.5</a:t>
            </a:r>
            <a:endParaRPr lang="en-US" sz="280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480883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Cấu trúc hàm trong C/C++</a:t>
            </a:r>
          </a:p>
        </p:txBody>
      </p:sp>
      <p:sp>
        <p:nvSpPr>
          <p:cNvPr id="8" name="Rectangle 7"/>
          <p:cNvSpPr/>
          <p:nvPr/>
        </p:nvSpPr>
        <p:spPr>
          <a:xfrm>
            <a:off x="61415" y="854353"/>
            <a:ext cx="9021170" cy="409432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sz="3200">
                <a:solidFill>
                  <a:srgbClr val="008000"/>
                </a:solidFill>
                <a:highlight>
                  <a:srgbClr val="FFFFFF"/>
                </a:highlight>
                <a:latin typeface="Consolas" panose="020B0609020204030204" pitchFamily="49" charset="0"/>
              </a:rPr>
              <a:t>// Phần khai báo hàm</a:t>
            </a:r>
          </a:p>
          <a:p>
            <a:r>
              <a:rPr lang="en-US" sz="3200">
                <a:solidFill>
                  <a:srgbClr val="0000FF"/>
                </a:solidFill>
                <a:highlight>
                  <a:srgbClr val="FFFFFF"/>
                </a:highlight>
                <a:latin typeface="Consolas" panose="020B0609020204030204" pitchFamily="49" charset="0"/>
              </a:rPr>
              <a:t>KDL_Trả_Về</a:t>
            </a:r>
            <a:r>
              <a:rPr lang="en-US" sz="3200">
                <a:solidFill>
                  <a:srgbClr val="000000"/>
                </a:solidFill>
                <a:highlight>
                  <a:srgbClr val="FFFFFF"/>
                </a:highlight>
                <a:latin typeface="Consolas" panose="020B0609020204030204" pitchFamily="49" charset="0"/>
              </a:rPr>
              <a:t> Tên_Hàm([DS_Tham_Số]);</a:t>
            </a:r>
          </a:p>
          <a:p>
            <a:endParaRPr lang="en-US" sz="3200">
              <a:solidFill>
                <a:srgbClr val="000000"/>
              </a:solidFill>
              <a:highlight>
                <a:srgbClr val="FFFFFF"/>
              </a:highlight>
              <a:latin typeface="Consolas" panose="020B0609020204030204" pitchFamily="49" charset="0"/>
            </a:endParaRPr>
          </a:p>
          <a:p>
            <a:r>
              <a:rPr lang="en-US" sz="3200">
                <a:solidFill>
                  <a:srgbClr val="008000"/>
                </a:solidFill>
                <a:highlight>
                  <a:srgbClr val="FFFFFF"/>
                </a:highlight>
                <a:latin typeface="Consolas" panose="020B0609020204030204" pitchFamily="49" charset="0"/>
              </a:rPr>
              <a:t>// Phần định nghĩa hàm</a:t>
            </a:r>
          </a:p>
          <a:p>
            <a:r>
              <a:rPr lang="en-US" sz="3200">
                <a:solidFill>
                  <a:srgbClr val="0000FF"/>
                </a:solidFill>
                <a:highlight>
                  <a:srgbClr val="FFFFFF"/>
                </a:highlight>
                <a:latin typeface="Consolas" panose="020B0609020204030204" pitchFamily="49" charset="0"/>
              </a:rPr>
              <a:t>KDL_Trả_Về</a:t>
            </a:r>
            <a:r>
              <a:rPr lang="en-US" sz="3200">
                <a:solidFill>
                  <a:srgbClr val="000000"/>
                </a:solidFill>
                <a:highlight>
                  <a:srgbClr val="FFFFFF"/>
                </a:highlight>
                <a:latin typeface="Consolas" panose="020B0609020204030204" pitchFamily="49" charset="0"/>
              </a:rPr>
              <a:t> Tên_Hàm([DS_Tham_Số])</a:t>
            </a:r>
          </a:p>
          <a:p>
            <a:r>
              <a:rPr lang="en-US" sz="3200">
                <a:solidFill>
                  <a:srgbClr val="000000"/>
                </a:solidFill>
                <a:highlight>
                  <a:srgbClr val="FFFFFF"/>
                </a:highlight>
                <a:latin typeface="Consolas" panose="020B0609020204030204" pitchFamily="49" charset="0"/>
              </a:rPr>
              <a:t>{</a:t>
            </a:r>
          </a:p>
          <a:p>
            <a:r>
              <a:rPr lang="en-US" sz="3200">
                <a:solidFill>
                  <a:srgbClr val="008000"/>
                </a:solidFill>
                <a:highlight>
                  <a:srgbClr val="FFFFFF"/>
                </a:highlight>
                <a:latin typeface="Consolas" panose="020B0609020204030204" pitchFamily="49" charset="0"/>
              </a:rPr>
              <a:t>		// Các lệnh xử lý</a:t>
            </a:r>
            <a:endParaRPr lang="en-US" sz="3200">
              <a:solidFill>
                <a:srgbClr val="000000"/>
              </a:solidFill>
              <a:highlight>
                <a:srgbClr val="FFFFFF"/>
              </a:highlight>
              <a:latin typeface="Consolas" panose="020B0609020204030204" pitchFamily="49" charset="0"/>
            </a:endParaRPr>
          </a:p>
          <a:p>
            <a:r>
              <a:rPr lang="en-US" sz="3200">
                <a:solidFill>
                  <a:srgbClr val="000000"/>
                </a:solidFill>
                <a:highlight>
                  <a:srgbClr val="FFFFFF"/>
                </a:highlight>
                <a:latin typeface="Consolas" panose="020B0609020204030204" pitchFamily="49" charset="0"/>
              </a:rPr>
              <a:t>}</a:t>
            </a:r>
          </a:p>
        </p:txBody>
      </p:sp>
      <p:cxnSp>
        <p:nvCxnSpPr>
          <p:cNvPr id="9" name="Straight Connector 8"/>
          <p:cNvCxnSpPr/>
          <p:nvPr/>
        </p:nvCxnSpPr>
        <p:spPr>
          <a:xfrm>
            <a:off x="263288" y="3816634"/>
            <a:ext cx="0" cy="50970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8240" y="5186148"/>
            <a:ext cx="9021170" cy="100993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3200">
                <a:solidFill>
                  <a:srgbClr val="008000"/>
                </a:solidFill>
                <a:highlight>
                  <a:srgbClr val="FFFFFF"/>
                </a:highlight>
                <a:latin typeface="Consolas" panose="020B0609020204030204" pitchFamily="49" charset="0"/>
                <a:sym typeface="Wingdings" panose="05000000000000000000" pitchFamily="2" charset="2"/>
              </a:rPr>
              <a:t>// </a:t>
            </a:r>
            <a:r>
              <a:rPr lang="en-US" sz="3200">
                <a:solidFill>
                  <a:srgbClr val="0000FF"/>
                </a:solidFill>
                <a:highlight>
                  <a:srgbClr val="FFFFFF"/>
                </a:highlight>
                <a:latin typeface="Consolas" panose="020B0609020204030204" pitchFamily="49" charset="0"/>
              </a:rPr>
              <a:t>KDL_Trả_Về </a:t>
            </a:r>
            <a:r>
              <a:rPr lang="en-US" sz="3200">
                <a:solidFill>
                  <a:srgbClr val="0000FF"/>
                </a:solidFill>
                <a:highlight>
                  <a:srgbClr val="FFFFFF"/>
                </a:highlight>
                <a:latin typeface="Consolas" panose="020B0609020204030204" pitchFamily="49" charset="0"/>
                <a:sym typeface="Wingdings" panose="05000000000000000000" pitchFamily="2" charset="2"/>
              </a:rPr>
              <a:t> </a:t>
            </a:r>
            <a:r>
              <a:rPr lang="en-US" sz="3200">
                <a:solidFill>
                  <a:srgbClr val="008000"/>
                </a:solidFill>
                <a:highlight>
                  <a:srgbClr val="FFFFFF"/>
                </a:highlight>
                <a:latin typeface="Consolas" panose="020B0609020204030204" pitchFamily="49" charset="0"/>
                <a:sym typeface="Wingdings" panose="05000000000000000000" pitchFamily="2" charset="2"/>
              </a:rPr>
              <a:t>Giá trị trả về chỉ có duy nhất 1 giá trị hoặc 1 đối tượng</a:t>
            </a:r>
            <a:endParaRPr lang="en-US" sz="3200"/>
          </a:p>
        </p:txBody>
      </p:sp>
    </p:spTree>
    <p:extLst>
      <p:ext uri="{BB962C8B-B14F-4D97-AF65-F5344CB8AC3E}">
        <p14:creationId xmlns:p14="http://schemas.microsoft.com/office/powerpoint/2010/main" val="35119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5000"/>
              </a:lnSpc>
              <a:buClr>
                <a:srgbClr val="0070C0"/>
              </a:buClr>
              <a:buFont typeface="Wingdings" panose="05000000000000000000" pitchFamily="2" charset="2"/>
              <a:buChar char="Ø"/>
            </a:pPr>
            <a:r>
              <a:rPr lang="en-US" sz="3200" b="1">
                <a:solidFill>
                  <a:schemeClr val="tx1"/>
                </a:solidFill>
                <a:latin typeface="Arial" panose="020B0604020202020204" pitchFamily="34" charset="0"/>
                <a:ea typeface="Segoe UI" pitchFamily="34" charset="0"/>
                <a:cs typeface="Arial" panose="020B0604020202020204" pitchFamily="34" charset="0"/>
              </a:rPr>
              <a:t>Tham số của hàm</a:t>
            </a:r>
            <a:r>
              <a:rPr lang="en-US" sz="3200">
                <a:solidFill>
                  <a:schemeClr val="tx1"/>
                </a:solidFill>
                <a:latin typeface="Arial" panose="020B0604020202020204" pitchFamily="34" charset="0"/>
                <a:ea typeface="Segoe UI" pitchFamily="34" charset="0"/>
                <a:cs typeface="Arial" panose="020B0604020202020204" pitchFamily="34" charset="0"/>
              </a:rPr>
              <a:t> là các thông số được truyền cho hàm khi gọi hàm.</a:t>
            </a:r>
          </a:p>
          <a:p>
            <a:pPr marL="457200" indent="-457200">
              <a:lnSpc>
                <a:spcPts val="5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Hàm có thể có 0 hoặc 1 hoặc nhiều tham số.</a:t>
            </a:r>
          </a:p>
          <a:p>
            <a:pPr marL="457200" indent="-457200">
              <a:lnSpc>
                <a:spcPts val="5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Các tham số có thể thuộc bất kỳ kiểu dữ liệu nào mà C/C++ cho phép</a:t>
            </a:r>
          </a:p>
          <a:p>
            <a:pPr marL="457200" indent="-457200">
              <a:lnSpc>
                <a:spcPts val="5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Có 2 cách truyền tham số cho hàm:</a:t>
            </a:r>
          </a:p>
          <a:p>
            <a:pPr marL="914400" lvl="1" indent="-457200">
              <a:lnSpc>
                <a:spcPts val="5000"/>
              </a:lnSpc>
              <a:buClr>
                <a:srgbClr val="0070C0"/>
              </a:buClr>
              <a:buFont typeface="Wingdings" panose="05000000000000000000" pitchFamily="2" charset="2"/>
              <a:buChar char="ü"/>
            </a:pPr>
            <a:r>
              <a:rPr lang="en-US" sz="3200">
                <a:solidFill>
                  <a:schemeClr val="tx1"/>
                </a:solidFill>
                <a:latin typeface="Arial" panose="020B0604020202020204" pitchFamily="34" charset="0"/>
                <a:ea typeface="Segoe UI" pitchFamily="34" charset="0"/>
                <a:cs typeface="Arial" panose="020B0604020202020204" pitchFamily="34" charset="0"/>
              </a:rPr>
              <a:t>Truyền tham trị (tham số giá trị)</a:t>
            </a:r>
          </a:p>
          <a:p>
            <a:pPr marL="914400" lvl="1" indent="-457200">
              <a:lnSpc>
                <a:spcPts val="5000"/>
              </a:lnSpc>
              <a:buClr>
                <a:srgbClr val="0070C0"/>
              </a:buClr>
              <a:buFont typeface="Wingdings" panose="05000000000000000000" pitchFamily="2" charset="2"/>
              <a:buChar char="ü"/>
            </a:pPr>
            <a:r>
              <a:rPr lang="en-US" sz="3200">
                <a:solidFill>
                  <a:schemeClr val="tx1"/>
                </a:solidFill>
                <a:latin typeface="Arial" panose="020B0604020202020204" pitchFamily="34" charset="0"/>
                <a:ea typeface="Segoe UI" pitchFamily="34" charset="0"/>
                <a:cs typeface="Arial" panose="020B0604020202020204" pitchFamily="34" charset="0"/>
              </a:rPr>
              <a:t>Truyền tham chiếu hay truyền </a:t>
            </a:r>
            <a:r>
              <a:rPr lang="en-US" sz="3200">
                <a:latin typeface="Arial" panose="020B0604020202020204" pitchFamily="34" charset="0"/>
                <a:ea typeface="Segoe UI" pitchFamily="34" charset="0"/>
                <a:cs typeface="Arial" panose="020B0604020202020204" pitchFamily="34" charset="0"/>
              </a:rPr>
              <a:t>tham biến</a:t>
            </a:r>
            <a:r>
              <a:rPr lang="en-US" sz="3200">
                <a:solidFill>
                  <a:schemeClr val="tx1"/>
                </a:solidFill>
                <a:latin typeface="Arial" panose="020B0604020202020204" pitchFamily="34" charset="0"/>
                <a:ea typeface="Segoe UI" pitchFamily="34" charset="0"/>
                <a:cs typeface="Arial" panose="020B0604020202020204" pitchFamily="34" charset="0"/>
              </a:rPr>
              <a:t> (tham số địa chỉ)</a:t>
            </a:r>
            <a:endParaRPr lang="en-US" sz="3200">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Tham số của hàm</a:t>
            </a:r>
          </a:p>
        </p:txBody>
      </p:sp>
    </p:spTree>
    <p:extLst>
      <p:ext uri="{BB962C8B-B14F-4D97-AF65-F5344CB8AC3E}">
        <p14:creationId xmlns:p14="http://schemas.microsoft.com/office/powerpoint/2010/main" val="1620160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5000"/>
              </a:lnSpc>
              <a:buClr>
                <a:srgbClr val="0070C0"/>
              </a:buClr>
              <a:buFont typeface="Wingdings" panose="05000000000000000000" pitchFamily="2" charset="2"/>
              <a:buChar char="Ø"/>
            </a:pPr>
            <a:r>
              <a:rPr lang="en-US" sz="3200" b="1">
                <a:solidFill>
                  <a:schemeClr val="tx1"/>
                </a:solidFill>
                <a:latin typeface="Arial" panose="020B0604020202020204" pitchFamily="34" charset="0"/>
                <a:ea typeface="Segoe UI" pitchFamily="34" charset="0"/>
                <a:cs typeface="Arial" panose="020B0604020202020204" pitchFamily="34" charset="0"/>
              </a:rPr>
              <a:t>Cú pháp: </a:t>
            </a:r>
            <a:r>
              <a:rPr lang="en-US" sz="3200">
                <a:solidFill>
                  <a:srgbClr val="0000FF"/>
                </a:solidFill>
                <a:highlight>
                  <a:srgbClr val="FFFFFF"/>
                </a:highlight>
                <a:latin typeface="Consolas" panose="020B0609020204030204" pitchFamily="49" charset="0"/>
              </a:rPr>
              <a:t>Kiểu_Dữ_Liệu</a:t>
            </a:r>
            <a:r>
              <a:rPr lang="en-US" sz="3200">
                <a:solidFill>
                  <a:srgbClr val="000000"/>
                </a:solidFill>
                <a:highlight>
                  <a:srgbClr val="FFFFFF"/>
                </a:highlight>
                <a:latin typeface="Consolas" panose="020B0609020204030204" pitchFamily="49" charset="0"/>
              </a:rPr>
              <a:t> Tên_Tham_Số</a:t>
            </a:r>
            <a:endParaRPr lang="en-US" sz="3200">
              <a:solidFill>
                <a:schemeClr val="tx1"/>
              </a:solidFill>
              <a:latin typeface="Arial" panose="020B0604020202020204" pitchFamily="34" charset="0"/>
              <a:ea typeface="Segoe UI" pitchFamily="34" charset="0"/>
              <a:cs typeface="Arial" panose="020B0604020202020204" pitchFamily="34" charset="0"/>
            </a:endParaRPr>
          </a:p>
          <a:p>
            <a:pPr>
              <a:lnSpc>
                <a:spcPts val="5000"/>
              </a:lnSpc>
              <a:buClr>
                <a:srgbClr val="0070C0"/>
              </a:buClr>
            </a:pPr>
            <a:r>
              <a:rPr lang="en-US" sz="3200">
                <a:solidFill>
                  <a:schemeClr val="tx1"/>
                </a:solidFill>
                <a:latin typeface="Arial" panose="020B0604020202020204" pitchFamily="34" charset="0"/>
                <a:ea typeface="Segoe UI" pitchFamily="34" charset="0"/>
                <a:cs typeface="Arial" panose="020B0604020202020204" pitchFamily="34" charset="0"/>
              </a:rPr>
              <a:t>Ví dụ: </a:t>
            </a:r>
          </a:p>
          <a:p>
            <a:pPr marL="457200" indent="-457200">
              <a:lnSpc>
                <a:spcPts val="5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Khai báo hàm: </a:t>
            </a:r>
            <a:r>
              <a:rPr lang="en-US" sz="3200">
                <a:solidFill>
                  <a:srgbClr val="0000FF"/>
                </a:solidFill>
                <a:highlight>
                  <a:srgbClr val="FFFFFF"/>
                </a:highlight>
                <a:latin typeface="Consolas" panose="020B0609020204030204" pitchFamily="49" charset="0"/>
              </a:rPr>
              <a:t>void</a:t>
            </a:r>
            <a:r>
              <a:rPr lang="en-US" sz="3200">
                <a:solidFill>
                  <a:srgbClr val="000000"/>
                </a:solidFill>
                <a:highlight>
                  <a:srgbClr val="FFFFFF"/>
                </a:highlight>
                <a:latin typeface="Consolas" panose="020B0609020204030204" pitchFamily="49" charset="0"/>
              </a:rPr>
              <a:t> HamX(</a:t>
            </a:r>
            <a:r>
              <a:rPr lang="en-US" sz="3200">
                <a:solidFill>
                  <a:srgbClr val="0000FF"/>
                </a:solidFill>
                <a:highlight>
                  <a:srgbClr val="FFFFFF"/>
                </a:highlight>
                <a:latin typeface="Consolas" panose="020B0609020204030204" pitchFamily="49" charset="0"/>
              </a:rPr>
              <a:t>int</a:t>
            </a:r>
            <a:r>
              <a:rPr lang="en-US" sz="3200">
                <a:solidFill>
                  <a:srgbClr val="000000"/>
                </a:solidFill>
                <a:highlight>
                  <a:srgbClr val="FFFFFF"/>
                </a:highlight>
                <a:latin typeface="Consolas" panose="020B0609020204030204" pitchFamily="49" charset="0"/>
              </a:rPr>
              <a:t> a);</a:t>
            </a:r>
          </a:p>
          <a:p>
            <a:pPr marL="457200" indent="-457200">
              <a:lnSpc>
                <a:spcPts val="5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Với: </a:t>
            </a:r>
            <a:r>
              <a:rPr lang="en-US" sz="3200">
                <a:solidFill>
                  <a:srgbClr val="0000FF"/>
                </a:solidFill>
                <a:highlight>
                  <a:srgbClr val="FFFFFF"/>
                </a:highlight>
                <a:latin typeface="Consolas" panose="020B0609020204030204" pitchFamily="49" charset="0"/>
              </a:rPr>
              <a:t>int</a:t>
            </a:r>
            <a:r>
              <a:rPr lang="en-US" sz="3200">
                <a:solidFill>
                  <a:schemeClr val="tx1"/>
                </a:solidFill>
                <a:latin typeface="Arial" panose="020B0604020202020204" pitchFamily="34" charset="0"/>
                <a:ea typeface="Segoe UI" pitchFamily="34" charset="0"/>
                <a:cs typeface="Arial" panose="020B0604020202020204" pitchFamily="34" charset="0"/>
              </a:rPr>
              <a:t> </a:t>
            </a:r>
            <a:r>
              <a:rPr lang="en-US" sz="3200" dirty="0">
                <a:solidFill>
                  <a:schemeClr val="tx1"/>
                </a:solidFill>
                <a:latin typeface="Consolas" panose="020B0609020204030204" pitchFamily="49" charset="0"/>
                <a:ea typeface="Segoe UI" pitchFamily="34" charset="0"/>
                <a:cs typeface="Arial" panose="020B0604020202020204" pitchFamily="34" charset="0"/>
              </a:rPr>
              <a:t>m </a:t>
            </a:r>
            <a:r>
              <a:rPr lang="en-US" sz="3200">
                <a:solidFill>
                  <a:schemeClr val="tx1"/>
                </a:solidFill>
                <a:latin typeface="Consolas" panose="020B0609020204030204" pitchFamily="49" charset="0"/>
                <a:ea typeface="Segoe UI" pitchFamily="34" charset="0"/>
                <a:cs typeface="Arial" panose="020B0604020202020204" pitchFamily="34" charset="0"/>
              </a:rPr>
              <a:t>= 5; </a:t>
            </a:r>
          </a:p>
          <a:p>
            <a:pPr marL="457200" indent="-457200">
              <a:lnSpc>
                <a:spcPts val="5000"/>
              </a:lnSpc>
              <a:buClr>
                <a:srgbClr val="0070C0"/>
              </a:buClr>
              <a:buFont typeface="Wingdings" panose="05000000000000000000" pitchFamily="2" charset="2"/>
              <a:buChar char="Ø"/>
            </a:pPr>
            <a:endParaRPr lang="en-US" sz="3200" dirty="0">
              <a:latin typeface="Consolas" panose="020B0609020204030204" pitchFamily="49" charset="0"/>
              <a:ea typeface="Segoe UI" pitchFamily="34" charset="0"/>
              <a:cs typeface="Arial" panose="020B0604020202020204" pitchFamily="34" charset="0"/>
            </a:endParaRPr>
          </a:p>
          <a:p>
            <a:pPr>
              <a:lnSpc>
                <a:spcPts val="5000"/>
              </a:lnSpc>
              <a:buClr>
                <a:srgbClr val="0070C0"/>
              </a:buClr>
            </a:pPr>
            <a:r>
              <a:rPr lang="en-US" sz="3200">
                <a:solidFill>
                  <a:schemeClr val="tx1"/>
                </a:solidFill>
                <a:latin typeface="+mj-lt"/>
                <a:ea typeface="Segoe UI" pitchFamily="34" charset="0"/>
                <a:cs typeface="Arial" panose="020B0604020202020204" pitchFamily="34" charset="0"/>
                <a:sym typeface="Wingdings" panose="05000000000000000000" pitchFamily="2" charset="2"/>
              </a:rPr>
              <a:t> </a:t>
            </a:r>
            <a:r>
              <a:rPr lang="en-US" sz="3200">
                <a:solidFill>
                  <a:schemeClr val="tx1"/>
                </a:solidFill>
                <a:latin typeface="+mj-lt"/>
                <a:ea typeface="Segoe UI" pitchFamily="34" charset="0"/>
                <a:cs typeface="Arial" panose="020B0604020202020204" pitchFamily="34" charset="0"/>
              </a:rPr>
              <a:t>Khi gọi </a:t>
            </a:r>
            <a:r>
              <a:rPr lang="en-US" sz="3200" b="1">
                <a:solidFill>
                  <a:schemeClr val="tx1"/>
                </a:solidFill>
                <a:latin typeface="Consolas" panose="020B0609020204030204" pitchFamily="49" charset="0"/>
                <a:ea typeface="Segoe UI" pitchFamily="34" charset="0"/>
                <a:cs typeface="Arial" panose="020B0604020202020204" pitchFamily="34" charset="0"/>
              </a:rPr>
              <a:t>HamX(m);</a:t>
            </a:r>
            <a:r>
              <a:rPr lang="en-US" sz="3200">
                <a:solidFill>
                  <a:schemeClr val="tx1"/>
                </a:solidFill>
                <a:latin typeface="+mj-lt"/>
                <a:ea typeface="Segoe UI" pitchFamily="34" charset="0"/>
                <a:cs typeface="Arial" panose="020B0604020202020204" pitchFamily="34" charset="0"/>
              </a:rPr>
              <a:t> tức là biến a sẽ tạo mới trong bộ nhớ và được gán giá trị là 5. Biến m hoàn toàn độc lập với biến a.</a:t>
            </a: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Tham trị</a:t>
            </a:r>
          </a:p>
        </p:txBody>
      </p:sp>
    </p:spTree>
    <p:extLst>
      <p:ext uri="{BB962C8B-B14F-4D97-AF65-F5344CB8AC3E}">
        <p14:creationId xmlns:p14="http://schemas.microsoft.com/office/powerpoint/2010/main" val="2146786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5000"/>
              </a:lnSpc>
              <a:buClr>
                <a:srgbClr val="0070C0"/>
              </a:buClr>
              <a:buFont typeface="Wingdings" panose="05000000000000000000" pitchFamily="2" charset="2"/>
              <a:buChar char="Ø"/>
            </a:pPr>
            <a:r>
              <a:rPr lang="en-US" sz="3200" b="1">
                <a:solidFill>
                  <a:schemeClr val="tx1"/>
                </a:solidFill>
                <a:latin typeface="Arial" panose="020B0604020202020204" pitchFamily="34" charset="0"/>
                <a:ea typeface="Segoe UI" pitchFamily="34" charset="0"/>
                <a:cs typeface="Arial" panose="020B0604020202020204" pitchFamily="34" charset="0"/>
              </a:rPr>
              <a:t>Cú pháp: </a:t>
            </a:r>
            <a:r>
              <a:rPr lang="en-US" sz="3200">
                <a:solidFill>
                  <a:srgbClr val="0000FF"/>
                </a:solidFill>
                <a:highlight>
                  <a:srgbClr val="FFFFFF"/>
                </a:highlight>
                <a:latin typeface="Consolas" panose="020B0609020204030204" pitchFamily="49" charset="0"/>
              </a:rPr>
              <a:t>Kiểu_Dữ_Liệu&amp;</a:t>
            </a:r>
            <a:r>
              <a:rPr lang="en-US" sz="3200">
                <a:solidFill>
                  <a:srgbClr val="000000"/>
                </a:solidFill>
                <a:highlight>
                  <a:srgbClr val="FFFFFF"/>
                </a:highlight>
                <a:latin typeface="Consolas" panose="020B0609020204030204" pitchFamily="49" charset="0"/>
              </a:rPr>
              <a:t> Tên_Tham_Số</a:t>
            </a:r>
            <a:endParaRPr lang="en-US" sz="3200">
              <a:solidFill>
                <a:schemeClr val="tx1"/>
              </a:solidFill>
              <a:latin typeface="Arial" panose="020B0604020202020204" pitchFamily="34" charset="0"/>
              <a:ea typeface="Segoe UI" pitchFamily="34" charset="0"/>
              <a:cs typeface="Arial" panose="020B0604020202020204" pitchFamily="34" charset="0"/>
            </a:endParaRPr>
          </a:p>
          <a:p>
            <a:pPr>
              <a:lnSpc>
                <a:spcPts val="5000"/>
              </a:lnSpc>
              <a:buClr>
                <a:srgbClr val="0070C0"/>
              </a:buClr>
            </a:pPr>
            <a:r>
              <a:rPr lang="en-US" sz="3200">
                <a:solidFill>
                  <a:schemeClr val="tx1"/>
                </a:solidFill>
                <a:latin typeface="Arial" panose="020B0604020202020204" pitchFamily="34" charset="0"/>
                <a:ea typeface="Segoe UI" pitchFamily="34" charset="0"/>
                <a:cs typeface="Arial" panose="020B0604020202020204" pitchFamily="34" charset="0"/>
              </a:rPr>
              <a:t>Ví dụ: </a:t>
            </a:r>
          </a:p>
          <a:p>
            <a:pPr marL="457200" indent="-457200">
              <a:lnSpc>
                <a:spcPts val="5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Khai báo hàm: </a:t>
            </a:r>
            <a:r>
              <a:rPr lang="en-US" sz="3200">
                <a:solidFill>
                  <a:srgbClr val="0000FF"/>
                </a:solidFill>
                <a:highlight>
                  <a:srgbClr val="FFFFFF"/>
                </a:highlight>
                <a:latin typeface="Consolas" panose="020B0609020204030204" pitchFamily="49" charset="0"/>
              </a:rPr>
              <a:t>void</a:t>
            </a:r>
            <a:r>
              <a:rPr lang="en-US" sz="3200">
                <a:solidFill>
                  <a:srgbClr val="000000"/>
                </a:solidFill>
                <a:highlight>
                  <a:srgbClr val="FFFFFF"/>
                </a:highlight>
                <a:latin typeface="Consolas" panose="020B0609020204030204" pitchFamily="49" charset="0"/>
              </a:rPr>
              <a:t> HamX(</a:t>
            </a:r>
            <a:r>
              <a:rPr lang="en-US" sz="3200">
                <a:solidFill>
                  <a:srgbClr val="0000FF"/>
                </a:solidFill>
                <a:highlight>
                  <a:srgbClr val="FFFFFF"/>
                </a:highlight>
                <a:latin typeface="Consolas" panose="020B0609020204030204" pitchFamily="49" charset="0"/>
              </a:rPr>
              <a:t>int&amp;</a:t>
            </a:r>
            <a:r>
              <a:rPr lang="en-US" sz="3200">
                <a:solidFill>
                  <a:srgbClr val="000000"/>
                </a:solidFill>
                <a:highlight>
                  <a:srgbClr val="FFFFFF"/>
                </a:highlight>
                <a:latin typeface="Consolas" panose="020B0609020204030204" pitchFamily="49" charset="0"/>
              </a:rPr>
              <a:t> a);</a:t>
            </a:r>
          </a:p>
          <a:p>
            <a:pPr marL="457200" indent="-457200">
              <a:lnSpc>
                <a:spcPts val="5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Với: </a:t>
            </a:r>
            <a:r>
              <a:rPr lang="en-US" sz="3200">
                <a:solidFill>
                  <a:srgbClr val="0000FF"/>
                </a:solidFill>
                <a:highlight>
                  <a:srgbClr val="FFFFFF"/>
                </a:highlight>
                <a:latin typeface="Consolas" panose="020B0609020204030204" pitchFamily="49" charset="0"/>
              </a:rPr>
              <a:t>int</a:t>
            </a:r>
            <a:r>
              <a:rPr lang="en-US" sz="3200">
                <a:solidFill>
                  <a:schemeClr val="tx1"/>
                </a:solidFill>
                <a:latin typeface="Arial" panose="020B0604020202020204" pitchFamily="34" charset="0"/>
                <a:ea typeface="Segoe UI" pitchFamily="34" charset="0"/>
                <a:cs typeface="Arial" panose="020B0604020202020204" pitchFamily="34" charset="0"/>
              </a:rPr>
              <a:t> </a:t>
            </a:r>
            <a:r>
              <a:rPr lang="en-US" sz="3200" dirty="0">
                <a:solidFill>
                  <a:schemeClr val="tx1"/>
                </a:solidFill>
                <a:latin typeface="Consolas" panose="020B0609020204030204" pitchFamily="49" charset="0"/>
                <a:ea typeface="Segoe UI" pitchFamily="34" charset="0"/>
                <a:cs typeface="Arial" panose="020B0604020202020204" pitchFamily="34" charset="0"/>
              </a:rPr>
              <a:t>m = </a:t>
            </a:r>
            <a:r>
              <a:rPr lang="en-US" sz="3200">
                <a:solidFill>
                  <a:schemeClr val="tx1"/>
                </a:solidFill>
                <a:latin typeface="Consolas" panose="020B0609020204030204" pitchFamily="49" charset="0"/>
                <a:ea typeface="Segoe UI" pitchFamily="34" charset="0"/>
                <a:cs typeface="Arial" panose="020B0604020202020204" pitchFamily="34" charset="0"/>
              </a:rPr>
              <a:t>5;</a:t>
            </a:r>
          </a:p>
          <a:p>
            <a:pPr>
              <a:lnSpc>
                <a:spcPts val="5000"/>
              </a:lnSpc>
              <a:buClr>
                <a:srgbClr val="0070C0"/>
              </a:buClr>
            </a:pPr>
            <a:r>
              <a:rPr lang="en-US" sz="3200">
                <a:solidFill>
                  <a:schemeClr val="tx1"/>
                </a:solidFill>
                <a:latin typeface="+mj-lt"/>
                <a:ea typeface="Segoe UI" pitchFamily="34" charset="0"/>
                <a:cs typeface="Arial" panose="020B0604020202020204" pitchFamily="34" charset="0"/>
                <a:sym typeface="Wingdings" panose="05000000000000000000" pitchFamily="2" charset="2"/>
              </a:rPr>
              <a:t> </a:t>
            </a:r>
            <a:r>
              <a:rPr lang="en-US" sz="3200">
                <a:solidFill>
                  <a:schemeClr val="tx1"/>
                </a:solidFill>
                <a:latin typeface="+mj-lt"/>
                <a:ea typeface="Segoe UI" pitchFamily="34" charset="0"/>
                <a:cs typeface="Arial" panose="020B0604020202020204" pitchFamily="34" charset="0"/>
              </a:rPr>
              <a:t>Khi gọi </a:t>
            </a:r>
            <a:r>
              <a:rPr lang="en-US" sz="3200" b="1">
                <a:solidFill>
                  <a:schemeClr val="tx1"/>
                </a:solidFill>
                <a:latin typeface="Consolas" panose="020B0609020204030204" pitchFamily="49" charset="0"/>
                <a:ea typeface="Segoe UI" pitchFamily="34" charset="0"/>
                <a:cs typeface="Arial" panose="020B0604020202020204" pitchFamily="34" charset="0"/>
              </a:rPr>
              <a:t>HamX(m); </a:t>
            </a:r>
            <a:r>
              <a:rPr lang="en-US" sz="3200">
                <a:solidFill>
                  <a:schemeClr val="tx1"/>
                </a:solidFill>
                <a:latin typeface="+mj-lt"/>
                <a:ea typeface="Segoe UI" pitchFamily="34" charset="0"/>
                <a:cs typeface="Arial" panose="020B0604020202020204" pitchFamily="34" charset="0"/>
              </a:rPr>
              <a:t>biến m sẽ </a:t>
            </a:r>
            <a:r>
              <a:rPr lang="en-US" sz="3200" b="1">
                <a:solidFill>
                  <a:srgbClr val="FF0000"/>
                </a:solidFill>
                <a:latin typeface="+mj-lt"/>
                <a:ea typeface="Segoe UI" pitchFamily="34" charset="0"/>
                <a:cs typeface="Arial" panose="020B0604020202020204" pitchFamily="34" charset="0"/>
              </a:rPr>
              <a:t>không</a:t>
            </a:r>
            <a:r>
              <a:rPr lang="en-US" sz="3200">
                <a:solidFill>
                  <a:schemeClr val="tx1"/>
                </a:solidFill>
                <a:latin typeface="+mj-lt"/>
                <a:ea typeface="Segoe UI" pitchFamily="34" charset="0"/>
                <a:cs typeface="Arial" panose="020B0604020202020204" pitchFamily="34" charset="0"/>
              </a:rPr>
              <a:t> được tạo mới trong bộ nhớ. a sẽ là tên gọi thứ 2 của vùng nhớ có tên là m. Tức là a và m có cùng địa chỉ.</a:t>
            </a:r>
          </a:p>
          <a:p>
            <a:pPr>
              <a:lnSpc>
                <a:spcPts val="5000"/>
              </a:lnSpc>
              <a:buClr>
                <a:srgbClr val="0070C0"/>
              </a:buClr>
            </a:pPr>
            <a:r>
              <a:rPr lang="en-US" sz="3200">
                <a:solidFill>
                  <a:schemeClr val="tx1"/>
                </a:solidFill>
                <a:latin typeface="+mj-lt"/>
                <a:ea typeface="Segoe UI" pitchFamily="34" charset="0"/>
                <a:cs typeface="Arial" panose="020B0604020202020204" pitchFamily="34" charset="0"/>
              </a:rPr>
              <a:t>Thay đổi m đồng nghĩa với thay đổi a.</a:t>
            </a: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Tham chiếu</a:t>
            </a:r>
          </a:p>
        </p:txBody>
      </p:sp>
    </p:spTree>
    <p:extLst>
      <p:ext uri="{BB962C8B-B14F-4D97-AF65-F5344CB8AC3E}">
        <p14:creationId xmlns:p14="http://schemas.microsoft.com/office/powerpoint/2010/main" val="3575057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5000"/>
              </a:lnSpc>
              <a:buClr>
                <a:srgbClr val="0070C0"/>
              </a:buClr>
              <a:buFont typeface="Wingdings" panose="05000000000000000000" pitchFamily="2" charset="2"/>
              <a:buChar char="Ø"/>
            </a:pPr>
            <a:r>
              <a:rPr lang="en-US" sz="3200" b="1">
                <a:solidFill>
                  <a:schemeClr val="tx1"/>
                </a:solidFill>
                <a:latin typeface="Arial" panose="020B0604020202020204" pitchFamily="34" charset="0"/>
                <a:ea typeface="Segoe UI" pitchFamily="34" charset="0"/>
                <a:cs typeface="Arial" panose="020B0604020202020204" pitchFamily="34" charset="0"/>
              </a:rPr>
              <a:t>Cú pháp: </a:t>
            </a:r>
            <a:r>
              <a:rPr lang="en-US" sz="3200">
                <a:solidFill>
                  <a:srgbClr val="0000FF"/>
                </a:solidFill>
                <a:highlight>
                  <a:srgbClr val="FFFFFF"/>
                </a:highlight>
                <a:latin typeface="Consolas" panose="020B0609020204030204" pitchFamily="49" charset="0"/>
              </a:rPr>
              <a:t>Kiểu_Dữ_Liệu</a:t>
            </a:r>
            <a:r>
              <a:rPr lang="en-US" sz="3200">
                <a:solidFill>
                  <a:srgbClr val="000000"/>
                </a:solidFill>
                <a:highlight>
                  <a:srgbClr val="FFFFFF"/>
                </a:highlight>
                <a:latin typeface="Consolas" panose="020B0609020204030204" pitchFamily="49" charset="0"/>
              </a:rPr>
              <a:t> Tên_Tham_Số</a:t>
            </a:r>
            <a:endParaRPr lang="en-US" sz="3200">
              <a:solidFill>
                <a:schemeClr val="tx1"/>
              </a:solidFill>
              <a:latin typeface="Arial" panose="020B0604020202020204" pitchFamily="34" charset="0"/>
              <a:ea typeface="Segoe UI" pitchFamily="34" charset="0"/>
              <a:cs typeface="Arial" panose="020B0604020202020204" pitchFamily="34" charset="0"/>
            </a:endParaRPr>
          </a:p>
          <a:p>
            <a:pPr>
              <a:lnSpc>
                <a:spcPts val="5000"/>
              </a:lnSpc>
              <a:buClr>
                <a:srgbClr val="0070C0"/>
              </a:buClr>
            </a:pPr>
            <a:r>
              <a:rPr lang="en-US" sz="3200">
                <a:solidFill>
                  <a:schemeClr val="tx1"/>
                </a:solidFill>
                <a:latin typeface="Arial" panose="020B0604020202020204" pitchFamily="34" charset="0"/>
                <a:ea typeface="Segoe UI" pitchFamily="34" charset="0"/>
                <a:cs typeface="Arial" panose="020B0604020202020204" pitchFamily="34" charset="0"/>
              </a:rPr>
              <a:t>Ví dụ: </a:t>
            </a:r>
          </a:p>
          <a:p>
            <a:pPr>
              <a:lnSpc>
                <a:spcPts val="5000"/>
              </a:lnSpc>
              <a:buClr>
                <a:srgbClr val="0070C0"/>
              </a:buClr>
            </a:pPr>
            <a:r>
              <a:rPr lang="en-US" sz="3200">
                <a:solidFill>
                  <a:schemeClr val="tx1"/>
                </a:solidFill>
                <a:latin typeface="Arial" panose="020B0604020202020204" pitchFamily="34" charset="0"/>
                <a:ea typeface="Segoe UI" pitchFamily="34" charset="0"/>
                <a:cs typeface="Arial" panose="020B0604020202020204" pitchFamily="34" charset="0"/>
              </a:rPr>
              <a:t>Khai báo hàm: </a:t>
            </a:r>
            <a:r>
              <a:rPr lang="en-US" sz="3200">
                <a:solidFill>
                  <a:srgbClr val="0000FF"/>
                </a:solidFill>
                <a:highlight>
                  <a:srgbClr val="FFFFFF"/>
                </a:highlight>
                <a:latin typeface="Consolas" panose="020B0609020204030204" pitchFamily="49" charset="0"/>
              </a:rPr>
              <a:t>void</a:t>
            </a:r>
            <a:r>
              <a:rPr lang="en-US" sz="3200">
                <a:solidFill>
                  <a:srgbClr val="000000"/>
                </a:solidFill>
                <a:highlight>
                  <a:srgbClr val="FFFFFF"/>
                </a:highlight>
                <a:latin typeface="Consolas" panose="020B0609020204030204" pitchFamily="49" charset="0"/>
              </a:rPr>
              <a:t> HamX(</a:t>
            </a:r>
            <a:r>
              <a:rPr lang="en-US" sz="3200">
                <a:solidFill>
                  <a:srgbClr val="0000FF"/>
                </a:solidFill>
                <a:highlight>
                  <a:srgbClr val="FFFFFF"/>
                </a:highlight>
                <a:latin typeface="Consolas" panose="020B0609020204030204" pitchFamily="49" charset="0"/>
              </a:rPr>
              <a:t>int</a:t>
            </a:r>
            <a:r>
              <a:rPr lang="en-US" sz="3200">
                <a:solidFill>
                  <a:srgbClr val="000000"/>
                </a:solidFill>
                <a:highlight>
                  <a:srgbClr val="FFFFFF"/>
                </a:highlight>
                <a:latin typeface="Consolas" panose="020B0609020204030204" pitchFamily="49" charset="0"/>
              </a:rPr>
              <a:t> a);</a:t>
            </a:r>
          </a:p>
          <a:p>
            <a:pPr>
              <a:lnSpc>
                <a:spcPts val="5000"/>
              </a:lnSpc>
              <a:buClr>
                <a:srgbClr val="0070C0"/>
              </a:buClr>
            </a:pPr>
            <a:r>
              <a:rPr lang="en-US" sz="3200">
                <a:solidFill>
                  <a:schemeClr val="tx1"/>
                </a:solidFill>
                <a:latin typeface="Arial" panose="020B0604020202020204" pitchFamily="34" charset="0"/>
                <a:ea typeface="Segoe UI" pitchFamily="34" charset="0"/>
                <a:cs typeface="Arial" panose="020B0604020202020204" pitchFamily="34" charset="0"/>
              </a:rPr>
              <a:t>Với: </a:t>
            </a:r>
            <a:r>
              <a:rPr lang="en-US" sz="3200">
                <a:solidFill>
                  <a:srgbClr val="0000FF"/>
                </a:solidFill>
                <a:highlight>
                  <a:srgbClr val="FFFFFF"/>
                </a:highlight>
                <a:latin typeface="Consolas" panose="020B0609020204030204" pitchFamily="49" charset="0"/>
              </a:rPr>
              <a:t>int</a:t>
            </a:r>
            <a:r>
              <a:rPr lang="en-US" sz="3200">
                <a:solidFill>
                  <a:schemeClr val="tx1"/>
                </a:solidFill>
                <a:latin typeface="Arial" panose="020B0604020202020204" pitchFamily="34" charset="0"/>
                <a:ea typeface="Segoe UI" pitchFamily="34" charset="0"/>
                <a:cs typeface="Arial" panose="020B0604020202020204" pitchFamily="34" charset="0"/>
              </a:rPr>
              <a:t> </a:t>
            </a:r>
            <a:r>
              <a:rPr lang="en-US" sz="3200">
                <a:solidFill>
                  <a:schemeClr val="tx1"/>
                </a:solidFill>
                <a:latin typeface="Consolas" panose="020B0609020204030204" pitchFamily="49" charset="0"/>
                <a:ea typeface="Segoe UI" pitchFamily="34" charset="0"/>
                <a:cs typeface="Arial" panose="020B0604020202020204" pitchFamily="34" charset="0"/>
              </a:rPr>
              <a:t>m = 5; </a:t>
            </a:r>
            <a:r>
              <a:rPr lang="en-US" sz="3200">
                <a:solidFill>
                  <a:schemeClr val="tx1"/>
                </a:solidFill>
                <a:latin typeface="Consolas" panose="020B0609020204030204" pitchFamily="49" charset="0"/>
                <a:ea typeface="Segoe UI" pitchFamily="34" charset="0"/>
                <a:cs typeface="Arial" panose="020B0604020202020204" pitchFamily="34" charset="0"/>
                <a:sym typeface="Wingdings" panose="05000000000000000000" pitchFamily="2" charset="2"/>
              </a:rPr>
              <a:t> gọi hàm: HamX(m);</a:t>
            </a:r>
            <a:endParaRPr lang="en-US" sz="3200">
              <a:solidFill>
                <a:schemeClr val="tx1"/>
              </a:solidFill>
              <a:latin typeface="Consolas" panose="020B0609020204030204" pitchFamily="49" charset="0"/>
              <a:ea typeface="Segoe UI" pitchFamily="34" charset="0"/>
              <a:cs typeface="Arial" panose="020B0604020202020204" pitchFamily="34" charset="0"/>
            </a:endParaRPr>
          </a:p>
          <a:p>
            <a:pPr marL="457200" indent="-457200">
              <a:lnSpc>
                <a:spcPts val="5000"/>
              </a:lnSpc>
              <a:buClr>
                <a:srgbClr val="0070C0"/>
              </a:buClr>
              <a:buFont typeface="Wingdings" panose="05000000000000000000" pitchFamily="2" charset="2"/>
              <a:buChar char="Ø"/>
            </a:pPr>
            <a:endParaRPr lang="en-US" sz="3200" b="1">
              <a:solidFill>
                <a:schemeClr val="tx1"/>
              </a:solidFill>
              <a:latin typeface="Arial" panose="020B0604020202020204" pitchFamily="34" charset="0"/>
              <a:ea typeface="Segoe UI" pitchFamily="34" charset="0"/>
              <a:cs typeface="Arial" panose="020B0604020202020204" pitchFamily="34" charset="0"/>
            </a:endParaRPr>
          </a:p>
          <a:p>
            <a:pPr marL="457200" indent="-457200">
              <a:lnSpc>
                <a:spcPts val="5000"/>
              </a:lnSpc>
              <a:buClr>
                <a:srgbClr val="0070C0"/>
              </a:buClr>
              <a:buFont typeface="Wingdings" panose="05000000000000000000" pitchFamily="2" charset="2"/>
              <a:buChar char="Ø"/>
            </a:pPr>
            <a:r>
              <a:rPr lang="en-US" sz="3200" b="1">
                <a:solidFill>
                  <a:schemeClr val="tx1"/>
                </a:solidFill>
                <a:latin typeface="Arial" panose="020B0604020202020204" pitchFamily="34" charset="0"/>
                <a:ea typeface="Segoe UI" pitchFamily="34" charset="0"/>
                <a:cs typeface="Arial" panose="020B0604020202020204" pitchFamily="34" charset="0"/>
              </a:rPr>
              <a:t>Cú pháp: </a:t>
            </a:r>
            <a:r>
              <a:rPr lang="en-US" sz="3200">
                <a:solidFill>
                  <a:srgbClr val="0000FF"/>
                </a:solidFill>
                <a:highlight>
                  <a:srgbClr val="FFFFFF"/>
                </a:highlight>
                <a:latin typeface="Consolas" panose="020B0609020204030204" pitchFamily="49" charset="0"/>
              </a:rPr>
              <a:t>Kiểu_Dữ_Liệu&amp;</a:t>
            </a:r>
            <a:r>
              <a:rPr lang="en-US" sz="3200">
                <a:solidFill>
                  <a:srgbClr val="000000"/>
                </a:solidFill>
                <a:highlight>
                  <a:srgbClr val="FFFFFF"/>
                </a:highlight>
                <a:latin typeface="Consolas" panose="020B0609020204030204" pitchFamily="49" charset="0"/>
              </a:rPr>
              <a:t> Tên_Tham_Số</a:t>
            </a:r>
            <a:endParaRPr lang="en-US" sz="3200">
              <a:solidFill>
                <a:schemeClr val="tx1"/>
              </a:solidFill>
              <a:latin typeface="Arial" panose="020B0604020202020204" pitchFamily="34" charset="0"/>
              <a:ea typeface="Segoe UI" pitchFamily="34" charset="0"/>
              <a:cs typeface="Arial" panose="020B0604020202020204" pitchFamily="34" charset="0"/>
            </a:endParaRPr>
          </a:p>
          <a:p>
            <a:pPr>
              <a:lnSpc>
                <a:spcPts val="5000"/>
              </a:lnSpc>
              <a:buClr>
                <a:srgbClr val="0070C0"/>
              </a:buClr>
            </a:pPr>
            <a:r>
              <a:rPr lang="en-US" sz="3200">
                <a:solidFill>
                  <a:schemeClr val="tx1"/>
                </a:solidFill>
                <a:latin typeface="Arial" panose="020B0604020202020204" pitchFamily="34" charset="0"/>
                <a:ea typeface="Segoe UI" pitchFamily="34" charset="0"/>
                <a:cs typeface="Arial" panose="020B0604020202020204" pitchFamily="34" charset="0"/>
              </a:rPr>
              <a:t>Ví dụ: </a:t>
            </a:r>
          </a:p>
          <a:p>
            <a:pPr>
              <a:lnSpc>
                <a:spcPts val="5000"/>
              </a:lnSpc>
              <a:buClr>
                <a:srgbClr val="0070C0"/>
              </a:buClr>
            </a:pPr>
            <a:r>
              <a:rPr lang="en-US" sz="3200">
                <a:solidFill>
                  <a:schemeClr val="tx1"/>
                </a:solidFill>
                <a:latin typeface="Arial" panose="020B0604020202020204" pitchFamily="34" charset="0"/>
                <a:ea typeface="Segoe UI" pitchFamily="34" charset="0"/>
                <a:cs typeface="Arial" panose="020B0604020202020204" pitchFamily="34" charset="0"/>
              </a:rPr>
              <a:t>Khai báo hàm: </a:t>
            </a:r>
            <a:r>
              <a:rPr lang="en-US" sz="3200">
                <a:solidFill>
                  <a:srgbClr val="0000FF"/>
                </a:solidFill>
                <a:highlight>
                  <a:srgbClr val="FFFFFF"/>
                </a:highlight>
                <a:latin typeface="Consolas" panose="020B0609020204030204" pitchFamily="49" charset="0"/>
              </a:rPr>
              <a:t>void</a:t>
            </a:r>
            <a:r>
              <a:rPr lang="en-US" sz="3200">
                <a:solidFill>
                  <a:srgbClr val="000000"/>
                </a:solidFill>
                <a:highlight>
                  <a:srgbClr val="FFFFFF"/>
                </a:highlight>
                <a:latin typeface="Consolas" panose="020B0609020204030204" pitchFamily="49" charset="0"/>
              </a:rPr>
              <a:t> HamX(</a:t>
            </a:r>
            <a:r>
              <a:rPr lang="en-US" sz="3200">
                <a:solidFill>
                  <a:srgbClr val="0000FF"/>
                </a:solidFill>
                <a:highlight>
                  <a:srgbClr val="FFFFFF"/>
                </a:highlight>
                <a:latin typeface="Consolas" panose="020B0609020204030204" pitchFamily="49" charset="0"/>
              </a:rPr>
              <a:t>int&amp;</a:t>
            </a:r>
            <a:r>
              <a:rPr lang="en-US" sz="3200">
                <a:solidFill>
                  <a:srgbClr val="000000"/>
                </a:solidFill>
                <a:highlight>
                  <a:srgbClr val="FFFFFF"/>
                </a:highlight>
                <a:latin typeface="Consolas" panose="020B0609020204030204" pitchFamily="49" charset="0"/>
              </a:rPr>
              <a:t> a);</a:t>
            </a:r>
          </a:p>
          <a:p>
            <a:pPr>
              <a:lnSpc>
                <a:spcPts val="5000"/>
              </a:lnSpc>
              <a:buClr>
                <a:srgbClr val="0070C0"/>
              </a:buClr>
            </a:pPr>
            <a:r>
              <a:rPr lang="en-US" sz="3200">
                <a:solidFill>
                  <a:schemeClr val="tx1"/>
                </a:solidFill>
                <a:latin typeface="Arial" panose="020B0604020202020204" pitchFamily="34" charset="0"/>
                <a:ea typeface="Segoe UI" pitchFamily="34" charset="0"/>
                <a:cs typeface="Arial" panose="020B0604020202020204" pitchFamily="34" charset="0"/>
              </a:rPr>
              <a:t>Với: </a:t>
            </a:r>
            <a:r>
              <a:rPr lang="en-US" sz="3200">
                <a:solidFill>
                  <a:srgbClr val="0000FF"/>
                </a:solidFill>
                <a:highlight>
                  <a:srgbClr val="FFFFFF"/>
                </a:highlight>
                <a:latin typeface="Consolas" panose="020B0609020204030204" pitchFamily="49" charset="0"/>
              </a:rPr>
              <a:t>int</a:t>
            </a:r>
            <a:r>
              <a:rPr lang="en-US" sz="3200">
                <a:solidFill>
                  <a:schemeClr val="tx1"/>
                </a:solidFill>
                <a:latin typeface="Arial" panose="020B0604020202020204" pitchFamily="34" charset="0"/>
                <a:ea typeface="Segoe UI" pitchFamily="34" charset="0"/>
                <a:cs typeface="Arial" panose="020B0604020202020204" pitchFamily="34" charset="0"/>
              </a:rPr>
              <a:t> </a:t>
            </a:r>
            <a:r>
              <a:rPr lang="en-US" sz="3200" dirty="0">
                <a:solidFill>
                  <a:schemeClr val="tx1"/>
                </a:solidFill>
                <a:latin typeface="Consolas" panose="020B0609020204030204" pitchFamily="49" charset="0"/>
                <a:ea typeface="Segoe UI" pitchFamily="34" charset="0"/>
                <a:cs typeface="Arial" panose="020B0604020202020204" pitchFamily="34" charset="0"/>
              </a:rPr>
              <a:t>m = </a:t>
            </a:r>
            <a:r>
              <a:rPr lang="en-US" sz="3200">
                <a:solidFill>
                  <a:schemeClr val="tx1"/>
                </a:solidFill>
                <a:latin typeface="Consolas" panose="020B0609020204030204" pitchFamily="49" charset="0"/>
                <a:ea typeface="Segoe UI" pitchFamily="34" charset="0"/>
                <a:cs typeface="Arial" panose="020B0604020202020204" pitchFamily="34" charset="0"/>
              </a:rPr>
              <a:t>5;</a:t>
            </a:r>
            <a:r>
              <a:rPr lang="en-US" sz="3200">
                <a:solidFill>
                  <a:schemeClr val="tx1"/>
                </a:solidFill>
                <a:latin typeface="Consolas" panose="020B0609020204030204" pitchFamily="49" charset="0"/>
                <a:ea typeface="Segoe UI" pitchFamily="34" charset="0"/>
                <a:cs typeface="Arial" panose="020B0604020202020204" pitchFamily="34" charset="0"/>
                <a:sym typeface="Wingdings" panose="05000000000000000000" pitchFamily="2" charset="2"/>
              </a:rPr>
              <a:t>  gọi hàm: HamX(m);</a:t>
            </a:r>
            <a:endParaRPr lang="en-US" sz="3200">
              <a:solidFill>
                <a:schemeClr val="tx1"/>
              </a:solidFill>
              <a:latin typeface="Consolas" panose="020B0609020204030204" pitchFamily="49" charset="0"/>
              <a:ea typeface="Segoe UI" pitchFamily="34" charset="0"/>
              <a:cs typeface="Arial" panose="020B0604020202020204" pitchFamily="34" charset="0"/>
            </a:endParaRPr>
          </a:p>
          <a:p>
            <a:pPr>
              <a:lnSpc>
                <a:spcPts val="5000"/>
              </a:lnSpc>
              <a:buClr>
                <a:srgbClr val="0070C0"/>
              </a:buClr>
            </a:pPr>
            <a:endParaRPr lang="en-US" sz="3200">
              <a:solidFill>
                <a:schemeClr val="tx1"/>
              </a:solidFill>
              <a:latin typeface="Consolas" panose="020B0609020204030204" pitchFamily="49"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Tham trị - Tham chiếu</a:t>
            </a:r>
          </a:p>
        </p:txBody>
      </p:sp>
    </p:spTree>
    <p:extLst>
      <p:ext uri="{BB962C8B-B14F-4D97-AF65-F5344CB8AC3E}">
        <p14:creationId xmlns:p14="http://schemas.microsoft.com/office/powerpoint/2010/main" val="337747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Tham trị - Tham chiếu</a:t>
            </a:r>
          </a:p>
        </p:txBody>
      </p:sp>
      <p:sp>
        <p:nvSpPr>
          <p:cNvPr id="8" name="Rectangle 7"/>
          <p:cNvSpPr/>
          <p:nvPr/>
        </p:nvSpPr>
        <p:spPr>
          <a:xfrm>
            <a:off x="61416" y="854352"/>
            <a:ext cx="3514298" cy="309667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sz="2800">
                <a:solidFill>
                  <a:srgbClr val="0000FF"/>
                </a:solidFill>
                <a:highlight>
                  <a:srgbClr val="FFFFFF"/>
                </a:highlight>
                <a:latin typeface="Consolas" panose="020B0609020204030204" pitchFamily="49" charset="0"/>
              </a:rPr>
              <a:t>void</a:t>
            </a:r>
            <a:r>
              <a:rPr lang="en-US" sz="2800">
                <a:solidFill>
                  <a:srgbClr val="000000"/>
                </a:solidFill>
                <a:highlight>
                  <a:srgbClr val="FFFFFF"/>
                </a:highlight>
                <a:latin typeface="Consolas" panose="020B0609020204030204" pitchFamily="49" charset="0"/>
              </a:rPr>
              <a:t> HamX(</a:t>
            </a:r>
            <a:r>
              <a:rPr lang="en-US" sz="2800">
                <a:solidFill>
                  <a:srgbClr val="0000FF"/>
                </a:solidFill>
                <a:highlight>
                  <a:srgbClr val="FFFFFF"/>
                </a:highlight>
                <a:latin typeface="Consolas" panose="020B0609020204030204" pitchFamily="49" charset="0"/>
              </a:rPr>
              <a:t>int</a:t>
            </a:r>
            <a:r>
              <a:rPr lang="en-US" sz="2800">
                <a:solidFill>
                  <a:srgbClr val="000000"/>
                </a:solidFill>
                <a:highlight>
                  <a:srgbClr val="FFFFFF"/>
                </a:highlight>
                <a:latin typeface="Consolas" panose="020B0609020204030204" pitchFamily="49" charset="0"/>
              </a:rPr>
              <a:t> </a:t>
            </a:r>
            <a:r>
              <a:rPr lang="en-US" sz="2800">
                <a:solidFill>
                  <a:srgbClr val="808080"/>
                </a:solidFill>
                <a:highlight>
                  <a:srgbClr val="FFFFFF"/>
                </a:highlight>
                <a:latin typeface="Consolas" panose="020B0609020204030204" pitchFamily="49" charset="0"/>
              </a:rPr>
              <a:t>m</a:t>
            </a:r>
            <a:r>
              <a:rPr lang="en-US" sz="2800">
                <a:solidFill>
                  <a:srgbClr val="000000"/>
                </a:solidFill>
                <a:highlight>
                  <a:srgbClr val="FFFFFF"/>
                </a:highlight>
                <a:latin typeface="Consolas" panose="020B0609020204030204" pitchFamily="49" charset="0"/>
              </a:rPr>
              <a:t>,</a:t>
            </a:r>
          </a:p>
          <a:p>
            <a:pPr algn="r"/>
            <a:r>
              <a:rPr lang="en-US" sz="2800">
                <a:solidFill>
                  <a:srgbClr val="0000FF"/>
                </a:solidFill>
                <a:highlight>
                  <a:srgbClr val="FFFFFF"/>
                </a:highlight>
                <a:latin typeface="Consolas" panose="020B0609020204030204" pitchFamily="49" charset="0"/>
              </a:rPr>
              <a:t>int&amp;</a:t>
            </a:r>
            <a:r>
              <a:rPr lang="en-US" sz="2800">
                <a:solidFill>
                  <a:srgbClr val="000000"/>
                </a:solidFill>
                <a:highlight>
                  <a:srgbClr val="FFFFFF"/>
                </a:highlight>
                <a:latin typeface="Consolas" panose="020B0609020204030204" pitchFamily="49" charset="0"/>
              </a:rPr>
              <a:t> </a:t>
            </a:r>
            <a:r>
              <a:rPr lang="en-US" sz="2800">
                <a:solidFill>
                  <a:srgbClr val="808080"/>
                </a:solidFill>
                <a:highlight>
                  <a:srgbClr val="FFFFFF"/>
                </a:highlight>
                <a:latin typeface="Consolas" panose="020B0609020204030204" pitchFamily="49" charset="0"/>
              </a:rPr>
              <a:t>n</a:t>
            </a:r>
            <a:r>
              <a:rPr lang="en-US" sz="2800">
                <a:solidFill>
                  <a:srgbClr val="000000"/>
                </a:solidFill>
                <a:highlight>
                  <a:srgbClr val="FFFFFF"/>
                </a:highlight>
                <a:latin typeface="Consolas" panose="020B0609020204030204" pitchFamily="49" charset="0"/>
              </a:rPr>
              <a:t>)</a:t>
            </a:r>
          </a:p>
          <a:p>
            <a:r>
              <a:rPr lang="en-US" sz="2800">
                <a:solidFill>
                  <a:srgbClr val="000000"/>
                </a:solidFill>
                <a:highlight>
                  <a:srgbClr val="FFFFFF"/>
                </a:highlight>
                <a:latin typeface="Consolas" panose="020B0609020204030204" pitchFamily="49" charset="0"/>
              </a:rPr>
              <a:t>{</a:t>
            </a:r>
          </a:p>
          <a:p>
            <a:pPr lvl="1"/>
            <a:r>
              <a:rPr lang="en-US" sz="2800">
                <a:solidFill>
                  <a:srgbClr val="808080"/>
                </a:solidFill>
                <a:highlight>
                  <a:srgbClr val="FFFFFF"/>
                </a:highlight>
                <a:latin typeface="Consolas" panose="020B0609020204030204" pitchFamily="49" charset="0"/>
              </a:rPr>
              <a:t>m</a:t>
            </a:r>
            <a:r>
              <a:rPr lang="en-US" sz="2800">
                <a:solidFill>
                  <a:srgbClr val="000000"/>
                </a:solidFill>
                <a:highlight>
                  <a:srgbClr val="FFFFFF"/>
                </a:highlight>
                <a:latin typeface="Consolas" panose="020B0609020204030204" pitchFamily="49" charset="0"/>
              </a:rPr>
              <a:t> = 10;</a:t>
            </a:r>
          </a:p>
          <a:p>
            <a:pPr lvl="1"/>
            <a:r>
              <a:rPr lang="en-US" sz="2800">
                <a:solidFill>
                  <a:srgbClr val="808080"/>
                </a:solidFill>
                <a:highlight>
                  <a:srgbClr val="FFFFFF"/>
                </a:highlight>
                <a:latin typeface="Consolas" panose="020B0609020204030204" pitchFamily="49" charset="0"/>
              </a:rPr>
              <a:t>n</a:t>
            </a:r>
            <a:r>
              <a:rPr lang="en-US" sz="2800">
                <a:solidFill>
                  <a:srgbClr val="000000"/>
                </a:solidFill>
                <a:highlight>
                  <a:srgbClr val="FFFFFF"/>
                </a:highlight>
                <a:latin typeface="Consolas" panose="020B0609020204030204" pitchFamily="49" charset="0"/>
              </a:rPr>
              <a:t> = 20;</a:t>
            </a:r>
          </a:p>
          <a:p>
            <a:r>
              <a:rPr lang="en-US" sz="2800">
                <a:solidFill>
                  <a:srgbClr val="000000"/>
                </a:solidFill>
                <a:highlight>
                  <a:srgbClr val="FFFFFF"/>
                </a:highlight>
                <a:latin typeface="Consolas" panose="020B0609020204030204" pitchFamily="49" charset="0"/>
              </a:rPr>
              <a:t>}</a:t>
            </a:r>
            <a:endParaRPr lang="en-US" sz="2800">
              <a:solidFill>
                <a:srgbClr val="0000FF"/>
              </a:solidFill>
              <a:highlight>
                <a:srgbClr val="FFFFFF"/>
              </a:highlight>
              <a:latin typeface="Consolas" panose="020B0609020204030204" pitchFamily="49" charset="0"/>
            </a:endParaRPr>
          </a:p>
        </p:txBody>
      </p:sp>
      <p:cxnSp>
        <p:nvCxnSpPr>
          <p:cNvPr id="9" name="Straight Connector 8"/>
          <p:cNvCxnSpPr/>
          <p:nvPr/>
        </p:nvCxnSpPr>
        <p:spPr>
          <a:xfrm>
            <a:off x="222344" y="2165255"/>
            <a:ext cx="0" cy="89184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698542" y="854352"/>
            <a:ext cx="5315802" cy="309667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sz="2800">
                <a:solidFill>
                  <a:srgbClr val="0000FF"/>
                </a:solidFill>
                <a:highlight>
                  <a:srgbClr val="FFFFFF"/>
                </a:highlight>
                <a:latin typeface="Consolas" panose="020B0609020204030204" pitchFamily="49" charset="0"/>
              </a:rPr>
              <a:t>void</a:t>
            </a:r>
            <a:r>
              <a:rPr lang="en-US" sz="2800">
                <a:solidFill>
                  <a:srgbClr val="000000"/>
                </a:solidFill>
                <a:highlight>
                  <a:srgbClr val="FFFFFF"/>
                </a:highlight>
                <a:latin typeface="Consolas" panose="020B0609020204030204" pitchFamily="49" charset="0"/>
              </a:rPr>
              <a:t> main()</a:t>
            </a:r>
          </a:p>
          <a:p>
            <a:r>
              <a:rPr lang="en-US" sz="2800">
                <a:solidFill>
                  <a:srgbClr val="000000"/>
                </a:solidFill>
                <a:highlight>
                  <a:srgbClr val="FFFFFF"/>
                </a:highlight>
                <a:latin typeface="Consolas" panose="020B0609020204030204" pitchFamily="49" charset="0"/>
              </a:rPr>
              <a:t>{</a:t>
            </a:r>
          </a:p>
          <a:p>
            <a:pPr lvl="1"/>
            <a:r>
              <a:rPr lang="en-US" sz="2800">
                <a:solidFill>
                  <a:srgbClr val="0000FF"/>
                </a:solidFill>
                <a:highlight>
                  <a:srgbClr val="FFFFFF"/>
                </a:highlight>
                <a:latin typeface="Consolas" panose="020B0609020204030204" pitchFamily="49" charset="0"/>
              </a:rPr>
              <a:t>int</a:t>
            </a:r>
            <a:r>
              <a:rPr lang="en-US" sz="2800">
                <a:solidFill>
                  <a:srgbClr val="000000"/>
                </a:solidFill>
                <a:highlight>
                  <a:srgbClr val="FFFFFF"/>
                </a:highlight>
                <a:latin typeface="Consolas" panose="020B0609020204030204" pitchFamily="49" charset="0"/>
              </a:rPr>
              <a:t> a = 1;</a:t>
            </a:r>
          </a:p>
          <a:p>
            <a:pPr lvl="1"/>
            <a:r>
              <a:rPr lang="en-US" sz="2800">
                <a:solidFill>
                  <a:srgbClr val="0000FF"/>
                </a:solidFill>
                <a:highlight>
                  <a:srgbClr val="FFFFFF"/>
                </a:highlight>
                <a:latin typeface="Consolas" panose="020B0609020204030204" pitchFamily="49" charset="0"/>
              </a:rPr>
              <a:t>int</a:t>
            </a:r>
            <a:r>
              <a:rPr lang="en-US" sz="2800">
                <a:solidFill>
                  <a:srgbClr val="000000"/>
                </a:solidFill>
                <a:highlight>
                  <a:srgbClr val="FFFFFF"/>
                </a:highlight>
                <a:latin typeface="Consolas" panose="020B0609020204030204" pitchFamily="49" charset="0"/>
              </a:rPr>
              <a:t> b = 2;</a:t>
            </a:r>
          </a:p>
          <a:p>
            <a:pPr lvl="1"/>
            <a:r>
              <a:rPr lang="en-US" sz="2800">
                <a:solidFill>
                  <a:srgbClr val="000000"/>
                </a:solidFill>
                <a:highlight>
                  <a:srgbClr val="FFFFFF"/>
                </a:highlight>
                <a:latin typeface="Consolas" panose="020B0609020204030204" pitchFamily="49" charset="0"/>
              </a:rPr>
              <a:t>HamX(a, b);</a:t>
            </a:r>
          </a:p>
          <a:p>
            <a:pPr lvl="1"/>
            <a:r>
              <a:rPr lang="en-US" sz="2800">
                <a:solidFill>
                  <a:srgbClr val="000000"/>
                </a:solidFill>
                <a:highlight>
                  <a:srgbClr val="FFFFFF"/>
                </a:highlight>
                <a:latin typeface="Consolas" panose="020B0609020204030204" pitchFamily="49" charset="0"/>
              </a:rPr>
              <a:t>cout </a:t>
            </a:r>
            <a:r>
              <a:rPr lang="en-US" sz="2800">
                <a:solidFill>
                  <a:srgbClr val="008080"/>
                </a:solidFill>
                <a:highlight>
                  <a:srgbClr val="FFFFFF"/>
                </a:highlight>
                <a:latin typeface="Consolas" panose="020B0609020204030204" pitchFamily="49" charset="0"/>
              </a:rPr>
              <a:t>&lt;&lt;</a:t>
            </a:r>
            <a:r>
              <a:rPr lang="en-US" sz="2800">
                <a:solidFill>
                  <a:srgbClr val="000000"/>
                </a:solidFill>
                <a:highlight>
                  <a:srgbClr val="FFFFFF"/>
                </a:highlight>
                <a:latin typeface="Consolas" panose="020B0609020204030204" pitchFamily="49" charset="0"/>
              </a:rPr>
              <a:t> a </a:t>
            </a:r>
            <a:r>
              <a:rPr lang="en-US" sz="2800">
                <a:solidFill>
                  <a:srgbClr val="008080"/>
                </a:solidFill>
                <a:highlight>
                  <a:srgbClr val="FFFFFF"/>
                </a:highlight>
                <a:latin typeface="Consolas" panose="020B0609020204030204" pitchFamily="49" charset="0"/>
              </a:rPr>
              <a:t>&lt;&lt;</a:t>
            </a:r>
            <a:r>
              <a:rPr lang="en-US" sz="2800">
                <a:solidFill>
                  <a:srgbClr val="000000"/>
                </a:solidFill>
                <a:highlight>
                  <a:srgbClr val="FFFFFF"/>
                </a:highlight>
                <a:latin typeface="Consolas" panose="020B0609020204030204" pitchFamily="49" charset="0"/>
              </a:rPr>
              <a:t> </a:t>
            </a:r>
            <a:r>
              <a:rPr lang="en-US" sz="2800">
                <a:solidFill>
                  <a:srgbClr val="A31515"/>
                </a:solidFill>
                <a:highlight>
                  <a:srgbClr val="FFFFFF"/>
                </a:highlight>
                <a:latin typeface="Consolas" panose="020B0609020204030204" pitchFamily="49" charset="0"/>
              </a:rPr>
              <a:t>" "</a:t>
            </a:r>
            <a:r>
              <a:rPr lang="en-US" sz="2800">
                <a:solidFill>
                  <a:srgbClr val="000000"/>
                </a:solidFill>
                <a:highlight>
                  <a:srgbClr val="FFFFFF"/>
                </a:highlight>
                <a:latin typeface="Consolas" panose="020B0609020204030204" pitchFamily="49" charset="0"/>
              </a:rPr>
              <a:t> </a:t>
            </a:r>
            <a:r>
              <a:rPr lang="en-US" sz="2800">
                <a:solidFill>
                  <a:srgbClr val="008080"/>
                </a:solidFill>
                <a:highlight>
                  <a:srgbClr val="FFFFFF"/>
                </a:highlight>
                <a:latin typeface="Consolas" panose="020B0609020204030204" pitchFamily="49" charset="0"/>
              </a:rPr>
              <a:t>&lt;&lt;</a:t>
            </a:r>
            <a:r>
              <a:rPr lang="en-US" sz="2800">
                <a:solidFill>
                  <a:srgbClr val="000000"/>
                </a:solidFill>
                <a:highlight>
                  <a:srgbClr val="FFFFFF"/>
                </a:highlight>
                <a:latin typeface="Consolas" panose="020B0609020204030204" pitchFamily="49" charset="0"/>
              </a:rPr>
              <a:t> b;</a:t>
            </a:r>
          </a:p>
          <a:p>
            <a:r>
              <a:rPr lang="en-US" sz="2800">
                <a:solidFill>
                  <a:srgbClr val="000000"/>
                </a:solidFill>
                <a:highlight>
                  <a:srgbClr val="FFFFFF"/>
                </a:highlight>
                <a:latin typeface="Consolas" panose="020B0609020204030204" pitchFamily="49" charset="0"/>
              </a:rPr>
              <a:t>}</a:t>
            </a:r>
          </a:p>
        </p:txBody>
      </p:sp>
      <p:cxnSp>
        <p:nvCxnSpPr>
          <p:cNvPr id="7" name="Straight Connector 6"/>
          <p:cNvCxnSpPr/>
          <p:nvPr/>
        </p:nvCxnSpPr>
        <p:spPr>
          <a:xfrm>
            <a:off x="3886200" y="1752503"/>
            <a:ext cx="0" cy="175497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04967"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2" name="Rectangle 11"/>
          <p:cNvSpPr/>
          <p:nvPr/>
        </p:nvSpPr>
        <p:spPr>
          <a:xfrm>
            <a:off x="1015090"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4" name="Rectangle 13"/>
          <p:cNvSpPr/>
          <p:nvPr/>
        </p:nvSpPr>
        <p:spPr>
          <a:xfrm>
            <a:off x="1525213"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5" name="Rectangle 14"/>
          <p:cNvSpPr/>
          <p:nvPr/>
        </p:nvSpPr>
        <p:spPr>
          <a:xfrm>
            <a:off x="2035336"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6" name="Rectangle 15"/>
          <p:cNvSpPr/>
          <p:nvPr/>
        </p:nvSpPr>
        <p:spPr>
          <a:xfrm>
            <a:off x="2545459"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7" name="Rectangle 16"/>
          <p:cNvSpPr/>
          <p:nvPr/>
        </p:nvSpPr>
        <p:spPr>
          <a:xfrm>
            <a:off x="3055582"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8" name="Rectangle 17"/>
          <p:cNvSpPr/>
          <p:nvPr/>
        </p:nvSpPr>
        <p:spPr>
          <a:xfrm>
            <a:off x="3565705"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9" name="Rectangle 18"/>
          <p:cNvSpPr/>
          <p:nvPr/>
        </p:nvSpPr>
        <p:spPr>
          <a:xfrm>
            <a:off x="4075828"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20" name="Rectangle 19"/>
          <p:cNvSpPr/>
          <p:nvPr/>
        </p:nvSpPr>
        <p:spPr>
          <a:xfrm>
            <a:off x="4585951"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21" name="Rectangle 20"/>
          <p:cNvSpPr/>
          <p:nvPr/>
        </p:nvSpPr>
        <p:spPr>
          <a:xfrm>
            <a:off x="5096074"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22" name="Rectangle 21"/>
          <p:cNvSpPr/>
          <p:nvPr/>
        </p:nvSpPr>
        <p:spPr>
          <a:xfrm>
            <a:off x="5606197"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23" name="Rectangle 22"/>
          <p:cNvSpPr/>
          <p:nvPr/>
        </p:nvSpPr>
        <p:spPr>
          <a:xfrm>
            <a:off x="6116320"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24" name="Rectangle 23"/>
          <p:cNvSpPr/>
          <p:nvPr/>
        </p:nvSpPr>
        <p:spPr>
          <a:xfrm>
            <a:off x="6626443"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25" name="Rectangle 24"/>
          <p:cNvSpPr/>
          <p:nvPr/>
        </p:nvSpPr>
        <p:spPr>
          <a:xfrm>
            <a:off x="7136566"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26" name="Rectangle 25"/>
          <p:cNvSpPr/>
          <p:nvPr/>
        </p:nvSpPr>
        <p:spPr>
          <a:xfrm>
            <a:off x="7646689"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27" name="Rectangle 26"/>
          <p:cNvSpPr/>
          <p:nvPr/>
        </p:nvSpPr>
        <p:spPr>
          <a:xfrm>
            <a:off x="8156813" y="4849177"/>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1" name="TextBox 10"/>
          <p:cNvSpPr txBox="1"/>
          <p:nvPr/>
        </p:nvSpPr>
        <p:spPr>
          <a:xfrm>
            <a:off x="61417" y="4958361"/>
            <a:ext cx="416258" cy="461665"/>
          </a:xfrm>
          <a:prstGeom prst="rect">
            <a:avLst/>
          </a:prstGeom>
          <a:noFill/>
        </p:spPr>
        <p:txBody>
          <a:bodyPr wrap="square" rtlCol="0">
            <a:spAutoFit/>
          </a:bodyPr>
          <a:lstStyle/>
          <a:p>
            <a:pPr algn="ctr"/>
            <a:r>
              <a:rPr lang="en-US" sz="2400"/>
              <a:t>…</a:t>
            </a:r>
          </a:p>
        </p:txBody>
      </p:sp>
      <p:sp>
        <p:nvSpPr>
          <p:cNvPr id="28" name="TextBox 27"/>
          <p:cNvSpPr txBox="1"/>
          <p:nvPr/>
        </p:nvSpPr>
        <p:spPr>
          <a:xfrm>
            <a:off x="8615533" y="4958360"/>
            <a:ext cx="398811" cy="461665"/>
          </a:xfrm>
          <a:prstGeom prst="rect">
            <a:avLst/>
          </a:prstGeom>
          <a:noFill/>
        </p:spPr>
        <p:txBody>
          <a:bodyPr wrap="square" rtlCol="0">
            <a:spAutoFit/>
          </a:bodyPr>
          <a:lstStyle/>
          <a:p>
            <a:pPr algn="ctr"/>
            <a:r>
              <a:rPr lang="en-US" sz="2400"/>
              <a:t>…</a:t>
            </a:r>
          </a:p>
        </p:txBody>
      </p:sp>
      <p:sp>
        <p:nvSpPr>
          <p:cNvPr id="29" name="Rectangle 28"/>
          <p:cNvSpPr/>
          <p:nvPr/>
        </p:nvSpPr>
        <p:spPr>
          <a:xfrm>
            <a:off x="503458"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0A</a:t>
            </a:r>
          </a:p>
        </p:txBody>
      </p:sp>
      <p:sp>
        <p:nvSpPr>
          <p:cNvPr id="30" name="Rectangle 29"/>
          <p:cNvSpPr/>
          <p:nvPr/>
        </p:nvSpPr>
        <p:spPr>
          <a:xfrm>
            <a:off x="1013581"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0B</a:t>
            </a:r>
          </a:p>
        </p:txBody>
      </p:sp>
      <p:sp>
        <p:nvSpPr>
          <p:cNvPr id="31" name="Rectangle 30"/>
          <p:cNvSpPr/>
          <p:nvPr/>
        </p:nvSpPr>
        <p:spPr>
          <a:xfrm>
            <a:off x="1523704"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0C</a:t>
            </a:r>
          </a:p>
        </p:txBody>
      </p:sp>
      <p:sp>
        <p:nvSpPr>
          <p:cNvPr id="32" name="Rectangle 31"/>
          <p:cNvSpPr/>
          <p:nvPr/>
        </p:nvSpPr>
        <p:spPr>
          <a:xfrm>
            <a:off x="2033827"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0D</a:t>
            </a:r>
          </a:p>
        </p:txBody>
      </p:sp>
      <p:sp>
        <p:nvSpPr>
          <p:cNvPr id="33" name="Rectangle 32"/>
          <p:cNvSpPr/>
          <p:nvPr/>
        </p:nvSpPr>
        <p:spPr>
          <a:xfrm>
            <a:off x="2543950"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0E</a:t>
            </a:r>
          </a:p>
        </p:txBody>
      </p:sp>
      <p:sp>
        <p:nvSpPr>
          <p:cNvPr id="34" name="Rectangle 33"/>
          <p:cNvSpPr/>
          <p:nvPr/>
        </p:nvSpPr>
        <p:spPr>
          <a:xfrm>
            <a:off x="3054073"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0F</a:t>
            </a:r>
          </a:p>
        </p:txBody>
      </p:sp>
      <p:sp>
        <p:nvSpPr>
          <p:cNvPr id="35" name="Rectangle 34"/>
          <p:cNvSpPr/>
          <p:nvPr/>
        </p:nvSpPr>
        <p:spPr>
          <a:xfrm>
            <a:off x="3564196"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10</a:t>
            </a:r>
          </a:p>
        </p:txBody>
      </p:sp>
      <p:sp>
        <p:nvSpPr>
          <p:cNvPr id="36" name="Rectangle 35"/>
          <p:cNvSpPr/>
          <p:nvPr/>
        </p:nvSpPr>
        <p:spPr>
          <a:xfrm>
            <a:off x="4074319"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11</a:t>
            </a:r>
          </a:p>
        </p:txBody>
      </p:sp>
      <p:sp>
        <p:nvSpPr>
          <p:cNvPr id="37" name="Rectangle 36"/>
          <p:cNvSpPr/>
          <p:nvPr/>
        </p:nvSpPr>
        <p:spPr>
          <a:xfrm>
            <a:off x="4584442"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12</a:t>
            </a:r>
          </a:p>
        </p:txBody>
      </p:sp>
      <p:sp>
        <p:nvSpPr>
          <p:cNvPr id="38" name="Rectangle 37"/>
          <p:cNvSpPr/>
          <p:nvPr/>
        </p:nvSpPr>
        <p:spPr>
          <a:xfrm>
            <a:off x="5094565"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13</a:t>
            </a:r>
          </a:p>
        </p:txBody>
      </p:sp>
      <p:sp>
        <p:nvSpPr>
          <p:cNvPr id="39" name="Rectangle 38"/>
          <p:cNvSpPr/>
          <p:nvPr/>
        </p:nvSpPr>
        <p:spPr>
          <a:xfrm>
            <a:off x="5604688"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14</a:t>
            </a:r>
          </a:p>
        </p:txBody>
      </p:sp>
      <p:sp>
        <p:nvSpPr>
          <p:cNvPr id="40" name="Rectangle 39"/>
          <p:cNvSpPr/>
          <p:nvPr/>
        </p:nvSpPr>
        <p:spPr>
          <a:xfrm>
            <a:off x="6114811"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15</a:t>
            </a:r>
          </a:p>
        </p:txBody>
      </p:sp>
      <p:sp>
        <p:nvSpPr>
          <p:cNvPr id="41" name="Rectangle 40"/>
          <p:cNvSpPr/>
          <p:nvPr/>
        </p:nvSpPr>
        <p:spPr>
          <a:xfrm>
            <a:off x="6624934"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16</a:t>
            </a:r>
          </a:p>
        </p:txBody>
      </p:sp>
      <p:sp>
        <p:nvSpPr>
          <p:cNvPr id="42" name="Rectangle 41"/>
          <p:cNvSpPr/>
          <p:nvPr/>
        </p:nvSpPr>
        <p:spPr>
          <a:xfrm>
            <a:off x="7135057"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17</a:t>
            </a:r>
          </a:p>
        </p:txBody>
      </p:sp>
      <p:sp>
        <p:nvSpPr>
          <p:cNvPr id="43" name="Rectangle 42"/>
          <p:cNvSpPr/>
          <p:nvPr/>
        </p:nvSpPr>
        <p:spPr>
          <a:xfrm>
            <a:off x="7645180"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18</a:t>
            </a:r>
          </a:p>
        </p:txBody>
      </p:sp>
      <p:sp>
        <p:nvSpPr>
          <p:cNvPr id="44" name="Rectangle 43"/>
          <p:cNvSpPr/>
          <p:nvPr/>
        </p:nvSpPr>
        <p:spPr>
          <a:xfrm>
            <a:off x="8155304" y="4337386"/>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19</a:t>
            </a:r>
          </a:p>
        </p:txBody>
      </p:sp>
      <p:sp>
        <p:nvSpPr>
          <p:cNvPr id="45" name="Rectangle 44"/>
          <p:cNvSpPr/>
          <p:nvPr/>
        </p:nvSpPr>
        <p:spPr>
          <a:xfrm>
            <a:off x="503447" y="4849177"/>
            <a:ext cx="1987580" cy="457200"/>
          </a:xfrm>
          <a:prstGeom prst="rect">
            <a:avLst/>
          </a:prstGeom>
          <a:solidFill>
            <a:srgbClr val="0070C0">
              <a:alpha val="90000"/>
            </a:srgb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ln w="9525">
                  <a:noFill/>
                </a:ln>
                <a:solidFill>
                  <a:schemeClr val="bg1"/>
                </a:solidFill>
              </a:rPr>
              <a:t>1</a:t>
            </a:r>
          </a:p>
        </p:txBody>
      </p:sp>
      <p:cxnSp>
        <p:nvCxnSpPr>
          <p:cNvPr id="47" name="Straight Arrow Connector 46"/>
          <p:cNvCxnSpPr/>
          <p:nvPr/>
        </p:nvCxnSpPr>
        <p:spPr>
          <a:xfrm flipV="1">
            <a:off x="1523704" y="5420026"/>
            <a:ext cx="0" cy="584989"/>
          </a:xfrm>
          <a:prstGeom prst="straightConnector1">
            <a:avLst/>
          </a:prstGeom>
          <a:ln w="762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315575" y="5912140"/>
            <a:ext cx="416258" cy="584775"/>
          </a:xfrm>
          <a:prstGeom prst="rect">
            <a:avLst/>
          </a:prstGeom>
          <a:noFill/>
        </p:spPr>
        <p:txBody>
          <a:bodyPr wrap="square" rtlCol="0">
            <a:spAutoFit/>
          </a:bodyPr>
          <a:lstStyle/>
          <a:p>
            <a:pPr algn="ctr"/>
            <a:r>
              <a:rPr lang="en-US" sz="3200">
                <a:latin typeface="Consolas" panose="020B0609020204030204" pitchFamily="49" charset="0"/>
              </a:rPr>
              <a:t>a</a:t>
            </a:r>
          </a:p>
        </p:txBody>
      </p:sp>
      <p:sp>
        <p:nvSpPr>
          <p:cNvPr id="51" name="Rectangle 50"/>
          <p:cNvSpPr/>
          <p:nvPr/>
        </p:nvSpPr>
        <p:spPr>
          <a:xfrm>
            <a:off x="6117845" y="4849177"/>
            <a:ext cx="1987580" cy="457200"/>
          </a:xfrm>
          <a:prstGeom prst="rect">
            <a:avLst/>
          </a:prstGeom>
          <a:solidFill>
            <a:schemeClr val="accent6">
              <a:alpha val="90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ln w="9525">
                  <a:noFill/>
                </a:ln>
                <a:solidFill>
                  <a:schemeClr val="bg1"/>
                </a:solidFill>
              </a:rPr>
              <a:t>2</a:t>
            </a:r>
          </a:p>
        </p:txBody>
      </p:sp>
      <p:cxnSp>
        <p:nvCxnSpPr>
          <p:cNvPr id="52" name="Straight Arrow Connector 51"/>
          <p:cNvCxnSpPr/>
          <p:nvPr/>
        </p:nvCxnSpPr>
        <p:spPr>
          <a:xfrm flipV="1">
            <a:off x="7138102" y="5420026"/>
            <a:ext cx="0" cy="584989"/>
          </a:xfrm>
          <a:prstGeom prst="straightConnector1">
            <a:avLst/>
          </a:prstGeom>
          <a:ln w="762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929973" y="5912140"/>
            <a:ext cx="416258" cy="584775"/>
          </a:xfrm>
          <a:prstGeom prst="rect">
            <a:avLst/>
          </a:prstGeom>
          <a:noFill/>
        </p:spPr>
        <p:txBody>
          <a:bodyPr wrap="square" rtlCol="0">
            <a:spAutoFit/>
          </a:bodyPr>
          <a:lstStyle/>
          <a:p>
            <a:pPr algn="ctr"/>
            <a:r>
              <a:rPr lang="en-US" sz="3200">
                <a:latin typeface="Consolas" panose="020B0609020204030204" pitchFamily="49" charset="0"/>
              </a:rPr>
              <a:t>b</a:t>
            </a:r>
          </a:p>
        </p:txBody>
      </p:sp>
      <p:sp>
        <p:nvSpPr>
          <p:cNvPr id="54" name="Rectangle 53"/>
          <p:cNvSpPr/>
          <p:nvPr/>
        </p:nvSpPr>
        <p:spPr>
          <a:xfrm>
            <a:off x="3563583" y="4849177"/>
            <a:ext cx="1987580" cy="457200"/>
          </a:xfrm>
          <a:prstGeom prst="rect">
            <a:avLst/>
          </a:prstGeom>
          <a:solidFill>
            <a:srgbClr val="C00000">
              <a:alpha val="90000"/>
            </a:srgb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ln w="9525">
                  <a:noFill/>
                </a:ln>
                <a:solidFill>
                  <a:schemeClr val="bg1"/>
                </a:solidFill>
              </a:rPr>
              <a:t>1</a:t>
            </a:r>
          </a:p>
        </p:txBody>
      </p:sp>
      <p:cxnSp>
        <p:nvCxnSpPr>
          <p:cNvPr id="55" name="Straight Arrow Connector 54"/>
          <p:cNvCxnSpPr/>
          <p:nvPr/>
        </p:nvCxnSpPr>
        <p:spPr>
          <a:xfrm flipV="1">
            <a:off x="4583840" y="5420026"/>
            <a:ext cx="0" cy="584989"/>
          </a:xfrm>
          <a:prstGeom prst="straightConnector1">
            <a:avLst/>
          </a:prstGeom>
          <a:ln w="762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375711" y="5912140"/>
            <a:ext cx="416258" cy="584775"/>
          </a:xfrm>
          <a:prstGeom prst="rect">
            <a:avLst/>
          </a:prstGeom>
          <a:noFill/>
        </p:spPr>
        <p:txBody>
          <a:bodyPr wrap="square" rtlCol="0">
            <a:spAutoFit/>
          </a:bodyPr>
          <a:lstStyle/>
          <a:p>
            <a:pPr algn="ctr"/>
            <a:r>
              <a:rPr lang="en-US" sz="3200">
                <a:latin typeface="Consolas" panose="020B0609020204030204" pitchFamily="49" charset="0"/>
              </a:rPr>
              <a:t>m</a:t>
            </a:r>
          </a:p>
        </p:txBody>
      </p:sp>
      <p:cxnSp>
        <p:nvCxnSpPr>
          <p:cNvPr id="57" name="Straight Arrow Connector 56"/>
          <p:cNvCxnSpPr/>
          <p:nvPr/>
        </p:nvCxnSpPr>
        <p:spPr>
          <a:xfrm flipH="1" flipV="1">
            <a:off x="7346231" y="5420025"/>
            <a:ext cx="328776" cy="601298"/>
          </a:xfrm>
          <a:prstGeom prst="straightConnector1">
            <a:avLst/>
          </a:prstGeom>
          <a:ln w="762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643976" y="5871777"/>
            <a:ext cx="416258" cy="584775"/>
          </a:xfrm>
          <a:prstGeom prst="rect">
            <a:avLst/>
          </a:prstGeom>
          <a:noFill/>
        </p:spPr>
        <p:txBody>
          <a:bodyPr wrap="square" rtlCol="0">
            <a:spAutoFit/>
          </a:bodyPr>
          <a:lstStyle/>
          <a:p>
            <a:pPr algn="ctr"/>
            <a:r>
              <a:rPr lang="en-US" sz="3200">
                <a:latin typeface="Consolas" panose="020B0609020204030204" pitchFamily="49" charset="0"/>
              </a:rPr>
              <a:t>n</a:t>
            </a:r>
          </a:p>
        </p:txBody>
      </p:sp>
      <p:sp>
        <p:nvSpPr>
          <p:cNvPr id="60" name="Rectangle 59"/>
          <p:cNvSpPr/>
          <p:nvPr/>
        </p:nvSpPr>
        <p:spPr>
          <a:xfrm>
            <a:off x="3563583" y="4849177"/>
            <a:ext cx="1987580" cy="457200"/>
          </a:xfrm>
          <a:prstGeom prst="rect">
            <a:avLst/>
          </a:prstGeom>
          <a:solidFill>
            <a:srgbClr val="C00000">
              <a:alpha val="90000"/>
            </a:srgb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ln w="9525">
                  <a:noFill/>
                </a:ln>
                <a:solidFill>
                  <a:schemeClr val="bg1"/>
                </a:solidFill>
              </a:rPr>
              <a:t>10</a:t>
            </a:r>
          </a:p>
        </p:txBody>
      </p:sp>
      <p:sp>
        <p:nvSpPr>
          <p:cNvPr id="61" name="Rectangle 60"/>
          <p:cNvSpPr/>
          <p:nvPr/>
        </p:nvSpPr>
        <p:spPr>
          <a:xfrm>
            <a:off x="6114785" y="4851729"/>
            <a:ext cx="1987580" cy="457200"/>
          </a:xfrm>
          <a:prstGeom prst="rect">
            <a:avLst/>
          </a:prstGeom>
          <a:solidFill>
            <a:schemeClr val="accent6">
              <a:alpha val="90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ln w="9525">
                  <a:noFill/>
                </a:ln>
                <a:solidFill>
                  <a:schemeClr val="bg1"/>
                </a:solidFill>
              </a:rPr>
              <a:t>20</a:t>
            </a:r>
          </a:p>
        </p:txBody>
      </p:sp>
      <p:sp>
        <p:nvSpPr>
          <p:cNvPr id="62" name="Rectangle 61"/>
          <p:cNvSpPr/>
          <p:nvPr/>
        </p:nvSpPr>
        <p:spPr>
          <a:xfrm>
            <a:off x="5901896" y="3496836"/>
            <a:ext cx="2360475" cy="638571"/>
          </a:xfrm>
          <a:prstGeom prst="rect">
            <a:avLst/>
          </a:prstGeom>
          <a:solidFill>
            <a:schemeClr val="tx1"/>
          </a:solid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ln w="9525">
                  <a:noFill/>
                </a:ln>
                <a:solidFill>
                  <a:schemeClr val="bg1"/>
                </a:solidFill>
                <a:latin typeface="Consolas" panose="020B0609020204030204" pitchFamily="49" charset="0"/>
              </a:rPr>
              <a:t>1  20</a:t>
            </a:r>
          </a:p>
        </p:txBody>
      </p:sp>
    </p:spTree>
    <p:extLst>
      <p:ext uri="{BB962C8B-B14F-4D97-AF65-F5344CB8AC3E}">
        <p14:creationId xmlns:p14="http://schemas.microsoft.com/office/powerpoint/2010/main" val="272359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 calcmode="lin" valueType="num">
                                      <p:cBhvr additive="base">
                                        <p:cTn id="12"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anim calcmode="lin" valueType="num">
                                      <p:cBhvr additive="base">
                                        <p:cTn id="1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 calcmode="lin" valueType="num">
                                      <p:cBhvr additive="base">
                                        <p:cTn id="2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nodeType="after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500" fill="hold"/>
                                        <p:tgtEl>
                                          <p:spTgt spid="47"/>
                                        </p:tgtEl>
                                        <p:attrNameLst>
                                          <p:attrName>ppt_x</p:attrName>
                                        </p:attrNameLst>
                                      </p:cBhvr>
                                      <p:tavLst>
                                        <p:tav tm="0">
                                          <p:val>
                                            <p:strVal val="#ppt_x"/>
                                          </p:val>
                                        </p:tav>
                                        <p:tav tm="100000">
                                          <p:val>
                                            <p:strVal val="#ppt_x"/>
                                          </p:val>
                                        </p:tav>
                                      </p:tavLst>
                                    </p:anim>
                                    <p:anim calcmode="lin" valueType="num">
                                      <p:cBhvr additive="base">
                                        <p:cTn id="39" dur="500" fill="hold"/>
                                        <p:tgtEl>
                                          <p:spTgt spid="47"/>
                                        </p:tgtEl>
                                        <p:attrNameLst>
                                          <p:attrName>ppt_y</p:attrName>
                                        </p:attrNameLst>
                                      </p:cBhvr>
                                      <p:tavLst>
                                        <p:tav tm="0">
                                          <p:val>
                                            <p:strVal val="1+#ppt_h/2"/>
                                          </p:val>
                                        </p:tav>
                                        <p:tav tm="100000">
                                          <p:val>
                                            <p:strVal val="#ppt_y"/>
                                          </p:val>
                                        </p:tav>
                                      </p:tavLst>
                                    </p:anim>
                                  </p:childTnLst>
                                </p:cTn>
                              </p:par>
                            </p:childTnLst>
                          </p:cTn>
                        </p:par>
                        <p:par>
                          <p:cTn id="40" fill="hold">
                            <p:stCondLst>
                              <p:cond delay="1000"/>
                            </p:stCondLst>
                            <p:childTnLst>
                              <p:par>
                                <p:cTn id="41" presetID="2" presetClass="entr" presetSubtype="4"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ppt_x"/>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 calcmode="lin" valueType="num">
                                      <p:cBhvr additive="base">
                                        <p:cTn id="4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additive="base">
                                        <p:cTn id="55" dur="500" fill="hold"/>
                                        <p:tgtEl>
                                          <p:spTgt spid="51"/>
                                        </p:tgtEl>
                                        <p:attrNameLst>
                                          <p:attrName>ppt_x</p:attrName>
                                        </p:attrNameLst>
                                      </p:cBhvr>
                                      <p:tavLst>
                                        <p:tav tm="0">
                                          <p:val>
                                            <p:strVal val="#ppt_x"/>
                                          </p:val>
                                        </p:tav>
                                        <p:tav tm="100000">
                                          <p:val>
                                            <p:strVal val="#ppt_x"/>
                                          </p:val>
                                        </p:tav>
                                      </p:tavLst>
                                    </p:anim>
                                    <p:anim calcmode="lin" valueType="num">
                                      <p:cBhvr additive="base">
                                        <p:cTn id="56" dur="500" fill="hold"/>
                                        <p:tgtEl>
                                          <p:spTgt spid="51"/>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nodeType="after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additive="base">
                                        <p:cTn id="60" dur="500" fill="hold"/>
                                        <p:tgtEl>
                                          <p:spTgt spid="52"/>
                                        </p:tgtEl>
                                        <p:attrNameLst>
                                          <p:attrName>ppt_x</p:attrName>
                                        </p:attrNameLst>
                                      </p:cBhvr>
                                      <p:tavLst>
                                        <p:tav tm="0">
                                          <p:val>
                                            <p:strVal val="#ppt_x"/>
                                          </p:val>
                                        </p:tav>
                                        <p:tav tm="100000">
                                          <p:val>
                                            <p:strVal val="#ppt_x"/>
                                          </p:val>
                                        </p:tav>
                                      </p:tavLst>
                                    </p:anim>
                                    <p:anim calcmode="lin" valueType="num">
                                      <p:cBhvr additive="base">
                                        <p:cTn id="61" dur="500" fill="hold"/>
                                        <p:tgtEl>
                                          <p:spTgt spid="52"/>
                                        </p:tgtEl>
                                        <p:attrNameLst>
                                          <p:attrName>ppt_y</p:attrName>
                                        </p:attrNameLst>
                                      </p:cBhvr>
                                      <p:tavLst>
                                        <p:tav tm="0">
                                          <p:val>
                                            <p:strVal val="1+#ppt_h/2"/>
                                          </p:val>
                                        </p:tav>
                                        <p:tav tm="100000">
                                          <p:val>
                                            <p:strVal val="#ppt_y"/>
                                          </p:val>
                                        </p:tav>
                                      </p:tavLst>
                                    </p:anim>
                                  </p:childTnLst>
                                </p:cTn>
                              </p:par>
                            </p:childTnLst>
                          </p:cTn>
                        </p:par>
                        <p:par>
                          <p:cTn id="62" fill="hold">
                            <p:stCondLst>
                              <p:cond delay="1000"/>
                            </p:stCondLst>
                            <p:childTnLst>
                              <p:par>
                                <p:cTn id="63" presetID="2" presetClass="entr" presetSubtype="4"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 calcmode="lin" valueType="num">
                                      <p:cBhvr additive="base">
                                        <p:cTn id="65" dur="500" fill="hold"/>
                                        <p:tgtEl>
                                          <p:spTgt spid="53"/>
                                        </p:tgtEl>
                                        <p:attrNameLst>
                                          <p:attrName>ppt_x</p:attrName>
                                        </p:attrNameLst>
                                      </p:cBhvr>
                                      <p:tavLst>
                                        <p:tav tm="0">
                                          <p:val>
                                            <p:strVal val="#ppt_x"/>
                                          </p:val>
                                        </p:tav>
                                        <p:tav tm="100000">
                                          <p:val>
                                            <p:strVal val="#ppt_x"/>
                                          </p:val>
                                        </p:tav>
                                      </p:tavLst>
                                    </p:anim>
                                    <p:anim calcmode="lin" valueType="num">
                                      <p:cBhvr additive="base">
                                        <p:cTn id="6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anim calcmode="lin" valueType="num">
                                      <p:cBhvr additive="base">
                                        <p:cTn id="7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par>
                          <p:cTn id="73" fill="hold">
                            <p:stCondLst>
                              <p:cond delay="500"/>
                            </p:stCondLst>
                            <p:childTnLst>
                              <p:par>
                                <p:cTn id="74" presetID="2" presetClass="entr" presetSubtype="4" fill="hold" nodeType="afterEffect">
                                  <p:stCondLst>
                                    <p:cond delay="0"/>
                                  </p:stCondLst>
                                  <p:childTnLst>
                                    <p:set>
                                      <p:cBhvr>
                                        <p:cTn id="75" dur="1" fill="hold">
                                          <p:stCondLst>
                                            <p:cond delay="0"/>
                                          </p:stCondLst>
                                        </p:cTn>
                                        <p:tgtEl>
                                          <p:spTgt spid="8">
                                            <p:txEl>
                                              <p:pRg st="0" end="0"/>
                                            </p:txEl>
                                          </p:spTgt>
                                        </p:tgtEl>
                                        <p:attrNameLst>
                                          <p:attrName>style.visibility</p:attrName>
                                        </p:attrNameLst>
                                      </p:cBhvr>
                                      <p:to>
                                        <p:strVal val="visible"/>
                                      </p:to>
                                    </p:set>
                                    <p:anim calcmode="lin" valueType="num">
                                      <p:cBhvr additive="base">
                                        <p:cTn id="7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78" fill="hold">
                            <p:stCondLst>
                              <p:cond delay="1000"/>
                            </p:stCondLst>
                            <p:childTnLst>
                              <p:par>
                                <p:cTn id="79" presetID="2" presetClass="entr" presetSubtype="4" fill="hold" nodeType="afterEffect">
                                  <p:stCondLst>
                                    <p:cond delay="0"/>
                                  </p:stCondLst>
                                  <p:childTnLst>
                                    <p:set>
                                      <p:cBhvr>
                                        <p:cTn id="80" dur="1" fill="hold">
                                          <p:stCondLst>
                                            <p:cond delay="0"/>
                                          </p:stCondLst>
                                        </p:cTn>
                                        <p:tgtEl>
                                          <p:spTgt spid="8">
                                            <p:txEl>
                                              <p:pRg st="1" end="1"/>
                                            </p:txEl>
                                          </p:spTgt>
                                        </p:tgtEl>
                                        <p:attrNameLst>
                                          <p:attrName>style.visibility</p:attrName>
                                        </p:attrNameLst>
                                      </p:cBhvr>
                                      <p:to>
                                        <p:strVal val="visible"/>
                                      </p:to>
                                    </p:set>
                                    <p:anim calcmode="lin" valueType="num">
                                      <p:cBhvr additive="base">
                                        <p:cTn id="8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83" fill="hold">
                            <p:stCondLst>
                              <p:cond delay="1500"/>
                            </p:stCondLst>
                            <p:childTnLst>
                              <p:par>
                                <p:cTn id="84" presetID="2" presetClass="entr" presetSubtype="4" fill="hold" nodeType="afterEffect">
                                  <p:stCondLst>
                                    <p:cond delay="0"/>
                                  </p:stCondLst>
                                  <p:childTnLst>
                                    <p:set>
                                      <p:cBhvr>
                                        <p:cTn id="85" dur="1" fill="hold">
                                          <p:stCondLst>
                                            <p:cond delay="0"/>
                                          </p:stCondLst>
                                        </p:cTn>
                                        <p:tgtEl>
                                          <p:spTgt spid="8">
                                            <p:txEl>
                                              <p:pRg st="2" end="2"/>
                                            </p:txEl>
                                          </p:spTgt>
                                        </p:tgtEl>
                                        <p:attrNameLst>
                                          <p:attrName>style.visibility</p:attrName>
                                        </p:attrNameLst>
                                      </p:cBhvr>
                                      <p:to>
                                        <p:strVal val="visible"/>
                                      </p:to>
                                    </p:set>
                                    <p:anim calcmode="lin" valueType="num">
                                      <p:cBhvr additive="base">
                                        <p:cTn id="8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par>
                          <p:cTn id="88" fill="hold">
                            <p:stCondLst>
                              <p:cond delay="2000"/>
                            </p:stCondLst>
                            <p:childTnLst>
                              <p:par>
                                <p:cTn id="89" presetID="2" presetClass="entr" presetSubtype="4" fill="hold" nodeType="afterEffect">
                                  <p:stCondLst>
                                    <p:cond delay="0"/>
                                  </p:stCondLst>
                                  <p:childTnLst>
                                    <p:set>
                                      <p:cBhvr>
                                        <p:cTn id="90" dur="1" fill="hold">
                                          <p:stCondLst>
                                            <p:cond delay="0"/>
                                          </p:stCondLst>
                                        </p:cTn>
                                        <p:tgtEl>
                                          <p:spTgt spid="8">
                                            <p:txEl>
                                              <p:pRg st="5" end="5"/>
                                            </p:txEl>
                                          </p:spTgt>
                                        </p:tgtEl>
                                        <p:attrNameLst>
                                          <p:attrName>style.visibility</p:attrName>
                                        </p:attrNameLst>
                                      </p:cBhvr>
                                      <p:to>
                                        <p:strVal val="visible"/>
                                      </p:to>
                                    </p:set>
                                    <p:anim calcmode="lin" valueType="num">
                                      <p:cBhvr additive="base">
                                        <p:cTn id="9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par>
                          <p:cTn id="93" fill="hold">
                            <p:stCondLst>
                              <p:cond delay="2500"/>
                            </p:stCondLst>
                            <p:childTnLst>
                              <p:par>
                                <p:cTn id="94" presetID="22" presetClass="entr" presetSubtype="1" fill="hold" nodeType="after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wipe(up)">
                                      <p:cBhvr>
                                        <p:cTn id="96" dur="500"/>
                                        <p:tgtEl>
                                          <p:spTgt spid="9"/>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54"/>
                                        </p:tgtEl>
                                        <p:attrNameLst>
                                          <p:attrName>style.visibility</p:attrName>
                                        </p:attrNameLst>
                                      </p:cBhvr>
                                      <p:to>
                                        <p:strVal val="visible"/>
                                      </p:to>
                                    </p:set>
                                    <p:anim calcmode="lin" valueType="num">
                                      <p:cBhvr additive="base">
                                        <p:cTn id="101" dur="500" fill="hold"/>
                                        <p:tgtEl>
                                          <p:spTgt spid="54"/>
                                        </p:tgtEl>
                                        <p:attrNameLst>
                                          <p:attrName>ppt_x</p:attrName>
                                        </p:attrNameLst>
                                      </p:cBhvr>
                                      <p:tavLst>
                                        <p:tav tm="0">
                                          <p:val>
                                            <p:strVal val="#ppt_x"/>
                                          </p:val>
                                        </p:tav>
                                        <p:tav tm="100000">
                                          <p:val>
                                            <p:strVal val="#ppt_x"/>
                                          </p:val>
                                        </p:tav>
                                      </p:tavLst>
                                    </p:anim>
                                    <p:anim calcmode="lin" valueType="num">
                                      <p:cBhvr additive="base">
                                        <p:cTn id="102" dur="500" fill="hold"/>
                                        <p:tgtEl>
                                          <p:spTgt spid="54"/>
                                        </p:tgtEl>
                                        <p:attrNameLst>
                                          <p:attrName>ppt_y</p:attrName>
                                        </p:attrNameLst>
                                      </p:cBhvr>
                                      <p:tavLst>
                                        <p:tav tm="0">
                                          <p:val>
                                            <p:strVal val="1+#ppt_h/2"/>
                                          </p:val>
                                        </p:tav>
                                        <p:tav tm="100000">
                                          <p:val>
                                            <p:strVal val="#ppt_y"/>
                                          </p:val>
                                        </p:tav>
                                      </p:tavLst>
                                    </p:anim>
                                  </p:childTnLst>
                                </p:cTn>
                              </p:par>
                            </p:childTnLst>
                          </p:cTn>
                        </p:par>
                        <p:par>
                          <p:cTn id="103" fill="hold">
                            <p:stCondLst>
                              <p:cond delay="500"/>
                            </p:stCondLst>
                            <p:childTnLst>
                              <p:par>
                                <p:cTn id="104" presetID="2" presetClass="entr" presetSubtype="4" fill="hold" nodeType="afterEffect">
                                  <p:stCondLst>
                                    <p:cond delay="0"/>
                                  </p:stCondLst>
                                  <p:childTnLst>
                                    <p:set>
                                      <p:cBhvr>
                                        <p:cTn id="105" dur="1" fill="hold">
                                          <p:stCondLst>
                                            <p:cond delay="0"/>
                                          </p:stCondLst>
                                        </p:cTn>
                                        <p:tgtEl>
                                          <p:spTgt spid="55"/>
                                        </p:tgtEl>
                                        <p:attrNameLst>
                                          <p:attrName>style.visibility</p:attrName>
                                        </p:attrNameLst>
                                      </p:cBhvr>
                                      <p:to>
                                        <p:strVal val="visible"/>
                                      </p:to>
                                    </p:set>
                                    <p:anim calcmode="lin" valueType="num">
                                      <p:cBhvr additive="base">
                                        <p:cTn id="106" dur="500" fill="hold"/>
                                        <p:tgtEl>
                                          <p:spTgt spid="55"/>
                                        </p:tgtEl>
                                        <p:attrNameLst>
                                          <p:attrName>ppt_x</p:attrName>
                                        </p:attrNameLst>
                                      </p:cBhvr>
                                      <p:tavLst>
                                        <p:tav tm="0">
                                          <p:val>
                                            <p:strVal val="#ppt_x"/>
                                          </p:val>
                                        </p:tav>
                                        <p:tav tm="100000">
                                          <p:val>
                                            <p:strVal val="#ppt_x"/>
                                          </p:val>
                                        </p:tav>
                                      </p:tavLst>
                                    </p:anim>
                                    <p:anim calcmode="lin" valueType="num">
                                      <p:cBhvr additive="base">
                                        <p:cTn id="107" dur="500" fill="hold"/>
                                        <p:tgtEl>
                                          <p:spTgt spid="55"/>
                                        </p:tgtEl>
                                        <p:attrNameLst>
                                          <p:attrName>ppt_y</p:attrName>
                                        </p:attrNameLst>
                                      </p:cBhvr>
                                      <p:tavLst>
                                        <p:tav tm="0">
                                          <p:val>
                                            <p:strVal val="1+#ppt_h/2"/>
                                          </p:val>
                                        </p:tav>
                                        <p:tav tm="100000">
                                          <p:val>
                                            <p:strVal val="#ppt_y"/>
                                          </p:val>
                                        </p:tav>
                                      </p:tavLst>
                                    </p:anim>
                                  </p:childTnLst>
                                </p:cTn>
                              </p:par>
                            </p:childTnLst>
                          </p:cTn>
                        </p:par>
                        <p:par>
                          <p:cTn id="108" fill="hold">
                            <p:stCondLst>
                              <p:cond delay="1000"/>
                            </p:stCondLst>
                            <p:childTnLst>
                              <p:par>
                                <p:cTn id="109" presetID="2" presetClass="entr" presetSubtype="4" fill="hold" grpId="0" nodeType="afterEffect">
                                  <p:stCondLst>
                                    <p:cond delay="0"/>
                                  </p:stCondLst>
                                  <p:childTnLst>
                                    <p:set>
                                      <p:cBhvr>
                                        <p:cTn id="110" dur="1" fill="hold">
                                          <p:stCondLst>
                                            <p:cond delay="0"/>
                                          </p:stCondLst>
                                        </p:cTn>
                                        <p:tgtEl>
                                          <p:spTgt spid="56"/>
                                        </p:tgtEl>
                                        <p:attrNameLst>
                                          <p:attrName>style.visibility</p:attrName>
                                        </p:attrNameLst>
                                      </p:cBhvr>
                                      <p:to>
                                        <p:strVal val="visible"/>
                                      </p:to>
                                    </p:set>
                                    <p:anim calcmode="lin" valueType="num">
                                      <p:cBhvr additive="base">
                                        <p:cTn id="111" dur="500" fill="hold"/>
                                        <p:tgtEl>
                                          <p:spTgt spid="56"/>
                                        </p:tgtEl>
                                        <p:attrNameLst>
                                          <p:attrName>ppt_x</p:attrName>
                                        </p:attrNameLst>
                                      </p:cBhvr>
                                      <p:tavLst>
                                        <p:tav tm="0">
                                          <p:val>
                                            <p:strVal val="#ppt_x"/>
                                          </p:val>
                                        </p:tav>
                                        <p:tav tm="100000">
                                          <p:val>
                                            <p:strVal val="#ppt_x"/>
                                          </p:val>
                                        </p:tav>
                                      </p:tavLst>
                                    </p:anim>
                                    <p:anim calcmode="lin" valueType="num">
                                      <p:cBhvr additive="base">
                                        <p:cTn id="11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ppt_x"/>
                                          </p:val>
                                        </p:tav>
                                        <p:tav tm="100000">
                                          <p:val>
                                            <p:strVal val="#ppt_x"/>
                                          </p:val>
                                        </p:tav>
                                      </p:tavLst>
                                    </p:anim>
                                    <p:anim calcmode="lin" valueType="num">
                                      <p:cBhvr additive="base">
                                        <p:cTn id="118" dur="500" fill="hold"/>
                                        <p:tgtEl>
                                          <p:spTgt spid="57"/>
                                        </p:tgtEl>
                                        <p:attrNameLst>
                                          <p:attrName>ppt_y</p:attrName>
                                        </p:attrNameLst>
                                      </p:cBhvr>
                                      <p:tavLst>
                                        <p:tav tm="0">
                                          <p:val>
                                            <p:strVal val="1+#ppt_h/2"/>
                                          </p:val>
                                        </p:tav>
                                        <p:tav tm="100000">
                                          <p:val>
                                            <p:strVal val="#ppt_y"/>
                                          </p:val>
                                        </p:tav>
                                      </p:tavLst>
                                    </p:anim>
                                  </p:childTnLst>
                                </p:cTn>
                              </p:par>
                            </p:childTnLst>
                          </p:cTn>
                        </p:par>
                        <p:par>
                          <p:cTn id="119" fill="hold">
                            <p:stCondLst>
                              <p:cond delay="500"/>
                            </p:stCondLst>
                            <p:childTnLst>
                              <p:par>
                                <p:cTn id="120" presetID="2" presetClass="entr" presetSubtype="4"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 calcmode="lin" valueType="num">
                                      <p:cBhvr additive="base">
                                        <p:cTn id="122" dur="500" fill="hold"/>
                                        <p:tgtEl>
                                          <p:spTgt spid="58"/>
                                        </p:tgtEl>
                                        <p:attrNameLst>
                                          <p:attrName>ppt_x</p:attrName>
                                        </p:attrNameLst>
                                      </p:cBhvr>
                                      <p:tavLst>
                                        <p:tav tm="0">
                                          <p:val>
                                            <p:strVal val="#ppt_x"/>
                                          </p:val>
                                        </p:tav>
                                        <p:tav tm="100000">
                                          <p:val>
                                            <p:strVal val="#ppt_x"/>
                                          </p:val>
                                        </p:tav>
                                      </p:tavLst>
                                    </p:anim>
                                    <p:anim calcmode="lin" valueType="num">
                                      <p:cBhvr additive="base">
                                        <p:cTn id="123"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8">
                                            <p:txEl>
                                              <p:pRg st="3" end="3"/>
                                            </p:txEl>
                                          </p:spTgt>
                                        </p:tgtEl>
                                        <p:attrNameLst>
                                          <p:attrName>style.visibility</p:attrName>
                                        </p:attrNameLst>
                                      </p:cBhvr>
                                      <p:to>
                                        <p:strVal val="visible"/>
                                      </p:to>
                                    </p:set>
                                    <p:anim calcmode="lin" valueType="num">
                                      <p:cBhvr additive="base">
                                        <p:cTn id="128"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5" presetClass="entr" presetSubtype="0" fill="hold" grpId="0" nodeType="click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2000"/>
                                        <p:tgtEl>
                                          <p:spTgt spid="60"/>
                                        </p:tgtEl>
                                      </p:cBhvr>
                                    </p:animEffect>
                                    <p:anim calcmode="lin" valueType="num">
                                      <p:cBhvr>
                                        <p:cTn id="135" dur="2000" fill="hold"/>
                                        <p:tgtEl>
                                          <p:spTgt spid="60"/>
                                        </p:tgtEl>
                                        <p:attrNameLst>
                                          <p:attrName>ppt_w</p:attrName>
                                        </p:attrNameLst>
                                      </p:cBhvr>
                                      <p:tavLst>
                                        <p:tav tm="0" fmla="#ppt_w*sin(2.5*pi*$)">
                                          <p:val>
                                            <p:fltVal val="0"/>
                                          </p:val>
                                        </p:tav>
                                        <p:tav tm="100000">
                                          <p:val>
                                            <p:fltVal val="1"/>
                                          </p:val>
                                        </p:tav>
                                      </p:tavLst>
                                    </p:anim>
                                    <p:anim calcmode="lin" valueType="num">
                                      <p:cBhvr>
                                        <p:cTn id="136" dur="2000" fill="hold"/>
                                        <p:tgtEl>
                                          <p:spTgt spid="60"/>
                                        </p:tgtEl>
                                        <p:attrNameLst>
                                          <p:attrName>ppt_h</p:attrName>
                                        </p:attrNameLst>
                                      </p:cBhvr>
                                      <p:tavLst>
                                        <p:tav tm="0">
                                          <p:val>
                                            <p:strVal val="#ppt_h"/>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8">
                                            <p:txEl>
                                              <p:pRg st="4" end="4"/>
                                            </p:txEl>
                                          </p:spTgt>
                                        </p:tgtEl>
                                        <p:attrNameLst>
                                          <p:attrName>style.visibility</p:attrName>
                                        </p:attrNameLst>
                                      </p:cBhvr>
                                      <p:to>
                                        <p:strVal val="visible"/>
                                      </p:to>
                                    </p:set>
                                    <p:anim calcmode="lin" valueType="num">
                                      <p:cBhvr additive="base">
                                        <p:cTn id="14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5" presetClass="entr" presetSubtype="0" fill="hold" grpId="0" nodeType="clickEffect">
                                  <p:stCondLst>
                                    <p:cond delay="0"/>
                                  </p:stCondLst>
                                  <p:childTnLst>
                                    <p:set>
                                      <p:cBhvr>
                                        <p:cTn id="146" dur="1" fill="hold">
                                          <p:stCondLst>
                                            <p:cond delay="0"/>
                                          </p:stCondLst>
                                        </p:cTn>
                                        <p:tgtEl>
                                          <p:spTgt spid="61"/>
                                        </p:tgtEl>
                                        <p:attrNameLst>
                                          <p:attrName>style.visibility</p:attrName>
                                        </p:attrNameLst>
                                      </p:cBhvr>
                                      <p:to>
                                        <p:strVal val="visible"/>
                                      </p:to>
                                    </p:set>
                                    <p:animEffect transition="in" filter="fade">
                                      <p:cBhvr>
                                        <p:cTn id="147" dur="2000"/>
                                        <p:tgtEl>
                                          <p:spTgt spid="61"/>
                                        </p:tgtEl>
                                      </p:cBhvr>
                                    </p:animEffect>
                                    <p:anim calcmode="lin" valueType="num">
                                      <p:cBhvr>
                                        <p:cTn id="148" dur="2000" fill="hold"/>
                                        <p:tgtEl>
                                          <p:spTgt spid="61"/>
                                        </p:tgtEl>
                                        <p:attrNameLst>
                                          <p:attrName>ppt_w</p:attrName>
                                        </p:attrNameLst>
                                      </p:cBhvr>
                                      <p:tavLst>
                                        <p:tav tm="0" fmla="#ppt_w*sin(2.5*pi*$)">
                                          <p:val>
                                            <p:fltVal val="0"/>
                                          </p:val>
                                        </p:tav>
                                        <p:tav tm="100000">
                                          <p:val>
                                            <p:fltVal val="1"/>
                                          </p:val>
                                        </p:tav>
                                      </p:tavLst>
                                    </p:anim>
                                    <p:anim calcmode="lin" valueType="num">
                                      <p:cBhvr>
                                        <p:cTn id="149" dur="2000" fill="hold"/>
                                        <p:tgtEl>
                                          <p:spTgt spid="61"/>
                                        </p:tgtEl>
                                        <p:attrNameLst>
                                          <p:attrName>ppt_h</p:attrName>
                                        </p:attrNameLst>
                                      </p:cBhvr>
                                      <p:tavLst>
                                        <p:tav tm="0">
                                          <p:val>
                                            <p:strVal val="#ppt_h"/>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nodeType="clickEffect">
                                  <p:stCondLst>
                                    <p:cond delay="0"/>
                                  </p:stCondLst>
                                  <p:childTnLst>
                                    <p:set>
                                      <p:cBhvr>
                                        <p:cTn id="153" dur="1" fill="hold">
                                          <p:stCondLst>
                                            <p:cond delay="0"/>
                                          </p:stCondLst>
                                        </p:cTn>
                                        <p:tgtEl>
                                          <p:spTgt spid="10">
                                            <p:txEl>
                                              <p:pRg st="5" end="5"/>
                                            </p:txEl>
                                          </p:spTgt>
                                        </p:tgtEl>
                                        <p:attrNameLst>
                                          <p:attrName>style.visibility</p:attrName>
                                        </p:attrNameLst>
                                      </p:cBhvr>
                                      <p:to>
                                        <p:strVal val="visible"/>
                                      </p:to>
                                    </p:set>
                                    <p:anim calcmode="lin" valueType="num">
                                      <p:cBhvr additive="base">
                                        <p:cTn id="154"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6" presetClass="entr" presetSubtype="0" fill="hold" grpId="0" nodeType="clickEffect">
                                  <p:stCondLst>
                                    <p:cond delay="0"/>
                                  </p:stCondLst>
                                  <p:childTnLst>
                                    <p:set>
                                      <p:cBhvr>
                                        <p:cTn id="159" dur="1" fill="hold">
                                          <p:stCondLst>
                                            <p:cond delay="0"/>
                                          </p:stCondLst>
                                        </p:cTn>
                                        <p:tgtEl>
                                          <p:spTgt spid="62"/>
                                        </p:tgtEl>
                                        <p:attrNameLst>
                                          <p:attrName>style.visibility</p:attrName>
                                        </p:attrNameLst>
                                      </p:cBhvr>
                                      <p:to>
                                        <p:strVal val="visible"/>
                                      </p:to>
                                    </p:set>
                                    <p:animEffect transition="in" filter="wipe(down)">
                                      <p:cBhvr>
                                        <p:cTn id="160" dur="580">
                                          <p:stCondLst>
                                            <p:cond delay="0"/>
                                          </p:stCondLst>
                                        </p:cTn>
                                        <p:tgtEl>
                                          <p:spTgt spid="62"/>
                                        </p:tgtEl>
                                      </p:cBhvr>
                                    </p:animEffect>
                                    <p:anim calcmode="lin" valueType="num">
                                      <p:cBhvr>
                                        <p:cTn id="16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6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6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16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16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166" dur="26">
                                          <p:stCondLst>
                                            <p:cond delay="650"/>
                                          </p:stCondLst>
                                        </p:cTn>
                                        <p:tgtEl>
                                          <p:spTgt spid="62"/>
                                        </p:tgtEl>
                                      </p:cBhvr>
                                      <p:to x="100000" y="60000"/>
                                    </p:animScale>
                                    <p:animScale>
                                      <p:cBhvr>
                                        <p:cTn id="167" dur="166" decel="50000">
                                          <p:stCondLst>
                                            <p:cond delay="676"/>
                                          </p:stCondLst>
                                        </p:cTn>
                                        <p:tgtEl>
                                          <p:spTgt spid="62"/>
                                        </p:tgtEl>
                                      </p:cBhvr>
                                      <p:to x="100000" y="100000"/>
                                    </p:animScale>
                                    <p:animScale>
                                      <p:cBhvr>
                                        <p:cTn id="168" dur="26">
                                          <p:stCondLst>
                                            <p:cond delay="1312"/>
                                          </p:stCondLst>
                                        </p:cTn>
                                        <p:tgtEl>
                                          <p:spTgt spid="62"/>
                                        </p:tgtEl>
                                      </p:cBhvr>
                                      <p:to x="100000" y="80000"/>
                                    </p:animScale>
                                    <p:animScale>
                                      <p:cBhvr>
                                        <p:cTn id="169" dur="166" decel="50000">
                                          <p:stCondLst>
                                            <p:cond delay="1338"/>
                                          </p:stCondLst>
                                        </p:cTn>
                                        <p:tgtEl>
                                          <p:spTgt spid="62"/>
                                        </p:tgtEl>
                                      </p:cBhvr>
                                      <p:to x="100000" y="100000"/>
                                    </p:animScale>
                                    <p:animScale>
                                      <p:cBhvr>
                                        <p:cTn id="170" dur="26">
                                          <p:stCondLst>
                                            <p:cond delay="1642"/>
                                          </p:stCondLst>
                                        </p:cTn>
                                        <p:tgtEl>
                                          <p:spTgt spid="62"/>
                                        </p:tgtEl>
                                      </p:cBhvr>
                                      <p:to x="100000" y="90000"/>
                                    </p:animScale>
                                    <p:animScale>
                                      <p:cBhvr>
                                        <p:cTn id="171" dur="166" decel="50000">
                                          <p:stCondLst>
                                            <p:cond delay="1668"/>
                                          </p:stCondLst>
                                        </p:cTn>
                                        <p:tgtEl>
                                          <p:spTgt spid="62"/>
                                        </p:tgtEl>
                                      </p:cBhvr>
                                      <p:to x="100000" y="100000"/>
                                    </p:animScale>
                                    <p:animScale>
                                      <p:cBhvr>
                                        <p:cTn id="172" dur="26">
                                          <p:stCondLst>
                                            <p:cond delay="1808"/>
                                          </p:stCondLst>
                                        </p:cTn>
                                        <p:tgtEl>
                                          <p:spTgt spid="62"/>
                                        </p:tgtEl>
                                      </p:cBhvr>
                                      <p:to x="100000" y="95000"/>
                                    </p:animScale>
                                    <p:animScale>
                                      <p:cBhvr>
                                        <p:cTn id="17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0" grpId="0"/>
      <p:bldP spid="51" grpId="0" animBg="1"/>
      <p:bldP spid="53" grpId="0"/>
      <p:bldP spid="54" grpId="0" animBg="1"/>
      <p:bldP spid="56" grpId="0"/>
      <p:bldP spid="58" grpId="0"/>
      <p:bldP spid="60" grpId="0" animBg="1"/>
      <p:bldP spid="61" grpId="0" animBg="1"/>
      <p:bldP spid="6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Tham trị - Tham chiếu</a:t>
            </a:r>
          </a:p>
        </p:txBody>
      </p:sp>
      <p:sp>
        <p:nvSpPr>
          <p:cNvPr id="8" name="Rectangle 7"/>
          <p:cNvSpPr/>
          <p:nvPr/>
        </p:nvSpPr>
        <p:spPr>
          <a:xfrm>
            <a:off x="61416" y="854352"/>
            <a:ext cx="3514298" cy="309667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sz="2800">
                <a:solidFill>
                  <a:srgbClr val="0000FF"/>
                </a:solidFill>
                <a:highlight>
                  <a:srgbClr val="FFFFFF"/>
                </a:highlight>
                <a:latin typeface="Consolas" panose="020B0609020204030204" pitchFamily="49" charset="0"/>
              </a:rPr>
              <a:t>void</a:t>
            </a:r>
            <a:r>
              <a:rPr lang="en-US" sz="2800">
                <a:solidFill>
                  <a:srgbClr val="000000"/>
                </a:solidFill>
                <a:highlight>
                  <a:srgbClr val="FFFFFF"/>
                </a:highlight>
                <a:latin typeface="Consolas" panose="020B0609020204030204" pitchFamily="49" charset="0"/>
              </a:rPr>
              <a:t> HamX(</a:t>
            </a:r>
            <a:r>
              <a:rPr lang="en-US" sz="2800">
                <a:solidFill>
                  <a:srgbClr val="0000FF"/>
                </a:solidFill>
                <a:highlight>
                  <a:srgbClr val="FFFFFF"/>
                </a:highlight>
                <a:latin typeface="Consolas" panose="020B0609020204030204" pitchFamily="49" charset="0"/>
              </a:rPr>
              <a:t>int</a:t>
            </a:r>
            <a:r>
              <a:rPr lang="en-US" sz="2800">
                <a:solidFill>
                  <a:srgbClr val="000000"/>
                </a:solidFill>
                <a:highlight>
                  <a:srgbClr val="FFFFFF"/>
                </a:highlight>
                <a:latin typeface="Consolas" panose="020B0609020204030204" pitchFamily="49" charset="0"/>
              </a:rPr>
              <a:t> </a:t>
            </a:r>
            <a:r>
              <a:rPr lang="en-US" sz="2800">
                <a:solidFill>
                  <a:srgbClr val="808080"/>
                </a:solidFill>
                <a:highlight>
                  <a:srgbClr val="FFFFFF"/>
                </a:highlight>
                <a:latin typeface="Consolas" panose="020B0609020204030204" pitchFamily="49" charset="0"/>
              </a:rPr>
              <a:t>m</a:t>
            </a:r>
            <a:r>
              <a:rPr lang="en-US" sz="2800">
                <a:solidFill>
                  <a:srgbClr val="000000"/>
                </a:solidFill>
                <a:highlight>
                  <a:srgbClr val="FFFFFF"/>
                </a:highlight>
                <a:latin typeface="Consolas" panose="020B0609020204030204" pitchFamily="49" charset="0"/>
              </a:rPr>
              <a:t>,</a:t>
            </a:r>
          </a:p>
          <a:p>
            <a:pPr algn="r"/>
            <a:r>
              <a:rPr lang="en-US" sz="2800">
                <a:solidFill>
                  <a:srgbClr val="0000FF"/>
                </a:solidFill>
                <a:highlight>
                  <a:srgbClr val="FFFFFF"/>
                </a:highlight>
                <a:latin typeface="Consolas" panose="020B0609020204030204" pitchFamily="49" charset="0"/>
              </a:rPr>
              <a:t>int&amp;</a:t>
            </a:r>
            <a:r>
              <a:rPr lang="en-US" sz="2800">
                <a:solidFill>
                  <a:srgbClr val="000000"/>
                </a:solidFill>
                <a:highlight>
                  <a:srgbClr val="FFFFFF"/>
                </a:highlight>
                <a:latin typeface="Consolas" panose="020B0609020204030204" pitchFamily="49" charset="0"/>
              </a:rPr>
              <a:t> </a:t>
            </a:r>
            <a:r>
              <a:rPr lang="en-US" sz="2800">
                <a:solidFill>
                  <a:srgbClr val="808080"/>
                </a:solidFill>
                <a:highlight>
                  <a:srgbClr val="FFFFFF"/>
                </a:highlight>
                <a:latin typeface="Consolas" panose="020B0609020204030204" pitchFamily="49" charset="0"/>
              </a:rPr>
              <a:t>n</a:t>
            </a:r>
            <a:r>
              <a:rPr lang="en-US" sz="2800">
                <a:solidFill>
                  <a:srgbClr val="000000"/>
                </a:solidFill>
                <a:highlight>
                  <a:srgbClr val="FFFFFF"/>
                </a:highlight>
                <a:latin typeface="Consolas" panose="020B0609020204030204" pitchFamily="49" charset="0"/>
              </a:rPr>
              <a:t>)</a:t>
            </a:r>
          </a:p>
          <a:p>
            <a:r>
              <a:rPr lang="en-US" sz="2800">
                <a:solidFill>
                  <a:srgbClr val="000000"/>
                </a:solidFill>
                <a:highlight>
                  <a:srgbClr val="FFFFFF"/>
                </a:highlight>
                <a:latin typeface="Consolas" panose="020B0609020204030204" pitchFamily="49" charset="0"/>
              </a:rPr>
              <a:t>{</a:t>
            </a:r>
          </a:p>
          <a:p>
            <a:pPr lvl="1"/>
            <a:r>
              <a:rPr lang="en-US" sz="2800">
                <a:solidFill>
                  <a:srgbClr val="808080"/>
                </a:solidFill>
                <a:highlight>
                  <a:srgbClr val="FFFFFF"/>
                </a:highlight>
                <a:latin typeface="Consolas" panose="020B0609020204030204" pitchFamily="49" charset="0"/>
              </a:rPr>
              <a:t>m</a:t>
            </a:r>
            <a:r>
              <a:rPr lang="en-US" sz="2800">
                <a:solidFill>
                  <a:srgbClr val="000000"/>
                </a:solidFill>
                <a:highlight>
                  <a:srgbClr val="FFFFFF"/>
                </a:highlight>
                <a:latin typeface="Consolas" panose="020B0609020204030204" pitchFamily="49" charset="0"/>
              </a:rPr>
              <a:t> = 10;</a:t>
            </a:r>
          </a:p>
          <a:p>
            <a:pPr lvl="1"/>
            <a:r>
              <a:rPr lang="en-US" sz="2800">
                <a:solidFill>
                  <a:srgbClr val="808080"/>
                </a:solidFill>
                <a:highlight>
                  <a:srgbClr val="FFFFFF"/>
                </a:highlight>
                <a:latin typeface="Consolas" panose="020B0609020204030204" pitchFamily="49" charset="0"/>
              </a:rPr>
              <a:t>n</a:t>
            </a:r>
            <a:r>
              <a:rPr lang="en-US" sz="2800">
                <a:solidFill>
                  <a:srgbClr val="000000"/>
                </a:solidFill>
                <a:highlight>
                  <a:srgbClr val="FFFFFF"/>
                </a:highlight>
                <a:latin typeface="Consolas" panose="020B0609020204030204" pitchFamily="49" charset="0"/>
              </a:rPr>
              <a:t> = 20;</a:t>
            </a:r>
          </a:p>
          <a:p>
            <a:r>
              <a:rPr lang="en-US" sz="2800">
                <a:solidFill>
                  <a:srgbClr val="000000"/>
                </a:solidFill>
                <a:highlight>
                  <a:srgbClr val="FFFFFF"/>
                </a:highlight>
                <a:latin typeface="Consolas" panose="020B0609020204030204" pitchFamily="49" charset="0"/>
              </a:rPr>
              <a:t>}</a:t>
            </a:r>
            <a:endParaRPr lang="en-US" sz="2800">
              <a:solidFill>
                <a:srgbClr val="0000FF"/>
              </a:solidFill>
              <a:highlight>
                <a:srgbClr val="FFFFFF"/>
              </a:highlight>
              <a:latin typeface="Consolas" panose="020B0609020204030204" pitchFamily="49" charset="0"/>
            </a:endParaRPr>
          </a:p>
        </p:txBody>
      </p:sp>
      <p:cxnSp>
        <p:nvCxnSpPr>
          <p:cNvPr id="9" name="Straight Connector 8"/>
          <p:cNvCxnSpPr/>
          <p:nvPr/>
        </p:nvCxnSpPr>
        <p:spPr>
          <a:xfrm>
            <a:off x="222344" y="2165255"/>
            <a:ext cx="0" cy="89184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698542" y="854352"/>
            <a:ext cx="5315802" cy="309667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sz="2800">
                <a:solidFill>
                  <a:srgbClr val="0000FF"/>
                </a:solidFill>
                <a:highlight>
                  <a:srgbClr val="FFFFFF"/>
                </a:highlight>
                <a:latin typeface="Consolas" panose="020B0609020204030204" pitchFamily="49" charset="0"/>
              </a:rPr>
              <a:t>void</a:t>
            </a:r>
            <a:r>
              <a:rPr lang="en-US" sz="2800">
                <a:solidFill>
                  <a:srgbClr val="000000"/>
                </a:solidFill>
                <a:highlight>
                  <a:srgbClr val="FFFFFF"/>
                </a:highlight>
                <a:latin typeface="Consolas" panose="020B0609020204030204" pitchFamily="49" charset="0"/>
              </a:rPr>
              <a:t> main()</a:t>
            </a:r>
          </a:p>
          <a:p>
            <a:r>
              <a:rPr lang="en-US" sz="2800">
                <a:solidFill>
                  <a:srgbClr val="000000"/>
                </a:solidFill>
                <a:highlight>
                  <a:srgbClr val="FFFFFF"/>
                </a:highlight>
                <a:latin typeface="Consolas" panose="020B0609020204030204" pitchFamily="49" charset="0"/>
              </a:rPr>
              <a:t>{</a:t>
            </a:r>
          </a:p>
          <a:p>
            <a:pPr lvl="1"/>
            <a:r>
              <a:rPr lang="en-US" sz="2800">
                <a:solidFill>
                  <a:srgbClr val="0000FF"/>
                </a:solidFill>
                <a:highlight>
                  <a:srgbClr val="FFFFFF"/>
                </a:highlight>
                <a:latin typeface="Consolas" panose="020B0609020204030204" pitchFamily="49" charset="0"/>
              </a:rPr>
              <a:t>int</a:t>
            </a:r>
            <a:r>
              <a:rPr lang="en-US" sz="2800">
                <a:solidFill>
                  <a:srgbClr val="000000"/>
                </a:solidFill>
                <a:highlight>
                  <a:srgbClr val="FFFFFF"/>
                </a:highlight>
                <a:latin typeface="Consolas" panose="020B0609020204030204" pitchFamily="49" charset="0"/>
              </a:rPr>
              <a:t> a = 1;</a:t>
            </a:r>
          </a:p>
          <a:p>
            <a:pPr lvl="1"/>
            <a:r>
              <a:rPr lang="en-US" sz="2800">
                <a:solidFill>
                  <a:srgbClr val="0000FF"/>
                </a:solidFill>
                <a:highlight>
                  <a:srgbClr val="FFFFFF"/>
                </a:highlight>
                <a:latin typeface="Consolas" panose="020B0609020204030204" pitchFamily="49" charset="0"/>
              </a:rPr>
              <a:t>int</a:t>
            </a:r>
            <a:r>
              <a:rPr lang="en-US" sz="2800">
                <a:solidFill>
                  <a:srgbClr val="000000"/>
                </a:solidFill>
                <a:highlight>
                  <a:srgbClr val="FFFFFF"/>
                </a:highlight>
                <a:latin typeface="Consolas" panose="020B0609020204030204" pitchFamily="49" charset="0"/>
              </a:rPr>
              <a:t> b = 2;</a:t>
            </a:r>
          </a:p>
          <a:p>
            <a:pPr lvl="1"/>
            <a:r>
              <a:rPr lang="en-US" sz="2800">
                <a:solidFill>
                  <a:srgbClr val="000000"/>
                </a:solidFill>
                <a:highlight>
                  <a:srgbClr val="FFFFFF"/>
                </a:highlight>
                <a:latin typeface="Consolas" panose="020B0609020204030204" pitchFamily="49" charset="0"/>
              </a:rPr>
              <a:t>HamX(a, b);</a:t>
            </a:r>
          </a:p>
          <a:p>
            <a:pPr lvl="1"/>
            <a:r>
              <a:rPr lang="en-US" sz="2800">
                <a:solidFill>
                  <a:srgbClr val="000000"/>
                </a:solidFill>
                <a:highlight>
                  <a:srgbClr val="FFFFFF"/>
                </a:highlight>
                <a:latin typeface="Consolas" panose="020B0609020204030204" pitchFamily="49" charset="0"/>
              </a:rPr>
              <a:t>cout </a:t>
            </a:r>
            <a:r>
              <a:rPr lang="en-US" sz="2800">
                <a:solidFill>
                  <a:srgbClr val="008080"/>
                </a:solidFill>
                <a:highlight>
                  <a:srgbClr val="FFFFFF"/>
                </a:highlight>
                <a:latin typeface="Consolas" panose="020B0609020204030204" pitchFamily="49" charset="0"/>
              </a:rPr>
              <a:t>&lt;&lt;</a:t>
            </a:r>
            <a:r>
              <a:rPr lang="en-US" sz="2800">
                <a:solidFill>
                  <a:srgbClr val="000000"/>
                </a:solidFill>
                <a:highlight>
                  <a:srgbClr val="FFFFFF"/>
                </a:highlight>
                <a:latin typeface="Consolas" panose="020B0609020204030204" pitchFamily="49" charset="0"/>
              </a:rPr>
              <a:t> a </a:t>
            </a:r>
            <a:r>
              <a:rPr lang="en-US" sz="2800">
                <a:solidFill>
                  <a:srgbClr val="008080"/>
                </a:solidFill>
                <a:highlight>
                  <a:srgbClr val="FFFFFF"/>
                </a:highlight>
                <a:latin typeface="Consolas" panose="020B0609020204030204" pitchFamily="49" charset="0"/>
              </a:rPr>
              <a:t>&lt;&lt;</a:t>
            </a:r>
            <a:r>
              <a:rPr lang="en-US" sz="2800">
                <a:solidFill>
                  <a:srgbClr val="000000"/>
                </a:solidFill>
                <a:highlight>
                  <a:srgbClr val="FFFFFF"/>
                </a:highlight>
                <a:latin typeface="Consolas" panose="020B0609020204030204" pitchFamily="49" charset="0"/>
              </a:rPr>
              <a:t> </a:t>
            </a:r>
            <a:r>
              <a:rPr lang="en-US" sz="2800">
                <a:solidFill>
                  <a:srgbClr val="A31515"/>
                </a:solidFill>
                <a:highlight>
                  <a:srgbClr val="FFFFFF"/>
                </a:highlight>
                <a:latin typeface="Consolas" panose="020B0609020204030204" pitchFamily="49" charset="0"/>
              </a:rPr>
              <a:t>" "</a:t>
            </a:r>
            <a:r>
              <a:rPr lang="en-US" sz="2800">
                <a:solidFill>
                  <a:srgbClr val="000000"/>
                </a:solidFill>
                <a:highlight>
                  <a:srgbClr val="FFFFFF"/>
                </a:highlight>
                <a:latin typeface="Consolas" panose="020B0609020204030204" pitchFamily="49" charset="0"/>
              </a:rPr>
              <a:t> </a:t>
            </a:r>
            <a:r>
              <a:rPr lang="en-US" sz="2800">
                <a:solidFill>
                  <a:srgbClr val="008080"/>
                </a:solidFill>
                <a:highlight>
                  <a:srgbClr val="FFFFFF"/>
                </a:highlight>
                <a:latin typeface="Consolas" panose="020B0609020204030204" pitchFamily="49" charset="0"/>
              </a:rPr>
              <a:t>&lt;&lt;</a:t>
            </a:r>
            <a:r>
              <a:rPr lang="en-US" sz="2800">
                <a:solidFill>
                  <a:srgbClr val="000000"/>
                </a:solidFill>
                <a:highlight>
                  <a:srgbClr val="FFFFFF"/>
                </a:highlight>
                <a:latin typeface="Consolas" panose="020B0609020204030204" pitchFamily="49" charset="0"/>
              </a:rPr>
              <a:t> b;</a:t>
            </a:r>
          </a:p>
          <a:p>
            <a:r>
              <a:rPr lang="en-US" sz="2800">
                <a:solidFill>
                  <a:srgbClr val="000000"/>
                </a:solidFill>
                <a:highlight>
                  <a:srgbClr val="FFFFFF"/>
                </a:highlight>
                <a:latin typeface="Consolas" panose="020B0609020204030204" pitchFamily="49" charset="0"/>
              </a:rPr>
              <a:t>}</a:t>
            </a:r>
          </a:p>
        </p:txBody>
      </p:sp>
      <p:cxnSp>
        <p:nvCxnSpPr>
          <p:cNvPr id="7" name="Straight Connector 6"/>
          <p:cNvCxnSpPr/>
          <p:nvPr/>
        </p:nvCxnSpPr>
        <p:spPr>
          <a:xfrm>
            <a:off x="3886200" y="1752503"/>
            <a:ext cx="0" cy="175497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901896" y="3496836"/>
            <a:ext cx="2360475" cy="638571"/>
          </a:xfrm>
          <a:prstGeom prst="rect">
            <a:avLst/>
          </a:prstGeom>
          <a:solidFill>
            <a:schemeClr val="tx1"/>
          </a:solid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ln w="9525">
                  <a:noFill/>
                </a:ln>
                <a:solidFill>
                  <a:schemeClr val="bg1"/>
                </a:solidFill>
                <a:latin typeface="Consolas" panose="020B0609020204030204" pitchFamily="49" charset="0"/>
              </a:rPr>
              <a:t>1  20</a:t>
            </a:r>
          </a:p>
        </p:txBody>
      </p:sp>
      <p:sp>
        <p:nvSpPr>
          <p:cNvPr id="2" name="Rectangle 1"/>
          <p:cNvSpPr/>
          <p:nvPr/>
        </p:nvSpPr>
        <p:spPr>
          <a:xfrm>
            <a:off x="61416" y="4161809"/>
            <a:ext cx="8952928" cy="2677656"/>
          </a:xfrm>
          <a:prstGeom prst="rect">
            <a:avLst/>
          </a:prstGeom>
        </p:spPr>
        <p:txBody>
          <a:bodyPr wrap="square">
            <a:spAutoFit/>
          </a:bodyPr>
          <a:lstStyle/>
          <a:p>
            <a:pPr>
              <a:buClr>
                <a:srgbClr val="0070C0"/>
              </a:buClr>
            </a:pPr>
            <a:r>
              <a:rPr lang="en-US" sz="2800">
                <a:ea typeface="Segoe UI" pitchFamily="34" charset="0"/>
                <a:cs typeface="Arial" panose="020B0604020202020204" pitchFamily="34" charset="0"/>
              </a:rPr>
              <a:t>Khi gọi </a:t>
            </a:r>
            <a:r>
              <a:rPr lang="en-US" sz="2800" b="1">
                <a:latin typeface="Consolas" panose="020B0609020204030204" pitchFamily="49" charset="0"/>
                <a:ea typeface="Segoe UI" pitchFamily="34" charset="0"/>
                <a:cs typeface="Arial" panose="020B0604020202020204" pitchFamily="34" charset="0"/>
              </a:rPr>
              <a:t>HamX(a, b); </a:t>
            </a:r>
            <a:endParaRPr lang="en-US" sz="2800">
              <a:ea typeface="Segoe UI" pitchFamily="34" charset="0"/>
              <a:cs typeface="Arial" panose="020B0604020202020204" pitchFamily="34" charset="0"/>
            </a:endParaRPr>
          </a:p>
          <a:p>
            <a:pPr marL="285750" indent="-285750">
              <a:buClr>
                <a:srgbClr val="0070C0"/>
              </a:buClr>
              <a:buFont typeface="Wingdings" panose="05000000000000000000" pitchFamily="2" charset="2"/>
              <a:buChar char="à"/>
            </a:pPr>
            <a:r>
              <a:rPr lang="en-US" sz="2800">
                <a:ea typeface="Segoe UI" pitchFamily="34" charset="0"/>
                <a:cs typeface="Arial" panose="020B0604020202020204" pitchFamily="34" charset="0"/>
              </a:rPr>
              <a:t>Biến m sẽ tạo mới trong bộ nhớ và được gán giá trị là 1. Biến m hoàn toàn độc lập với biến a.</a:t>
            </a:r>
          </a:p>
          <a:p>
            <a:pPr>
              <a:buClr>
                <a:srgbClr val="0070C0"/>
              </a:buClr>
            </a:pPr>
            <a:r>
              <a:rPr lang="en-US" sz="2800">
                <a:ea typeface="Segoe UI" pitchFamily="34" charset="0"/>
                <a:cs typeface="Arial" panose="020B0604020202020204" pitchFamily="34" charset="0"/>
                <a:sym typeface="Wingdings" panose="05000000000000000000" pitchFamily="2" charset="2"/>
              </a:rPr>
              <a:t> </a:t>
            </a:r>
            <a:r>
              <a:rPr lang="en-US" sz="2800">
                <a:ea typeface="Segoe UI" pitchFamily="34" charset="0"/>
                <a:cs typeface="Arial" panose="020B0604020202020204" pitchFamily="34" charset="0"/>
              </a:rPr>
              <a:t>Biến n sẽ </a:t>
            </a:r>
            <a:r>
              <a:rPr lang="en-US" sz="2800" b="1">
                <a:solidFill>
                  <a:srgbClr val="FF0000"/>
                </a:solidFill>
                <a:ea typeface="Segoe UI" pitchFamily="34" charset="0"/>
                <a:cs typeface="Arial" panose="020B0604020202020204" pitchFamily="34" charset="0"/>
              </a:rPr>
              <a:t>không</a:t>
            </a:r>
            <a:r>
              <a:rPr lang="en-US" sz="2800">
                <a:ea typeface="Segoe UI" pitchFamily="34" charset="0"/>
                <a:cs typeface="Arial" panose="020B0604020202020204" pitchFamily="34" charset="0"/>
              </a:rPr>
              <a:t> được tạo mới trong bộ nhớ. n sẽ là tên gọi thứ 2 của vùng nhớ có tên là b. Tức là n và b có cùng địa chỉ (Thay đổi m đồng nghĩa với thay đổi a)</a:t>
            </a:r>
          </a:p>
        </p:txBody>
      </p:sp>
    </p:spTree>
    <p:extLst>
      <p:ext uri="{BB962C8B-B14F-4D97-AF65-F5344CB8AC3E}">
        <p14:creationId xmlns:p14="http://schemas.microsoft.com/office/powerpoint/2010/main" val="3892284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5000"/>
              </a:lnSpc>
              <a:buClr>
                <a:srgbClr val="0070C0"/>
              </a:buClr>
              <a:buFont typeface="Wingdings" panose="05000000000000000000" pitchFamily="2" charset="2"/>
              <a:buChar char="Ø"/>
            </a:pPr>
            <a:r>
              <a:rPr lang="en-US" sz="3200" b="1">
                <a:solidFill>
                  <a:schemeClr val="tx1"/>
                </a:solidFill>
                <a:latin typeface="Arial" panose="020B0604020202020204" pitchFamily="34" charset="0"/>
                <a:ea typeface="Segoe UI" pitchFamily="34" charset="0"/>
                <a:cs typeface="Arial" panose="020B0604020202020204" pitchFamily="34" charset="0"/>
              </a:rPr>
              <a:t>Cú pháp: </a:t>
            </a:r>
            <a:r>
              <a:rPr lang="en-US" sz="3200">
                <a:solidFill>
                  <a:srgbClr val="0000FF"/>
                </a:solidFill>
                <a:highlight>
                  <a:srgbClr val="FFFFFF"/>
                </a:highlight>
                <a:latin typeface="Consolas" panose="020B0609020204030204" pitchFamily="49" charset="0"/>
              </a:rPr>
              <a:t>const KDL </a:t>
            </a:r>
            <a:r>
              <a:rPr lang="en-US" sz="3200">
                <a:solidFill>
                  <a:srgbClr val="000000"/>
                </a:solidFill>
                <a:highlight>
                  <a:srgbClr val="FFFFFF"/>
                </a:highlight>
                <a:latin typeface="Consolas" panose="020B0609020204030204" pitchFamily="49" charset="0"/>
              </a:rPr>
              <a:t>Tên_Biến = Giá_trị;</a:t>
            </a:r>
            <a:endParaRPr lang="en-US" sz="3200">
              <a:solidFill>
                <a:schemeClr val="tx1"/>
              </a:solidFill>
              <a:latin typeface="Arial" panose="020B0604020202020204" pitchFamily="34" charset="0"/>
              <a:ea typeface="Segoe UI" pitchFamily="34" charset="0"/>
              <a:cs typeface="Arial" panose="020B0604020202020204" pitchFamily="34" charset="0"/>
            </a:endParaRPr>
          </a:p>
          <a:p>
            <a:pPr>
              <a:lnSpc>
                <a:spcPts val="5000"/>
              </a:lnSpc>
              <a:buClr>
                <a:srgbClr val="0070C0"/>
              </a:buClr>
            </a:pPr>
            <a:r>
              <a:rPr lang="en-US" sz="3200">
                <a:solidFill>
                  <a:schemeClr val="tx1"/>
                </a:solidFill>
                <a:latin typeface="Arial" panose="020B0604020202020204" pitchFamily="34" charset="0"/>
                <a:ea typeface="Segoe UI" pitchFamily="34" charset="0"/>
                <a:cs typeface="Arial" panose="020B0604020202020204" pitchFamily="34" charset="0"/>
              </a:rPr>
              <a:t>Ví dụ: </a:t>
            </a:r>
          </a:p>
          <a:p>
            <a:pPr marL="457200" indent="-457200">
              <a:lnSpc>
                <a:spcPts val="5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Với: </a:t>
            </a:r>
            <a:r>
              <a:rPr lang="en-US" sz="3200">
                <a:solidFill>
                  <a:srgbClr val="0000FF"/>
                </a:solidFill>
                <a:highlight>
                  <a:srgbClr val="FFFFFF"/>
                </a:highlight>
                <a:latin typeface="Consolas" panose="020B0609020204030204" pitchFamily="49" charset="0"/>
              </a:rPr>
              <a:t>const  int</a:t>
            </a:r>
            <a:r>
              <a:rPr lang="en-US" sz="3200">
                <a:solidFill>
                  <a:schemeClr val="tx1"/>
                </a:solidFill>
                <a:latin typeface="Arial" panose="020B0604020202020204" pitchFamily="34" charset="0"/>
                <a:ea typeface="Segoe UI" pitchFamily="34" charset="0"/>
                <a:cs typeface="Arial" panose="020B0604020202020204" pitchFamily="34" charset="0"/>
              </a:rPr>
              <a:t> </a:t>
            </a:r>
            <a:r>
              <a:rPr lang="en-US" sz="3200">
                <a:solidFill>
                  <a:schemeClr val="tx1"/>
                </a:solidFill>
                <a:latin typeface="Consolas" panose="020B0609020204030204" pitchFamily="49" charset="0"/>
                <a:ea typeface="Segoe UI" pitchFamily="34" charset="0"/>
                <a:cs typeface="Arial" panose="020B0604020202020204" pitchFamily="34" charset="0"/>
              </a:rPr>
              <a:t>PI = 3.14159;</a:t>
            </a:r>
          </a:p>
          <a:p>
            <a:pPr>
              <a:lnSpc>
                <a:spcPts val="5000"/>
              </a:lnSpc>
              <a:buClr>
                <a:srgbClr val="0070C0"/>
              </a:buClr>
            </a:pPr>
            <a:r>
              <a:rPr lang="en-US" sz="3200">
                <a:solidFill>
                  <a:schemeClr val="tx1"/>
                </a:solidFill>
                <a:latin typeface="+mj-lt"/>
                <a:ea typeface="Segoe UI" pitchFamily="34" charset="0"/>
                <a:cs typeface="Arial" panose="020B0604020202020204" pitchFamily="34" charset="0"/>
                <a:sym typeface="Wingdings" panose="05000000000000000000" pitchFamily="2" charset="2"/>
              </a:rPr>
              <a:t> Lập trình viên k</a:t>
            </a:r>
            <a:r>
              <a:rPr lang="en-US" sz="3200">
                <a:solidFill>
                  <a:schemeClr val="tx1"/>
                </a:solidFill>
                <a:latin typeface="+mj-lt"/>
                <a:ea typeface="Segoe UI" pitchFamily="34" charset="0"/>
                <a:cs typeface="Arial" panose="020B0604020202020204" pitchFamily="34" charset="0"/>
              </a:rPr>
              <a:t>hông thể thay đổi giá trị của biến được khai báo với từ khóa </a:t>
            </a:r>
            <a:r>
              <a:rPr lang="en-US" sz="3200">
                <a:solidFill>
                  <a:srgbClr val="0000FF"/>
                </a:solidFill>
                <a:highlight>
                  <a:srgbClr val="FFFFFF"/>
                </a:highlight>
                <a:latin typeface="Consolas" panose="020B0609020204030204" pitchFamily="49" charset="0"/>
              </a:rPr>
              <a:t>const</a:t>
            </a:r>
            <a:endParaRPr lang="en-US" sz="3200">
              <a:solidFill>
                <a:schemeClr val="tx1"/>
              </a:solidFill>
              <a:latin typeface="+mj-lt"/>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Từ khóa const</a:t>
            </a:r>
          </a:p>
        </p:txBody>
      </p:sp>
    </p:spTree>
    <p:extLst>
      <p:ext uri="{BB962C8B-B14F-4D97-AF65-F5344CB8AC3E}">
        <p14:creationId xmlns:p14="http://schemas.microsoft.com/office/powerpoint/2010/main" val="1903644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5000"/>
              </a:lnSpc>
              <a:buClr>
                <a:srgbClr val="0070C0"/>
              </a:buClr>
              <a:buFont typeface="Wingdings" panose="05000000000000000000" pitchFamily="2" charset="2"/>
              <a:buChar char="Ø"/>
            </a:pPr>
            <a:r>
              <a:rPr lang="en-US" sz="3200" b="1">
                <a:solidFill>
                  <a:schemeClr val="tx1"/>
                </a:solidFill>
                <a:latin typeface="Arial" panose="020B0604020202020204" pitchFamily="34" charset="0"/>
                <a:ea typeface="Segoe UI" pitchFamily="34" charset="0"/>
                <a:cs typeface="Arial" panose="020B0604020202020204" pitchFamily="34" charset="0"/>
              </a:rPr>
              <a:t>Cú pháp: </a:t>
            </a:r>
            <a:r>
              <a:rPr lang="en-US" sz="3200">
                <a:solidFill>
                  <a:srgbClr val="0000FF"/>
                </a:solidFill>
                <a:highlight>
                  <a:srgbClr val="FFFFFF"/>
                </a:highlight>
                <a:latin typeface="Consolas" panose="020B0609020204030204" pitchFamily="49" charset="0"/>
              </a:rPr>
              <a:t>const KDL&amp; </a:t>
            </a:r>
            <a:r>
              <a:rPr lang="en-US" sz="3200">
                <a:solidFill>
                  <a:srgbClr val="000000"/>
                </a:solidFill>
                <a:highlight>
                  <a:srgbClr val="FFFFFF"/>
                </a:highlight>
                <a:latin typeface="Consolas" panose="020B0609020204030204" pitchFamily="49" charset="0"/>
              </a:rPr>
              <a:t>Tên_Tham_Số</a:t>
            </a:r>
          </a:p>
          <a:p>
            <a:pPr marL="457200" indent="-457200">
              <a:lnSpc>
                <a:spcPts val="5000"/>
              </a:lnSpc>
              <a:buClr>
                <a:srgbClr val="0070C0"/>
              </a:buClr>
              <a:buFont typeface="Wingdings" panose="05000000000000000000" pitchFamily="2" charset="2"/>
              <a:buChar char="Ø"/>
            </a:pPr>
            <a:endParaRPr lang="en-US" sz="3200">
              <a:solidFill>
                <a:schemeClr val="tx1"/>
              </a:solidFill>
              <a:latin typeface="Arial" panose="020B0604020202020204" pitchFamily="34" charset="0"/>
              <a:ea typeface="Segoe UI" pitchFamily="34" charset="0"/>
              <a:cs typeface="Arial" panose="020B0604020202020204" pitchFamily="34" charset="0"/>
            </a:endParaRPr>
          </a:p>
          <a:p>
            <a:pPr>
              <a:lnSpc>
                <a:spcPts val="5000"/>
              </a:lnSpc>
              <a:buClr>
                <a:srgbClr val="0070C0"/>
              </a:buClr>
            </a:pPr>
            <a:r>
              <a:rPr lang="en-US" sz="3200">
                <a:solidFill>
                  <a:schemeClr val="tx1"/>
                </a:solidFill>
                <a:latin typeface="Arial" panose="020B0604020202020204" pitchFamily="34" charset="0"/>
                <a:ea typeface="Segoe UI" pitchFamily="34" charset="0"/>
                <a:cs typeface="Arial" panose="020B0604020202020204" pitchFamily="34" charset="0"/>
                <a:sym typeface="Wingdings" panose="05000000000000000000" pitchFamily="2" charset="2"/>
              </a:rPr>
              <a:t> Không tốn bộ nhớ để khởi tạo biến tham chiếu</a:t>
            </a:r>
            <a:endParaRPr lang="en-US" sz="3200">
              <a:solidFill>
                <a:schemeClr val="tx1"/>
              </a:solidFill>
              <a:latin typeface="Consolas" panose="020B0609020204030204" pitchFamily="49" charset="0"/>
              <a:ea typeface="Segoe UI" pitchFamily="34" charset="0"/>
              <a:cs typeface="Arial" panose="020B0604020202020204" pitchFamily="34" charset="0"/>
            </a:endParaRPr>
          </a:p>
          <a:p>
            <a:pPr>
              <a:lnSpc>
                <a:spcPts val="5000"/>
              </a:lnSpc>
              <a:buClr>
                <a:srgbClr val="0070C0"/>
              </a:buClr>
            </a:pPr>
            <a:r>
              <a:rPr lang="en-US" sz="3200">
                <a:solidFill>
                  <a:schemeClr val="tx1"/>
                </a:solidFill>
                <a:latin typeface="+mj-lt"/>
                <a:ea typeface="Segoe UI" pitchFamily="34" charset="0"/>
                <a:cs typeface="Arial" panose="020B0604020202020204" pitchFamily="34" charset="0"/>
                <a:sym typeface="Wingdings" panose="05000000000000000000" pitchFamily="2" charset="2"/>
              </a:rPr>
              <a:t> Đảm bảo được biến không bị thay đổi trong hàm</a:t>
            </a:r>
            <a:endParaRPr lang="en-US" sz="3200">
              <a:solidFill>
                <a:schemeClr val="tx1"/>
              </a:solidFill>
              <a:latin typeface="+mj-lt"/>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Tham chiếu hằng</a:t>
            </a:r>
          </a:p>
        </p:txBody>
      </p:sp>
    </p:spTree>
    <p:extLst>
      <p:ext uri="{BB962C8B-B14F-4D97-AF65-F5344CB8AC3E}">
        <p14:creationId xmlns:p14="http://schemas.microsoft.com/office/powerpoint/2010/main" val="3832518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59789" y="5632632"/>
            <a:ext cx="4387995" cy="838200"/>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r>
              <a:rPr lang="en-US" sz="2500">
                <a:solidFill>
                  <a:srgbClr val="056839"/>
                </a:solidFill>
                <a:latin typeface="Arial" panose="020B0604020202020204" pitchFamily="34" charset="0"/>
                <a:ea typeface="Segoe UI" pitchFamily="34" charset="0"/>
                <a:cs typeface="Arial" panose="020B0604020202020204" pitchFamily="34" charset="0"/>
              </a:rPr>
              <a:t>GV : Lê Hoàng Vân</a:t>
            </a:r>
          </a:p>
          <a:p>
            <a:r>
              <a:rPr lang="en-US" sz="2500">
                <a:solidFill>
                  <a:srgbClr val="056839"/>
                </a:solidFill>
                <a:latin typeface="Arial" panose="020B0604020202020204" pitchFamily="34" charset="0"/>
                <a:ea typeface="Segoe UI" pitchFamily="34" charset="0"/>
                <a:cs typeface="Arial" panose="020B0604020202020204" pitchFamily="34" charset="0"/>
              </a:rPr>
              <a:t>Email: vanle.edu@gmail.com</a:t>
            </a:r>
            <a:endParaRPr lang="en-US" sz="2500" dirty="0">
              <a:solidFill>
                <a:srgbClr val="056839"/>
              </a:solidFill>
              <a:latin typeface="Arial" panose="020B0604020202020204" pitchFamily="34" charset="0"/>
              <a:ea typeface="Segoe UI"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425" y="5689050"/>
            <a:ext cx="725364" cy="725364"/>
          </a:xfrm>
          <a:prstGeom prst="rect">
            <a:avLst/>
          </a:prstGeom>
        </p:spPr>
      </p:pic>
      <p:sp>
        <p:nvSpPr>
          <p:cNvPr id="10" name="Title 1"/>
          <p:cNvSpPr txBox="1">
            <a:spLocks/>
          </p:cNvSpPr>
          <p:nvPr/>
        </p:nvSpPr>
        <p:spPr>
          <a:xfrm>
            <a:off x="0" y="280629"/>
            <a:ext cx="9144000" cy="1371602"/>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200">
                <a:solidFill>
                  <a:schemeClr val="tx1"/>
                </a:solidFill>
                <a:latin typeface="Arial" panose="020B0604020202020204" pitchFamily="34" charset="0"/>
                <a:ea typeface="Segoe UI" pitchFamily="34" charset="0"/>
                <a:cs typeface="Arial" panose="020B0604020202020204" pitchFamily="34" charset="0"/>
              </a:rPr>
              <a:t>Môn học</a:t>
            </a:r>
          </a:p>
          <a:p>
            <a:pPr algn="ctr"/>
            <a:r>
              <a:rPr lang="vi-VN" sz="2800">
                <a:solidFill>
                  <a:schemeClr val="accent1">
                    <a:lumMod val="50000"/>
                  </a:schemeClr>
                </a:solidFill>
                <a:latin typeface="Arial" panose="020B0604020202020204" pitchFamily="34" charset="0"/>
                <a:ea typeface="Segoe UI" pitchFamily="34" charset="0"/>
                <a:cs typeface="Arial" panose="020B0604020202020204" pitchFamily="34" charset="0"/>
              </a:rPr>
              <a:t>PHƯƠNG PHÁP LẬP TRÌNH HƯỚNG ĐỐI TƯỢNG</a:t>
            </a:r>
          </a:p>
          <a:p>
            <a:pPr algn="ctr"/>
            <a:r>
              <a:rPr lang="vi-VN" sz="2800">
                <a:solidFill>
                  <a:schemeClr val="accent1">
                    <a:lumMod val="50000"/>
                  </a:schemeClr>
                </a:solidFill>
                <a:latin typeface="Arial" panose="020B0604020202020204" pitchFamily="34" charset="0"/>
                <a:ea typeface="Segoe UI" pitchFamily="34" charset="0"/>
                <a:cs typeface="Arial" panose="020B0604020202020204" pitchFamily="34" charset="0"/>
              </a:rPr>
              <a:t>(OBJECT–ORIENTED PROGRAMMING)</a:t>
            </a:r>
          </a:p>
        </p:txBody>
      </p:sp>
      <p:sp>
        <p:nvSpPr>
          <p:cNvPr id="11" name="Title 1"/>
          <p:cNvSpPr txBox="1">
            <a:spLocks/>
          </p:cNvSpPr>
          <p:nvPr/>
        </p:nvSpPr>
        <p:spPr>
          <a:xfrm>
            <a:off x="1" y="3048000"/>
            <a:ext cx="9144000" cy="152400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4400" b="1">
                <a:latin typeface="Arial" panose="020B0604020202020204" pitchFamily="34" charset="0"/>
                <a:ea typeface="Segoe UI" pitchFamily="34" charset="0"/>
                <a:cs typeface="Arial" panose="020B0604020202020204" pitchFamily="34" charset="0"/>
              </a:rPr>
              <a:t>ÔN TẬP KỸ THUẬT LẬP TRÌNH</a:t>
            </a:r>
            <a:endParaRPr lang="en-US" sz="4400" b="1" dirty="0">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353887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Nạp chồng hàm</a:t>
            </a:r>
          </a:p>
        </p:txBody>
      </p:sp>
      <p:sp>
        <p:nvSpPr>
          <p:cNvPr id="6" name="Rectangle 5"/>
          <p:cNvSpPr/>
          <p:nvPr/>
        </p:nvSpPr>
        <p:spPr>
          <a:xfrm>
            <a:off x="202054" y="857698"/>
            <a:ext cx="5184521" cy="157000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t"/>
          <a:lstStyle/>
          <a:p>
            <a:r>
              <a:rPr lang="en-US" sz="2000">
                <a:solidFill>
                  <a:srgbClr val="0000FF"/>
                </a:solidFill>
                <a:latin typeface="Consolas" panose="020B0609020204030204" pitchFamily="49" charset="0"/>
              </a:rPr>
              <a:t>int</a:t>
            </a:r>
            <a:r>
              <a:rPr lang="en-US" sz="2000">
                <a:solidFill>
                  <a:prstClr val="black"/>
                </a:solidFill>
                <a:latin typeface="Consolas" panose="020B0609020204030204" pitchFamily="49" charset="0"/>
              </a:rPr>
              <a:t> TinhTong2SoNguyen(</a:t>
            </a:r>
            <a:r>
              <a:rPr lang="en-US" sz="2000">
                <a:solidFill>
                  <a:srgbClr val="0000FF"/>
                </a:solidFill>
                <a:latin typeface="Consolas" panose="020B0609020204030204" pitchFamily="49" charset="0"/>
              </a:rPr>
              <a:t>int</a:t>
            </a:r>
            <a:r>
              <a:rPr lang="en-US" sz="2000">
                <a:solidFill>
                  <a:prstClr val="black"/>
                </a:solidFill>
                <a:latin typeface="Consolas" panose="020B0609020204030204" pitchFamily="49" charset="0"/>
              </a:rPr>
              <a:t> a, </a:t>
            </a:r>
            <a:r>
              <a:rPr lang="en-US" sz="2000">
                <a:solidFill>
                  <a:srgbClr val="0000FF"/>
                </a:solidFill>
                <a:latin typeface="Consolas" panose="020B0609020204030204" pitchFamily="49" charset="0"/>
              </a:rPr>
              <a:t>int</a:t>
            </a:r>
            <a:r>
              <a:rPr lang="en-US" sz="2000">
                <a:solidFill>
                  <a:prstClr val="black"/>
                </a:solidFill>
                <a:latin typeface="Consolas" panose="020B0609020204030204" pitchFamily="49" charset="0"/>
              </a:rPr>
              <a:t> b)</a:t>
            </a:r>
          </a:p>
          <a:p>
            <a:r>
              <a:rPr lang="en-US" sz="2000">
                <a:solidFill>
                  <a:prstClr val="black"/>
                </a:solidFill>
                <a:latin typeface="Consolas" panose="020B0609020204030204" pitchFamily="49" charset="0"/>
              </a:rPr>
              <a:t>{</a:t>
            </a:r>
          </a:p>
          <a:p>
            <a:r>
              <a:rPr lang="en-US" sz="2000">
                <a:solidFill>
                  <a:srgbClr val="0000FF"/>
                </a:solidFill>
                <a:latin typeface="Consolas" panose="020B0609020204030204" pitchFamily="49" charset="0"/>
              </a:rPr>
              <a:t>	return</a:t>
            </a:r>
            <a:r>
              <a:rPr lang="en-US" sz="2000">
                <a:solidFill>
                  <a:prstClr val="black"/>
                </a:solidFill>
                <a:latin typeface="Consolas" panose="020B0609020204030204" pitchFamily="49" charset="0"/>
              </a:rPr>
              <a:t> a + b;</a:t>
            </a:r>
          </a:p>
          <a:p>
            <a:r>
              <a:rPr lang="en-US" sz="2000">
                <a:solidFill>
                  <a:prstClr val="black"/>
                </a:solidFill>
                <a:latin typeface="Consolas" panose="020B0609020204030204" pitchFamily="49" charset="0"/>
              </a:rPr>
              <a:t>}</a:t>
            </a:r>
          </a:p>
        </p:txBody>
      </p:sp>
      <p:sp>
        <p:nvSpPr>
          <p:cNvPr id="7" name="Rectangle 6"/>
          <p:cNvSpPr/>
          <p:nvPr/>
        </p:nvSpPr>
        <p:spPr>
          <a:xfrm>
            <a:off x="202054" y="2798472"/>
            <a:ext cx="6329175" cy="157000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t"/>
          <a:lstStyle/>
          <a:p>
            <a:r>
              <a:rPr lang="en-US" sz="2000">
                <a:solidFill>
                  <a:srgbClr val="0000FF"/>
                </a:solidFill>
                <a:latin typeface="Consolas" panose="020B0609020204030204" pitchFamily="49" charset="0"/>
              </a:rPr>
              <a:t>int</a:t>
            </a:r>
            <a:r>
              <a:rPr lang="en-US" sz="2000">
                <a:solidFill>
                  <a:prstClr val="black"/>
                </a:solidFill>
                <a:latin typeface="Consolas" panose="020B0609020204030204" pitchFamily="49" charset="0"/>
              </a:rPr>
              <a:t> TinhTong3SoNguyen(</a:t>
            </a:r>
            <a:r>
              <a:rPr lang="en-US" sz="2000">
                <a:solidFill>
                  <a:srgbClr val="0000FF"/>
                </a:solidFill>
                <a:latin typeface="Consolas" panose="020B0609020204030204" pitchFamily="49" charset="0"/>
              </a:rPr>
              <a:t>int</a:t>
            </a:r>
            <a:r>
              <a:rPr lang="en-US" sz="2000">
                <a:solidFill>
                  <a:prstClr val="black"/>
                </a:solidFill>
                <a:latin typeface="Consolas" panose="020B0609020204030204" pitchFamily="49" charset="0"/>
              </a:rPr>
              <a:t> a, </a:t>
            </a:r>
            <a:r>
              <a:rPr lang="en-US" sz="2000">
                <a:solidFill>
                  <a:srgbClr val="0000FF"/>
                </a:solidFill>
                <a:latin typeface="Consolas" panose="020B0609020204030204" pitchFamily="49" charset="0"/>
              </a:rPr>
              <a:t>int</a:t>
            </a:r>
            <a:r>
              <a:rPr lang="en-US" sz="2000">
                <a:solidFill>
                  <a:prstClr val="black"/>
                </a:solidFill>
                <a:latin typeface="Consolas" panose="020B0609020204030204" pitchFamily="49" charset="0"/>
              </a:rPr>
              <a:t> b , </a:t>
            </a:r>
            <a:r>
              <a:rPr lang="en-US" sz="2000">
                <a:solidFill>
                  <a:srgbClr val="0000FF"/>
                </a:solidFill>
                <a:latin typeface="Consolas" panose="020B0609020204030204" pitchFamily="49" charset="0"/>
              </a:rPr>
              <a:t>int</a:t>
            </a:r>
            <a:r>
              <a:rPr lang="en-US" sz="2000">
                <a:solidFill>
                  <a:prstClr val="black"/>
                </a:solidFill>
                <a:latin typeface="Consolas" panose="020B0609020204030204" pitchFamily="49" charset="0"/>
              </a:rPr>
              <a:t> c)</a:t>
            </a:r>
          </a:p>
          <a:p>
            <a:r>
              <a:rPr lang="en-US" sz="2000">
                <a:solidFill>
                  <a:prstClr val="black"/>
                </a:solidFill>
                <a:latin typeface="Consolas" panose="020B0609020204030204" pitchFamily="49" charset="0"/>
              </a:rPr>
              <a:t>{</a:t>
            </a:r>
          </a:p>
          <a:p>
            <a:r>
              <a:rPr lang="en-US" sz="2000">
                <a:solidFill>
                  <a:srgbClr val="0000FF"/>
                </a:solidFill>
                <a:latin typeface="Consolas" panose="020B0609020204030204" pitchFamily="49" charset="0"/>
              </a:rPr>
              <a:t>	return</a:t>
            </a:r>
            <a:r>
              <a:rPr lang="en-US" sz="2000">
                <a:solidFill>
                  <a:prstClr val="black"/>
                </a:solidFill>
                <a:latin typeface="Consolas" panose="020B0609020204030204" pitchFamily="49" charset="0"/>
              </a:rPr>
              <a:t> a + b + c;</a:t>
            </a:r>
          </a:p>
          <a:p>
            <a:r>
              <a:rPr lang="en-US" sz="2000">
                <a:solidFill>
                  <a:prstClr val="black"/>
                </a:solidFill>
                <a:latin typeface="Consolas" panose="020B0609020204030204" pitchFamily="49" charset="0"/>
              </a:rPr>
              <a:t>}</a:t>
            </a:r>
          </a:p>
        </p:txBody>
      </p:sp>
      <p:sp>
        <p:nvSpPr>
          <p:cNvPr id="8" name="Rectangle 7"/>
          <p:cNvSpPr/>
          <p:nvPr/>
        </p:nvSpPr>
        <p:spPr>
          <a:xfrm>
            <a:off x="202054" y="4769499"/>
            <a:ext cx="6329175" cy="157000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t"/>
          <a:lstStyle/>
          <a:p>
            <a:r>
              <a:rPr lang="en-US" sz="2000">
                <a:solidFill>
                  <a:srgbClr val="0000FF"/>
                </a:solidFill>
                <a:latin typeface="Consolas" panose="020B0609020204030204" pitchFamily="49" charset="0"/>
              </a:rPr>
              <a:t>float </a:t>
            </a:r>
            <a:r>
              <a:rPr lang="en-US" sz="2000">
                <a:solidFill>
                  <a:prstClr val="black"/>
                </a:solidFill>
                <a:latin typeface="Consolas" panose="020B0609020204030204" pitchFamily="49" charset="0"/>
              </a:rPr>
              <a:t>TinhTong2SoThuc (</a:t>
            </a:r>
            <a:r>
              <a:rPr lang="en-US" sz="2000">
                <a:solidFill>
                  <a:srgbClr val="0000FF"/>
                </a:solidFill>
                <a:latin typeface="Consolas" panose="020B0609020204030204" pitchFamily="49" charset="0"/>
              </a:rPr>
              <a:t>float</a:t>
            </a:r>
            <a:r>
              <a:rPr lang="en-US" sz="2000">
                <a:solidFill>
                  <a:prstClr val="black"/>
                </a:solidFill>
                <a:latin typeface="Consolas" panose="020B0609020204030204" pitchFamily="49" charset="0"/>
              </a:rPr>
              <a:t> a, </a:t>
            </a:r>
            <a:r>
              <a:rPr lang="en-US" sz="2000">
                <a:solidFill>
                  <a:srgbClr val="0000FF"/>
                </a:solidFill>
                <a:latin typeface="Consolas" panose="020B0609020204030204" pitchFamily="49" charset="0"/>
              </a:rPr>
              <a:t>float</a:t>
            </a:r>
            <a:r>
              <a:rPr lang="en-US" sz="2000">
                <a:solidFill>
                  <a:prstClr val="black"/>
                </a:solidFill>
                <a:latin typeface="Consolas" panose="020B0609020204030204" pitchFamily="49" charset="0"/>
              </a:rPr>
              <a:t> b)</a:t>
            </a:r>
          </a:p>
          <a:p>
            <a:r>
              <a:rPr lang="en-US" sz="2000">
                <a:solidFill>
                  <a:prstClr val="black"/>
                </a:solidFill>
                <a:latin typeface="Consolas" panose="020B0609020204030204" pitchFamily="49" charset="0"/>
              </a:rPr>
              <a:t>{</a:t>
            </a:r>
          </a:p>
          <a:p>
            <a:r>
              <a:rPr lang="en-US" sz="2000">
                <a:solidFill>
                  <a:srgbClr val="0000FF"/>
                </a:solidFill>
                <a:latin typeface="Consolas" panose="020B0609020204030204" pitchFamily="49" charset="0"/>
              </a:rPr>
              <a:t>	return</a:t>
            </a:r>
            <a:r>
              <a:rPr lang="en-US" sz="2000">
                <a:solidFill>
                  <a:prstClr val="black"/>
                </a:solidFill>
                <a:latin typeface="Consolas" panose="020B0609020204030204" pitchFamily="49" charset="0"/>
              </a:rPr>
              <a:t> a + b + c;</a:t>
            </a:r>
          </a:p>
          <a:p>
            <a:r>
              <a:rPr lang="en-US" sz="2000">
                <a:solidFill>
                  <a:prstClr val="black"/>
                </a:solidFill>
                <a:latin typeface="Consolas" panose="020B0609020204030204" pitchFamily="49" charset="0"/>
              </a:rPr>
              <a:t>}</a:t>
            </a:r>
          </a:p>
        </p:txBody>
      </p:sp>
      <p:cxnSp>
        <p:nvCxnSpPr>
          <p:cNvPr id="9" name="Straight Connector 8"/>
          <p:cNvCxnSpPr/>
          <p:nvPr/>
        </p:nvCxnSpPr>
        <p:spPr>
          <a:xfrm>
            <a:off x="359665" y="1541669"/>
            <a:ext cx="0" cy="27432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9665" y="3485868"/>
            <a:ext cx="0" cy="24154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73313" y="5474677"/>
            <a:ext cx="0" cy="24154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544186" y="1042712"/>
            <a:ext cx="3353060" cy="1384995"/>
          </a:xfrm>
          <a:prstGeom prst="rect">
            <a:avLst/>
          </a:prstGeom>
        </p:spPr>
        <p:txBody>
          <a:bodyPr wrap="square">
            <a:spAutoFit/>
          </a:bodyPr>
          <a:lstStyle/>
          <a:p>
            <a:pPr algn="ctr"/>
            <a:r>
              <a:rPr lang="en-US" sz="2800" b="1">
                <a:solidFill>
                  <a:srgbClr val="C00000"/>
                </a:solidFill>
                <a:latin typeface="Arial" panose="020B0604020202020204" pitchFamily="34" charset="0"/>
                <a:ea typeface="Segoe UI" pitchFamily="34" charset="0"/>
                <a:cs typeface="Arial" panose="020B0604020202020204" pitchFamily="34" charset="0"/>
              </a:rPr>
              <a:t>Muốn tên các hàm này giống nhau được không?</a:t>
            </a:r>
          </a:p>
        </p:txBody>
      </p:sp>
    </p:spTree>
    <p:extLst>
      <p:ext uri="{BB962C8B-B14F-4D97-AF65-F5344CB8AC3E}">
        <p14:creationId xmlns:p14="http://schemas.microsoft.com/office/powerpoint/2010/main" val="242202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5000"/>
              </a:lnSpc>
              <a:buClr>
                <a:srgbClr val="0070C0"/>
              </a:buClr>
              <a:buFont typeface="Wingdings" panose="05000000000000000000" pitchFamily="2" charset="2"/>
              <a:buChar char="Ø"/>
            </a:pPr>
            <a:r>
              <a:rPr lang="vi-VN" sz="3200">
                <a:solidFill>
                  <a:schemeClr val="tx1"/>
                </a:solidFill>
                <a:latin typeface="Arial" panose="020B0604020202020204" pitchFamily="34" charset="0"/>
                <a:ea typeface="Segoe UI" pitchFamily="34" charset="0"/>
                <a:cs typeface="Arial" panose="020B0604020202020204" pitchFamily="34" charset="0"/>
              </a:rPr>
              <a:t>Các </a:t>
            </a:r>
            <a:r>
              <a:rPr lang="en-US" sz="3200">
                <a:solidFill>
                  <a:schemeClr val="tx1"/>
                </a:solidFill>
                <a:latin typeface="Arial" panose="020B0604020202020204" pitchFamily="34" charset="0"/>
                <a:ea typeface="Segoe UI" pitchFamily="34" charset="0"/>
                <a:cs typeface="Arial" panose="020B0604020202020204" pitchFamily="34" charset="0"/>
              </a:rPr>
              <a:t>hàm </a:t>
            </a:r>
            <a:r>
              <a:rPr lang="vi-VN" sz="3200">
                <a:solidFill>
                  <a:schemeClr val="tx1"/>
                </a:solidFill>
                <a:latin typeface="Arial" panose="020B0604020202020204" pitchFamily="34" charset="0"/>
                <a:ea typeface="Segoe UI" pitchFamily="34" charset="0"/>
                <a:cs typeface="Arial" panose="020B0604020202020204" pitchFamily="34" charset="0"/>
              </a:rPr>
              <a:t>có cùng tên nhưng khác nhau về danh sách tham số gọi là các </a:t>
            </a:r>
            <a:r>
              <a:rPr lang="en-US" sz="3200">
                <a:solidFill>
                  <a:schemeClr val="tx1"/>
                </a:solidFill>
                <a:latin typeface="Arial" panose="020B0604020202020204" pitchFamily="34" charset="0"/>
                <a:ea typeface="Segoe UI" pitchFamily="34" charset="0"/>
                <a:cs typeface="Arial" panose="020B0604020202020204" pitchFamily="34" charset="0"/>
              </a:rPr>
              <a:t>hàm </a:t>
            </a:r>
            <a:r>
              <a:rPr lang="vi-VN" sz="3200">
                <a:solidFill>
                  <a:schemeClr val="tx1"/>
                </a:solidFill>
                <a:latin typeface="Arial" panose="020B0604020202020204" pitchFamily="34" charset="0"/>
                <a:ea typeface="Segoe UI" pitchFamily="34" charset="0"/>
                <a:cs typeface="Arial" panose="020B0604020202020204" pitchFamily="34" charset="0"/>
              </a:rPr>
              <a:t>nạp chồng.</a:t>
            </a:r>
          </a:p>
          <a:p>
            <a:pPr marL="457200" indent="-457200">
              <a:lnSpc>
                <a:spcPts val="5000"/>
              </a:lnSpc>
              <a:buClr>
                <a:srgbClr val="0070C0"/>
              </a:buClr>
              <a:buFont typeface="Wingdings" panose="05000000000000000000" pitchFamily="2" charset="2"/>
              <a:buChar char="Ø"/>
            </a:pPr>
            <a:r>
              <a:rPr lang="vi-VN" sz="3200">
                <a:solidFill>
                  <a:schemeClr val="tx1"/>
                </a:solidFill>
                <a:latin typeface="Arial" panose="020B0604020202020204" pitchFamily="34" charset="0"/>
                <a:ea typeface="Segoe UI" pitchFamily="34" charset="0"/>
                <a:cs typeface="Arial" panose="020B0604020202020204" pitchFamily="34" charset="0"/>
              </a:rPr>
              <a:t>Nói cách khác, các </a:t>
            </a:r>
            <a:r>
              <a:rPr lang="en-US" sz="3200">
                <a:solidFill>
                  <a:schemeClr val="tx1"/>
                </a:solidFill>
                <a:latin typeface="Arial" panose="020B0604020202020204" pitchFamily="34" charset="0"/>
                <a:ea typeface="Segoe UI" pitchFamily="34" charset="0"/>
                <a:cs typeface="Arial" panose="020B0604020202020204" pitchFamily="34" charset="0"/>
              </a:rPr>
              <a:t>hàm </a:t>
            </a:r>
            <a:r>
              <a:rPr lang="vi-VN" sz="3200">
                <a:solidFill>
                  <a:schemeClr val="tx1"/>
                </a:solidFill>
                <a:latin typeface="Arial" panose="020B0604020202020204" pitchFamily="34" charset="0"/>
                <a:ea typeface="Segoe UI" pitchFamily="34" charset="0"/>
                <a:cs typeface="Arial" panose="020B0604020202020204" pitchFamily="34" charset="0"/>
              </a:rPr>
              <a:t>nạp chồng được phân biệt bằng danh sách tham số</a:t>
            </a:r>
          </a:p>
          <a:p>
            <a:pPr marL="457200" indent="-457200">
              <a:lnSpc>
                <a:spcPts val="5000"/>
              </a:lnSpc>
              <a:buClr>
                <a:srgbClr val="0070C0"/>
              </a:buClr>
              <a:buFont typeface="Wingdings" panose="05000000000000000000" pitchFamily="2" charset="2"/>
              <a:buChar char="Ø"/>
            </a:pPr>
            <a:r>
              <a:rPr lang="vi-VN" sz="3200">
                <a:solidFill>
                  <a:schemeClr val="tx1"/>
                </a:solidFill>
                <a:latin typeface="Arial" panose="020B0604020202020204" pitchFamily="34" charset="0"/>
                <a:ea typeface="Segoe UI" pitchFamily="34" charset="0"/>
                <a:cs typeface="Arial" panose="020B0604020202020204" pitchFamily="34" charset="0"/>
              </a:rPr>
              <a:t>Danh sách tham số được phân biệt với nhau bởi:</a:t>
            </a:r>
          </a:p>
          <a:p>
            <a:pPr marL="914400" lvl="1" indent="-457200">
              <a:lnSpc>
                <a:spcPts val="5000"/>
              </a:lnSpc>
              <a:buClr>
                <a:srgbClr val="0070C0"/>
              </a:buClr>
              <a:buFont typeface="Wingdings" panose="05000000000000000000" pitchFamily="2" charset="2"/>
              <a:buChar char="ü"/>
            </a:pPr>
            <a:r>
              <a:rPr lang="vi-VN" sz="3200">
                <a:solidFill>
                  <a:schemeClr val="tx1"/>
                </a:solidFill>
                <a:latin typeface="Arial" panose="020B0604020202020204" pitchFamily="34" charset="0"/>
                <a:ea typeface="Segoe UI" pitchFamily="34" charset="0"/>
                <a:cs typeface="Arial" panose="020B0604020202020204" pitchFamily="34" charset="0"/>
              </a:rPr>
              <a:t>Số lượng tham số</a:t>
            </a:r>
          </a:p>
          <a:p>
            <a:pPr marL="914400" lvl="1" indent="-457200">
              <a:lnSpc>
                <a:spcPts val="5000"/>
              </a:lnSpc>
              <a:buClr>
                <a:srgbClr val="0070C0"/>
              </a:buClr>
              <a:buFont typeface="Wingdings" panose="05000000000000000000" pitchFamily="2" charset="2"/>
              <a:buChar char="ü"/>
            </a:pPr>
            <a:r>
              <a:rPr lang="vi-VN" sz="3200">
                <a:solidFill>
                  <a:schemeClr val="tx1"/>
                </a:solidFill>
                <a:latin typeface="Arial" panose="020B0604020202020204" pitchFamily="34" charset="0"/>
                <a:ea typeface="Segoe UI" pitchFamily="34" charset="0"/>
                <a:cs typeface="Arial" panose="020B0604020202020204" pitchFamily="34" charset="0"/>
              </a:rPr>
              <a:t>Kiểu dữ liệu của tham số</a:t>
            </a:r>
          </a:p>
          <a:p>
            <a:pPr marL="914400" lvl="1" indent="-457200">
              <a:lnSpc>
                <a:spcPts val="5000"/>
              </a:lnSpc>
              <a:buClr>
                <a:srgbClr val="0070C0"/>
              </a:buClr>
              <a:buFont typeface="Wingdings" panose="05000000000000000000" pitchFamily="2" charset="2"/>
              <a:buChar char="ü"/>
            </a:pPr>
            <a:r>
              <a:rPr lang="vi-VN" sz="3200">
                <a:solidFill>
                  <a:schemeClr val="tx1"/>
                </a:solidFill>
                <a:latin typeface="Arial" panose="020B0604020202020204" pitchFamily="34" charset="0"/>
                <a:ea typeface="Segoe UI" pitchFamily="34" charset="0"/>
                <a:cs typeface="Arial" panose="020B0604020202020204" pitchFamily="34" charset="0"/>
              </a:rPr>
              <a:t>Thứ tự của tham số</a:t>
            </a:r>
            <a:endParaRPr lang="en-US" sz="3200">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Nạp chồng hàm</a:t>
            </a:r>
          </a:p>
        </p:txBody>
      </p:sp>
    </p:spTree>
    <p:extLst>
      <p:ext uri="{BB962C8B-B14F-4D97-AF65-F5344CB8AC3E}">
        <p14:creationId xmlns:p14="http://schemas.microsoft.com/office/powerpoint/2010/main" val="2490980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914400" lvl="1" indent="-457200" algn="just">
              <a:lnSpc>
                <a:spcPct val="150000"/>
              </a:lnSpc>
              <a:buClr>
                <a:schemeClr val="accent1">
                  <a:lumMod val="50000"/>
                </a:schemeClr>
              </a:buClr>
              <a:buFont typeface="Wingdings" panose="05000000000000000000" pitchFamily="2" charset="2"/>
              <a:buChar char="v"/>
            </a:pPr>
            <a:r>
              <a:rPr lang="vi-VN" sz="2800">
                <a:solidFill>
                  <a:prstClr val="black"/>
                </a:solidFill>
                <a:cs typeface="Arial" panose="020B0604020202020204" pitchFamily="34" charset="0"/>
              </a:rPr>
              <a:t>Danh sách tham số được phân biệt với nhau bởi</a:t>
            </a:r>
            <a:r>
              <a:rPr lang="en-US" sz="2800">
                <a:solidFill>
                  <a:prstClr val="black"/>
                </a:solidFill>
                <a:cs typeface="Arial" panose="020B0604020202020204" pitchFamily="34" charset="0"/>
              </a:rPr>
              <a:t>:</a:t>
            </a:r>
          </a:p>
          <a:p>
            <a:pPr marL="1371600" lvl="2" indent="-457200" algn="just">
              <a:lnSpc>
                <a:spcPct val="150000"/>
              </a:lnSpc>
              <a:buClr>
                <a:schemeClr val="accent1">
                  <a:lumMod val="50000"/>
                </a:schemeClr>
              </a:buClr>
              <a:buFont typeface="Wingdings" panose="05000000000000000000" pitchFamily="2" charset="2"/>
              <a:buChar char="§"/>
            </a:pPr>
            <a:r>
              <a:rPr lang="vi-VN" sz="2800">
                <a:solidFill>
                  <a:prstClr val="black"/>
                </a:solidFill>
                <a:cs typeface="Arial" panose="020B0604020202020204" pitchFamily="34" charset="0"/>
              </a:rPr>
              <a:t>Số lượng tham số</a:t>
            </a:r>
          </a:p>
          <a:p>
            <a:pPr lvl="4"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p>
          <a:p>
            <a:pPr lvl="4"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r>
              <a:rPr lang="en-US" sz="2800" b="1">
                <a:solidFill>
                  <a:srgbClr val="0000FF"/>
                </a:solidFill>
                <a:latin typeface="Courier New" pitchFamily="49" charset="0"/>
                <a:cs typeface="Courier New" pitchFamily="49" charset="0"/>
              </a:rPr>
              <a:t>int</a:t>
            </a:r>
            <a:r>
              <a:rPr lang="en-US" sz="2800" b="1">
                <a:latin typeface="Courier New" pitchFamily="49" charset="0"/>
                <a:cs typeface="Courier New" pitchFamily="49" charset="0"/>
              </a:rPr>
              <a:t>);</a:t>
            </a:r>
          </a:p>
          <a:p>
            <a:pPr lvl="4"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r>
              <a:rPr lang="en-US" sz="2800" b="1">
                <a:solidFill>
                  <a:srgbClr val="0000FF"/>
                </a:solidFill>
                <a:latin typeface="Courier New" pitchFamily="49" charset="0"/>
                <a:cs typeface="Courier New" pitchFamily="49" charset="0"/>
              </a:rPr>
              <a:t>int</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int</a:t>
            </a:r>
            <a:r>
              <a:rPr lang="en-US" sz="2800" b="1">
                <a:latin typeface="Courier New" pitchFamily="49" charset="0"/>
                <a:cs typeface="Courier New" pitchFamily="49" charset="0"/>
              </a:rPr>
              <a:t>);</a:t>
            </a:r>
          </a:p>
          <a:p>
            <a:pPr lvl="4"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r>
              <a:rPr lang="en-US" sz="2800" b="1">
                <a:solidFill>
                  <a:srgbClr val="0000FF"/>
                </a:solidFill>
                <a:latin typeface="Courier New" pitchFamily="49" charset="0"/>
                <a:cs typeface="Courier New" pitchFamily="49" charset="0"/>
              </a:rPr>
              <a:t>int</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int</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int</a:t>
            </a:r>
            <a:r>
              <a:rPr lang="en-US" sz="2800" b="1">
                <a:latin typeface="Courier New" pitchFamily="49" charset="0"/>
                <a:cs typeface="Courier New" pitchFamily="49" charset="0"/>
              </a:rPr>
              <a:t>);</a:t>
            </a: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Nạp chồng hàm</a:t>
            </a:r>
          </a:p>
        </p:txBody>
      </p:sp>
    </p:spTree>
    <p:extLst>
      <p:ext uri="{BB962C8B-B14F-4D97-AF65-F5344CB8AC3E}">
        <p14:creationId xmlns:p14="http://schemas.microsoft.com/office/powerpoint/2010/main" val="1286096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914400" lvl="1" indent="-457200" algn="just">
              <a:lnSpc>
                <a:spcPct val="150000"/>
              </a:lnSpc>
              <a:buClr>
                <a:schemeClr val="accent1">
                  <a:lumMod val="50000"/>
                </a:schemeClr>
              </a:buClr>
              <a:buFont typeface="Wingdings" panose="05000000000000000000" pitchFamily="2" charset="2"/>
              <a:buChar char="v"/>
            </a:pPr>
            <a:r>
              <a:rPr lang="vi-VN" sz="2800">
                <a:solidFill>
                  <a:prstClr val="black"/>
                </a:solidFill>
                <a:cs typeface="Arial" panose="020B0604020202020204" pitchFamily="34" charset="0"/>
              </a:rPr>
              <a:t>Danh sách tham số được phân biệt với nhau bởi</a:t>
            </a:r>
            <a:r>
              <a:rPr lang="en-US" sz="2800">
                <a:solidFill>
                  <a:prstClr val="black"/>
                </a:solidFill>
                <a:cs typeface="Arial" panose="020B0604020202020204" pitchFamily="34" charset="0"/>
              </a:rPr>
              <a:t>:</a:t>
            </a:r>
          </a:p>
          <a:p>
            <a:pPr marL="1371600" lvl="2" indent="-457200" algn="just">
              <a:lnSpc>
                <a:spcPct val="150000"/>
              </a:lnSpc>
              <a:buClr>
                <a:schemeClr val="accent1">
                  <a:lumMod val="50000"/>
                </a:schemeClr>
              </a:buClr>
              <a:buFont typeface="Wingdings" panose="05000000000000000000" pitchFamily="2" charset="2"/>
              <a:buChar char="§"/>
            </a:pPr>
            <a:r>
              <a:rPr lang="vi-VN" sz="2800">
                <a:solidFill>
                  <a:prstClr val="black"/>
                </a:solidFill>
                <a:cs typeface="Arial" panose="020B0604020202020204" pitchFamily="34" charset="0"/>
              </a:rPr>
              <a:t>Số lượng tham số</a:t>
            </a:r>
          </a:p>
          <a:p>
            <a:pPr marL="1371600" lvl="2" indent="-457200" algn="just">
              <a:lnSpc>
                <a:spcPct val="150000"/>
              </a:lnSpc>
              <a:buClr>
                <a:schemeClr val="accent1">
                  <a:lumMod val="50000"/>
                </a:schemeClr>
              </a:buClr>
              <a:buFont typeface="Wingdings" panose="05000000000000000000" pitchFamily="2" charset="2"/>
              <a:buChar char="§"/>
            </a:pPr>
            <a:r>
              <a:rPr lang="vi-VN" sz="2800">
                <a:solidFill>
                  <a:prstClr val="black"/>
                </a:solidFill>
                <a:cs typeface="Arial" panose="020B0604020202020204" pitchFamily="34" charset="0"/>
              </a:rPr>
              <a:t>Kiểu dữ liệu của tham số</a:t>
            </a:r>
          </a:p>
          <a:p>
            <a:pPr lvl="4"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r>
              <a:rPr lang="en-US" sz="2800" b="1">
                <a:solidFill>
                  <a:srgbClr val="0000FF"/>
                </a:solidFill>
                <a:latin typeface="Courier New" pitchFamily="49" charset="0"/>
                <a:cs typeface="Courier New" pitchFamily="49" charset="0"/>
              </a:rPr>
              <a:t>int</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int</a:t>
            </a:r>
            <a:r>
              <a:rPr lang="en-US" sz="2800" b="1">
                <a:latin typeface="Courier New" pitchFamily="49" charset="0"/>
                <a:cs typeface="Courier New" pitchFamily="49" charset="0"/>
              </a:rPr>
              <a:t>);</a:t>
            </a:r>
          </a:p>
          <a:p>
            <a:pPr lvl="4"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r>
              <a:rPr lang="en-US" sz="2800" b="1">
                <a:solidFill>
                  <a:srgbClr val="0000FF"/>
                </a:solidFill>
                <a:latin typeface="Courier New" pitchFamily="49" charset="0"/>
                <a:cs typeface="Courier New" pitchFamily="49" charset="0"/>
              </a:rPr>
              <a:t>int</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float</a:t>
            </a:r>
            <a:r>
              <a:rPr lang="en-US" sz="2800" b="1">
                <a:latin typeface="Courier New" pitchFamily="49" charset="0"/>
                <a:cs typeface="Courier New" pitchFamily="49" charset="0"/>
              </a:rPr>
              <a:t>);</a:t>
            </a:r>
          </a:p>
          <a:p>
            <a:pPr lvl="4"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r>
              <a:rPr lang="en-US" sz="2800" b="1">
                <a:solidFill>
                  <a:srgbClr val="0000FF"/>
                </a:solidFill>
                <a:latin typeface="Courier New" pitchFamily="49" charset="0"/>
                <a:cs typeface="Courier New" pitchFamily="49" charset="0"/>
              </a:rPr>
              <a:t>char</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bool</a:t>
            </a:r>
            <a:r>
              <a:rPr lang="en-US" sz="2800" b="1">
                <a:latin typeface="Courier New" pitchFamily="49" charset="0"/>
                <a:cs typeface="Courier New" pitchFamily="49" charset="0"/>
              </a:rPr>
              <a:t>);</a:t>
            </a:r>
          </a:p>
          <a:p>
            <a:pPr lvl="4"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r>
              <a:rPr lang="en-US" sz="2800" b="1">
                <a:solidFill>
                  <a:srgbClr val="0000FF"/>
                </a:solidFill>
                <a:latin typeface="Courier New" pitchFamily="49" charset="0"/>
                <a:cs typeface="Courier New" pitchFamily="49" charset="0"/>
              </a:rPr>
              <a:t>double</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char</a:t>
            </a:r>
            <a:r>
              <a:rPr lang="en-US" sz="2800" b="1">
                <a:latin typeface="Courier New" pitchFamily="49" charset="0"/>
                <a:cs typeface="Courier New" pitchFamily="49" charset="0"/>
              </a:rPr>
              <a:t>*);</a:t>
            </a:r>
            <a:endParaRPr lang="en-US" sz="2800"/>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Nạp chồng hàm</a:t>
            </a:r>
          </a:p>
        </p:txBody>
      </p:sp>
    </p:spTree>
    <p:extLst>
      <p:ext uri="{BB962C8B-B14F-4D97-AF65-F5344CB8AC3E}">
        <p14:creationId xmlns:p14="http://schemas.microsoft.com/office/powerpoint/2010/main" val="335963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914400" lvl="1" indent="-457200" algn="just">
              <a:lnSpc>
                <a:spcPct val="150000"/>
              </a:lnSpc>
              <a:buClr>
                <a:schemeClr val="accent1">
                  <a:lumMod val="50000"/>
                </a:schemeClr>
              </a:buClr>
              <a:buFont typeface="Wingdings" panose="05000000000000000000" pitchFamily="2" charset="2"/>
              <a:buChar char="v"/>
            </a:pPr>
            <a:r>
              <a:rPr lang="vi-VN" sz="2800">
                <a:solidFill>
                  <a:prstClr val="black"/>
                </a:solidFill>
                <a:cs typeface="Arial" panose="020B0604020202020204" pitchFamily="34" charset="0"/>
              </a:rPr>
              <a:t>Danh sách tham số được phân biệt với nhau bởi</a:t>
            </a:r>
            <a:r>
              <a:rPr lang="en-US" sz="2800">
                <a:solidFill>
                  <a:prstClr val="black"/>
                </a:solidFill>
                <a:cs typeface="Arial" panose="020B0604020202020204" pitchFamily="34" charset="0"/>
              </a:rPr>
              <a:t>:</a:t>
            </a:r>
          </a:p>
          <a:p>
            <a:pPr marL="1371600" lvl="2" indent="-457200" algn="just">
              <a:lnSpc>
                <a:spcPct val="150000"/>
              </a:lnSpc>
              <a:buClr>
                <a:schemeClr val="accent1">
                  <a:lumMod val="50000"/>
                </a:schemeClr>
              </a:buClr>
              <a:buFont typeface="Wingdings" panose="05000000000000000000" pitchFamily="2" charset="2"/>
              <a:buChar char="§"/>
            </a:pPr>
            <a:r>
              <a:rPr lang="vi-VN" sz="2800">
                <a:solidFill>
                  <a:prstClr val="black"/>
                </a:solidFill>
                <a:cs typeface="Arial" panose="020B0604020202020204" pitchFamily="34" charset="0"/>
              </a:rPr>
              <a:t>Số lượng tham số</a:t>
            </a:r>
          </a:p>
          <a:p>
            <a:pPr marL="1371600" lvl="2" indent="-457200" algn="just">
              <a:lnSpc>
                <a:spcPct val="150000"/>
              </a:lnSpc>
              <a:buClr>
                <a:schemeClr val="accent1">
                  <a:lumMod val="50000"/>
                </a:schemeClr>
              </a:buClr>
              <a:buFont typeface="Wingdings" panose="05000000000000000000" pitchFamily="2" charset="2"/>
              <a:buChar char="§"/>
            </a:pPr>
            <a:r>
              <a:rPr lang="vi-VN" sz="2800">
                <a:solidFill>
                  <a:prstClr val="black"/>
                </a:solidFill>
                <a:cs typeface="Arial" panose="020B0604020202020204" pitchFamily="34" charset="0"/>
              </a:rPr>
              <a:t>Kiểu dữ liệu của tham số</a:t>
            </a:r>
          </a:p>
          <a:p>
            <a:pPr marL="1371600" lvl="2" indent="-457200" algn="just">
              <a:lnSpc>
                <a:spcPct val="150000"/>
              </a:lnSpc>
              <a:buClr>
                <a:schemeClr val="accent1">
                  <a:lumMod val="50000"/>
                </a:schemeClr>
              </a:buClr>
              <a:buFont typeface="Wingdings" panose="05000000000000000000" pitchFamily="2" charset="2"/>
              <a:buChar char="§"/>
            </a:pPr>
            <a:r>
              <a:rPr lang="vi-VN" sz="2800">
                <a:solidFill>
                  <a:prstClr val="black"/>
                </a:solidFill>
                <a:cs typeface="Arial" panose="020B0604020202020204" pitchFamily="34" charset="0"/>
              </a:rPr>
              <a:t>Thứ tự của tham số</a:t>
            </a:r>
          </a:p>
          <a:p>
            <a:pPr lvl="5"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r>
              <a:rPr lang="en-US" sz="2800" b="1">
                <a:solidFill>
                  <a:srgbClr val="0000FF"/>
                </a:solidFill>
                <a:latin typeface="Courier New" pitchFamily="49" charset="0"/>
                <a:cs typeface="Courier New" pitchFamily="49" charset="0"/>
              </a:rPr>
              <a:t>int</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float</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bool</a:t>
            </a:r>
            <a:r>
              <a:rPr lang="en-US" sz="2800" b="1">
                <a:latin typeface="Courier New" pitchFamily="49" charset="0"/>
                <a:cs typeface="Courier New" pitchFamily="49" charset="0"/>
              </a:rPr>
              <a:t>);</a:t>
            </a:r>
          </a:p>
          <a:p>
            <a:pPr lvl="5"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r>
              <a:rPr lang="en-US" sz="2800" b="1">
                <a:solidFill>
                  <a:srgbClr val="0000FF"/>
                </a:solidFill>
                <a:latin typeface="Courier New" pitchFamily="49" charset="0"/>
                <a:cs typeface="Courier New" pitchFamily="49" charset="0"/>
              </a:rPr>
              <a:t>int</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bool</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float</a:t>
            </a:r>
            <a:r>
              <a:rPr lang="en-US" sz="2800" b="1">
                <a:latin typeface="Courier New" pitchFamily="49" charset="0"/>
                <a:cs typeface="Courier New" pitchFamily="49" charset="0"/>
              </a:rPr>
              <a:t>);</a:t>
            </a:r>
          </a:p>
          <a:p>
            <a:pPr lvl="5"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r>
              <a:rPr lang="en-US" sz="2800" b="1">
                <a:solidFill>
                  <a:srgbClr val="0000FF"/>
                </a:solidFill>
                <a:latin typeface="Courier New" pitchFamily="49" charset="0"/>
                <a:cs typeface="Courier New" pitchFamily="49" charset="0"/>
              </a:rPr>
              <a:t>float</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int</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bool</a:t>
            </a:r>
            <a:r>
              <a:rPr lang="en-US" sz="2800" b="1">
                <a:latin typeface="Courier New" pitchFamily="49" charset="0"/>
                <a:cs typeface="Courier New" pitchFamily="49" charset="0"/>
              </a:rPr>
              <a:t>);</a:t>
            </a:r>
          </a:p>
          <a:p>
            <a:pPr lvl="5"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r>
              <a:rPr lang="en-US" sz="2800" b="1">
                <a:solidFill>
                  <a:srgbClr val="0000FF"/>
                </a:solidFill>
                <a:latin typeface="Courier New" pitchFamily="49" charset="0"/>
                <a:cs typeface="Courier New" pitchFamily="49" charset="0"/>
              </a:rPr>
              <a:t>float</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bool</a:t>
            </a:r>
            <a:r>
              <a:rPr lang="en-US" sz="2800" b="1">
                <a:latin typeface="Courier New" pitchFamily="49" charset="0"/>
                <a:cs typeface="Courier New" pitchFamily="49" charset="0"/>
              </a:rPr>
              <a:t>,</a:t>
            </a:r>
            <a:r>
              <a:rPr lang="en-US" sz="2800" b="1">
                <a:solidFill>
                  <a:srgbClr val="0000FF"/>
                </a:solidFill>
                <a:latin typeface="Courier New" pitchFamily="49" charset="0"/>
                <a:cs typeface="Courier New" pitchFamily="49" charset="0"/>
              </a:rPr>
              <a:t> int</a:t>
            </a:r>
            <a:r>
              <a:rPr lang="en-US" sz="2800" b="1">
                <a:latin typeface="Courier New" pitchFamily="49" charset="0"/>
                <a:cs typeface="Courier New" pitchFamily="49" charset="0"/>
              </a:rPr>
              <a:t>);</a:t>
            </a:r>
          </a:p>
          <a:p>
            <a:pPr lvl="5"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r>
              <a:rPr lang="en-US" sz="2800" b="1">
                <a:solidFill>
                  <a:srgbClr val="0000FF"/>
                </a:solidFill>
                <a:latin typeface="Courier New" pitchFamily="49" charset="0"/>
                <a:cs typeface="Courier New" pitchFamily="49" charset="0"/>
              </a:rPr>
              <a:t>bool</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int</a:t>
            </a:r>
            <a:r>
              <a:rPr lang="en-US" sz="2800" b="1">
                <a:latin typeface="Courier New" pitchFamily="49" charset="0"/>
                <a:cs typeface="Courier New" pitchFamily="49" charset="0"/>
              </a:rPr>
              <a:t>,</a:t>
            </a:r>
            <a:r>
              <a:rPr lang="en-US" sz="2800" b="1">
                <a:solidFill>
                  <a:srgbClr val="0000FF"/>
                </a:solidFill>
                <a:latin typeface="Courier New" pitchFamily="49" charset="0"/>
                <a:cs typeface="Courier New" pitchFamily="49" charset="0"/>
              </a:rPr>
              <a:t> float</a:t>
            </a:r>
            <a:r>
              <a:rPr lang="en-US" sz="2800" b="1">
                <a:latin typeface="Courier New" pitchFamily="49" charset="0"/>
                <a:cs typeface="Courier New" pitchFamily="49" charset="0"/>
              </a:rPr>
              <a:t>);</a:t>
            </a:r>
          </a:p>
          <a:p>
            <a:pPr lvl="5" algn="just"/>
            <a:r>
              <a:rPr lang="en-US" sz="2800" b="1">
                <a:solidFill>
                  <a:srgbClr val="0000FF"/>
                </a:solidFill>
                <a:latin typeface="Courier New" pitchFamily="49" charset="0"/>
                <a:cs typeface="Courier New" pitchFamily="49" charset="0"/>
              </a:rPr>
              <a:t>void</a:t>
            </a:r>
            <a:r>
              <a:rPr lang="en-US" sz="2800" b="1">
                <a:latin typeface="Courier New" pitchFamily="49" charset="0"/>
                <a:cs typeface="Courier New" pitchFamily="49" charset="0"/>
              </a:rPr>
              <a:t> f(</a:t>
            </a:r>
            <a:r>
              <a:rPr lang="en-US" sz="2800" b="1">
                <a:solidFill>
                  <a:srgbClr val="0000FF"/>
                </a:solidFill>
                <a:latin typeface="Courier New" pitchFamily="49" charset="0"/>
                <a:cs typeface="Courier New" pitchFamily="49" charset="0"/>
              </a:rPr>
              <a:t>bool</a:t>
            </a:r>
            <a:r>
              <a:rPr lang="en-US" sz="2800" b="1">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float</a:t>
            </a:r>
            <a:r>
              <a:rPr lang="en-US" sz="2800" b="1">
                <a:latin typeface="Courier New" pitchFamily="49" charset="0"/>
                <a:cs typeface="Courier New" pitchFamily="49" charset="0"/>
              </a:rPr>
              <a:t>,</a:t>
            </a:r>
            <a:r>
              <a:rPr lang="en-US" sz="2800" b="1">
                <a:solidFill>
                  <a:srgbClr val="0000FF"/>
                </a:solidFill>
                <a:latin typeface="Courier New" pitchFamily="49" charset="0"/>
                <a:cs typeface="Courier New" pitchFamily="49" charset="0"/>
              </a:rPr>
              <a:t> int</a:t>
            </a:r>
            <a:r>
              <a:rPr lang="en-US" sz="2800" b="1">
                <a:latin typeface="Courier New" pitchFamily="49" charset="0"/>
                <a:cs typeface="Courier New" pitchFamily="49" charset="0"/>
              </a:rPr>
              <a:t>);</a:t>
            </a:r>
            <a:endParaRPr lang="en-US" sz="2800"/>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Nạp chồng hàm</a:t>
            </a:r>
          </a:p>
        </p:txBody>
      </p:sp>
    </p:spTree>
    <p:extLst>
      <p:ext uri="{BB962C8B-B14F-4D97-AF65-F5344CB8AC3E}">
        <p14:creationId xmlns:p14="http://schemas.microsoft.com/office/powerpoint/2010/main" val="3294317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Nạp chồng hàm</a:t>
            </a:r>
          </a:p>
        </p:txBody>
      </p:sp>
      <p:sp>
        <p:nvSpPr>
          <p:cNvPr id="13" name="Rectangle 12"/>
          <p:cNvSpPr/>
          <p:nvPr/>
        </p:nvSpPr>
        <p:spPr>
          <a:xfrm>
            <a:off x="194412" y="910558"/>
            <a:ext cx="4662428" cy="157000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t"/>
          <a:lstStyle/>
          <a:p>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TinhTong(</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a, </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b)</a:t>
            </a:r>
          </a:p>
          <a:p>
            <a:r>
              <a:rPr lang="en-US" sz="2400">
                <a:solidFill>
                  <a:prstClr val="black"/>
                </a:solidFill>
                <a:latin typeface="Consolas" panose="020B0609020204030204" pitchFamily="49" charset="0"/>
              </a:rPr>
              <a:t>{</a:t>
            </a:r>
          </a:p>
          <a:p>
            <a:r>
              <a:rPr lang="en-US" sz="2400">
                <a:solidFill>
                  <a:srgbClr val="0000FF"/>
                </a:solidFill>
                <a:latin typeface="Consolas" panose="020B0609020204030204" pitchFamily="49" charset="0"/>
              </a:rPr>
              <a:t>	return</a:t>
            </a:r>
            <a:r>
              <a:rPr lang="en-US" sz="2400">
                <a:solidFill>
                  <a:prstClr val="black"/>
                </a:solidFill>
                <a:latin typeface="Consolas" panose="020B0609020204030204" pitchFamily="49" charset="0"/>
              </a:rPr>
              <a:t> a + b;</a:t>
            </a:r>
          </a:p>
          <a:p>
            <a:r>
              <a:rPr lang="en-US" sz="2400">
                <a:solidFill>
                  <a:prstClr val="black"/>
                </a:solidFill>
                <a:latin typeface="Consolas" panose="020B0609020204030204" pitchFamily="49" charset="0"/>
              </a:rPr>
              <a:t>}</a:t>
            </a:r>
          </a:p>
        </p:txBody>
      </p:sp>
      <p:cxnSp>
        <p:nvCxnSpPr>
          <p:cNvPr id="14" name="Straight Connector 13"/>
          <p:cNvCxnSpPr/>
          <p:nvPr/>
        </p:nvCxnSpPr>
        <p:spPr>
          <a:xfrm>
            <a:off x="372572" y="1731635"/>
            <a:ext cx="0" cy="3108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4412" y="2694621"/>
            <a:ext cx="6010521" cy="157000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t"/>
          <a:lstStyle/>
          <a:p>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TinhTong(</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a, </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b , </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c)</a:t>
            </a:r>
          </a:p>
          <a:p>
            <a:r>
              <a:rPr lang="en-US" sz="2400">
                <a:solidFill>
                  <a:prstClr val="black"/>
                </a:solidFill>
                <a:latin typeface="Consolas" panose="020B0609020204030204" pitchFamily="49" charset="0"/>
              </a:rPr>
              <a:t>{</a:t>
            </a:r>
          </a:p>
          <a:p>
            <a:r>
              <a:rPr lang="en-US" sz="2400">
                <a:solidFill>
                  <a:srgbClr val="0000FF"/>
                </a:solidFill>
                <a:latin typeface="Consolas" panose="020B0609020204030204" pitchFamily="49" charset="0"/>
              </a:rPr>
              <a:t>	return</a:t>
            </a:r>
            <a:r>
              <a:rPr lang="en-US" sz="2400">
                <a:solidFill>
                  <a:prstClr val="black"/>
                </a:solidFill>
                <a:latin typeface="Consolas" panose="020B0609020204030204" pitchFamily="49" charset="0"/>
              </a:rPr>
              <a:t> a + b + c;</a:t>
            </a:r>
          </a:p>
          <a:p>
            <a:r>
              <a:rPr lang="en-US" sz="2400">
                <a:solidFill>
                  <a:prstClr val="black"/>
                </a:solidFill>
                <a:latin typeface="Consolas" panose="020B0609020204030204" pitchFamily="49" charset="0"/>
              </a:rPr>
              <a:t>}</a:t>
            </a:r>
          </a:p>
        </p:txBody>
      </p:sp>
      <p:cxnSp>
        <p:nvCxnSpPr>
          <p:cNvPr id="16" name="Straight Connector 15"/>
          <p:cNvCxnSpPr/>
          <p:nvPr/>
        </p:nvCxnSpPr>
        <p:spPr>
          <a:xfrm>
            <a:off x="364424" y="3471263"/>
            <a:ext cx="0" cy="3968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94412" y="4478684"/>
            <a:ext cx="6010521" cy="157000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t"/>
          <a:lstStyle/>
          <a:p>
            <a:r>
              <a:rPr lang="en-US" sz="2400">
                <a:solidFill>
                  <a:srgbClr val="0000FF"/>
                </a:solidFill>
                <a:latin typeface="Consolas" panose="020B0609020204030204" pitchFamily="49" charset="0"/>
              </a:rPr>
              <a:t>float </a:t>
            </a:r>
            <a:r>
              <a:rPr lang="en-US" sz="2400">
                <a:solidFill>
                  <a:prstClr val="black"/>
                </a:solidFill>
                <a:latin typeface="Consolas" panose="020B0609020204030204" pitchFamily="49" charset="0"/>
              </a:rPr>
              <a:t>TinhTong(</a:t>
            </a:r>
            <a:r>
              <a:rPr lang="en-US" sz="2400">
                <a:solidFill>
                  <a:srgbClr val="0000FF"/>
                </a:solidFill>
                <a:latin typeface="Consolas" panose="020B0609020204030204" pitchFamily="49" charset="0"/>
              </a:rPr>
              <a:t>float</a:t>
            </a:r>
            <a:r>
              <a:rPr lang="en-US" sz="2400">
                <a:solidFill>
                  <a:prstClr val="black"/>
                </a:solidFill>
                <a:latin typeface="Consolas" panose="020B0609020204030204" pitchFamily="49" charset="0"/>
              </a:rPr>
              <a:t> a, </a:t>
            </a:r>
            <a:r>
              <a:rPr lang="en-US" sz="2400">
                <a:solidFill>
                  <a:srgbClr val="0000FF"/>
                </a:solidFill>
                <a:latin typeface="Consolas" panose="020B0609020204030204" pitchFamily="49" charset="0"/>
              </a:rPr>
              <a:t>float</a:t>
            </a:r>
            <a:r>
              <a:rPr lang="en-US" sz="2400">
                <a:solidFill>
                  <a:prstClr val="black"/>
                </a:solidFill>
                <a:latin typeface="Consolas" panose="020B0609020204030204" pitchFamily="49" charset="0"/>
              </a:rPr>
              <a:t> b)</a:t>
            </a:r>
          </a:p>
          <a:p>
            <a:r>
              <a:rPr lang="en-US" sz="2400">
                <a:solidFill>
                  <a:prstClr val="black"/>
                </a:solidFill>
                <a:latin typeface="Consolas" panose="020B0609020204030204" pitchFamily="49" charset="0"/>
              </a:rPr>
              <a:t>{</a:t>
            </a:r>
          </a:p>
          <a:p>
            <a:r>
              <a:rPr lang="en-US" sz="2400">
                <a:solidFill>
                  <a:srgbClr val="0000FF"/>
                </a:solidFill>
                <a:latin typeface="Consolas" panose="020B0609020204030204" pitchFamily="49" charset="0"/>
              </a:rPr>
              <a:t>	return</a:t>
            </a:r>
            <a:r>
              <a:rPr lang="en-US" sz="2400">
                <a:solidFill>
                  <a:prstClr val="black"/>
                </a:solidFill>
                <a:latin typeface="Consolas" panose="020B0609020204030204" pitchFamily="49" charset="0"/>
              </a:rPr>
              <a:t> a + b + c;</a:t>
            </a:r>
          </a:p>
          <a:p>
            <a:r>
              <a:rPr lang="en-US" sz="2400">
                <a:solidFill>
                  <a:prstClr val="black"/>
                </a:solidFill>
                <a:latin typeface="Consolas" panose="020B0609020204030204" pitchFamily="49" charset="0"/>
              </a:rPr>
              <a:t>}</a:t>
            </a:r>
          </a:p>
        </p:txBody>
      </p:sp>
      <p:cxnSp>
        <p:nvCxnSpPr>
          <p:cNvPr id="18" name="Straight Connector 17"/>
          <p:cNvCxnSpPr/>
          <p:nvPr/>
        </p:nvCxnSpPr>
        <p:spPr>
          <a:xfrm>
            <a:off x="379691" y="5271307"/>
            <a:ext cx="0" cy="38113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431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Tham số có giá trị mặc định</a:t>
            </a:r>
          </a:p>
        </p:txBody>
      </p:sp>
      <p:sp>
        <p:nvSpPr>
          <p:cNvPr id="13" name="Rectangle 12"/>
          <p:cNvSpPr/>
          <p:nvPr/>
        </p:nvSpPr>
        <p:spPr>
          <a:xfrm>
            <a:off x="194412" y="910558"/>
            <a:ext cx="4662428" cy="157000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t"/>
          <a:lstStyle/>
          <a:p>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TinhTong(</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a, </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b)</a:t>
            </a:r>
          </a:p>
          <a:p>
            <a:r>
              <a:rPr lang="en-US" sz="2400">
                <a:solidFill>
                  <a:prstClr val="black"/>
                </a:solidFill>
                <a:latin typeface="Consolas" panose="020B0609020204030204" pitchFamily="49" charset="0"/>
              </a:rPr>
              <a:t>{</a:t>
            </a:r>
          </a:p>
          <a:p>
            <a:r>
              <a:rPr lang="en-US" sz="2400">
                <a:solidFill>
                  <a:srgbClr val="0000FF"/>
                </a:solidFill>
                <a:latin typeface="Consolas" panose="020B0609020204030204" pitchFamily="49" charset="0"/>
              </a:rPr>
              <a:t>	return</a:t>
            </a:r>
            <a:r>
              <a:rPr lang="en-US" sz="2400">
                <a:solidFill>
                  <a:prstClr val="black"/>
                </a:solidFill>
                <a:latin typeface="Consolas" panose="020B0609020204030204" pitchFamily="49" charset="0"/>
              </a:rPr>
              <a:t> a + b;</a:t>
            </a:r>
          </a:p>
          <a:p>
            <a:r>
              <a:rPr lang="en-US" sz="2400">
                <a:solidFill>
                  <a:prstClr val="black"/>
                </a:solidFill>
                <a:latin typeface="Consolas" panose="020B0609020204030204" pitchFamily="49" charset="0"/>
              </a:rPr>
              <a:t>}</a:t>
            </a:r>
          </a:p>
        </p:txBody>
      </p:sp>
      <p:cxnSp>
        <p:nvCxnSpPr>
          <p:cNvPr id="14" name="Straight Connector 13"/>
          <p:cNvCxnSpPr/>
          <p:nvPr/>
        </p:nvCxnSpPr>
        <p:spPr>
          <a:xfrm>
            <a:off x="372572" y="1731635"/>
            <a:ext cx="0" cy="3108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4412" y="2694621"/>
            <a:ext cx="6010521" cy="157000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t"/>
          <a:lstStyle/>
          <a:p>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TinhTong(</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a, </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b , </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c)</a:t>
            </a:r>
          </a:p>
          <a:p>
            <a:r>
              <a:rPr lang="en-US" sz="2400">
                <a:solidFill>
                  <a:prstClr val="black"/>
                </a:solidFill>
                <a:latin typeface="Consolas" panose="020B0609020204030204" pitchFamily="49" charset="0"/>
              </a:rPr>
              <a:t>{</a:t>
            </a:r>
          </a:p>
          <a:p>
            <a:r>
              <a:rPr lang="en-US" sz="2400">
                <a:solidFill>
                  <a:srgbClr val="0000FF"/>
                </a:solidFill>
                <a:latin typeface="Consolas" panose="020B0609020204030204" pitchFamily="49" charset="0"/>
              </a:rPr>
              <a:t>	return</a:t>
            </a:r>
            <a:r>
              <a:rPr lang="en-US" sz="2400">
                <a:solidFill>
                  <a:prstClr val="black"/>
                </a:solidFill>
                <a:latin typeface="Consolas" panose="020B0609020204030204" pitchFamily="49" charset="0"/>
              </a:rPr>
              <a:t> a + b + c;</a:t>
            </a:r>
          </a:p>
          <a:p>
            <a:r>
              <a:rPr lang="en-US" sz="2400">
                <a:solidFill>
                  <a:prstClr val="black"/>
                </a:solidFill>
                <a:latin typeface="Consolas" panose="020B0609020204030204" pitchFamily="49" charset="0"/>
              </a:rPr>
              <a:t>}</a:t>
            </a:r>
          </a:p>
        </p:txBody>
      </p:sp>
      <p:cxnSp>
        <p:nvCxnSpPr>
          <p:cNvPr id="16" name="Straight Connector 15"/>
          <p:cNvCxnSpPr/>
          <p:nvPr/>
        </p:nvCxnSpPr>
        <p:spPr>
          <a:xfrm>
            <a:off x="364424" y="3471263"/>
            <a:ext cx="0" cy="3968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80071" y="2571684"/>
            <a:ext cx="2617175" cy="1815882"/>
          </a:xfrm>
          <a:prstGeom prst="rect">
            <a:avLst/>
          </a:prstGeom>
        </p:spPr>
        <p:txBody>
          <a:bodyPr wrap="square">
            <a:spAutoFit/>
          </a:bodyPr>
          <a:lstStyle/>
          <a:p>
            <a:pPr algn="ctr"/>
            <a:r>
              <a:rPr lang="en-US" sz="2800" b="1">
                <a:solidFill>
                  <a:srgbClr val="C00000"/>
                </a:solidFill>
                <a:latin typeface="Arial" panose="020B0604020202020204" pitchFamily="34" charset="0"/>
                <a:ea typeface="Segoe UI" pitchFamily="34" charset="0"/>
                <a:cs typeface="Arial" panose="020B0604020202020204" pitchFamily="34" charset="0"/>
              </a:rPr>
              <a:t>Muốn gom 2 hàm này thành 1 hàm được không?</a:t>
            </a:r>
          </a:p>
        </p:txBody>
      </p:sp>
      <p:sp>
        <p:nvSpPr>
          <p:cNvPr id="10" name="Rectangle 9"/>
          <p:cNvSpPr/>
          <p:nvPr/>
        </p:nvSpPr>
        <p:spPr>
          <a:xfrm>
            <a:off x="2142699" y="4757708"/>
            <a:ext cx="6754547" cy="157000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t"/>
          <a:lstStyle/>
          <a:p>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TinhTong(</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a, </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b , </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c = 0)</a:t>
            </a:r>
          </a:p>
          <a:p>
            <a:r>
              <a:rPr lang="en-US" sz="2400">
                <a:solidFill>
                  <a:prstClr val="black"/>
                </a:solidFill>
                <a:latin typeface="Consolas" panose="020B0609020204030204" pitchFamily="49" charset="0"/>
              </a:rPr>
              <a:t>{</a:t>
            </a:r>
          </a:p>
          <a:p>
            <a:r>
              <a:rPr lang="en-US" sz="2400">
                <a:solidFill>
                  <a:srgbClr val="0000FF"/>
                </a:solidFill>
                <a:latin typeface="Consolas" panose="020B0609020204030204" pitchFamily="49" charset="0"/>
              </a:rPr>
              <a:t>	return</a:t>
            </a:r>
            <a:r>
              <a:rPr lang="en-US" sz="2400">
                <a:solidFill>
                  <a:prstClr val="black"/>
                </a:solidFill>
                <a:latin typeface="Consolas" panose="020B0609020204030204" pitchFamily="49" charset="0"/>
              </a:rPr>
              <a:t> a + b + c;</a:t>
            </a:r>
          </a:p>
          <a:p>
            <a:r>
              <a:rPr lang="en-US" sz="2400">
                <a:solidFill>
                  <a:prstClr val="black"/>
                </a:solidFill>
                <a:latin typeface="Consolas" panose="020B0609020204030204" pitchFamily="49" charset="0"/>
              </a:rPr>
              <a:t>}</a:t>
            </a:r>
          </a:p>
        </p:txBody>
      </p:sp>
      <p:cxnSp>
        <p:nvCxnSpPr>
          <p:cNvPr id="11" name="Straight Connector 10"/>
          <p:cNvCxnSpPr/>
          <p:nvPr/>
        </p:nvCxnSpPr>
        <p:spPr>
          <a:xfrm>
            <a:off x="2319758" y="5534350"/>
            <a:ext cx="0" cy="3968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94412" y="5281102"/>
            <a:ext cx="1791119" cy="523220"/>
          </a:xfrm>
          <a:prstGeom prst="rect">
            <a:avLst/>
          </a:prstGeom>
        </p:spPr>
        <p:txBody>
          <a:bodyPr wrap="square">
            <a:spAutoFit/>
          </a:bodyPr>
          <a:lstStyle/>
          <a:p>
            <a:pPr algn="ctr"/>
            <a:r>
              <a:rPr lang="en-US" sz="2800" b="1">
                <a:solidFill>
                  <a:srgbClr val="C00000"/>
                </a:solidFill>
                <a:latin typeface="Arial" panose="020B0604020202020204" pitchFamily="34" charset="0"/>
                <a:ea typeface="Segoe UI" pitchFamily="34" charset="0"/>
                <a:cs typeface="Arial" panose="020B0604020202020204" pitchFamily="34" charset="0"/>
              </a:rPr>
              <a:t>ĐƯỢC</a:t>
            </a:r>
          </a:p>
        </p:txBody>
      </p:sp>
    </p:spTree>
    <p:extLst>
      <p:ext uri="{BB962C8B-B14F-4D97-AF65-F5344CB8AC3E}">
        <p14:creationId xmlns:p14="http://schemas.microsoft.com/office/powerpoint/2010/main" val="11073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80">
                                          <p:stCondLst>
                                            <p:cond delay="0"/>
                                          </p:stCondLst>
                                        </p:cTn>
                                        <p:tgtEl>
                                          <p:spTgt spid="12"/>
                                        </p:tgtEl>
                                      </p:cBhvr>
                                    </p:animEffect>
                                    <p:anim calcmode="lin" valueType="num">
                                      <p:cBhvr>
                                        <p:cTn id="2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1" dur="26">
                                          <p:stCondLst>
                                            <p:cond delay="650"/>
                                          </p:stCondLst>
                                        </p:cTn>
                                        <p:tgtEl>
                                          <p:spTgt spid="12"/>
                                        </p:tgtEl>
                                      </p:cBhvr>
                                      <p:to x="100000" y="60000"/>
                                    </p:animScale>
                                    <p:animScale>
                                      <p:cBhvr>
                                        <p:cTn id="32" dur="166" decel="50000">
                                          <p:stCondLst>
                                            <p:cond delay="676"/>
                                          </p:stCondLst>
                                        </p:cTn>
                                        <p:tgtEl>
                                          <p:spTgt spid="12"/>
                                        </p:tgtEl>
                                      </p:cBhvr>
                                      <p:to x="100000" y="100000"/>
                                    </p:animScale>
                                    <p:animScale>
                                      <p:cBhvr>
                                        <p:cTn id="33" dur="26">
                                          <p:stCondLst>
                                            <p:cond delay="1312"/>
                                          </p:stCondLst>
                                        </p:cTn>
                                        <p:tgtEl>
                                          <p:spTgt spid="12"/>
                                        </p:tgtEl>
                                      </p:cBhvr>
                                      <p:to x="100000" y="80000"/>
                                    </p:animScale>
                                    <p:animScale>
                                      <p:cBhvr>
                                        <p:cTn id="34" dur="166" decel="50000">
                                          <p:stCondLst>
                                            <p:cond delay="1338"/>
                                          </p:stCondLst>
                                        </p:cTn>
                                        <p:tgtEl>
                                          <p:spTgt spid="12"/>
                                        </p:tgtEl>
                                      </p:cBhvr>
                                      <p:to x="100000" y="100000"/>
                                    </p:animScale>
                                    <p:animScale>
                                      <p:cBhvr>
                                        <p:cTn id="35" dur="26">
                                          <p:stCondLst>
                                            <p:cond delay="1642"/>
                                          </p:stCondLst>
                                        </p:cTn>
                                        <p:tgtEl>
                                          <p:spTgt spid="12"/>
                                        </p:tgtEl>
                                      </p:cBhvr>
                                      <p:to x="100000" y="90000"/>
                                    </p:animScale>
                                    <p:animScale>
                                      <p:cBhvr>
                                        <p:cTn id="36" dur="166" decel="50000">
                                          <p:stCondLst>
                                            <p:cond delay="1668"/>
                                          </p:stCondLst>
                                        </p:cTn>
                                        <p:tgtEl>
                                          <p:spTgt spid="12"/>
                                        </p:tgtEl>
                                      </p:cBhvr>
                                      <p:to x="100000" y="100000"/>
                                    </p:animScale>
                                    <p:animScale>
                                      <p:cBhvr>
                                        <p:cTn id="37" dur="26">
                                          <p:stCondLst>
                                            <p:cond delay="1808"/>
                                          </p:stCondLst>
                                        </p:cTn>
                                        <p:tgtEl>
                                          <p:spTgt spid="12"/>
                                        </p:tgtEl>
                                      </p:cBhvr>
                                      <p:to x="100000" y="95000"/>
                                    </p:animScale>
                                    <p:animScale>
                                      <p:cBhvr>
                                        <p:cTn id="38" dur="166" decel="50000">
                                          <p:stCondLst>
                                            <p:cond delay="1834"/>
                                          </p:stCondLst>
                                        </p:cTn>
                                        <p:tgtEl>
                                          <p:spTgt spid="1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up)">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5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Các t</a:t>
            </a:r>
            <a:r>
              <a:rPr lang="vi-VN" sz="3200">
                <a:solidFill>
                  <a:schemeClr val="tx1"/>
                </a:solidFill>
                <a:latin typeface="Arial" panose="020B0604020202020204" pitchFamily="34" charset="0"/>
                <a:ea typeface="Segoe UI" pitchFamily="34" charset="0"/>
                <a:cs typeface="Arial" panose="020B0604020202020204" pitchFamily="34" charset="0"/>
              </a:rPr>
              <a:t>ham số có giá trị mặc định</a:t>
            </a:r>
            <a:r>
              <a:rPr lang="en-US" sz="3200">
                <a:solidFill>
                  <a:schemeClr val="tx1"/>
                </a:solidFill>
                <a:latin typeface="Arial" panose="020B0604020202020204" pitchFamily="34" charset="0"/>
                <a:ea typeface="Segoe UI" pitchFamily="34" charset="0"/>
                <a:cs typeface="Arial" panose="020B0604020202020204" pitchFamily="34" charset="0"/>
              </a:rPr>
              <a:t> phải dồn về cuối danh sách tham số của hàm</a:t>
            </a:r>
          </a:p>
          <a:p>
            <a:endParaRPr lang="en-US" sz="3200">
              <a:solidFill>
                <a:srgbClr val="000000"/>
              </a:solidFill>
              <a:highlight>
                <a:srgbClr val="FFFFFF"/>
              </a:highlight>
              <a:latin typeface="Consolas" panose="020B0609020204030204" pitchFamily="49" charset="0"/>
            </a:endParaRPr>
          </a:p>
          <a:p>
            <a:endParaRPr lang="en-US" sz="3200">
              <a:solidFill>
                <a:srgbClr val="000000"/>
              </a:solidFill>
              <a:highlight>
                <a:srgbClr val="FFFFFF"/>
              </a:highlight>
              <a:latin typeface="Consolas" panose="020B0609020204030204" pitchFamily="49" charset="0"/>
            </a:endParaRPr>
          </a:p>
          <a:p>
            <a:endParaRPr lang="en-US" sz="3200">
              <a:solidFill>
                <a:srgbClr val="000000"/>
              </a:solidFill>
              <a:highlight>
                <a:srgbClr val="FFFFFF"/>
              </a:highlight>
              <a:latin typeface="Consolas" panose="020B0609020204030204" pitchFamily="49" charset="0"/>
            </a:endParaRPr>
          </a:p>
          <a:p>
            <a:endParaRPr lang="en-US" sz="3200">
              <a:solidFill>
                <a:srgbClr val="000000"/>
              </a:solidFill>
              <a:highlight>
                <a:srgbClr val="FFFFFF"/>
              </a:highlight>
              <a:latin typeface="Consolas" panose="020B0609020204030204" pitchFamily="49" charset="0"/>
            </a:endParaRPr>
          </a:p>
          <a:p>
            <a:pPr algn="ctr"/>
            <a:endParaRPr lang="en-US" sz="3200">
              <a:solidFill>
                <a:srgbClr val="000000"/>
              </a:solidFill>
              <a:highlight>
                <a:srgbClr val="FFFFFF"/>
              </a:highlight>
              <a:latin typeface="Consolas" panose="020B0609020204030204" pitchFamily="49" charset="0"/>
            </a:endParaRPr>
          </a:p>
          <a:p>
            <a:pPr algn="ctr"/>
            <a:endParaRPr lang="en-US" sz="3200">
              <a:solidFill>
                <a:srgbClr val="000000"/>
              </a:solidFill>
              <a:highlight>
                <a:srgbClr val="FFFFFF"/>
              </a:highlight>
              <a:latin typeface="Consolas" panose="020B0609020204030204" pitchFamily="49" charset="0"/>
            </a:endParaRPr>
          </a:p>
          <a:p>
            <a:pPr algn="ctr"/>
            <a:endParaRPr lang="en-US" sz="3200">
              <a:solidFill>
                <a:srgbClr val="000000"/>
              </a:solidFill>
              <a:highlight>
                <a:srgbClr val="FFFFFF"/>
              </a:highlight>
              <a:latin typeface="Consolas" panose="020B0609020204030204" pitchFamily="49" charset="0"/>
            </a:endParaRPr>
          </a:p>
          <a:p>
            <a:pPr algn="ctr"/>
            <a:r>
              <a:rPr lang="en-US" sz="3200">
                <a:solidFill>
                  <a:srgbClr val="000000"/>
                </a:solidFill>
                <a:highlight>
                  <a:srgbClr val="FFFFFF"/>
                </a:highlight>
                <a:latin typeface="Consolas" panose="020B0609020204030204" pitchFamily="49" charset="0"/>
              </a:rPr>
              <a:t>TinhTong(1, 2, 3); </a:t>
            </a:r>
            <a:r>
              <a:rPr lang="en-US" sz="3200">
                <a:solidFill>
                  <a:srgbClr val="008000"/>
                </a:solidFill>
                <a:highlight>
                  <a:srgbClr val="FFFFFF"/>
                </a:highlight>
                <a:latin typeface="Consolas" panose="020B0609020204030204" pitchFamily="49" charset="0"/>
              </a:rPr>
              <a:t>// 1 + 2 + 3 = 6</a:t>
            </a:r>
          </a:p>
          <a:p>
            <a:pPr algn="ctr"/>
            <a:r>
              <a:rPr lang="en-US" sz="3200">
                <a:solidFill>
                  <a:srgbClr val="000000"/>
                </a:solidFill>
                <a:highlight>
                  <a:srgbClr val="FFFFFF"/>
                </a:highlight>
                <a:latin typeface="Consolas" panose="020B0609020204030204" pitchFamily="49" charset="0"/>
              </a:rPr>
              <a:t>TinhTong(1, 2); </a:t>
            </a:r>
            <a:r>
              <a:rPr lang="en-US" sz="3200">
                <a:solidFill>
                  <a:srgbClr val="008000"/>
                </a:solidFill>
                <a:highlight>
                  <a:srgbClr val="FFFFFF"/>
                </a:highlight>
                <a:latin typeface="Consolas" panose="020B0609020204030204" pitchFamily="49" charset="0"/>
              </a:rPr>
              <a:t>// 1 + 2 + 0 = 3</a:t>
            </a:r>
            <a:endParaRPr lang="en-US" sz="3200">
              <a:solidFill>
                <a:srgbClr val="000000"/>
              </a:solidFill>
              <a:highlight>
                <a:srgbClr val="FFFFFF"/>
              </a:highlight>
              <a:latin typeface="Consolas" panose="020B0609020204030204" pitchFamily="49"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Tham số có giá trị mặc định</a:t>
            </a:r>
          </a:p>
        </p:txBody>
      </p:sp>
      <p:sp>
        <p:nvSpPr>
          <p:cNvPr id="7" name="Rectangle 6"/>
          <p:cNvSpPr/>
          <p:nvPr/>
        </p:nvSpPr>
        <p:spPr>
          <a:xfrm>
            <a:off x="1058248" y="3911546"/>
            <a:ext cx="6754547" cy="157000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t"/>
          <a:lstStyle/>
          <a:p>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TinhTong(</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a, </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b , </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c = 0)</a:t>
            </a:r>
          </a:p>
          <a:p>
            <a:r>
              <a:rPr lang="en-US" sz="2400">
                <a:solidFill>
                  <a:prstClr val="black"/>
                </a:solidFill>
                <a:latin typeface="Consolas" panose="020B0609020204030204" pitchFamily="49" charset="0"/>
              </a:rPr>
              <a:t>{</a:t>
            </a:r>
          </a:p>
          <a:p>
            <a:r>
              <a:rPr lang="en-US" sz="2400">
                <a:solidFill>
                  <a:srgbClr val="0000FF"/>
                </a:solidFill>
                <a:latin typeface="Consolas" panose="020B0609020204030204" pitchFamily="49" charset="0"/>
              </a:rPr>
              <a:t>	return</a:t>
            </a:r>
            <a:r>
              <a:rPr lang="en-US" sz="2400">
                <a:solidFill>
                  <a:prstClr val="black"/>
                </a:solidFill>
                <a:latin typeface="Consolas" panose="020B0609020204030204" pitchFamily="49" charset="0"/>
              </a:rPr>
              <a:t> a + b + c;</a:t>
            </a:r>
          </a:p>
          <a:p>
            <a:r>
              <a:rPr lang="en-US" sz="2400">
                <a:solidFill>
                  <a:prstClr val="black"/>
                </a:solidFill>
                <a:latin typeface="Consolas" panose="020B0609020204030204" pitchFamily="49" charset="0"/>
              </a:rPr>
              <a:t>}</a:t>
            </a:r>
          </a:p>
        </p:txBody>
      </p:sp>
      <p:cxnSp>
        <p:nvCxnSpPr>
          <p:cNvPr id="8" name="Straight Connector 7"/>
          <p:cNvCxnSpPr/>
          <p:nvPr/>
        </p:nvCxnSpPr>
        <p:spPr>
          <a:xfrm>
            <a:off x="1235307" y="4688188"/>
            <a:ext cx="0" cy="3968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58248" y="2224750"/>
            <a:ext cx="6754547" cy="157000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t"/>
          <a:lstStyle/>
          <a:p>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TinhTong(</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a, </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c = 0, </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b)</a:t>
            </a:r>
          </a:p>
          <a:p>
            <a:r>
              <a:rPr lang="en-US" sz="2400">
                <a:solidFill>
                  <a:prstClr val="black"/>
                </a:solidFill>
                <a:latin typeface="Consolas" panose="020B0609020204030204" pitchFamily="49" charset="0"/>
              </a:rPr>
              <a:t>{</a:t>
            </a:r>
          </a:p>
          <a:p>
            <a:r>
              <a:rPr lang="en-US" sz="2400">
                <a:solidFill>
                  <a:srgbClr val="0000FF"/>
                </a:solidFill>
                <a:latin typeface="Consolas" panose="020B0609020204030204" pitchFamily="49" charset="0"/>
              </a:rPr>
              <a:t>	return</a:t>
            </a:r>
            <a:r>
              <a:rPr lang="en-US" sz="2400">
                <a:solidFill>
                  <a:prstClr val="black"/>
                </a:solidFill>
                <a:latin typeface="Consolas" panose="020B0609020204030204" pitchFamily="49" charset="0"/>
              </a:rPr>
              <a:t> a + b + c;</a:t>
            </a:r>
          </a:p>
          <a:p>
            <a:r>
              <a:rPr lang="en-US" sz="2400">
                <a:solidFill>
                  <a:prstClr val="black"/>
                </a:solidFill>
                <a:latin typeface="Consolas" panose="020B0609020204030204" pitchFamily="49" charset="0"/>
              </a:rPr>
              <a:t>}</a:t>
            </a:r>
          </a:p>
        </p:txBody>
      </p:sp>
      <p:cxnSp>
        <p:nvCxnSpPr>
          <p:cNvPr id="10" name="Straight Connector 9"/>
          <p:cNvCxnSpPr/>
          <p:nvPr/>
        </p:nvCxnSpPr>
        <p:spPr>
          <a:xfrm>
            <a:off x="1235307" y="3001392"/>
            <a:ext cx="0" cy="3968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quot;No&quot; Symbol 1"/>
          <p:cNvSpPr/>
          <p:nvPr/>
        </p:nvSpPr>
        <p:spPr>
          <a:xfrm>
            <a:off x="4735774" y="2602225"/>
            <a:ext cx="1147528" cy="1147528"/>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11" name="Picture 10"/>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35774" y="4271749"/>
            <a:ext cx="1326593" cy="1326593"/>
          </a:xfrm>
          <a:prstGeom prst="rect">
            <a:avLst/>
          </a:prstGeom>
        </p:spPr>
      </p:pic>
    </p:spTree>
    <p:extLst>
      <p:ext uri="{BB962C8B-B14F-4D97-AF65-F5344CB8AC3E}">
        <p14:creationId xmlns:p14="http://schemas.microsoft.com/office/powerpoint/2010/main" val="57485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anim calcmode="lin" valueType="num">
                                      <p:cBhvr>
                                        <p:cTn id="18" dur="2000" fill="hold"/>
                                        <p:tgtEl>
                                          <p:spTgt spid="2"/>
                                        </p:tgtEl>
                                        <p:attrNameLst>
                                          <p:attrName>ppt_w</p:attrName>
                                        </p:attrNameLst>
                                      </p:cBhvr>
                                      <p:tavLst>
                                        <p:tav tm="0" fmla="#ppt_w*sin(2.5*pi*$)">
                                          <p:val>
                                            <p:fltVal val="0"/>
                                          </p:val>
                                        </p:tav>
                                        <p:tav tm="100000">
                                          <p:val>
                                            <p:fltVal val="1"/>
                                          </p:val>
                                        </p:tav>
                                      </p:tavLst>
                                    </p:anim>
                                    <p:anim calcmode="lin" valueType="num">
                                      <p:cBhvr>
                                        <p:cTn id="1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80">
                                          <p:stCondLst>
                                            <p:cond delay="0"/>
                                          </p:stCondLst>
                                        </p:cTn>
                                        <p:tgtEl>
                                          <p:spTgt spid="11"/>
                                        </p:tgtEl>
                                      </p:cBhvr>
                                    </p:animEffect>
                                    <p:anim calcmode="lin" valueType="num">
                                      <p:cBhvr>
                                        <p:cTn id="3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0" dur="26">
                                          <p:stCondLst>
                                            <p:cond delay="650"/>
                                          </p:stCondLst>
                                        </p:cTn>
                                        <p:tgtEl>
                                          <p:spTgt spid="11"/>
                                        </p:tgtEl>
                                      </p:cBhvr>
                                      <p:to x="100000" y="60000"/>
                                    </p:animScale>
                                    <p:animScale>
                                      <p:cBhvr>
                                        <p:cTn id="41" dur="166" decel="50000">
                                          <p:stCondLst>
                                            <p:cond delay="676"/>
                                          </p:stCondLst>
                                        </p:cTn>
                                        <p:tgtEl>
                                          <p:spTgt spid="11"/>
                                        </p:tgtEl>
                                      </p:cBhvr>
                                      <p:to x="100000" y="100000"/>
                                    </p:animScale>
                                    <p:animScale>
                                      <p:cBhvr>
                                        <p:cTn id="42" dur="26">
                                          <p:stCondLst>
                                            <p:cond delay="1312"/>
                                          </p:stCondLst>
                                        </p:cTn>
                                        <p:tgtEl>
                                          <p:spTgt spid="11"/>
                                        </p:tgtEl>
                                      </p:cBhvr>
                                      <p:to x="100000" y="80000"/>
                                    </p:animScale>
                                    <p:animScale>
                                      <p:cBhvr>
                                        <p:cTn id="43" dur="166" decel="50000">
                                          <p:stCondLst>
                                            <p:cond delay="1338"/>
                                          </p:stCondLst>
                                        </p:cTn>
                                        <p:tgtEl>
                                          <p:spTgt spid="11"/>
                                        </p:tgtEl>
                                      </p:cBhvr>
                                      <p:to x="100000" y="100000"/>
                                    </p:animScale>
                                    <p:animScale>
                                      <p:cBhvr>
                                        <p:cTn id="44" dur="26">
                                          <p:stCondLst>
                                            <p:cond delay="1642"/>
                                          </p:stCondLst>
                                        </p:cTn>
                                        <p:tgtEl>
                                          <p:spTgt spid="11"/>
                                        </p:tgtEl>
                                      </p:cBhvr>
                                      <p:to x="100000" y="90000"/>
                                    </p:animScale>
                                    <p:animScale>
                                      <p:cBhvr>
                                        <p:cTn id="45" dur="166" decel="50000">
                                          <p:stCondLst>
                                            <p:cond delay="1668"/>
                                          </p:stCondLst>
                                        </p:cTn>
                                        <p:tgtEl>
                                          <p:spTgt spid="11"/>
                                        </p:tgtEl>
                                      </p:cBhvr>
                                      <p:to x="100000" y="100000"/>
                                    </p:animScale>
                                    <p:animScale>
                                      <p:cBhvr>
                                        <p:cTn id="46" dur="26">
                                          <p:stCondLst>
                                            <p:cond delay="1808"/>
                                          </p:stCondLst>
                                        </p:cTn>
                                        <p:tgtEl>
                                          <p:spTgt spid="11"/>
                                        </p:tgtEl>
                                      </p:cBhvr>
                                      <p:to x="100000" y="95000"/>
                                    </p:animScale>
                                    <p:animScale>
                                      <p:cBhvr>
                                        <p:cTn id="47" dur="166" decel="50000">
                                          <p:stCondLst>
                                            <p:cond delay="1834"/>
                                          </p:stCondLst>
                                        </p:cTn>
                                        <p:tgtEl>
                                          <p:spTgt spid="11"/>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 calcmode="lin" valueType="num">
                                      <p:cBhvr additive="base">
                                        <p:cTn id="5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4">
                                            <p:txEl>
                                              <p:pRg st="9" end="9"/>
                                            </p:txEl>
                                          </p:spTgt>
                                        </p:tgtEl>
                                        <p:attrNameLst>
                                          <p:attrName>style.visibility</p:attrName>
                                        </p:attrNameLst>
                                      </p:cBhvr>
                                      <p:to>
                                        <p:strVal val="visible"/>
                                      </p:to>
                                    </p:set>
                                    <p:anim calcmode="lin" valueType="num">
                                      <p:cBhvr additive="base">
                                        <p:cTn id="5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NỘI DUNG TRÌNH BÀY</a:t>
            </a:r>
          </a:p>
        </p:txBody>
      </p:sp>
      <p:sp>
        <p:nvSpPr>
          <p:cNvPr id="6" name="Rectangle 5"/>
          <p:cNvSpPr/>
          <p:nvPr/>
        </p:nvSpPr>
        <p:spPr>
          <a:xfrm>
            <a:off x="1494831" y="1951247"/>
            <a:ext cx="6966526" cy="609600"/>
          </a:xfrm>
          <a:prstGeom prst="rect">
            <a:avLst/>
          </a:prstGeom>
          <a:solidFill>
            <a:schemeClr val="accent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800" b="1">
              <a:effectLst>
                <a:outerShdw blurRad="50800" dist="38100" dir="2700000" algn="tl" rotWithShape="0">
                  <a:prstClr val="black">
                    <a:alpha val="40000"/>
                  </a:prstClr>
                </a:outerShdw>
              </a:effectLst>
            </a:endParaRPr>
          </a:p>
        </p:txBody>
      </p:sp>
      <p:sp>
        <p:nvSpPr>
          <p:cNvPr id="7" name="Rectangle 6"/>
          <p:cNvSpPr/>
          <p:nvPr/>
        </p:nvSpPr>
        <p:spPr>
          <a:xfrm>
            <a:off x="1490571" y="1017170"/>
            <a:ext cx="6966526" cy="609600"/>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Biến và hàm</a:t>
            </a:r>
            <a:endParaRPr lang="en-US" sz="2800" b="1">
              <a:effectLst>
                <a:outerShdw blurRad="50800" dist="38100" dir="2700000" algn="tl" rotWithShape="0">
                  <a:prstClr val="black">
                    <a:alpha val="40000"/>
                  </a:prstClr>
                </a:outerShdw>
              </a:effectLst>
            </a:endParaRPr>
          </a:p>
        </p:txBody>
      </p:sp>
      <p:sp>
        <p:nvSpPr>
          <p:cNvPr id="8" name="Rectangle 7"/>
          <p:cNvSpPr/>
          <p:nvPr/>
        </p:nvSpPr>
        <p:spPr>
          <a:xfrm>
            <a:off x="607302" y="1017170"/>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1</a:t>
            </a:r>
          </a:p>
        </p:txBody>
      </p:sp>
      <p:sp>
        <p:nvSpPr>
          <p:cNvPr id="9" name="Rectangle 8"/>
          <p:cNvSpPr/>
          <p:nvPr/>
        </p:nvSpPr>
        <p:spPr>
          <a:xfrm>
            <a:off x="607302" y="1951249"/>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2</a:t>
            </a:r>
          </a:p>
        </p:txBody>
      </p:sp>
      <p:sp>
        <p:nvSpPr>
          <p:cNvPr id="10" name="Rectangle 9"/>
          <p:cNvSpPr/>
          <p:nvPr/>
        </p:nvSpPr>
        <p:spPr>
          <a:xfrm>
            <a:off x="1490571" y="1951249"/>
            <a:ext cx="6956990"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Trừu tượng hóa dữ liệu</a:t>
            </a:r>
            <a:endParaRPr lang="en-US" sz="2800" b="1">
              <a:effectLst>
                <a:outerShdw blurRad="50800" dist="38100" dir="2700000" algn="tl" rotWithShape="0">
                  <a:prstClr val="black">
                    <a:alpha val="40000"/>
                  </a:prstClr>
                </a:outerShdw>
              </a:effectLst>
            </a:endParaRPr>
          </a:p>
        </p:txBody>
      </p:sp>
      <p:sp>
        <p:nvSpPr>
          <p:cNvPr id="11" name="Rectangle 10"/>
          <p:cNvSpPr/>
          <p:nvPr/>
        </p:nvSpPr>
        <p:spPr>
          <a:xfrm>
            <a:off x="607302" y="2885328"/>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3</a:t>
            </a:r>
          </a:p>
        </p:txBody>
      </p:sp>
      <p:sp>
        <p:nvSpPr>
          <p:cNvPr id="12" name="Rectangle 11"/>
          <p:cNvSpPr/>
          <p:nvPr/>
        </p:nvSpPr>
        <p:spPr>
          <a:xfrm>
            <a:off x="1490570" y="2885328"/>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Mảng </a:t>
            </a:r>
            <a:r>
              <a:rPr lang="en-US" sz="2800" b="1">
                <a:effectLst>
                  <a:outerShdw blurRad="50800" dist="38100" dir="2700000" algn="tl" rotWithShape="0">
                    <a:prstClr val="black">
                      <a:alpha val="40000"/>
                    </a:prstClr>
                  </a:outerShdw>
                </a:effectLst>
              </a:rPr>
              <a:t>tĩnh một chiều</a:t>
            </a:r>
          </a:p>
        </p:txBody>
      </p:sp>
      <p:sp>
        <p:nvSpPr>
          <p:cNvPr id="13" name="Rectangle 12"/>
          <p:cNvSpPr/>
          <p:nvPr/>
        </p:nvSpPr>
        <p:spPr>
          <a:xfrm>
            <a:off x="607302" y="3819407"/>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4</a:t>
            </a:r>
          </a:p>
        </p:txBody>
      </p:sp>
      <p:sp>
        <p:nvSpPr>
          <p:cNvPr id="14" name="Rectangle 13"/>
          <p:cNvSpPr/>
          <p:nvPr/>
        </p:nvSpPr>
        <p:spPr>
          <a:xfrm>
            <a:off x="1490569" y="3819407"/>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Con trỏ</a:t>
            </a:r>
            <a:endParaRPr lang="en-US" sz="2800" b="1">
              <a:effectLst>
                <a:outerShdw blurRad="50800" dist="38100" dir="2700000" algn="tl" rotWithShape="0">
                  <a:prstClr val="black">
                    <a:alpha val="40000"/>
                  </a:prstClr>
                </a:outerShdw>
              </a:effectLst>
            </a:endParaRPr>
          </a:p>
        </p:txBody>
      </p:sp>
      <p:sp>
        <p:nvSpPr>
          <p:cNvPr id="15" name="Rectangle 14"/>
          <p:cNvSpPr/>
          <p:nvPr/>
        </p:nvSpPr>
        <p:spPr>
          <a:xfrm>
            <a:off x="607302" y="4753486"/>
            <a:ext cx="61654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5</a:t>
            </a:r>
          </a:p>
        </p:txBody>
      </p:sp>
      <p:sp>
        <p:nvSpPr>
          <p:cNvPr id="16" name="Rectangle 15"/>
          <p:cNvSpPr/>
          <p:nvPr/>
        </p:nvSpPr>
        <p:spPr>
          <a:xfrm>
            <a:off x="1490569" y="4753486"/>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Debug trong Visual Studio</a:t>
            </a:r>
            <a:endParaRPr lang="en-US" sz="2800" b="1">
              <a:effectLst>
                <a:outerShdw blurRad="50800" dist="38100" dir="2700000" algn="tl" rotWithShape="0">
                  <a:prstClr val="black">
                    <a:alpha val="40000"/>
                  </a:prstClr>
                </a:outerShdw>
              </a:effectLst>
            </a:endParaRPr>
          </a:p>
        </p:txBody>
      </p:sp>
      <p:sp>
        <p:nvSpPr>
          <p:cNvPr id="17" name="Rectangle 16"/>
          <p:cNvSpPr/>
          <p:nvPr/>
        </p:nvSpPr>
        <p:spPr>
          <a:xfrm>
            <a:off x="607302" y="5687567"/>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6</a:t>
            </a:r>
          </a:p>
        </p:txBody>
      </p:sp>
      <p:sp>
        <p:nvSpPr>
          <p:cNvPr id="18" name="Rectangle 17"/>
          <p:cNvSpPr/>
          <p:nvPr/>
        </p:nvSpPr>
        <p:spPr>
          <a:xfrm>
            <a:off x="1490569" y="5687567"/>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Bài tập</a:t>
            </a:r>
            <a:endParaRPr lang="en-US" sz="2800" b="1">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5016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9" presetClass="emph" presetSubtype="0" fill="hold" nodeType="withEffect">
                                  <p:stCondLst>
                                    <p:cond delay="0"/>
                                  </p:stCondLst>
                                  <p:childTnLst>
                                    <p:animClr clrSpc="rgb" dir="cw">
                                      <p:cBhvr override="childStyle">
                                        <p:cTn id="9" dur="500" fill="hold"/>
                                        <p:tgtEl>
                                          <p:spTgt spid="10">
                                            <p:txEl>
                                              <p:pRg st="0" end="0"/>
                                            </p:txEl>
                                          </p:spTgt>
                                        </p:tgtEl>
                                        <p:attrNameLst>
                                          <p:attrName>style.color</p:attrName>
                                        </p:attrNameLst>
                                      </p:cBhvr>
                                      <p:to>
                                        <a:schemeClr val="bg1"/>
                                      </p:to>
                                    </p:animClr>
                                    <p:animClr clrSpc="rgb" dir="cw">
                                      <p:cBhvr>
                                        <p:cTn id="10" dur="500" fill="hold"/>
                                        <p:tgtEl>
                                          <p:spTgt spid="10">
                                            <p:txEl>
                                              <p:pRg st="0" end="0"/>
                                            </p:txEl>
                                          </p:spTgt>
                                        </p:tgtEl>
                                        <p:attrNameLst>
                                          <p:attrName>fillcolor</p:attrName>
                                        </p:attrNameLst>
                                      </p:cBhvr>
                                      <p:to>
                                        <a:schemeClr val="bg1"/>
                                      </p:to>
                                    </p:animClr>
                                    <p:set>
                                      <p:cBhvr>
                                        <p:cTn id="11" dur="500" fill="hold"/>
                                        <p:tgtEl>
                                          <p:spTgt spid="10">
                                            <p:txEl>
                                              <p:pRg st="0" end="0"/>
                                            </p:txEl>
                                          </p:spTgt>
                                        </p:tgtEl>
                                        <p:attrNameLst>
                                          <p:attrName>fill.type</p:attrName>
                                        </p:attrNameLst>
                                      </p:cBhvr>
                                      <p:to>
                                        <p:strVal val="solid"/>
                                      </p:to>
                                    </p:set>
                                    <p:set>
                                      <p:cBhvr>
                                        <p:cTn id="12" dur="500" fill="hold"/>
                                        <p:tgtEl>
                                          <p:spTgt spid="10">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5000"/>
              </a:lnSpc>
              <a:buClr>
                <a:srgbClr val="0070C0"/>
              </a:buClr>
              <a:buFont typeface="Wingdings" panose="05000000000000000000" pitchFamily="2" charset="2"/>
              <a:buChar char="Ø"/>
            </a:pPr>
            <a:r>
              <a:rPr lang="vi-VN" sz="3200">
                <a:solidFill>
                  <a:schemeClr val="tx1"/>
                </a:solidFill>
                <a:latin typeface="Arial" panose="020B0604020202020204" pitchFamily="34" charset="0"/>
                <a:ea typeface="Segoe UI" pitchFamily="34" charset="0"/>
                <a:cs typeface="Arial" panose="020B0604020202020204" pitchFamily="34" charset="0"/>
              </a:rPr>
              <a:t>Trừu tượng hóa dữ liệu là một phương pháp tích hợp các kiểu dữ liệu có sẵn nhằm mô tả, biểu diễn một khái niệm hay một đối tượng trong thế giới thực.</a:t>
            </a:r>
          </a:p>
          <a:p>
            <a:pPr marL="457200" indent="-457200">
              <a:lnSpc>
                <a:spcPts val="5000"/>
              </a:lnSpc>
              <a:buClr>
                <a:srgbClr val="0070C0"/>
              </a:buClr>
              <a:buFont typeface="Wingdings" panose="05000000000000000000" pitchFamily="2" charset="2"/>
              <a:buChar char="Ø"/>
            </a:pPr>
            <a:r>
              <a:rPr lang="vi-VN" sz="3200">
                <a:solidFill>
                  <a:schemeClr val="tx1"/>
                </a:solidFill>
                <a:latin typeface="Arial" panose="020B0604020202020204" pitchFamily="34" charset="0"/>
                <a:ea typeface="Segoe UI" pitchFamily="34" charset="0"/>
                <a:cs typeface="Arial" panose="020B0604020202020204" pitchFamily="34" charset="0"/>
              </a:rPr>
              <a:t>Cú pháp:</a:t>
            </a:r>
            <a:endParaRPr lang="en-US" sz="3200">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Trừu tượng hóa dữ liệu</a:t>
            </a:r>
          </a:p>
        </p:txBody>
      </p:sp>
      <p:sp>
        <p:nvSpPr>
          <p:cNvPr id="7" name="Rectangle 6"/>
          <p:cNvSpPr/>
          <p:nvPr/>
        </p:nvSpPr>
        <p:spPr>
          <a:xfrm>
            <a:off x="2736375" y="3480182"/>
            <a:ext cx="5616053" cy="312533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vi-VN" sz="3200">
                <a:solidFill>
                  <a:srgbClr val="0000FF"/>
                </a:solidFill>
                <a:highlight>
                  <a:srgbClr val="FFFFFF"/>
                </a:highlight>
                <a:latin typeface="Consolas" panose="020B0609020204030204" pitchFamily="49" charset="0"/>
              </a:rPr>
              <a:t>struct</a:t>
            </a:r>
            <a:r>
              <a:rPr lang="en-US" sz="3200">
                <a:solidFill>
                  <a:srgbClr val="000000"/>
                </a:solidFill>
                <a:highlight>
                  <a:srgbClr val="FFFFFF"/>
                </a:highlight>
                <a:latin typeface="Consolas" panose="020B0609020204030204" pitchFamily="49" charset="0"/>
              </a:rPr>
              <a:t> </a:t>
            </a:r>
            <a:r>
              <a:rPr lang="vi-VN" sz="3200">
                <a:solidFill>
                  <a:srgbClr val="000000"/>
                </a:solidFill>
                <a:highlight>
                  <a:srgbClr val="FFFFFF"/>
                </a:highlight>
                <a:latin typeface="Consolas" panose="020B0609020204030204" pitchFamily="49" charset="0"/>
              </a:rPr>
              <a:t>TenKDL_Moi</a:t>
            </a:r>
            <a:endParaRPr lang="en-US" sz="3200">
              <a:solidFill>
                <a:srgbClr val="000000"/>
              </a:solidFill>
              <a:highlight>
                <a:srgbClr val="FFFFFF"/>
              </a:highlight>
              <a:latin typeface="Consolas" panose="020B0609020204030204" pitchFamily="49" charset="0"/>
            </a:endParaRPr>
          </a:p>
          <a:p>
            <a:r>
              <a:rPr lang="en-US" sz="3200">
                <a:solidFill>
                  <a:srgbClr val="000000"/>
                </a:solidFill>
                <a:highlight>
                  <a:srgbClr val="FFFFFF"/>
                </a:highlight>
                <a:latin typeface="Consolas" panose="020B0609020204030204" pitchFamily="49" charset="0"/>
              </a:rPr>
              <a:t>{</a:t>
            </a:r>
          </a:p>
          <a:p>
            <a:r>
              <a:rPr lang="vi-VN" sz="3200">
                <a:solidFill>
                  <a:srgbClr val="008000"/>
                </a:solidFill>
                <a:highlight>
                  <a:srgbClr val="FFFFFF"/>
                </a:highlight>
                <a:latin typeface="Consolas" panose="020B0609020204030204" pitchFamily="49" charset="0"/>
              </a:rPr>
              <a:t>	</a:t>
            </a:r>
            <a:r>
              <a:rPr lang="vi-VN" sz="3200">
                <a:solidFill>
                  <a:srgbClr val="0000FF"/>
                </a:solidFill>
                <a:highlight>
                  <a:srgbClr val="FFFFFF"/>
                </a:highlight>
                <a:latin typeface="Consolas" panose="020B0609020204030204" pitchFamily="49" charset="0"/>
              </a:rPr>
              <a:t>KDL</a:t>
            </a:r>
            <a:r>
              <a:rPr lang="en-US" sz="3200">
                <a:solidFill>
                  <a:srgbClr val="000000"/>
                </a:solidFill>
                <a:highlight>
                  <a:srgbClr val="FFFFFF"/>
                </a:highlight>
                <a:latin typeface="Consolas" panose="020B0609020204030204" pitchFamily="49" charset="0"/>
              </a:rPr>
              <a:t> </a:t>
            </a:r>
            <a:r>
              <a:rPr lang="vi-VN" sz="3200">
                <a:solidFill>
                  <a:srgbClr val="000000"/>
                </a:solidFill>
                <a:highlight>
                  <a:srgbClr val="FFFFFF"/>
                </a:highlight>
                <a:latin typeface="Consolas" panose="020B0609020204030204" pitchFamily="49" charset="0"/>
              </a:rPr>
              <a:t>TenThanhPhan_1;</a:t>
            </a:r>
          </a:p>
          <a:p>
            <a:r>
              <a:rPr lang="vi-VN" sz="3200">
                <a:solidFill>
                  <a:srgbClr val="000000"/>
                </a:solidFill>
                <a:highlight>
                  <a:srgbClr val="FFFFFF"/>
                </a:highlight>
                <a:latin typeface="Consolas" panose="020B0609020204030204" pitchFamily="49" charset="0"/>
              </a:rPr>
              <a:t>	[</a:t>
            </a:r>
            <a:r>
              <a:rPr lang="vi-VN" sz="3200">
                <a:solidFill>
                  <a:srgbClr val="0000FF"/>
                </a:solidFill>
                <a:highlight>
                  <a:srgbClr val="FFFFFF"/>
                </a:highlight>
                <a:latin typeface="Consolas" panose="020B0609020204030204" pitchFamily="49" charset="0"/>
              </a:rPr>
              <a:t>KDL</a:t>
            </a:r>
            <a:r>
              <a:rPr lang="en-US" sz="3200">
                <a:solidFill>
                  <a:srgbClr val="000000"/>
                </a:solidFill>
                <a:highlight>
                  <a:srgbClr val="FFFFFF"/>
                </a:highlight>
                <a:latin typeface="Consolas" panose="020B0609020204030204" pitchFamily="49" charset="0"/>
              </a:rPr>
              <a:t> </a:t>
            </a:r>
            <a:r>
              <a:rPr lang="vi-VN" sz="3200">
                <a:solidFill>
                  <a:srgbClr val="000000"/>
                </a:solidFill>
                <a:highlight>
                  <a:srgbClr val="FFFFFF"/>
                </a:highlight>
                <a:latin typeface="Consolas" panose="020B0609020204030204" pitchFamily="49" charset="0"/>
              </a:rPr>
              <a:t>TenThanhPhan_1;]</a:t>
            </a:r>
            <a:endParaRPr lang="en-US" sz="3200">
              <a:solidFill>
                <a:srgbClr val="000000"/>
              </a:solidFill>
              <a:highlight>
                <a:srgbClr val="FFFFFF"/>
              </a:highlight>
              <a:latin typeface="Consolas" panose="020B0609020204030204" pitchFamily="49" charset="0"/>
            </a:endParaRPr>
          </a:p>
          <a:p>
            <a:r>
              <a:rPr lang="vi-VN" sz="3200">
                <a:solidFill>
                  <a:srgbClr val="000000"/>
                </a:solidFill>
                <a:highlight>
                  <a:srgbClr val="FFFFFF"/>
                </a:highlight>
                <a:latin typeface="Consolas" panose="020B0609020204030204" pitchFamily="49" charset="0"/>
              </a:rPr>
              <a:t>	[...]</a:t>
            </a:r>
            <a:endParaRPr lang="en-US" sz="3200">
              <a:solidFill>
                <a:srgbClr val="000000"/>
              </a:solidFill>
              <a:highlight>
                <a:srgbClr val="FFFFFF"/>
              </a:highlight>
              <a:latin typeface="Consolas" panose="020B0609020204030204" pitchFamily="49" charset="0"/>
            </a:endParaRPr>
          </a:p>
          <a:p>
            <a:r>
              <a:rPr lang="en-US" sz="3200">
                <a:solidFill>
                  <a:srgbClr val="000000"/>
                </a:solidFill>
                <a:highlight>
                  <a:srgbClr val="FFFFFF"/>
                </a:highlight>
                <a:latin typeface="Consolas" panose="020B0609020204030204" pitchFamily="49" charset="0"/>
              </a:rPr>
              <a:t>}</a:t>
            </a:r>
            <a:r>
              <a:rPr lang="vi-VN" sz="3200">
                <a:solidFill>
                  <a:srgbClr val="000000"/>
                </a:solidFill>
                <a:highlight>
                  <a:srgbClr val="FFFFFF"/>
                </a:highlight>
                <a:latin typeface="Consolas" panose="020B0609020204030204" pitchFamily="49" charset="0"/>
              </a:rPr>
              <a:t>;</a:t>
            </a:r>
            <a:endParaRPr lang="en-US" sz="3200">
              <a:solidFill>
                <a:srgbClr val="000000"/>
              </a:solidFill>
              <a:highlight>
                <a:srgbClr val="FFFFFF"/>
              </a:highlight>
              <a:latin typeface="Consolas" panose="020B0609020204030204" pitchFamily="49" charset="0"/>
            </a:endParaRPr>
          </a:p>
        </p:txBody>
      </p:sp>
      <p:cxnSp>
        <p:nvCxnSpPr>
          <p:cNvPr id="6" name="Straight Connector 5"/>
          <p:cNvCxnSpPr/>
          <p:nvPr/>
        </p:nvCxnSpPr>
        <p:spPr>
          <a:xfrm>
            <a:off x="2931308" y="4483185"/>
            <a:ext cx="0" cy="154024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10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NỘI DUNG TRÌNH BÀY</a:t>
            </a:r>
          </a:p>
        </p:txBody>
      </p:sp>
      <p:sp>
        <p:nvSpPr>
          <p:cNvPr id="6" name="Rectangle 5"/>
          <p:cNvSpPr/>
          <p:nvPr/>
        </p:nvSpPr>
        <p:spPr>
          <a:xfrm>
            <a:off x="1494831" y="1017170"/>
            <a:ext cx="6966526" cy="609600"/>
          </a:xfrm>
          <a:prstGeom prst="rect">
            <a:avLst/>
          </a:prstGeom>
          <a:solidFill>
            <a:schemeClr val="accent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800" b="1">
              <a:effectLst>
                <a:outerShdw blurRad="50800" dist="38100" dir="2700000" algn="tl" rotWithShape="0">
                  <a:prstClr val="black">
                    <a:alpha val="40000"/>
                  </a:prstClr>
                </a:outerShdw>
              </a:effectLst>
            </a:endParaRPr>
          </a:p>
        </p:txBody>
      </p:sp>
      <p:sp>
        <p:nvSpPr>
          <p:cNvPr id="7" name="Rectangle 6"/>
          <p:cNvSpPr/>
          <p:nvPr/>
        </p:nvSpPr>
        <p:spPr>
          <a:xfrm>
            <a:off x="1490571" y="1017170"/>
            <a:ext cx="6966526" cy="609600"/>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Biến và hàm</a:t>
            </a:r>
            <a:endParaRPr lang="en-US" sz="2800" b="1">
              <a:effectLst>
                <a:outerShdw blurRad="50800" dist="38100" dir="2700000" algn="tl" rotWithShape="0">
                  <a:prstClr val="black">
                    <a:alpha val="40000"/>
                  </a:prstClr>
                </a:outerShdw>
              </a:effectLst>
            </a:endParaRPr>
          </a:p>
        </p:txBody>
      </p:sp>
      <p:sp>
        <p:nvSpPr>
          <p:cNvPr id="8" name="Rectangle 7"/>
          <p:cNvSpPr/>
          <p:nvPr/>
        </p:nvSpPr>
        <p:spPr>
          <a:xfrm>
            <a:off x="607302" y="1017170"/>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1</a:t>
            </a:r>
          </a:p>
        </p:txBody>
      </p:sp>
      <p:sp>
        <p:nvSpPr>
          <p:cNvPr id="9" name="Rectangle 8"/>
          <p:cNvSpPr/>
          <p:nvPr/>
        </p:nvSpPr>
        <p:spPr>
          <a:xfrm>
            <a:off x="607302" y="1951249"/>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2</a:t>
            </a:r>
          </a:p>
        </p:txBody>
      </p:sp>
      <p:sp>
        <p:nvSpPr>
          <p:cNvPr id="10" name="Rectangle 9"/>
          <p:cNvSpPr/>
          <p:nvPr/>
        </p:nvSpPr>
        <p:spPr>
          <a:xfrm>
            <a:off x="1490571" y="1951249"/>
            <a:ext cx="6956990"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Trừu tượng hóa dữ liệu</a:t>
            </a:r>
            <a:endParaRPr lang="en-US" sz="2800" b="1">
              <a:effectLst>
                <a:outerShdw blurRad="50800" dist="38100" dir="2700000" algn="tl" rotWithShape="0">
                  <a:prstClr val="black">
                    <a:alpha val="40000"/>
                  </a:prstClr>
                </a:outerShdw>
              </a:effectLst>
            </a:endParaRPr>
          </a:p>
        </p:txBody>
      </p:sp>
      <p:sp>
        <p:nvSpPr>
          <p:cNvPr id="11" name="Rectangle 10"/>
          <p:cNvSpPr/>
          <p:nvPr/>
        </p:nvSpPr>
        <p:spPr>
          <a:xfrm>
            <a:off x="607302" y="2885328"/>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3</a:t>
            </a:r>
          </a:p>
        </p:txBody>
      </p:sp>
      <p:sp>
        <p:nvSpPr>
          <p:cNvPr id="12" name="Rectangle 11"/>
          <p:cNvSpPr/>
          <p:nvPr/>
        </p:nvSpPr>
        <p:spPr>
          <a:xfrm>
            <a:off x="1490570" y="2885328"/>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Mảng </a:t>
            </a:r>
            <a:r>
              <a:rPr lang="en-US" sz="2800" b="1">
                <a:effectLst>
                  <a:outerShdw blurRad="50800" dist="38100" dir="2700000" algn="tl" rotWithShape="0">
                    <a:prstClr val="black">
                      <a:alpha val="40000"/>
                    </a:prstClr>
                  </a:outerShdw>
                </a:effectLst>
              </a:rPr>
              <a:t>tĩnh một chiều</a:t>
            </a:r>
          </a:p>
        </p:txBody>
      </p:sp>
      <p:sp>
        <p:nvSpPr>
          <p:cNvPr id="13" name="Rectangle 12"/>
          <p:cNvSpPr/>
          <p:nvPr/>
        </p:nvSpPr>
        <p:spPr>
          <a:xfrm>
            <a:off x="607302" y="3819407"/>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4</a:t>
            </a:r>
          </a:p>
        </p:txBody>
      </p:sp>
      <p:sp>
        <p:nvSpPr>
          <p:cNvPr id="14" name="Rectangle 13"/>
          <p:cNvSpPr/>
          <p:nvPr/>
        </p:nvSpPr>
        <p:spPr>
          <a:xfrm>
            <a:off x="1490569" y="3819407"/>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Con trỏ</a:t>
            </a:r>
            <a:endParaRPr lang="en-US" sz="2800" b="1">
              <a:effectLst>
                <a:outerShdw blurRad="50800" dist="38100" dir="2700000" algn="tl" rotWithShape="0">
                  <a:prstClr val="black">
                    <a:alpha val="40000"/>
                  </a:prstClr>
                </a:outerShdw>
              </a:effectLst>
            </a:endParaRPr>
          </a:p>
        </p:txBody>
      </p:sp>
      <p:sp>
        <p:nvSpPr>
          <p:cNvPr id="15" name="Rectangle 14"/>
          <p:cNvSpPr/>
          <p:nvPr/>
        </p:nvSpPr>
        <p:spPr>
          <a:xfrm>
            <a:off x="607302" y="4753486"/>
            <a:ext cx="61654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5</a:t>
            </a:r>
          </a:p>
        </p:txBody>
      </p:sp>
      <p:sp>
        <p:nvSpPr>
          <p:cNvPr id="16" name="Rectangle 15"/>
          <p:cNvSpPr/>
          <p:nvPr/>
        </p:nvSpPr>
        <p:spPr>
          <a:xfrm>
            <a:off x="1490569" y="4753486"/>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Debug trong Visual Studio</a:t>
            </a:r>
            <a:endParaRPr lang="en-US" sz="2800" b="1">
              <a:effectLst>
                <a:outerShdw blurRad="50800" dist="38100" dir="2700000" algn="tl" rotWithShape="0">
                  <a:prstClr val="black">
                    <a:alpha val="40000"/>
                  </a:prstClr>
                </a:outerShdw>
              </a:effectLst>
            </a:endParaRPr>
          </a:p>
        </p:txBody>
      </p:sp>
      <p:sp>
        <p:nvSpPr>
          <p:cNvPr id="17" name="Rectangle 16"/>
          <p:cNvSpPr/>
          <p:nvPr/>
        </p:nvSpPr>
        <p:spPr>
          <a:xfrm>
            <a:off x="607302" y="5687567"/>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6</a:t>
            </a:r>
          </a:p>
        </p:txBody>
      </p:sp>
      <p:sp>
        <p:nvSpPr>
          <p:cNvPr id="18" name="Rectangle 17"/>
          <p:cNvSpPr/>
          <p:nvPr/>
        </p:nvSpPr>
        <p:spPr>
          <a:xfrm>
            <a:off x="1490569" y="5687567"/>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Bài tập</a:t>
            </a:r>
            <a:endParaRPr lang="en-US" sz="2800" b="1">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68138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9" presetClass="emph" presetSubtype="0" fill="hold" nodeType="withEffect">
                                  <p:stCondLst>
                                    <p:cond delay="0"/>
                                  </p:stCondLst>
                                  <p:childTnLst>
                                    <p:animClr clrSpc="rgb" dir="cw">
                                      <p:cBhvr override="childStyle">
                                        <p:cTn id="9" dur="500" fill="hold"/>
                                        <p:tgtEl>
                                          <p:spTgt spid="7">
                                            <p:txEl>
                                              <p:pRg st="0" end="0"/>
                                            </p:txEl>
                                          </p:spTgt>
                                        </p:tgtEl>
                                        <p:attrNameLst>
                                          <p:attrName>style.color</p:attrName>
                                        </p:attrNameLst>
                                      </p:cBhvr>
                                      <p:to>
                                        <a:srgbClr val="FFFFFF"/>
                                      </p:to>
                                    </p:animClr>
                                    <p:animClr clrSpc="rgb" dir="cw">
                                      <p:cBhvr>
                                        <p:cTn id="10" dur="500" fill="hold"/>
                                        <p:tgtEl>
                                          <p:spTgt spid="7">
                                            <p:txEl>
                                              <p:pRg st="0" end="0"/>
                                            </p:txEl>
                                          </p:spTgt>
                                        </p:tgtEl>
                                        <p:attrNameLst>
                                          <p:attrName>fillcolor</p:attrName>
                                        </p:attrNameLst>
                                      </p:cBhvr>
                                      <p:to>
                                        <a:srgbClr val="FFFFFF"/>
                                      </p:to>
                                    </p:animClr>
                                    <p:set>
                                      <p:cBhvr>
                                        <p:cTn id="11" dur="500" fill="hold"/>
                                        <p:tgtEl>
                                          <p:spTgt spid="7">
                                            <p:txEl>
                                              <p:pRg st="0" end="0"/>
                                            </p:txEl>
                                          </p:spTgt>
                                        </p:tgtEl>
                                        <p:attrNameLst>
                                          <p:attrName>fill.type</p:attrName>
                                        </p:attrNameLst>
                                      </p:cBhvr>
                                      <p:to>
                                        <p:strVal val="solid"/>
                                      </p:to>
                                    </p:set>
                                    <p:set>
                                      <p:cBhvr>
                                        <p:cTn id="12" dur="500" fill="hold"/>
                                        <p:tgtEl>
                                          <p:spTgt spid="7">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Trừu tượng hóa dữ liệu</a:t>
            </a:r>
          </a:p>
        </p:txBody>
      </p:sp>
      <p:sp>
        <p:nvSpPr>
          <p:cNvPr id="7" name="Rectangle 6"/>
          <p:cNvSpPr/>
          <p:nvPr/>
        </p:nvSpPr>
        <p:spPr>
          <a:xfrm>
            <a:off x="68240" y="832512"/>
            <a:ext cx="9021170" cy="100993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vi-VN" sz="3200">
                <a:solidFill>
                  <a:srgbClr val="008000"/>
                </a:solidFill>
                <a:highlight>
                  <a:srgbClr val="FFFFFF"/>
                </a:highlight>
                <a:latin typeface="Consolas" panose="020B0609020204030204" pitchFamily="49" charset="0"/>
              </a:rPr>
              <a:t>// </a:t>
            </a:r>
            <a:r>
              <a:rPr lang="en-US" sz="3200">
                <a:solidFill>
                  <a:srgbClr val="008000"/>
                </a:solidFill>
                <a:highlight>
                  <a:srgbClr val="FFFFFF"/>
                </a:highlight>
                <a:latin typeface="Consolas" panose="020B0609020204030204" pitchFamily="49" charset="0"/>
              </a:rPr>
              <a:t>Ví dụ 02: </a:t>
            </a:r>
            <a:r>
              <a:rPr lang="vi-VN" sz="3200">
                <a:solidFill>
                  <a:srgbClr val="008000"/>
                </a:solidFill>
                <a:highlight>
                  <a:srgbClr val="FFFFFF"/>
                </a:highlight>
                <a:latin typeface="Consolas" panose="020B0609020204030204" pitchFamily="49" charset="0"/>
              </a:rPr>
              <a:t>Viết chương trình </a:t>
            </a:r>
            <a:r>
              <a:rPr lang="en-US" sz="3200">
                <a:solidFill>
                  <a:srgbClr val="008000"/>
                </a:solidFill>
                <a:highlight>
                  <a:srgbClr val="FFFFFF"/>
                </a:highlight>
                <a:latin typeface="Consolas" panose="020B0609020204030204" pitchFamily="49" charset="0"/>
              </a:rPr>
              <a:t>nhập và 2 phân số, tính tổng và xuất kết quả</a:t>
            </a:r>
            <a:r>
              <a:rPr lang="vi-VN" sz="3200">
                <a:solidFill>
                  <a:srgbClr val="008000"/>
                </a:solidFill>
                <a:highlight>
                  <a:srgbClr val="FFFFFF"/>
                </a:highlight>
                <a:latin typeface="Consolas" panose="020B0609020204030204" pitchFamily="49" charset="0"/>
              </a:rPr>
              <a:t>.</a:t>
            </a:r>
            <a:endParaRPr lang="en-US" sz="3200"/>
          </a:p>
        </p:txBody>
      </p:sp>
      <p:grpSp>
        <p:nvGrpSpPr>
          <p:cNvPr id="11" name="Group 10"/>
          <p:cNvGrpSpPr/>
          <p:nvPr/>
        </p:nvGrpSpPr>
        <p:grpSpPr>
          <a:xfrm>
            <a:off x="61415" y="2251881"/>
            <a:ext cx="9021170" cy="4230806"/>
            <a:chOff x="61415" y="2251881"/>
            <a:chExt cx="9021170" cy="4230806"/>
          </a:xfrm>
        </p:grpSpPr>
        <p:sp>
          <p:nvSpPr>
            <p:cNvPr id="8" name="Rectangle 7"/>
            <p:cNvSpPr/>
            <p:nvPr/>
          </p:nvSpPr>
          <p:spPr>
            <a:xfrm>
              <a:off x="61415" y="2251881"/>
              <a:ext cx="9021170" cy="423080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3200">
                  <a:solidFill>
                    <a:srgbClr val="808080"/>
                  </a:solidFill>
                  <a:highlight>
                    <a:srgbClr val="FFFFFF"/>
                  </a:highlight>
                  <a:latin typeface="Consolas" panose="020B0609020204030204" pitchFamily="49" charset="0"/>
                </a:rPr>
                <a:t>#include</a:t>
              </a:r>
              <a:r>
                <a:rPr lang="en-US" sz="3200">
                  <a:solidFill>
                    <a:srgbClr val="000000"/>
                  </a:solidFill>
                  <a:highlight>
                    <a:srgbClr val="FFFFFF"/>
                  </a:highlight>
                  <a:latin typeface="Consolas" panose="020B0609020204030204" pitchFamily="49" charset="0"/>
                </a:rPr>
                <a:t> </a:t>
              </a:r>
              <a:r>
                <a:rPr lang="en-US" sz="3200">
                  <a:solidFill>
                    <a:srgbClr val="A31515"/>
                  </a:solidFill>
                  <a:highlight>
                    <a:srgbClr val="FFFFFF"/>
                  </a:highlight>
                  <a:latin typeface="Consolas" panose="020B0609020204030204" pitchFamily="49" charset="0"/>
                </a:rPr>
                <a:t>&lt;conio.h&gt;</a:t>
              </a:r>
              <a:endParaRPr lang="en-US" sz="3200">
                <a:solidFill>
                  <a:srgbClr val="000000"/>
                </a:solidFill>
                <a:highlight>
                  <a:srgbClr val="FFFFFF"/>
                </a:highlight>
                <a:latin typeface="Consolas" panose="020B0609020204030204" pitchFamily="49" charset="0"/>
              </a:endParaRPr>
            </a:p>
            <a:p>
              <a:r>
                <a:rPr lang="en-US" sz="3200">
                  <a:solidFill>
                    <a:srgbClr val="808080"/>
                  </a:solidFill>
                  <a:highlight>
                    <a:srgbClr val="FFFFFF"/>
                  </a:highlight>
                  <a:latin typeface="Consolas" panose="020B0609020204030204" pitchFamily="49" charset="0"/>
                </a:rPr>
                <a:t>#include</a:t>
              </a:r>
              <a:r>
                <a:rPr lang="en-US" sz="3200">
                  <a:solidFill>
                    <a:srgbClr val="000000"/>
                  </a:solidFill>
                  <a:highlight>
                    <a:srgbClr val="FFFFFF"/>
                  </a:highlight>
                  <a:latin typeface="Consolas" panose="020B0609020204030204" pitchFamily="49" charset="0"/>
                </a:rPr>
                <a:t> </a:t>
              </a:r>
              <a:r>
                <a:rPr lang="en-US" sz="3200">
                  <a:solidFill>
                    <a:srgbClr val="A31515"/>
                  </a:solidFill>
                  <a:highlight>
                    <a:srgbClr val="FFFFFF"/>
                  </a:highlight>
                  <a:latin typeface="Consolas" panose="020B0609020204030204" pitchFamily="49" charset="0"/>
                </a:rPr>
                <a:t>&lt;iostream&gt;</a:t>
              </a:r>
              <a:endParaRPr lang="en-US" sz="3200">
                <a:solidFill>
                  <a:srgbClr val="000000"/>
                </a:solidFill>
                <a:highlight>
                  <a:srgbClr val="FFFFFF"/>
                </a:highlight>
                <a:latin typeface="Consolas" panose="020B0609020204030204" pitchFamily="49" charset="0"/>
              </a:endParaRPr>
            </a:p>
            <a:p>
              <a:r>
                <a:rPr lang="en-US" sz="3200">
                  <a:solidFill>
                    <a:srgbClr val="808080"/>
                  </a:solidFill>
                  <a:highlight>
                    <a:srgbClr val="FFFFFF"/>
                  </a:highlight>
                  <a:latin typeface="Consolas" panose="020B0609020204030204" pitchFamily="49" charset="0"/>
                </a:rPr>
                <a:t>#include</a:t>
              </a:r>
              <a:r>
                <a:rPr lang="en-US" sz="3200">
                  <a:solidFill>
                    <a:srgbClr val="000000"/>
                  </a:solidFill>
                  <a:highlight>
                    <a:srgbClr val="FFFFFF"/>
                  </a:highlight>
                  <a:latin typeface="Consolas" panose="020B0609020204030204" pitchFamily="49" charset="0"/>
                </a:rPr>
                <a:t> </a:t>
              </a:r>
              <a:r>
                <a:rPr lang="en-US" sz="3200">
                  <a:solidFill>
                    <a:srgbClr val="A31515"/>
                  </a:solidFill>
                  <a:highlight>
                    <a:srgbClr val="FFFFFF"/>
                  </a:highlight>
                  <a:latin typeface="Consolas" panose="020B0609020204030204" pitchFamily="49" charset="0"/>
                </a:rPr>
                <a:t>&lt;string&gt;</a:t>
              </a:r>
              <a:endParaRPr lang="en-US" sz="3200">
                <a:solidFill>
                  <a:srgbClr val="000000"/>
                </a:solidFill>
                <a:highlight>
                  <a:srgbClr val="FFFFFF"/>
                </a:highlight>
                <a:latin typeface="Consolas" panose="020B0609020204030204" pitchFamily="49" charset="0"/>
              </a:endParaRPr>
            </a:p>
            <a:p>
              <a:r>
                <a:rPr lang="en-US" sz="3200">
                  <a:solidFill>
                    <a:srgbClr val="0000FF"/>
                  </a:solidFill>
                  <a:highlight>
                    <a:srgbClr val="FFFFFF"/>
                  </a:highlight>
                  <a:latin typeface="Consolas" panose="020B0609020204030204" pitchFamily="49" charset="0"/>
                </a:rPr>
                <a:t>using</a:t>
              </a:r>
              <a:r>
                <a:rPr lang="en-US" sz="3200">
                  <a:solidFill>
                    <a:srgbClr val="000000"/>
                  </a:solidFill>
                  <a:highlight>
                    <a:srgbClr val="FFFFFF"/>
                  </a:highlight>
                  <a:latin typeface="Consolas" panose="020B0609020204030204" pitchFamily="49" charset="0"/>
                </a:rPr>
                <a:t> </a:t>
              </a:r>
              <a:r>
                <a:rPr lang="en-US" sz="3200">
                  <a:solidFill>
                    <a:srgbClr val="0000FF"/>
                  </a:solidFill>
                  <a:highlight>
                    <a:srgbClr val="FFFFFF"/>
                  </a:highlight>
                  <a:latin typeface="Consolas" panose="020B0609020204030204" pitchFamily="49" charset="0"/>
                </a:rPr>
                <a:t>namespace</a:t>
              </a:r>
              <a:r>
                <a:rPr lang="en-US" sz="3200">
                  <a:solidFill>
                    <a:srgbClr val="000000"/>
                  </a:solidFill>
                  <a:highlight>
                    <a:srgbClr val="FFFFFF"/>
                  </a:highlight>
                  <a:latin typeface="Consolas" panose="020B0609020204030204" pitchFamily="49" charset="0"/>
                </a:rPr>
                <a:t> std;</a:t>
              </a:r>
            </a:p>
            <a:p>
              <a:r>
                <a:rPr lang="en-US" sz="3200">
                  <a:solidFill>
                    <a:srgbClr val="0000FF"/>
                  </a:solidFill>
                  <a:highlight>
                    <a:srgbClr val="FFFFFF"/>
                  </a:highlight>
                  <a:latin typeface="Consolas" panose="020B0609020204030204" pitchFamily="49" charset="0"/>
                </a:rPr>
                <a:t>struct</a:t>
              </a:r>
              <a:r>
                <a:rPr lang="en-US" sz="3200">
                  <a:solidFill>
                    <a:srgbClr val="000000"/>
                  </a:solidFill>
                  <a:highlight>
                    <a:srgbClr val="FFFFFF"/>
                  </a:highlight>
                  <a:latin typeface="Consolas" panose="020B0609020204030204" pitchFamily="49" charset="0"/>
                </a:rPr>
                <a:t> </a:t>
              </a:r>
              <a:r>
                <a:rPr lang="en-US" sz="3200">
                  <a:solidFill>
                    <a:srgbClr val="2B91AF"/>
                  </a:solidFill>
                  <a:highlight>
                    <a:srgbClr val="FFFFFF"/>
                  </a:highlight>
                  <a:latin typeface="Consolas" panose="020B0609020204030204" pitchFamily="49" charset="0"/>
                </a:rPr>
                <a:t>PhanSo </a:t>
              </a:r>
              <a:endParaRPr lang="en-US" sz="3200">
                <a:solidFill>
                  <a:srgbClr val="000000"/>
                </a:solidFill>
                <a:highlight>
                  <a:srgbClr val="FFFFFF"/>
                </a:highlight>
                <a:latin typeface="Consolas" panose="020B0609020204030204" pitchFamily="49" charset="0"/>
              </a:endParaRPr>
            </a:p>
            <a:p>
              <a:r>
                <a:rPr lang="en-US" sz="3200">
                  <a:solidFill>
                    <a:srgbClr val="000000"/>
                  </a:solidFill>
                  <a:highlight>
                    <a:srgbClr val="FFFFFF"/>
                  </a:highlight>
                  <a:latin typeface="Consolas" panose="020B0609020204030204" pitchFamily="49" charset="0"/>
                </a:rPr>
                <a:t>{</a:t>
              </a:r>
            </a:p>
            <a:p>
              <a:r>
                <a:rPr lang="en-US" sz="3200">
                  <a:solidFill>
                    <a:srgbClr val="0000FF"/>
                  </a:solidFill>
                  <a:highlight>
                    <a:srgbClr val="FFFFFF"/>
                  </a:highlight>
                  <a:latin typeface="Consolas" panose="020B0609020204030204" pitchFamily="49" charset="0"/>
                </a:rPr>
                <a:t>	int</a:t>
              </a:r>
              <a:r>
                <a:rPr lang="en-US" sz="3200">
                  <a:solidFill>
                    <a:srgbClr val="000000"/>
                  </a:solidFill>
                  <a:highlight>
                    <a:srgbClr val="FFFFFF"/>
                  </a:highlight>
                  <a:latin typeface="Consolas" panose="020B0609020204030204" pitchFamily="49" charset="0"/>
                </a:rPr>
                <a:t> tu, mau;</a:t>
              </a:r>
            </a:p>
            <a:p>
              <a:r>
                <a:rPr lang="en-US" sz="3200">
                  <a:solidFill>
                    <a:srgbClr val="000000"/>
                  </a:solidFill>
                  <a:highlight>
                    <a:srgbClr val="FFFFFF"/>
                  </a:highlight>
                  <a:latin typeface="Consolas" panose="020B0609020204030204" pitchFamily="49" charset="0"/>
                </a:rPr>
                <a:t>};</a:t>
              </a:r>
              <a:endParaRPr lang="en-US" sz="3200"/>
            </a:p>
          </p:txBody>
        </p:sp>
        <p:sp>
          <p:nvSpPr>
            <p:cNvPr id="10" name="Rectangle 9"/>
            <p:cNvSpPr/>
            <p:nvPr/>
          </p:nvSpPr>
          <p:spPr>
            <a:xfrm>
              <a:off x="61415" y="2265529"/>
              <a:ext cx="9021169" cy="423080"/>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800" b="1">
                  <a:solidFill>
                    <a:schemeClr val="tx1"/>
                  </a:solidFill>
                  <a:highlight>
                    <a:srgbClr val="FFFFFF"/>
                  </a:highlight>
                  <a:latin typeface="Consolas" panose="020B0609020204030204" pitchFamily="49" charset="0"/>
                  <a:cs typeface="Courier New" panose="02070309020205020404" pitchFamily="49" charset="0"/>
                </a:rPr>
                <a:t>ViDu02.cpp</a:t>
              </a:r>
              <a:endParaRPr lang="en-US" sz="2800" b="1">
                <a:solidFill>
                  <a:schemeClr val="tx1"/>
                </a:solidFill>
                <a:latin typeface="Consolas" panose="020B0609020204030204" pitchFamily="49" charset="0"/>
                <a:cs typeface="Courier New" panose="02070309020205020404" pitchFamily="49" charset="0"/>
              </a:endParaRPr>
            </a:p>
          </p:txBody>
        </p:sp>
      </p:grpSp>
      <p:cxnSp>
        <p:nvCxnSpPr>
          <p:cNvPr id="9" name="Straight Connector 8"/>
          <p:cNvCxnSpPr/>
          <p:nvPr/>
        </p:nvCxnSpPr>
        <p:spPr>
          <a:xfrm>
            <a:off x="272594" y="5343282"/>
            <a:ext cx="0" cy="52525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82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Trừu tượng hóa dữ liệu</a:t>
            </a:r>
          </a:p>
        </p:txBody>
      </p:sp>
      <p:grpSp>
        <p:nvGrpSpPr>
          <p:cNvPr id="11" name="Group 10"/>
          <p:cNvGrpSpPr/>
          <p:nvPr/>
        </p:nvGrpSpPr>
        <p:grpSpPr>
          <a:xfrm>
            <a:off x="61415" y="873456"/>
            <a:ext cx="9021170" cy="5650173"/>
            <a:chOff x="61415" y="2251880"/>
            <a:chExt cx="9021170" cy="5650173"/>
          </a:xfrm>
        </p:grpSpPr>
        <p:sp>
          <p:nvSpPr>
            <p:cNvPr id="8" name="Rectangle 7"/>
            <p:cNvSpPr/>
            <p:nvPr/>
          </p:nvSpPr>
          <p:spPr>
            <a:xfrm>
              <a:off x="61415" y="2251880"/>
              <a:ext cx="9021170" cy="565017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400">
                  <a:solidFill>
                    <a:srgbClr val="0000FF"/>
                  </a:solidFill>
                  <a:highlight>
                    <a:srgbClr val="FFFFFF"/>
                  </a:highlight>
                  <a:latin typeface="Consolas" panose="020B0609020204030204" pitchFamily="49" charset="0"/>
                </a:rPr>
                <a:t>void</a:t>
              </a:r>
              <a:r>
                <a:rPr lang="en-US" sz="2400">
                  <a:solidFill>
                    <a:srgbClr val="000000"/>
                  </a:solidFill>
                  <a:highlight>
                    <a:srgbClr val="FFFFFF"/>
                  </a:highlight>
                  <a:latin typeface="Consolas" panose="020B0609020204030204" pitchFamily="49" charset="0"/>
                </a:rPr>
                <a:t> Nhap(</a:t>
              </a:r>
              <a:r>
                <a:rPr lang="en-US" sz="2400">
                  <a:solidFill>
                    <a:srgbClr val="2B91AF"/>
                  </a:solidFill>
                  <a:highlight>
                    <a:srgbClr val="FFFFFF"/>
                  </a:highlight>
                  <a:latin typeface="Consolas" panose="020B0609020204030204" pitchFamily="49" charset="0"/>
                </a:rPr>
                <a:t>PhanSo</a:t>
              </a:r>
              <a:r>
                <a:rPr lang="en-US" sz="2400">
                  <a:solidFill>
                    <a:srgbClr val="000000"/>
                  </a:solidFill>
                  <a:highlight>
                    <a:srgbClr val="FFFFFF"/>
                  </a:highlight>
                  <a:latin typeface="Consolas" panose="020B0609020204030204" pitchFamily="49" charset="0"/>
                </a:rPr>
                <a:t> &amp;x);</a:t>
              </a:r>
            </a:p>
            <a:p>
              <a:r>
                <a:rPr lang="en-US" sz="2400">
                  <a:solidFill>
                    <a:srgbClr val="0000FF"/>
                  </a:solidFill>
                  <a:highlight>
                    <a:srgbClr val="FFFFFF"/>
                  </a:highlight>
                  <a:latin typeface="Consolas" panose="020B0609020204030204" pitchFamily="49" charset="0"/>
                </a:rPr>
                <a:t>void</a:t>
              </a:r>
              <a:r>
                <a:rPr lang="en-US" sz="2400">
                  <a:solidFill>
                    <a:srgbClr val="000000"/>
                  </a:solidFill>
                  <a:highlight>
                    <a:srgbClr val="FFFFFF"/>
                  </a:highlight>
                  <a:latin typeface="Consolas" panose="020B0609020204030204" pitchFamily="49" charset="0"/>
                </a:rPr>
                <a:t> Xuat(</a:t>
              </a:r>
              <a:r>
                <a:rPr lang="en-US" sz="2400">
                  <a:solidFill>
                    <a:srgbClr val="2B91AF"/>
                  </a:solidFill>
                  <a:highlight>
                    <a:srgbClr val="FFFFFF"/>
                  </a:highlight>
                  <a:latin typeface="Consolas" panose="020B0609020204030204" pitchFamily="49" charset="0"/>
                </a:rPr>
                <a:t>PhanSo</a:t>
              </a:r>
              <a:r>
                <a:rPr lang="en-US" sz="2400">
                  <a:solidFill>
                    <a:srgbClr val="000000"/>
                  </a:solidFill>
                  <a:highlight>
                    <a:srgbClr val="FFFFFF"/>
                  </a:highlight>
                  <a:latin typeface="Consolas" panose="020B0609020204030204" pitchFamily="49" charset="0"/>
                </a:rPr>
                <a:t> x);</a:t>
              </a:r>
            </a:p>
            <a:p>
              <a:r>
                <a:rPr lang="es-ES" sz="2400">
                  <a:solidFill>
                    <a:srgbClr val="2B91AF"/>
                  </a:solidFill>
                  <a:highlight>
                    <a:srgbClr val="FFFFFF"/>
                  </a:highlight>
                  <a:latin typeface="Consolas" panose="020B0609020204030204" pitchFamily="49" charset="0"/>
                </a:rPr>
                <a:t>PhanSo</a:t>
              </a:r>
              <a:r>
                <a:rPr lang="es-ES" sz="2400">
                  <a:solidFill>
                    <a:srgbClr val="000000"/>
                  </a:solidFill>
                  <a:highlight>
                    <a:srgbClr val="FFFFFF"/>
                  </a:highlight>
                  <a:latin typeface="Consolas" panose="020B0609020204030204" pitchFamily="49" charset="0"/>
                </a:rPr>
                <a:t> TinhTong(</a:t>
              </a:r>
              <a:r>
                <a:rPr lang="es-ES" sz="2400">
                  <a:solidFill>
                    <a:srgbClr val="2B91AF"/>
                  </a:solidFill>
                  <a:highlight>
                    <a:srgbClr val="FFFFFF"/>
                  </a:highlight>
                  <a:latin typeface="Consolas" panose="020B0609020204030204" pitchFamily="49" charset="0"/>
                </a:rPr>
                <a:t>PhanSo</a:t>
              </a:r>
              <a:r>
                <a:rPr lang="es-ES" sz="2400">
                  <a:solidFill>
                    <a:srgbClr val="000000"/>
                  </a:solidFill>
                  <a:highlight>
                    <a:srgbClr val="FFFFFF"/>
                  </a:highlight>
                  <a:latin typeface="Consolas" panose="020B0609020204030204" pitchFamily="49" charset="0"/>
                </a:rPr>
                <a:t> x, </a:t>
              </a:r>
              <a:r>
                <a:rPr lang="es-ES" sz="2400">
                  <a:solidFill>
                    <a:srgbClr val="2B91AF"/>
                  </a:solidFill>
                  <a:highlight>
                    <a:srgbClr val="FFFFFF"/>
                  </a:highlight>
                  <a:latin typeface="Consolas" panose="020B0609020204030204" pitchFamily="49" charset="0"/>
                </a:rPr>
                <a:t>PhanSo</a:t>
              </a:r>
              <a:r>
                <a:rPr lang="es-ES" sz="2400">
                  <a:solidFill>
                    <a:srgbClr val="000000"/>
                  </a:solidFill>
                  <a:highlight>
                    <a:srgbClr val="FFFFFF"/>
                  </a:highlight>
                  <a:latin typeface="Consolas" panose="020B0609020204030204" pitchFamily="49" charset="0"/>
                </a:rPr>
                <a:t> y);</a:t>
              </a:r>
            </a:p>
            <a:p>
              <a:r>
                <a:rPr lang="en-US" sz="2400">
                  <a:solidFill>
                    <a:srgbClr val="0000FF"/>
                  </a:solidFill>
                  <a:highlight>
                    <a:srgbClr val="FFFFFF"/>
                  </a:highlight>
                  <a:latin typeface="Consolas" panose="020B0609020204030204" pitchFamily="49" charset="0"/>
                </a:rPr>
                <a:t>void</a:t>
              </a:r>
              <a:r>
                <a:rPr lang="en-US" sz="2400">
                  <a:solidFill>
                    <a:srgbClr val="000000"/>
                  </a:solidFill>
                  <a:highlight>
                    <a:srgbClr val="FFFFFF"/>
                  </a:highlight>
                  <a:latin typeface="Consolas" panose="020B0609020204030204" pitchFamily="49" charset="0"/>
                </a:rPr>
                <a:t> main() </a:t>
              </a:r>
            </a:p>
            <a:p>
              <a:r>
                <a:rPr lang="en-US" sz="2400">
                  <a:solidFill>
                    <a:srgbClr val="000000"/>
                  </a:solidFill>
                  <a:highlight>
                    <a:srgbClr val="FFFFFF"/>
                  </a:highlight>
                  <a:latin typeface="Consolas" panose="020B0609020204030204" pitchFamily="49" charset="0"/>
                </a:rPr>
                <a:t>{</a:t>
              </a:r>
            </a:p>
            <a:p>
              <a:pPr lvl="2"/>
              <a:r>
                <a:rPr lang="en-US" sz="2400">
                  <a:solidFill>
                    <a:srgbClr val="2B91AF"/>
                  </a:solidFill>
                  <a:highlight>
                    <a:srgbClr val="FFFFFF"/>
                  </a:highlight>
                  <a:latin typeface="Consolas" panose="020B0609020204030204" pitchFamily="49" charset="0"/>
                </a:rPr>
                <a:t>PhanSo</a:t>
              </a:r>
              <a:r>
                <a:rPr lang="en-US" sz="2400">
                  <a:solidFill>
                    <a:srgbClr val="000000"/>
                  </a:solidFill>
                  <a:highlight>
                    <a:srgbClr val="FFFFFF"/>
                  </a:highlight>
                  <a:latin typeface="Consolas" panose="020B0609020204030204" pitchFamily="49" charset="0"/>
                </a:rPr>
                <a:t> a, b;</a:t>
              </a:r>
            </a:p>
            <a:p>
              <a:pPr lvl="2"/>
              <a:r>
                <a:rPr lang="en-US" sz="2400">
                  <a:solidFill>
                    <a:srgbClr val="000000"/>
                  </a:solidFill>
                  <a:highlight>
                    <a:srgbClr val="FFFFFF"/>
                  </a:highlight>
                  <a:latin typeface="Consolas" panose="020B0609020204030204" pitchFamily="49" charset="0"/>
                </a:rPr>
                <a:t>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"Nhap phan so a:"</a:t>
              </a:r>
              <a:r>
                <a:rPr lang="en-US" sz="2400">
                  <a:solidFill>
                    <a:srgbClr val="000000"/>
                  </a:solidFill>
                  <a:highlight>
                    <a:srgbClr val="FFFFFF"/>
                  </a:highlight>
                  <a:latin typeface="Consolas" panose="020B0609020204030204" pitchFamily="49" charset="0"/>
                </a:rPr>
                <a: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endl;</a:t>
              </a:r>
            </a:p>
            <a:p>
              <a:pPr lvl="2"/>
              <a:r>
                <a:rPr lang="en-US" sz="2400">
                  <a:solidFill>
                    <a:srgbClr val="000000"/>
                  </a:solidFill>
                  <a:highlight>
                    <a:srgbClr val="FFFFFF"/>
                  </a:highlight>
                  <a:latin typeface="Consolas" panose="020B0609020204030204" pitchFamily="49" charset="0"/>
                </a:rPr>
                <a:t>Nhap(a);</a:t>
              </a:r>
            </a:p>
            <a:p>
              <a:pPr lvl="2"/>
              <a:r>
                <a:rPr lang="en-US" sz="2400">
                  <a:solidFill>
                    <a:srgbClr val="000000"/>
                  </a:solidFill>
                  <a:highlight>
                    <a:srgbClr val="FFFFFF"/>
                  </a:highlight>
                  <a:latin typeface="Consolas" panose="020B0609020204030204" pitchFamily="49" charset="0"/>
                </a:rPr>
                <a:t>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"Nhap phan so b:"</a:t>
              </a:r>
              <a:r>
                <a:rPr lang="en-US" sz="2400">
                  <a:solidFill>
                    <a:srgbClr val="000000"/>
                  </a:solidFill>
                  <a:highlight>
                    <a:srgbClr val="FFFFFF"/>
                  </a:highlight>
                  <a:latin typeface="Consolas" panose="020B0609020204030204" pitchFamily="49" charset="0"/>
                </a:rPr>
                <a: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endl;</a:t>
              </a:r>
            </a:p>
            <a:p>
              <a:pPr lvl="2"/>
              <a:r>
                <a:rPr lang="en-US" sz="2400">
                  <a:solidFill>
                    <a:srgbClr val="000000"/>
                  </a:solidFill>
                  <a:highlight>
                    <a:srgbClr val="FFFFFF"/>
                  </a:highlight>
                  <a:latin typeface="Consolas" panose="020B0609020204030204" pitchFamily="49" charset="0"/>
                </a:rPr>
                <a:t>Nhap(b);</a:t>
              </a:r>
            </a:p>
            <a:p>
              <a:pPr lvl="2"/>
              <a:r>
                <a:rPr lang="en-US" sz="2400">
                  <a:solidFill>
                    <a:srgbClr val="2B91AF"/>
                  </a:solidFill>
                  <a:highlight>
                    <a:srgbClr val="FFFFFF"/>
                  </a:highlight>
                  <a:latin typeface="Consolas" panose="020B0609020204030204" pitchFamily="49" charset="0"/>
                </a:rPr>
                <a:t>PhanSo</a:t>
              </a:r>
              <a:r>
                <a:rPr lang="en-US" sz="2400">
                  <a:solidFill>
                    <a:srgbClr val="000000"/>
                  </a:solidFill>
                  <a:highlight>
                    <a:srgbClr val="FFFFFF"/>
                  </a:highlight>
                  <a:latin typeface="Consolas" panose="020B0609020204030204" pitchFamily="49" charset="0"/>
                </a:rPr>
                <a:t> kq = TinhTong(a, b);</a:t>
              </a:r>
            </a:p>
            <a:p>
              <a:pPr lvl="2"/>
              <a:r>
                <a:rPr lang="en-US" sz="2400">
                  <a:solidFill>
                    <a:srgbClr val="000000"/>
                  </a:solidFill>
                  <a:highlight>
                    <a:srgbClr val="FFFFFF"/>
                  </a:highlight>
                  <a:latin typeface="Consolas" panose="020B0609020204030204" pitchFamily="49" charset="0"/>
                </a:rPr>
                <a:t>Xuat(a); 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 + "</a:t>
              </a:r>
              <a:r>
                <a:rPr lang="en-US" sz="2400">
                  <a:solidFill>
                    <a:srgbClr val="000000"/>
                  </a:solidFill>
                  <a:highlight>
                    <a:srgbClr val="FFFFFF"/>
                  </a:highlight>
                  <a:latin typeface="Consolas" panose="020B0609020204030204" pitchFamily="49" charset="0"/>
                </a:rPr>
                <a:t>; Xuat(b);</a:t>
              </a:r>
            </a:p>
            <a:p>
              <a:pPr lvl="2"/>
              <a:r>
                <a:rPr lang="en-US" sz="2400">
                  <a:solidFill>
                    <a:srgbClr val="000000"/>
                  </a:solidFill>
                  <a:highlight>
                    <a:srgbClr val="FFFFFF"/>
                  </a:highlight>
                  <a:latin typeface="Consolas" panose="020B0609020204030204" pitchFamily="49" charset="0"/>
                </a:rPr>
                <a:t>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 = "</a:t>
              </a:r>
              <a:r>
                <a:rPr lang="en-US" sz="2400">
                  <a:solidFill>
                    <a:srgbClr val="000000"/>
                  </a:solidFill>
                  <a:highlight>
                    <a:srgbClr val="FFFFFF"/>
                  </a:highlight>
                  <a:latin typeface="Consolas" panose="020B0609020204030204" pitchFamily="49" charset="0"/>
                </a:rPr>
                <a:t>; Xuat(kq);</a:t>
              </a:r>
            </a:p>
            <a:p>
              <a:pPr lvl="2"/>
              <a:r>
                <a:rPr lang="en-US" sz="2400">
                  <a:solidFill>
                    <a:srgbClr val="000000"/>
                  </a:solidFill>
                  <a:highlight>
                    <a:srgbClr val="FFFFFF"/>
                  </a:highlight>
                  <a:latin typeface="Consolas" panose="020B0609020204030204" pitchFamily="49" charset="0"/>
                </a:rPr>
                <a:t>_getch();</a:t>
              </a:r>
            </a:p>
            <a:p>
              <a:r>
                <a:rPr lang="en-US" sz="2400">
                  <a:solidFill>
                    <a:srgbClr val="000000"/>
                  </a:solidFill>
                  <a:highlight>
                    <a:srgbClr val="FFFFFF"/>
                  </a:highlight>
                  <a:latin typeface="Consolas" panose="020B0609020204030204" pitchFamily="49" charset="0"/>
                </a:rPr>
                <a:t>}</a:t>
              </a:r>
              <a:endParaRPr lang="en-US" sz="2400"/>
            </a:p>
          </p:txBody>
        </p:sp>
        <p:sp>
          <p:nvSpPr>
            <p:cNvPr id="10" name="Rectangle 9"/>
            <p:cNvSpPr/>
            <p:nvPr/>
          </p:nvSpPr>
          <p:spPr>
            <a:xfrm>
              <a:off x="61415" y="2265529"/>
              <a:ext cx="9021169" cy="423080"/>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800" b="1">
                  <a:solidFill>
                    <a:schemeClr val="tx1"/>
                  </a:solidFill>
                  <a:highlight>
                    <a:srgbClr val="FFFFFF"/>
                  </a:highlight>
                  <a:latin typeface="Consolas" panose="020B0609020204030204" pitchFamily="49" charset="0"/>
                  <a:cs typeface="Courier New" panose="02070309020205020404" pitchFamily="49" charset="0"/>
                </a:rPr>
                <a:t>ViDu02.cpp</a:t>
              </a:r>
              <a:endParaRPr lang="en-US" sz="2800" b="1">
                <a:solidFill>
                  <a:schemeClr val="tx1"/>
                </a:solidFill>
                <a:latin typeface="Consolas" panose="020B0609020204030204" pitchFamily="49" charset="0"/>
                <a:cs typeface="Courier New" panose="02070309020205020404" pitchFamily="49" charset="0"/>
              </a:endParaRPr>
            </a:p>
          </p:txBody>
        </p:sp>
      </p:grpSp>
      <p:cxnSp>
        <p:nvCxnSpPr>
          <p:cNvPr id="9" name="Straight Connector 8"/>
          <p:cNvCxnSpPr/>
          <p:nvPr/>
        </p:nvCxnSpPr>
        <p:spPr>
          <a:xfrm>
            <a:off x="231651" y="2763855"/>
            <a:ext cx="0" cy="33639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1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Trừu tượng hóa dữ liệu</a:t>
            </a:r>
          </a:p>
        </p:txBody>
      </p:sp>
      <p:grpSp>
        <p:nvGrpSpPr>
          <p:cNvPr id="11" name="Group 10"/>
          <p:cNvGrpSpPr/>
          <p:nvPr/>
        </p:nvGrpSpPr>
        <p:grpSpPr>
          <a:xfrm>
            <a:off x="61415" y="873456"/>
            <a:ext cx="9021170" cy="5650173"/>
            <a:chOff x="61415" y="2251880"/>
            <a:chExt cx="9021170" cy="5650173"/>
          </a:xfrm>
        </p:grpSpPr>
        <p:sp>
          <p:nvSpPr>
            <p:cNvPr id="8" name="Rectangle 7"/>
            <p:cNvSpPr/>
            <p:nvPr/>
          </p:nvSpPr>
          <p:spPr>
            <a:xfrm>
              <a:off x="61415" y="2251880"/>
              <a:ext cx="9021170" cy="565017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400">
                  <a:solidFill>
                    <a:srgbClr val="0000FF"/>
                  </a:solidFill>
                  <a:highlight>
                    <a:srgbClr val="FFFFFF"/>
                  </a:highlight>
                  <a:latin typeface="Consolas" panose="020B0609020204030204" pitchFamily="49" charset="0"/>
                </a:rPr>
                <a:t>void</a:t>
              </a:r>
              <a:r>
                <a:rPr lang="en-US" sz="2400">
                  <a:solidFill>
                    <a:srgbClr val="000000"/>
                  </a:solidFill>
                  <a:highlight>
                    <a:srgbClr val="FFFFFF"/>
                  </a:highlight>
                  <a:latin typeface="Consolas" panose="020B0609020204030204" pitchFamily="49" charset="0"/>
                </a:rPr>
                <a:t> Nhap(</a:t>
              </a:r>
              <a:r>
                <a:rPr lang="en-US" sz="2400">
                  <a:solidFill>
                    <a:srgbClr val="2B91AF"/>
                  </a:solidFill>
                  <a:highlight>
                    <a:srgbClr val="FFFFFF"/>
                  </a:highlight>
                  <a:latin typeface="Consolas" panose="020B0609020204030204" pitchFamily="49" charset="0"/>
                </a:rPr>
                <a:t>PhanSo</a:t>
              </a:r>
              <a:r>
                <a:rPr lang="en-US" sz="2400">
                  <a:solidFill>
                    <a:srgbClr val="000000"/>
                  </a:solidFill>
                  <a:highlight>
                    <a:srgbClr val="FFFFFF"/>
                  </a:highlight>
                  <a:latin typeface="Consolas" panose="020B0609020204030204" pitchFamily="49" charset="0"/>
                </a:rPr>
                <a:t> &amp;</a:t>
              </a:r>
              <a:r>
                <a:rPr lang="en-US" sz="2400">
                  <a:solidFill>
                    <a:srgbClr val="808080"/>
                  </a:solidFill>
                  <a:highlight>
                    <a:srgbClr val="FFFFFF"/>
                  </a:highlight>
                  <a:latin typeface="Consolas" panose="020B0609020204030204" pitchFamily="49" charset="0"/>
                </a:rPr>
                <a:t>x</a:t>
              </a:r>
              <a:r>
                <a:rPr lang="en-US"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a:t>
              </a:r>
            </a:p>
            <a:p>
              <a:pPr lvl="2"/>
              <a:r>
                <a:rPr lang="en-US" sz="2400">
                  <a:solidFill>
                    <a:srgbClr val="000000"/>
                  </a:solidFill>
                  <a:highlight>
                    <a:srgbClr val="FFFFFF"/>
                  </a:highlight>
                  <a:latin typeface="Consolas" panose="020B0609020204030204" pitchFamily="49" charset="0"/>
                </a:rPr>
                <a:t>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"Nhap tu: "</a:t>
              </a:r>
              <a:r>
                <a:rPr lang="en-US" sz="2400">
                  <a:solidFill>
                    <a:srgbClr val="000000"/>
                  </a:solidFill>
                  <a:highlight>
                    <a:srgbClr val="FFFFFF"/>
                  </a:highlight>
                  <a:latin typeface="Consolas" panose="020B0609020204030204" pitchFamily="49" charset="0"/>
                </a:rPr>
                <a:t>;	cin </a:t>
              </a:r>
              <a:r>
                <a:rPr lang="en-US" sz="2400">
                  <a:solidFill>
                    <a:srgbClr val="008080"/>
                  </a:solidFill>
                  <a:highlight>
                    <a:srgbClr val="FFFFFF"/>
                  </a:highlight>
                  <a:latin typeface="Consolas" panose="020B0609020204030204" pitchFamily="49" charset="0"/>
                </a:rPr>
                <a:t>&gt;&gt;</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x</a:t>
              </a:r>
              <a:r>
                <a:rPr lang="en-US" sz="2400">
                  <a:solidFill>
                    <a:srgbClr val="000000"/>
                  </a:solidFill>
                  <a:highlight>
                    <a:srgbClr val="FFFFFF"/>
                  </a:highlight>
                  <a:latin typeface="Consolas" panose="020B0609020204030204" pitchFamily="49" charset="0"/>
                </a:rPr>
                <a:t>.tu;</a:t>
              </a:r>
            </a:p>
            <a:p>
              <a:pPr lvl="2"/>
              <a:r>
                <a:rPr lang="en-US" sz="2400">
                  <a:solidFill>
                    <a:srgbClr val="000000"/>
                  </a:solidFill>
                  <a:highlight>
                    <a:srgbClr val="FFFFFF"/>
                  </a:highlight>
                  <a:latin typeface="Consolas" panose="020B0609020204030204" pitchFamily="49" charset="0"/>
                </a:rPr>
                <a:t>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"Nhap mau: "</a:t>
              </a:r>
              <a:r>
                <a:rPr lang="en-US" sz="2400">
                  <a:solidFill>
                    <a:srgbClr val="000000"/>
                  </a:solidFill>
                  <a:highlight>
                    <a:srgbClr val="FFFFFF"/>
                  </a:highlight>
                  <a:latin typeface="Consolas" panose="020B0609020204030204" pitchFamily="49" charset="0"/>
                </a:rPr>
                <a:t>;	cin </a:t>
              </a:r>
              <a:r>
                <a:rPr lang="en-US" sz="2400">
                  <a:solidFill>
                    <a:srgbClr val="008080"/>
                  </a:solidFill>
                  <a:highlight>
                    <a:srgbClr val="FFFFFF"/>
                  </a:highlight>
                  <a:latin typeface="Consolas" panose="020B0609020204030204" pitchFamily="49" charset="0"/>
                </a:rPr>
                <a:t>&gt;&gt;</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x</a:t>
              </a:r>
              <a:r>
                <a:rPr lang="en-US" sz="2400">
                  <a:solidFill>
                    <a:srgbClr val="000000"/>
                  </a:solidFill>
                  <a:highlight>
                    <a:srgbClr val="FFFFFF"/>
                  </a:highlight>
                  <a:latin typeface="Consolas" panose="020B0609020204030204" pitchFamily="49" charset="0"/>
                </a:rPr>
                <a:t>.mau;</a:t>
              </a:r>
            </a:p>
            <a:p>
              <a:r>
                <a:rPr lang="en-US" sz="2400">
                  <a:solidFill>
                    <a:srgbClr val="000000"/>
                  </a:solidFill>
                  <a:highlight>
                    <a:srgbClr val="FFFFFF"/>
                  </a:highlight>
                  <a:latin typeface="Consolas" panose="020B0609020204030204" pitchFamily="49" charset="0"/>
                </a:rPr>
                <a:t>}</a:t>
              </a:r>
            </a:p>
            <a:p>
              <a:r>
                <a:rPr lang="en-US" sz="2400">
                  <a:solidFill>
                    <a:srgbClr val="0000FF"/>
                  </a:solidFill>
                  <a:highlight>
                    <a:srgbClr val="FFFFFF"/>
                  </a:highlight>
                  <a:latin typeface="Consolas" panose="020B0609020204030204" pitchFamily="49" charset="0"/>
                </a:rPr>
                <a:t>void</a:t>
              </a:r>
              <a:r>
                <a:rPr lang="en-US" sz="2400">
                  <a:solidFill>
                    <a:srgbClr val="000000"/>
                  </a:solidFill>
                  <a:highlight>
                    <a:srgbClr val="FFFFFF"/>
                  </a:highlight>
                  <a:latin typeface="Consolas" panose="020B0609020204030204" pitchFamily="49" charset="0"/>
                </a:rPr>
                <a:t> Xuat(</a:t>
              </a:r>
              <a:r>
                <a:rPr lang="en-US" sz="2400">
                  <a:solidFill>
                    <a:srgbClr val="2B91AF"/>
                  </a:solidFill>
                  <a:highlight>
                    <a:srgbClr val="FFFFFF"/>
                  </a:highlight>
                  <a:latin typeface="Consolas" panose="020B0609020204030204" pitchFamily="49" charset="0"/>
                </a:rPr>
                <a:t>PhanSo</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x</a:t>
              </a:r>
              <a:r>
                <a:rPr lang="en-US"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		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x</a:t>
              </a:r>
              <a:r>
                <a:rPr lang="en-US" sz="2400">
                  <a:solidFill>
                    <a:srgbClr val="000000"/>
                  </a:solidFill>
                  <a:highlight>
                    <a:srgbClr val="FFFFFF"/>
                  </a:highlight>
                  <a:latin typeface="Consolas" panose="020B0609020204030204" pitchFamily="49" charset="0"/>
                </a:rPr>
                <a:t>.tu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a:t>
              </a:r>
              <a:r>
                <a:rPr lang="en-US" sz="2400">
                  <a:solidFill>
                    <a:srgbClr val="000000"/>
                  </a:solidFill>
                  <a:highlight>
                    <a:srgbClr val="FFFFFF"/>
                  </a:highlight>
                  <a:latin typeface="Consolas" panose="020B0609020204030204" pitchFamily="49" charset="0"/>
                </a:rPr>
                <a: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x</a:t>
              </a:r>
              <a:r>
                <a:rPr lang="en-US" sz="2400">
                  <a:solidFill>
                    <a:srgbClr val="000000"/>
                  </a:solidFill>
                  <a:highlight>
                    <a:srgbClr val="FFFFFF"/>
                  </a:highlight>
                  <a:latin typeface="Consolas" panose="020B0609020204030204" pitchFamily="49" charset="0"/>
                </a:rPr>
                <a:t>.mau;</a:t>
              </a:r>
            </a:p>
            <a:p>
              <a:r>
                <a:rPr lang="en-US" sz="2400">
                  <a:solidFill>
                    <a:srgbClr val="000000"/>
                  </a:solidFill>
                  <a:highlight>
                    <a:srgbClr val="FFFFFF"/>
                  </a:highlight>
                  <a:latin typeface="Consolas" panose="020B0609020204030204" pitchFamily="49" charset="0"/>
                </a:rPr>
                <a:t>}</a:t>
              </a:r>
            </a:p>
            <a:p>
              <a:r>
                <a:rPr lang="es-ES" sz="2400">
                  <a:solidFill>
                    <a:srgbClr val="2B91AF"/>
                  </a:solidFill>
                  <a:highlight>
                    <a:srgbClr val="FFFFFF"/>
                  </a:highlight>
                  <a:latin typeface="Consolas" panose="020B0609020204030204" pitchFamily="49" charset="0"/>
                </a:rPr>
                <a:t>PhanSo</a:t>
              </a:r>
              <a:r>
                <a:rPr lang="es-ES" sz="2400">
                  <a:solidFill>
                    <a:srgbClr val="000000"/>
                  </a:solidFill>
                  <a:highlight>
                    <a:srgbClr val="FFFFFF"/>
                  </a:highlight>
                  <a:latin typeface="Consolas" panose="020B0609020204030204" pitchFamily="49" charset="0"/>
                </a:rPr>
                <a:t> TinhTong(</a:t>
              </a:r>
              <a:r>
                <a:rPr lang="es-ES" sz="2400">
                  <a:solidFill>
                    <a:srgbClr val="2B91AF"/>
                  </a:solidFill>
                  <a:highlight>
                    <a:srgbClr val="FFFFFF"/>
                  </a:highlight>
                  <a:latin typeface="Consolas" panose="020B0609020204030204" pitchFamily="49" charset="0"/>
                </a:rPr>
                <a:t>PhanSo</a:t>
              </a:r>
              <a:r>
                <a:rPr lang="es-ES" sz="2400">
                  <a:solidFill>
                    <a:srgbClr val="000000"/>
                  </a:solidFill>
                  <a:highlight>
                    <a:srgbClr val="FFFFFF"/>
                  </a:highlight>
                  <a:latin typeface="Consolas" panose="020B0609020204030204" pitchFamily="49" charset="0"/>
                </a:rPr>
                <a:t> </a:t>
              </a:r>
              <a:r>
                <a:rPr lang="es-ES" sz="2400">
                  <a:solidFill>
                    <a:srgbClr val="808080"/>
                  </a:solidFill>
                  <a:highlight>
                    <a:srgbClr val="FFFFFF"/>
                  </a:highlight>
                  <a:latin typeface="Consolas" panose="020B0609020204030204" pitchFamily="49" charset="0"/>
                </a:rPr>
                <a:t>x</a:t>
              </a:r>
              <a:r>
                <a:rPr lang="es-ES" sz="2400">
                  <a:solidFill>
                    <a:srgbClr val="000000"/>
                  </a:solidFill>
                  <a:highlight>
                    <a:srgbClr val="FFFFFF"/>
                  </a:highlight>
                  <a:latin typeface="Consolas" panose="020B0609020204030204" pitchFamily="49" charset="0"/>
                </a:rPr>
                <a:t>, </a:t>
              </a:r>
              <a:r>
                <a:rPr lang="es-ES" sz="2400">
                  <a:solidFill>
                    <a:srgbClr val="2B91AF"/>
                  </a:solidFill>
                  <a:highlight>
                    <a:srgbClr val="FFFFFF"/>
                  </a:highlight>
                  <a:latin typeface="Consolas" panose="020B0609020204030204" pitchFamily="49" charset="0"/>
                </a:rPr>
                <a:t>PhanSo</a:t>
              </a:r>
              <a:r>
                <a:rPr lang="es-ES" sz="2400">
                  <a:solidFill>
                    <a:srgbClr val="000000"/>
                  </a:solidFill>
                  <a:highlight>
                    <a:srgbClr val="FFFFFF"/>
                  </a:highlight>
                  <a:latin typeface="Consolas" panose="020B0609020204030204" pitchFamily="49" charset="0"/>
                </a:rPr>
                <a:t> </a:t>
              </a:r>
              <a:r>
                <a:rPr lang="es-ES" sz="2400">
                  <a:solidFill>
                    <a:srgbClr val="808080"/>
                  </a:solidFill>
                  <a:highlight>
                    <a:srgbClr val="FFFFFF"/>
                  </a:highlight>
                  <a:latin typeface="Consolas" panose="020B0609020204030204" pitchFamily="49" charset="0"/>
                </a:rPr>
                <a:t>y</a:t>
              </a:r>
              <a:r>
                <a:rPr lang="es-ES"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a:t>
              </a:r>
            </a:p>
            <a:p>
              <a:pPr lvl="2"/>
              <a:r>
                <a:rPr lang="en-US" sz="2400">
                  <a:solidFill>
                    <a:srgbClr val="2B91AF"/>
                  </a:solidFill>
                  <a:highlight>
                    <a:srgbClr val="FFFFFF"/>
                  </a:highlight>
                  <a:latin typeface="Consolas" panose="020B0609020204030204" pitchFamily="49" charset="0"/>
                </a:rPr>
                <a:t>PhanSo</a:t>
              </a:r>
              <a:r>
                <a:rPr lang="en-US" sz="2400">
                  <a:solidFill>
                    <a:srgbClr val="000000"/>
                  </a:solidFill>
                  <a:highlight>
                    <a:srgbClr val="FFFFFF"/>
                  </a:highlight>
                  <a:latin typeface="Consolas" panose="020B0609020204030204" pitchFamily="49" charset="0"/>
                </a:rPr>
                <a:t> kq;</a:t>
              </a:r>
            </a:p>
            <a:p>
              <a:pPr lvl="2"/>
              <a:r>
                <a:rPr lang="en-US" sz="2400">
                  <a:solidFill>
                    <a:srgbClr val="000000"/>
                  </a:solidFill>
                  <a:highlight>
                    <a:srgbClr val="FFFFFF"/>
                  </a:highlight>
                  <a:latin typeface="Consolas" panose="020B0609020204030204" pitchFamily="49" charset="0"/>
                </a:rPr>
                <a:t>kq.tu = </a:t>
              </a:r>
              <a:r>
                <a:rPr lang="en-US" sz="2400">
                  <a:solidFill>
                    <a:srgbClr val="808080"/>
                  </a:solidFill>
                  <a:highlight>
                    <a:srgbClr val="FFFFFF"/>
                  </a:highlight>
                  <a:latin typeface="Consolas" panose="020B0609020204030204" pitchFamily="49" charset="0"/>
                </a:rPr>
                <a:t>x</a:t>
              </a:r>
              <a:r>
                <a:rPr lang="en-US" sz="2400">
                  <a:solidFill>
                    <a:srgbClr val="000000"/>
                  </a:solidFill>
                  <a:highlight>
                    <a:srgbClr val="FFFFFF"/>
                  </a:highlight>
                  <a:latin typeface="Consolas" panose="020B0609020204030204" pitchFamily="49" charset="0"/>
                </a:rPr>
                <a:t>.tu*</a:t>
              </a:r>
              <a:r>
                <a:rPr lang="en-US" sz="2400">
                  <a:solidFill>
                    <a:srgbClr val="808080"/>
                  </a:solidFill>
                  <a:highlight>
                    <a:srgbClr val="FFFFFF"/>
                  </a:highlight>
                  <a:latin typeface="Consolas" panose="020B0609020204030204" pitchFamily="49" charset="0"/>
                </a:rPr>
                <a:t>y</a:t>
              </a:r>
              <a:r>
                <a:rPr lang="en-US" sz="2400">
                  <a:solidFill>
                    <a:srgbClr val="000000"/>
                  </a:solidFill>
                  <a:highlight>
                    <a:srgbClr val="FFFFFF"/>
                  </a:highlight>
                  <a:latin typeface="Consolas" panose="020B0609020204030204" pitchFamily="49" charset="0"/>
                </a:rPr>
                <a:t>.mau + </a:t>
              </a:r>
              <a:r>
                <a:rPr lang="en-US" sz="2400">
                  <a:solidFill>
                    <a:srgbClr val="808080"/>
                  </a:solidFill>
                  <a:highlight>
                    <a:srgbClr val="FFFFFF"/>
                  </a:highlight>
                  <a:latin typeface="Consolas" panose="020B0609020204030204" pitchFamily="49" charset="0"/>
                </a:rPr>
                <a:t>y</a:t>
              </a:r>
              <a:r>
                <a:rPr lang="en-US" sz="2400">
                  <a:solidFill>
                    <a:srgbClr val="000000"/>
                  </a:solidFill>
                  <a:highlight>
                    <a:srgbClr val="FFFFFF"/>
                  </a:highlight>
                  <a:latin typeface="Consolas" panose="020B0609020204030204" pitchFamily="49" charset="0"/>
                </a:rPr>
                <a:t>.tu*</a:t>
              </a:r>
              <a:r>
                <a:rPr lang="en-US" sz="2400">
                  <a:solidFill>
                    <a:srgbClr val="808080"/>
                  </a:solidFill>
                  <a:highlight>
                    <a:srgbClr val="FFFFFF"/>
                  </a:highlight>
                  <a:latin typeface="Consolas" panose="020B0609020204030204" pitchFamily="49" charset="0"/>
                </a:rPr>
                <a:t>x</a:t>
              </a:r>
              <a:r>
                <a:rPr lang="en-US" sz="2400">
                  <a:solidFill>
                    <a:srgbClr val="000000"/>
                  </a:solidFill>
                  <a:highlight>
                    <a:srgbClr val="FFFFFF"/>
                  </a:highlight>
                  <a:latin typeface="Consolas" panose="020B0609020204030204" pitchFamily="49" charset="0"/>
                </a:rPr>
                <a:t>.mau;</a:t>
              </a:r>
            </a:p>
            <a:p>
              <a:pPr lvl="2"/>
              <a:r>
                <a:rPr lang="en-US" sz="2400">
                  <a:solidFill>
                    <a:srgbClr val="000000"/>
                  </a:solidFill>
                  <a:highlight>
                    <a:srgbClr val="FFFFFF"/>
                  </a:highlight>
                  <a:latin typeface="Consolas" panose="020B0609020204030204" pitchFamily="49" charset="0"/>
                </a:rPr>
                <a:t>kq.mau = </a:t>
              </a:r>
              <a:r>
                <a:rPr lang="en-US" sz="2400">
                  <a:solidFill>
                    <a:srgbClr val="808080"/>
                  </a:solidFill>
                  <a:highlight>
                    <a:srgbClr val="FFFFFF"/>
                  </a:highlight>
                  <a:latin typeface="Consolas" panose="020B0609020204030204" pitchFamily="49" charset="0"/>
                </a:rPr>
                <a:t>x</a:t>
              </a:r>
              <a:r>
                <a:rPr lang="en-US" sz="2400">
                  <a:solidFill>
                    <a:srgbClr val="000000"/>
                  </a:solidFill>
                  <a:highlight>
                    <a:srgbClr val="FFFFFF"/>
                  </a:highlight>
                  <a:latin typeface="Consolas" panose="020B0609020204030204" pitchFamily="49" charset="0"/>
                </a:rPr>
                <a:t>.mau*</a:t>
              </a:r>
              <a:r>
                <a:rPr lang="en-US" sz="2400">
                  <a:solidFill>
                    <a:srgbClr val="808080"/>
                  </a:solidFill>
                  <a:highlight>
                    <a:srgbClr val="FFFFFF"/>
                  </a:highlight>
                  <a:latin typeface="Consolas" panose="020B0609020204030204" pitchFamily="49" charset="0"/>
                </a:rPr>
                <a:t>y</a:t>
              </a:r>
              <a:r>
                <a:rPr lang="en-US" sz="2400">
                  <a:solidFill>
                    <a:srgbClr val="000000"/>
                  </a:solidFill>
                  <a:highlight>
                    <a:srgbClr val="FFFFFF"/>
                  </a:highlight>
                  <a:latin typeface="Consolas" panose="020B0609020204030204" pitchFamily="49" charset="0"/>
                </a:rPr>
                <a:t>.mau;</a:t>
              </a:r>
            </a:p>
            <a:p>
              <a:pPr lvl="2"/>
              <a:r>
                <a:rPr lang="en-US" sz="2400">
                  <a:solidFill>
                    <a:srgbClr val="0000FF"/>
                  </a:solidFill>
                  <a:highlight>
                    <a:srgbClr val="FFFFFF"/>
                  </a:highlight>
                  <a:latin typeface="Consolas" panose="020B0609020204030204" pitchFamily="49" charset="0"/>
                </a:rPr>
                <a:t>return</a:t>
              </a:r>
              <a:r>
                <a:rPr lang="en-US" sz="2400">
                  <a:solidFill>
                    <a:srgbClr val="000000"/>
                  </a:solidFill>
                  <a:highlight>
                    <a:srgbClr val="FFFFFF"/>
                  </a:highlight>
                  <a:latin typeface="Consolas" panose="020B0609020204030204" pitchFamily="49" charset="0"/>
                </a:rPr>
                <a:t> kq;</a:t>
              </a:r>
            </a:p>
            <a:p>
              <a:r>
                <a:rPr lang="en-US" sz="2400">
                  <a:solidFill>
                    <a:srgbClr val="000000"/>
                  </a:solidFill>
                  <a:highlight>
                    <a:srgbClr val="FFFFFF"/>
                  </a:highlight>
                  <a:latin typeface="Consolas" panose="020B0609020204030204" pitchFamily="49" charset="0"/>
                </a:rPr>
                <a:t>}</a:t>
              </a:r>
              <a:endParaRPr lang="en-US" sz="2400"/>
            </a:p>
          </p:txBody>
        </p:sp>
        <p:sp>
          <p:nvSpPr>
            <p:cNvPr id="10" name="Rectangle 9"/>
            <p:cNvSpPr/>
            <p:nvPr/>
          </p:nvSpPr>
          <p:spPr>
            <a:xfrm>
              <a:off x="61415" y="2265529"/>
              <a:ext cx="9021169" cy="423080"/>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800" b="1">
                  <a:solidFill>
                    <a:schemeClr val="tx1"/>
                  </a:solidFill>
                  <a:highlight>
                    <a:srgbClr val="FFFFFF"/>
                  </a:highlight>
                  <a:latin typeface="Consolas" panose="020B0609020204030204" pitchFamily="49" charset="0"/>
                  <a:cs typeface="Courier New" panose="02070309020205020404" pitchFamily="49" charset="0"/>
                </a:rPr>
                <a:t>ViDu02.cpp</a:t>
              </a:r>
              <a:endParaRPr lang="en-US" sz="2800" b="1">
                <a:solidFill>
                  <a:schemeClr val="tx1"/>
                </a:solidFill>
                <a:latin typeface="Consolas" panose="020B0609020204030204" pitchFamily="49" charset="0"/>
                <a:cs typeface="Courier New" panose="02070309020205020404" pitchFamily="49" charset="0"/>
              </a:endParaRPr>
            </a:p>
          </p:txBody>
        </p:sp>
      </p:grpSp>
      <p:cxnSp>
        <p:nvCxnSpPr>
          <p:cNvPr id="6" name="Straight Connector 5"/>
          <p:cNvCxnSpPr/>
          <p:nvPr/>
        </p:nvCxnSpPr>
        <p:spPr>
          <a:xfrm>
            <a:off x="231651" y="1535557"/>
            <a:ext cx="0" cy="72997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7212" y="3339337"/>
            <a:ext cx="0" cy="3865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1651" y="4774627"/>
            <a:ext cx="0" cy="153063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12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NỘI DUNG TRÌNH BÀY</a:t>
            </a:r>
          </a:p>
        </p:txBody>
      </p:sp>
      <p:sp>
        <p:nvSpPr>
          <p:cNvPr id="6" name="Rectangle 5"/>
          <p:cNvSpPr/>
          <p:nvPr/>
        </p:nvSpPr>
        <p:spPr>
          <a:xfrm>
            <a:off x="1494831" y="2885328"/>
            <a:ext cx="6966526" cy="609600"/>
          </a:xfrm>
          <a:prstGeom prst="rect">
            <a:avLst/>
          </a:prstGeom>
          <a:solidFill>
            <a:schemeClr val="accent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800" b="1">
              <a:effectLst>
                <a:outerShdw blurRad="50800" dist="38100" dir="2700000" algn="tl" rotWithShape="0">
                  <a:prstClr val="black">
                    <a:alpha val="40000"/>
                  </a:prstClr>
                </a:outerShdw>
              </a:effectLst>
            </a:endParaRPr>
          </a:p>
        </p:txBody>
      </p:sp>
      <p:sp>
        <p:nvSpPr>
          <p:cNvPr id="7" name="Rectangle 6"/>
          <p:cNvSpPr/>
          <p:nvPr/>
        </p:nvSpPr>
        <p:spPr>
          <a:xfrm>
            <a:off x="1490571" y="1017170"/>
            <a:ext cx="6966526" cy="609600"/>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Biến và hàm</a:t>
            </a:r>
            <a:endParaRPr lang="en-US" sz="2800" b="1">
              <a:effectLst>
                <a:outerShdw blurRad="50800" dist="38100" dir="2700000" algn="tl" rotWithShape="0">
                  <a:prstClr val="black">
                    <a:alpha val="40000"/>
                  </a:prstClr>
                </a:outerShdw>
              </a:effectLst>
            </a:endParaRPr>
          </a:p>
        </p:txBody>
      </p:sp>
      <p:sp>
        <p:nvSpPr>
          <p:cNvPr id="8" name="Rectangle 7"/>
          <p:cNvSpPr/>
          <p:nvPr/>
        </p:nvSpPr>
        <p:spPr>
          <a:xfrm>
            <a:off x="607302" y="1017170"/>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1</a:t>
            </a:r>
          </a:p>
        </p:txBody>
      </p:sp>
      <p:sp>
        <p:nvSpPr>
          <p:cNvPr id="9" name="Rectangle 8"/>
          <p:cNvSpPr/>
          <p:nvPr/>
        </p:nvSpPr>
        <p:spPr>
          <a:xfrm>
            <a:off x="607302" y="1951249"/>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2</a:t>
            </a:r>
          </a:p>
        </p:txBody>
      </p:sp>
      <p:sp>
        <p:nvSpPr>
          <p:cNvPr id="10" name="Rectangle 9"/>
          <p:cNvSpPr/>
          <p:nvPr/>
        </p:nvSpPr>
        <p:spPr>
          <a:xfrm>
            <a:off x="1490571" y="1951249"/>
            <a:ext cx="6956990"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Trừu tượng hóa dữ liệu</a:t>
            </a:r>
            <a:endParaRPr lang="en-US" sz="2800" b="1">
              <a:effectLst>
                <a:outerShdw blurRad="50800" dist="38100" dir="2700000" algn="tl" rotWithShape="0">
                  <a:prstClr val="black">
                    <a:alpha val="40000"/>
                  </a:prstClr>
                </a:outerShdw>
              </a:effectLst>
            </a:endParaRPr>
          </a:p>
        </p:txBody>
      </p:sp>
      <p:sp>
        <p:nvSpPr>
          <p:cNvPr id="11" name="Rectangle 10"/>
          <p:cNvSpPr/>
          <p:nvPr/>
        </p:nvSpPr>
        <p:spPr>
          <a:xfrm>
            <a:off x="607302" y="2885328"/>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3</a:t>
            </a:r>
          </a:p>
        </p:txBody>
      </p:sp>
      <p:sp>
        <p:nvSpPr>
          <p:cNvPr id="12" name="Rectangle 11"/>
          <p:cNvSpPr/>
          <p:nvPr/>
        </p:nvSpPr>
        <p:spPr>
          <a:xfrm>
            <a:off x="1490570" y="2885328"/>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Mảng </a:t>
            </a:r>
            <a:r>
              <a:rPr lang="en-US" sz="2800" b="1">
                <a:effectLst>
                  <a:outerShdw blurRad="50800" dist="38100" dir="2700000" algn="tl" rotWithShape="0">
                    <a:prstClr val="black">
                      <a:alpha val="40000"/>
                    </a:prstClr>
                  </a:outerShdw>
                </a:effectLst>
              </a:rPr>
              <a:t>tĩnh một chiều</a:t>
            </a:r>
          </a:p>
        </p:txBody>
      </p:sp>
      <p:sp>
        <p:nvSpPr>
          <p:cNvPr id="13" name="Rectangle 12"/>
          <p:cNvSpPr/>
          <p:nvPr/>
        </p:nvSpPr>
        <p:spPr>
          <a:xfrm>
            <a:off x="607302" y="3819407"/>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4</a:t>
            </a:r>
          </a:p>
        </p:txBody>
      </p:sp>
      <p:sp>
        <p:nvSpPr>
          <p:cNvPr id="14" name="Rectangle 13"/>
          <p:cNvSpPr/>
          <p:nvPr/>
        </p:nvSpPr>
        <p:spPr>
          <a:xfrm>
            <a:off x="1490569" y="3819407"/>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Con trỏ</a:t>
            </a:r>
            <a:endParaRPr lang="en-US" sz="2800" b="1">
              <a:effectLst>
                <a:outerShdw blurRad="50800" dist="38100" dir="2700000" algn="tl" rotWithShape="0">
                  <a:prstClr val="black">
                    <a:alpha val="40000"/>
                  </a:prstClr>
                </a:outerShdw>
              </a:effectLst>
            </a:endParaRPr>
          </a:p>
        </p:txBody>
      </p:sp>
      <p:sp>
        <p:nvSpPr>
          <p:cNvPr id="15" name="Rectangle 14"/>
          <p:cNvSpPr/>
          <p:nvPr/>
        </p:nvSpPr>
        <p:spPr>
          <a:xfrm>
            <a:off x="607302" y="4753486"/>
            <a:ext cx="61654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5</a:t>
            </a:r>
          </a:p>
        </p:txBody>
      </p:sp>
      <p:sp>
        <p:nvSpPr>
          <p:cNvPr id="16" name="Rectangle 15"/>
          <p:cNvSpPr/>
          <p:nvPr/>
        </p:nvSpPr>
        <p:spPr>
          <a:xfrm>
            <a:off x="1490569" y="4753486"/>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Debug trong Visual Studio</a:t>
            </a:r>
            <a:endParaRPr lang="en-US" sz="2800" b="1">
              <a:effectLst>
                <a:outerShdw blurRad="50800" dist="38100" dir="2700000" algn="tl" rotWithShape="0">
                  <a:prstClr val="black">
                    <a:alpha val="40000"/>
                  </a:prstClr>
                </a:outerShdw>
              </a:effectLst>
            </a:endParaRPr>
          </a:p>
        </p:txBody>
      </p:sp>
      <p:sp>
        <p:nvSpPr>
          <p:cNvPr id="17" name="Rectangle 16"/>
          <p:cNvSpPr/>
          <p:nvPr/>
        </p:nvSpPr>
        <p:spPr>
          <a:xfrm>
            <a:off x="607302" y="5687567"/>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6</a:t>
            </a:r>
          </a:p>
        </p:txBody>
      </p:sp>
      <p:sp>
        <p:nvSpPr>
          <p:cNvPr id="18" name="Rectangle 17"/>
          <p:cNvSpPr/>
          <p:nvPr/>
        </p:nvSpPr>
        <p:spPr>
          <a:xfrm>
            <a:off x="1490569" y="5687567"/>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Bài tập</a:t>
            </a:r>
            <a:endParaRPr lang="en-US" sz="2800" b="1">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29037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9" presetClass="emph" presetSubtype="0" fill="hold" nodeType="withEffect">
                                  <p:stCondLst>
                                    <p:cond delay="0"/>
                                  </p:stCondLst>
                                  <p:childTnLst>
                                    <p:animClr clrSpc="rgb" dir="cw">
                                      <p:cBhvr override="childStyle">
                                        <p:cTn id="9" dur="500" fill="hold"/>
                                        <p:tgtEl>
                                          <p:spTgt spid="12">
                                            <p:txEl>
                                              <p:pRg st="0" end="0"/>
                                            </p:txEl>
                                          </p:spTgt>
                                        </p:tgtEl>
                                        <p:attrNameLst>
                                          <p:attrName>style.color</p:attrName>
                                        </p:attrNameLst>
                                      </p:cBhvr>
                                      <p:to>
                                        <a:schemeClr val="bg1"/>
                                      </p:to>
                                    </p:animClr>
                                    <p:animClr clrSpc="rgb" dir="cw">
                                      <p:cBhvr>
                                        <p:cTn id="10" dur="500" fill="hold"/>
                                        <p:tgtEl>
                                          <p:spTgt spid="12">
                                            <p:txEl>
                                              <p:pRg st="0" end="0"/>
                                            </p:txEl>
                                          </p:spTgt>
                                        </p:tgtEl>
                                        <p:attrNameLst>
                                          <p:attrName>fillcolor</p:attrName>
                                        </p:attrNameLst>
                                      </p:cBhvr>
                                      <p:to>
                                        <a:schemeClr val="bg1"/>
                                      </p:to>
                                    </p:animClr>
                                    <p:set>
                                      <p:cBhvr>
                                        <p:cTn id="11" dur="500" fill="hold"/>
                                        <p:tgtEl>
                                          <p:spTgt spid="12">
                                            <p:txEl>
                                              <p:pRg st="0" end="0"/>
                                            </p:txEl>
                                          </p:spTgt>
                                        </p:tgtEl>
                                        <p:attrNameLst>
                                          <p:attrName>fill.type</p:attrName>
                                        </p:attrNameLst>
                                      </p:cBhvr>
                                      <p:to>
                                        <p:strVal val="solid"/>
                                      </p:to>
                                    </p:set>
                                    <p:set>
                                      <p:cBhvr>
                                        <p:cTn id="12" dur="500" fill="hold"/>
                                        <p:tgtEl>
                                          <p:spTgt spid="1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ct val="150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Là t</a:t>
            </a:r>
            <a:r>
              <a:rPr lang="vi-VN" sz="3200">
                <a:solidFill>
                  <a:schemeClr val="tx1"/>
                </a:solidFill>
                <a:latin typeface="Arial" panose="020B0604020202020204" pitchFamily="34" charset="0"/>
                <a:ea typeface="Segoe UI" pitchFamily="34" charset="0"/>
                <a:cs typeface="Arial" panose="020B0604020202020204" pitchFamily="34" charset="0"/>
              </a:rPr>
              <a:t>ập hợp các đối tượng/biến cùng lớp/</a:t>
            </a:r>
            <a:r>
              <a:rPr lang="en-US" sz="3200">
                <a:solidFill>
                  <a:schemeClr val="tx1"/>
                </a:solidFill>
                <a:latin typeface="Arial" panose="020B0604020202020204" pitchFamily="34" charset="0"/>
                <a:ea typeface="Segoe UI" pitchFamily="34" charset="0"/>
                <a:cs typeface="Arial" panose="020B0604020202020204" pitchFamily="34" charset="0"/>
              </a:rPr>
              <a:t>KDL</a:t>
            </a:r>
            <a:endParaRPr lang="vi-VN" sz="3200">
              <a:solidFill>
                <a:schemeClr val="tx1"/>
              </a:solidFill>
              <a:latin typeface="Arial" panose="020B0604020202020204" pitchFamily="34" charset="0"/>
              <a:ea typeface="Segoe UI" pitchFamily="34" charset="0"/>
              <a:cs typeface="Arial" panose="020B0604020202020204" pitchFamily="34" charset="0"/>
            </a:endParaRPr>
          </a:p>
          <a:p>
            <a:pPr marL="457200" indent="-457200">
              <a:lnSpc>
                <a:spcPct val="150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Có v</a:t>
            </a:r>
            <a:r>
              <a:rPr lang="vi-VN" sz="3200">
                <a:solidFill>
                  <a:schemeClr val="tx1"/>
                </a:solidFill>
                <a:latin typeface="Arial" panose="020B0604020202020204" pitchFamily="34" charset="0"/>
                <a:ea typeface="Segoe UI" pitchFamily="34" charset="0"/>
                <a:cs typeface="Arial" panose="020B0604020202020204" pitchFamily="34" charset="0"/>
              </a:rPr>
              <a:t>ùng nhớ cố định không mở rộng được</a:t>
            </a:r>
            <a:endParaRPr lang="en-US" sz="3200">
              <a:solidFill>
                <a:schemeClr val="tx1"/>
              </a:solidFill>
              <a:latin typeface="Arial" panose="020B0604020202020204" pitchFamily="34" charset="0"/>
              <a:ea typeface="Segoe UI" pitchFamily="34" charset="0"/>
              <a:cs typeface="Arial" panose="020B0604020202020204" pitchFamily="34" charset="0"/>
            </a:endParaRPr>
          </a:p>
          <a:p>
            <a:pPr marL="914400" lvl="1" indent="-457200">
              <a:lnSpc>
                <a:spcPct val="150000"/>
              </a:lnSpc>
              <a:buClr>
                <a:srgbClr val="0070C0"/>
              </a:buClr>
              <a:buFont typeface="Wingdings" panose="05000000000000000000" pitchFamily="2" charset="2"/>
              <a:buChar char="ü"/>
            </a:pPr>
            <a:r>
              <a:rPr lang="vi-VN" sz="2800">
                <a:solidFill>
                  <a:schemeClr val="tx1"/>
                </a:solidFill>
                <a:latin typeface="Arial" panose="020B0604020202020204" pitchFamily="34" charset="0"/>
                <a:ea typeface="Segoe UI" pitchFamily="34" charset="0"/>
                <a:cs typeface="Arial" panose="020B0604020202020204" pitchFamily="34" charset="0"/>
              </a:rPr>
              <a:t>Khai báo: </a:t>
            </a:r>
            <a:r>
              <a:rPr lang="en-US" sz="3200">
                <a:solidFill>
                  <a:srgbClr val="0000FF"/>
                </a:solidFill>
                <a:highlight>
                  <a:srgbClr val="FFFFFF"/>
                </a:highlight>
                <a:latin typeface="Consolas" panose="020B0609020204030204" pitchFamily="49" charset="0"/>
              </a:rPr>
              <a:t>KDL</a:t>
            </a:r>
            <a:r>
              <a:rPr lang="en-US" sz="3200">
                <a:solidFill>
                  <a:srgbClr val="000000"/>
                </a:solidFill>
                <a:highlight>
                  <a:srgbClr val="FFFFFF"/>
                </a:highlight>
                <a:latin typeface="Consolas" panose="020B0609020204030204" pitchFamily="49" charset="0"/>
              </a:rPr>
              <a:t> </a:t>
            </a:r>
            <a:r>
              <a:rPr lang="vi-VN" sz="3200">
                <a:solidFill>
                  <a:srgbClr val="000000"/>
                </a:solidFill>
                <a:highlight>
                  <a:srgbClr val="FFFFFF"/>
                </a:highlight>
                <a:latin typeface="Consolas" panose="020B0609020204030204" pitchFamily="49" charset="0"/>
              </a:rPr>
              <a:t>Ten</a:t>
            </a:r>
            <a:r>
              <a:rPr lang="en-US" sz="3200">
                <a:solidFill>
                  <a:srgbClr val="000000"/>
                </a:solidFill>
                <a:highlight>
                  <a:srgbClr val="FFFFFF"/>
                </a:highlight>
                <a:latin typeface="Consolas" panose="020B0609020204030204" pitchFamily="49" charset="0"/>
              </a:rPr>
              <a:t>Mang[SoPTuToiDa];</a:t>
            </a:r>
            <a:endParaRPr lang="vi-VN" sz="2800">
              <a:solidFill>
                <a:schemeClr val="tx1"/>
              </a:solidFill>
              <a:latin typeface="Arial" panose="020B0604020202020204" pitchFamily="34" charset="0"/>
              <a:ea typeface="Segoe UI" pitchFamily="34" charset="0"/>
              <a:cs typeface="Arial" panose="020B0604020202020204" pitchFamily="34" charset="0"/>
            </a:endParaRPr>
          </a:p>
          <a:p>
            <a:pPr marL="914400" lvl="1" indent="-457200">
              <a:lnSpc>
                <a:spcPct val="150000"/>
              </a:lnSpc>
              <a:buClr>
                <a:srgbClr val="0070C0"/>
              </a:buClr>
              <a:buFont typeface="Wingdings" panose="05000000000000000000" pitchFamily="2" charset="2"/>
              <a:buChar char="ü"/>
            </a:pPr>
            <a:r>
              <a:rPr lang="vi-VN" sz="2800">
                <a:solidFill>
                  <a:schemeClr val="tx1"/>
                </a:solidFill>
                <a:latin typeface="Arial" panose="020B0604020202020204" pitchFamily="34" charset="0"/>
                <a:ea typeface="Segoe UI" pitchFamily="34" charset="0"/>
                <a:cs typeface="Arial" panose="020B0604020202020204" pitchFamily="34" charset="0"/>
              </a:rPr>
              <a:t>Truy xuất: </a:t>
            </a:r>
            <a:r>
              <a:rPr lang="vi-VN" sz="3200">
                <a:solidFill>
                  <a:srgbClr val="000000"/>
                </a:solidFill>
                <a:highlight>
                  <a:srgbClr val="FFFFFF"/>
                </a:highlight>
                <a:latin typeface="Consolas" panose="020B0609020204030204" pitchFamily="49" charset="0"/>
              </a:rPr>
              <a:t>Ten</a:t>
            </a:r>
            <a:r>
              <a:rPr lang="en-US" sz="3200">
                <a:solidFill>
                  <a:srgbClr val="000000"/>
                </a:solidFill>
                <a:highlight>
                  <a:srgbClr val="FFFFFF"/>
                </a:highlight>
                <a:latin typeface="Consolas" panose="020B0609020204030204" pitchFamily="49" charset="0"/>
              </a:rPr>
              <a:t>[ChiSo];</a:t>
            </a:r>
            <a:endParaRPr lang="vi-VN" sz="2800">
              <a:solidFill>
                <a:schemeClr val="tx1"/>
              </a:solidFill>
              <a:latin typeface="Arial" panose="020B0604020202020204" pitchFamily="34" charset="0"/>
              <a:ea typeface="Segoe UI" pitchFamily="34" charset="0"/>
              <a:cs typeface="Arial" panose="020B0604020202020204" pitchFamily="34" charset="0"/>
            </a:endParaRPr>
          </a:p>
          <a:p>
            <a:pPr marL="914400" lvl="1" indent="-457200">
              <a:lnSpc>
                <a:spcPct val="150000"/>
              </a:lnSpc>
              <a:buClr>
                <a:srgbClr val="0070C0"/>
              </a:buClr>
              <a:buFont typeface="Wingdings" panose="05000000000000000000" pitchFamily="2" charset="2"/>
              <a:buChar char="ü"/>
            </a:pPr>
            <a:r>
              <a:rPr lang="vi-VN" sz="2800">
                <a:solidFill>
                  <a:schemeClr val="tx1"/>
                </a:solidFill>
                <a:latin typeface="Arial" panose="020B0604020202020204" pitchFamily="34" charset="0"/>
                <a:ea typeface="Segoe UI" pitchFamily="34" charset="0"/>
                <a:cs typeface="Arial" panose="020B0604020202020204" pitchFamily="34" charset="0"/>
              </a:rPr>
              <a:t>Chỉ số được đánh từ 0</a:t>
            </a:r>
            <a:r>
              <a:rPr lang="en-US" sz="2800">
                <a:latin typeface="Arial" panose="020B0604020202020204" pitchFamily="34" charset="0"/>
                <a:ea typeface="Segoe UI" pitchFamily="34" charset="0"/>
                <a:cs typeface="Arial" panose="020B0604020202020204" pitchFamily="34" charset="0"/>
              </a:rPr>
              <a:t> </a:t>
            </a:r>
            <a:r>
              <a:rPr lang="en-US" sz="2800">
                <a:latin typeface="Arial" panose="020B0604020202020204" pitchFamily="34" charset="0"/>
                <a:ea typeface="Segoe UI" pitchFamily="34" charset="0"/>
                <a:cs typeface="Arial" panose="020B0604020202020204" pitchFamily="34" charset="0"/>
                <a:sym typeface="Wingdings" panose="05000000000000000000" pitchFamily="2" charset="2"/>
              </a:rPr>
              <a:t></a:t>
            </a:r>
            <a:r>
              <a:rPr lang="en-US" sz="2800">
                <a:solidFill>
                  <a:schemeClr val="tx1"/>
                </a:solidFill>
                <a:latin typeface="Arial" panose="020B0604020202020204" pitchFamily="34" charset="0"/>
                <a:ea typeface="Segoe UI" pitchFamily="34" charset="0"/>
                <a:cs typeface="Arial" panose="020B0604020202020204" pitchFamily="34" charset="0"/>
              </a:rPr>
              <a:t> </a:t>
            </a:r>
            <a:r>
              <a:rPr lang="vi-VN" sz="2800">
                <a:solidFill>
                  <a:schemeClr val="tx1"/>
                </a:solidFill>
                <a:latin typeface="Arial" panose="020B0604020202020204" pitchFamily="34" charset="0"/>
                <a:ea typeface="Segoe UI" pitchFamily="34" charset="0"/>
                <a:cs typeface="Arial" panose="020B0604020202020204" pitchFamily="34" charset="0"/>
              </a:rPr>
              <a:t>SoPTToiDa</a:t>
            </a:r>
            <a:r>
              <a:rPr lang="en-US" sz="2800">
                <a:solidFill>
                  <a:schemeClr val="tx1"/>
                </a:solidFill>
                <a:latin typeface="Arial" panose="020B0604020202020204" pitchFamily="34" charset="0"/>
                <a:ea typeface="Segoe UI" pitchFamily="34" charset="0"/>
                <a:cs typeface="Arial" panose="020B0604020202020204" pitchFamily="34" charset="0"/>
              </a:rPr>
              <a:t> – </a:t>
            </a:r>
            <a:r>
              <a:rPr lang="vi-VN" sz="2800">
                <a:solidFill>
                  <a:schemeClr val="tx1"/>
                </a:solidFill>
                <a:latin typeface="Arial" panose="020B0604020202020204" pitchFamily="34" charset="0"/>
                <a:ea typeface="Segoe UI" pitchFamily="34" charset="0"/>
                <a:cs typeface="Arial" panose="020B0604020202020204" pitchFamily="34" charset="0"/>
              </a:rPr>
              <a:t>1, có thể không dùng hết số </a:t>
            </a:r>
            <a:r>
              <a:rPr lang="en-US" sz="2800">
                <a:latin typeface="Arial" panose="020B0604020202020204" pitchFamily="34" charset="0"/>
                <a:ea typeface="Segoe UI" pitchFamily="34" charset="0"/>
                <a:cs typeface="Arial" panose="020B0604020202020204" pitchFamily="34" charset="0"/>
              </a:rPr>
              <a:t>phần tử</a:t>
            </a:r>
            <a:r>
              <a:rPr lang="vi-VN" sz="2800">
                <a:solidFill>
                  <a:schemeClr val="tx1"/>
                </a:solidFill>
                <a:latin typeface="Arial" panose="020B0604020202020204" pitchFamily="34" charset="0"/>
                <a:ea typeface="Segoe UI" pitchFamily="34" charset="0"/>
                <a:cs typeface="Arial" panose="020B0604020202020204" pitchFamily="34" charset="0"/>
              </a:rPr>
              <a:t> đã khai báo. </a:t>
            </a:r>
            <a:endParaRPr lang="en-US" sz="2800">
              <a:solidFill>
                <a:schemeClr val="tx1"/>
              </a:solidFill>
              <a:latin typeface="Arial" panose="020B0604020202020204" pitchFamily="34" charset="0"/>
              <a:ea typeface="Segoe UI" pitchFamily="34" charset="0"/>
              <a:cs typeface="Arial" panose="020B0604020202020204" pitchFamily="34" charset="0"/>
            </a:endParaRPr>
          </a:p>
          <a:p>
            <a:pPr marL="914400" lvl="1" indent="-457200">
              <a:lnSpc>
                <a:spcPct val="150000"/>
              </a:lnSpc>
              <a:buClr>
                <a:srgbClr val="0070C0"/>
              </a:buClr>
              <a:buFont typeface="Wingdings" panose="05000000000000000000" pitchFamily="2" charset="2"/>
              <a:buChar char="ü"/>
            </a:pPr>
            <a:r>
              <a:rPr lang="vi-VN" sz="2800" b="1">
                <a:solidFill>
                  <a:schemeClr val="tx1"/>
                </a:solidFill>
                <a:latin typeface="Arial" panose="020B0604020202020204" pitchFamily="34" charset="0"/>
                <a:ea typeface="Segoe UI" pitchFamily="34" charset="0"/>
                <a:cs typeface="Arial" panose="020B0604020202020204" pitchFamily="34" charset="0"/>
              </a:rPr>
              <a:t>Mảng là tham biến</a:t>
            </a:r>
            <a:endParaRPr lang="en-US" sz="2800" b="1">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Mảng tĩnh một chiều</a:t>
            </a:r>
          </a:p>
        </p:txBody>
      </p:sp>
    </p:spTree>
    <p:extLst>
      <p:ext uri="{BB962C8B-B14F-4D97-AF65-F5344CB8AC3E}">
        <p14:creationId xmlns:p14="http://schemas.microsoft.com/office/powerpoint/2010/main" val="779561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4000"/>
              </a:lnSpc>
              <a:buClr>
                <a:srgbClr val="0070C0"/>
              </a:buClr>
              <a:buFont typeface="Wingdings" panose="05000000000000000000" pitchFamily="2" charset="2"/>
              <a:buChar char="Ø"/>
            </a:pPr>
            <a:r>
              <a:rPr lang="vi-VN" sz="3200">
                <a:solidFill>
                  <a:schemeClr val="tx1"/>
                </a:solidFill>
                <a:latin typeface="Arial" panose="020B0604020202020204" pitchFamily="34" charset="0"/>
                <a:ea typeface="Segoe UI" pitchFamily="34" charset="0"/>
                <a:cs typeface="Arial" panose="020B0604020202020204" pitchFamily="34" charset="0"/>
              </a:rPr>
              <a:t>Ví dụ: </a:t>
            </a:r>
            <a:endParaRPr lang="en-US" sz="3200">
              <a:solidFill>
                <a:schemeClr val="tx1"/>
              </a:solidFill>
              <a:latin typeface="Arial" panose="020B0604020202020204" pitchFamily="34" charset="0"/>
              <a:ea typeface="Segoe UI" pitchFamily="34" charset="0"/>
              <a:cs typeface="Arial" panose="020B0604020202020204" pitchFamily="34" charset="0"/>
            </a:endParaRPr>
          </a:p>
          <a:p>
            <a:pPr marL="58738" lvl="1" algn="ctr">
              <a:lnSpc>
                <a:spcPts val="4000"/>
              </a:lnSpc>
              <a:buClr>
                <a:srgbClr val="0070C0"/>
              </a:buClr>
            </a:pPr>
            <a:r>
              <a:rPr lang="en-US" sz="3200">
                <a:solidFill>
                  <a:srgbClr val="0000FF"/>
                </a:solidFill>
                <a:highlight>
                  <a:srgbClr val="FFFFFF"/>
                </a:highlight>
                <a:latin typeface="Consolas" panose="020B0609020204030204" pitchFamily="49" charset="0"/>
              </a:rPr>
              <a:t>int</a:t>
            </a:r>
            <a:r>
              <a:rPr lang="en-US" sz="3200">
                <a:solidFill>
                  <a:srgbClr val="000000"/>
                </a:solidFill>
                <a:highlight>
                  <a:srgbClr val="FFFFFF"/>
                </a:highlight>
                <a:latin typeface="Consolas" panose="020B0609020204030204" pitchFamily="49" charset="0"/>
              </a:rPr>
              <a:t> a[5</a:t>
            </a:r>
            <a:r>
              <a:rPr lang="en-US" sz="3200">
                <a:highlight>
                  <a:srgbClr val="FFFFFF"/>
                </a:highlight>
                <a:latin typeface="Consolas" panose="020B0609020204030204" pitchFamily="49" charset="0"/>
                <a:ea typeface="+mj-ea"/>
                <a:cs typeface="+mj-cs"/>
              </a:rPr>
              <a:t>]; </a:t>
            </a:r>
          </a:p>
          <a:p>
            <a:pPr marL="58738" lvl="1">
              <a:lnSpc>
                <a:spcPts val="4000"/>
              </a:lnSpc>
              <a:buClr>
                <a:srgbClr val="0070C0"/>
              </a:buClr>
            </a:pPr>
            <a:r>
              <a:rPr lang="en-US" sz="3200">
                <a:solidFill>
                  <a:srgbClr val="008000"/>
                </a:solidFill>
                <a:highlight>
                  <a:srgbClr val="FFFFFF"/>
                </a:highlight>
                <a:latin typeface="Consolas" panose="020B0609020204030204" pitchFamily="49" charset="0"/>
                <a:ea typeface="+mj-ea"/>
                <a:cs typeface="+mj-cs"/>
              </a:rPr>
              <a:t>// </a:t>
            </a:r>
            <a:r>
              <a:rPr lang="vi-VN" sz="3200" dirty="0">
                <a:solidFill>
                  <a:srgbClr val="008000"/>
                </a:solidFill>
                <a:highlight>
                  <a:srgbClr val="FFFFFF"/>
                </a:highlight>
                <a:latin typeface="Consolas" panose="020B0609020204030204" pitchFamily="49" charset="0"/>
                <a:ea typeface="+mj-ea"/>
                <a:cs typeface="+mj-cs"/>
              </a:rPr>
              <a:t>khai báo mảng số nguyên tối đa 5 phần tử được đánh dấu từ 0</a:t>
            </a:r>
            <a:r>
              <a:rPr lang="en-US" sz="3200" dirty="0">
                <a:solidFill>
                  <a:srgbClr val="008000"/>
                </a:solidFill>
                <a:highlight>
                  <a:srgbClr val="FFFFFF"/>
                </a:highlight>
                <a:latin typeface="Consolas" panose="020B0609020204030204" pitchFamily="49" charset="0"/>
                <a:ea typeface="+mj-ea"/>
                <a:cs typeface="+mj-cs"/>
                <a:sym typeface="Wingdings" panose="05000000000000000000" pitchFamily="2" charset="2"/>
              </a:rPr>
              <a:t></a:t>
            </a:r>
            <a:r>
              <a:rPr lang="vi-VN" sz="3200" dirty="0">
                <a:solidFill>
                  <a:srgbClr val="008000"/>
                </a:solidFill>
                <a:highlight>
                  <a:srgbClr val="FFFFFF"/>
                </a:highlight>
                <a:latin typeface="Consolas" panose="020B0609020204030204" pitchFamily="49" charset="0"/>
                <a:ea typeface="+mj-ea"/>
                <a:cs typeface="+mj-cs"/>
              </a:rPr>
              <a:t>4</a:t>
            </a:r>
            <a:r>
              <a:rPr lang="en-US" sz="3200">
                <a:solidFill>
                  <a:srgbClr val="008000"/>
                </a:solidFill>
                <a:highlight>
                  <a:srgbClr val="FFFFFF"/>
                </a:highlight>
                <a:latin typeface="Consolas" panose="020B0609020204030204" pitchFamily="49" charset="0"/>
                <a:ea typeface="+mj-ea"/>
                <a:cs typeface="+mj-cs"/>
              </a:rPr>
              <a:t>;</a:t>
            </a:r>
            <a:r>
              <a:rPr lang="vi-VN" sz="3200">
                <a:solidFill>
                  <a:srgbClr val="008000"/>
                </a:solidFill>
                <a:highlight>
                  <a:srgbClr val="FFFFFF"/>
                </a:highlight>
                <a:latin typeface="Consolas" panose="020B0609020204030204" pitchFamily="49" charset="0"/>
                <a:ea typeface="+mj-ea"/>
                <a:cs typeface="+mj-cs"/>
              </a:rPr>
              <a:t> </a:t>
            </a:r>
            <a:endParaRPr lang="en-US" sz="3200">
              <a:solidFill>
                <a:srgbClr val="008000"/>
              </a:solidFill>
              <a:highlight>
                <a:srgbClr val="FFFFFF"/>
              </a:highlight>
              <a:latin typeface="Consolas" panose="020B0609020204030204" pitchFamily="49" charset="0"/>
              <a:ea typeface="+mj-ea"/>
              <a:cs typeface="+mj-cs"/>
            </a:endParaRPr>
          </a:p>
          <a:p>
            <a:pPr marL="58738" lvl="1">
              <a:lnSpc>
                <a:spcPts val="4000"/>
              </a:lnSpc>
              <a:buClr>
                <a:srgbClr val="0070C0"/>
              </a:buClr>
            </a:pPr>
            <a:r>
              <a:rPr lang="en-US" sz="3200">
                <a:solidFill>
                  <a:srgbClr val="008000"/>
                </a:solidFill>
                <a:highlight>
                  <a:srgbClr val="FFFFFF"/>
                </a:highlight>
                <a:latin typeface="Consolas" panose="020B0609020204030204" pitchFamily="49" charset="0"/>
                <a:ea typeface="+mj-ea"/>
                <a:cs typeface="+mj-cs"/>
              </a:rPr>
              <a:t>// </a:t>
            </a:r>
            <a:r>
              <a:rPr lang="vi-VN" sz="3200">
                <a:solidFill>
                  <a:srgbClr val="008000"/>
                </a:solidFill>
                <a:highlight>
                  <a:srgbClr val="FFFFFF"/>
                </a:highlight>
                <a:latin typeface="Consolas" panose="020B0609020204030204" pitchFamily="49" charset="0"/>
                <a:ea typeface="+mj-ea"/>
                <a:cs typeface="+mj-cs"/>
              </a:rPr>
              <a:t>có </a:t>
            </a:r>
            <a:r>
              <a:rPr lang="vi-VN" sz="3200" dirty="0">
                <a:solidFill>
                  <a:srgbClr val="008000"/>
                </a:solidFill>
                <a:highlight>
                  <a:srgbClr val="FFFFFF"/>
                </a:highlight>
                <a:latin typeface="Consolas" panose="020B0609020204030204" pitchFamily="49" charset="0"/>
                <a:ea typeface="+mj-ea"/>
                <a:cs typeface="+mj-cs"/>
              </a:rPr>
              <a:t>thể chỉ dùng 3 phần tử (0</a:t>
            </a:r>
            <a:r>
              <a:rPr lang="en-US" sz="3200" dirty="0">
                <a:solidFill>
                  <a:srgbClr val="008000"/>
                </a:solidFill>
                <a:highlight>
                  <a:srgbClr val="FFFFFF"/>
                </a:highlight>
                <a:latin typeface="Consolas" panose="020B0609020204030204" pitchFamily="49" charset="0"/>
                <a:ea typeface="+mj-ea"/>
                <a:cs typeface="+mj-cs"/>
                <a:sym typeface="Wingdings" panose="05000000000000000000" pitchFamily="2" charset="2"/>
              </a:rPr>
              <a:t></a:t>
            </a:r>
            <a:r>
              <a:rPr lang="vi-VN" sz="3200" dirty="0">
                <a:solidFill>
                  <a:srgbClr val="008000"/>
                </a:solidFill>
                <a:highlight>
                  <a:srgbClr val="FFFFFF"/>
                </a:highlight>
                <a:latin typeface="Consolas" panose="020B0609020204030204" pitchFamily="49" charset="0"/>
                <a:ea typeface="+mj-ea"/>
                <a:cs typeface="+mj-cs"/>
              </a:rPr>
              <a:t>2</a:t>
            </a:r>
            <a:r>
              <a:rPr lang="vi-VN" sz="3200">
                <a:solidFill>
                  <a:srgbClr val="008000"/>
                </a:solidFill>
                <a:highlight>
                  <a:srgbClr val="FFFFFF"/>
                </a:highlight>
                <a:latin typeface="Consolas" panose="020B0609020204030204" pitchFamily="49" charset="0"/>
                <a:ea typeface="+mj-ea"/>
                <a:cs typeface="+mj-cs"/>
              </a:rPr>
              <a:t>). </a:t>
            </a:r>
            <a:endParaRPr lang="en-US" sz="3200">
              <a:solidFill>
                <a:srgbClr val="008000"/>
              </a:solidFill>
              <a:highlight>
                <a:srgbClr val="FFFFFF"/>
              </a:highlight>
              <a:latin typeface="Consolas" panose="020B0609020204030204" pitchFamily="49" charset="0"/>
              <a:ea typeface="+mj-ea"/>
              <a:cs typeface="+mj-cs"/>
            </a:endParaRPr>
          </a:p>
          <a:p>
            <a:pPr marL="58738" lvl="1">
              <a:lnSpc>
                <a:spcPts val="4000"/>
              </a:lnSpc>
              <a:buClr>
                <a:srgbClr val="0070C0"/>
              </a:buClr>
            </a:pPr>
            <a:r>
              <a:rPr lang="en-US" sz="3200">
                <a:solidFill>
                  <a:srgbClr val="008000"/>
                </a:solidFill>
                <a:highlight>
                  <a:srgbClr val="FFFFFF"/>
                </a:highlight>
                <a:latin typeface="Consolas" panose="020B0609020204030204" pitchFamily="49" charset="0"/>
                <a:ea typeface="+mj-ea"/>
                <a:cs typeface="+mj-cs"/>
              </a:rPr>
              <a:t>// </a:t>
            </a:r>
            <a:r>
              <a:rPr lang="vi-VN" sz="3200">
                <a:solidFill>
                  <a:srgbClr val="008000"/>
                </a:solidFill>
                <a:highlight>
                  <a:srgbClr val="FFFFFF"/>
                </a:highlight>
                <a:latin typeface="Consolas" panose="020B0609020204030204" pitchFamily="49" charset="0"/>
                <a:ea typeface="+mj-ea"/>
                <a:cs typeface="+mj-cs"/>
              </a:rPr>
              <a:t>a[1</a:t>
            </a:r>
            <a:r>
              <a:rPr lang="vi-VN" sz="3200" dirty="0">
                <a:solidFill>
                  <a:srgbClr val="008000"/>
                </a:solidFill>
                <a:highlight>
                  <a:srgbClr val="FFFFFF"/>
                </a:highlight>
                <a:latin typeface="Consolas" panose="020B0609020204030204" pitchFamily="49" charset="0"/>
                <a:ea typeface="+mj-ea"/>
                <a:cs typeface="+mj-cs"/>
              </a:rPr>
              <a:t>]</a:t>
            </a:r>
            <a:r>
              <a:rPr lang="en-US" sz="3200" dirty="0">
                <a:solidFill>
                  <a:srgbClr val="008000"/>
                </a:solidFill>
                <a:highlight>
                  <a:srgbClr val="FFFFFF"/>
                </a:highlight>
                <a:latin typeface="Consolas" panose="020B0609020204030204" pitchFamily="49" charset="0"/>
                <a:ea typeface="+mj-ea"/>
                <a:cs typeface="+mj-cs"/>
                <a:sym typeface="Wingdings" panose="05000000000000000000" pitchFamily="2" charset="2"/>
              </a:rPr>
              <a:t></a:t>
            </a:r>
            <a:r>
              <a:rPr lang="vi-VN" sz="3200" dirty="0">
                <a:solidFill>
                  <a:srgbClr val="008000"/>
                </a:solidFill>
                <a:highlight>
                  <a:srgbClr val="FFFFFF"/>
                </a:highlight>
                <a:latin typeface="Consolas" panose="020B0609020204030204" pitchFamily="49" charset="0"/>
                <a:ea typeface="+mj-ea"/>
                <a:cs typeface="+mj-cs"/>
              </a:rPr>
              <a:t>45</a:t>
            </a: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Mảng tĩnh một chiều</a:t>
            </a:r>
          </a:p>
        </p:txBody>
      </p:sp>
      <p:graphicFrame>
        <p:nvGraphicFramePr>
          <p:cNvPr id="6" name="Table 5"/>
          <p:cNvGraphicFramePr>
            <a:graphicFrameLocks noGrp="1"/>
          </p:cNvGraphicFramePr>
          <p:nvPr>
            <p:extLst>
              <p:ext uri="{D42A27DB-BD31-4B8C-83A1-F6EECF244321}">
                <p14:modId xmlns:p14="http://schemas.microsoft.com/office/powerpoint/2010/main" val="3858524844"/>
              </p:ext>
            </p:extLst>
          </p:nvPr>
        </p:nvGraphicFramePr>
        <p:xfrm>
          <a:off x="1328058" y="4587602"/>
          <a:ext cx="6096000" cy="3962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sz="2000" b="1" dirty="0"/>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b="1"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b="1"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b="1"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b="1"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62325773"/>
              </p:ext>
            </p:extLst>
          </p:nvPr>
        </p:nvGraphicFramePr>
        <p:xfrm>
          <a:off x="1328058" y="4130402"/>
          <a:ext cx="6096000" cy="3708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b="1" dirty="0">
                          <a:solidFill>
                            <a:srgbClr val="FF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Rectangle 8"/>
          <p:cNvSpPr/>
          <p:nvPr/>
        </p:nvSpPr>
        <p:spPr>
          <a:xfrm>
            <a:off x="6357258" y="4511402"/>
            <a:ext cx="11430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51858" y="4511402"/>
            <a:ext cx="32004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1858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Mảng tĩnh một chiều</a:t>
            </a:r>
          </a:p>
        </p:txBody>
      </p:sp>
      <p:sp>
        <p:nvSpPr>
          <p:cNvPr id="12" name="Rectangle 11"/>
          <p:cNvSpPr/>
          <p:nvPr/>
        </p:nvSpPr>
        <p:spPr>
          <a:xfrm>
            <a:off x="61415" y="873456"/>
            <a:ext cx="9021170" cy="565017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400">
                <a:solidFill>
                  <a:srgbClr val="0000FF"/>
                </a:solidFill>
                <a:highlight>
                  <a:srgbClr val="FFFFFF"/>
                </a:highlight>
                <a:latin typeface="Consolas" panose="020B0609020204030204" pitchFamily="49" charset="0"/>
              </a:rPr>
              <a:t>void</a:t>
            </a:r>
            <a:r>
              <a:rPr lang="en-US" sz="2400">
                <a:solidFill>
                  <a:srgbClr val="000000"/>
                </a:solidFill>
                <a:highlight>
                  <a:srgbClr val="FFFFFF"/>
                </a:highlight>
                <a:latin typeface="Consolas" panose="020B0609020204030204" pitchFamily="49" charset="0"/>
              </a:rPr>
              <a:t> nhapMang(</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a</a:t>
            </a:r>
            <a:r>
              <a:rPr lang="en-US" sz="2400">
                <a:solidFill>
                  <a:srgbClr val="000000"/>
                </a:solidFill>
                <a:highlight>
                  <a:srgbClr val="FFFFFF"/>
                </a:highlight>
                <a:latin typeface="Consolas" panose="020B0609020204030204" pitchFamily="49" charset="0"/>
              </a:rPr>
              <a:t>[], </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&amp;</a:t>
            </a:r>
            <a:r>
              <a:rPr lang="en-US" sz="2400">
                <a:solidFill>
                  <a:srgbClr val="808080"/>
                </a:solidFill>
                <a:highlight>
                  <a:srgbClr val="FFFFFF"/>
                </a:highlight>
                <a:latin typeface="Consolas" panose="020B0609020204030204" pitchFamily="49" charset="0"/>
              </a:rPr>
              <a:t>i_SoPT</a:t>
            </a:r>
            <a:r>
              <a:rPr lang="en-US"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a:t>
            </a:r>
          </a:p>
          <a:p>
            <a:pPr lvl="2"/>
            <a:r>
              <a:rPr lang="en-US" sz="2400">
                <a:solidFill>
                  <a:srgbClr val="000000"/>
                </a:solidFill>
                <a:highlight>
                  <a:srgbClr val="FFFFFF"/>
                </a:highlight>
                <a:latin typeface="Consolas" panose="020B0609020204030204" pitchFamily="49" charset="0"/>
              </a:rPr>
              <a:t>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"Nhap so phan tu : "</a:t>
            </a:r>
            <a:r>
              <a:rPr lang="en-US" sz="2400">
                <a:solidFill>
                  <a:srgbClr val="000000"/>
                </a:solidFill>
                <a:highlight>
                  <a:srgbClr val="FFFFFF"/>
                </a:highlight>
                <a:latin typeface="Consolas" panose="020B0609020204030204" pitchFamily="49" charset="0"/>
              </a:rPr>
              <a:t>;</a:t>
            </a:r>
          </a:p>
          <a:p>
            <a:pPr lvl="2"/>
            <a:r>
              <a:rPr lang="en-US" sz="2400">
                <a:solidFill>
                  <a:srgbClr val="000000"/>
                </a:solidFill>
                <a:highlight>
                  <a:srgbClr val="FFFFFF"/>
                </a:highlight>
                <a:latin typeface="Consolas" panose="020B0609020204030204" pitchFamily="49" charset="0"/>
              </a:rPr>
              <a:t>cin </a:t>
            </a:r>
            <a:r>
              <a:rPr lang="en-US" sz="2400">
                <a:solidFill>
                  <a:srgbClr val="008080"/>
                </a:solidFill>
                <a:highlight>
                  <a:srgbClr val="FFFFFF"/>
                </a:highlight>
                <a:latin typeface="Consolas" panose="020B0609020204030204" pitchFamily="49" charset="0"/>
              </a:rPr>
              <a:t>&gt;&gt;</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i_SoPT</a:t>
            </a:r>
            <a:r>
              <a:rPr lang="en-US" sz="2400">
                <a:solidFill>
                  <a:srgbClr val="000000"/>
                </a:solidFill>
                <a:highlight>
                  <a:srgbClr val="FFFFFF"/>
                </a:highlight>
                <a:latin typeface="Consolas" panose="020B0609020204030204" pitchFamily="49" charset="0"/>
              </a:rPr>
              <a:t>;</a:t>
            </a:r>
          </a:p>
          <a:p>
            <a:pPr lvl="2"/>
            <a:r>
              <a:rPr lang="nn-NO" sz="2400">
                <a:solidFill>
                  <a:srgbClr val="0000FF"/>
                </a:solidFill>
                <a:highlight>
                  <a:srgbClr val="FFFFFF"/>
                </a:highlight>
                <a:latin typeface="Consolas" panose="020B0609020204030204" pitchFamily="49" charset="0"/>
              </a:rPr>
              <a:t>for</a:t>
            </a:r>
            <a:r>
              <a:rPr lang="nn-NO" sz="2400">
                <a:solidFill>
                  <a:srgbClr val="000000"/>
                </a:solidFill>
                <a:highlight>
                  <a:srgbClr val="FFFFFF"/>
                </a:highlight>
                <a:latin typeface="Consolas" panose="020B0609020204030204" pitchFamily="49" charset="0"/>
              </a:rPr>
              <a:t> (</a:t>
            </a:r>
            <a:r>
              <a:rPr lang="nn-NO" sz="2400">
                <a:solidFill>
                  <a:srgbClr val="0000FF"/>
                </a:solidFill>
                <a:highlight>
                  <a:srgbClr val="FFFFFF"/>
                </a:highlight>
                <a:latin typeface="Consolas" panose="020B0609020204030204" pitchFamily="49" charset="0"/>
              </a:rPr>
              <a:t>int</a:t>
            </a:r>
            <a:r>
              <a:rPr lang="nn-NO" sz="2400">
                <a:solidFill>
                  <a:srgbClr val="000000"/>
                </a:solidFill>
                <a:highlight>
                  <a:srgbClr val="FFFFFF"/>
                </a:highlight>
                <a:latin typeface="Consolas" panose="020B0609020204030204" pitchFamily="49" charset="0"/>
              </a:rPr>
              <a:t> i = 0; i &lt; </a:t>
            </a:r>
            <a:r>
              <a:rPr lang="nn-NO" sz="2400">
                <a:solidFill>
                  <a:srgbClr val="808080"/>
                </a:solidFill>
                <a:highlight>
                  <a:srgbClr val="FFFFFF"/>
                </a:highlight>
                <a:latin typeface="Consolas" panose="020B0609020204030204" pitchFamily="49" charset="0"/>
              </a:rPr>
              <a:t>i_SoPT</a:t>
            </a:r>
            <a:r>
              <a:rPr lang="nn-NO" sz="2400">
                <a:solidFill>
                  <a:srgbClr val="000000"/>
                </a:solidFill>
                <a:highlight>
                  <a:srgbClr val="FFFFFF"/>
                </a:highlight>
                <a:latin typeface="Consolas" panose="020B0609020204030204" pitchFamily="49" charset="0"/>
              </a:rPr>
              <a:t>; i++)</a:t>
            </a:r>
          </a:p>
          <a:p>
            <a:pPr lvl="2"/>
            <a:r>
              <a:rPr lang="en-US" sz="2400">
                <a:solidFill>
                  <a:srgbClr val="000000"/>
                </a:solidFill>
                <a:highlight>
                  <a:srgbClr val="FFFFFF"/>
                </a:highlight>
                <a:latin typeface="Consolas" panose="020B0609020204030204" pitchFamily="49" charset="0"/>
              </a:rPr>
              <a:t>{</a:t>
            </a:r>
          </a:p>
          <a:p>
            <a:pPr lvl="4"/>
            <a:r>
              <a:rPr lang="en-US" sz="2400">
                <a:solidFill>
                  <a:srgbClr val="000000"/>
                </a:solidFill>
                <a:highlight>
                  <a:srgbClr val="FFFFFF"/>
                </a:highlight>
                <a:latin typeface="Consolas" panose="020B0609020204030204" pitchFamily="49" charset="0"/>
              </a:rPr>
              <a:t>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"Nhap a[%d] = "</a:t>
            </a:r>
            <a:r>
              <a:rPr lang="en-US" sz="2400">
                <a:solidFill>
                  <a:srgbClr val="000000"/>
                </a:solidFill>
                <a:highlight>
                  <a:srgbClr val="FFFFFF"/>
                </a:highlight>
                <a:latin typeface="Consolas" panose="020B0609020204030204" pitchFamily="49" charset="0"/>
              </a:rPr>
              <a:t>;</a:t>
            </a:r>
          </a:p>
          <a:p>
            <a:pPr lvl="4"/>
            <a:r>
              <a:rPr lang="en-US" sz="2400">
                <a:solidFill>
                  <a:srgbClr val="000000"/>
                </a:solidFill>
                <a:highlight>
                  <a:srgbClr val="FFFFFF"/>
                </a:highlight>
                <a:latin typeface="Consolas" panose="020B0609020204030204" pitchFamily="49" charset="0"/>
              </a:rPr>
              <a:t>cin </a:t>
            </a:r>
            <a:r>
              <a:rPr lang="en-US" sz="2400">
                <a:solidFill>
                  <a:srgbClr val="008080"/>
                </a:solidFill>
                <a:highlight>
                  <a:srgbClr val="FFFFFF"/>
                </a:highlight>
                <a:latin typeface="Consolas" panose="020B0609020204030204" pitchFamily="49" charset="0"/>
              </a:rPr>
              <a:t>&gt;&gt;</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a</a:t>
            </a:r>
            <a:r>
              <a:rPr lang="en-US" sz="2400">
                <a:solidFill>
                  <a:srgbClr val="000000"/>
                </a:solidFill>
                <a:highlight>
                  <a:srgbClr val="FFFFFF"/>
                </a:highlight>
                <a:latin typeface="Consolas" panose="020B0609020204030204" pitchFamily="49" charset="0"/>
              </a:rPr>
              <a:t>[i];</a:t>
            </a:r>
          </a:p>
          <a:p>
            <a:pPr lvl="2"/>
            <a:r>
              <a:rPr lang="en-US"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a:t>
            </a:r>
          </a:p>
          <a:p>
            <a:r>
              <a:rPr lang="sv-SE" sz="2400">
                <a:solidFill>
                  <a:srgbClr val="0000FF"/>
                </a:solidFill>
                <a:highlight>
                  <a:srgbClr val="FFFFFF"/>
                </a:highlight>
                <a:latin typeface="Consolas" panose="020B0609020204030204" pitchFamily="49" charset="0"/>
              </a:rPr>
              <a:t>void</a:t>
            </a:r>
            <a:r>
              <a:rPr lang="sv-SE" sz="2400">
                <a:solidFill>
                  <a:srgbClr val="000000"/>
                </a:solidFill>
                <a:highlight>
                  <a:srgbClr val="FFFFFF"/>
                </a:highlight>
                <a:latin typeface="Consolas" panose="020B0609020204030204" pitchFamily="49" charset="0"/>
              </a:rPr>
              <a:t> xuatMang(</a:t>
            </a:r>
            <a:r>
              <a:rPr lang="sv-SE" sz="2400">
                <a:solidFill>
                  <a:srgbClr val="0000FF"/>
                </a:solidFill>
                <a:highlight>
                  <a:srgbClr val="FFFFFF"/>
                </a:highlight>
                <a:latin typeface="Consolas" panose="020B0609020204030204" pitchFamily="49" charset="0"/>
              </a:rPr>
              <a:t>int</a:t>
            </a:r>
            <a:r>
              <a:rPr lang="sv-SE" sz="2400">
                <a:solidFill>
                  <a:srgbClr val="000000"/>
                </a:solidFill>
                <a:highlight>
                  <a:srgbClr val="FFFFFF"/>
                </a:highlight>
                <a:latin typeface="Consolas" panose="020B0609020204030204" pitchFamily="49" charset="0"/>
              </a:rPr>
              <a:t> </a:t>
            </a:r>
            <a:r>
              <a:rPr lang="sv-SE" sz="2400">
                <a:solidFill>
                  <a:srgbClr val="808080"/>
                </a:solidFill>
                <a:highlight>
                  <a:srgbClr val="FFFFFF"/>
                </a:highlight>
                <a:latin typeface="Consolas" panose="020B0609020204030204" pitchFamily="49" charset="0"/>
              </a:rPr>
              <a:t>a</a:t>
            </a:r>
            <a:r>
              <a:rPr lang="sv-SE" sz="2400">
                <a:solidFill>
                  <a:srgbClr val="000000"/>
                </a:solidFill>
                <a:highlight>
                  <a:srgbClr val="FFFFFF"/>
                </a:highlight>
                <a:latin typeface="Consolas" panose="020B0609020204030204" pitchFamily="49" charset="0"/>
              </a:rPr>
              <a:t>[], </a:t>
            </a:r>
            <a:r>
              <a:rPr lang="sv-SE" sz="2400">
                <a:solidFill>
                  <a:srgbClr val="0000FF"/>
                </a:solidFill>
                <a:highlight>
                  <a:srgbClr val="FFFFFF"/>
                </a:highlight>
                <a:latin typeface="Consolas" panose="020B0609020204030204" pitchFamily="49" charset="0"/>
              </a:rPr>
              <a:t>int</a:t>
            </a:r>
            <a:r>
              <a:rPr lang="sv-SE" sz="2400">
                <a:solidFill>
                  <a:srgbClr val="000000"/>
                </a:solidFill>
                <a:highlight>
                  <a:srgbClr val="FFFFFF"/>
                </a:highlight>
                <a:latin typeface="Consolas" panose="020B0609020204030204" pitchFamily="49" charset="0"/>
              </a:rPr>
              <a:t> </a:t>
            </a:r>
            <a:r>
              <a:rPr lang="sv-SE" sz="2400">
                <a:solidFill>
                  <a:srgbClr val="808080"/>
                </a:solidFill>
                <a:highlight>
                  <a:srgbClr val="FFFFFF"/>
                </a:highlight>
                <a:latin typeface="Consolas" panose="020B0609020204030204" pitchFamily="49" charset="0"/>
              </a:rPr>
              <a:t>i_SoPT</a:t>
            </a:r>
            <a:r>
              <a:rPr lang="sv-SE"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a:t>
            </a:r>
          </a:p>
          <a:p>
            <a:pPr lvl="2"/>
            <a:r>
              <a:rPr lang="nn-NO" sz="2400">
                <a:solidFill>
                  <a:srgbClr val="0000FF"/>
                </a:solidFill>
                <a:highlight>
                  <a:srgbClr val="FFFFFF"/>
                </a:highlight>
                <a:latin typeface="Consolas" panose="020B0609020204030204" pitchFamily="49" charset="0"/>
              </a:rPr>
              <a:t>for</a:t>
            </a:r>
            <a:r>
              <a:rPr lang="nn-NO" sz="2400">
                <a:solidFill>
                  <a:srgbClr val="000000"/>
                </a:solidFill>
                <a:highlight>
                  <a:srgbClr val="FFFFFF"/>
                </a:highlight>
                <a:latin typeface="Consolas" panose="020B0609020204030204" pitchFamily="49" charset="0"/>
              </a:rPr>
              <a:t> (</a:t>
            </a:r>
            <a:r>
              <a:rPr lang="nn-NO" sz="2400">
                <a:solidFill>
                  <a:srgbClr val="0000FF"/>
                </a:solidFill>
                <a:highlight>
                  <a:srgbClr val="FFFFFF"/>
                </a:highlight>
                <a:latin typeface="Consolas" panose="020B0609020204030204" pitchFamily="49" charset="0"/>
              </a:rPr>
              <a:t>int</a:t>
            </a:r>
            <a:r>
              <a:rPr lang="nn-NO" sz="2400">
                <a:solidFill>
                  <a:srgbClr val="000000"/>
                </a:solidFill>
                <a:highlight>
                  <a:srgbClr val="FFFFFF"/>
                </a:highlight>
                <a:latin typeface="Consolas" panose="020B0609020204030204" pitchFamily="49" charset="0"/>
              </a:rPr>
              <a:t> i = 0; i &lt; </a:t>
            </a:r>
            <a:r>
              <a:rPr lang="nn-NO" sz="2400">
                <a:solidFill>
                  <a:srgbClr val="808080"/>
                </a:solidFill>
                <a:highlight>
                  <a:srgbClr val="FFFFFF"/>
                </a:highlight>
                <a:latin typeface="Consolas" panose="020B0609020204030204" pitchFamily="49" charset="0"/>
              </a:rPr>
              <a:t>i_SoPT</a:t>
            </a:r>
            <a:r>
              <a:rPr lang="nn-NO" sz="2400">
                <a:solidFill>
                  <a:srgbClr val="000000"/>
                </a:solidFill>
                <a:highlight>
                  <a:srgbClr val="FFFFFF"/>
                </a:highlight>
                <a:latin typeface="Consolas" panose="020B0609020204030204" pitchFamily="49" charset="0"/>
              </a:rPr>
              <a:t>; i++)</a:t>
            </a:r>
          </a:p>
          <a:p>
            <a:pPr lvl="2"/>
            <a:r>
              <a:rPr lang="en-US" sz="2400">
                <a:solidFill>
                  <a:srgbClr val="000000"/>
                </a:solidFill>
                <a:highlight>
                  <a:srgbClr val="FFFFFF"/>
                </a:highlight>
                <a:latin typeface="Consolas" panose="020B0609020204030204" pitchFamily="49" charset="0"/>
              </a:rPr>
              <a:t>		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"a["</a:t>
            </a:r>
            <a:r>
              <a:rPr lang="en-US" sz="2400">
                <a:solidFill>
                  <a:srgbClr val="000000"/>
                </a:solidFill>
                <a:highlight>
                  <a:srgbClr val="FFFFFF"/>
                </a:highlight>
                <a:latin typeface="Consolas" panose="020B0609020204030204" pitchFamily="49" charset="0"/>
              </a:rPr>
              <a: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i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 = "</a:t>
            </a:r>
            <a:r>
              <a:rPr lang="en-US" sz="2400">
                <a:solidFill>
                  <a:srgbClr val="000000"/>
                </a:solidFill>
                <a:highlight>
                  <a:srgbClr val="FFFFFF"/>
                </a:highlight>
                <a:latin typeface="Consolas" panose="020B0609020204030204" pitchFamily="49" charset="0"/>
              </a:rPr>
              <a: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a</a:t>
            </a:r>
            <a:r>
              <a:rPr lang="en-US" sz="2400">
                <a:solidFill>
                  <a:srgbClr val="000000"/>
                </a:solidFill>
                <a:highlight>
                  <a:srgbClr val="FFFFFF"/>
                </a:highlight>
                <a:latin typeface="Consolas" panose="020B0609020204030204" pitchFamily="49" charset="0"/>
              </a:rPr>
              <a:t>[i];</a:t>
            </a:r>
          </a:p>
          <a:p>
            <a:r>
              <a:rPr lang="en-US" sz="2400">
                <a:solidFill>
                  <a:srgbClr val="000000"/>
                </a:solidFill>
                <a:highlight>
                  <a:srgbClr val="FFFFFF"/>
                </a:highlight>
                <a:latin typeface="Consolas" panose="020B0609020204030204" pitchFamily="49" charset="0"/>
              </a:rPr>
              <a:t>}</a:t>
            </a:r>
            <a:endParaRPr lang="en-US" sz="2400"/>
          </a:p>
        </p:txBody>
      </p:sp>
      <p:cxnSp>
        <p:nvCxnSpPr>
          <p:cNvPr id="14" name="Straight Connector 13"/>
          <p:cNvCxnSpPr/>
          <p:nvPr/>
        </p:nvCxnSpPr>
        <p:spPr>
          <a:xfrm>
            <a:off x="246166" y="1683084"/>
            <a:ext cx="0" cy="255508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1075" y="5355771"/>
            <a:ext cx="0" cy="75474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29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NỘI DUNG TRÌNH BÀY</a:t>
            </a:r>
          </a:p>
        </p:txBody>
      </p:sp>
      <p:sp>
        <p:nvSpPr>
          <p:cNvPr id="6" name="Rectangle 5"/>
          <p:cNvSpPr/>
          <p:nvPr/>
        </p:nvSpPr>
        <p:spPr>
          <a:xfrm>
            <a:off x="1494831" y="3819407"/>
            <a:ext cx="6966526" cy="609600"/>
          </a:xfrm>
          <a:prstGeom prst="rect">
            <a:avLst/>
          </a:prstGeom>
          <a:solidFill>
            <a:schemeClr val="accent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800" b="1">
              <a:effectLst>
                <a:outerShdw blurRad="50800" dist="38100" dir="2700000" algn="tl" rotWithShape="0">
                  <a:prstClr val="black">
                    <a:alpha val="40000"/>
                  </a:prstClr>
                </a:outerShdw>
              </a:effectLst>
            </a:endParaRPr>
          </a:p>
        </p:txBody>
      </p:sp>
      <p:sp>
        <p:nvSpPr>
          <p:cNvPr id="7" name="Rectangle 6"/>
          <p:cNvSpPr/>
          <p:nvPr/>
        </p:nvSpPr>
        <p:spPr>
          <a:xfrm>
            <a:off x="1490571" y="1017170"/>
            <a:ext cx="6966526" cy="609600"/>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Biến và hàm</a:t>
            </a:r>
            <a:endParaRPr lang="en-US" sz="2800" b="1">
              <a:effectLst>
                <a:outerShdw blurRad="50800" dist="38100" dir="2700000" algn="tl" rotWithShape="0">
                  <a:prstClr val="black">
                    <a:alpha val="40000"/>
                  </a:prstClr>
                </a:outerShdw>
              </a:effectLst>
            </a:endParaRPr>
          </a:p>
        </p:txBody>
      </p:sp>
      <p:sp>
        <p:nvSpPr>
          <p:cNvPr id="8" name="Rectangle 7"/>
          <p:cNvSpPr/>
          <p:nvPr/>
        </p:nvSpPr>
        <p:spPr>
          <a:xfrm>
            <a:off x="607302" y="1017170"/>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1</a:t>
            </a:r>
          </a:p>
        </p:txBody>
      </p:sp>
      <p:sp>
        <p:nvSpPr>
          <p:cNvPr id="9" name="Rectangle 8"/>
          <p:cNvSpPr/>
          <p:nvPr/>
        </p:nvSpPr>
        <p:spPr>
          <a:xfrm>
            <a:off x="607302" y="1951249"/>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2</a:t>
            </a:r>
          </a:p>
        </p:txBody>
      </p:sp>
      <p:sp>
        <p:nvSpPr>
          <p:cNvPr id="10" name="Rectangle 9"/>
          <p:cNvSpPr/>
          <p:nvPr/>
        </p:nvSpPr>
        <p:spPr>
          <a:xfrm>
            <a:off x="1490571" y="1951249"/>
            <a:ext cx="6956990"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Trừu tượng hóa dữ liệu</a:t>
            </a:r>
            <a:endParaRPr lang="en-US" sz="2800" b="1">
              <a:effectLst>
                <a:outerShdw blurRad="50800" dist="38100" dir="2700000" algn="tl" rotWithShape="0">
                  <a:prstClr val="black">
                    <a:alpha val="40000"/>
                  </a:prstClr>
                </a:outerShdw>
              </a:effectLst>
            </a:endParaRPr>
          </a:p>
        </p:txBody>
      </p:sp>
      <p:sp>
        <p:nvSpPr>
          <p:cNvPr id="11" name="Rectangle 10"/>
          <p:cNvSpPr/>
          <p:nvPr/>
        </p:nvSpPr>
        <p:spPr>
          <a:xfrm>
            <a:off x="607302" y="2885328"/>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3</a:t>
            </a:r>
          </a:p>
        </p:txBody>
      </p:sp>
      <p:sp>
        <p:nvSpPr>
          <p:cNvPr id="12" name="Rectangle 11"/>
          <p:cNvSpPr/>
          <p:nvPr/>
        </p:nvSpPr>
        <p:spPr>
          <a:xfrm>
            <a:off x="1490570" y="2885328"/>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Mảng </a:t>
            </a:r>
            <a:r>
              <a:rPr lang="en-US" sz="2800" b="1">
                <a:effectLst>
                  <a:outerShdw blurRad="50800" dist="38100" dir="2700000" algn="tl" rotWithShape="0">
                    <a:prstClr val="black">
                      <a:alpha val="40000"/>
                    </a:prstClr>
                  </a:outerShdw>
                </a:effectLst>
              </a:rPr>
              <a:t>tĩnh một chiều</a:t>
            </a:r>
          </a:p>
        </p:txBody>
      </p:sp>
      <p:sp>
        <p:nvSpPr>
          <p:cNvPr id="13" name="Rectangle 12"/>
          <p:cNvSpPr/>
          <p:nvPr/>
        </p:nvSpPr>
        <p:spPr>
          <a:xfrm>
            <a:off x="607302" y="3819407"/>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4</a:t>
            </a:r>
          </a:p>
        </p:txBody>
      </p:sp>
      <p:sp>
        <p:nvSpPr>
          <p:cNvPr id="14" name="Rectangle 13"/>
          <p:cNvSpPr/>
          <p:nvPr/>
        </p:nvSpPr>
        <p:spPr>
          <a:xfrm>
            <a:off x="1490569" y="3819407"/>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Con trỏ</a:t>
            </a:r>
            <a:endParaRPr lang="en-US" sz="2800" b="1">
              <a:effectLst>
                <a:outerShdw blurRad="50800" dist="38100" dir="2700000" algn="tl" rotWithShape="0">
                  <a:prstClr val="black">
                    <a:alpha val="40000"/>
                  </a:prstClr>
                </a:outerShdw>
              </a:effectLst>
            </a:endParaRPr>
          </a:p>
        </p:txBody>
      </p:sp>
      <p:sp>
        <p:nvSpPr>
          <p:cNvPr id="15" name="Rectangle 14"/>
          <p:cNvSpPr/>
          <p:nvPr/>
        </p:nvSpPr>
        <p:spPr>
          <a:xfrm>
            <a:off x="607302" y="4753486"/>
            <a:ext cx="61654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5</a:t>
            </a:r>
          </a:p>
        </p:txBody>
      </p:sp>
      <p:sp>
        <p:nvSpPr>
          <p:cNvPr id="16" name="Rectangle 15"/>
          <p:cNvSpPr/>
          <p:nvPr/>
        </p:nvSpPr>
        <p:spPr>
          <a:xfrm>
            <a:off x="1490569" y="4753486"/>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Debug trong Visual Studio</a:t>
            </a:r>
            <a:endParaRPr lang="en-US" sz="2800" b="1">
              <a:effectLst>
                <a:outerShdw blurRad="50800" dist="38100" dir="2700000" algn="tl" rotWithShape="0">
                  <a:prstClr val="black">
                    <a:alpha val="40000"/>
                  </a:prstClr>
                </a:outerShdw>
              </a:effectLst>
            </a:endParaRPr>
          </a:p>
        </p:txBody>
      </p:sp>
      <p:sp>
        <p:nvSpPr>
          <p:cNvPr id="17" name="Rectangle 16"/>
          <p:cNvSpPr/>
          <p:nvPr/>
        </p:nvSpPr>
        <p:spPr>
          <a:xfrm>
            <a:off x="607302" y="5687567"/>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6</a:t>
            </a:r>
          </a:p>
        </p:txBody>
      </p:sp>
      <p:sp>
        <p:nvSpPr>
          <p:cNvPr id="18" name="Rectangle 17"/>
          <p:cNvSpPr/>
          <p:nvPr/>
        </p:nvSpPr>
        <p:spPr>
          <a:xfrm>
            <a:off x="1490569" y="5687567"/>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Bài tập</a:t>
            </a:r>
            <a:endParaRPr lang="en-US" sz="2800" b="1">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98900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9" presetClass="emph" presetSubtype="0" fill="hold" nodeType="withEffect">
                                  <p:stCondLst>
                                    <p:cond delay="0"/>
                                  </p:stCondLst>
                                  <p:childTnLst>
                                    <p:animClr clrSpc="rgb" dir="cw">
                                      <p:cBhvr override="childStyle">
                                        <p:cTn id="9" dur="500" fill="hold"/>
                                        <p:tgtEl>
                                          <p:spTgt spid="14">
                                            <p:txEl>
                                              <p:pRg st="0" end="0"/>
                                            </p:txEl>
                                          </p:spTgt>
                                        </p:tgtEl>
                                        <p:attrNameLst>
                                          <p:attrName>style.color</p:attrName>
                                        </p:attrNameLst>
                                      </p:cBhvr>
                                      <p:to>
                                        <a:schemeClr val="bg1"/>
                                      </p:to>
                                    </p:animClr>
                                    <p:animClr clrSpc="rgb" dir="cw">
                                      <p:cBhvr>
                                        <p:cTn id="10" dur="500" fill="hold"/>
                                        <p:tgtEl>
                                          <p:spTgt spid="14">
                                            <p:txEl>
                                              <p:pRg st="0" end="0"/>
                                            </p:txEl>
                                          </p:spTgt>
                                        </p:tgtEl>
                                        <p:attrNameLst>
                                          <p:attrName>fillcolor</p:attrName>
                                        </p:attrNameLst>
                                      </p:cBhvr>
                                      <p:to>
                                        <a:schemeClr val="bg1"/>
                                      </p:to>
                                    </p:animClr>
                                    <p:set>
                                      <p:cBhvr>
                                        <p:cTn id="11" dur="500" fill="hold"/>
                                        <p:tgtEl>
                                          <p:spTgt spid="14">
                                            <p:txEl>
                                              <p:pRg st="0" end="0"/>
                                            </p:txEl>
                                          </p:spTgt>
                                        </p:tgtEl>
                                        <p:attrNameLst>
                                          <p:attrName>fill.type</p:attrName>
                                        </p:attrNameLst>
                                      </p:cBhvr>
                                      <p:to>
                                        <p:strVal val="solid"/>
                                      </p:to>
                                    </p:set>
                                    <p:set>
                                      <p:cBhvr>
                                        <p:cTn id="12" dur="500" fill="hold"/>
                                        <p:tgtEl>
                                          <p:spTgt spid="14">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5000"/>
              </a:lnSpc>
              <a:buClr>
                <a:srgbClr val="0070C0"/>
              </a:buClr>
              <a:buFont typeface="Wingdings" panose="05000000000000000000" pitchFamily="2" charset="2"/>
              <a:buChar char="Ø"/>
            </a:pPr>
            <a:r>
              <a:rPr lang="vi-VN" sz="3200">
                <a:solidFill>
                  <a:schemeClr val="tx1"/>
                </a:solidFill>
                <a:latin typeface="Arial" panose="020B0604020202020204" pitchFamily="34" charset="0"/>
                <a:ea typeface="Segoe UI" pitchFamily="34" charset="0"/>
                <a:cs typeface="Arial" panose="020B0604020202020204" pitchFamily="34" charset="0"/>
              </a:rPr>
              <a:t>Máy vi tính sử dụng RAM để lưu trữ mã chương trình và dữ liệu trong suốt quá trình thực thi. Bộ</a:t>
            </a:r>
            <a:r>
              <a:rPr lang="en-US" sz="3200">
                <a:solidFill>
                  <a:schemeClr val="tx1"/>
                </a:solidFill>
                <a:latin typeface="Arial" panose="020B0604020202020204" pitchFamily="34" charset="0"/>
                <a:ea typeface="Segoe UI" pitchFamily="34" charset="0"/>
                <a:cs typeface="Arial" panose="020B0604020202020204" pitchFamily="34" charset="0"/>
              </a:rPr>
              <a:t> </a:t>
            </a:r>
            <a:r>
              <a:rPr lang="vi-VN" sz="3200">
                <a:solidFill>
                  <a:schemeClr val="tx1"/>
                </a:solidFill>
                <a:latin typeface="Arial" panose="020B0604020202020204" pitchFamily="34" charset="0"/>
                <a:ea typeface="Segoe UI" pitchFamily="34" charset="0"/>
                <a:cs typeface="Arial" panose="020B0604020202020204" pitchFamily="34" charset="0"/>
              </a:rPr>
              <a:t>nhớ RAM bao gồm nhiều ô nhớ, mỗi ô nhớ có kích thước 1 byte. Các ô nhớ này có một địa chỉ</a:t>
            </a:r>
            <a:r>
              <a:rPr lang="en-US" sz="3200">
                <a:solidFill>
                  <a:schemeClr val="tx1"/>
                </a:solidFill>
                <a:latin typeface="Arial" panose="020B0604020202020204" pitchFamily="34" charset="0"/>
                <a:ea typeface="Segoe UI" pitchFamily="34" charset="0"/>
                <a:cs typeface="Arial" panose="020B0604020202020204" pitchFamily="34" charset="0"/>
              </a:rPr>
              <a:t> </a:t>
            </a:r>
            <a:r>
              <a:rPr lang="vi-VN" sz="3200">
                <a:solidFill>
                  <a:schemeClr val="tx1"/>
                </a:solidFill>
                <a:latin typeface="Arial" panose="020B0604020202020204" pitchFamily="34" charset="0"/>
                <a:ea typeface="Segoe UI" pitchFamily="34" charset="0"/>
                <a:cs typeface="Arial" panose="020B0604020202020204" pitchFamily="34" charset="0"/>
              </a:rPr>
              <a:t>duy nhất, được đánh số từ 0 trở đi. Ví dụ, các ô nhớ của thanh RAM 128 Mb có địa chỉ được</a:t>
            </a:r>
            <a:r>
              <a:rPr lang="en-US" sz="3200">
                <a:solidFill>
                  <a:schemeClr val="tx1"/>
                </a:solidFill>
                <a:latin typeface="Arial" panose="020B0604020202020204" pitchFamily="34" charset="0"/>
                <a:ea typeface="Segoe UI" pitchFamily="34" charset="0"/>
                <a:cs typeface="Arial" panose="020B0604020202020204" pitchFamily="34" charset="0"/>
              </a:rPr>
              <a:t> </a:t>
            </a:r>
            <a:r>
              <a:rPr lang="vi-VN" sz="3200">
                <a:solidFill>
                  <a:schemeClr val="tx1"/>
                </a:solidFill>
                <a:latin typeface="Arial" panose="020B0604020202020204" pitchFamily="34" charset="0"/>
                <a:ea typeface="Segoe UI" pitchFamily="34" charset="0"/>
                <a:cs typeface="Arial" panose="020B0604020202020204" pitchFamily="34" charset="0"/>
              </a:rPr>
              <a:t>đánh từ 0 đến 134217727.</a:t>
            </a:r>
            <a:endParaRPr lang="en-US" sz="2800" b="1">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RAM</a:t>
            </a:r>
          </a:p>
        </p:txBody>
      </p:sp>
      <p:sp>
        <p:nvSpPr>
          <p:cNvPr id="6" name="Rectangle 5"/>
          <p:cNvSpPr/>
          <p:nvPr/>
        </p:nvSpPr>
        <p:spPr>
          <a:xfrm>
            <a:off x="443550"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7" name="Rectangle 6"/>
          <p:cNvSpPr/>
          <p:nvPr/>
        </p:nvSpPr>
        <p:spPr>
          <a:xfrm>
            <a:off x="953673"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8" name="Rectangle 7"/>
          <p:cNvSpPr/>
          <p:nvPr/>
        </p:nvSpPr>
        <p:spPr>
          <a:xfrm>
            <a:off x="1463796"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 name="Rectangle 8"/>
          <p:cNvSpPr/>
          <p:nvPr/>
        </p:nvSpPr>
        <p:spPr>
          <a:xfrm>
            <a:off x="1973919"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0" name="Rectangle 9"/>
          <p:cNvSpPr/>
          <p:nvPr/>
        </p:nvSpPr>
        <p:spPr>
          <a:xfrm>
            <a:off x="2484042"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1" name="Rectangle 10"/>
          <p:cNvSpPr/>
          <p:nvPr/>
        </p:nvSpPr>
        <p:spPr>
          <a:xfrm>
            <a:off x="2994165"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2" name="Rectangle 11"/>
          <p:cNvSpPr/>
          <p:nvPr/>
        </p:nvSpPr>
        <p:spPr>
          <a:xfrm>
            <a:off x="3504288"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3" name="Rectangle 12"/>
          <p:cNvSpPr/>
          <p:nvPr/>
        </p:nvSpPr>
        <p:spPr>
          <a:xfrm>
            <a:off x="4014411"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4" name="Rectangle 13"/>
          <p:cNvSpPr/>
          <p:nvPr/>
        </p:nvSpPr>
        <p:spPr>
          <a:xfrm>
            <a:off x="4524534"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5" name="Rectangle 14"/>
          <p:cNvSpPr/>
          <p:nvPr/>
        </p:nvSpPr>
        <p:spPr>
          <a:xfrm>
            <a:off x="5034657"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6" name="Rectangle 15"/>
          <p:cNvSpPr/>
          <p:nvPr/>
        </p:nvSpPr>
        <p:spPr>
          <a:xfrm>
            <a:off x="5544780"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7" name="Rectangle 16"/>
          <p:cNvSpPr/>
          <p:nvPr/>
        </p:nvSpPr>
        <p:spPr>
          <a:xfrm>
            <a:off x="6054903"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8" name="Rectangle 17"/>
          <p:cNvSpPr/>
          <p:nvPr/>
        </p:nvSpPr>
        <p:spPr>
          <a:xfrm>
            <a:off x="6565026"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9" name="Rectangle 18"/>
          <p:cNvSpPr/>
          <p:nvPr/>
        </p:nvSpPr>
        <p:spPr>
          <a:xfrm>
            <a:off x="7075149"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20" name="Rectangle 19"/>
          <p:cNvSpPr/>
          <p:nvPr/>
        </p:nvSpPr>
        <p:spPr>
          <a:xfrm>
            <a:off x="7585272"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21" name="Rectangle 20"/>
          <p:cNvSpPr/>
          <p:nvPr/>
        </p:nvSpPr>
        <p:spPr>
          <a:xfrm>
            <a:off x="8095396" y="5859480"/>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22" name="TextBox 21"/>
          <p:cNvSpPr txBox="1"/>
          <p:nvPr/>
        </p:nvSpPr>
        <p:spPr>
          <a:xfrm>
            <a:off x="0" y="5968664"/>
            <a:ext cx="416258" cy="461665"/>
          </a:xfrm>
          <a:prstGeom prst="rect">
            <a:avLst/>
          </a:prstGeom>
          <a:noFill/>
        </p:spPr>
        <p:txBody>
          <a:bodyPr wrap="square" rtlCol="0">
            <a:spAutoFit/>
          </a:bodyPr>
          <a:lstStyle/>
          <a:p>
            <a:pPr algn="ctr"/>
            <a:r>
              <a:rPr lang="en-US" sz="2400"/>
              <a:t>…</a:t>
            </a:r>
          </a:p>
        </p:txBody>
      </p:sp>
      <p:sp>
        <p:nvSpPr>
          <p:cNvPr id="23" name="TextBox 22"/>
          <p:cNvSpPr txBox="1"/>
          <p:nvPr/>
        </p:nvSpPr>
        <p:spPr>
          <a:xfrm>
            <a:off x="8554116" y="5968663"/>
            <a:ext cx="398811" cy="461665"/>
          </a:xfrm>
          <a:prstGeom prst="rect">
            <a:avLst/>
          </a:prstGeom>
          <a:noFill/>
        </p:spPr>
        <p:txBody>
          <a:bodyPr wrap="square" rtlCol="0">
            <a:spAutoFit/>
          </a:bodyPr>
          <a:lstStyle/>
          <a:p>
            <a:pPr algn="ctr"/>
            <a:r>
              <a:rPr lang="en-US" sz="2400"/>
              <a:t>…</a:t>
            </a:r>
          </a:p>
        </p:txBody>
      </p:sp>
      <p:sp>
        <p:nvSpPr>
          <p:cNvPr id="24" name="Rectangle 23"/>
          <p:cNvSpPr/>
          <p:nvPr/>
        </p:nvSpPr>
        <p:spPr>
          <a:xfrm>
            <a:off x="442041"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0A</a:t>
            </a:r>
          </a:p>
        </p:txBody>
      </p:sp>
      <p:sp>
        <p:nvSpPr>
          <p:cNvPr id="25" name="Rectangle 24"/>
          <p:cNvSpPr/>
          <p:nvPr/>
        </p:nvSpPr>
        <p:spPr>
          <a:xfrm>
            <a:off x="952164"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0B</a:t>
            </a:r>
          </a:p>
        </p:txBody>
      </p:sp>
      <p:sp>
        <p:nvSpPr>
          <p:cNvPr id="26" name="Rectangle 25"/>
          <p:cNvSpPr/>
          <p:nvPr/>
        </p:nvSpPr>
        <p:spPr>
          <a:xfrm>
            <a:off x="1462287"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0C</a:t>
            </a:r>
          </a:p>
        </p:txBody>
      </p:sp>
      <p:sp>
        <p:nvSpPr>
          <p:cNvPr id="27" name="Rectangle 26"/>
          <p:cNvSpPr/>
          <p:nvPr/>
        </p:nvSpPr>
        <p:spPr>
          <a:xfrm>
            <a:off x="1972410"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0D</a:t>
            </a:r>
          </a:p>
        </p:txBody>
      </p:sp>
      <p:sp>
        <p:nvSpPr>
          <p:cNvPr id="28" name="Rectangle 27"/>
          <p:cNvSpPr/>
          <p:nvPr/>
        </p:nvSpPr>
        <p:spPr>
          <a:xfrm>
            <a:off x="2482533"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0E</a:t>
            </a:r>
          </a:p>
        </p:txBody>
      </p:sp>
      <p:sp>
        <p:nvSpPr>
          <p:cNvPr id="29" name="Rectangle 28"/>
          <p:cNvSpPr/>
          <p:nvPr/>
        </p:nvSpPr>
        <p:spPr>
          <a:xfrm>
            <a:off x="2992656"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0F</a:t>
            </a:r>
          </a:p>
        </p:txBody>
      </p:sp>
      <p:sp>
        <p:nvSpPr>
          <p:cNvPr id="30" name="Rectangle 29"/>
          <p:cNvSpPr/>
          <p:nvPr/>
        </p:nvSpPr>
        <p:spPr>
          <a:xfrm>
            <a:off x="3502779"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10</a:t>
            </a:r>
          </a:p>
        </p:txBody>
      </p:sp>
      <p:sp>
        <p:nvSpPr>
          <p:cNvPr id="31" name="Rectangle 30"/>
          <p:cNvSpPr/>
          <p:nvPr/>
        </p:nvSpPr>
        <p:spPr>
          <a:xfrm>
            <a:off x="4012902"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11</a:t>
            </a:r>
          </a:p>
        </p:txBody>
      </p:sp>
      <p:sp>
        <p:nvSpPr>
          <p:cNvPr id="32" name="Rectangle 31"/>
          <p:cNvSpPr/>
          <p:nvPr/>
        </p:nvSpPr>
        <p:spPr>
          <a:xfrm>
            <a:off x="4523025"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12</a:t>
            </a:r>
          </a:p>
        </p:txBody>
      </p:sp>
      <p:sp>
        <p:nvSpPr>
          <p:cNvPr id="33" name="Rectangle 32"/>
          <p:cNvSpPr/>
          <p:nvPr/>
        </p:nvSpPr>
        <p:spPr>
          <a:xfrm>
            <a:off x="5033148"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13</a:t>
            </a:r>
          </a:p>
        </p:txBody>
      </p:sp>
      <p:sp>
        <p:nvSpPr>
          <p:cNvPr id="34" name="Rectangle 33"/>
          <p:cNvSpPr/>
          <p:nvPr/>
        </p:nvSpPr>
        <p:spPr>
          <a:xfrm>
            <a:off x="5543271"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14</a:t>
            </a:r>
          </a:p>
        </p:txBody>
      </p:sp>
      <p:sp>
        <p:nvSpPr>
          <p:cNvPr id="35" name="Rectangle 34"/>
          <p:cNvSpPr/>
          <p:nvPr/>
        </p:nvSpPr>
        <p:spPr>
          <a:xfrm>
            <a:off x="6053394"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15</a:t>
            </a:r>
          </a:p>
        </p:txBody>
      </p:sp>
      <p:sp>
        <p:nvSpPr>
          <p:cNvPr id="36" name="Rectangle 35"/>
          <p:cNvSpPr/>
          <p:nvPr/>
        </p:nvSpPr>
        <p:spPr>
          <a:xfrm>
            <a:off x="6563517"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16</a:t>
            </a:r>
          </a:p>
        </p:txBody>
      </p:sp>
      <p:sp>
        <p:nvSpPr>
          <p:cNvPr id="37" name="Rectangle 36"/>
          <p:cNvSpPr/>
          <p:nvPr/>
        </p:nvSpPr>
        <p:spPr>
          <a:xfrm>
            <a:off x="7073640"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17</a:t>
            </a:r>
          </a:p>
        </p:txBody>
      </p:sp>
      <p:sp>
        <p:nvSpPr>
          <p:cNvPr id="38" name="Rectangle 37"/>
          <p:cNvSpPr/>
          <p:nvPr/>
        </p:nvSpPr>
        <p:spPr>
          <a:xfrm>
            <a:off x="7583763"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18</a:t>
            </a:r>
          </a:p>
        </p:txBody>
      </p:sp>
      <p:sp>
        <p:nvSpPr>
          <p:cNvPr id="39" name="Rectangle 38"/>
          <p:cNvSpPr/>
          <p:nvPr/>
        </p:nvSpPr>
        <p:spPr>
          <a:xfrm>
            <a:off x="8093887" y="5347689"/>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19</a:t>
            </a:r>
          </a:p>
        </p:txBody>
      </p:sp>
    </p:spTree>
    <p:extLst>
      <p:ext uri="{BB962C8B-B14F-4D97-AF65-F5344CB8AC3E}">
        <p14:creationId xmlns:p14="http://schemas.microsoft.com/office/powerpoint/2010/main" val="3140984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5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Khi chương trình thực thi, các biến trong chương trình sẽ được đặt ở một vùng nhớ trong RAM.</a:t>
            </a:r>
            <a:endParaRPr lang="en-US" sz="2800">
              <a:solidFill>
                <a:schemeClr val="tx1"/>
              </a:solidFill>
              <a:latin typeface="Arial" panose="020B0604020202020204" pitchFamily="34" charset="0"/>
              <a:ea typeface="Segoe UI" pitchFamily="34" charset="0"/>
              <a:cs typeface="Arial" panose="020B0604020202020204" pitchFamily="34" charset="0"/>
            </a:endParaRPr>
          </a:p>
          <a:p>
            <a:pPr lvl="0" algn="ctr" defTabSz="457200">
              <a:spcBef>
                <a:spcPts val="0"/>
              </a:spcBef>
            </a:pPr>
            <a:r>
              <a:rPr lang="en-US" sz="3200">
                <a:solidFill>
                  <a:srgbClr val="0000FF"/>
                </a:solidFill>
                <a:highlight>
                  <a:srgbClr val="FFFFFF"/>
                </a:highlight>
                <a:latin typeface="Consolas" panose="020B0609020204030204" pitchFamily="49" charset="0"/>
                <a:ea typeface="+mn-ea"/>
                <a:cs typeface="+mn-cs"/>
              </a:rPr>
              <a:t>int</a:t>
            </a:r>
            <a:r>
              <a:rPr lang="en-US" sz="3200">
                <a:solidFill>
                  <a:srgbClr val="000000"/>
                </a:solidFill>
                <a:highlight>
                  <a:srgbClr val="FFFFFF"/>
                </a:highlight>
                <a:latin typeface="Consolas" panose="020B0609020204030204" pitchFamily="49" charset="0"/>
                <a:ea typeface="+mn-ea"/>
                <a:cs typeface="+mn-cs"/>
              </a:rPr>
              <a:t> a = 5;</a:t>
            </a:r>
            <a:endParaRPr lang="en-US" sz="3200">
              <a:solidFill>
                <a:schemeClr val="tx1"/>
              </a:solidFill>
              <a:latin typeface="Arial" panose="020B0604020202020204" pitchFamily="34" charset="0"/>
              <a:ea typeface="Segoe UI" pitchFamily="34" charset="0"/>
              <a:cs typeface="Arial" panose="020B0604020202020204" pitchFamily="34" charset="0"/>
            </a:endParaRPr>
          </a:p>
          <a:p>
            <a:pPr marL="457200" indent="-457200">
              <a:lnSpc>
                <a:spcPts val="5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Giả sử khi chương trình chạy, biến số nguyên a được đặt tại vùng nhớ 4 bytes có địa chỉ </a:t>
            </a:r>
            <a:r>
              <a:rPr lang="en-US" sz="2800">
                <a:solidFill>
                  <a:schemeClr val="tx1"/>
                </a:solidFill>
                <a:latin typeface="Arial" panose="020B0604020202020204" pitchFamily="34" charset="0"/>
                <a:ea typeface="Segoe UI" pitchFamily="34" charset="0"/>
                <a:cs typeface="Arial" panose="020B0604020202020204" pitchFamily="34" charset="0"/>
              </a:rPr>
              <a:t>0x</a:t>
            </a:r>
            <a:r>
              <a:rPr lang="vi-VN" sz="2800">
                <a:solidFill>
                  <a:schemeClr val="tx1"/>
                </a:solidFill>
                <a:latin typeface="Arial" panose="020B0604020202020204" pitchFamily="34" charset="0"/>
                <a:ea typeface="Segoe UI" pitchFamily="34" charset="0"/>
                <a:cs typeface="Arial" panose="020B0604020202020204" pitchFamily="34" charset="0"/>
              </a:rPr>
              <a:t>0B thì</a:t>
            </a:r>
            <a:r>
              <a:rPr lang="en-US" sz="2800">
                <a:solidFill>
                  <a:schemeClr val="tx1"/>
                </a:solidFill>
                <a:latin typeface="Arial" panose="020B0604020202020204" pitchFamily="34" charset="0"/>
                <a:ea typeface="Segoe UI" pitchFamily="34" charset="0"/>
                <a:cs typeface="Arial" panose="020B0604020202020204" pitchFamily="34" charset="0"/>
              </a:rPr>
              <a:t> </a:t>
            </a:r>
            <a:r>
              <a:rPr lang="vi-VN" sz="2800">
                <a:solidFill>
                  <a:schemeClr val="tx1"/>
                </a:solidFill>
                <a:latin typeface="Arial" panose="020B0604020202020204" pitchFamily="34" charset="0"/>
                <a:ea typeface="Segoe UI" pitchFamily="34" charset="0"/>
                <a:cs typeface="Arial" panose="020B0604020202020204" pitchFamily="34" charset="0"/>
              </a:rPr>
              <a:t>giá trị của biến a sẽ được lưu trữ tại vùng nhớ này</a:t>
            </a:r>
            <a:endParaRPr lang="en-US" sz="280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RAM</a:t>
            </a:r>
          </a:p>
        </p:txBody>
      </p:sp>
      <p:sp>
        <p:nvSpPr>
          <p:cNvPr id="88" name="Rectangle 87"/>
          <p:cNvSpPr/>
          <p:nvPr/>
        </p:nvSpPr>
        <p:spPr>
          <a:xfrm>
            <a:off x="504967"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89" name="Rectangle 88"/>
          <p:cNvSpPr/>
          <p:nvPr/>
        </p:nvSpPr>
        <p:spPr>
          <a:xfrm>
            <a:off x="1015090"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0" name="Rectangle 89"/>
          <p:cNvSpPr/>
          <p:nvPr/>
        </p:nvSpPr>
        <p:spPr>
          <a:xfrm>
            <a:off x="1525213"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1" name="Rectangle 90"/>
          <p:cNvSpPr/>
          <p:nvPr/>
        </p:nvSpPr>
        <p:spPr>
          <a:xfrm>
            <a:off x="2035336"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2" name="Rectangle 91"/>
          <p:cNvSpPr/>
          <p:nvPr/>
        </p:nvSpPr>
        <p:spPr>
          <a:xfrm>
            <a:off x="2545459"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3" name="Rectangle 92"/>
          <p:cNvSpPr/>
          <p:nvPr/>
        </p:nvSpPr>
        <p:spPr>
          <a:xfrm>
            <a:off x="3055582"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4" name="Rectangle 93"/>
          <p:cNvSpPr/>
          <p:nvPr/>
        </p:nvSpPr>
        <p:spPr>
          <a:xfrm>
            <a:off x="3565705"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5" name="Rectangle 94"/>
          <p:cNvSpPr/>
          <p:nvPr/>
        </p:nvSpPr>
        <p:spPr>
          <a:xfrm>
            <a:off x="4075828"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6" name="Rectangle 95"/>
          <p:cNvSpPr/>
          <p:nvPr/>
        </p:nvSpPr>
        <p:spPr>
          <a:xfrm>
            <a:off x="4585951"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7" name="Rectangle 96"/>
          <p:cNvSpPr/>
          <p:nvPr/>
        </p:nvSpPr>
        <p:spPr>
          <a:xfrm>
            <a:off x="5096074"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8" name="Rectangle 97"/>
          <p:cNvSpPr/>
          <p:nvPr/>
        </p:nvSpPr>
        <p:spPr>
          <a:xfrm>
            <a:off x="5606197"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9" name="Rectangle 98"/>
          <p:cNvSpPr/>
          <p:nvPr/>
        </p:nvSpPr>
        <p:spPr>
          <a:xfrm>
            <a:off x="6116320"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00" name="Rectangle 99"/>
          <p:cNvSpPr/>
          <p:nvPr/>
        </p:nvSpPr>
        <p:spPr>
          <a:xfrm>
            <a:off x="6626443"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01" name="Rectangle 100"/>
          <p:cNvSpPr/>
          <p:nvPr/>
        </p:nvSpPr>
        <p:spPr>
          <a:xfrm>
            <a:off x="7136566"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02" name="Rectangle 101"/>
          <p:cNvSpPr/>
          <p:nvPr/>
        </p:nvSpPr>
        <p:spPr>
          <a:xfrm>
            <a:off x="7646689"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03" name="Rectangle 102"/>
          <p:cNvSpPr/>
          <p:nvPr/>
        </p:nvSpPr>
        <p:spPr>
          <a:xfrm>
            <a:off x="8156813" y="5081401"/>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04" name="TextBox 103"/>
          <p:cNvSpPr txBox="1"/>
          <p:nvPr/>
        </p:nvSpPr>
        <p:spPr>
          <a:xfrm>
            <a:off x="61417" y="5190585"/>
            <a:ext cx="416258" cy="461665"/>
          </a:xfrm>
          <a:prstGeom prst="rect">
            <a:avLst/>
          </a:prstGeom>
          <a:noFill/>
        </p:spPr>
        <p:txBody>
          <a:bodyPr wrap="square" rtlCol="0">
            <a:spAutoFit/>
          </a:bodyPr>
          <a:lstStyle/>
          <a:p>
            <a:pPr algn="ctr"/>
            <a:r>
              <a:rPr lang="en-US" sz="2400"/>
              <a:t>…</a:t>
            </a:r>
          </a:p>
        </p:txBody>
      </p:sp>
      <p:sp>
        <p:nvSpPr>
          <p:cNvPr id="105" name="TextBox 104"/>
          <p:cNvSpPr txBox="1"/>
          <p:nvPr/>
        </p:nvSpPr>
        <p:spPr>
          <a:xfrm>
            <a:off x="8615533" y="5190584"/>
            <a:ext cx="398811" cy="461665"/>
          </a:xfrm>
          <a:prstGeom prst="rect">
            <a:avLst/>
          </a:prstGeom>
          <a:noFill/>
        </p:spPr>
        <p:txBody>
          <a:bodyPr wrap="square" rtlCol="0">
            <a:spAutoFit/>
          </a:bodyPr>
          <a:lstStyle/>
          <a:p>
            <a:pPr algn="ctr"/>
            <a:r>
              <a:rPr lang="en-US" sz="2400"/>
              <a:t>…</a:t>
            </a:r>
          </a:p>
        </p:txBody>
      </p:sp>
      <p:sp>
        <p:nvSpPr>
          <p:cNvPr id="106" name="Rectangle 105"/>
          <p:cNvSpPr/>
          <p:nvPr/>
        </p:nvSpPr>
        <p:spPr>
          <a:xfrm>
            <a:off x="503458"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0A</a:t>
            </a:r>
          </a:p>
        </p:txBody>
      </p:sp>
      <p:sp>
        <p:nvSpPr>
          <p:cNvPr id="107" name="Rectangle 106"/>
          <p:cNvSpPr/>
          <p:nvPr/>
        </p:nvSpPr>
        <p:spPr>
          <a:xfrm>
            <a:off x="1013581"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0B</a:t>
            </a:r>
          </a:p>
        </p:txBody>
      </p:sp>
      <p:sp>
        <p:nvSpPr>
          <p:cNvPr id="108" name="Rectangle 107"/>
          <p:cNvSpPr/>
          <p:nvPr/>
        </p:nvSpPr>
        <p:spPr>
          <a:xfrm>
            <a:off x="1523704"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0C</a:t>
            </a:r>
          </a:p>
        </p:txBody>
      </p:sp>
      <p:sp>
        <p:nvSpPr>
          <p:cNvPr id="109" name="Rectangle 108"/>
          <p:cNvSpPr/>
          <p:nvPr/>
        </p:nvSpPr>
        <p:spPr>
          <a:xfrm>
            <a:off x="2033827"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0D</a:t>
            </a:r>
          </a:p>
        </p:txBody>
      </p:sp>
      <p:sp>
        <p:nvSpPr>
          <p:cNvPr id="110" name="Rectangle 109"/>
          <p:cNvSpPr/>
          <p:nvPr/>
        </p:nvSpPr>
        <p:spPr>
          <a:xfrm>
            <a:off x="2543950"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0E</a:t>
            </a:r>
          </a:p>
        </p:txBody>
      </p:sp>
      <p:sp>
        <p:nvSpPr>
          <p:cNvPr id="111" name="Rectangle 110"/>
          <p:cNvSpPr/>
          <p:nvPr/>
        </p:nvSpPr>
        <p:spPr>
          <a:xfrm>
            <a:off x="3054073"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0F</a:t>
            </a:r>
          </a:p>
        </p:txBody>
      </p:sp>
      <p:sp>
        <p:nvSpPr>
          <p:cNvPr id="112" name="Rectangle 111"/>
          <p:cNvSpPr/>
          <p:nvPr/>
        </p:nvSpPr>
        <p:spPr>
          <a:xfrm>
            <a:off x="3564196"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10</a:t>
            </a:r>
          </a:p>
        </p:txBody>
      </p:sp>
      <p:sp>
        <p:nvSpPr>
          <p:cNvPr id="113" name="Rectangle 112"/>
          <p:cNvSpPr/>
          <p:nvPr/>
        </p:nvSpPr>
        <p:spPr>
          <a:xfrm>
            <a:off x="4074319"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11</a:t>
            </a:r>
          </a:p>
        </p:txBody>
      </p:sp>
      <p:sp>
        <p:nvSpPr>
          <p:cNvPr id="114" name="Rectangle 113"/>
          <p:cNvSpPr/>
          <p:nvPr/>
        </p:nvSpPr>
        <p:spPr>
          <a:xfrm>
            <a:off x="4584442"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12</a:t>
            </a:r>
          </a:p>
        </p:txBody>
      </p:sp>
      <p:sp>
        <p:nvSpPr>
          <p:cNvPr id="115" name="Rectangle 114"/>
          <p:cNvSpPr/>
          <p:nvPr/>
        </p:nvSpPr>
        <p:spPr>
          <a:xfrm>
            <a:off x="5094565"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13</a:t>
            </a:r>
          </a:p>
        </p:txBody>
      </p:sp>
      <p:sp>
        <p:nvSpPr>
          <p:cNvPr id="116" name="Rectangle 115"/>
          <p:cNvSpPr/>
          <p:nvPr/>
        </p:nvSpPr>
        <p:spPr>
          <a:xfrm>
            <a:off x="5604688"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14</a:t>
            </a:r>
          </a:p>
        </p:txBody>
      </p:sp>
      <p:sp>
        <p:nvSpPr>
          <p:cNvPr id="117" name="Rectangle 116"/>
          <p:cNvSpPr/>
          <p:nvPr/>
        </p:nvSpPr>
        <p:spPr>
          <a:xfrm>
            <a:off x="6114811"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15</a:t>
            </a:r>
          </a:p>
        </p:txBody>
      </p:sp>
      <p:sp>
        <p:nvSpPr>
          <p:cNvPr id="118" name="Rectangle 117"/>
          <p:cNvSpPr/>
          <p:nvPr/>
        </p:nvSpPr>
        <p:spPr>
          <a:xfrm>
            <a:off x="6624934"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16</a:t>
            </a:r>
          </a:p>
        </p:txBody>
      </p:sp>
      <p:sp>
        <p:nvSpPr>
          <p:cNvPr id="119" name="Rectangle 118"/>
          <p:cNvSpPr/>
          <p:nvPr/>
        </p:nvSpPr>
        <p:spPr>
          <a:xfrm>
            <a:off x="7135057"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17</a:t>
            </a:r>
          </a:p>
        </p:txBody>
      </p:sp>
      <p:sp>
        <p:nvSpPr>
          <p:cNvPr id="120" name="Rectangle 119"/>
          <p:cNvSpPr/>
          <p:nvPr/>
        </p:nvSpPr>
        <p:spPr>
          <a:xfrm>
            <a:off x="7645180"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18</a:t>
            </a:r>
          </a:p>
        </p:txBody>
      </p:sp>
      <p:sp>
        <p:nvSpPr>
          <p:cNvPr id="121" name="Rectangle 120"/>
          <p:cNvSpPr/>
          <p:nvPr/>
        </p:nvSpPr>
        <p:spPr>
          <a:xfrm>
            <a:off x="8155304" y="4569610"/>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19</a:t>
            </a:r>
          </a:p>
        </p:txBody>
      </p:sp>
      <p:sp>
        <p:nvSpPr>
          <p:cNvPr id="122" name="Rectangle 121"/>
          <p:cNvSpPr/>
          <p:nvPr/>
        </p:nvSpPr>
        <p:spPr>
          <a:xfrm>
            <a:off x="993842" y="5081401"/>
            <a:ext cx="1987580" cy="457200"/>
          </a:xfrm>
          <a:prstGeom prst="rect">
            <a:avLst/>
          </a:prstGeom>
          <a:solidFill>
            <a:srgbClr val="0070C0">
              <a:alpha val="90000"/>
            </a:srgb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ln w="9525">
                  <a:noFill/>
                </a:ln>
                <a:solidFill>
                  <a:schemeClr val="bg1"/>
                </a:solidFill>
              </a:rPr>
              <a:t>5</a:t>
            </a:r>
          </a:p>
        </p:txBody>
      </p:sp>
      <p:cxnSp>
        <p:nvCxnSpPr>
          <p:cNvPr id="123" name="Straight Arrow Connector 122"/>
          <p:cNvCxnSpPr/>
          <p:nvPr/>
        </p:nvCxnSpPr>
        <p:spPr>
          <a:xfrm flipV="1">
            <a:off x="2014099" y="5652250"/>
            <a:ext cx="0" cy="584989"/>
          </a:xfrm>
          <a:prstGeom prst="straightConnector1">
            <a:avLst/>
          </a:prstGeom>
          <a:ln w="762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805970" y="6144364"/>
            <a:ext cx="416258" cy="584775"/>
          </a:xfrm>
          <a:prstGeom prst="rect">
            <a:avLst/>
          </a:prstGeom>
          <a:noFill/>
        </p:spPr>
        <p:txBody>
          <a:bodyPr wrap="square" rtlCol="0">
            <a:spAutoFit/>
          </a:bodyPr>
          <a:lstStyle/>
          <a:p>
            <a:pPr algn="ctr"/>
            <a:r>
              <a:rPr lang="en-US" sz="3200">
                <a:latin typeface="Consolas" panose="020B0609020204030204" pitchFamily="49" charset="0"/>
              </a:rPr>
              <a:t>a</a:t>
            </a:r>
          </a:p>
        </p:txBody>
      </p:sp>
    </p:spTree>
    <p:extLst>
      <p:ext uri="{BB962C8B-B14F-4D97-AF65-F5344CB8AC3E}">
        <p14:creationId xmlns:p14="http://schemas.microsoft.com/office/powerpoint/2010/main" val="202386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ppt_x"/>
                                          </p:val>
                                        </p:tav>
                                        <p:tav tm="100000">
                                          <p:val>
                                            <p:strVal val="#ppt_x"/>
                                          </p:val>
                                        </p:tav>
                                      </p:tavLst>
                                    </p:anim>
                                    <p:anim calcmode="lin" valueType="num">
                                      <p:cBhvr additive="base">
                                        <p:cTn id="8" dur="500" fill="hold"/>
                                        <p:tgtEl>
                                          <p:spTgt spid="1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3"/>
                                        </p:tgtEl>
                                        <p:attrNameLst>
                                          <p:attrName>style.visibility</p:attrName>
                                        </p:attrNameLst>
                                      </p:cBhvr>
                                      <p:to>
                                        <p:strVal val="visible"/>
                                      </p:to>
                                    </p:set>
                                    <p:anim calcmode="lin" valueType="num">
                                      <p:cBhvr additive="base">
                                        <p:cTn id="12" dur="500" fill="hold"/>
                                        <p:tgtEl>
                                          <p:spTgt spid="123"/>
                                        </p:tgtEl>
                                        <p:attrNameLst>
                                          <p:attrName>ppt_x</p:attrName>
                                        </p:attrNameLst>
                                      </p:cBhvr>
                                      <p:tavLst>
                                        <p:tav tm="0">
                                          <p:val>
                                            <p:strVal val="#ppt_x"/>
                                          </p:val>
                                        </p:tav>
                                        <p:tav tm="100000">
                                          <p:val>
                                            <p:strVal val="#ppt_x"/>
                                          </p:val>
                                        </p:tav>
                                      </p:tavLst>
                                    </p:anim>
                                    <p:anim calcmode="lin" valueType="num">
                                      <p:cBhvr additive="base">
                                        <p:cTn id="13" dur="500" fill="hold"/>
                                        <p:tgtEl>
                                          <p:spTgt spid="12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additive="base">
                                        <p:cTn id="17" dur="500" fill="hold"/>
                                        <p:tgtEl>
                                          <p:spTgt spid="124"/>
                                        </p:tgtEl>
                                        <p:attrNameLst>
                                          <p:attrName>ppt_x</p:attrName>
                                        </p:attrNameLst>
                                      </p:cBhvr>
                                      <p:tavLst>
                                        <p:tav tm="0">
                                          <p:val>
                                            <p:strVal val="#ppt_x"/>
                                          </p:val>
                                        </p:tav>
                                        <p:tav tm="100000">
                                          <p:val>
                                            <p:strVal val="#ppt_x"/>
                                          </p:val>
                                        </p:tav>
                                      </p:tavLst>
                                    </p:anim>
                                    <p:anim calcmode="lin" valueType="num">
                                      <p:cBhvr additive="base">
                                        <p:cTn id="18"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ct val="150000"/>
              </a:lnSpc>
              <a:buClr>
                <a:srgbClr val="0070C0"/>
              </a:buClr>
              <a:buFont typeface="Wingdings" panose="05000000000000000000" pitchFamily="2" charset="2"/>
              <a:buChar char="Ø"/>
            </a:pPr>
            <a:r>
              <a:rPr lang="vi-VN" sz="3200" b="1">
                <a:solidFill>
                  <a:schemeClr val="tx1"/>
                </a:solidFill>
                <a:latin typeface="Arial" panose="020B0604020202020204" pitchFamily="34" charset="0"/>
                <a:ea typeface="Segoe UI" pitchFamily="34" charset="0"/>
                <a:cs typeface="Arial" panose="020B0604020202020204" pitchFamily="34" charset="0"/>
              </a:rPr>
              <a:t>Biến toàn cục </a:t>
            </a:r>
            <a:r>
              <a:rPr lang="vi-VN" sz="3200">
                <a:solidFill>
                  <a:schemeClr val="tx1"/>
                </a:solidFill>
                <a:latin typeface="Arial" panose="020B0604020202020204" pitchFamily="34" charset="0"/>
                <a:ea typeface="Segoe UI" pitchFamily="34" charset="0"/>
                <a:cs typeface="Arial" panose="020B0604020202020204" pitchFamily="34" charset="0"/>
              </a:rPr>
              <a:t>là biến được khai báo bên ngoài tất cả các hàm và được hiểu bên trong tất cả các hàm.</a:t>
            </a:r>
            <a:endParaRPr lang="en-US" sz="3200">
              <a:solidFill>
                <a:schemeClr val="tx1"/>
              </a:solidFill>
              <a:latin typeface="Arial" panose="020B0604020202020204" pitchFamily="34" charset="0"/>
              <a:ea typeface="Segoe UI" pitchFamily="34" charset="0"/>
              <a:cs typeface="Arial" panose="020B0604020202020204" pitchFamily="34" charset="0"/>
            </a:endParaRPr>
          </a:p>
          <a:p>
            <a:pPr marL="457200" indent="-457200">
              <a:lnSpc>
                <a:spcPct val="150000"/>
              </a:lnSpc>
              <a:buClr>
                <a:srgbClr val="0070C0"/>
              </a:buClr>
              <a:buFont typeface="Wingdings" panose="05000000000000000000" pitchFamily="2" charset="2"/>
              <a:buChar char="Ø"/>
            </a:pPr>
            <a:r>
              <a:rPr lang="vi-VN" sz="3200" b="1">
                <a:solidFill>
                  <a:schemeClr val="tx1"/>
                </a:solidFill>
                <a:latin typeface="Arial" panose="020B0604020202020204" pitchFamily="34" charset="0"/>
                <a:ea typeface="Segoe UI" pitchFamily="34" charset="0"/>
                <a:cs typeface="Arial" panose="020B0604020202020204" pitchFamily="34" charset="0"/>
              </a:rPr>
              <a:t>Biến cục bộ </a:t>
            </a:r>
            <a:r>
              <a:rPr lang="vi-VN" sz="3200">
                <a:solidFill>
                  <a:schemeClr val="tx1"/>
                </a:solidFill>
                <a:latin typeface="Arial" panose="020B0604020202020204" pitchFamily="34" charset="0"/>
                <a:ea typeface="Segoe UI" pitchFamily="34" charset="0"/>
                <a:cs typeface="Arial" panose="020B0604020202020204" pitchFamily="34" charset="0"/>
              </a:rPr>
              <a:t>là biến được khai báo và được hiểu bên trong một phạm vi</a:t>
            </a:r>
            <a:r>
              <a:rPr lang="en-US" sz="3200">
                <a:solidFill>
                  <a:schemeClr val="tx1"/>
                </a:solidFill>
                <a:latin typeface="Arial" panose="020B0604020202020204" pitchFamily="34" charset="0"/>
                <a:ea typeface="Segoe UI" pitchFamily="34" charset="0"/>
                <a:cs typeface="Arial" panose="020B0604020202020204" pitchFamily="34" charset="0"/>
              </a:rPr>
              <a:t> </a:t>
            </a:r>
            <a:r>
              <a:rPr lang="vi-VN" sz="3200">
                <a:solidFill>
                  <a:schemeClr val="tx1"/>
                </a:solidFill>
                <a:latin typeface="Arial" panose="020B0604020202020204" pitchFamily="34" charset="0"/>
                <a:ea typeface="Segoe UI" pitchFamily="34" charset="0"/>
                <a:cs typeface="Arial" panose="020B0604020202020204" pitchFamily="34" charset="0"/>
              </a:rPr>
              <a:t>nào đó của chương trình, ra khỏi phạm vi này biến không còn được biết đến nữa vì không gian bộ nhớ cấp phát cho biến được tự động thu hồi.</a:t>
            </a:r>
            <a:endParaRPr lang="en-US" sz="6400">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Biến toàn cục và biến cục bộ</a:t>
            </a:r>
          </a:p>
        </p:txBody>
      </p:sp>
    </p:spTree>
    <p:extLst>
      <p:ext uri="{BB962C8B-B14F-4D97-AF65-F5344CB8AC3E}">
        <p14:creationId xmlns:p14="http://schemas.microsoft.com/office/powerpoint/2010/main" val="3494205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45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K</a:t>
            </a:r>
            <a:r>
              <a:rPr lang="vi-VN" sz="3200">
                <a:solidFill>
                  <a:schemeClr val="tx1"/>
                </a:solidFill>
                <a:latin typeface="Arial" panose="020B0604020202020204" pitchFamily="34" charset="0"/>
                <a:ea typeface="Segoe UI" pitchFamily="34" charset="0"/>
                <a:cs typeface="Arial" panose="020B0604020202020204" pitchFamily="34" charset="0"/>
              </a:rPr>
              <a:t>hi chương trình thực thi</a:t>
            </a:r>
            <a:r>
              <a:rPr lang="en-US" sz="3200">
                <a:solidFill>
                  <a:schemeClr val="tx1"/>
                </a:solidFill>
                <a:latin typeface="Arial" panose="020B0604020202020204" pitchFamily="34" charset="0"/>
                <a:ea typeface="Segoe UI" pitchFamily="34" charset="0"/>
                <a:cs typeface="Arial" panose="020B0604020202020204" pitchFamily="34" charset="0"/>
              </a:rPr>
              <a:t>, chương trình sẽ sử dụng RAM như thế nào</a:t>
            </a:r>
            <a:r>
              <a:rPr lang="vi-VN" sz="3200">
                <a:solidFill>
                  <a:schemeClr val="tx1"/>
                </a:solidFill>
                <a:latin typeface="Arial" panose="020B0604020202020204" pitchFamily="34" charset="0"/>
                <a:ea typeface="Segoe UI" pitchFamily="34" charset="0"/>
                <a:cs typeface="Arial" panose="020B0604020202020204" pitchFamily="34" charset="0"/>
              </a:rPr>
              <a:t>?</a:t>
            </a:r>
            <a:endParaRPr lang="en-US" sz="3200">
              <a:solidFill>
                <a:schemeClr val="tx1"/>
              </a:solidFill>
              <a:latin typeface="Arial" panose="020B0604020202020204" pitchFamily="34" charset="0"/>
              <a:ea typeface="Segoe UI" pitchFamily="34" charset="0"/>
              <a:cs typeface="Arial" panose="020B0604020202020204" pitchFamily="34" charset="0"/>
            </a:endParaRPr>
          </a:p>
          <a:p>
            <a:pPr marL="457200" indent="-457200">
              <a:lnSpc>
                <a:spcPts val="4500"/>
              </a:lnSpc>
              <a:buClr>
                <a:srgbClr val="0070C0"/>
              </a:buClr>
              <a:buFont typeface="Wingdings" panose="05000000000000000000" pitchFamily="2" charset="2"/>
              <a:buChar char="Ø"/>
            </a:pPr>
            <a:endParaRPr lang="vi-VN" sz="3200">
              <a:solidFill>
                <a:schemeClr val="tx1"/>
              </a:solidFill>
              <a:latin typeface="Arial" panose="020B0604020202020204" pitchFamily="34" charset="0"/>
              <a:ea typeface="Segoe UI" pitchFamily="34" charset="0"/>
              <a:cs typeface="Arial" panose="020B0604020202020204" pitchFamily="34" charset="0"/>
            </a:endParaRPr>
          </a:p>
          <a:p>
            <a:pPr algn="just">
              <a:lnSpc>
                <a:spcPts val="4500"/>
              </a:lnSpc>
              <a:buClr>
                <a:srgbClr val="0070C0"/>
              </a:buClr>
            </a:pPr>
            <a:r>
              <a:rPr lang="en-US" sz="3200">
                <a:solidFill>
                  <a:schemeClr val="tx1"/>
                </a:solidFill>
                <a:latin typeface="Arial" panose="020B0604020202020204" pitchFamily="34" charset="0"/>
                <a:ea typeface="Segoe UI" pitchFamily="34" charset="0"/>
                <a:cs typeface="Arial" panose="020B0604020202020204" pitchFamily="34" charset="0"/>
              </a:rPr>
              <a:t> </a:t>
            </a:r>
            <a:r>
              <a:rPr lang="en-US" sz="3200">
                <a:solidFill>
                  <a:schemeClr val="tx1"/>
                </a:solidFill>
                <a:latin typeface="Arial" panose="020B0604020202020204" pitchFamily="34" charset="0"/>
                <a:ea typeface="Segoe UI" pitchFamily="34" charset="0"/>
                <a:cs typeface="Arial" panose="020B0604020202020204" pitchFamily="34" charset="0"/>
                <a:sym typeface="Wingdings" panose="05000000000000000000" pitchFamily="2" charset="2"/>
              </a:rPr>
              <a:t> </a:t>
            </a:r>
            <a:r>
              <a:rPr lang="vi-VN" sz="3200">
                <a:solidFill>
                  <a:schemeClr val="tx1"/>
                </a:solidFill>
                <a:latin typeface="Arial" panose="020B0604020202020204" pitchFamily="34" charset="0"/>
                <a:ea typeface="Segoe UI" pitchFamily="34" charset="0"/>
                <a:cs typeface="Arial" panose="020B0604020202020204" pitchFamily="34" charset="0"/>
              </a:rPr>
              <a:t>Khi chương trình được khởi chạy, hệ điều hành sẽ chọn ra 4 vùng nhớ trống trong RAM có kích thước tương ứng với kích thước của 4 vùng nhớ mà chương trình cần sử dụng, gọi là Memory Segment. Biến và mã nguồn sẽ được lưu trữ trong các Segment này, địa chỉ của chúng chính là địa chỉ trong RAM.</a:t>
            </a:r>
            <a:endParaRPr lang="en-US" sz="320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Tổ Chức Bộ Nhớ Chương Trình</a:t>
            </a:r>
            <a:endParaRPr lang="en-US" sz="3600" b="1">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96423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45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Code Segment</a:t>
            </a:r>
          </a:p>
          <a:p>
            <a:pPr marL="457200" indent="-457200">
              <a:lnSpc>
                <a:spcPts val="45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Data Segment</a:t>
            </a:r>
          </a:p>
          <a:p>
            <a:pPr marL="457200" indent="-457200">
              <a:lnSpc>
                <a:spcPts val="45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Stack Segment</a:t>
            </a:r>
          </a:p>
          <a:p>
            <a:pPr marL="457200" indent="-457200">
              <a:lnSpc>
                <a:spcPts val="45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Heap Segment</a:t>
            </a: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Tổ Chức Bộ Nhớ Chương Trình</a:t>
            </a:r>
            <a:endParaRPr lang="en-US" sz="3600" b="1">
              <a:latin typeface="Arial" panose="020B0604020202020204" pitchFamily="34" charset="0"/>
              <a:ea typeface="Segoe UI" pitchFamily="34" charset="0"/>
              <a:cs typeface="Arial" panose="020B060402020202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5538" y="933706"/>
            <a:ext cx="4407568" cy="572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858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4500"/>
              </a:lnSpc>
              <a:buClr>
                <a:srgbClr val="0070C0"/>
              </a:buClr>
              <a:buFont typeface="Wingdings" panose="05000000000000000000" pitchFamily="2" charset="2"/>
              <a:buChar char="Ø"/>
            </a:pPr>
            <a:r>
              <a:rPr lang="en-US" sz="3200" b="1">
                <a:solidFill>
                  <a:schemeClr val="tx1"/>
                </a:solidFill>
                <a:latin typeface="Arial" panose="020B0604020202020204" pitchFamily="34" charset="0"/>
                <a:ea typeface="Segoe UI" pitchFamily="34" charset="0"/>
                <a:cs typeface="Arial" panose="020B0604020202020204" pitchFamily="34" charset="0"/>
              </a:rPr>
              <a:t>Code Segment</a:t>
            </a:r>
          </a:p>
          <a:p>
            <a:pPr marL="914400" lvl="1" indent="-457200">
              <a:lnSpc>
                <a:spcPts val="4500"/>
              </a:lnSpc>
              <a:buClr>
                <a:srgbClr val="0070C0"/>
              </a:buClr>
              <a:buFont typeface="Wingdings" panose="05000000000000000000" pitchFamily="2" charset="2"/>
              <a:buChar char="ü"/>
            </a:pPr>
            <a:r>
              <a:rPr lang="vi-VN" sz="3200">
                <a:solidFill>
                  <a:schemeClr val="tx1"/>
                </a:solidFill>
                <a:latin typeface="Arial" panose="020B0604020202020204" pitchFamily="34" charset="0"/>
                <a:ea typeface="Segoe UI" pitchFamily="34" charset="0"/>
                <a:cs typeface="Arial" panose="020B0604020202020204" pitchFamily="34" charset="0"/>
              </a:rPr>
              <a:t>Mã nguồn của chúng ta sau khi hoàn tất quá trình Build sẽ chuyển thành các đoạn mã máy 0 và 1. Khi chương trình khởi chạy, các đoạn mã máy này sẽ được nạp vào Code Segment. Cách duy nhất để truy xuất vào vùng nhớ này là sử dụng Con trỏ hàm.</a:t>
            </a:r>
          </a:p>
          <a:p>
            <a:pPr marL="914400" lvl="1" indent="-457200">
              <a:lnSpc>
                <a:spcPts val="4500"/>
              </a:lnSpc>
              <a:buClr>
                <a:srgbClr val="0070C0"/>
              </a:buClr>
              <a:buFont typeface="Wingdings" panose="05000000000000000000" pitchFamily="2" charset="2"/>
              <a:buChar char="ü"/>
            </a:pPr>
            <a:r>
              <a:rPr lang="vi-VN" sz="3200">
                <a:solidFill>
                  <a:schemeClr val="tx1"/>
                </a:solidFill>
                <a:latin typeface="Arial" panose="020B0604020202020204" pitchFamily="34" charset="0"/>
                <a:ea typeface="Segoe UI" pitchFamily="34" charset="0"/>
                <a:cs typeface="Arial" panose="020B0604020202020204" pitchFamily="34" charset="0"/>
              </a:rPr>
              <a:t>Code Segment có kích thước cố định.</a:t>
            </a:r>
            <a:endParaRPr lang="en-US" sz="320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Tổ Chức Bộ Nhớ Chương Trình</a:t>
            </a:r>
            <a:endParaRPr lang="en-US" sz="3600" b="1">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594749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4500"/>
              </a:lnSpc>
              <a:buClr>
                <a:srgbClr val="0070C0"/>
              </a:buClr>
              <a:buFont typeface="Wingdings" panose="05000000000000000000" pitchFamily="2" charset="2"/>
              <a:buChar char="Ø"/>
            </a:pPr>
            <a:r>
              <a:rPr lang="en-US" sz="3200" b="1">
                <a:solidFill>
                  <a:schemeClr val="tx1"/>
                </a:solidFill>
                <a:latin typeface="Arial" panose="020B0604020202020204" pitchFamily="34" charset="0"/>
                <a:ea typeface="Segoe UI" pitchFamily="34" charset="0"/>
                <a:cs typeface="Arial" panose="020B0604020202020204" pitchFamily="34" charset="0"/>
              </a:rPr>
              <a:t>Data Segment</a:t>
            </a:r>
          </a:p>
          <a:p>
            <a:pPr marL="914400" lvl="1" indent="-457200">
              <a:lnSpc>
                <a:spcPts val="4500"/>
              </a:lnSpc>
              <a:buClr>
                <a:srgbClr val="0070C0"/>
              </a:buClr>
              <a:buFont typeface="Wingdings" panose="05000000000000000000" pitchFamily="2" charset="2"/>
              <a:buChar char="ü"/>
            </a:pPr>
            <a:r>
              <a:rPr lang="vi-VN" sz="3200">
                <a:ea typeface="Segoe UI" pitchFamily="34" charset="0"/>
                <a:cs typeface="Arial" panose="020B0604020202020204" pitchFamily="34" charset="0"/>
              </a:rPr>
              <a:t>Khi chương trình được khởi chạy, toàn bộ các biến toàn cục và static đều được lưu trữ ở đây, các đoạn chuỗi cố định cũng được lưu trữ trong Data Segment.</a:t>
            </a:r>
          </a:p>
          <a:p>
            <a:pPr marL="914400" lvl="1" indent="-457200">
              <a:lnSpc>
                <a:spcPts val="4500"/>
              </a:lnSpc>
              <a:buClr>
                <a:srgbClr val="0070C0"/>
              </a:buClr>
              <a:buFont typeface="Wingdings" panose="05000000000000000000" pitchFamily="2" charset="2"/>
              <a:buChar char="ü"/>
            </a:pPr>
            <a:r>
              <a:rPr lang="vi-VN" sz="3200">
                <a:ea typeface="Segoe UI" pitchFamily="34" charset="0"/>
                <a:cs typeface="Arial" panose="020B0604020202020204" pitchFamily="34" charset="0"/>
              </a:rPr>
              <a:t>Data Segment có kích thước cố định.</a:t>
            </a:r>
            <a:endParaRPr lang="en-US" sz="320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Tổ Chức Bộ Nhớ Chương Trình</a:t>
            </a:r>
            <a:endParaRPr lang="en-US" sz="3600" b="1">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769419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4500"/>
              </a:lnSpc>
              <a:buClr>
                <a:srgbClr val="0070C0"/>
              </a:buClr>
              <a:buFont typeface="Wingdings" panose="05000000000000000000" pitchFamily="2" charset="2"/>
              <a:buChar char="Ø"/>
            </a:pPr>
            <a:r>
              <a:rPr lang="en-US" sz="3200" b="1">
                <a:solidFill>
                  <a:schemeClr val="tx1"/>
                </a:solidFill>
                <a:latin typeface="Arial" panose="020B0604020202020204" pitchFamily="34" charset="0"/>
                <a:ea typeface="Segoe UI" pitchFamily="34" charset="0"/>
                <a:cs typeface="Arial" panose="020B0604020202020204" pitchFamily="34" charset="0"/>
              </a:rPr>
              <a:t>Stack Segment</a:t>
            </a:r>
          </a:p>
          <a:p>
            <a:pPr marL="914400" lvl="1" indent="-457200">
              <a:lnSpc>
                <a:spcPts val="4500"/>
              </a:lnSpc>
              <a:buClr>
                <a:srgbClr val="0070C0"/>
              </a:buClr>
              <a:buFont typeface="Wingdings" panose="05000000000000000000" pitchFamily="2" charset="2"/>
              <a:buChar char="ü"/>
            </a:pPr>
            <a:r>
              <a:rPr lang="vi-VN" sz="3200">
                <a:ea typeface="Segoe UI" pitchFamily="34" charset="0"/>
                <a:cs typeface="Arial" panose="020B0604020202020204" pitchFamily="34" charset="0"/>
              </a:rPr>
              <a:t>Khi một hàm được gọi, hàm đó sẽ được đưa vào vùng nhớ Stack, các biến được khai báo trong hàm đó cũng được đưa vào vùng nhớ Stack. Khi hàm kết thúc, toàn bộ các biến trong hàm cùng với bản thân hàm sẽ được tự động giải phóng để các hàm sau sử dụng.</a:t>
            </a:r>
          </a:p>
          <a:p>
            <a:pPr marL="914400" lvl="1" indent="-457200">
              <a:lnSpc>
                <a:spcPts val="4500"/>
              </a:lnSpc>
              <a:buClr>
                <a:srgbClr val="0070C0"/>
              </a:buClr>
              <a:buFont typeface="Wingdings" panose="05000000000000000000" pitchFamily="2" charset="2"/>
              <a:buChar char="ü"/>
            </a:pPr>
            <a:r>
              <a:rPr lang="vi-VN" sz="3200">
                <a:ea typeface="Segoe UI" pitchFamily="34" charset="0"/>
                <a:cs typeface="Arial" panose="020B0604020202020204" pitchFamily="34" charset="0"/>
              </a:rPr>
              <a:t>Stack Segment có kích thước cố định.</a:t>
            </a:r>
            <a:endParaRPr lang="en-US" sz="320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Tổ Chức Bộ Nhớ Chương Trình</a:t>
            </a:r>
            <a:endParaRPr lang="en-US" sz="3600" b="1">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797381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4500"/>
              </a:lnSpc>
              <a:buClr>
                <a:srgbClr val="0070C0"/>
              </a:buClr>
              <a:buFont typeface="Wingdings" panose="05000000000000000000" pitchFamily="2" charset="2"/>
              <a:buChar char="Ø"/>
            </a:pPr>
            <a:r>
              <a:rPr lang="en-US" sz="3200" b="1">
                <a:solidFill>
                  <a:schemeClr val="tx1"/>
                </a:solidFill>
                <a:latin typeface="Arial" panose="020B0604020202020204" pitchFamily="34" charset="0"/>
                <a:ea typeface="Segoe UI" pitchFamily="34" charset="0"/>
                <a:cs typeface="Arial" panose="020B0604020202020204" pitchFamily="34" charset="0"/>
              </a:rPr>
              <a:t>Heap Segment</a:t>
            </a:r>
          </a:p>
          <a:p>
            <a:pPr marL="914400" lvl="1" indent="-457200">
              <a:lnSpc>
                <a:spcPts val="4500"/>
              </a:lnSpc>
              <a:buClr>
                <a:srgbClr val="0070C0"/>
              </a:buClr>
              <a:buFont typeface="Wingdings" panose="05000000000000000000" pitchFamily="2" charset="2"/>
              <a:buChar char="ü"/>
            </a:pPr>
            <a:r>
              <a:rPr lang="vi-VN" sz="3200">
                <a:ea typeface="Segoe UI" pitchFamily="34" charset="0"/>
                <a:cs typeface="Arial" panose="020B0604020202020204" pitchFamily="34" charset="0"/>
              </a:rPr>
              <a:t>Vùng nhớ này chúng ta phải hoàn toàn kiểm soát nó. Khi chúng ta sử dụng con trỏ và cấp phát động một vùng nhớ cho con trỏ quản lý, vùng nhớ này sẽ nằm trong Heap Segment. </a:t>
            </a:r>
            <a:endParaRPr lang="en-US" sz="3200">
              <a:ea typeface="Segoe UI" pitchFamily="34" charset="0"/>
              <a:cs typeface="Arial" panose="020B0604020202020204" pitchFamily="34" charset="0"/>
            </a:endParaRPr>
          </a:p>
          <a:p>
            <a:pPr marL="914400" lvl="1" indent="-457200">
              <a:lnSpc>
                <a:spcPts val="4500"/>
              </a:lnSpc>
              <a:buClr>
                <a:srgbClr val="0070C0"/>
              </a:buClr>
              <a:buFont typeface="Wingdings" panose="05000000000000000000" pitchFamily="2" charset="2"/>
              <a:buChar char="ü"/>
            </a:pPr>
            <a:r>
              <a:rPr lang="vi-VN" sz="3200">
                <a:ea typeface="Segoe UI" pitchFamily="34" charset="0"/>
                <a:cs typeface="Arial" panose="020B0604020202020204" pitchFamily="34" charset="0"/>
              </a:rPr>
              <a:t>Những vùng nhớ được cấp phát động sẽ không tự động thu hồi khi khối lệnh kết thúc, lập trình viên phải chủ động thu hồi chúng khi không còn nhu cầu sử dụng.</a:t>
            </a:r>
            <a:endParaRPr lang="en-US" sz="320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Tổ Chức Bộ Nhớ Chương Trình</a:t>
            </a:r>
            <a:endParaRPr lang="en-US" sz="3600" b="1">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2251207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4500"/>
              </a:lnSpc>
              <a:buClr>
                <a:srgbClr val="0070C0"/>
              </a:buClr>
              <a:buFont typeface="Wingdings" panose="05000000000000000000" pitchFamily="2" charset="2"/>
              <a:buChar char="Ø"/>
            </a:pPr>
            <a:r>
              <a:rPr lang="en-US" sz="3200" b="1">
                <a:solidFill>
                  <a:schemeClr val="tx1"/>
                </a:solidFill>
                <a:latin typeface="Arial" panose="020B0604020202020204" pitchFamily="34" charset="0"/>
                <a:ea typeface="Segoe UI" pitchFamily="34" charset="0"/>
                <a:cs typeface="Arial" panose="020B0604020202020204" pitchFamily="34" charset="0"/>
              </a:rPr>
              <a:t>Heap Segment</a:t>
            </a:r>
          </a:p>
          <a:p>
            <a:pPr marL="914400" lvl="1" indent="-457200">
              <a:lnSpc>
                <a:spcPts val="4500"/>
              </a:lnSpc>
              <a:buClr>
                <a:srgbClr val="0070C0"/>
              </a:buClr>
              <a:buFont typeface="Wingdings" panose="05000000000000000000" pitchFamily="2" charset="2"/>
              <a:buChar char="ü"/>
            </a:pPr>
            <a:r>
              <a:rPr lang="vi-VN" sz="3200">
                <a:ea typeface="Segoe UI" pitchFamily="34" charset="0"/>
                <a:cs typeface="Arial" panose="020B0604020202020204" pitchFamily="34" charset="0"/>
              </a:rPr>
              <a:t>Heap Segment có kích thước</a:t>
            </a:r>
            <a:r>
              <a:rPr lang="vi-VN" sz="3200" b="1">
                <a:ea typeface="Segoe UI" pitchFamily="34" charset="0"/>
                <a:cs typeface="Arial" panose="020B0604020202020204" pitchFamily="34" charset="0"/>
              </a:rPr>
              <a:t> không cố định</a:t>
            </a:r>
            <a:r>
              <a:rPr lang="vi-VN" sz="3200">
                <a:ea typeface="Segoe UI" pitchFamily="34" charset="0"/>
                <a:cs typeface="Arial" panose="020B0604020202020204" pitchFamily="34" charset="0"/>
              </a:rPr>
              <a:t>, nên nó còn được gọi là vùng nhớ động, kích thước của nó có thể tăng hoặc giảm tùy vào sự cấp phát động. </a:t>
            </a:r>
            <a:endParaRPr lang="en-US" sz="3200">
              <a:ea typeface="Segoe UI" pitchFamily="34" charset="0"/>
              <a:cs typeface="Arial" panose="020B0604020202020204" pitchFamily="34" charset="0"/>
            </a:endParaRPr>
          </a:p>
          <a:p>
            <a:pPr marL="914400" lvl="1" indent="-457200">
              <a:lnSpc>
                <a:spcPts val="4500"/>
              </a:lnSpc>
              <a:buClr>
                <a:srgbClr val="0070C0"/>
              </a:buClr>
              <a:buFont typeface="Wingdings" panose="05000000000000000000" pitchFamily="2" charset="2"/>
              <a:buChar char="ü"/>
            </a:pPr>
            <a:r>
              <a:rPr lang="vi-VN" sz="3200">
                <a:ea typeface="Segoe UI" pitchFamily="34" charset="0"/>
                <a:cs typeface="Arial" panose="020B0604020202020204" pitchFamily="34" charset="0"/>
              </a:rPr>
              <a:t>Lưu ý là Heap có thể mở rộng cho đến khi RAM đầy, nên chúng ta cần kiểm soát thật tốt, thu hồi các vùng nhớ được cấp phát động ngay khi không còn nhu cầu sử dụng để tránh việc lãng phí bộ nhớ.</a:t>
            </a:r>
            <a:endParaRPr lang="en-US" sz="320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Tổ Chức Bộ Nhớ Chương Trình</a:t>
            </a:r>
            <a:endParaRPr lang="en-US" sz="3600" b="1">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228226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4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Con trỏ là biến có giá trị là địa chỉ của một ô nhớ (địa chỉ của một biến khác).</a:t>
            </a:r>
            <a:endParaRPr lang="en-US" sz="2800">
              <a:solidFill>
                <a:schemeClr val="tx1"/>
              </a:solidFill>
              <a:latin typeface="Arial" panose="020B0604020202020204" pitchFamily="34" charset="0"/>
              <a:ea typeface="Segoe UI" pitchFamily="34" charset="0"/>
              <a:cs typeface="Arial" panose="020B0604020202020204" pitchFamily="34" charset="0"/>
            </a:endParaRPr>
          </a:p>
          <a:p>
            <a:pPr marL="457200" lvl="0" indent="-457200">
              <a:lnSpc>
                <a:spcPts val="4000"/>
              </a:lnSpc>
              <a:buClr>
                <a:srgbClr val="0070C0"/>
              </a:buClr>
              <a:buFont typeface="Wingdings" panose="05000000000000000000" pitchFamily="2" charset="2"/>
              <a:buChar char="Ø"/>
            </a:pPr>
            <a:r>
              <a:rPr lang="en-US" sz="2800">
                <a:solidFill>
                  <a:schemeClr val="tx1"/>
                </a:solidFill>
                <a:latin typeface="Arial" panose="020B0604020202020204" pitchFamily="34" charset="0"/>
                <a:ea typeface="Segoe UI" pitchFamily="34" charset="0"/>
                <a:cs typeface="Arial" panose="020B0604020202020204" pitchFamily="34" charset="0"/>
              </a:rPr>
              <a:t>Cú pháp: </a:t>
            </a:r>
            <a:r>
              <a:rPr lang="en-US" sz="2800">
                <a:solidFill>
                  <a:srgbClr val="0000FF"/>
                </a:solidFill>
                <a:highlight>
                  <a:srgbClr val="FFFFFF"/>
                </a:highlight>
                <a:latin typeface="Consolas" panose="020B0609020204030204" pitchFamily="49" charset="0"/>
              </a:rPr>
              <a:t>KDL*</a:t>
            </a:r>
            <a:r>
              <a:rPr lang="en-US" sz="2800">
                <a:solidFill>
                  <a:srgbClr val="000000"/>
                </a:solidFill>
                <a:highlight>
                  <a:srgbClr val="FFFFFF"/>
                </a:highlight>
                <a:latin typeface="Consolas" panose="020B0609020204030204" pitchFamily="49" charset="0"/>
              </a:rPr>
              <a:t> Tên_Biến;</a:t>
            </a:r>
          </a:p>
          <a:p>
            <a:pPr marL="457200" indent="-457200">
              <a:lnSpc>
                <a:spcPts val="4000"/>
              </a:lnSpc>
              <a:buClr>
                <a:srgbClr val="0070C0"/>
              </a:buClr>
              <a:buFont typeface="Wingdings" panose="05000000000000000000" pitchFamily="2" charset="2"/>
              <a:buChar char="Ø"/>
            </a:pPr>
            <a:r>
              <a:rPr lang="en-US" sz="2800">
                <a:solidFill>
                  <a:schemeClr val="tx1"/>
                </a:solidFill>
                <a:latin typeface="Arial" panose="020B0604020202020204" pitchFamily="34" charset="0"/>
                <a:ea typeface="Segoe UI" pitchFamily="34" charset="0"/>
                <a:cs typeface="Arial" panose="020B0604020202020204" pitchFamily="34" charset="0"/>
              </a:rPr>
              <a:t>Kích thước của biến con trỏ: </a:t>
            </a:r>
          </a:p>
          <a:p>
            <a:pPr marL="914400" lvl="1" indent="-457200">
              <a:lnSpc>
                <a:spcPts val="4000"/>
              </a:lnSpc>
              <a:buClr>
                <a:srgbClr val="0070C0"/>
              </a:buClr>
              <a:buFont typeface="Wingdings" panose="05000000000000000000" pitchFamily="2" charset="2"/>
              <a:buChar char="ü"/>
            </a:pPr>
            <a:r>
              <a:rPr lang="en-US" sz="2800">
                <a:latin typeface="Arial" panose="020B0604020202020204" pitchFamily="34" charset="0"/>
                <a:ea typeface="Segoe UI" pitchFamily="34" charset="0"/>
                <a:cs typeface="Arial" panose="020B0604020202020204" pitchFamily="34" charset="0"/>
              </a:rPr>
              <a:t>2 byte (16bit-system)</a:t>
            </a:r>
          </a:p>
          <a:p>
            <a:pPr marL="914400" lvl="1" indent="-457200">
              <a:lnSpc>
                <a:spcPts val="4000"/>
              </a:lnSpc>
              <a:buClr>
                <a:srgbClr val="0070C0"/>
              </a:buClr>
              <a:buFont typeface="Wingdings" panose="05000000000000000000" pitchFamily="2" charset="2"/>
              <a:buChar char="ü"/>
            </a:pPr>
            <a:r>
              <a:rPr lang="en-US" sz="2800">
                <a:latin typeface="Arial" panose="020B0604020202020204" pitchFamily="34" charset="0"/>
                <a:ea typeface="Segoe UI" pitchFamily="34" charset="0"/>
                <a:cs typeface="Arial" panose="020B0604020202020204" pitchFamily="34" charset="0"/>
              </a:rPr>
              <a:t>4 byte (32bit-system)</a:t>
            </a:r>
          </a:p>
          <a:p>
            <a:pPr marL="914400" lvl="1" indent="-457200">
              <a:lnSpc>
                <a:spcPts val="4000"/>
              </a:lnSpc>
              <a:buClr>
                <a:srgbClr val="0070C0"/>
              </a:buClr>
              <a:buFont typeface="Wingdings" panose="05000000000000000000" pitchFamily="2" charset="2"/>
              <a:buChar char="ü"/>
            </a:pPr>
            <a:r>
              <a:rPr lang="en-US" sz="2800">
                <a:latin typeface="Arial" panose="020B0604020202020204" pitchFamily="34" charset="0"/>
                <a:ea typeface="Segoe UI" pitchFamily="34" charset="0"/>
                <a:cs typeface="Arial" panose="020B0604020202020204" pitchFamily="34" charset="0"/>
              </a:rPr>
              <a:t>8 byte (64bit-system)</a:t>
            </a:r>
          </a:p>
          <a:p>
            <a:pPr lvl="0">
              <a:lnSpc>
                <a:spcPts val="4000"/>
              </a:lnSpc>
              <a:buClr>
                <a:srgbClr val="0070C0"/>
              </a:buClr>
            </a:pPr>
            <a:endParaRPr lang="en-US" sz="2800" dirty="0">
              <a:solidFill>
                <a:schemeClr val="tx1"/>
              </a:solidFill>
              <a:latin typeface="Arial" panose="020B0604020202020204" pitchFamily="34" charset="0"/>
              <a:ea typeface="Segoe UI" pitchFamily="34" charset="0"/>
              <a:cs typeface="Arial" panose="020B0604020202020204" pitchFamily="34" charset="0"/>
            </a:endParaRPr>
          </a:p>
          <a:p>
            <a:pPr>
              <a:lnSpc>
                <a:spcPts val="4000"/>
              </a:lnSpc>
              <a:buClr>
                <a:srgbClr val="0070C0"/>
              </a:buClr>
            </a:pPr>
            <a:endParaRPr lang="vi-VN" sz="2800" dirty="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Con trỏ</a:t>
            </a:r>
          </a:p>
        </p:txBody>
      </p:sp>
      <p:sp>
        <p:nvSpPr>
          <p:cNvPr id="58" name="Rectangle 57"/>
          <p:cNvSpPr/>
          <p:nvPr/>
        </p:nvSpPr>
        <p:spPr>
          <a:xfrm>
            <a:off x="4380930" y="3862315"/>
            <a:ext cx="4612945" cy="2729552"/>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t"/>
          <a:lstStyle/>
          <a:p>
            <a:r>
              <a:rPr lang="en-US" sz="2400">
                <a:solidFill>
                  <a:srgbClr val="0000FF"/>
                </a:solidFill>
                <a:highlight>
                  <a:srgbClr val="FFFFFF"/>
                </a:highlight>
                <a:latin typeface="Consolas" panose="020B0609020204030204" pitchFamily="49" charset="0"/>
              </a:rPr>
              <a:t>void</a:t>
            </a:r>
            <a:r>
              <a:rPr lang="en-US" sz="2400">
                <a:solidFill>
                  <a:srgbClr val="000000"/>
                </a:solidFill>
                <a:highlight>
                  <a:srgbClr val="FFFFFF"/>
                </a:highlight>
                <a:latin typeface="Consolas" panose="020B0609020204030204" pitchFamily="49" charset="0"/>
              </a:rPr>
              <a:t> main()</a:t>
            </a:r>
          </a:p>
          <a:p>
            <a:r>
              <a:rPr lang="en-US" sz="2400">
                <a:solidFill>
                  <a:srgbClr val="000000"/>
                </a:solidFill>
                <a:highlight>
                  <a:srgbClr val="FFFFFF"/>
                </a:highlight>
                <a:latin typeface="Consolas" panose="020B0609020204030204" pitchFamily="49" charset="0"/>
              </a:rPr>
              <a:t>{ </a:t>
            </a:r>
            <a:r>
              <a:rPr lang="en-US" sz="2400">
                <a:solidFill>
                  <a:srgbClr val="008000"/>
                </a:solidFill>
                <a:highlight>
                  <a:srgbClr val="FFFFFF"/>
                </a:highlight>
                <a:latin typeface="Consolas" panose="020B0609020204030204" pitchFamily="49" charset="0"/>
              </a:rPr>
              <a:t>// 32 bit system</a:t>
            </a:r>
            <a:endParaRPr lang="en-US" sz="2400">
              <a:solidFill>
                <a:srgbClr val="000000"/>
              </a:solidFill>
              <a:highlight>
                <a:srgbClr val="FFFFFF"/>
              </a:highlight>
              <a:latin typeface="Consolas" panose="020B0609020204030204" pitchFamily="49" charset="0"/>
            </a:endParaRPr>
          </a:p>
          <a:p>
            <a:pPr lvl="1"/>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*a;</a:t>
            </a:r>
          </a:p>
          <a:p>
            <a:pPr lvl="1"/>
            <a:r>
              <a:rPr lang="en-US" sz="2400">
                <a:solidFill>
                  <a:srgbClr val="0000FF"/>
                </a:solidFill>
                <a:highlight>
                  <a:srgbClr val="FFFFFF"/>
                </a:highlight>
                <a:latin typeface="Consolas" panose="020B0609020204030204" pitchFamily="49" charset="0"/>
              </a:rPr>
              <a:t>double</a:t>
            </a:r>
            <a:r>
              <a:rPr lang="en-US" sz="2400">
                <a:solidFill>
                  <a:srgbClr val="000000"/>
                </a:solidFill>
                <a:highlight>
                  <a:srgbClr val="FFFFFF"/>
                </a:highlight>
                <a:latin typeface="Consolas" panose="020B0609020204030204" pitchFamily="49" charset="0"/>
              </a:rPr>
              <a:t> *b;</a:t>
            </a:r>
          </a:p>
          <a:p>
            <a:pPr lvl="1"/>
            <a:r>
              <a:rPr lang="en-US" sz="2400">
                <a:solidFill>
                  <a:srgbClr val="000000"/>
                </a:solidFill>
                <a:highlight>
                  <a:srgbClr val="FFFFFF"/>
                </a:highlight>
                <a:latin typeface="Consolas" panose="020B0609020204030204" pitchFamily="49" charset="0"/>
              </a:rPr>
              <a:t>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0000FF"/>
                </a:solidFill>
                <a:highlight>
                  <a:srgbClr val="FFFFFF"/>
                </a:highlight>
                <a:latin typeface="Consolas" panose="020B0609020204030204" pitchFamily="49" charset="0"/>
              </a:rPr>
              <a:t>sizeof</a:t>
            </a:r>
            <a:r>
              <a:rPr lang="en-US" sz="2400">
                <a:solidFill>
                  <a:srgbClr val="000000"/>
                </a:solidFill>
                <a:highlight>
                  <a:srgbClr val="FFFFFF"/>
                </a:highlight>
                <a:latin typeface="Consolas" panose="020B0609020204030204" pitchFamily="49" charset="0"/>
              </a:rPr>
              <a:t>(a); </a:t>
            </a:r>
            <a:r>
              <a:rPr lang="en-US" sz="2400">
                <a:solidFill>
                  <a:srgbClr val="008000"/>
                </a:solidFill>
                <a:highlight>
                  <a:srgbClr val="FFFFFF"/>
                </a:highlight>
                <a:latin typeface="Consolas" panose="020B0609020204030204" pitchFamily="49" charset="0"/>
              </a:rPr>
              <a:t>// 4</a:t>
            </a:r>
            <a:endParaRPr lang="en-US" sz="2400">
              <a:solidFill>
                <a:srgbClr val="000000"/>
              </a:solidFill>
              <a:highlight>
                <a:srgbClr val="FFFFFF"/>
              </a:highlight>
              <a:latin typeface="Consolas" panose="020B0609020204030204" pitchFamily="49" charset="0"/>
            </a:endParaRPr>
          </a:p>
          <a:p>
            <a:pPr lvl="1"/>
            <a:r>
              <a:rPr lang="en-US" sz="2400">
                <a:solidFill>
                  <a:srgbClr val="000000"/>
                </a:solidFill>
                <a:highlight>
                  <a:srgbClr val="FFFFFF"/>
                </a:highlight>
                <a:latin typeface="Consolas" panose="020B0609020204030204" pitchFamily="49" charset="0"/>
              </a:rPr>
              <a:t>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0000FF"/>
                </a:solidFill>
                <a:highlight>
                  <a:srgbClr val="FFFFFF"/>
                </a:highlight>
                <a:latin typeface="Consolas" panose="020B0609020204030204" pitchFamily="49" charset="0"/>
              </a:rPr>
              <a:t>sizeof</a:t>
            </a:r>
            <a:r>
              <a:rPr lang="en-US" sz="2400">
                <a:solidFill>
                  <a:srgbClr val="000000"/>
                </a:solidFill>
                <a:highlight>
                  <a:srgbClr val="FFFFFF"/>
                </a:highlight>
                <a:latin typeface="Consolas" panose="020B0609020204030204" pitchFamily="49" charset="0"/>
              </a:rPr>
              <a:t>(b); </a:t>
            </a:r>
            <a:r>
              <a:rPr lang="en-US" sz="2400">
                <a:solidFill>
                  <a:srgbClr val="008000"/>
                </a:solidFill>
                <a:highlight>
                  <a:srgbClr val="FFFFFF"/>
                </a:highlight>
                <a:latin typeface="Consolas" panose="020B0609020204030204" pitchFamily="49" charset="0"/>
              </a:rPr>
              <a:t>// 4</a:t>
            </a:r>
            <a:endParaRPr lang="en-US" sz="2400">
              <a:solidFill>
                <a:srgbClr val="000000"/>
              </a:solidFill>
              <a:highlight>
                <a:srgbClr val="FFFFFF"/>
              </a:highlight>
              <a:latin typeface="Consolas" panose="020B0609020204030204" pitchFamily="49" charset="0"/>
            </a:endParaRPr>
          </a:p>
          <a:p>
            <a:r>
              <a:rPr lang="en-US" sz="2400">
                <a:solidFill>
                  <a:srgbClr val="000000"/>
                </a:solidFill>
                <a:highlight>
                  <a:srgbClr val="FFFFFF"/>
                </a:highlight>
                <a:latin typeface="Consolas" panose="020B0609020204030204" pitchFamily="49" charset="0"/>
              </a:rPr>
              <a:t>}</a:t>
            </a:r>
            <a:endParaRPr lang="en-US" sz="2400"/>
          </a:p>
        </p:txBody>
      </p:sp>
      <p:cxnSp>
        <p:nvCxnSpPr>
          <p:cNvPr id="59" name="Straight Connector 58"/>
          <p:cNvCxnSpPr/>
          <p:nvPr/>
        </p:nvCxnSpPr>
        <p:spPr>
          <a:xfrm>
            <a:off x="4543768" y="4632440"/>
            <a:ext cx="0" cy="149540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48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lvl="0" indent="-457200">
              <a:lnSpc>
                <a:spcPts val="4000"/>
              </a:lnSpc>
              <a:buClr>
                <a:srgbClr val="0070C0"/>
              </a:buClr>
              <a:buFont typeface="Wingdings" panose="05000000000000000000" pitchFamily="2" charset="2"/>
              <a:buChar char="Ø"/>
            </a:pPr>
            <a:r>
              <a:rPr lang="en-US" sz="2800">
                <a:solidFill>
                  <a:schemeClr val="tx1"/>
                </a:solidFill>
                <a:latin typeface="Arial" panose="020B0604020202020204" pitchFamily="34" charset="0"/>
                <a:ea typeface="Segoe UI" pitchFamily="34" charset="0"/>
                <a:cs typeface="Arial" panose="020B0604020202020204" pitchFamily="34" charset="0"/>
              </a:rPr>
              <a:t>Toán </a:t>
            </a:r>
            <a:r>
              <a:rPr lang="en-US" sz="2800" err="1">
                <a:solidFill>
                  <a:schemeClr val="tx1"/>
                </a:solidFill>
                <a:latin typeface="Arial" panose="020B0604020202020204" pitchFamily="34" charset="0"/>
                <a:ea typeface="Segoe UI" pitchFamily="34" charset="0"/>
                <a:cs typeface="Arial" panose="020B0604020202020204" pitchFamily="34" charset="0"/>
              </a:rPr>
              <a:t>tử</a:t>
            </a:r>
            <a:r>
              <a:rPr lang="en-US" sz="2800">
                <a:solidFill>
                  <a:schemeClr val="tx1"/>
                </a:solidFill>
                <a:latin typeface="Arial" panose="020B0604020202020204" pitchFamily="34" charset="0"/>
                <a:ea typeface="Segoe UI" pitchFamily="34" charset="0"/>
                <a:cs typeface="Arial" panose="020B0604020202020204" pitchFamily="34" charset="0"/>
              </a:rPr>
              <a:t> &amp;: </a:t>
            </a:r>
            <a:r>
              <a:rPr lang="en-US" sz="2800" dirty="0" err="1">
                <a:solidFill>
                  <a:schemeClr val="tx1"/>
                </a:solidFill>
                <a:latin typeface="Arial" panose="020B0604020202020204" pitchFamily="34" charset="0"/>
                <a:ea typeface="Segoe UI" pitchFamily="34" charset="0"/>
                <a:cs typeface="Arial" panose="020B0604020202020204" pitchFamily="34" charset="0"/>
              </a:rPr>
              <a:t>trả</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ra</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địa</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chỉ</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của</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một</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biến</a:t>
            </a:r>
            <a:r>
              <a:rPr lang="en-US" sz="2800" dirty="0">
                <a:solidFill>
                  <a:schemeClr val="tx1"/>
                </a:solidFill>
                <a:latin typeface="Arial" panose="020B0604020202020204" pitchFamily="34" charset="0"/>
                <a:ea typeface="Segoe UI" pitchFamily="34" charset="0"/>
                <a:cs typeface="Arial" panose="020B0604020202020204" pitchFamily="34" charset="0"/>
              </a:rPr>
              <a:t>.</a:t>
            </a:r>
          </a:p>
          <a:p>
            <a:pPr marL="457200" lvl="0" indent="-457200">
              <a:lnSpc>
                <a:spcPts val="4000"/>
              </a:lnSpc>
              <a:buClr>
                <a:srgbClr val="0070C0"/>
              </a:buClr>
              <a:buFont typeface="Wingdings" panose="05000000000000000000" pitchFamily="2" charset="2"/>
              <a:buChar char="Ø"/>
            </a:pPr>
            <a:r>
              <a:rPr lang="en-US" sz="2800">
                <a:solidFill>
                  <a:schemeClr val="tx1"/>
                </a:solidFill>
                <a:latin typeface="Arial" panose="020B0604020202020204" pitchFamily="34" charset="0"/>
                <a:ea typeface="Segoe UI" pitchFamily="34" charset="0"/>
                <a:cs typeface="Arial" panose="020B0604020202020204" pitchFamily="34" charset="0"/>
              </a:rPr>
              <a:t>Toán </a:t>
            </a:r>
            <a:r>
              <a:rPr lang="en-US" sz="2800" err="1">
                <a:solidFill>
                  <a:schemeClr val="tx1"/>
                </a:solidFill>
                <a:latin typeface="Arial" panose="020B0604020202020204" pitchFamily="34" charset="0"/>
                <a:ea typeface="Segoe UI" pitchFamily="34" charset="0"/>
                <a:cs typeface="Arial" panose="020B0604020202020204" pitchFamily="34" charset="0"/>
              </a:rPr>
              <a:t>tử</a:t>
            </a:r>
            <a:r>
              <a:rPr lang="en-US" sz="2800">
                <a:solidFill>
                  <a:schemeClr val="tx1"/>
                </a:solidFill>
                <a:latin typeface="Arial" panose="020B0604020202020204" pitchFamily="34" charset="0"/>
                <a:ea typeface="Segoe UI" pitchFamily="34" charset="0"/>
                <a:cs typeface="Arial" panose="020B0604020202020204" pitchFamily="34" charset="0"/>
              </a:rPr>
              <a:t> *: </a:t>
            </a:r>
            <a:r>
              <a:rPr lang="en-US" sz="2800" dirty="0" err="1">
                <a:solidFill>
                  <a:schemeClr val="tx1"/>
                </a:solidFill>
                <a:latin typeface="Arial" panose="020B0604020202020204" pitchFamily="34" charset="0"/>
                <a:ea typeface="Segoe UI" pitchFamily="34" charset="0"/>
                <a:cs typeface="Arial" panose="020B0604020202020204" pitchFamily="34" charset="0"/>
              </a:rPr>
              <a:t>trả</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ra</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giá</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trị</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tại</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vùng</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nhớ</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mà</a:t>
            </a:r>
            <a:r>
              <a:rPr lang="en-US" sz="2800" dirty="0">
                <a:solidFill>
                  <a:schemeClr val="tx1"/>
                </a:solidFill>
                <a:latin typeface="Arial" panose="020B0604020202020204" pitchFamily="34" charset="0"/>
                <a:ea typeface="Segoe UI" pitchFamily="34" charset="0"/>
                <a:cs typeface="Arial" panose="020B0604020202020204" pitchFamily="34" charset="0"/>
              </a:rPr>
              <a:t> con </a:t>
            </a:r>
            <a:r>
              <a:rPr lang="en-US" sz="2800" dirty="0" err="1">
                <a:solidFill>
                  <a:schemeClr val="tx1"/>
                </a:solidFill>
                <a:latin typeface="Arial" panose="020B0604020202020204" pitchFamily="34" charset="0"/>
                <a:ea typeface="Segoe UI" pitchFamily="34" charset="0"/>
                <a:cs typeface="Arial" panose="020B0604020202020204" pitchFamily="34" charset="0"/>
              </a:rPr>
              <a:t>trỏ</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dirty="0" err="1">
                <a:solidFill>
                  <a:schemeClr val="tx1"/>
                </a:solidFill>
                <a:latin typeface="Arial" panose="020B0604020202020204" pitchFamily="34" charset="0"/>
                <a:ea typeface="Segoe UI" pitchFamily="34" charset="0"/>
                <a:cs typeface="Arial" panose="020B0604020202020204" pitchFamily="34" charset="0"/>
              </a:rPr>
              <a:t>đang</a:t>
            </a:r>
            <a:r>
              <a:rPr lang="en-US" sz="2800" dirty="0">
                <a:solidFill>
                  <a:schemeClr val="tx1"/>
                </a:solidFill>
                <a:latin typeface="Arial" panose="020B0604020202020204" pitchFamily="34" charset="0"/>
                <a:ea typeface="Segoe UI" pitchFamily="34" charset="0"/>
                <a:cs typeface="Arial" panose="020B0604020202020204" pitchFamily="34" charset="0"/>
              </a:rPr>
              <a:t> </a:t>
            </a:r>
            <a:r>
              <a:rPr lang="en-US" sz="2800" err="1">
                <a:solidFill>
                  <a:schemeClr val="tx1"/>
                </a:solidFill>
                <a:latin typeface="Arial" panose="020B0604020202020204" pitchFamily="34" charset="0"/>
                <a:ea typeface="Segoe UI" pitchFamily="34" charset="0"/>
                <a:cs typeface="Arial" panose="020B0604020202020204" pitchFamily="34" charset="0"/>
              </a:rPr>
              <a:t>trỏ</a:t>
            </a:r>
            <a:r>
              <a:rPr lang="en-US" sz="2800">
                <a:solidFill>
                  <a:schemeClr val="tx1"/>
                </a:solidFill>
                <a:latin typeface="Arial" panose="020B0604020202020204" pitchFamily="34" charset="0"/>
                <a:ea typeface="Segoe UI" pitchFamily="34" charset="0"/>
                <a:cs typeface="Arial" panose="020B0604020202020204" pitchFamily="34" charset="0"/>
              </a:rPr>
              <a:t> tới.	</a:t>
            </a:r>
          </a:p>
          <a:p>
            <a:pPr lvl="0" algn="ctr">
              <a:lnSpc>
                <a:spcPts val="4000"/>
              </a:lnSpc>
              <a:buClr>
                <a:srgbClr val="0070C0"/>
              </a:buClr>
            </a:pPr>
            <a:r>
              <a:rPr lang="en-US" sz="3600">
                <a:solidFill>
                  <a:srgbClr val="0000FF"/>
                </a:solidFill>
                <a:highlight>
                  <a:srgbClr val="FFFFFF"/>
                </a:highlight>
                <a:latin typeface="Consolas" panose="020B0609020204030204" pitchFamily="49" charset="0"/>
              </a:rPr>
              <a:t>int</a:t>
            </a:r>
            <a:r>
              <a:rPr lang="en-US" sz="3600">
                <a:solidFill>
                  <a:srgbClr val="000000"/>
                </a:solidFill>
                <a:highlight>
                  <a:srgbClr val="FFFFFF"/>
                </a:highlight>
                <a:latin typeface="Consolas" panose="020B0609020204030204" pitchFamily="49" charset="0"/>
              </a:rPr>
              <a:t> </a:t>
            </a:r>
            <a:r>
              <a:rPr lang="en-US" sz="3600" dirty="0">
                <a:solidFill>
                  <a:srgbClr val="000000"/>
                </a:solidFill>
                <a:highlight>
                  <a:srgbClr val="FFFFFF"/>
                </a:highlight>
                <a:latin typeface="Consolas" panose="020B0609020204030204" pitchFamily="49" charset="0"/>
              </a:rPr>
              <a:t>a </a:t>
            </a:r>
            <a:r>
              <a:rPr lang="en-US" sz="3600">
                <a:solidFill>
                  <a:srgbClr val="000000"/>
                </a:solidFill>
                <a:highlight>
                  <a:srgbClr val="FFFFFF"/>
                </a:highlight>
                <a:latin typeface="Consolas" panose="020B0609020204030204" pitchFamily="49" charset="0"/>
              </a:rPr>
              <a:t>= 5; </a:t>
            </a:r>
            <a:r>
              <a:rPr lang="en-US" sz="3600">
                <a:solidFill>
                  <a:srgbClr val="0000FF"/>
                </a:solidFill>
                <a:highlight>
                  <a:srgbClr val="FFFFFF"/>
                </a:highlight>
                <a:latin typeface="Consolas" panose="020B0609020204030204" pitchFamily="49" charset="0"/>
              </a:rPr>
              <a:t>int</a:t>
            </a:r>
            <a:r>
              <a:rPr lang="en-US" sz="3600" dirty="0">
                <a:solidFill>
                  <a:srgbClr val="0000FF"/>
                </a:solidFill>
                <a:highlight>
                  <a:srgbClr val="FFFFFF"/>
                </a:highlight>
                <a:latin typeface="Consolas" panose="020B0609020204030204" pitchFamily="49" charset="0"/>
              </a:rPr>
              <a:t>*</a:t>
            </a:r>
            <a:r>
              <a:rPr lang="en-US" sz="3600" dirty="0">
                <a:solidFill>
                  <a:srgbClr val="000000"/>
                </a:solidFill>
                <a:highlight>
                  <a:srgbClr val="FFFFFF"/>
                </a:highlight>
                <a:latin typeface="Consolas" panose="020B0609020204030204" pitchFamily="49" charset="0"/>
              </a:rPr>
              <a:t> pa = &amp;a;</a:t>
            </a:r>
            <a:endParaRPr lang="en-US" sz="2800" dirty="0">
              <a:solidFill>
                <a:schemeClr val="tx1"/>
              </a:solidFill>
              <a:latin typeface="Arial" panose="020B0604020202020204" pitchFamily="34" charset="0"/>
              <a:ea typeface="Segoe UI" pitchFamily="34" charset="0"/>
              <a:cs typeface="Arial" panose="020B0604020202020204" pitchFamily="34" charset="0"/>
            </a:endParaRPr>
          </a:p>
          <a:p>
            <a:pPr lvl="0">
              <a:lnSpc>
                <a:spcPts val="4000"/>
              </a:lnSpc>
              <a:buClr>
                <a:srgbClr val="0070C0"/>
              </a:buClr>
            </a:pPr>
            <a:endParaRPr lang="en-US" sz="2800" dirty="0">
              <a:solidFill>
                <a:schemeClr val="tx1"/>
              </a:solidFill>
              <a:latin typeface="Arial" panose="020B0604020202020204" pitchFamily="34" charset="0"/>
              <a:ea typeface="Segoe UI" pitchFamily="34" charset="0"/>
              <a:cs typeface="Arial" panose="020B0604020202020204" pitchFamily="34" charset="0"/>
            </a:endParaRPr>
          </a:p>
          <a:p>
            <a:pPr>
              <a:lnSpc>
                <a:spcPts val="4000"/>
              </a:lnSpc>
              <a:buClr>
                <a:srgbClr val="0070C0"/>
              </a:buClr>
            </a:pPr>
            <a:endParaRPr lang="vi-VN" sz="2800" dirty="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Con trỏ</a:t>
            </a:r>
          </a:p>
        </p:txBody>
      </p:sp>
      <p:sp>
        <p:nvSpPr>
          <p:cNvPr id="88" name="Rectangle 87"/>
          <p:cNvSpPr/>
          <p:nvPr/>
        </p:nvSpPr>
        <p:spPr>
          <a:xfrm>
            <a:off x="511790"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89" name="Rectangle 88"/>
          <p:cNvSpPr/>
          <p:nvPr/>
        </p:nvSpPr>
        <p:spPr>
          <a:xfrm>
            <a:off x="1021913"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0" name="Rectangle 89"/>
          <p:cNvSpPr/>
          <p:nvPr/>
        </p:nvSpPr>
        <p:spPr>
          <a:xfrm>
            <a:off x="1532036"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1" name="Rectangle 90"/>
          <p:cNvSpPr/>
          <p:nvPr/>
        </p:nvSpPr>
        <p:spPr>
          <a:xfrm>
            <a:off x="2042159"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2" name="Rectangle 91"/>
          <p:cNvSpPr/>
          <p:nvPr/>
        </p:nvSpPr>
        <p:spPr>
          <a:xfrm>
            <a:off x="2552282"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3" name="Rectangle 92"/>
          <p:cNvSpPr/>
          <p:nvPr/>
        </p:nvSpPr>
        <p:spPr>
          <a:xfrm>
            <a:off x="3062405"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4" name="Rectangle 93"/>
          <p:cNvSpPr/>
          <p:nvPr/>
        </p:nvSpPr>
        <p:spPr>
          <a:xfrm>
            <a:off x="3572528"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5" name="Rectangle 94"/>
          <p:cNvSpPr/>
          <p:nvPr/>
        </p:nvSpPr>
        <p:spPr>
          <a:xfrm>
            <a:off x="4082651"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6" name="Rectangle 95"/>
          <p:cNvSpPr/>
          <p:nvPr/>
        </p:nvSpPr>
        <p:spPr>
          <a:xfrm>
            <a:off x="4592774"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7" name="Rectangle 96"/>
          <p:cNvSpPr/>
          <p:nvPr/>
        </p:nvSpPr>
        <p:spPr>
          <a:xfrm>
            <a:off x="5102897"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8" name="Rectangle 97"/>
          <p:cNvSpPr/>
          <p:nvPr/>
        </p:nvSpPr>
        <p:spPr>
          <a:xfrm>
            <a:off x="5613020"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99" name="Rectangle 98"/>
          <p:cNvSpPr/>
          <p:nvPr/>
        </p:nvSpPr>
        <p:spPr>
          <a:xfrm>
            <a:off x="6123143"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00" name="Rectangle 99"/>
          <p:cNvSpPr/>
          <p:nvPr/>
        </p:nvSpPr>
        <p:spPr>
          <a:xfrm>
            <a:off x="6633266"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01" name="Rectangle 100"/>
          <p:cNvSpPr/>
          <p:nvPr/>
        </p:nvSpPr>
        <p:spPr>
          <a:xfrm>
            <a:off x="7143389"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02" name="Rectangle 101"/>
          <p:cNvSpPr/>
          <p:nvPr/>
        </p:nvSpPr>
        <p:spPr>
          <a:xfrm>
            <a:off x="7653512"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03" name="Rectangle 102"/>
          <p:cNvSpPr/>
          <p:nvPr/>
        </p:nvSpPr>
        <p:spPr>
          <a:xfrm>
            <a:off x="8163636" y="4199075"/>
            <a:ext cx="457200" cy="4572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9525">
                <a:solidFill>
                  <a:schemeClr val="tx1"/>
                </a:solidFill>
              </a:ln>
            </a:endParaRPr>
          </a:p>
        </p:txBody>
      </p:sp>
      <p:sp>
        <p:nvSpPr>
          <p:cNvPr id="104" name="TextBox 103"/>
          <p:cNvSpPr txBox="1"/>
          <p:nvPr/>
        </p:nvSpPr>
        <p:spPr>
          <a:xfrm>
            <a:off x="68240" y="4308259"/>
            <a:ext cx="416258" cy="461665"/>
          </a:xfrm>
          <a:prstGeom prst="rect">
            <a:avLst/>
          </a:prstGeom>
          <a:noFill/>
        </p:spPr>
        <p:txBody>
          <a:bodyPr wrap="square" rtlCol="0">
            <a:spAutoFit/>
          </a:bodyPr>
          <a:lstStyle/>
          <a:p>
            <a:pPr algn="ctr"/>
            <a:r>
              <a:rPr lang="en-US" sz="2400"/>
              <a:t>…</a:t>
            </a:r>
          </a:p>
        </p:txBody>
      </p:sp>
      <p:sp>
        <p:nvSpPr>
          <p:cNvPr id="105" name="TextBox 104"/>
          <p:cNvSpPr txBox="1"/>
          <p:nvPr/>
        </p:nvSpPr>
        <p:spPr>
          <a:xfrm>
            <a:off x="8622356" y="4308258"/>
            <a:ext cx="398811" cy="461665"/>
          </a:xfrm>
          <a:prstGeom prst="rect">
            <a:avLst/>
          </a:prstGeom>
          <a:noFill/>
        </p:spPr>
        <p:txBody>
          <a:bodyPr wrap="square" rtlCol="0">
            <a:spAutoFit/>
          </a:bodyPr>
          <a:lstStyle/>
          <a:p>
            <a:pPr algn="ctr"/>
            <a:r>
              <a:rPr lang="en-US" sz="2400"/>
              <a:t>…</a:t>
            </a:r>
          </a:p>
        </p:txBody>
      </p:sp>
      <p:sp>
        <p:nvSpPr>
          <p:cNvPr id="106" name="Rectangle 105"/>
          <p:cNvSpPr/>
          <p:nvPr/>
        </p:nvSpPr>
        <p:spPr>
          <a:xfrm>
            <a:off x="510281"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0A</a:t>
            </a:r>
          </a:p>
        </p:txBody>
      </p:sp>
      <p:sp>
        <p:nvSpPr>
          <p:cNvPr id="107" name="Rectangle 106"/>
          <p:cNvSpPr/>
          <p:nvPr/>
        </p:nvSpPr>
        <p:spPr>
          <a:xfrm>
            <a:off x="1020404"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0B</a:t>
            </a:r>
          </a:p>
        </p:txBody>
      </p:sp>
      <p:sp>
        <p:nvSpPr>
          <p:cNvPr id="108" name="Rectangle 107"/>
          <p:cNvSpPr/>
          <p:nvPr/>
        </p:nvSpPr>
        <p:spPr>
          <a:xfrm>
            <a:off x="1530527"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0C</a:t>
            </a:r>
          </a:p>
        </p:txBody>
      </p:sp>
      <p:sp>
        <p:nvSpPr>
          <p:cNvPr id="109" name="Rectangle 108"/>
          <p:cNvSpPr/>
          <p:nvPr/>
        </p:nvSpPr>
        <p:spPr>
          <a:xfrm>
            <a:off x="2040650"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0D</a:t>
            </a:r>
          </a:p>
        </p:txBody>
      </p:sp>
      <p:sp>
        <p:nvSpPr>
          <p:cNvPr id="110" name="Rectangle 109"/>
          <p:cNvSpPr/>
          <p:nvPr/>
        </p:nvSpPr>
        <p:spPr>
          <a:xfrm>
            <a:off x="2550773"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0E</a:t>
            </a:r>
          </a:p>
        </p:txBody>
      </p:sp>
      <p:sp>
        <p:nvSpPr>
          <p:cNvPr id="111" name="Rectangle 110"/>
          <p:cNvSpPr/>
          <p:nvPr/>
        </p:nvSpPr>
        <p:spPr>
          <a:xfrm>
            <a:off x="3060896"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0F</a:t>
            </a:r>
          </a:p>
        </p:txBody>
      </p:sp>
      <p:sp>
        <p:nvSpPr>
          <p:cNvPr id="112" name="Rectangle 111"/>
          <p:cNvSpPr/>
          <p:nvPr/>
        </p:nvSpPr>
        <p:spPr>
          <a:xfrm>
            <a:off x="3571019"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10</a:t>
            </a:r>
          </a:p>
        </p:txBody>
      </p:sp>
      <p:sp>
        <p:nvSpPr>
          <p:cNvPr id="113" name="Rectangle 112"/>
          <p:cNvSpPr/>
          <p:nvPr/>
        </p:nvSpPr>
        <p:spPr>
          <a:xfrm>
            <a:off x="4081142"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11</a:t>
            </a:r>
          </a:p>
        </p:txBody>
      </p:sp>
      <p:sp>
        <p:nvSpPr>
          <p:cNvPr id="114" name="Rectangle 113"/>
          <p:cNvSpPr/>
          <p:nvPr/>
        </p:nvSpPr>
        <p:spPr>
          <a:xfrm>
            <a:off x="4591265"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12</a:t>
            </a:r>
          </a:p>
        </p:txBody>
      </p:sp>
      <p:sp>
        <p:nvSpPr>
          <p:cNvPr id="115" name="Rectangle 114"/>
          <p:cNvSpPr/>
          <p:nvPr/>
        </p:nvSpPr>
        <p:spPr>
          <a:xfrm>
            <a:off x="5101388"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13</a:t>
            </a:r>
          </a:p>
        </p:txBody>
      </p:sp>
      <p:sp>
        <p:nvSpPr>
          <p:cNvPr id="116" name="Rectangle 115"/>
          <p:cNvSpPr/>
          <p:nvPr/>
        </p:nvSpPr>
        <p:spPr>
          <a:xfrm>
            <a:off x="5611511"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14</a:t>
            </a:r>
          </a:p>
        </p:txBody>
      </p:sp>
      <p:sp>
        <p:nvSpPr>
          <p:cNvPr id="117" name="Rectangle 116"/>
          <p:cNvSpPr/>
          <p:nvPr/>
        </p:nvSpPr>
        <p:spPr>
          <a:xfrm>
            <a:off x="6121634"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15</a:t>
            </a:r>
          </a:p>
        </p:txBody>
      </p:sp>
      <p:sp>
        <p:nvSpPr>
          <p:cNvPr id="118" name="Rectangle 117"/>
          <p:cNvSpPr/>
          <p:nvPr/>
        </p:nvSpPr>
        <p:spPr>
          <a:xfrm>
            <a:off x="6631757"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16</a:t>
            </a:r>
          </a:p>
        </p:txBody>
      </p:sp>
      <p:sp>
        <p:nvSpPr>
          <p:cNvPr id="119" name="Rectangle 118"/>
          <p:cNvSpPr/>
          <p:nvPr/>
        </p:nvSpPr>
        <p:spPr>
          <a:xfrm>
            <a:off x="7141880"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17</a:t>
            </a:r>
          </a:p>
        </p:txBody>
      </p:sp>
      <p:sp>
        <p:nvSpPr>
          <p:cNvPr id="120" name="Rectangle 119"/>
          <p:cNvSpPr/>
          <p:nvPr/>
        </p:nvSpPr>
        <p:spPr>
          <a:xfrm>
            <a:off x="7652003"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18</a:t>
            </a:r>
          </a:p>
        </p:txBody>
      </p:sp>
      <p:sp>
        <p:nvSpPr>
          <p:cNvPr id="121" name="Rectangle 120"/>
          <p:cNvSpPr/>
          <p:nvPr/>
        </p:nvSpPr>
        <p:spPr>
          <a:xfrm>
            <a:off x="8162127" y="3687284"/>
            <a:ext cx="457200" cy="457200"/>
          </a:xfrm>
          <a:prstGeom prst="rect">
            <a:avLst/>
          </a:prstGeom>
          <a:noFill/>
          <a:ln w="2857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r>
              <a:rPr lang="en-US" sz="2400">
                <a:ln w="9525">
                  <a:noFill/>
                </a:ln>
                <a:solidFill>
                  <a:schemeClr val="tx1"/>
                </a:solidFill>
                <a:latin typeface="Consolas" panose="020B0609020204030204" pitchFamily="49" charset="0"/>
              </a:rPr>
              <a:t>19</a:t>
            </a:r>
          </a:p>
        </p:txBody>
      </p:sp>
      <p:sp>
        <p:nvSpPr>
          <p:cNvPr id="122" name="Rectangle 121"/>
          <p:cNvSpPr/>
          <p:nvPr/>
        </p:nvSpPr>
        <p:spPr>
          <a:xfrm>
            <a:off x="1000665" y="4199075"/>
            <a:ext cx="1987580" cy="457200"/>
          </a:xfrm>
          <a:prstGeom prst="rect">
            <a:avLst/>
          </a:prstGeom>
          <a:solidFill>
            <a:srgbClr val="0070C0">
              <a:alpha val="90000"/>
            </a:srgb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ln w="9525">
                  <a:noFill/>
                </a:ln>
                <a:solidFill>
                  <a:schemeClr val="bg1"/>
                </a:solidFill>
              </a:rPr>
              <a:t>5</a:t>
            </a:r>
          </a:p>
        </p:txBody>
      </p:sp>
      <p:cxnSp>
        <p:nvCxnSpPr>
          <p:cNvPr id="123" name="Straight Arrow Connector 122"/>
          <p:cNvCxnSpPr/>
          <p:nvPr/>
        </p:nvCxnSpPr>
        <p:spPr>
          <a:xfrm flipV="1">
            <a:off x="2020922" y="4769924"/>
            <a:ext cx="0" cy="584989"/>
          </a:xfrm>
          <a:prstGeom prst="straightConnector1">
            <a:avLst/>
          </a:prstGeom>
          <a:ln w="762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812793" y="5262038"/>
            <a:ext cx="416258" cy="584775"/>
          </a:xfrm>
          <a:prstGeom prst="rect">
            <a:avLst/>
          </a:prstGeom>
          <a:noFill/>
        </p:spPr>
        <p:txBody>
          <a:bodyPr wrap="square" rtlCol="0">
            <a:spAutoFit/>
          </a:bodyPr>
          <a:lstStyle/>
          <a:p>
            <a:pPr algn="ctr"/>
            <a:r>
              <a:rPr lang="en-US" sz="3200">
                <a:latin typeface="Consolas" panose="020B0609020204030204" pitchFamily="49" charset="0"/>
              </a:rPr>
              <a:t>a</a:t>
            </a:r>
          </a:p>
        </p:txBody>
      </p:sp>
      <p:sp>
        <p:nvSpPr>
          <p:cNvPr id="41" name="Rectangle 40"/>
          <p:cNvSpPr/>
          <p:nvPr/>
        </p:nvSpPr>
        <p:spPr>
          <a:xfrm>
            <a:off x="4083336" y="4203150"/>
            <a:ext cx="1987580" cy="457200"/>
          </a:xfrm>
          <a:prstGeom prst="rect">
            <a:avLst/>
          </a:prstGeom>
          <a:solidFill>
            <a:srgbClr val="0070C0">
              <a:alpha val="90000"/>
            </a:srgb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ln w="9525">
                  <a:noFill/>
                </a:ln>
                <a:solidFill>
                  <a:schemeClr val="bg1"/>
                </a:solidFill>
              </a:rPr>
              <a:t>0B</a:t>
            </a:r>
          </a:p>
        </p:txBody>
      </p:sp>
      <p:cxnSp>
        <p:nvCxnSpPr>
          <p:cNvPr id="42" name="Straight Arrow Connector 41"/>
          <p:cNvCxnSpPr/>
          <p:nvPr/>
        </p:nvCxnSpPr>
        <p:spPr>
          <a:xfrm flipV="1">
            <a:off x="5103593" y="4773999"/>
            <a:ext cx="0" cy="584989"/>
          </a:xfrm>
          <a:prstGeom prst="straightConnector1">
            <a:avLst/>
          </a:prstGeom>
          <a:ln w="762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783170" y="5266113"/>
            <a:ext cx="663124" cy="584775"/>
          </a:xfrm>
          <a:prstGeom prst="rect">
            <a:avLst/>
          </a:prstGeom>
          <a:noFill/>
        </p:spPr>
        <p:txBody>
          <a:bodyPr wrap="square" rtlCol="0">
            <a:spAutoFit/>
          </a:bodyPr>
          <a:lstStyle/>
          <a:p>
            <a:pPr algn="ctr"/>
            <a:r>
              <a:rPr lang="en-US" sz="3200">
                <a:latin typeface="Consolas" panose="020B0609020204030204" pitchFamily="49" charset="0"/>
              </a:rPr>
              <a:t>pa</a:t>
            </a:r>
          </a:p>
        </p:txBody>
      </p:sp>
      <p:cxnSp>
        <p:nvCxnSpPr>
          <p:cNvPr id="44" name="Straight Arrow Connector 43"/>
          <p:cNvCxnSpPr/>
          <p:nvPr/>
        </p:nvCxnSpPr>
        <p:spPr>
          <a:xfrm>
            <a:off x="1980939" y="3560788"/>
            <a:ext cx="0" cy="583696"/>
          </a:xfrm>
          <a:prstGeom prst="straightConnector1">
            <a:avLst/>
          </a:prstGeom>
          <a:ln w="762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55643" y="3561337"/>
            <a:ext cx="315908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075298" y="3560788"/>
            <a:ext cx="0" cy="46739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2229051" y="4769923"/>
            <a:ext cx="763008" cy="616966"/>
          </a:xfrm>
          <a:prstGeom prst="straightConnector1">
            <a:avLst/>
          </a:prstGeom>
          <a:ln w="762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671635" y="5294012"/>
            <a:ext cx="899383" cy="584775"/>
          </a:xfrm>
          <a:prstGeom prst="rect">
            <a:avLst/>
          </a:prstGeom>
          <a:noFill/>
        </p:spPr>
        <p:txBody>
          <a:bodyPr wrap="square" rtlCol="0">
            <a:spAutoFit/>
          </a:bodyPr>
          <a:lstStyle/>
          <a:p>
            <a:pPr algn="ctr"/>
            <a:r>
              <a:rPr lang="en-US" sz="3200">
                <a:latin typeface="Consolas" panose="020B0609020204030204" pitchFamily="49" charset="0"/>
              </a:rPr>
              <a:t>*pa</a:t>
            </a:r>
          </a:p>
        </p:txBody>
      </p:sp>
    </p:spTree>
    <p:extLst>
      <p:ext uri="{BB962C8B-B14F-4D97-AF65-F5344CB8AC3E}">
        <p14:creationId xmlns:p14="http://schemas.microsoft.com/office/powerpoint/2010/main" val="408228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
                                        </p:tgtEl>
                                        <p:attrNameLst>
                                          <p:attrName>style.visibility</p:attrName>
                                        </p:attrNameLst>
                                      </p:cBhvr>
                                      <p:to>
                                        <p:strVal val="visible"/>
                                      </p:to>
                                    </p:set>
                                    <p:anim calcmode="lin" valueType="num">
                                      <p:cBhvr additive="base">
                                        <p:cTn id="25" dur="500" fill="hold"/>
                                        <p:tgtEl>
                                          <p:spTgt spid="122"/>
                                        </p:tgtEl>
                                        <p:attrNameLst>
                                          <p:attrName>ppt_x</p:attrName>
                                        </p:attrNameLst>
                                      </p:cBhvr>
                                      <p:tavLst>
                                        <p:tav tm="0">
                                          <p:val>
                                            <p:strVal val="#ppt_x"/>
                                          </p:val>
                                        </p:tav>
                                        <p:tav tm="100000">
                                          <p:val>
                                            <p:strVal val="#ppt_x"/>
                                          </p:val>
                                        </p:tav>
                                      </p:tavLst>
                                    </p:anim>
                                    <p:anim calcmode="lin" valueType="num">
                                      <p:cBhvr additive="base">
                                        <p:cTn id="26" dur="500" fill="hold"/>
                                        <p:tgtEl>
                                          <p:spTgt spid="122"/>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23"/>
                                        </p:tgtEl>
                                        <p:attrNameLst>
                                          <p:attrName>style.visibility</p:attrName>
                                        </p:attrNameLst>
                                      </p:cBhvr>
                                      <p:to>
                                        <p:strVal val="visible"/>
                                      </p:to>
                                    </p:set>
                                    <p:anim calcmode="lin" valueType="num">
                                      <p:cBhvr additive="base">
                                        <p:cTn id="30" dur="500" fill="hold"/>
                                        <p:tgtEl>
                                          <p:spTgt spid="123"/>
                                        </p:tgtEl>
                                        <p:attrNameLst>
                                          <p:attrName>ppt_x</p:attrName>
                                        </p:attrNameLst>
                                      </p:cBhvr>
                                      <p:tavLst>
                                        <p:tav tm="0">
                                          <p:val>
                                            <p:strVal val="#ppt_x"/>
                                          </p:val>
                                        </p:tav>
                                        <p:tav tm="100000">
                                          <p:val>
                                            <p:strVal val="#ppt_x"/>
                                          </p:val>
                                        </p:tav>
                                      </p:tavLst>
                                    </p:anim>
                                    <p:anim calcmode="lin" valueType="num">
                                      <p:cBhvr additive="base">
                                        <p:cTn id="31" dur="500" fill="hold"/>
                                        <p:tgtEl>
                                          <p:spTgt spid="123"/>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grpId="0" nodeType="afterEffect">
                                  <p:stCondLst>
                                    <p:cond delay="0"/>
                                  </p:stCondLst>
                                  <p:childTnLst>
                                    <p:set>
                                      <p:cBhvr>
                                        <p:cTn id="34" dur="1" fill="hold">
                                          <p:stCondLst>
                                            <p:cond delay="0"/>
                                          </p:stCondLst>
                                        </p:cTn>
                                        <p:tgtEl>
                                          <p:spTgt spid="124"/>
                                        </p:tgtEl>
                                        <p:attrNameLst>
                                          <p:attrName>style.visibility</p:attrName>
                                        </p:attrNameLst>
                                      </p:cBhvr>
                                      <p:to>
                                        <p:strVal val="visible"/>
                                      </p:to>
                                    </p:set>
                                    <p:anim calcmode="lin" valueType="num">
                                      <p:cBhvr additive="base">
                                        <p:cTn id="35" dur="500" fill="hold"/>
                                        <p:tgtEl>
                                          <p:spTgt spid="124"/>
                                        </p:tgtEl>
                                        <p:attrNameLst>
                                          <p:attrName>ppt_x</p:attrName>
                                        </p:attrNameLst>
                                      </p:cBhvr>
                                      <p:tavLst>
                                        <p:tav tm="0">
                                          <p:val>
                                            <p:strVal val="#ppt_x"/>
                                          </p:val>
                                        </p:tav>
                                        <p:tav tm="100000">
                                          <p:val>
                                            <p:strVal val="#ppt_x"/>
                                          </p:val>
                                        </p:tav>
                                      </p:tavLst>
                                    </p:anim>
                                    <p:anim calcmode="lin" valueType="num">
                                      <p:cBhvr additive="base">
                                        <p:cTn id="36"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ppt_x"/>
                                          </p:val>
                                        </p:tav>
                                        <p:tav tm="100000">
                                          <p:val>
                                            <p:strVal val="#ppt_x"/>
                                          </p:val>
                                        </p:tav>
                                      </p:tavLst>
                                    </p:anim>
                                    <p:anim calcmode="lin" valueType="num">
                                      <p:cBhvr additive="base">
                                        <p:cTn id="42" dur="500" fill="hold"/>
                                        <p:tgtEl>
                                          <p:spTgt spid="41"/>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500" fill="hold"/>
                                        <p:tgtEl>
                                          <p:spTgt spid="42"/>
                                        </p:tgtEl>
                                        <p:attrNameLst>
                                          <p:attrName>ppt_x</p:attrName>
                                        </p:attrNameLst>
                                      </p:cBhvr>
                                      <p:tavLst>
                                        <p:tav tm="0">
                                          <p:val>
                                            <p:strVal val="#ppt_x"/>
                                          </p:val>
                                        </p:tav>
                                        <p:tav tm="100000">
                                          <p:val>
                                            <p:strVal val="#ppt_x"/>
                                          </p:val>
                                        </p:tav>
                                      </p:tavLst>
                                    </p:anim>
                                    <p:anim calcmode="lin" valueType="num">
                                      <p:cBhvr additive="base">
                                        <p:cTn id="47" dur="500" fill="hold"/>
                                        <p:tgtEl>
                                          <p:spTgt spid="42"/>
                                        </p:tgtEl>
                                        <p:attrNameLst>
                                          <p:attrName>ppt_y</p:attrName>
                                        </p:attrNameLst>
                                      </p:cBhvr>
                                      <p:tavLst>
                                        <p:tav tm="0">
                                          <p:val>
                                            <p:strVal val="1+#ppt_h/2"/>
                                          </p:val>
                                        </p:tav>
                                        <p:tav tm="100000">
                                          <p:val>
                                            <p:strVal val="#ppt_y"/>
                                          </p:val>
                                        </p:tav>
                                      </p:tavLst>
                                    </p:anim>
                                  </p:childTnLst>
                                </p:cTn>
                              </p:par>
                            </p:childTnLst>
                          </p:cTn>
                        </p:par>
                        <p:par>
                          <p:cTn id="48" fill="hold">
                            <p:stCondLst>
                              <p:cond delay="1000"/>
                            </p:stCondLst>
                            <p:childTnLst>
                              <p:par>
                                <p:cTn id="49" presetID="2" presetClass="entr" presetSubtype="4"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500" fill="hold"/>
                                        <p:tgtEl>
                                          <p:spTgt spid="43"/>
                                        </p:tgtEl>
                                        <p:attrNameLst>
                                          <p:attrName>ppt_x</p:attrName>
                                        </p:attrNameLst>
                                      </p:cBhvr>
                                      <p:tavLst>
                                        <p:tav tm="0">
                                          <p:val>
                                            <p:strVal val="#ppt_x"/>
                                          </p:val>
                                        </p:tav>
                                        <p:tav tm="100000">
                                          <p:val>
                                            <p:strVal val="#ppt_x"/>
                                          </p:val>
                                        </p:tav>
                                      </p:tavLst>
                                    </p:anim>
                                    <p:anim calcmode="lin" valueType="num">
                                      <p:cBhvr additive="base">
                                        <p:cTn id="5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down)">
                                      <p:cBhvr>
                                        <p:cTn id="57" dur="500"/>
                                        <p:tgtEl>
                                          <p:spTgt spid="48"/>
                                        </p:tgtEl>
                                      </p:cBhvr>
                                    </p:animEffect>
                                  </p:childTnLst>
                                </p:cTn>
                              </p:par>
                            </p:childTnLst>
                          </p:cTn>
                        </p:par>
                        <p:par>
                          <p:cTn id="58" fill="hold">
                            <p:stCondLst>
                              <p:cond delay="500"/>
                            </p:stCondLst>
                            <p:childTnLst>
                              <p:par>
                                <p:cTn id="59" presetID="22" presetClass="entr" presetSubtype="2" fill="hold" nodeType="after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right)">
                                      <p:cBhvr>
                                        <p:cTn id="61" dur="500"/>
                                        <p:tgtEl>
                                          <p:spTgt spid="6"/>
                                        </p:tgtEl>
                                      </p:cBhvr>
                                    </p:animEffect>
                                  </p:childTnLst>
                                </p:cTn>
                              </p:par>
                            </p:childTnLst>
                          </p:cTn>
                        </p:par>
                        <p:par>
                          <p:cTn id="62" fill="hold">
                            <p:stCondLst>
                              <p:cond delay="1000"/>
                            </p:stCondLst>
                            <p:childTnLst>
                              <p:par>
                                <p:cTn id="63" presetID="22" presetClass="entr" presetSubtype="1" fill="hold" nodeType="after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wipe(up)">
                                      <p:cBhvr>
                                        <p:cTn id="65" dur="500"/>
                                        <p:tgtEl>
                                          <p:spTgt spid="44"/>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3"/>
                                        </p:tgtEl>
                                        <p:attrNameLst>
                                          <p:attrName>style.visibility</p:attrName>
                                        </p:attrNameLst>
                                      </p:cBhvr>
                                      <p:to>
                                        <p:strVal val="visible"/>
                                      </p:to>
                                    </p:set>
                                    <p:anim calcmode="lin" valueType="num">
                                      <p:cBhvr additive="base">
                                        <p:cTn id="70" dur="500" fill="hold"/>
                                        <p:tgtEl>
                                          <p:spTgt spid="53"/>
                                        </p:tgtEl>
                                        <p:attrNameLst>
                                          <p:attrName>ppt_x</p:attrName>
                                        </p:attrNameLst>
                                      </p:cBhvr>
                                      <p:tavLst>
                                        <p:tav tm="0">
                                          <p:val>
                                            <p:strVal val="#ppt_x"/>
                                          </p:val>
                                        </p:tav>
                                        <p:tav tm="100000">
                                          <p:val>
                                            <p:strVal val="#ppt_x"/>
                                          </p:val>
                                        </p:tav>
                                      </p:tavLst>
                                    </p:anim>
                                    <p:anim calcmode="lin" valueType="num">
                                      <p:cBhvr additive="base">
                                        <p:cTn id="71" dur="500" fill="hold"/>
                                        <p:tgtEl>
                                          <p:spTgt spid="53"/>
                                        </p:tgtEl>
                                        <p:attrNameLst>
                                          <p:attrName>ppt_y</p:attrName>
                                        </p:attrNameLst>
                                      </p:cBhvr>
                                      <p:tavLst>
                                        <p:tav tm="0">
                                          <p:val>
                                            <p:strVal val="1+#ppt_h/2"/>
                                          </p:val>
                                        </p:tav>
                                        <p:tav tm="100000">
                                          <p:val>
                                            <p:strVal val="#ppt_y"/>
                                          </p:val>
                                        </p:tav>
                                      </p:tavLst>
                                    </p:anim>
                                  </p:childTnLst>
                                </p:cTn>
                              </p:par>
                            </p:childTnLst>
                          </p:cTn>
                        </p:par>
                        <p:par>
                          <p:cTn id="72" fill="hold">
                            <p:stCondLst>
                              <p:cond delay="500"/>
                            </p:stCondLst>
                            <p:childTnLst>
                              <p:par>
                                <p:cTn id="73" presetID="2" presetClass="entr" presetSubtype="4"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additive="base">
                                        <p:cTn id="75" dur="500" fill="hold"/>
                                        <p:tgtEl>
                                          <p:spTgt spid="54"/>
                                        </p:tgtEl>
                                        <p:attrNameLst>
                                          <p:attrName>ppt_x</p:attrName>
                                        </p:attrNameLst>
                                      </p:cBhvr>
                                      <p:tavLst>
                                        <p:tav tm="0">
                                          <p:val>
                                            <p:strVal val="#ppt_x"/>
                                          </p:val>
                                        </p:tav>
                                        <p:tav tm="100000">
                                          <p:val>
                                            <p:strVal val="#ppt_x"/>
                                          </p:val>
                                        </p:tav>
                                      </p:tavLst>
                                    </p:anim>
                                    <p:anim calcmode="lin" valueType="num">
                                      <p:cBhvr additive="base">
                                        <p:cTn id="7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4" grpId="0"/>
      <p:bldP spid="41" grpId="0" animBg="1"/>
      <p:bldP spid="43" grpId="0"/>
      <p:bldP spid="5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ct val="150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Cấp phát động</a:t>
            </a:r>
            <a:r>
              <a:rPr lang="en-US" sz="2800">
                <a:solidFill>
                  <a:schemeClr val="tx1"/>
                </a:solidFill>
                <a:latin typeface="Arial" panose="020B0604020202020204" pitchFamily="34" charset="0"/>
                <a:ea typeface="Segoe UI" pitchFamily="34" charset="0"/>
                <a:cs typeface="Arial" panose="020B0604020202020204" pitchFamily="34" charset="0"/>
              </a:rPr>
              <a:t>: </a:t>
            </a:r>
            <a:r>
              <a:rPr lang="en-US" sz="2800">
                <a:solidFill>
                  <a:schemeClr val="tx1"/>
                </a:solidFill>
                <a:highlight>
                  <a:srgbClr val="FFFFFF"/>
                </a:highlight>
                <a:latin typeface="Consolas" panose="020B0609020204030204" pitchFamily="49" charset="0"/>
              </a:rPr>
              <a:t>Biến_Con_Trỏ =</a:t>
            </a:r>
            <a:r>
              <a:rPr lang="en-US" sz="2800">
                <a:solidFill>
                  <a:srgbClr val="0000FF"/>
                </a:solidFill>
                <a:highlight>
                  <a:srgbClr val="FFFFFF"/>
                </a:highlight>
                <a:latin typeface="Consolas" panose="020B0609020204030204" pitchFamily="49" charset="0"/>
              </a:rPr>
              <a:t> malloc</a:t>
            </a:r>
            <a:r>
              <a:rPr lang="en-US" sz="2800">
                <a:solidFill>
                  <a:schemeClr val="tx1"/>
                </a:solidFill>
                <a:highlight>
                  <a:srgbClr val="FFFFFF"/>
                </a:highlight>
                <a:latin typeface="Consolas" panose="020B0609020204030204" pitchFamily="49" charset="0"/>
              </a:rPr>
              <a:t>(size)</a:t>
            </a:r>
            <a:endParaRPr lang="en-US" sz="2800" dirty="0">
              <a:solidFill>
                <a:schemeClr val="tx1"/>
              </a:solidFill>
              <a:highlight>
                <a:srgbClr val="FFFFFF"/>
              </a:highlight>
              <a:latin typeface="Consolas" panose="020B0609020204030204" pitchFamily="49" charset="0"/>
            </a:endParaRPr>
          </a:p>
          <a:p>
            <a:pPr marL="457200" indent="-457200">
              <a:lnSpc>
                <a:spcPct val="150000"/>
              </a:lnSpc>
              <a:buClr>
                <a:srgbClr val="0070C0"/>
              </a:buClr>
              <a:buFont typeface="Wingdings" panose="05000000000000000000" pitchFamily="2" charset="2"/>
              <a:buChar char="Ø"/>
            </a:pPr>
            <a:r>
              <a:rPr lang="en-US" sz="2800" dirty="0" err="1">
                <a:solidFill>
                  <a:schemeClr val="tx1"/>
                </a:solidFill>
                <a:latin typeface="Arial" panose="020B0604020202020204" pitchFamily="34" charset="0"/>
                <a:ea typeface="Segoe UI" pitchFamily="34" charset="0"/>
                <a:cs typeface="Arial" panose="020B0604020202020204" pitchFamily="34" charset="0"/>
              </a:rPr>
              <a:t>Hủy</a:t>
            </a:r>
            <a:r>
              <a:rPr lang="en-US" sz="2800">
                <a:solidFill>
                  <a:schemeClr val="tx1"/>
                </a:solidFill>
                <a:latin typeface="Arial" panose="020B0604020202020204" pitchFamily="34" charset="0"/>
                <a:ea typeface="Segoe UI" pitchFamily="34" charset="0"/>
                <a:cs typeface="Arial" panose="020B0604020202020204" pitchFamily="34" charset="0"/>
              </a:rPr>
              <a:t>: </a:t>
            </a:r>
            <a:r>
              <a:rPr lang="en-US" sz="2800">
                <a:solidFill>
                  <a:srgbClr val="0000FF"/>
                </a:solidFill>
                <a:highlight>
                  <a:srgbClr val="FFFFFF"/>
                </a:highlight>
                <a:latin typeface="Consolas" panose="020B0609020204030204" pitchFamily="49" charset="0"/>
              </a:rPr>
              <a:t>free</a:t>
            </a:r>
            <a:r>
              <a:rPr lang="en-US" sz="2800">
                <a:solidFill>
                  <a:schemeClr val="tx1"/>
                </a:solidFill>
                <a:highlight>
                  <a:srgbClr val="FFFFFF"/>
                </a:highlight>
                <a:latin typeface="Consolas" panose="020B0609020204030204" pitchFamily="49" charset="0"/>
              </a:rPr>
              <a:t> Biến_Con_Trỏ</a:t>
            </a:r>
          </a:p>
          <a:p>
            <a:pPr marL="457200" indent="-457200">
              <a:lnSpc>
                <a:spcPct val="150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Cấp phát trong HEAP một vùng nhớ size (bytes).</a:t>
            </a:r>
          </a:p>
          <a:p>
            <a:pPr marL="457200" indent="-457200">
              <a:lnSpc>
                <a:spcPct val="150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Nếu thành công, trả về địa chỉ của vùng nhớ vừa được cấp phát. Ngược lại trả về</a:t>
            </a:r>
            <a:r>
              <a:rPr lang="en-US" sz="2800">
                <a:solidFill>
                  <a:schemeClr val="tx1"/>
                </a:solidFill>
                <a:latin typeface="Arial" panose="020B0604020202020204" pitchFamily="34" charset="0"/>
                <a:ea typeface="Segoe UI" pitchFamily="34" charset="0"/>
                <a:cs typeface="Arial" panose="020B0604020202020204" pitchFamily="34" charset="0"/>
              </a:rPr>
              <a:t> </a:t>
            </a:r>
            <a:r>
              <a:rPr lang="vi-VN" sz="2800">
                <a:solidFill>
                  <a:schemeClr val="tx1"/>
                </a:solidFill>
                <a:latin typeface="Arial" panose="020B0604020202020204" pitchFamily="34" charset="0"/>
                <a:ea typeface="Segoe UI" pitchFamily="34" charset="0"/>
                <a:cs typeface="Arial" panose="020B0604020202020204" pitchFamily="34" charset="0"/>
              </a:rPr>
              <a:t>giá trị NULL.</a:t>
            </a:r>
            <a:endParaRPr lang="en-US" sz="2800" dirty="0">
              <a:solidFill>
                <a:schemeClr val="tx1"/>
              </a:solidFill>
              <a:latin typeface="Arial" panose="020B0604020202020204" pitchFamily="34" charset="0"/>
              <a:ea typeface="Segoe UI" pitchFamily="34" charset="0"/>
              <a:cs typeface="Arial" panose="020B0604020202020204" pitchFamily="34" charset="0"/>
            </a:endParaRPr>
          </a:p>
          <a:p>
            <a:pPr>
              <a:lnSpc>
                <a:spcPts val="4000"/>
              </a:lnSpc>
              <a:buClr>
                <a:srgbClr val="0070C0"/>
              </a:buClr>
            </a:pPr>
            <a:endParaRPr lang="vi-VN" sz="2800" dirty="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malloc / free</a:t>
            </a:r>
          </a:p>
        </p:txBody>
      </p:sp>
      <p:sp>
        <p:nvSpPr>
          <p:cNvPr id="49" name="Rectangle 48"/>
          <p:cNvSpPr/>
          <p:nvPr/>
        </p:nvSpPr>
        <p:spPr>
          <a:xfrm>
            <a:off x="832513" y="4286079"/>
            <a:ext cx="7287905" cy="1378425"/>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t"/>
          <a:lstStyle/>
          <a:p>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*p = (</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*)malloc(10 * </a:t>
            </a:r>
            <a:r>
              <a:rPr lang="en-US" sz="2400">
                <a:solidFill>
                  <a:srgbClr val="0000FF"/>
                </a:solidFill>
                <a:highlight>
                  <a:srgbClr val="FFFFFF"/>
                </a:highlight>
                <a:latin typeface="Consolas" panose="020B0609020204030204" pitchFamily="49" charset="0"/>
              </a:rPr>
              <a:t>sizeof</a:t>
            </a:r>
            <a:r>
              <a:rPr lang="en-US" sz="2400">
                <a:solidFill>
                  <a:srgbClr val="000000"/>
                </a:solidFill>
                <a:highlight>
                  <a:srgbClr val="FFFFFF"/>
                </a:highlight>
                <a:latin typeface="Consolas" panose="020B0609020204030204" pitchFamily="49" charset="0"/>
              </a:rPr>
              <a:t>(</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a:t>
            </a:r>
          </a:p>
          <a:p>
            <a:r>
              <a:rPr lang="en-US" sz="2400">
                <a:solidFill>
                  <a:srgbClr val="0000FF"/>
                </a:solidFill>
                <a:highlight>
                  <a:srgbClr val="FFFFFF"/>
                </a:highlight>
                <a:latin typeface="Consolas" panose="020B0609020204030204" pitchFamily="49" charset="0"/>
              </a:rPr>
              <a:t>if</a:t>
            </a:r>
            <a:r>
              <a:rPr lang="en-US" sz="2400">
                <a:solidFill>
                  <a:srgbClr val="000000"/>
                </a:solidFill>
                <a:highlight>
                  <a:srgbClr val="FFFFFF"/>
                </a:highlight>
                <a:latin typeface="Consolas" panose="020B0609020204030204" pitchFamily="49" charset="0"/>
              </a:rPr>
              <a:t> (p == </a:t>
            </a:r>
            <a:r>
              <a:rPr lang="en-US" sz="2400">
                <a:solidFill>
                  <a:srgbClr val="6F008A"/>
                </a:solidFill>
                <a:highlight>
                  <a:srgbClr val="FFFFFF"/>
                </a:highlight>
                <a:latin typeface="Consolas" panose="020B0609020204030204" pitchFamily="49" charset="0"/>
              </a:rPr>
              <a:t>NULL</a:t>
            </a:r>
            <a:r>
              <a:rPr lang="en-US" sz="2400">
                <a:solidFill>
                  <a:srgbClr val="000000"/>
                </a:solidFill>
                <a:highlight>
                  <a:srgbClr val="FFFFFF"/>
                </a:highlight>
                <a:latin typeface="Consolas" panose="020B0609020204030204" pitchFamily="49" charset="0"/>
              </a:rPr>
              <a:t>)</a:t>
            </a:r>
          </a:p>
          <a:p>
            <a:r>
              <a:rPr lang="fr-FR" sz="2400">
                <a:solidFill>
                  <a:srgbClr val="000000"/>
                </a:solidFill>
                <a:highlight>
                  <a:srgbClr val="FFFFFF"/>
                </a:highlight>
                <a:latin typeface="Consolas" panose="020B0609020204030204" pitchFamily="49" charset="0"/>
              </a:rPr>
              <a:t>	cout </a:t>
            </a:r>
            <a:r>
              <a:rPr lang="fr-FR" sz="2400">
                <a:solidFill>
                  <a:srgbClr val="008080"/>
                </a:solidFill>
                <a:highlight>
                  <a:srgbClr val="FFFFFF"/>
                </a:highlight>
                <a:latin typeface="Consolas" panose="020B0609020204030204" pitchFamily="49" charset="0"/>
              </a:rPr>
              <a:t>&lt;&lt;</a:t>
            </a:r>
            <a:r>
              <a:rPr lang="fr-FR" sz="2400">
                <a:solidFill>
                  <a:srgbClr val="000000"/>
                </a:solidFill>
                <a:highlight>
                  <a:srgbClr val="FFFFFF"/>
                </a:highlight>
                <a:latin typeface="Consolas" panose="020B0609020204030204" pitchFamily="49" charset="0"/>
              </a:rPr>
              <a:t> </a:t>
            </a:r>
            <a:r>
              <a:rPr lang="fr-FR" sz="2400">
                <a:solidFill>
                  <a:srgbClr val="A31515"/>
                </a:solidFill>
                <a:highlight>
                  <a:srgbClr val="FFFFFF"/>
                </a:highlight>
                <a:latin typeface="Consolas" panose="020B0609020204030204" pitchFamily="49" charset="0"/>
              </a:rPr>
              <a:t>"Khong du bo nho!"</a:t>
            </a:r>
            <a:r>
              <a:rPr lang="fr-FR" sz="2400">
                <a:solidFill>
                  <a:srgbClr val="000000"/>
                </a:solidFill>
                <a:highlight>
                  <a:srgbClr val="FFFFFF"/>
                </a:highlight>
                <a:latin typeface="Consolas" panose="020B0609020204030204" pitchFamily="49" charset="0"/>
              </a:rPr>
              <a:t>;</a:t>
            </a:r>
            <a:endParaRPr lang="en-US" sz="2400"/>
          </a:p>
        </p:txBody>
      </p:sp>
    </p:spTree>
    <p:extLst>
      <p:ext uri="{BB962C8B-B14F-4D97-AF65-F5344CB8AC3E}">
        <p14:creationId xmlns:p14="http://schemas.microsoft.com/office/powerpoint/2010/main" val="141827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Kiến trúc chương trình C cơ bản</a:t>
            </a:r>
            <a:endParaRPr lang="en-US" sz="3600" b="1">
              <a:latin typeface="Arial" panose="020B0604020202020204" pitchFamily="34" charset="0"/>
              <a:ea typeface="Segoe UI" pitchFamily="34" charset="0"/>
              <a:cs typeface="Arial" panose="020B0604020202020204" pitchFamily="34" charset="0"/>
            </a:endParaRPr>
          </a:p>
        </p:txBody>
      </p:sp>
      <p:sp>
        <p:nvSpPr>
          <p:cNvPr id="7" name="Freeform 6"/>
          <p:cNvSpPr/>
          <p:nvPr/>
        </p:nvSpPr>
        <p:spPr>
          <a:xfrm>
            <a:off x="1633181" y="968945"/>
            <a:ext cx="7319750" cy="748800"/>
          </a:xfrm>
          <a:custGeom>
            <a:avLst/>
            <a:gdLst>
              <a:gd name="connsiteX0" fmla="*/ 0 w 7319750"/>
              <a:gd name="connsiteY0" fmla="*/ 124802 h 748800"/>
              <a:gd name="connsiteX1" fmla="*/ 124802 w 7319750"/>
              <a:gd name="connsiteY1" fmla="*/ 0 h 748800"/>
              <a:gd name="connsiteX2" fmla="*/ 7194948 w 7319750"/>
              <a:gd name="connsiteY2" fmla="*/ 0 h 748800"/>
              <a:gd name="connsiteX3" fmla="*/ 7319750 w 7319750"/>
              <a:gd name="connsiteY3" fmla="*/ 124802 h 748800"/>
              <a:gd name="connsiteX4" fmla="*/ 7319750 w 7319750"/>
              <a:gd name="connsiteY4" fmla="*/ 623998 h 748800"/>
              <a:gd name="connsiteX5" fmla="*/ 7194948 w 7319750"/>
              <a:gd name="connsiteY5" fmla="*/ 748800 h 748800"/>
              <a:gd name="connsiteX6" fmla="*/ 124802 w 7319750"/>
              <a:gd name="connsiteY6" fmla="*/ 748800 h 748800"/>
              <a:gd name="connsiteX7" fmla="*/ 0 w 7319750"/>
              <a:gd name="connsiteY7" fmla="*/ 623998 h 748800"/>
              <a:gd name="connsiteX8" fmla="*/ 0 w 7319750"/>
              <a:gd name="connsiteY8" fmla="*/ 124802 h 74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9750" h="748800">
                <a:moveTo>
                  <a:pt x="0" y="124802"/>
                </a:moveTo>
                <a:cubicBezTo>
                  <a:pt x="0" y="55876"/>
                  <a:pt x="55876" y="0"/>
                  <a:pt x="124802" y="0"/>
                </a:cubicBezTo>
                <a:lnTo>
                  <a:pt x="7194948" y="0"/>
                </a:lnTo>
                <a:cubicBezTo>
                  <a:pt x="7263874" y="0"/>
                  <a:pt x="7319750" y="55876"/>
                  <a:pt x="7319750" y="124802"/>
                </a:cubicBezTo>
                <a:lnTo>
                  <a:pt x="7319750" y="623998"/>
                </a:lnTo>
                <a:cubicBezTo>
                  <a:pt x="7319750" y="692924"/>
                  <a:pt x="7263874" y="748800"/>
                  <a:pt x="7194948" y="748800"/>
                </a:cubicBezTo>
                <a:lnTo>
                  <a:pt x="124802" y="748800"/>
                </a:lnTo>
                <a:cubicBezTo>
                  <a:pt x="55876" y="748800"/>
                  <a:pt x="0" y="692924"/>
                  <a:pt x="0" y="623998"/>
                </a:cubicBezTo>
                <a:lnTo>
                  <a:pt x="0" y="1248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473" tIns="158473" rIns="158473" bIns="158473" numCol="1" spcCol="1270" anchor="ctr" anchorCtr="0">
            <a:noAutofit/>
          </a:bodyPr>
          <a:lstStyle/>
          <a:p>
            <a:pPr marL="0" lvl="0" indent="0" algn="l" defTabSz="1422400">
              <a:lnSpc>
                <a:spcPct val="90000"/>
              </a:lnSpc>
              <a:spcBef>
                <a:spcPct val="0"/>
              </a:spcBef>
              <a:spcAft>
                <a:spcPct val="35000"/>
              </a:spcAft>
              <a:buNone/>
            </a:pPr>
            <a:r>
              <a:rPr lang="en-US" sz="3200" kern="1200"/>
              <a:t>1. </a:t>
            </a:r>
            <a:r>
              <a:rPr lang="vi-VN" sz="3200" kern="1200"/>
              <a:t>Khối</a:t>
            </a:r>
            <a:r>
              <a:rPr lang="en-US" sz="3200" kern="1200"/>
              <a:t> </a:t>
            </a:r>
            <a:r>
              <a:rPr lang="vi-VN" sz="3200" kern="1200"/>
              <a:t>khai báo</a:t>
            </a:r>
            <a:endParaRPr lang="en-US" sz="3200" kern="1200"/>
          </a:p>
        </p:txBody>
      </p:sp>
      <p:sp>
        <p:nvSpPr>
          <p:cNvPr id="8" name="Freeform 7"/>
          <p:cNvSpPr/>
          <p:nvPr/>
        </p:nvSpPr>
        <p:spPr>
          <a:xfrm>
            <a:off x="1633181" y="1717745"/>
            <a:ext cx="7319750" cy="1092960"/>
          </a:xfrm>
          <a:custGeom>
            <a:avLst/>
            <a:gdLst>
              <a:gd name="connsiteX0" fmla="*/ 0 w 7319750"/>
              <a:gd name="connsiteY0" fmla="*/ 0 h 1092960"/>
              <a:gd name="connsiteX1" fmla="*/ 7319750 w 7319750"/>
              <a:gd name="connsiteY1" fmla="*/ 0 h 1092960"/>
              <a:gd name="connsiteX2" fmla="*/ 7319750 w 7319750"/>
              <a:gd name="connsiteY2" fmla="*/ 1092960 h 1092960"/>
              <a:gd name="connsiteX3" fmla="*/ 0 w 7319750"/>
              <a:gd name="connsiteY3" fmla="*/ 1092960 h 1092960"/>
              <a:gd name="connsiteX4" fmla="*/ 0 w 7319750"/>
              <a:gd name="connsiteY4" fmla="*/ 0 h 109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9750" h="1092960">
                <a:moveTo>
                  <a:pt x="0" y="0"/>
                </a:moveTo>
                <a:lnTo>
                  <a:pt x="7319750" y="0"/>
                </a:lnTo>
                <a:lnTo>
                  <a:pt x="7319750" y="1092960"/>
                </a:lnTo>
                <a:lnTo>
                  <a:pt x="0" y="1092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32402"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vi-VN" sz="2500" kern="1200"/>
              <a:t>chứa các khai báo sử dụng thư viện, khai báo biến toàn cục, khai báo hằng, khai báo kiểu dữ liệu, các khai báo hàm, …</a:t>
            </a:r>
            <a:endParaRPr lang="en-US" sz="2500" kern="1200"/>
          </a:p>
        </p:txBody>
      </p:sp>
      <p:sp>
        <p:nvSpPr>
          <p:cNvPr id="9" name="Freeform 8"/>
          <p:cNvSpPr/>
          <p:nvPr/>
        </p:nvSpPr>
        <p:spPr>
          <a:xfrm>
            <a:off x="1633181" y="2810705"/>
            <a:ext cx="7319750" cy="748800"/>
          </a:xfrm>
          <a:custGeom>
            <a:avLst/>
            <a:gdLst>
              <a:gd name="connsiteX0" fmla="*/ 0 w 7319750"/>
              <a:gd name="connsiteY0" fmla="*/ 124802 h 748800"/>
              <a:gd name="connsiteX1" fmla="*/ 124802 w 7319750"/>
              <a:gd name="connsiteY1" fmla="*/ 0 h 748800"/>
              <a:gd name="connsiteX2" fmla="*/ 7194948 w 7319750"/>
              <a:gd name="connsiteY2" fmla="*/ 0 h 748800"/>
              <a:gd name="connsiteX3" fmla="*/ 7319750 w 7319750"/>
              <a:gd name="connsiteY3" fmla="*/ 124802 h 748800"/>
              <a:gd name="connsiteX4" fmla="*/ 7319750 w 7319750"/>
              <a:gd name="connsiteY4" fmla="*/ 623998 h 748800"/>
              <a:gd name="connsiteX5" fmla="*/ 7194948 w 7319750"/>
              <a:gd name="connsiteY5" fmla="*/ 748800 h 748800"/>
              <a:gd name="connsiteX6" fmla="*/ 124802 w 7319750"/>
              <a:gd name="connsiteY6" fmla="*/ 748800 h 748800"/>
              <a:gd name="connsiteX7" fmla="*/ 0 w 7319750"/>
              <a:gd name="connsiteY7" fmla="*/ 623998 h 748800"/>
              <a:gd name="connsiteX8" fmla="*/ 0 w 7319750"/>
              <a:gd name="connsiteY8" fmla="*/ 124802 h 74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9750" h="748800">
                <a:moveTo>
                  <a:pt x="0" y="124802"/>
                </a:moveTo>
                <a:cubicBezTo>
                  <a:pt x="0" y="55876"/>
                  <a:pt x="55876" y="0"/>
                  <a:pt x="124802" y="0"/>
                </a:cubicBezTo>
                <a:lnTo>
                  <a:pt x="7194948" y="0"/>
                </a:lnTo>
                <a:cubicBezTo>
                  <a:pt x="7263874" y="0"/>
                  <a:pt x="7319750" y="55876"/>
                  <a:pt x="7319750" y="124802"/>
                </a:cubicBezTo>
                <a:lnTo>
                  <a:pt x="7319750" y="623998"/>
                </a:lnTo>
                <a:cubicBezTo>
                  <a:pt x="7319750" y="692924"/>
                  <a:pt x="7263874" y="748800"/>
                  <a:pt x="7194948" y="748800"/>
                </a:cubicBezTo>
                <a:lnTo>
                  <a:pt x="124802" y="748800"/>
                </a:lnTo>
                <a:cubicBezTo>
                  <a:pt x="55876" y="748800"/>
                  <a:pt x="0" y="692924"/>
                  <a:pt x="0" y="623998"/>
                </a:cubicBezTo>
                <a:lnTo>
                  <a:pt x="0" y="1248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473" tIns="158473" rIns="158473" bIns="158473" numCol="1" spcCol="1270" anchor="ctr" anchorCtr="0">
            <a:noAutofit/>
          </a:bodyPr>
          <a:lstStyle/>
          <a:p>
            <a:pPr marL="0" lvl="0" indent="0" algn="l" defTabSz="1422400">
              <a:lnSpc>
                <a:spcPct val="90000"/>
              </a:lnSpc>
              <a:spcBef>
                <a:spcPct val="0"/>
              </a:spcBef>
              <a:spcAft>
                <a:spcPct val="35000"/>
              </a:spcAft>
              <a:buNone/>
            </a:pPr>
            <a:r>
              <a:rPr lang="en-US" sz="3200" kern="1200"/>
              <a:t>2. </a:t>
            </a:r>
            <a:r>
              <a:rPr lang="vi-VN" sz="3200" kern="1200"/>
              <a:t>Khối hàm</a:t>
            </a:r>
            <a:r>
              <a:rPr lang="en-US" sz="3200" kern="1200"/>
              <a:t> </a:t>
            </a:r>
            <a:r>
              <a:rPr lang="vi-VN" sz="3200" kern="1200"/>
              <a:t>main</a:t>
            </a:r>
            <a:endParaRPr lang="en-US" sz="3200" kern="1200"/>
          </a:p>
        </p:txBody>
      </p:sp>
      <p:sp>
        <p:nvSpPr>
          <p:cNvPr id="10" name="Freeform 9"/>
          <p:cNvSpPr/>
          <p:nvPr/>
        </p:nvSpPr>
        <p:spPr>
          <a:xfrm>
            <a:off x="1633181" y="3559505"/>
            <a:ext cx="7319750" cy="1092960"/>
          </a:xfrm>
          <a:custGeom>
            <a:avLst/>
            <a:gdLst>
              <a:gd name="connsiteX0" fmla="*/ 0 w 7319750"/>
              <a:gd name="connsiteY0" fmla="*/ 0 h 1092960"/>
              <a:gd name="connsiteX1" fmla="*/ 7319750 w 7319750"/>
              <a:gd name="connsiteY1" fmla="*/ 0 h 1092960"/>
              <a:gd name="connsiteX2" fmla="*/ 7319750 w 7319750"/>
              <a:gd name="connsiteY2" fmla="*/ 1092960 h 1092960"/>
              <a:gd name="connsiteX3" fmla="*/ 0 w 7319750"/>
              <a:gd name="connsiteY3" fmla="*/ 1092960 h 1092960"/>
              <a:gd name="connsiteX4" fmla="*/ 0 w 7319750"/>
              <a:gd name="connsiteY4" fmla="*/ 0 h 109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9750" h="1092960">
                <a:moveTo>
                  <a:pt x="0" y="0"/>
                </a:moveTo>
                <a:lnTo>
                  <a:pt x="7319750" y="0"/>
                </a:lnTo>
                <a:lnTo>
                  <a:pt x="7319750" y="1092960"/>
                </a:lnTo>
                <a:lnTo>
                  <a:pt x="0" y="1092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32402"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vi-VN" sz="2500" kern="1200"/>
              <a:t>chứa duy nhất hàm main và thân hàm của nó. Trong thân hàm main chứa các lời gọi hàm cần thiết cho chương trình.</a:t>
            </a:r>
            <a:endParaRPr lang="en-US" sz="2500" kern="1200"/>
          </a:p>
        </p:txBody>
      </p:sp>
      <p:sp>
        <p:nvSpPr>
          <p:cNvPr id="11" name="Freeform 10"/>
          <p:cNvSpPr/>
          <p:nvPr/>
        </p:nvSpPr>
        <p:spPr>
          <a:xfrm>
            <a:off x="1633181" y="4652465"/>
            <a:ext cx="7319750" cy="748800"/>
          </a:xfrm>
          <a:custGeom>
            <a:avLst/>
            <a:gdLst>
              <a:gd name="connsiteX0" fmla="*/ 0 w 7319750"/>
              <a:gd name="connsiteY0" fmla="*/ 124802 h 748800"/>
              <a:gd name="connsiteX1" fmla="*/ 124802 w 7319750"/>
              <a:gd name="connsiteY1" fmla="*/ 0 h 748800"/>
              <a:gd name="connsiteX2" fmla="*/ 7194948 w 7319750"/>
              <a:gd name="connsiteY2" fmla="*/ 0 h 748800"/>
              <a:gd name="connsiteX3" fmla="*/ 7319750 w 7319750"/>
              <a:gd name="connsiteY3" fmla="*/ 124802 h 748800"/>
              <a:gd name="connsiteX4" fmla="*/ 7319750 w 7319750"/>
              <a:gd name="connsiteY4" fmla="*/ 623998 h 748800"/>
              <a:gd name="connsiteX5" fmla="*/ 7194948 w 7319750"/>
              <a:gd name="connsiteY5" fmla="*/ 748800 h 748800"/>
              <a:gd name="connsiteX6" fmla="*/ 124802 w 7319750"/>
              <a:gd name="connsiteY6" fmla="*/ 748800 h 748800"/>
              <a:gd name="connsiteX7" fmla="*/ 0 w 7319750"/>
              <a:gd name="connsiteY7" fmla="*/ 623998 h 748800"/>
              <a:gd name="connsiteX8" fmla="*/ 0 w 7319750"/>
              <a:gd name="connsiteY8" fmla="*/ 124802 h 74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9750" h="748800">
                <a:moveTo>
                  <a:pt x="0" y="124802"/>
                </a:moveTo>
                <a:cubicBezTo>
                  <a:pt x="0" y="55876"/>
                  <a:pt x="55876" y="0"/>
                  <a:pt x="124802" y="0"/>
                </a:cubicBezTo>
                <a:lnTo>
                  <a:pt x="7194948" y="0"/>
                </a:lnTo>
                <a:cubicBezTo>
                  <a:pt x="7263874" y="0"/>
                  <a:pt x="7319750" y="55876"/>
                  <a:pt x="7319750" y="124802"/>
                </a:cubicBezTo>
                <a:lnTo>
                  <a:pt x="7319750" y="623998"/>
                </a:lnTo>
                <a:cubicBezTo>
                  <a:pt x="7319750" y="692924"/>
                  <a:pt x="7263874" y="748800"/>
                  <a:pt x="7194948" y="748800"/>
                </a:cubicBezTo>
                <a:lnTo>
                  <a:pt x="124802" y="748800"/>
                </a:lnTo>
                <a:cubicBezTo>
                  <a:pt x="55876" y="748800"/>
                  <a:pt x="0" y="692924"/>
                  <a:pt x="0" y="623998"/>
                </a:cubicBezTo>
                <a:lnTo>
                  <a:pt x="0" y="1248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473" tIns="158473" rIns="158473" bIns="158473" numCol="1" spcCol="1270" anchor="ctr" anchorCtr="0">
            <a:noAutofit/>
          </a:bodyPr>
          <a:lstStyle/>
          <a:p>
            <a:pPr marL="0" lvl="0" indent="0" algn="l" defTabSz="1422400">
              <a:lnSpc>
                <a:spcPct val="90000"/>
              </a:lnSpc>
              <a:spcBef>
                <a:spcPct val="0"/>
              </a:spcBef>
              <a:spcAft>
                <a:spcPct val="35000"/>
              </a:spcAft>
              <a:buNone/>
            </a:pPr>
            <a:r>
              <a:rPr lang="en-US" sz="3200" kern="1200"/>
              <a:t>3. </a:t>
            </a:r>
            <a:r>
              <a:rPr lang="vi-VN" sz="3200" kern="1200"/>
              <a:t>Khối định</a:t>
            </a:r>
            <a:r>
              <a:rPr lang="en-US" sz="3200" kern="1200"/>
              <a:t> </a:t>
            </a:r>
            <a:r>
              <a:rPr lang="vi-VN" sz="3200" kern="1200"/>
              <a:t>nghĩa hàm</a:t>
            </a:r>
            <a:endParaRPr lang="en-US" sz="3200" kern="1200"/>
          </a:p>
        </p:txBody>
      </p:sp>
      <p:sp>
        <p:nvSpPr>
          <p:cNvPr id="12" name="Freeform 11"/>
          <p:cNvSpPr/>
          <p:nvPr/>
        </p:nvSpPr>
        <p:spPr>
          <a:xfrm>
            <a:off x="1633181" y="5401265"/>
            <a:ext cx="7319750" cy="745200"/>
          </a:xfrm>
          <a:custGeom>
            <a:avLst/>
            <a:gdLst>
              <a:gd name="connsiteX0" fmla="*/ 0 w 7319750"/>
              <a:gd name="connsiteY0" fmla="*/ 0 h 745200"/>
              <a:gd name="connsiteX1" fmla="*/ 7319750 w 7319750"/>
              <a:gd name="connsiteY1" fmla="*/ 0 h 745200"/>
              <a:gd name="connsiteX2" fmla="*/ 7319750 w 7319750"/>
              <a:gd name="connsiteY2" fmla="*/ 745200 h 745200"/>
              <a:gd name="connsiteX3" fmla="*/ 0 w 7319750"/>
              <a:gd name="connsiteY3" fmla="*/ 745200 h 745200"/>
              <a:gd name="connsiteX4" fmla="*/ 0 w 7319750"/>
              <a:gd name="connsiteY4" fmla="*/ 0 h 74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9750" h="745200">
                <a:moveTo>
                  <a:pt x="0" y="0"/>
                </a:moveTo>
                <a:lnTo>
                  <a:pt x="7319750" y="0"/>
                </a:lnTo>
                <a:lnTo>
                  <a:pt x="7319750" y="745200"/>
                </a:lnTo>
                <a:lnTo>
                  <a:pt x="0" y="7452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32402"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vi-VN" sz="2500" kern="1200"/>
              <a:t>chứa các định nghĩa hàm đã được khai báo trong khối khai báo.</a:t>
            </a:r>
            <a:endParaRPr lang="en-US" sz="2500" kern="1200"/>
          </a:p>
        </p:txBody>
      </p:sp>
      <p:sp>
        <p:nvSpPr>
          <p:cNvPr id="3" name="Down Arrow 2"/>
          <p:cNvSpPr/>
          <p:nvPr/>
        </p:nvSpPr>
        <p:spPr>
          <a:xfrm>
            <a:off x="295700" y="960269"/>
            <a:ext cx="1022829" cy="5194869"/>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68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ct val="150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Cấp phát động</a:t>
            </a:r>
            <a:r>
              <a:rPr lang="en-US" sz="2800">
                <a:solidFill>
                  <a:schemeClr val="tx1"/>
                </a:solidFill>
                <a:latin typeface="Arial" panose="020B0604020202020204" pitchFamily="34" charset="0"/>
                <a:ea typeface="Segoe UI" pitchFamily="34" charset="0"/>
                <a:cs typeface="Arial" panose="020B0604020202020204" pitchFamily="34" charset="0"/>
              </a:rPr>
              <a:t>: </a:t>
            </a:r>
            <a:r>
              <a:rPr lang="en-US" sz="2800">
                <a:solidFill>
                  <a:schemeClr val="tx1"/>
                </a:solidFill>
                <a:highlight>
                  <a:srgbClr val="FFFFFF"/>
                </a:highlight>
                <a:latin typeface="Consolas" panose="020B0609020204030204" pitchFamily="49" charset="0"/>
              </a:rPr>
              <a:t>Biến_Con_Trỏ =</a:t>
            </a:r>
            <a:r>
              <a:rPr lang="en-US" sz="2800">
                <a:solidFill>
                  <a:srgbClr val="0000FF"/>
                </a:solidFill>
                <a:highlight>
                  <a:srgbClr val="FFFFFF"/>
                </a:highlight>
                <a:latin typeface="Consolas" panose="020B0609020204030204" pitchFamily="49" charset="0"/>
              </a:rPr>
              <a:t> calloc</a:t>
            </a:r>
            <a:r>
              <a:rPr lang="en-US" sz="2800">
                <a:solidFill>
                  <a:schemeClr val="tx1"/>
                </a:solidFill>
                <a:highlight>
                  <a:srgbClr val="FFFFFF"/>
                </a:highlight>
                <a:latin typeface="Consolas" panose="020B0609020204030204" pitchFamily="49" charset="0"/>
              </a:rPr>
              <a:t>(n, size)</a:t>
            </a:r>
            <a:endParaRPr lang="en-US" sz="2800" dirty="0">
              <a:solidFill>
                <a:schemeClr val="tx1"/>
              </a:solidFill>
              <a:highlight>
                <a:srgbClr val="FFFFFF"/>
              </a:highlight>
              <a:latin typeface="Consolas" panose="020B0609020204030204" pitchFamily="49" charset="0"/>
            </a:endParaRPr>
          </a:p>
          <a:p>
            <a:pPr marL="457200" indent="-457200">
              <a:lnSpc>
                <a:spcPct val="150000"/>
              </a:lnSpc>
              <a:buClr>
                <a:srgbClr val="0070C0"/>
              </a:buClr>
              <a:buFont typeface="Wingdings" panose="05000000000000000000" pitchFamily="2" charset="2"/>
              <a:buChar char="Ø"/>
            </a:pPr>
            <a:r>
              <a:rPr lang="en-US" sz="2800" dirty="0" err="1">
                <a:solidFill>
                  <a:schemeClr val="tx1"/>
                </a:solidFill>
                <a:latin typeface="Arial" panose="020B0604020202020204" pitchFamily="34" charset="0"/>
                <a:ea typeface="Segoe UI" pitchFamily="34" charset="0"/>
                <a:cs typeface="Arial" panose="020B0604020202020204" pitchFamily="34" charset="0"/>
              </a:rPr>
              <a:t>Hủy</a:t>
            </a:r>
            <a:r>
              <a:rPr lang="en-US" sz="2800">
                <a:solidFill>
                  <a:schemeClr val="tx1"/>
                </a:solidFill>
                <a:latin typeface="Arial" panose="020B0604020202020204" pitchFamily="34" charset="0"/>
                <a:ea typeface="Segoe UI" pitchFamily="34" charset="0"/>
                <a:cs typeface="Arial" panose="020B0604020202020204" pitchFamily="34" charset="0"/>
              </a:rPr>
              <a:t>: </a:t>
            </a:r>
            <a:r>
              <a:rPr lang="en-US" sz="2800">
                <a:solidFill>
                  <a:srgbClr val="0000FF"/>
                </a:solidFill>
                <a:highlight>
                  <a:srgbClr val="FFFFFF"/>
                </a:highlight>
                <a:latin typeface="Consolas" panose="020B0609020204030204" pitchFamily="49" charset="0"/>
              </a:rPr>
              <a:t>free</a:t>
            </a:r>
            <a:r>
              <a:rPr lang="en-US" sz="2800">
                <a:solidFill>
                  <a:schemeClr val="tx1"/>
                </a:solidFill>
                <a:highlight>
                  <a:srgbClr val="FFFFFF"/>
                </a:highlight>
                <a:latin typeface="Consolas" panose="020B0609020204030204" pitchFamily="49" charset="0"/>
              </a:rPr>
              <a:t> Biến_Con_Trỏ</a:t>
            </a:r>
          </a:p>
          <a:p>
            <a:pPr marL="457200" indent="-457200">
              <a:lnSpc>
                <a:spcPct val="150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Cấp phát vùng nhớ gồm </a:t>
            </a:r>
            <a:r>
              <a:rPr lang="en-US" sz="2800">
                <a:solidFill>
                  <a:schemeClr val="tx1"/>
                </a:solidFill>
                <a:latin typeface="Arial" panose="020B0604020202020204" pitchFamily="34" charset="0"/>
                <a:ea typeface="Segoe UI" pitchFamily="34" charset="0"/>
                <a:cs typeface="Arial" panose="020B0604020202020204" pitchFamily="34" charset="0"/>
              </a:rPr>
              <a:t>n</a:t>
            </a:r>
            <a:r>
              <a:rPr lang="vi-VN" sz="2800">
                <a:solidFill>
                  <a:schemeClr val="tx1"/>
                </a:solidFill>
                <a:latin typeface="Arial" panose="020B0604020202020204" pitchFamily="34" charset="0"/>
                <a:ea typeface="Segoe UI" pitchFamily="34" charset="0"/>
                <a:cs typeface="Arial" panose="020B0604020202020204" pitchFamily="34" charset="0"/>
              </a:rPr>
              <a:t> phần tử trong HEAP, mỗi phần tử kích thước size</a:t>
            </a:r>
            <a:r>
              <a:rPr lang="en-US" sz="2800">
                <a:solidFill>
                  <a:schemeClr val="tx1"/>
                </a:solidFill>
                <a:latin typeface="Arial" panose="020B0604020202020204" pitchFamily="34" charset="0"/>
                <a:ea typeface="Segoe UI" pitchFamily="34" charset="0"/>
                <a:cs typeface="Arial" panose="020B0604020202020204" pitchFamily="34" charset="0"/>
              </a:rPr>
              <a:t> </a:t>
            </a:r>
            <a:r>
              <a:rPr lang="vi-VN" sz="2800">
                <a:solidFill>
                  <a:schemeClr val="tx1"/>
                </a:solidFill>
                <a:latin typeface="Arial" panose="020B0604020202020204" pitchFamily="34" charset="0"/>
                <a:ea typeface="Segoe UI" pitchFamily="34" charset="0"/>
                <a:cs typeface="Arial" panose="020B0604020202020204" pitchFamily="34" charset="0"/>
              </a:rPr>
              <a:t>(bytes)</a:t>
            </a:r>
          </a:p>
          <a:p>
            <a:pPr marL="457200" indent="-457200">
              <a:lnSpc>
                <a:spcPct val="150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Nếu thành công, trả về địa chỉ của vùng nhớ vừa được cấp phát. Ngược lại trả về</a:t>
            </a:r>
            <a:r>
              <a:rPr lang="en-US" sz="2800">
                <a:solidFill>
                  <a:schemeClr val="tx1"/>
                </a:solidFill>
                <a:latin typeface="Arial" panose="020B0604020202020204" pitchFamily="34" charset="0"/>
                <a:ea typeface="Segoe UI" pitchFamily="34" charset="0"/>
                <a:cs typeface="Arial" panose="020B0604020202020204" pitchFamily="34" charset="0"/>
              </a:rPr>
              <a:t> </a:t>
            </a:r>
            <a:r>
              <a:rPr lang="vi-VN" sz="2800">
                <a:solidFill>
                  <a:schemeClr val="tx1"/>
                </a:solidFill>
                <a:latin typeface="Arial" panose="020B0604020202020204" pitchFamily="34" charset="0"/>
                <a:ea typeface="Segoe UI" pitchFamily="34" charset="0"/>
                <a:cs typeface="Arial" panose="020B0604020202020204" pitchFamily="34" charset="0"/>
              </a:rPr>
              <a:t>giá trị NULL.</a:t>
            </a:r>
            <a:endParaRPr lang="vi-VN" sz="2800" dirty="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calloc / free</a:t>
            </a:r>
          </a:p>
        </p:txBody>
      </p:sp>
      <p:sp>
        <p:nvSpPr>
          <p:cNvPr id="49" name="Rectangle 48"/>
          <p:cNvSpPr/>
          <p:nvPr/>
        </p:nvSpPr>
        <p:spPr>
          <a:xfrm>
            <a:off x="832513" y="4790362"/>
            <a:ext cx="7287905" cy="1378425"/>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t"/>
          <a:lstStyle/>
          <a:p>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*p = (</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*)calloc(10, </a:t>
            </a:r>
            <a:r>
              <a:rPr lang="en-US" sz="2400">
                <a:solidFill>
                  <a:srgbClr val="0000FF"/>
                </a:solidFill>
                <a:highlight>
                  <a:srgbClr val="FFFFFF"/>
                </a:highlight>
                <a:latin typeface="Consolas" panose="020B0609020204030204" pitchFamily="49" charset="0"/>
              </a:rPr>
              <a:t>sizeof</a:t>
            </a:r>
            <a:r>
              <a:rPr lang="en-US" sz="2400">
                <a:solidFill>
                  <a:srgbClr val="000000"/>
                </a:solidFill>
                <a:highlight>
                  <a:srgbClr val="FFFFFF"/>
                </a:highlight>
                <a:latin typeface="Consolas" panose="020B0609020204030204" pitchFamily="49" charset="0"/>
              </a:rPr>
              <a:t>(</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a:t>
            </a:r>
          </a:p>
          <a:p>
            <a:r>
              <a:rPr lang="en-US" sz="2400">
                <a:solidFill>
                  <a:srgbClr val="0000FF"/>
                </a:solidFill>
                <a:highlight>
                  <a:srgbClr val="FFFFFF"/>
                </a:highlight>
                <a:latin typeface="Consolas" panose="020B0609020204030204" pitchFamily="49" charset="0"/>
              </a:rPr>
              <a:t>if</a:t>
            </a:r>
            <a:r>
              <a:rPr lang="en-US" sz="2400">
                <a:solidFill>
                  <a:srgbClr val="000000"/>
                </a:solidFill>
                <a:highlight>
                  <a:srgbClr val="FFFFFF"/>
                </a:highlight>
                <a:latin typeface="Consolas" panose="020B0609020204030204" pitchFamily="49" charset="0"/>
              </a:rPr>
              <a:t> (p == </a:t>
            </a:r>
            <a:r>
              <a:rPr lang="en-US" sz="2400">
                <a:solidFill>
                  <a:srgbClr val="6F008A"/>
                </a:solidFill>
                <a:highlight>
                  <a:srgbClr val="FFFFFF"/>
                </a:highlight>
                <a:latin typeface="Consolas" panose="020B0609020204030204" pitchFamily="49" charset="0"/>
              </a:rPr>
              <a:t>NULL</a:t>
            </a:r>
            <a:r>
              <a:rPr lang="en-US" sz="2400">
                <a:solidFill>
                  <a:srgbClr val="000000"/>
                </a:solidFill>
                <a:highlight>
                  <a:srgbClr val="FFFFFF"/>
                </a:highlight>
                <a:latin typeface="Consolas" panose="020B0609020204030204" pitchFamily="49" charset="0"/>
              </a:rPr>
              <a:t>)</a:t>
            </a:r>
          </a:p>
          <a:p>
            <a:r>
              <a:rPr lang="fr-FR" sz="2400">
                <a:solidFill>
                  <a:srgbClr val="000000"/>
                </a:solidFill>
                <a:highlight>
                  <a:srgbClr val="FFFFFF"/>
                </a:highlight>
                <a:latin typeface="Consolas" panose="020B0609020204030204" pitchFamily="49" charset="0"/>
              </a:rPr>
              <a:t>	cout </a:t>
            </a:r>
            <a:r>
              <a:rPr lang="fr-FR" sz="2400">
                <a:solidFill>
                  <a:srgbClr val="008080"/>
                </a:solidFill>
                <a:highlight>
                  <a:srgbClr val="FFFFFF"/>
                </a:highlight>
                <a:latin typeface="Consolas" panose="020B0609020204030204" pitchFamily="49" charset="0"/>
              </a:rPr>
              <a:t>&lt;&lt;</a:t>
            </a:r>
            <a:r>
              <a:rPr lang="fr-FR" sz="2400">
                <a:solidFill>
                  <a:srgbClr val="000000"/>
                </a:solidFill>
                <a:highlight>
                  <a:srgbClr val="FFFFFF"/>
                </a:highlight>
                <a:latin typeface="Consolas" panose="020B0609020204030204" pitchFamily="49" charset="0"/>
              </a:rPr>
              <a:t> </a:t>
            </a:r>
            <a:r>
              <a:rPr lang="fr-FR" sz="2400">
                <a:solidFill>
                  <a:srgbClr val="A31515"/>
                </a:solidFill>
                <a:highlight>
                  <a:srgbClr val="FFFFFF"/>
                </a:highlight>
                <a:latin typeface="Consolas" panose="020B0609020204030204" pitchFamily="49" charset="0"/>
              </a:rPr>
              <a:t>"Khong du bo nho!"</a:t>
            </a:r>
            <a:r>
              <a:rPr lang="fr-FR" sz="2400">
                <a:solidFill>
                  <a:srgbClr val="000000"/>
                </a:solidFill>
                <a:highlight>
                  <a:srgbClr val="FFFFFF"/>
                </a:highlight>
                <a:latin typeface="Consolas" panose="020B0609020204030204" pitchFamily="49" charset="0"/>
              </a:rPr>
              <a:t>;</a:t>
            </a:r>
            <a:endParaRPr lang="en-US" sz="2400"/>
          </a:p>
        </p:txBody>
      </p:sp>
    </p:spTree>
    <p:extLst>
      <p:ext uri="{BB962C8B-B14F-4D97-AF65-F5344CB8AC3E}">
        <p14:creationId xmlns:p14="http://schemas.microsoft.com/office/powerpoint/2010/main" val="68227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45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Cấp phát động</a:t>
            </a:r>
            <a:r>
              <a:rPr lang="en-US" sz="2800">
                <a:solidFill>
                  <a:schemeClr val="tx1"/>
                </a:solidFill>
                <a:latin typeface="Arial" panose="020B0604020202020204" pitchFamily="34" charset="0"/>
                <a:ea typeface="Segoe UI" pitchFamily="34" charset="0"/>
                <a:cs typeface="Arial" panose="020B0604020202020204" pitchFamily="34" charset="0"/>
              </a:rPr>
              <a:t>: </a:t>
            </a:r>
          </a:p>
          <a:p>
            <a:pPr algn="ctr">
              <a:lnSpc>
                <a:spcPts val="4500"/>
              </a:lnSpc>
              <a:buClr>
                <a:srgbClr val="0070C0"/>
              </a:buClr>
            </a:pPr>
            <a:r>
              <a:rPr lang="en-US" sz="2800">
                <a:solidFill>
                  <a:schemeClr val="tx1"/>
                </a:solidFill>
                <a:highlight>
                  <a:srgbClr val="FFFFFF"/>
                </a:highlight>
                <a:latin typeface="Consolas" panose="020B0609020204030204" pitchFamily="49" charset="0"/>
              </a:rPr>
              <a:t>Biến_Con_Trỏ =</a:t>
            </a:r>
            <a:r>
              <a:rPr lang="en-US" sz="2800">
                <a:solidFill>
                  <a:srgbClr val="0000FF"/>
                </a:solidFill>
                <a:highlight>
                  <a:srgbClr val="FFFFFF"/>
                </a:highlight>
                <a:latin typeface="Consolas" panose="020B0609020204030204" pitchFamily="49" charset="0"/>
              </a:rPr>
              <a:t> realloc</a:t>
            </a:r>
            <a:r>
              <a:rPr lang="en-US" sz="2800">
                <a:solidFill>
                  <a:schemeClr val="tx1"/>
                </a:solidFill>
                <a:highlight>
                  <a:srgbClr val="FFFFFF"/>
                </a:highlight>
                <a:latin typeface="Consolas" panose="020B0609020204030204" pitchFamily="49" charset="0"/>
              </a:rPr>
              <a:t>(Biến_Con_Trỏ, n*size)</a:t>
            </a:r>
            <a:endParaRPr lang="en-US" sz="2800" dirty="0">
              <a:solidFill>
                <a:schemeClr val="tx1"/>
              </a:solidFill>
              <a:highlight>
                <a:srgbClr val="FFFFFF"/>
              </a:highlight>
              <a:latin typeface="Consolas" panose="020B0609020204030204" pitchFamily="49" charset="0"/>
            </a:endParaRPr>
          </a:p>
          <a:p>
            <a:pPr marL="457200" indent="-457200">
              <a:lnSpc>
                <a:spcPts val="4500"/>
              </a:lnSpc>
              <a:buClr>
                <a:srgbClr val="0070C0"/>
              </a:buClr>
              <a:buFont typeface="Wingdings" panose="05000000000000000000" pitchFamily="2" charset="2"/>
              <a:buChar char="Ø"/>
            </a:pPr>
            <a:r>
              <a:rPr lang="en-US" sz="2800" dirty="0" err="1">
                <a:solidFill>
                  <a:schemeClr val="tx1"/>
                </a:solidFill>
                <a:latin typeface="Arial" panose="020B0604020202020204" pitchFamily="34" charset="0"/>
                <a:ea typeface="Segoe UI" pitchFamily="34" charset="0"/>
                <a:cs typeface="Arial" panose="020B0604020202020204" pitchFamily="34" charset="0"/>
              </a:rPr>
              <a:t>Hủy</a:t>
            </a:r>
            <a:r>
              <a:rPr lang="en-US" sz="2800">
                <a:solidFill>
                  <a:schemeClr val="tx1"/>
                </a:solidFill>
                <a:latin typeface="Arial" panose="020B0604020202020204" pitchFamily="34" charset="0"/>
                <a:ea typeface="Segoe UI" pitchFamily="34" charset="0"/>
                <a:cs typeface="Arial" panose="020B0604020202020204" pitchFamily="34" charset="0"/>
              </a:rPr>
              <a:t>: </a:t>
            </a:r>
            <a:r>
              <a:rPr lang="en-US" sz="2800">
                <a:solidFill>
                  <a:srgbClr val="0000FF"/>
                </a:solidFill>
                <a:highlight>
                  <a:srgbClr val="FFFFFF"/>
                </a:highlight>
                <a:latin typeface="Consolas" panose="020B0609020204030204" pitchFamily="49" charset="0"/>
              </a:rPr>
              <a:t>free</a:t>
            </a:r>
            <a:r>
              <a:rPr lang="en-US" sz="2800">
                <a:solidFill>
                  <a:schemeClr val="tx1"/>
                </a:solidFill>
                <a:highlight>
                  <a:srgbClr val="FFFFFF"/>
                </a:highlight>
                <a:latin typeface="Consolas" panose="020B0609020204030204" pitchFamily="49" charset="0"/>
              </a:rPr>
              <a:t> Biến_Con_Trỏ</a:t>
            </a:r>
          </a:p>
          <a:p>
            <a:pPr marL="457200" indent="-457200">
              <a:lnSpc>
                <a:spcPts val="45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Cấp phát lại vùng nhớ </a:t>
            </a:r>
            <a:r>
              <a:rPr lang="en-US" sz="2800">
                <a:solidFill>
                  <a:schemeClr val="tx1"/>
                </a:solidFill>
                <a:latin typeface="Arial" panose="020B0604020202020204" pitchFamily="34" charset="0"/>
                <a:ea typeface="Segoe UI" pitchFamily="34" charset="0"/>
                <a:cs typeface="Arial" panose="020B0604020202020204" pitchFamily="34" charset="0"/>
              </a:rPr>
              <a:t>cho</a:t>
            </a:r>
            <a:r>
              <a:rPr lang="vi-VN" sz="2800">
                <a:solidFill>
                  <a:schemeClr val="tx1"/>
                </a:solidFill>
                <a:latin typeface="Arial" panose="020B0604020202020204" pitchFamily="34" charset="0"/>
                <a:ea typeface="Segoe UI" pitchFamily="34" charset="0"/>
                <a:cs typeface="Arial" panose="020B0604020202020204" pitchFamily="34" charset="0"/>
              </a:rPr>
              <a:t> một con trỏ đang trỏ đến trong vùng nhớ HEAP với</a:t>
            </a:r>
            <a:r>
              <a:rPr lang="en-US" sz="2800">
                <a:solidFill>
                  <a:schemeClr val="tx1"/>
                </a:solidFill>
                <a:latin typeface="Arial" panose="020B0604020202020204" pitchFamily="34" charset="0"/>
                <a:ea typeface="Segoe UI" pitchFamily="34" charset="0"/>
                <a:cs typeface="Arial" panose="020B0604020202020204" pitchFamily="34" charset="0"/>
              </a:rPr>
              <a:t> </a:t>
            </a:r>
            <a:r>
              <a:rPr lang="vi-VN" sz="2800">
                <a:solidFill>
                  <a:schemeClr val="tx1"/>
                </a:solidFill>
                <a:latin typeface="Arial" panose="020B0604020202020204" pitchFamily="34" charset="0"/>
                <a:ea typeface="Segoe UI" pitchFamily="34" charset="0"/>
                <a:cs typeface="Arial" panose="020B0604020202020204" pitchFamily="34" charset="0"/>
              </a:rPr>
              <a:t>kích thước mới là size </a:t>
            </a:r>
            <a:r>
              <a:rPr lang="en-US" sz="2800">
                <a:solidFill>
                  <a:schemeClr val="tx1"/>
                </a:solidFill>
                <a:latin typeface="Arial" panose="020B0604020202020204" pitchFamily="34" charset="0"/>
                <a:ea typeface="Segoe UI" pitchFamily="34" charset="0"/>
                <a:cs typeface="Arial" panose="020B0604020202020204" pitchFamily="34" charset="0"/>
              </a:rPr>
              <a:t>(</a:t>
            </a:r>
            <a:r>
              <a:rPr lang="vi-VN" sz="2800">
                <a:solidFill>
                  <a:schemeClr val="tx1"/>
                </a:solidFill>
                <a:latin typeface="Arial" panose="020B0604020202020204" pitchFamily="34" charset="0"/>
                <a:ea typeface="Segoe UI" pitchFamily="34" charset="0"/>
                <a:cs typeface="Arial" panose="020B0604020202020204" pitchFamily="34" charset="0"/>
              </a:rPr>
              <a:t>bytes</a:t>
            </a:r>
            <a:r>
              <a:rPr lang="en-US" sz="2800">
                <a:solidFill>
                  <a:schemeClr val="tx1"/>
                </a:solidFill>
                <a:latin typeface="Arial" panose="020B0604020202020204" pitchFamily="34" charset="0"/>
                <a:ea typeface="Segoe UI" pitchFamily="34" charset="0"/>
                <a:cs typeface="Arial" panose="020B0604020202020204" pitchFamily="34" charset="0"/>
              </a:rPr>
              <a:t>). </a:t>
            </a:r>
            <a:r>
              <a:rPr lang="vi-VN" sz="2800">
                <a:solidFill>
                  <a:schemeClr val="tx1"/>
                </a:solidFill>
                <a:latin typeface="Arial" panose="020B0604020202020204" pitchFamily="34" charset="0"/>
                <a:ea typeface="Segoe UI" pitchFamily="34" charset="0"/>
                <a:cs typeface="Arial" panose="020B0604020202020204" pitchFamily="34" charset="0"/>
              </a:rPr>
              <a:t>Nếu thành công, trả về địa chỉ của vùng nhớ vừa được cấp phát. Ngược lại trả về</a:t>
            </a:r>
            <a:r>
              <a:rPr lang="en-US" sz="2800">
                <a:solidFill>
                  <a:schemeClr val="tx1"/>
                </a:solidFill>
                <a:latin typeface="Arial" panose="020B0604020202020204" pitchFamily="34" charset="0"/>
                <a:ea typeface="Segoe UI" pitchFamily="34" charset="0"/>
                <a:cs typeface="Arial" panose="020B0604020202020204" pitchFamily="34" charset="0"/>
              </a:rPr>
              <a:t> </a:t>
            </a:r>
            <a:r>
              <a:rPr lang="vi-VN" sz="2800">
                <a:solidFill>
                  <a:schemeClr val="tx1"/>
                </a:solidFill>
                <a:latin typeface="Arial" panose="020B0604020202020204" pitchFamily="34" charset="0"/>
                <a:ea typeface="Segoe UI" pitchFamily="34" charset="0"/>
                <a:cs typeface="Arial" panose="020B0604020202020204" pitchFamily="34" charset="0"/>
              </a:rPr>
              <a:t>giá trị NULL.</a:t>
            </a:r>
            <a:endParaRPr lang="vi-VN" sz="2800" dirty="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realloc / free</a:t>
            </a:r>
          </a:p>
        </p:txBody>
      </p:sp>
      <p:sp>
        <p:nvSpPr>
          <p:cNvPr id="49" name="Rectangle 48"/>
          <p:cNvSpPr/>
          <p:nvPr/>
        </p:nvSpPr>
        <p:spPr>
          <a:xfrm>
            <a:off x="1023582" y="4885895"/>
            <a:ext cx="7301551" cy="1651383"/>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t"/>
          <a:lstStyle/>
          <a:p>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*p = (</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*)malloc(10 * </a:t>
            </a:r>
            <a:r>
              <a:rPr lang="en-US" sz="2400">
                <a:solidFill>
                  <a:srgbClr val="0000FF"/>
                </a:solidFill>
                <a:highlight>
                  <a:srgbClr val="FFFFFF"/>
                </a:highlight>
                <a:latin typeface="Consolas" panose="020B0609020204030204" pitchFamily="49" charset="0"/>
              </a:rPr>
              <a:t>sizeof</a:t>
            </a:r>
            <a:r>
              <a:rPr lang="en-US" sz="2400">
                <a:solidFill>
                  <a:srgbClr val="000000"/>
                </a:solidFill>
                <a:highlight>
                  <a:srgbClr val="FFFFFF"/>
                </a:highlight>
                <a:latin typeface="Consolas" panose="020B0609020204030204" pitchFamily="49" charset="0"/>
              </a:rPr>
              <a:t>(</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p = (</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*)realloc(p, 20 * </a:t>
            </a:r>
            <a:r>
              <a:rPr lang="en-US" sz="2400">
                <a:solidFill>
                  <a:srgbClr val="0000FF"/>
                </a:solidFill>
                <a:highlight>
                  <a:srgbClr val="FFFFFF"/>
                </a:highlight>
                <a:latin typeface="Consolas" panose="020B0609020204030204" pitchFamily="49" charset="0"/>
              </a:rPr>
              <a:t>sizeof</a:t>
            </a:r>
            <a:r>
              <a:rPr lang="en-US" sz="2400">
                <a:solidFill>
                  <a:srgbClr val="000000"/>
                </a:solidFill>
                <a:highlight>
                  <a:srgbClr val="FFFFFF"/>
                </a:highlight>
                <a:latin typeface="Consolas" panose="020B0609020204030204" pitchFamily="49" charset="0"/>
              </a:rPr>
              <a:t>(</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a:t>
            </a:r>
          </a:p>
          <a:p>
            <a:r>
              <a:rPr lang="en-US" sz="2400">
                <a:solidFill>
                  <a:srgbClr val="0000FF"/>
                </a:solidFill>
                <a:highlight>
                  <a:srgbClr val="FFFFFF"/>
                </a:highlight>
                <a:latin typeface="Consolas" panose="020B0609020204030204" pitchFamily="49" charset="0"/>
              </a:rPr>
              <a:t>if</a:t>
            </a:r>
            <a:r>
              <a:rPr lang="en-US" sz="2400">
                <a:solidFill>
                  <a:srgbClr val="000000"/>
                </a:solidFill>
                <a:highlight>
                  <a:srgbClr val="FFFFFF"/>
                </a:highlight>
                <a:latin typeface="Consolas" panose="020B0609020204030204" pitchFamily="49" charset="0"/>
              </a:rPr>
              <a:t> (p == </a:t>
            </a:r>
            <a:r>
              <a:rPr lang="en-US" sz="2400">
                <a:solidFill>
                  <a:srgbClr val="6F008A"/>
                </a:solidFill>
                <a:highlight>
                  <a:srgbClr val="FFFFFF"/>
                </a:highlight>
                <a:latin typeface="Consolas" panose="020B0609020204030204" pitchFamily="49" charset="0"/>
              </a:rPr>
              <a:t>NULL</a:t>
            </a:r>
            <a:r>
              <a:rPr lang="en-US" sz="2400">
                <a:solidFill>
                  <a:srgbClr val="000000"/>
                </a:solidFill>
                <a:highlight>
                  <a:srgbClr val="FFFFFF"/>
                </a:highlight>
                <a:latin typeface="Consolas" panose="020B0609020204030204" pitchFamily="49" charset="0"/>
              </a:rPr>
              <a:t>)</a:t>
            </a:r>
          </a:p>
          <a:p>
            <a:r>
              <a:rPr lang="fr-FR" sz="2400">
                <a:solidFill>
                  <a:srgbClr val="000000"/>
                </a:solidFill>
                <a:highlight>
                  <a:srgbClr val="FFFFFF"/>
                </a:highlight>
                <a:latin typeface="Consolas" panose="020B0609020204030204" pitchFamily="49" charset="0"/>
              </a:rPr>
              <a:t>	cout </a:t>
            </a:r>
            <a:r>
              <a:rPr lang="fr-FR" sz="2400">
                <a:solidFill>
                  <a:srgbClr val="008080"/>
                </a:solidFill>
                <a:highlight>
                  <a:srgbClr val="FFFFFF"/>
                </a:highlight>
                <a:latin typeface="Consolas" panose="020B0609020204030204" pitchFamily="49" charset="0"/>
              </a:rPr>
              <a:t>&lt;&lt;</a:t>
            </a:r>
            <a:r>
              <a:rPr lang="fr-FR" sz="2400">
                <a:solidFill>
                  <a:srgbClr val="000000"/>
                </a:solidFill>
                <a:highlight>
                  <a:srgbClr val="FFFFFF"/>
                </a:highlight>
                <a:latin typeface="Consolas" panose="020B0609020204030204" pitchFamily="49" charset="0"/>
              </a:rPr>
              <a:t> </a:t>
            </a:r>
            <a:r>
              <a:rPr lang="fr-FR" sz="2400">
                <a:solidFill>
                  <a:srgbClr val="A31515"/>
                </a:solidFill>
                <a:highlight>
                  <a:srgbClr val="FFFFFF"/>
                </a:highlight>
                <a:latin typeface="Consolas" panose="020B0609020204030204" pitchFamily="49" charset="0"/>
              </a:rPr>
              <a:t>"Khong du bo nho!"</a:t>
            </a:r>
            <a:r>
              <a:rPr lang="fr-FR" sz="2400">
                <a:solidFill>
                  <a:srgbClr val="000000"/>
                </a:solidFill>
                <a:highlight>
                  <a:srgbClr val="FFFFFF"/>
                </a:highlight>
                <a:latin typeface="Consolas" panose="020B0609020204030204" pitchFamily="49" charset="0"/>
              </a:rPr>
              <a:t>;</a:t>
            </a:r>
            <a:endParaRPr lang="en-US" sz="2400"/>
          </a:p>
        </p:txBody>
      </p:sp>
    </p:spTree>
    <p:extLst>
      <p:ext uri="{BB962C8B-B14F-4D97-AF65-F5344CB8AC3E}">
        <p14:creationId xmlns:p14="http://schemas.microsoft.com/office/powerpoint/2010/main" val="158082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ct val="150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Cấp phát động</a:t>
            </a:r>
            <a:r>
              <a:rPr lang="en-US" sz="2800">
                <a:solidFill>
                  <a:schemeClr val="tx1"/>
                </a:solidFill>
                <a:latin typeface="Arial" panose="020B0604020202020204" pitchFamily="34" charset="0"/>
                <a:ea typeface="Segoe UI" pitchFamily="34" charset="0"/>
                <a:cs typeface="Arial" panose="020B0604020202020204" pitchFamily="34" charset="0"/>
              </a:rPr>
              <a:t>: </a:t>
            </a:r>
            <a:r>
              <a:rPr lang="en-US" sz="2800">
                <a:solidFill>
                  <a:srgbClr val="0000FF"/>
                </a:solidFill>
                <a:highlight>
                  <a:srgbClr val="FFFFFF"/>
                </a:highlight>
                <a:latin typeface="Consolas" panose="020B0609020204030204" pitchFamily="49" charset="0"/>
              </a:rPr>
              <a:t>KDL*</a:t>
            </a:r>
            <a:r>
              <a:rPr lang="en-US" sz="2800">
                <a:solidFill>
                  <a:srgbClr val="000000"/>
                </a:solidFill>
                <a:highlight>
                  <a:srgbClr val="FFFFFF"/>
                </a:highlight>
                <a:latin typeface="Consolas" panose="020B0609020204030204" pitchFamily="49" charset="0"/>
              </a:rPr>
              <a:t> Bien = </a:t>
            </a:r>
            <a:r>
              <a:rPr lang="en-US" sz="2800">
                <a:solidFill>
                  <a:srgbClr val="0000FF"/>
                </a:solidFill>
                <a:highlight>
                  <a:srgbClr val="FFFFFF"/>
                </a:highlight>
                <a:latin typeface="Consolas" panose="020B0609020204030204" pitchFamily="49" charset="0"/>
              </a:rPr>
              <a:t>new</a:t>
            </a:r>
            <a:r>
              <a:rPr lang="en-US" sz="2800">
                <a:solidFill>
                  <a:srgbClr val="000000"/>
                </a:solidFill>
                <a:highlight>
                  <a:srgbClr val="FFFFFF"/>
                </a:highlight>
                <a:latin typeface="Consolas" panose="020B0609020204030204" pitchFamily="49" charset="0"/>
              </a:rPr>
              <a:t> </a:t>
            </a:r>
            <a:r>
              <a:rPr lang="en-US" sz="2800">
                <a:solidFill>
                  <a:srgbClr val="0000FF"/>
                </a:solidFill>
                <a:highlight>
                  <a:srgbClr val="FFFFFF"/>
                </a:highlight>
                <a:latin typeface="Consolas" panose="020B0609020204030204" pitchFamily="49" charset="0"/>
              </a:rPr>
              <a:t>KDL</a:t>
            </a:r>
            <a:r>
              <a:rPr lang="en-US" sz="2800">
                <a:solidFill>
                  <a:schemeClr val="tx1"/>
                </a:solidFill>
                <a:highlight>
                  <a:srgbClr val="FFFFFF"/>
                </a:highlight>
                <a:latin typeface="Consolas" panose="020B0609020204030204" pitchFamily="49" charset="0"/>
              </a:rPr>
              <a:t>;</a:t>
            </a:r>
          </a:p>
          <a:p>
            <a:pPr marL="457200" indent="-457200">
              <a:lnSpc>
                <a:spcPct val="150000"/>
              </a:lnSpc>
              <a:buClr>
                <a:srgbClr val="0070C0"/>
              </a:buClr>
              <a:buFont typeface="Wingdings" panose="05000000000000000000" pitchFamily="2" charset="2"/>
              <a:buChar char="Ø"/>
            </a:pPr>
            <a:r>
              <a:rPr lang="en-US" sz="2800">
                <a:solidFill>
                  <a:schemeClr val="tx1"/>
                </a:solidFill>
                <a:latin typeface="Arial" panose="020B0604020202020204" pitchFamily="34" charset="0"/>
                <a:ea typeface="Segoe UI" pitchFamily="34" charset="0"/>
                <a:cs typeface="Arial" panose="020B0604020202020204" pitchFamily="34" charset="0"/>
              </a:rPr>
              <a:t>Hủy: </a:t>
            </a:r>
            <a:r>
              <a:rPr lang="en-US" sz="2800">
                <a:solidFill>
                  <a:srgbClr val="0000FF"/>
                </a:solidFill>
                <a:highlight>
                  <a:srgbClr val="FFFFFF"/>
                </a:highlight>
                <a:latin typeface="Consolas" panose="020B0609020204030204" pitchFamily="49" charset="0"/>
              </a:rPr>
              <a:t>delete</a:t>
            </a:r>
            <a:r>
              <a:rPr lang="en-US" sz="2800">
                <a:solidFill>
                  <a:schemeClr val="tx1"/>
                </a:solidFill>
                <a:highlight>
                  <a:srgbClr val="FFFFFF"/>
                </a:highlight>
                <a:latin typeface="Consolas" panose="020B0609020204030204" pitchFamily="49" charset="0"/>
              </a:rPr>
              <a:t> </a:t>
            </a:r>
            <a:r>
              <a:rPr lang="en-US" sz="2800">
                <a:solidFill>
                  <a:srgbClr val="000000"/>
                </a:solidFill>
                <a:highlight>
                  <a:srgbClr val="FFFFFF"/>
                </a:highlight>
                <a:latin typeface="Consolas" panose="020B0609020204030204" pitchFamily="49" charset="0"/>
              </a:rPr>
              <a:t>Bien </a:t>
            </a:r>
          </a:p>
          <a:p>
            <a:pPr marL="457200" indent="-457200">
              <a:lnSpc>
                <a:spcPct val="150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Cấp phát trong HEAP một vùng nhớ size</a:t>
            </a:r>
            <a:r>
              <a:rPr lang="en-US" sz="2800">
                <a:solidFill>
                  <a:schemeClr val="tx1"/>
                </a:solidFill>
                <a:latin typeface="Arial" panose="020B0604020202020204" pitchFamily="34" charset="0"/>
                <a:ea typeface="Segoe UI" pitchFamily="34" charset="0"/>
                <a:cs typeface="Arial" panose="020B0604020202020204" pitchFamily="34" charset="0"/>
              </a:rPr>
              <a:t>of(KDL)</a:t>
            </a:r>
            <a:endParaRPr lang="vi-VN" sz="2800">
              <a:solidFill>
                <a:schemeClr val="tx1"/>
              </a:solidFill>
              <a:latin typeface="Arial" panose="020B0604020202020204" pitchFamily="34" charset="0"/>
              <a:ea typeface="Segoe UI" pitchFamily="34" charset="0"/>
              <a:cs typeface="Arial" panose="020B0604020202020204" pitchFamily="34" charset="0"/>
            </a:endParaRPr>
          </a:p>
          <a:p>
            <a:pPr marL="457200" indent="-457200">
              <a:lnSpc>
                <a:spcPct val="150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Nếu thành công, trả về địa chỉ của vùng nhớ vừa được cấp phát. Ngược lại trả về</a:t>
            </a:r>
            <a:r>
              <a:rPr lang="en-US" sz="2800">
                <a:solidFill>
                  <a:schemeClr val="tx1"/>
                </a:solidFill>
                <a:latin typeface="Arial" panose="020B0604020202020204" pitchFamily="34" charset="0"/>
                <a:ea typeface="Segoe UI" pitchFamily="34" charset="0"/>
                <a:cs typeface="Arial" panose="020B0604020202020204" pitchFamily="34" charset="0"/>
              </a:rPr>
              <a:t> </a:t>
            </a:r>
            <a:r>
              <a:rPr lang="vi-VN" sz="2800">
                <a:solidFill>
                  <a:schemeClr val="tx1"/>
                </a:solidFill>
                <a:latin typeface="Arial" panose="020B0604020202020204" pitchFamily="34" charset="0"/>
                <a:ea typeface="Segoe UI" pitchFamily="34" charset="0"/>
                <a:cs typeface="Arial" panose="020B0604020202020204" pitchFamily="34" charset="0"/>
              </a:rPr>
              <a:t>giá trị NULL.</a:t>
            </a:r>
            <a:endParaRPr lang="en-US" sz="2800" dirty="0">
              <a:solidFill>
                <a:schemeClr val="tx1"/>
              </a:solidFill>
              <a:latin typeface="Arial" panose="020B0604020202020204" pitchFamily="34" charset="0"/>
              <a:ea typeface="Segoe UI" pitchFamily="34" charset="0"/>
              <a:cs typeface="Arial" panose="020B0604020202020204" pitchFamily="34" charset="0"/>
            </a:endParaRPr>
          </a:p>
          <a:p>
            <a:pPr>
              <a:lnSpc>
                <a:spcPts val="4000"/>
              </a:lnSpc>
              <a:buClr>
                <a:srgbClr val="0070C0"/>
              </a:buClr>
            </a:pPr>
            <a:endParaRPr lang="vi-VN" sz="2800" dirty="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new / delete</a:t>
            </a:r>
          </a:p>
        </p:txBody>
      </p:sp>
      <p:sp>
        <p:nvSpPr>
          <p:cNvPr id="49" name="Rectangle 48"/>
          <p:cNvSpPr/>
          <p:nvPr/>
        </p:nvSpPr>
        <p:spPr>
          <a:xfrm>
            <a:off x="832513" y="4286079"/>
            <a:ext cx="7287905" cy="1664345"/>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t"/>
          <a:lstStyle/>
          <a:p>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p = </a:t>
            </a:r>
            <a:r>
              <a:rPr lang="en-US" sz="2400">
                <a:solidFill>
                  <a:srgbClr val="0000FF"/>
                </a:solidFill>
                <a:highlight>
                  <a:srgbClr val="FFFFFF"/>
                </a:highlight>
                <a:latin typeface="Consolas" panose="020B0609020204030204" pitchFamily="49" charset="0"/>
              </a:rPr>
              <a:t>new</a:t>
            </a:r>
            <a:r>
              <a:rPr lang="en-US" sz="2400">
                <a:solidFill>
                  <a:srgbClr val="000000"/>
                </a:solidFill>
                <a:highlight>
                  <a:srgbClr val="FFFFFF"/>
                </a:highlight>
                <a:latin typeface="Consolas" panose="020B0609020204030204" pitchFamily="49" charset="0"/>
              </a:rPr>
              <a:t> </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*p = 10;</a:t>
            </a:r>
          </a:p>
          <a:p>
            <a:r>
              <a:rPr lang="en-US" sz="2400">
                <a:solidFill>
                  <a:srgbClr val="000000"/>
                </a:solidFill>
                <a:highlight>
                  <a:srgbClr val="FFFFFF"/>
                </a:highlight>
                <a:latin typeface="Consolas" panose="020B0609020204030204" pitchFamily="49" charset="0"/>
              </a:rPr>
              <a:t>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*p;</a:t>
            </a:r>
          </a:p>
          <a:p>
            <a:r>
              <a:rPr lang="en-US" sz="2400">
                <a:solidFill>
                  <a:srgbClr val="0000FF"/>
                </a:solidFill>
                <a:highlight>
                  <a:srgbClr val="FFFFFF"/>
                </a:highlight>
                <a:latin typeface="Consolas" panose="020B0609020204030204" pitchFamily="49" charset="0"/>
              </a:rPr>
              <a:t>delete</a:t>
            </a:r>
            <a:r>
              <a:rPr lang="en-US" sz="2400">
                <a:solidFill>
                  <a:srgbClr val="000000"/>
                </a:solidFill>
                <a:highlight>
                  <a:srgbClr val="FFFFFF"/>
                </a:highlight>
                <a:latin typeface="Consolas" panose="020B0609020204030204" pitchFamily="49" charset="0"/>
              </a:rPr>
              <a:t> p;</a:t>
            </a:r>
          </a:p>
        </p:txBody>
      </p:sp>
    </p:spTree>
    <p:extLst>
      <p:ext uri="{BB962C8B-B14F-4D97-AF65-F5344CB8AC3E}">
        <p14:creationId xmlns:p14="http://schemas.microsoft.com/office/powerpoint/2010/main" val="296274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Con trỏ hàm</a:t>
            </a:r>
          </a:p>
        </p:txBody>
      </p:sp>
      <p:sp>
        <p:nvSpPr>
          <p:cNvPr id="49" name="Rectangle 48"/>
          <p:cNvSpPr/>
          <p:nvPr/>
        </p:nvSpPr>
        <p:spPr>
          <a:xfrm>
            <a:off x="1767385" y="956025"/>
            <a:ext cx="5609229" cy="5526662"/>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t"/>
          <a:lstStyle/>
          <a:p>
            <a:r>
              <a:rPr lang="en-US" sz="2400">
                <a:solidFill>
                  <a:srgbClr val="808080"/>
                </a:solidFill>
                <a:highlight>
                  <a:srgbClr val="FFFFFF"/>
                </a:highlight>
                <a:latin typeface="Consolas" panose="020B0609020204030204" pitchFamily="49" charset="0"/>
              </a:rPr>
              <a:t>#include</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&lt;iostream&gt;</a:t>
            </a:r>
            <a:endParaRPr lang="en-US" sz="2400">
              <a:solidFill>
                <a:srgbClr val="000000"/>
              </a:solidFill>
              <a:highlight>
                <a:srgbClr val="FFFFFF"/>
              </a:highlight>
              <a:latin typeface="Consolas" panose="020B0609020204030204" pitchFamily="49" charset="0"/>
            </a:endParaRPr>
          </a:p>
          <a:p>
            <a:r>
              <a:rPr lang="en-US" sz="2400">
                <a:solidFill>
                  <a:srgbClr val="0000FF"/>
                </a:solidFill>
                <a:highlight>
                  <a:srgbClr val="FFFFFF"/>
                </a:highlight>
                <a:latin typeface="Consolas" panose="020B0609020204030204" pitchFamily="49" charset="0"/>
              </a:rPr>
              <a:t>using</a:t>
            </a:r>
            <a:r>
              <a:rPr lang="en-US" sz="2400">
                <a:solidFill>
                  <a:srgbClr val="000000"/>
                </a:solidFill>
                <a:highlight>
                  <a:srgbClr val="FFFFFF"/>
                </a:highlight>
                <a:latin typeface="Consolas" panose="020B0609020204030204" pitchFamily="49" charset="0"/>
              </a:rPr>
              <a:t> </a:t>
            </a:r>
            <a:r>
              <a:rPr lang="en-US" sz="2400">
                <a:solidFill>
                  <a:srgbClr val="0000FF"/>
                </a:solidFill>
                <a:highlight>
                  <a:srgbClr val="FFFFFF"/>
                </a:highlight>
                <a:latin typeface="Consolas" panose="020B0609020204030204" pitchFamily="49" charset="0"/>
              </a:rPr>
              <a:t>namespace</a:t>
            </a:r>
            <a:r>
              <a:rPr lang="en-US" sz="2400">
                <a:solidFill>
                  <a:srgbClr val="000000"/>
                </a:solidFill>
                <a:highlight>
                  <a:srgbClr val="FFFFFF"/>
                </a:highlight>
                <a:latin typeface="Consolas" panose="020B0609020204030204" pitchFamily="49" charset="0"/>
              </a:rPr>
              <a:t> std;</a:t>
            </a:r>
          </a:p>
          <a:p>
            <a:endParaRPr lang="en-US" sz="2400">
              <a:solidFill>
                <a:srgbClr val="000000"/>
              </a:solidFill>
              <a:highlight>
                <a:srgbClr val="FFFFFF"/>
              </a:highlight>
              <a:latin typeface="Consolas" panose="020B0609020204030204" pitchFamily="49" charset="0"/>
            </a:endParaRPr>
          </a:p>
          <a:p>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Tong(</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a</a:t>
            </a:r>
            <a:r>
              <a:rPr lang="en-US" sz="2400">
                <a:solidFill>
                  <a:srgbClr val="000000"/>
                </a:solidFill>
                <a:highlight>
                  <a:srgbClr val="FFFFFF"/>
                </a:highlight>
                <a:latin typeface="Consolas" panose="020B0609020204030204" pitchFamily="49" charset="0"/>
              </a:rPr>
              <a:t>, </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b</a:t>
            </a:r>
            <a:r>
              <a:rPr lang="en-US"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a:t>
            </a:r>
          </a:p>
          <a:p>
            <a:pPr lvl="2"/>
            <a:r>
              <a:rPr lang="en-US" sz="2400">
                <a:solidFill>
                  <a:srgbClr val="0000FF"/>
                </a:solidFill>
                <a:highlight>
                  <a:srgbClr val="FFFFFF"/>
                </a:highlight>
                <a:latin typeface="Consolas" panose="020B0609020204030204" pitchFamily="49" charset="0"/>
              </a:rPr>
              <a:t>return</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a</a:t>
            </a:r>
            <a:r>
              <a:rPr lang="en-US" sz="2400">
                <a:solidFill>
                  <a:srgbClr val="000000"/>
                </a:solidFill>
                <a:highlight>
                  <a:srgbClr val="FFFFFF"/>
                </a:highlight>
                <a:latin typeface="Consolas" panose="020B0609020204030204" pitchFamily="49" charset="0"/>
              </a:rPr>
              <a:t> + </a:t>
            </a:r>
            <a:r>
              <a:rPr lang="en-US" sz="2400">
                <a:solidFill>
                  <a:srgbClr val="808080"/>
                </a:solidFill>
                <a:highlight>
                  <a:srgbClr val="FFFFFF"/>
                </a:highlight>
                <a:latin typeface="Consolas" panose="020B0609020204030204" pitchFamily="49" charset="0"/>
              </a:rPr>
              <a:t>b</a:t>
            </a:r>
            <a:r>
              <a:rPr lang="en-US"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a:t>
            </a:r>
          </a:p>
          <a:p>
            <a:endParaRPr lang="en-US" sz="2400">
              <a:solidFill>
                <a:srgbClr val="000000"/>
              </a:solidFill>
              <a:highlight>
                <a:srgbClr val="FFFFFF"/>
              </a:highlight>
              <a:latin typeface="Consolas" panose="020B0609020204030204" pitchFamily="49" charset="0"/>
            </a:endParaRPr>
          </a:p>
          <a:p>
            <a:r>
              <a:rPr lang="en-US" sz="2400">
                <a:solidFill>
                  <a:srgbClr val="0000FF"/>
                </a:solidFill>
                <a:highlight>
                  <a:srgbClr val="FFFFFF"/>
                </a:highlight>
                <a:latin typeface="Consolas" panose="020B0609020204030204" pitchFamily="49" charset="0"/>
              </a:rPr>
              <a:t>void</a:t>
            </a:r>
            <a:r>
              <a:rPr lang="en-US" sz="2400">
                <a:solidFill>
                  <a:srgbClr val="000000"/>
                </a:solidFill>
                <a:highlight>
                  <a:srgbClr val="FFFFFF"/>
                </a:highlight>
                <a:latin typeface="Consolas" panose="020B0609020204030204" pitchFamily="49" charset="0"/>
              </a:rPr>
              <a:t> main()</a:t>
            </a:r>
          </a:p>
          <a:p>
            <a:r>
              <a:rPr lang="en-US" sz="2400">
                <a:solidFill>
                  <a:srgbClr val="000000"/>
                </a:solidFill>
                <a:highlight>
                  <a:srgbClr val="FFFFFF"/>
                </a:highlight>
                <a:latin typeface="Consolas" panose="020B0609020204030204" pitchFamily="49" charset="0"/>
              </a:rPr>
              <a:t>{</a:t>
            </a:r>
          </a:p>
          <a:p>
            <a:pPr lvl="2"/>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(*f)(</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a:t>
            </a:r>
          </a:p>
          <a:p>
            <a:pPr lvl="2"/>
            <a:r>
              <a:rPr lang="en-US" sz="2400">
                <a:solidFill>
                  <a:srgbClr val="000000"/>
                </a:solidFill>
                <a:highlight>
                  <a:srgbClr val="FFFFFF"/>
                </a:highlight>
                <a:latin typeface="Consolas" panose="020B0609020204030204" pitchFamily="49" charset="0"/>
              </a:rPr>
              <a:t>f = &amp;Tong;</a:t>
            </a:r>
          </a:p>
          <a:p>
            <a:pPr lvl="2"/>
            <a:r>
              <a:rPr lang="en-US" sz="2400">
                <a:solidFill>
                  <a:srgbClr val="000000"/>
                </a:solidFill>
                <a:highlight>
                  <a:srgbClr val="FFFFFF"/>
                </a:highlight>
                <a:latin typeface="Consolas" panose="020B0609020204030204" pitchFamily="49" charset="0"/>
              </a:rPr>
              <a:t>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f(5, 6); </a:t>
            </a:r>
            <a:r>
              <a:rPr lang="en-US" sz="2400">
                <a:solidFill>
                  <a:srgbClr val="008000"/>
                </a:solidFill>
                <a:highlight>
                  <a:srgbClr val="FFFFFF"/>
                </a:highlight>
                <a:latin typeface="Consolas" panose="020B0609020204030204" pitchFamily="49" charset="0"/>
              </a:rPr>
              <a:t>// 11</a:t>
            </a:r>
            <a:endParaRPr lang="en-US" sz="2400">
              <a:solidFill>
                <a:srgbClr val="000000"/>
              </a:solidFill>
              <a:highlight>
                <a:srgbClr val="FFFFFF"/>
              </a:highlight>
              <a:latin typeface="Consolas" panose="020B0609020204030204" pitchFamily="49" charset="0"/>
            </a:endParaRPr>
          </a:p>
          <a:p>
            <a:r>
              <a:rPr lang="en-US" sz="2400">
                <a:solidFill>
                  <a:srgbClr val="000000"/>
                </a:solidFill>
                <a:highlight>
                  <a:srgbClr val="FFFFFF"/>
                </a:highlight>
                <a:latin typeface="Consolas" panose="020B0609020204030204" pitchFamily="49" charset="0"/>
              </a:rPr>
              <a:t>}</a:t>
            </a:r>
          </a:p>
        </p:txBody>
      </p:sp>
      <p:sp>
        <p:nvSpPr>
          <p:cNvPr id="6" name="Explosion 1 5"/>
          <p:cNvSpPr/>
          <p:nvPr/>
        </p:nvSpPr>
        <p:spPr>
          <a:xfrm>
            <a:off x="5624014" y="1661956"/>
            <a:ext cx="3505200" cy="2057400"/>
          </a:xfrm>
          <a:prstGeom prst="irregularSeal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a:t>Hàm cũng có địa chỉ</a:t>
            </a:r>
          </a:p>
        </p:txBody>
      </p:sp>
      <p:cxnSp>
        <p:nvCxnSpPr>
          <p:cNvPr id="7" name="Straight Connector 6"/>
          <p:cNvCxnSpPr/>
          <p:nvPr/>
        </p:nvCxnSpPr>
        <p:spPr>
          <a:xfrm>
            <a:off x="1923398" y="2844583"/>
            <a:ext cx="0" cy="37628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23398" y="4632440"/>
            <a:ext cx="0" cy="109962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07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Mảng động một chiều</a:t>
            </a:r>
          </a:p>
        </p:txBody>
      </p:sp>
      <p:sp>
        <p:nvSpPr>
          <p:cNvPr id="12" name="Rectangle 11"/>
          <p:cNvSpPr/>
          <p:nvPr/>
        </p:nvSpPr>
        <p:spPr>
          <a:xfrm>
            <a:off x="61415" y="873456"/>
            <a:ext cx="9021170" cy="565017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400">
                <a:solidFill>
                  <a:srgbClr val="0000FF"/>
                </a:solidFill>
                <a:highlight>
                  <a:srgbClr val="FFFFFF"/>
                </a:highlight>
                <a:latin typeface="Consolas" panose="020B0609020204030204" pitchFamily="49" charset="0"/>
              </a:rPr>
              <a:t>void</a:t>
            </a:r>
            <a:r>
              <a:rPr lang="en-US" sz="2400">
                <a:solidFill>
                  <a:srgbClr val="000000"/>
                </a:solidFill>
                <a:highlight>
                  <a:srgbClr val="FFFFFF"/>
                </a:highlight>
                <a:latin typeface="Consolas" panose="020B0609020204030204" pitchFamily="49" charset="0"/>
              </a:rPr>
              <a:t> NhapMang(</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&amp;</a:t>
            </a:r>
            <a:r>
              <a:rPr lang="en-US" sz="2400">
                <a:solidFill>
                  <a:srgbClr val="808080"/>
                </a:solidFill>
                <a:highlight>
                  <a:srgbClr val="FFFFFF"/>
                </a:highlight>
                <a:latin typeface="Consolas" panose="020B0609020204030204" pitchFamily="49" charset="0"/>
              </a:rPr>
              <a:t>a</a:t>
            </a:r>
            <a:r>
              <a:rPr lang="en-US" sz="2400">
                <a:solidFill>
                  <a:srgbClr val="000000"/>
                </a:solidFill>
                <a:highlight>
                  <a:srgbClr val="FFFFFF"/>
                </a:highlight>
                <a:latin typeface="Consolas" panose="020B0609020204030204" pitchFamily="49" charset="0"/>
              </a:rPr>
              <a:t>, </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&amp;</a:t>
            </a:r>
            <a:r>
              <a:rPr lang="en-US" sz="2400">
                <a:solidFill>
                  <a:srgbClr val="808080"/>
                </a:solidFill>
                <a:highlight>
                  <a:srgbClr val="FFFFFF"/>
                </a:highlight>
                <a:latin typeface="Consolas" panose="020B0609020204030204" pitchFamily="49" charset="0"/>
              </a:rPr>
              <a:t>n</a:t>
            </a:r>
            <a:r>
              <a:rPr lang="en-US"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a:t>
            </a:r>
          </a:p>
          <a:p>
            <a:pPr lvl="2"/>
            <a:r>
              <a:rPr lang="en-US" sz="2400">
                <a:solidFill>
                  <a:srgbClr val="000000"/>
                </a:solidFill>
                <a:highlight>
                  <a:srgbClr val="FFFFFF"/>
                </a:highlight>
                <a:latin typeface="Consolas" panose="020B0609020204030204" pitchFamily="49" charset="0"/>
              </a:rPr>
              <a:t>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"Nhap so phan tu: "</a:t>
            </a:r>
            <a:r>
              <a:rPr lang="en-US" sz="2400">
                <a:solidFill>
                  <a:srgbClr val="000000"/>
                </a:solidFill>
                <a:highlight>
                  <a:srgbClr val="FFFFFF"/>
                </a:highlight>
                <a:latin typeface="Consolas" panose="020B0609020204030204" pitchFamily="49" charset="0"/>
              </a:rPr>
              <a:t>;</a:t>
            </a:r>
          </a:p>
          <a:p>
            <a:pPr lvl="2"/>
            <a:r>
              <a:rPr lang="en-US" sz="2400">
                <a:solidFill>
                  <a:srgbClr val="000000"/>
                </a:solidFill>
                <a:highlight>
                  <a:srgbClr val="FFFFFF"/>
                </a:highlight>
                <a:latin typeface="Consolas" panose="020B0609020204030204" pitchFamily="49" charset="0"/>
              </a:rPr>
              <a:t>cin </a:t>
            </a:r>
            <a:r>
              <a:rPr lang="en-US" sz="2400">
                <a:solidFill>
                  <a:srgbClr val="008080"/>
                </a:solidFill>
                <a:highlight>
                  <a:srgbClr val="FFFFFF"/>
                </a:highlight>
                <a:latin typeface="Consolas" panose="020B0609020204030204" pitchFamily="49" charset="0"/>
              </a:rPr>
              <a:t>&gt;&gt;</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n</a:t>
            </a:r>
            <a:r>
              <a:rPr lang="en-US" sz="2400">
                <a:solidFill>
                  <a:srgbClr val="000000"/>
                </a:solidFill>
                <a:highlight>
                  <a:srgbClr val="FFFFFF"/>
                </a:highlight>
                <a:latin typeface="Consolas" panose="020B0609020204030204" pitchFamily="49" charset="0"/>
              </a:rPr>
              <a:t>;</a:t>
            </a:r>
          </a:p>
          <a:p>
            <a:pPr lvl="2"/>
            <a:r>
              <a:rPr lang="en-US" sz="2400">
                <a:solidFill>
                  <a:srgbClr val="808080"/>
                </a:solidFill>
                <a:highlight>
                  <a:srgbClr val="FFFFFF"/>
                </a:highlight>
                <a:latin typeface="Consolas" panose="020B0609020204030204" pitchFamily="49" charset="0"/>
              </a:rPr>
              <a:t>a</a:t>
            </a:r>
            <a:r>
              <a:rPr lang="en-US" sz="2400">
                <a:solidFill>
                  <a:srgbClr val="000000"/>
                </a:solidFill>
                <a:highlight>
                  <a:srgbClr val="FFFFFF"/>
                </a:highlight>
                <a:latin typeface="Consolas" panose="020B0609020204030204" pitchFamily="49" charset="0"/>
              </a:rPr>
              <a:t> = </a:t>
            </a:r>
            <a:r>
              <a:rPr lang="en-US" sz="2400">
                <a:solidFill>
                  <a:srgbClr val="0000FF"/>
                </a:solidFill>
                <a:highlight>
                  <a:srgbClr val="FFFFFF"/>
                </a:highlight>
                <a:latin typeface="Consolas" panose="020B0609020204030204" pitchFamily="49" charset="0"/>
              </a:rPr>
              <a:t>new</a:t>
            </a:r>
            <a:r>
              <a:rPr lang="en-US" sz="2400">
                <a:solidFill>
                  <a:srgbClr val="000000"/>
                </a:solidFill>
                <a:highlight>
                  <a:srgbClr val="FFFFFF"/>
                </a:highlight>
                <a:latin typeface="Consolas" panose="020B0609020204030204" pitchFamily="49" charset="0"/>
              </a:rPr>
              <a:t> </a:t>
            </a: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a:t>
            </a:r>
            <a:r>
              <a:rPr lang="en-US" sz="2400">
                <a:solidFill>
                  <a:srgbClr val="808080"/>
                </a:solidFill>
                <a:highlight>
                  <a:srgbClr val="FFFFFF"/>
                </a:highlight>
                <a:latin typeface="Consolas" panose="020B0609020204030204" pitchFamily="49" charset="0"/>
              </a:rPr>
              <a:t>n</a:t>
            </a:r>
            <a:r>
              <a:rPr lang="en-US" sz="2400">
                <a:solidFill>
                  <a:srgbClr val="000000"/>
                </a:solidFill>
                <a:highlight>
                  <a:srgbClr val="FFFFFF"/>
                </a:highlight>
                <a:latin typeface="Consolas" panose="020B0609020204030204" pitchFamily="49" charset="0"/>
              </a:rPr>
              <a:t>];</a:t>
            </a:r>
          </a:p>
          <a:p>
            <a:pPr lvl="2"/>
            <a:r>
              <a:rPr lang="nn-NO" sz="2400">
                <a:solidFill>
                  <a:srgbClr val="0000FF"/>
                </a:solidFill>
                <a:highlight>
                  <a:srgbClr val="FFFFFF"/>
                </a:highlight>
                <a:latin typeface="Consolas" panose="020B0609020204030204" pitchFamily="49" charset="0"/>
              </a:rPr>
              <a:t>for</a:t>
            </a:r>
            <a:r>
              <a:rPr lang="nn-NO" sz="2400">
                <a:solidFill>
                  <a:srgbClr val="000000"/>
                </a:solidFill>
                <a:highlight>
                  <a:srgbClr val="FFFFFF"/>
                </a:highlight>
                <a:latin typeface="Consolas" panose="020B0609020204030204" pitchFamily="49" charset="0"/>
              </a:rPr>
              <a:t> (</a:t>
            </a:r>
            <a:r>
              <a:rPr lang="nn-NO" sz="2400">
                <a:solidFill>
                  <a:srgbClr val="0000FF"/>
                </a:solidFill>
                <a:highlight>
                  <a:srgbClr val="FFFFFF"/>
                </a:highlight>
                <a:latin typeface="Consolas" panose="020B0609020204030204" pitchFamily="49" charset="0"/>
              </a:rPr>
              <a:t>int</a:t>
            </a:r>
            <a:r>
              <a:rPr lang="nn-NO" sz="2400">
                <a:solidFill>
                  <a:srgbClr val="000000"/>
                </a:solidFill>
                <a:highlight>
                  <a:srgbClr val="FFFFFF"/>
                </a:highlight>
                <a:latin typeface="Consolas" panose="020B0609020204030204" pitchFamily="49" charset="0"/>
              </a:rPr>
              <a:t> i = 0; i &lt; </a:t>
            </a:r>
            <a:r>
              <a:rPr lang="nn-NO" sz="2400">
                <a:solidFill>
                  <a:srgbClr val="808080"/>
                </a:solidFill>
                <a:highlight>
                  <a:srgbClr val="FFFFFF"/>
                </a:highlight>
                <a:latin typeface="Consolas" panose="020B0609020204030204" pitchFamily="49" charset="0"/>
              </a:rPr>
              <a:t>n</a:t>
            </a:r>
            <a:r>
              <a:rPr lang="nn-NO" sz="2400">
                <a:solidFill>
                  <a:srgbClr val="000000"/>
                </a:solidFill>
                <a:highlight>
                  <a:srgbClr val="FFFFFF"/>
                </a:highlight>
                <a:latin typeface="Consolas" panose="020B0609020204030204" pitchFamily="49" charset="0"/>
              </a:rPr>
              <a:t>; i++)</a:t>
            </a:r>
          </a:p>
          <a:p>
            <a:pPr lvl="2"/>
            <a:r>
              <a:rPr lang="en-US" sz="2400">
                <a:solidFill>
                  <a:srgbClr val="000000"/>
                </a:solidFill>
                <a:highlight>
                  <a:srgbClr val="FFFFFF"/>
                </a:highlight>
                <a:latin typeface="Consolas" panose="020B0609020204030204" pitchFamily="49" charset="0"/>
              </a:rPr>
              <a:t>{</a:t>
            </a:r>
          </a:p>
          <a:p>
            <a:pPr lvl="4"/>
            <a:r>
              <a:rPr lang="en-US" sz="2400">
                <a:solidFill>
                  <a:srgbClr val="000000"/>
                </a:solidFill>
                <a:highlight>
                  <a:srgbClr val="FFFFFF"/>
                </a:highlight>
                <a:latin typeface="Consolas" panose="020B0609020204030204" pitchFamily="49" charset="0"/>
              </a:rPr>
              <a:t>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"Nhap A["</a:t>
            </a:r>
            <a:r>
              <a:rPr lang="en-US" sz="2400">
                <a:solidFill>
                  <a:srgbClr val="000000"/>
                </a:solidFill>
                <a:highlight>
                  <a:srgbClr val="FFFFFF"/>
                </a:highlight>
                <a:latin typeface="Consolas" panose="020B0609020204030204" pitchFamily="49" charset="0"/>
              </a:rPr>
              <a: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i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 = "</a:t>
            </a:r>
            <a:r>
              <a:rPr lang="en-US" sz="2400">
                <a:solidFill>
                  <a:srgbClr val="000000"/>
                </a:solidFill>
                <a:highlight>
                  <a:srgbClr val="FFFFFF"/>
                </a:highlight>
                <a:latin typeface="Consolas" panose="020B0609020204030204" pitchFamily="49" charset="0"/>
              </a:rPr>
              <a:t>;</a:t>
            </a:r>
          </a:p>
          <a:p>
            <a:pPr lvl="4"/>
            <a:r>
              <a:rPr lang="en-US" sz="2400">
                <a:solidFill>
                  <a:srgbClr val="000000"/>
                </a:solidFill>
                <a:highlight>
                  <a:srgbClr val="FFFFFF"/>
                </a:highlight>
                <a:latin typeface="Consolas" panose="020B0609020204030204" pitchFamily="49" charset="0"/>
              </a:rPr>
              <a:t>cin </a:t>
            </a:r>
            <a:r>
              <a:rPr lang="en-US" sz="2400">
                <a:solidFill>
                  <a:srgbClr val="008080"/>
                </a:solidFill>
                <a:highlight>
                  <a:srgbClr val="FFFFFF"/>
                </a:highlight>
                <a:latin typeface="Consolas" panose="020B0609020204030204" pitchFamily="49" charset="0"/>
              </a:rPr>
              <a:t>&gt;&gt;</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a</a:t>
            </a:r>
            <a:r>
              <a:rPr lang="en-US" sz="2400">
                <a:solidFill>
                  <a:srgbClr val="000000"/>
                </a:solidFill>
                <a:highlight>
                  <a:srgbClr val="FFFFFF"/>
                </a:highlight>
                <a:latin typeface="Consolas" panose="020B0609020204030204" pitchFamily="49" charset="0"/>
              </a:rPr>
              <a:t>[i];</a:t>
            </a:r>
          </a:p>
          <a:p>
            <a:pPr lvl="2"/>
            <a:r>
              <a:rPr lang="en-US"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a:t>
            </a:r>
          </a:p>
          <a:p>
            <a:r>
              <a:rPr lang="sv-SE" sz="2400">
                <a:solidFill>
                  <a:srgbClr val="0000FF"/>
                </a:solidFill>
                <a:highlight>
                  <a:srgbClr val="FFFFFF"/>
                </a:highlight>
                <a:latin typeface="Consolas" panose="020B0609020204030204" pitchFamily="49" charset="0"/>
              </a:rPr>
              <a:t>void</a:t>
            </a:r>
            <a:r>
              <a:rPr lang="sv-SE" sz="2400">
                <a:solidFill>
                  <a:srgbClr val="000000"/>
                </a:solidFill>
                <a:highlight>
                  <a:srgbClr val="FFFFFF"/>
                </a:highlight>
                <a:latin typeface="Consolas" panose="020B0609020204030204" pitchFamily="49" charset="0"/>
              </a:rPr>
              <a:t> xuatMang(</a:t>
            </a:r>
            <a:r>
              <a:rPr lang="sv-SE" sz="2400">
                <a:solidFill>
                  <a:srgbClr val="0000FF"/>
                </a:solidFill>
                <a:highlight>
                  <a:srgbClr val="FFFFFF"/>
                </a:highlight>
                <a:latin typeface="Consolas" panose="020B0609020204030204" pitchFamily="49" charset="0"/>
              </a:rPr>
              <a:t>int*</a:t>
            </a:r>
            <a:r>
              <a:rPr lang="sv-SE" sz="2400">
                <a:solidFill>
                  <a:srgbClr val="000000"/>
                </a:solidFill>
                <a:highlight>
                  <a:srgbClr val="FFFFFF"/>
                </a:highlight>
                <a:latin typeface="Consolas" panose="020B0609020204030204" pitchFamily="49" charset="0"/>
              </a:rPr>
              <a:t> </a:t>
            </a:r>
            <a:r>
              <a:rPr lang="sv-SE" sz="2400">
                <a:solidFill>
                  <a:srgbClr val="808080"/>
                </a:solidFill>
                <a:highlight>
                  <a:srgbClr val="FFFFFF"/>
                </a:highlight>
                <a:latin typeface="Consolas" panose="020B0609020204030204" pitchFamily="49" charset="0"/>
              </a:rPr>
              <a:t>a</a:t>
            </a:r>
            <a:r>
              <a:rPr lang="sv-SE" sz="2400">
                <a:solidFill>
                  <a:srgbClr val="000000"/>
                </a:solidFill>
                <a:highlight>
                  <a:srgbClr val="FFFFFF"/>
                </a:highlight>
                <a:latin typeface="Consolas" panose="020B0609020204030204" pitchFamily="49" charset="0"/>
              </a:rPr>
              <a:t>, </a:t>
            </a:r>
            <a:r>
              <a:rPr lang="sv-SE" sz="2400">
                <a:solidFill>
                  <a:srgbClr val="0000FF"/>
                </a:solidFill>
                <a:highlight>
                  <a:srgbClr val="FFFFFF"/>
                </a:highlight>
                <a:latin typeface="Consolas" panose="020B0609020204030204" pitchFamily="49" charset="0"/>
              </a:rPr>
              <a:t>int</a:t>
            </a:r>
            <a:r>
              <a:rPr lang="sv-SE" sz="2400">
                <a:solidFill>
                  <a:srgbClr val="000000"/>
                </a:solidFill>
                <a:highlight>
                  <a:srgbClr val="FFFFFF"/>
                </a:highlight>
                <a:latin typeface="Consolas" panose="020B0609020204030204" pitchFamily="49" charset="0"/>
              </a:rPr>
              <a:t> </a:t>
            </a:r>
            <a:r>
              <a:rPr lang="sv-SE" sz="2400">
                <a:solidFill>
                  <a:srgbClr val="808080"/>
                </a:solidFill>
                <a:highlight>
                  <a:srgbClr val="FFFFFF"/>
                </a:highlight>
                <a:latin typeface="Consolas" panose="020B0609020204030204" pitchFamily="49" charset="0"/>
              </a:rPr>
              <a:t>n</a:t>
            </a:r>
            <a:r>
              <a:rPr lang="sv-SE" sz="2400">
                <a:solidFill>
                  <a:srgbClr val="000000"/>
                </a:solidFill>
                <a:highlight>
                  <a:srgbClr val="FFFFFF"/>
                </a:highlight>
                <a:latin typeface="Consolas" panose="020B0609020204030204" pitchFamily="49" charset="0"/>
              </a:rPr>
              <a:t>)</a:t>
            </a:r>
          </a:p>
          <a:p>
            <a:r>
              <a:rPr lang="en-US" sz="2400">
                <a:solidFill>
                  <a:srgbClr val="000000"/>
                </a:solidFill>
                <a:highlight>
                  <a:srgbClr val="FFFFFF"/>
                </a:highlight>
                <a:latin typeface="Consolas" panose="020B0609020204030204" pitchFamily="49" charset="0"/>
              </a:rPr>
              <a:t>{</a:t>
            </a:r>
          </a:p>
          <a:p>
            <a:pPr lvl="2"/>
            <a:r>
              <a:rPr lang="nn-NO" sz="2400">
                <a:solidFill>
                  <a:srgbClr val="0000FF"/>
                </a:solidFill>
                <a:highlight>
                  <a:srgbClr val="FFFFFF"/>
                </a:highlight>
                <a:latin typeface="Consolas" panose="020B0609020204030204" pitchFamily="49" charset="0"/>
              </a:rPr>
              <a:t>for</a:t>
            </a:r>
            <a:r>
              <a:rPr lang="nn-NO" sz="2400">
                <a:solidFill>
                  <a:srgbClr val="000000"/>
                </a:solidFill>
                <a:highlight>
                  <a:srgbClr val="FFFFFF"/>
                </a:highlight>
                <a:latin typeface="Consolas" panose="020B0609020204030204" pitchFamily="49" charset="0"/>
              </a:rPr>
              <a:t> (</a:t>
            </a:r>
            <a:r>
              <a:rPr lang="nn-NO" sz="2400">
                <a:solidFill>
                  <a:srgbClr val="0000FF"/>
                </a:solidFill>
                <a:highlight>
                  <a:srgbClr val="FFFFFF"/>
                </a:highlight>
                <a:latin typeface="Consolas" panose="020B0609020204030204" pitchFamily="49" charset="0"/>
              </a:rPr>
              <a:t>int</a:t>
            </a:r>
            <a:r>
              <a:rPr lang="nn-NO" sz="2400">
                <a:solidFill>
                  <a:srgbClr val="000000"/>
                </a:solidFill>
                <a:highlight>
                  <a:srgbClr val="FFFFFF"/>
                </a:highlight>
                <a:latin typeface="Consolas" panose="020B0609020204030204" pitchFamily="49" charset="0"/>
              </a:rPr>
              <a:t> i = 0; i &lt; </a:t>
            </a:r>
            <a:r>
              <a:rPr lang="nn-NO" sz="2400">
                <a:solidFill>
                  <a:srgbClr val="808080"/>
                </a:solidFill>
                <a:highlight>
                  <a:srgbClr val="FFFFFF"/>
                </a:highlight>
                <a:latin typeface="Consolas" panose="020B0609020204030204" pitchFamily="49" charset="0"/>
              </a:rPr>
              <a:t>n</a:t>
            </a:r>
            <a:r>
              <a:rPr lang="nn-NO" sz="2400">
                <a:solidFill>
                  <a:srgbClr val="000000"/>
                </a:solidFill>
                <a:highlight>
                  <a:srgbClr val="FFFFFF"/>
                </a:highlight>
                <a:latin typeface="Consolas" panose="020B0609020204030204" pitchFamily="49" charset="0"/>
              </a:rPr>
              <a:t>; i++)</a:t>
            </a:r>
          </a:p>
          <a:p>
            <a:pPr lvl="2"/>
            <a:r>
              <a:rPr lang="en-US" sz="2400">
                <a:solidFill>
                  <a:srgbClr val="000000"/>
                </a:solidFill>
                <a:highlight>
                  <a:srgbClr val="FFFFFF"/>
                </a:highlight>
                <a:latin typeface="Consolas" panose="020B0609020204030204" pitchFamily="49" charset="0"/>
              </a:rPr>
              <a:t>		cout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"a["</a:t>
            </a:r>
            <a:r>
              <a:rPr lang="en-US" sz="2400">
                <a:solidFill>
                  <a:srgbClr val="000000"/>
                </a:solidFill>
                <a:highlight>
                  <a:srgbClr val="FFFFFF"/>
                </a:highlight>
                <a:latin typeface="Consolas" panose="020B0609020204030204" pitchFamily="49" charset="0"/>
              </a:rPr>
              <a: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i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 = "</a:t>
            </a:r>
            <a:r>
              <a:rPr lang="en-US" sz="2400">
                <a:solidFill>
                  <a:srgbClr val="000000"/>
                </a:solidFill>
                <a:highlight>
                  <a:srgbClr val="FFFFFF"/>
                </a:highlight>
                <a:latin typeface="Consolas" panose="020B0609020204030204" pitchFamily="49" charset="0"/>
              </a:rPr>
              <a:t> </a:t>
            </a:r>
            <a:r>
              <a:rPr lang="en-US" sz="2400">
                <a:solidFill>
                  <a:srgbClr val="008080"/>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808080"/>
                </a:solidFill>
                <a:highlight>
                  <a:srgbClr val="FFFFFF"/>
                </a:highlight>
                <a:latin typeface="Consolas" panose="020B0609020204030204" pitchFamily="49" charset="0"/>
              </a:rPr>
              <a:t>a</a:t>
            </a:r>
            <a:r>
              <a:rPr lang="en-US" sz="2400">
                <a:solidFill>
                  <a:srgbClr val="000000"/>
                </a:solidFill>
                <a:highlight>
                  <a:srgbClr val="FFFFFF"/>
                </a:highlight>
                <a:latin typeface="Consolas" panose="020B0609020204030204" pitchFamily="49" charset="0"/>
              </a:rPr>
              <a:t>[i];</a:t>
            </a:r>
          </a:p>
          <a:p>
            <a:r>
              <a:rPr lang="en-US" sz="2400">
                <a:solidFill>
                  <a:srgbClr val="000000"/>
                </a:solidFill>
                <a:highlight>
                  <a:srgbClr val="FFFFFF"/>
                </a:highlight>
                <a:latin typeface="Consolas" panose="020B0609020204030204" pitchFamily="49" charset="0"/>
              </a:rPr>
              <a:t>}</a:t>
            </a:r>
            <a:endParaRPr lang="en-US" sz="2400"/>
          </a:p>
        </p:txBody>
      </p:sp>
      <p:cxnSp>
        <p:nvCxnSpPr>
          <p:cNvPr id="14" name="Straight Connector 13"/>
          <p:cNvCxnSpPr/>
          <p:nvPr/>
        </p:nvCxnSpPr>
        <p:spPr>
          <a:xfrm>
            <a:off x="246166" y="1546604"/>
            <a:ext cx="0" cy="302539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1075" y="5533194"/>
            <a:ext cx="0" cy="75474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240741" y="4160263"/>
            <a:ext cx="3562066" cy="523220"/>
          </a:xfrm>
          <a:prstGeom prst="rect">
            <a:avLst/>
          </a:prstGeom>
        </p:spPr>
        <p:txBody>
          <a:bodyPr wrap="square">
            <a:spAutoFit/>
          </a:bodyPr>
          <a:lstStyle/>
          <a:p>
            <a:r>
              <a:rPr lang="en-US" sz="2800" b="1">
                <a:solidFill>
                  <a:srgbClr val="0000FF"/>
                </a:solidFill>
                <a:highlight>
                  <a:srgbClr val="FFFFFF"/>
                </a:highlight>
                <a:latin typeface="Consolas" panose="020B0609020204030204" pitchFamily="49" charset="0"/>
              </a:rPr>
              <a:t>Hủy: delete[]</a:t>
            </a:r>
            <a:r>
              <a:rPr lang="en-US" sz="2800" b="1">
                <a:solidFill>
                  <a:srgbClr val="000000"/>
                </a:solidFill>
                <a:highlight>
                  <a:srgbClr val="FFFFFF"/>
                </a:highlight>
                <a:latin typeface="Consolas" panose="020B0609020204030204" pitchFamily="49" charset="0"/>
              </a:rPr>
              <a:t> </a:t>
            </a:r>
            <a:r>
              <a:rPr lang="en-US" sz="2800" b="1">
                <a:solidFill>
                  <a:srgbClr val="808080"/>
                </a:solidFill>
                <a:highlight>
                  <a:srgbClr val="FFFFFF"/>
                </a:highlight>
                <a:latin typeface="Consolas" panose="020B0609020204030204" pitchFamily="49" charset="0"/>
              </a:rPr>
              <a:t>a</a:t>
            </a:r>
            <a:r>
              <a:rPr lang="en-US" sz="2800" b="1">
                <a:solidFill>
                  <a:srgbClr val="000000"/>
                </a:solidFill>
                <a:highlight>
                  <a:srgbClr val="FFFFFF"/>
                </a:highlight>
                <a:latin typeface="Consolas" panose="020B0609020204030204" pitchFamily="49" charset="0"/>
              </a:rPr>
              <a:t>;</a:t>
            </a:r>
            <a:endParaRPr lang="en-US" sz="2800" b="1">
              <a:solidFill>
                <a:srgbClr val="FF0000"/>
              </a:solidFill>
            </a:endParaRPr>
          </a:p>
        </p:txBody>
      </p:sp>
    </p:spTree>
    <p:extLst>
      <p:ext uri="{BB962C8B-B14F-4D97-AF65-F5344CB8AC3E}">
        <p14:creationId xmlns:p14="http://schemas.microsoft.com/office/powerpoint/2010/main" val="189541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5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Ưu điểm</a:t>
            </a:r>
            <a:r>
              <a:rPr lang="en-US" sz="2800">
                <a:solidFill>
                  <a:schemeClr val="tx1"/>
                </a:solidFill>
                <a:latin typeface="Arial" panose="020B0604020202020204" pitchFamily="34" charset="0"/>
                <a:ea typeface="Segoe UI" pitchFamily="34" charset="0"/>
                <a:cs typeface="Arial" panose="020B0604020202020204" pitchFamily="34" charset="0"/>
              </a:rPr>
              <a:t>: </a:t>
            </a:r>
            <a:r>
              <a:rPr lang="vi-VN" sz="2800">
                <a:solidFill>
                  <a:schemeClr val="tx1"/>
                </a:solidFill>
                <a:latin typeface="Arial" panose="020B0604020202020204" pitchFamily="34" charset="0"/>
                <a:ea typeface="Segoe UI" pitchFamily="34" charset="0"/>
                <a:cs typeface="Arial" panose="020B0604020202020204" pitchFamily="34" charset="0"/>
              </a:rPr>
              <a:t>Dễ dùng.</a:t>
            </a:r>
          </a:p>
          <a:p>
            <a:pPr marL="457200" indent="-457200">
              <a:lnSpc>
                <a:spcPts val="50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Khuyết điểm</a:t>
            </a:r>
            <a:r>
              <a:rPr lang="en-US" sz="2800">
                <a:solidFill>
                  <a:schemeClr val="tx1"/>
                </a:solidFill>
                <a:latin typeface="Arial" panose="020B0604020202020204" pitchFamily="34" charset="0"/>
                <a:ea typeface="Segoe UI" pitchFamily="34" charset="0"/>
                <a:cs typeface="Arial" panose="020B0604020202020204" pitchFamily="34" charset="0"/>
              </a:rPr>
              <a:t>:</a:t>
            </a:r>
            <a:endParaRPr lang="vi-VN" sz="2800">
              <a:solidFill>
                <a:schemeClr val="tx1"/>
              </a:solidFill>
              <a:latin typeface="Arial" panose="020B0604020202020204" pitchFamily="34" charset="0"/>
              <a:ea typeface="Segoe UI" pitchFamily="34" charset="0"/>
              <a:cs typeface="Arial" panose="020B0604020202020204" pitchFamily="34" charset="0"/>
            </a:endParaRPr>
          </a:p>
          <a:p>
            <a:pPr marL="914400" lvl="1" indent="-457200">
              <a:lnSpc>
                <a:spcPts val="5000"/>
              </a:lnSpc>
              <a:buClr>
                <a:srgbClr val="0070C0"/>
              </a:buClr>
              <a:buFont typeface="Wingdings" panose="05000000000000000000" pitchFamily="2" charset="2"/>
              <a:buChar char="ü"/>
            </a:pPr>
            <a:r>
              <a:rPr lang="vi-VN" sz="3200">
                <a:solidFill>
                  <a:schemeClr val="tx1"/>
                </a:solidFill>
                <a:latin typeface="Arial" panose="020B0604020202020204" pitchFamily="34" charset="0"/>
                <a:ea typeface="Segoe UI" pitchFamily="34" charset="0"/>
                <a:cs typeface="Arial" panose="020B0604020202020204" pitchFamily="34" charset="0"/>
              </a:rPr>
              <a:t>Lãng phí vùng nhớ (cần các ô nhớ liên tiếp mà có thể không dùng), có thể xảy ra không đủ vùng nhớ để cấp nhưng thực tế bộ nhớ vẫn còn nhưng bị phân đoạn.</a:t>
            </a:r>
          </a:p>
          <a:p>
            <a:pPr marL="914400" lvl="1" indent="-457200">
              <a:lnSpc>
                <a:spcPts val="5000"/>
              </a:lnSpc>
              <a:buClr>
                <a:srgbClr val="0070C0"/>
              </a:buClr>
              <a:buFont typeface="Wingdings" panose="05000000000000000000" pitchFamily="2" charset="2"/>
              <a:buChar char="ü"/>
            </a:pPr>
            <a:r>
              <a:rPr lang="vi-VN" sz="3200">
                <a:solidFill>
                  <a:schemeClr val="tx1"/>
                </a:solidFill>
                <a:latin typeface="Arial" panose="020B0604020202020204" pitchFamily="34" charset="0"/>
                <a:ea typeface="Segoe UI" pitchFamily="34" charset="0"/>
                <a:cs typeface="Arial" panose="020B0604020202020204" pitchFamily="34" charset="0"/>
              </a:rPr>
              <a:t>Không tận dụng được vùng nhớ heap.</a:t>
            </a:r>
          </a:p>
          <a:p>
            <a:pPr marL="914400" lvl="1" indent="-457200">
              <a:lnSpc>
                <a:spcPts val="5000"/>
              </a:lnSpc>
              <a:buClr>
                <a:srgbClr val="0070C0"/>
              </a:buClr>
              <a:buFont typeface="Wingdings" panose="05000000000000000000" pitchFamily="2" charset="2"/>
              <a:buChar char="ü"/>
            </a:pPr>
            <a:r>
              <a:rPr lang="vi-VN" sz="3200">
                <a:solidFill>
                  <a:schemeClr val="tx1"/>
                </a:solidFill>
                <a:latin typeface="Arial" panose="020B0604020202020204" pitchFamily="34" charset="0"/>
                <a:ea typeface="Segoe UI" pitchFamily="34" charset="0"/>
                <a:cs typeface="Arial" panose="020B0604020202020204" pitchFamily="34" charset="0"/>
              </a:rPr>
              <a:t>Không giải phóng vùng nhớ được khi không cần dùng nữa.</a:t>
            </a: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Mảng tĩnh</a:t>
            </a:r>
          </a:p>
        </p:txBody>
      </p:sp>
    </p:spTree>
    <p:extLst>
      <p:ext uri="{BB962C8B-B14F-4D97-AF65-F5344CB8AC3E}">
        <p14:creationId xmlns:p14="http://schemas.microsoft.com/office/powerpoint/2010/main" val="40970591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42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Ưu</a:t>
            </a:r>
            <a:r>
              <a:rPr lang="en-US" sz="2800">
                <a:solidFill>
                  <a:schemeClr val="tx1"/>
                </a:solidFill>
                <a:latin typeface="Arial" panose="020B0604020202020204" pitchFamily="34" charset="0"/>
                <a:ea typeface="Segoe UI" pitchFamily="34" charset="0"/>
                <a:cs typeface="Arial" panose="020B0604020202020204" pitchFamily="34" charset="0"/>
              </a:rPr>
              <a:t> điểm: </a:t>
            </a:r>
          </a:p>
          <a:p>
            <a:pPr marL="914400" lvl="1" indent="-457200">
              <a:lnSpc>
                <a:spcPts val="4200"/>
              </a:lnSpc>
              <a:buClr>
                <a:srgbClr val="0070C0"/>
              </a:buClr>
              <a:buFont typeface="Wingdings" panose="05000000000000000000" pitchFamily="2" charset="2"/>
              <a:buChar char="ü"/>
            </a:pPr>
            <a:r>
              <a:rPr lang="vi-VN" sz="2800">
                <a:solidFill>
                  <a:schemeClr val="tx1"/>
                </a:solidFill>
                <a:latin typeface="Arial" panose="020B0604020202020204" pitchFamily="34" charset="0"/>
                <a:ea typeface="Segoe UI" pitchFamily="34" charset="0"/>
                <a:cs typeface="Arial" panose="020B0604020202020204" pitchFamily="34" charset="0"/>
              </a:rPr>
              <a:t>Tận dụng được vùng nhớ heap.</a:t>
            </a:r>
          </a:p>
          <a:p>
            <a:pPr marL="914400" lvl="1" indent="-457200">
              <a:lnSpc>
                <a:spcPts val="4200"/>
              </a:lnSpc>
              <a:buClr>
                <a:srgbClr val="0070C0"/>
              </a:buClr>
              <a:buFont typeface="Wingdings" panose="05000000000000000000" pitchFamily="2" charset="2"/>
              <a:buChar char="ü"/>
            </a:pPr>
            <a:r>
              <a:rPr lang="vi-VN" sz="2800">
                <a:solidFill>
                  <a:schemeClr val="tx1"/>
                </a:solidFill>
                <a:latin typeface="Arial" panose="020B0604020202020204" pitchFamily="34" charset="0"/>
                <a:ea typeface="Segoe UI" pitchFamily="34" charset="0"/>
                <a:cs typeface="Arial" panose="020B0604020202020204" pitchFamily="34" charset="0"/>
              </a:rPr>
              <a:t>Tiết kiệm (dùng bao nhiêu, cấp bấy nhiêu).</a:t>
            </a:r>
          </a:p>
          <a:p>
            <a:pPr marL="914400" lvl="1" indent="-457200">
              <a:lnSpc>
                <a:spcPts val="4200"/>
              </a:lnSpc>
              <a:buClr>
                <a:srgbClr val="0070C0"/>
              </a:buClr>
              <a:buFont typeface="Wingdings" panose="05000000000000000000" pitchFamily="2" charset="2"/>
              <a:buChar char="ü"/>
            </a:pPr>
            <a:r>
              <a:rPr lang="vi-VN" sz="2800">
                <a:solidFill>
                  <a:schemeClr val="tx1"/>
                </a:solidFill>
                <a:latin typeface="Arial" panose="020B0604020202020204" pitchFamily="34" charset="0"/>
                <a:ea typeface="Segoe UI" pitchFamily="34" charset="0"/>
                <a:cs typeface="Arial" panose="020B0604020202020204" pitchFamily="34" charset="0"/>
              </a:rPr>
              <a:t>Không dùng nữa có thể hủy.</a:t>
            </a:r>
          </a:p>
          <a:p>
            <a:pPr marL="457200" indent="-457200">
              <a:lnSpc>
                <a:spcPts val="4200"/>
              </a:lnSpc>
              <a:buClr>
                <a:srgbClr val="0070C0"/>
              </a:buClr>
              <a:buFont typeface="Wingdings" panose="05000000000000000000" pitchFamily="2" charset="2"/>
              <a:buChar char="Ø"/>
            </a:pPr>
            <a:r>
              <a:rPr lang="vi-VN" sz="2800">
                <a:solidFill>
                  <a:schemeClr val="tx1"/>
                </a:solidFill>
                <a:latin typeface="Arial" panose="020B0604020202020204" pitchFamily="34" charset="0"/>
                <a:ea typeface="Segoe UI" pitchFamily="34" charset="0"/>
                <a:cs typeface="Arial" panose="020B0604020202020204" pitchFamily="34" charset="0"/>
              </a:rPr>
              <a:t>Khuyết</a:t>
            </a:r>
            <a:r>
              <a:rPr lang="en-US" sz="2800">
                <a:solidFill>
                  <a:schemeClr val="tx1"/>
                </a:solidFill>
                <a:latin typeface="Arial" panose="020B0604020202020204" pitchFamily="34" charset="0"/>
                <a:ea typeface="Segoe UI" pitchFamily="34" charset="0"/>
                <a:cs typeface="Arial" panose="020B0604020202020204" pitchFamily="34" charset="0"/>
              </a:rPr>
              <a:t> điểm:</a:t>
            </a:r>
            <a:endParaRPr lang="vi-VN" sz="2800">
              <a:solidFill>
                <a:schemeClr val="tx1"/>
              </a:solidFill>
              <a:latin typeface="Arial" panose="020B0604020202020204" pitchFamily="34" charset="0"/>
              <a:ea typeface="Segoe UI" pitchFamily="34" charset="0"/>
              <a:cs typeface="Arial" panose="020B0604020202020204" pitchFamily="34" charset="0"/>
            </a:endParaRPr>
          </a:p>
          <a:p>
            <a:pPr marL="914400" lvl="1" indent="-457200">
              <a:lnSpc>
                <a:spcPts val="4200"/>
              </a:lnSpc>
              <a:buClr>
                <a:srgbClr val="0070C0"/>
              </a:buClr>
              <a:buFont typeface="Wingdings" panose="05000000000000000000" pitchFamily="2" charset="2"/>
              <a:buChar char="ü"/>
            </a:pPr>
            <a:r>
              <a:rPr lang="vi-VN" sz="2800">
                <a:latin typeface="Arial" panose="020B0604020202020204" pitchFamily="34" charset="0"/>
                <a:ea typeface="Segoe UI" pitchFamily="34" charset="0"/>
                <a:cs typeface="Arial" panose="020B0604020202020204" pitchFamily="34" charset="0"/>
              </a:rPr>
              <a:t>Vẫn cần vùng nhớ liên tiếp</a:t>
            </a:r>
          </a:p>
          <a:p>
            <a:pPr marL="914400" lvl="1" indent="-457200">
              <a:lnSpc>
                <a:spcPts val="4200"/>
              </a:lnSpc>
              <a:buClr>
                <a:srgbClr val="0070C0"/>
              </a:buClr>
              <a:buFont typeface="Wingdings" panose="05000000000000000000" pitchFamily="2" charset="2"/>
              <a:buChar char="ü"/>
            </a:pPr>
            <a:r>
              <a:rPr lang="vi-VN" sz="2800">
                <a:latin typeface="Arial" panose="020B0604020202020204" pitchFamily="34" charset="0"/>
                <a:ea typeface="Segoe UI" pitchFamily="34" charset="0"/>
                <a:cs typeface="Arial" panose="020B0604020202020204" pitchFamily="34" charset="0"/>
              </a:rPr>
              <a:t>Mất dữ liệu nếu ko sử dụng cẩn thận (con trỏ bị cập nhật giá trị địa chỉ mới</a:t>
            </a:r>
            <a:r>
              <a:rPr lang="en-US" sz="2800">
                <a:latin typeface="Arial" panose="020B0604020202020204" pitchFamily="34" charset="0"/>
                <a:ea typeface="Segoe UI" pitchFamily="34" charset="0"/>
                <a:cs typeface="Arial" panose="020B0604020202020204" pitchFamily="34" charset="0"/>
              </a:rPr>
              <a:t> </a:t>
            </a:r>
            <a:r>
              <a:rPr lang="vi-VN" sz="2800">
                <a:latin typeface="Arial" panose="020B0604020202020204" pitchFamily="34" charset="0"/>
                <a:ea typeface="Segoe UI" pitchFamily="34" charset="0"/>
                <a:cs typeface="Arial" panose="020B0604020202020204" pitchFamily="34" charset="0"/>
              </a:rPr>
              <a:t>(trỏ chỗ khác)).</a:t>
            </a:r>
          </a:p>
          <a:p>
            <a:pPr marL="914400" lvl="1" indent="-457200">
              <a:lnSpc>
                <a:spcPts val="4200"/>
              </a:lnSpc>
              <a:buClr>
                <a:srgbClr val="0070C0"/>
              </a:buClr>
              <a:buFont typeface="Wingdings" panose="05000000000000000000" pitchFamily="2" charset="2"/>
              <a:buChar char="ü"/>
            </a:pPr>
            <a:r>
              <a:rPr lang="vi-VN" sz="2800">
                <a:latin typeface="Arial" panose="020B0604020202020204" pitchFamily="34" charset="0"/>
                <a:ea typeface="Segoe UI" pitchFamily="34" charset="0"/>
                <a:cs typeface="Arial" panose="020B0604020202020204" pitchFamily="34" charset="0"/>
              </a:rPr>
              <a:t>Người lập trình cần cẩn thận trong việc delete, thực hiện các thao tác liên quan đến giá trị của con trỏ</a:t>
            </a:r>
          </a:p>
          <a:p>
            <a:pPr marL="457200" indent="-457200">
              <a:lnSpc>
                <a:spcPts val="4200"/>
              </a:lnSpc>
              <a:buClr>
                <a:srgbClr val="0070C0"/>
              </a:buClr>
              <a:buFont typeface="Wingdings" panose="05000000000000000000" pitchFamily="2" charset="2"/>
              <a:buChar char="Ø"/>
            </a:pPr>
            <a:endParaRPr lang="vi-VN" sz="280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Mảng động</a:t>
            </a:r>
          </a:p>
        </p:txBody>
      </p:sp>
    </p:spTree>
    <p:extLst>
      <p:ext uri="{BB962C8B-B14F-4D97-AF65-F5344CB8AC3E}">
        <p14:creationId xmlns:p14="http://schemas.microsoft.com/office/powerpoint/2010/main" val="1810484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NỘI DUNG TRÌNH BÀY</a:t>
            </a:r>
          </a:p>
        </p:txBody>
      </p:sp>
      <p:sp>
        <p:nvSpPr>
          <p:cNvPr id="6" name="Rectangle 5"/>
          <p:cNvSpPr/>
          <p:nvPr/>
        </p:nvSpPr>
        <p:spPr>
          <a:xfrm>
            <a:off x="1494831" y="4753486"/>
            <a:ext cx="6966526" cy="609600"/>
          </a:xfrm>
          <a:prstGeom prst="rect">
            <a:avLst/>
          </a:prstGeom>
          <a:solidFill>
            <a:schemeClr val="accent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800" b="1">
              <a:effectLst>
                <a:outerShdw blurRad="50800" dist="38100" dir="2700000" algn="tl" rotWithShape="0">
                  <a:prstClr val="black">
                    <a:alpha val="40000"/>
                  </a:prstClr>
                </a:outerShdw>
              </a:effectLst>
            </a:endParaRPr>
          </a:p>
        </p:txBody>
      </p:sp>
      <p:sp>
        <p:nvSpPr>
          <p:cNvPr id="7" name="Rectangle 6"/>
          <p:cNvSpPr/>
          <p:nvPr/>
        </p:nvSpPr>
        <p:spPr>
          <a:xfrm>
            <a:off x="1490571" y="1017170"/>
            <a:ext cx="6966526" cy="609600"/>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Biến và hàm</a:t>
            </a:r>
            <a:endParaRPr lang="en-US" sz="2800" b="1">
              <a:effectLst>
                <a:outerShdw blurRad="50800" dist="38100" dir="2700000" algn="tl" rotWithShape="0">
                  <a:prstClr val="black">
                    <a:alpha val="40000"/>
                  </a:prstClr>
                </a:outerShdw>
              </a:effectLst>
            </a:endParaRPr>
          </a:p>
        </p:txBody>
      </p:sp>
      <p:sp>
        <p:nvSpPr>
          <p:cNvPr id="8" name="Rectangle 7"/>
          <p:cNvSpPr/>
          <p:nvPr/>
        </p:nvSpPr>
        <p:spPr>
          <a:xfrm>
            <a:off x="607302" y="1017170"/>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1</a:t>
            </a:r>
          </a:p>
        </p:txBody>
      </p:sp>
      <p:sp>
        <p:nvSpPr>
          <p:cNvPr id="9" name="Rectangle 8"/>
          <p:cNvSpPr/>
          <p:nvPr/>
        </p:nvSpPr>
        <p:spPr>
          <a:xfrm>
            <a:off x="607302" y="1951249"/>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2</a:t>
            </a:r>
          </a:p>
        </p:txBody>
      </p:sp>
      <p:sp>
        <p:nvSpPr>
          <p:cNvPr id="10" name="Rectangle 9"/>
          <p:cNvSpPr/>
          <p:nvPr/>
        </p:nvSpPr>
        <p:spPr>
          <a:xfrm>
            <a:off x="1490571" y="1951249"/>
            <a:ext cx="6956990"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Trừu tượng hóa dữ liệu</a:t>
            </a:r>
            <a:endParaRPr lang="en-US" sz="2800" b="1">
              <a:effectLst>
                <a:outerShdw blurRad="50800" dist="38100" dir="2700000" algn="tl" rotWithShape="0">
                  <a:prstClr val="black">
                    <a:alpha val="40000"/>
                  </a:prstClr>
                </a:outerShdw>
              </a:effectLst>
            </a:endParaRPr>
          </a:p>
        </p:txBody>
      </p:sp>
      <p:sp>
        <p:nvSpPr>
          <p:cNvPr id="11" name="Rectangle 10"/>
          <p:cNvSpPr/>
          <p:nvPr/>
        </p:nvSpPr>
        <p:spPr>
          <a:xfrm>
            <a:off x="607302" y="2885328"/>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3</a:t>
            </a:r>
          </a:p>
        </p:txBody>
      </p:sp>
      <p:sp>
        <p:nvSpPr>
          <p:cNvPr id="12" name="Rectangle 11"/>
          <p:cNvSpPr/>
          <p:nvPr/>
        </p:nvSpPr>
        <p:spPr>
          <a:xfrm>
            <a:off x="1490570" y="2885328"/>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Mảng </a:t>
            </a:r>
            <a:r>
              <a:rPr lang="en-US" sz="2800" b="1">
                <a:effectLst>
                  <a:outerShdw blurRad="50800" dist="38100" dir="2700000" algn="tl" rotWithShape="0">
                    <a:prstClr val="black">
                      <a:alpha val="40000"/>
                    </a:prstClr>
                  </a:outerShdw>
                </a:effectLst>
              </a:rPr>
              <a:t>tĩnh một chiều</a:t>
            </a:r>
          </a:p>
        </p:txBody>
      </p:sp>
      <p:sp>
        <p:nvSpPr>
          <p:cNvPr id="13" name="Rectangle 12"/>
          <p:cNvSpPr/>
          <p:nvPr/>
        </p:nvSpPr>
        <p:spPr>
          <a:xfrm>
            <a:off x="607302" y="3819407"/>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4</a:t>
            </a:r>
          </a:p>
        </p:txBody>
      </p:sp>
      <p:sp>
        <p:nvSpPr>
          <p:cNvPr id="14" name="Rectangle 13"/>
          <p:cNvSpPr/>
          <p:nvPr/>
        </p:nvSpPr>
        <p:spPr>
          <a:xfrm>
            <a:off x="1490569" y="3819407"/>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Con trỏ</a:t>
            </a:r>
            <a:endParaRPr lang="en-US" sz="2800" b="1">
              <a:effectLst>
                <a:outerShdw blurRad="50800" dist="38100" dir="2700000" algn="tl" rotWithShape="0">
                  <a:prstClr val="black">
                    <a:alpha val="40000"/>
                  </a:prstClr>
                </a:outerShdw>
              </a:effectLst>
            </a:endParaRPr>
          </a:p>
        </p:txBody>
      </p:sp>
      <p:sp>
        <p:nvSpPr>
          <p:cNvPr id="15" name="Rectangle 14"/>
          <p:cNvSpPr/>
          <p:nvPr/>
        </p:nvSpPr>
        <p:spPr>
          <a:xfrm>
            <a:off x="607302" y="4753486"/>
            <a:ext cx="61654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5</a:t>
            </a:r>
          </a:p>
        </p:txBody>
      </p:sp>
      <p:sp>
        <p:nvSpPr>
          <p:cNvPr id="16" name="Rectangle 15"/>
          <p:cNvSpPr/>
          <p:nvPr/>
        </p:nvSpPr>
        <p:spPr>
          <a:xfrm>
            <a:off x="1490569" y="4753486"/>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Debug trong Visual Studio</a:t>
            </a:r>
            <a:endParaRPr lang="en-US" sz="2800" b="1">
              <a:effectLst>
                <a:outerShdw blurRad="50800" dist="38100" dir="2700000" algn="tl" rotWithShape="0">
                  <a:prstClr val="black">
                    <a:alpha val="40000"/>
                  </a:prstClr>
                </a:outerShdw>
              </a:effectLst>
            </a:endParaRPr>
          </a:p>
        </p:txBody>
      </p:sp>
      <p:sp>
        <p:nvSpPr>
          <p:cNvPr id="17" name="Rectangle 16"/>
          <p:cNvSpPr/>
          <p:nvPr/>
        </p:nvSpPr>
        <p:spPr>
          <a:xfrm>
            <a:off x="607302" y="5687567"/>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6</a:t>
            </a:r>
          </a:p>
        </p:txBody>
      </p:sp>
      <p:sp>
        <p:nvSpPr>
          <p:cNvPr id="18" name="Rectangle 17"/>
          <p:cNvSpPr/>
          <p:nvPr/>
        </p:nvSpPr>
        <p:spPr>
          <a:xfrm>
            <a:off x="1490569" y="5687567"/>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Bài tập</a:t>
            </a:r>
            <a:endParaRPr lang="en-US" sz="2800" b="1">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1099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9" presetClass="emph" presetSubtype="0" fill="hold" nodeType="withEffect">
                                  <p:stCondLst>
                                    <p:cond delay="0"/>
                                  </p:stCondLst>
                                  <p:childTnLst>
                                    <p:animClr clrSpc="rgb" dir="cw">
                                      <p:cBhvr override="childStyle">
                                        <p:cTn id="9" dur="500" fill="hold"/>
                                        <p:tgtEl>
                                          <p:spTgt spid="16">
                                            <p:txEl>
                                              <p:pRg st="0" end="0"/>
                                            </p:txEl>
                                          </p:spTgt>
                                        </p:tgtEl>
                                        <p:attrNameLst>
                                          <p:attrName>style.color</p:attrName>
                                        </p:attrNameLst>
                                      </p:cBhvr>
                                      <p:to>
                                        <a:schemeClr val="bg1"/>
                                      </p:to>
                                    </p:animClr>
                                    <p:animClr clrSpc="rgb" dir="cw">
                                      <p:cBhvr>
                                        <p:cTn id="10" dur="500" fill="hold"/>
                                        <p:tgtEl>
                                          <p:spTgt spid="16">
                                            <p:txEl>
                                              <p:pRg st="0" end="0"/>
                                            </p:txEl>
                                          </p:spTgt>
                                        </p:tgtEl>
                                        <p:attrNameLst>
                                          <p:attrName>fillcolor</p:attrName>
                                        </p:attrNameLst>
                                      </p:cBhvr>
                                      <p:to>
                                        <a:schemeClr val="bg1"/>
                                      </p:to>
                                    </p:animClr>
                                    <p:set>
                                      <p:cBhvr>
                                        <p:cTn id="11" dur="500" fill="hold"/>
                                        <p:tgtEl>
                                          <p:spTgt spid="16">
                                            <p:txEl>
                                              <p:pRg st="0" end="0"/>
                                            </p:txEl>
                                          </p:spTgt>
                                        </p:tgtEl>
                                        <p:attrNameLst>
                                          <p:attrName>fill.type</p:attrName>
                                        </p:attrNameLst>
                                      </p:cBhvr>
                                      <p:to>
                                        <p:strVal val="solid"/>
                                      </p:to>
                                    </p:set>
                                    <p:set>
                                      <p:cBhvr>
                                        <p:cTn id="12" dur="500" fill="hold"/>
                                        <p:tgtEl>
                                          <p:spTgt spid="1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3800"/>
              </a:lnSpc>
              <a:buClr>
                <a:srgbClr val="0070C0"/>
              </a:buClr>
              <a:buFont typeface="Wingdings" panose="05000000000000000000" pitchFamily="2" charset="2"/>
              <a:buChar char="Ø"/>
            </a:pPr>
            <a:r>
              <a:rPr lang="vi-VN" sz="2600">
                <a:solidFill>
                  <a:schemeClr val="tx1"/>
                </a:solidFill>
                <a:latin typeface="+mj-lt"/>
                <a:ea typeface="Segoe UI" pitchFamily="34" charset="0"/>
                <a:cs typeface="Arial" panose="020B0604020202020204" pitchFamily="34" charset="0"/>
              </a:rPr>
              <a:t>Chạy từng bước</a:t>
            </a:r>
          </a:p>
          <a:p>
            <a:pPr marL="914400" lvl="1" indent="-457200">
              <a:lnSpc>
                <a:spcPts val="3800"/>
              </a:lnSpc>
              <a:buClr>
                <a:srgbClr val="0070C0"/>
              </a:buClr>
              <a:buFont typeface="Wingdings" panose="05000000000000000000" pitchFamily="2" charset="2"/>
              <a:buChar char="ü"/>
            </a:pPr>
            <a:r>
              <a:rPr lang="vi-VN" sz="2600">
                <a:solidFill>
                  <a:srgbClr val="C00000"/>
                </a:solidFill>
                <a:latin typeface="+mj-lt"/>
                <a:ea typeface="Segoe UI" pitchFamily="34" charset="0"/>
                <a:cs typeface="Arial" panose="020B0604020202020204" pitchFamily="34" charset="0"/>
              </a:rPr>
              <a:t>Step over </a:t>
            </a:r>
            <a:r>
              <a:rPr lang="vi-VN" sz="2600">
                <a:latin typeface="+mj-lt"/>
                <a:ea typeface="Segoe UI" pitchFamily="34" charset="0"/>
                <a:cs typeface="Arial" panose="020B0604020202020204" pitchFamily="34" charset="0"/>
              </a:rPr>
              <a:t>(</a:t>
            </a:r>
            <a:r>
              <a:rPr lang="vi-VN" sz="2600">
                <a:solidFill>
                  <a:srgbClr val="0070C0"/>
                </a:solidFill>
                <a:latin typeface="+mj-lt"/>
                <a:ea typeface="Segoe UI" pitchFamily="34" charset="0"/>
                <a:cs typeface="Arial" panose="020B0604020202020204" pitchFamily="34" charset="0"/>
              </a:rPr>
              <a:t>F10</a:t>
            </a:r>
            <a:r>
              <a:rPr lang="vi-VN" sz="2600">
                <a:latin typeface="+mj-lt"/>
                <a:ea typeface="Segoe UI" pitchFamily="34" charset="0"/>
                <a:cs typeface="Arial" panose="020B0604020202020204" pitchFamily="34" charset="0"/>
              </a:rPr>
              <a:t>): Nhảy qua 1 câu lệnh (kể cả lời gọi hàm)</a:t>
            </a:r>
          </a:p>
          <a:p>
            <a:pPr marL="914400" lvl="1" indent="-457200">
              <a:lnSpc>
                <a:spcPts val="3800"/>
              </a:lnSpc>
              <a:buClr>
                <a:srgbClr val="0070C0"/>
              </a:buClr>
              <a:buFont typeface="Wingdings" panose="05000000000000000000" pitchFamily="2" charset="2"/>
              <a:buChar char="ü"/>
            </a:pPr>
            <a:r>
              <a:rPr lang="vi-VN" sz="2600">
                <a:solidFill>
                  <a:srgbClr val="C00000"/>
                </a:solidFill>
                <a:latin typeface="+mj-lt"/>
                <a:ea typeface="Segoe UI" pitchFamily="34" charset="0"/>
                <a:cs typeface="Arial" panose="020B0604020202020204" pitchFamily="34" charset="0"/>
              </a:rPr>
              <a:t>Step to </a:t>
            </a:r>
            <a:r>
              <a:rPr lang="vi-VN" sz="2600">
                <a:latin typeface="+mj-lt"/>
                <a:ea typeface="Segoe UI" pitchFamily="34" charset="0"/>
                <a:cs typeface="Arial" panose="020B0604020202020204" pitchFamily="34" charset="0"/>
              </a:rPr>
              <a:t>(</a:t>
            </a:r>
            <a:r>
              <a:rPr lang="vi-VN" sz="2600">
                <a:solidFill>
                  <a:srgbClr val="0070C0"/>
                </a:solidFill>
                <a:latin typeface="+mj-lt"/>
                <a:ea typeface="Segoe UI" pitchFamily="34" charset="0"/>
                <a:cs typeface="Arial" panose="020B0604020202020204" pitchFamily="34" charset="0"/>
              </a:rPr>
              <a:t>Ctrl+F10</a:t>
            </a:r>
            <a:r>
              <a:rPr lang="vi-VN" sz="2600">
                <a:latin typeface="+mj-lt"/>
                <a:ea typeface="Segoe UI" pitchFamily="34" charset="0"/>
                <a:cs typeface="Arial" panose="020B0604020202020204" pitchFamily="34" charset="0"/>
              </a:rPr>
              <a:t>): Nhảy đến câu lệnh tại vị trí con trỏ</a:t>
            </a:r>
          </a:p>
          <a:p>
            <a:pPr marL="914400" lvl="1" indent="-457200">
              <a:lnSpc>
                <a:spcPts val="3800"/>
              </a:lnSpc>
              <a:buClr>
                <a:srgbClr val="0070C0"/>
              </a:buClr>
              <a:buFont typeface="Wingdings" panose="05000000000000000000" pitchFamily="2" charset="2"/>
              <a:buChar char="ü"/>
            </a:pPr>
            <a:r>
              <a:rPr lang="vi-VN" sz="2600">
                <a:solidFill>
                  <a:srgbClr val="C00000"/>
                </a:solidFill>
                <a:latin typeface="+mj-lt"/>
                <a:ea typeface="Segoe UI" pitchFamily="34" charset="0"/>
                <a:cs typeface="Arial" panose="020B0604020202020204" pitchFamily="34" charset="0"/>
              </a:rPr>
              <a:t>Step into </a:t>
            </a:r>
            <a:r>
              <a:rPr lang="vi-VN" sz="2600">
                <a:latin typeface="+mj-lt"/>
                <a:ea typeface="Segoe UI" pitchFamily="34" charset="0"/>
                <a:cs typeface="Arial" panose="020B0604020202020204" pitchFamily="34" charset="0"/>
              </a:rPr>
              <a:t>(</a:t>
            </a:r>
            <a:r>
              <a:rPr lang="vi-VN" sz="2600">
                <a:solidFill>
                  <a:srgbClr val="0070C0"/>
                </a:solidFill>
                <a:latin typeface="+mj-lt"/>
                <a:ea typeface="Segoe UI" pitchFamily="34" charset="0"/>
                <a:cs typeface="Arial" panose="020B0604020202020204" pitchFamily="34" charset="0"/>
              </a:rPr>
              <a:t>F11</a:t>
            </a:r>
            <a:r>
              <a:rPr lang="vi-VN" sz="2600">
                <a:latin typeface="+mj-lt"/>
                <a:ea typeface="Segoe UI" pitchFamily="34" charset="0"/>
                <a:cs typeface="Arial" panose="020B0604020202020204" pitchFamily="34" charset="0"/>
              </a:rPr>
              <a:t>): Nhảy vào hàm được gọi</a:t>
            </a:r>
          </a:p>
          <a:p>
            <a:pPr marL="914400" lvl="1" indent="-457200">
              <a:lnSpc>
                <a:spcPts val="3800"/>
              </a:lnSpc>
              <a:buClr>
                <a:srgbClr val="0070C0"/>
              </a:buClr>
              <a:buFont typeface="Wingdings" panose="05000000000000000000" pitchFamily="2" charset="2"/>
              <a:buChar char="ü"/>
            </a:pPr>
            <a:r>
              <a:rPr lang="vi-VN" sz="2600">
                <a:solidFill>
                  <a:srgbClr val="C00000"/>
                </a:solidFill>
                <a:latin typeface="+mj-lt"/>
                <a:ea typeface="Segoe UI" pitchFamily="34" charset="0"/>
                <a:cs typeface="Arial" panose="020B0604020202020204" pitchFamily="34" charset="0"/>
              </a:rPr>
              <a:t>Step out </a:t>
            </a:r>
            <a:r>
              <a:rPr lang="vi-VN" sz="2600">
                <a:latin typeface="+mj-lt"/>
                <a:ea typeface="Segoe UI" pitchFamily="34" charset="0"/>
                <a:cs typeface="Arial" panose="020B0604020202020204" pitchFamily="34" charset="0"/>
              </a:rPr>
              <a:t>(</a:t>
            </a:r>
            <a:r>
              <a:rPr lang="vi-VN" sz="2600">
                <a:solidFill>
                  <a:srgbClr val="0070C0"/>
                </a:solidFill>
                <a:latin typeface="+mj-lt"/>
                <a:ea typeface="Segoe UI" pitchFamily="34" charset="0"/>
                <a:cs typeface="Arial" panose="020B0604020202020204" pitchFamily="34" charset="0"/>
              </a:rPr>
              <a:t>Shift+F11</a:t>
            </a:r>
            <a:r>
              <a:rPr lang="vi-VN" sz="2600">
                <a:latin typeface="+mj-lt"/>
                <a:ea typeface="Segoe UI" pitchFamily="34" charset="0"/>
                <a:cs typeface="Arial" panose="020B0604020202020204" pitchFamily="34" charset="0"/>
              </a:rPr>
              <a:t>): Nhảy ra khỏi hàm hiện tại</a:t>
            </a:r>
            <a:endParaRPr lang="vi-VN" sz="2600">
              <a:solidFill>
                <a:schemeClr val="tx1"/>
              </a:solidFill>
              <a:latin typeface="+mj-lt"/>
              <a:ea typeface="Segoe UI" pitchFamily="34" charset="0"/>
              <a:cs typeface="Arial" panose="020B0604020202020204" pitchFamily="34" charset="0"/>
            </a:endParaRPr>
          </a:p>
          <a:p>
            <a:pPr marL="457200" indent="-457200">
              <a:lnSpc>
                <a:spcPts val="3800"/>
              </a:lnSpc>
              <a:buClr>
                <a:srgbClr val="0070C0"/>
              </a:buClr>
              <a:buFont typeface="Wingdings" panose="05000000000000000000" pitchFamily="2" charset="2"/>
              <a:buChar char="Ø"/>
            </a:pPr>
            <a:r>
              <a:rPr lang="en-US" sz="2600">
                <a:solidFill>
                  <a:schemeClr val="tx1"/>
                </a:solidFill>
                <a:latin typeface="+mj-lt"/>
                <a:ea typeface="Segoe UI" pitchFamily="34" charset="0"/>
                <a:cs typeface="Arial" panose="020B0604020202020204" pitchFamily="34" charset="0"/>
              </a:rPr>
              <a:t>Đặt điểm ngắt (break point)</a:t>
            </a:r>
          </a:p>
          <a:p>
            <a:pPr marL="914400" lvl="1" indent="-457200">
              <a:lnSpc>
                <a:spcPts val="3800"/>
              </a:lnSpc>
              <a:buClr>
                <a:srgbClr val="0070C0"/>
              </a:buClr>
              <a:buFont typeface="Wingdings" panose="05000000000000000000" pitchFamily="2" charset="2"/>
              <a:buChar char="ü"/>
            </a:pPr>
            <a:r>
              <a:rPr lang="vi-VN" sz="2600" b="1">
                <a:latin typeface="+mj-lt"/>
                <a:ea typeface="Segoe UI" pitchFamily="34" charset="0"/>
                <a:cs typeface="Arial" panose="020B0604020202020204" pitchFamily="34" charset="0"/>
              </a:rPr>
              <a:t>Đặt/gỡ break point </a:t>
            </a:r>
            <a:r>
              <a:rPr lang="vi-VN" sz="2600">
                <a:latin typeface="+mj-lt"/>
                <a:ea typeface="Segoe UI" pitchFamily="34" charset="0"/>
                <a:cs typeface="Arial" panose="020B0604020202020204" pitchFamily="34" charset="0"/>
              </a:rPr>
              <a:t>(</a:t>
            </a:r>
            <a:r>
              <a:rPr lang="vi-VN" sz="2600">
                <a:solidFill>
                  <a:srgbClr val="0070C0"/>
                </a:solidFill>
                <a:latin typeface="+mj-lt"/>
                <a:ea typeface="Segoe UI" pitchFamily="34" charset="0"/>
                <a:cs typeface="Arial" panose="020B0604020202020204" pitchFamily="34" charset="0"/>
              </a:rPr>
              <a:t>F9</a:t>
            </a:r>
            <a:r>
              <a:rPr lang="vi-VN" sz="2600">
                <a:latin typeface="+mj-lt"/>
                <a:ea typeface="Segoe UI" pitchFamily="34" charset="0"/>
                <a:cs typeface="Arial" panose="020B0604020202020204" pitchFamily="34" charset="0"/>
              </a:rPr>
              <a:t>): Khi chạy debug (</a:t>
            </a:r>
            <a:r>
              <a:rPr lang="vi-VN" sz="2600">
                <a:solidFill>
                  <a:srgbClr val="0070C0"/>
                </a:solidFill>
                <a:latin typeface="+mj-lt"/>
                <a:ea typeface="Segoe UI" pitchFamily="34" charset="0"/>
                <a:cs typeface="Arial" panose="020B0604020202020204" pitchFamily="34" charset="0"/>
              </a:rPr>
              <a:t>F5</a:t>
            </a:r>
            <a:r>
              <a:rPr lang="vi-VN" sz="2600">
                <a:latin typeface="+mj-lt"/>
                <a:ea typeface="Segoe UI" pitchFamily="34" charset="0"/>
                <a:cs typeface="Arial" panose="020B0604020202020204" pitchFamily="34" charset="0"/>
              </a:rPr>
              <a:t>), chương trình sẽ</a:t>
            </a:r>
            <a:r>
              <a:rPr lang="en-US" sz="2600">
                <a:latin typeface="+mj-lt"/>
                <a:ea typeface="Segoe UI" pitchFamily="34" charset="0"/>
                <a:cs typeface="Arial" panose="020B0604020202020204" pitchFamily="34" charset="0"/>
              </a:rPr>
              <a:t> </a:t>
            </a:r>
            <a:r>
              <a:rPr lang="vi-VN" sz="2600">
                <a:latin typeface="+mj-lt"/>
                <a:ea typeface="Segoe UI" pitchFamily="34" charset="0"/>
                <a:cs typeface="Arial" panose="020B0604020202020204" pitchFamily="34" charset="0"/>
              </a:rPr>
              <a:t>dừng lại tại điểm ngắt để ta quan sát giá trị các biến.</a:t>
            </a:r>
          </a:p>
          <a:p>
            <a:pPr marL="914400" lvl="1" indent="-457200">
              <a:lnSpc>
                <a:spcPts val="3800"/>
              </a:lnSpc>
              <a:buClr>
                <a:srgbClr val="0070C0"/>
              </a:buClr>
              <a:buFont typeface="Wingdings" panose="05000000000000000000" pitchFamily="2" charset="2"/>
              <a:buChar char="ü"/>
            </a:pPr>
            <a:r>
              <a:rPr lang="vi-VN" sz="2600" b="1">
                <a:latin typeface="+mj-lt"/>
                <a:ea typeface="Segoe UI" pitchFamily="34" charset="0"/>
                <a:cs typeface="Arial" panose="020B0604020202020204" pitchFamily="34" charset="0"/>
              </a:rPr>
              <a:t>Quan sát </a:t>
            </a:r>
            <a:r>
              <a:rPr lang="vi-VN" sz="2600">
                <a:latin typeface="+mj-lt"/>
                <a:ea typeface="Segoe UI" pitchFamily="34" charset="0"/>
                <a:cs typeface="Arial" panose="020B0604020202020204" pitchFamily="34" charset="0"/>
              </a:rPr>
              <a:t>(watch) (</a:t>
            </a:r>
            <a:r>
              <a:rPr lang="vi-VN" sz="2600">
                <a:solidFill>
                  <a:srgbClr val="0070C0"/>
                </a:solidFill>
                <a:latin typeface="+mj-lt"/>
                <a:ea typeface="Segoe UI" pitchFamily="34" charset="0"/>
                <a:cs typeface="Arial" panose="020B0604020202020204" pitchFamily="34" charset="0"/>
              </a:rPr>
              <a:t>Shift+F9</a:t>
            </a:r>
            <a:r>
              <a:rPr lang="vi-VN" sz="2600">
                <a:latin typeface="+mj-lt"/>
                <a:ea typeface="Segoe UI" pitchFamily="34" charset="0"/>
                <a:cs typeface="Arial" panose="020B0604020202020204" pitchFamily="34" charset="0"/>
              </a:rPr>
              <a:t>): Quan sát giá trị các biến hoặc một</a:t>
            </a:r>
            <a:r>
              <a:rPr lang="en-US" sz="2600">
                <a:latin typeface="+mj-lt"/>
                <a:ea typeface="Segoe UI" pitchFamily="34" charset="0"/>
                <a:cs typeface="Arial" panose="020B0604020202020204" pitchFamily="34" charset="0"/>
              </a:rPr>
              <a:t> </a:t>
            </a:r>
            <a:r>
              <a:rPr lang="vi-VN" sz="2600">
                <a:latin typeface="+mj-lt"/>
                <a:ea typeface="Segoe UI" pitchFamily="34" charset="0"/>
                <a:cs typeface="Arial" panose="020B0604020202020204" pitchFamily="34" charset="0"/>
              </a:rPr>
              <a:t>biểu thức.</a:t>
            </a: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Debug trong Visual Studio</a:t>
            </a:r>
          </a:p>
        </p:txBody>
      </p:sp>
    </p:spTree>
    <p:extLst>
      <p:ext uri="{BB962C8B-B14F-4D97-AF65-F5344CB8AC3E}">
        <p14:creationId xmlns:p14="http://schemas.microsoft.com/office/powerpoint/2010/main" val="23031085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NỘI DUNG TRÌNH BÀY</a:t>
            </a:r>
          </a:p>
        </p:txBody>
      </p:sp>
      <p:sp>
        <p:nvSpPr>
          <p:cNvPr id="6" name="Rectangle 5"/>
          <p:cNvSpPr/>
          <p:nvPr/>
        </p:nvSpPr>
        <p:spPr>
          <a:xfrm>
            <a:off x="1494831" y="5687567"/>
            <a:ext cx="6966526" cy="609600"/>
          </a:xfrm>
          <a:prstGeom prst="rect">
            <a:avLst/>
          </a:prstGeom>
          <a:solidFill>
            <a:schemeClr val="accent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800" b="1">
              <a:effectLst>
                <a:outerShdw blurRad="50800" dist="38100" dir="2700000" algn="tl" rotWithShape="0">
                  <a:prstClr val="black">
                    <a:alpha val="40000"/>
                  </a:prstClr>
                </a:outerShdw>
              </a:effectLst>
            </a:endParaRPr>
          </a:p>
        </p:txBody>
      </p:sp>
      <p:sp>
        <p:nvSpPr>
          <p:cNvPr id="7" name="Rectangle 6"/>
          <p:cNvSpPr/>
          <p:nvPr/>
        </p:nvSpPr>
        <p:spPr>
          <a:xfrm>
            <a:off x="1490571" y="1017170"/>
            <a:ext cx="6966526" cy="609600"/>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Biến và hàm</a:t>
            </a:r>
            <a:endParaRPr lang="en-US" sz="2800" b="1">
              <a:effectLst>
                <a:outerShdw blurRad="50800" dist="38100" dir="2700000" algn="tl" rotWithShape="0">
                  <a:prstClr val="black">
                    <a:alpha val="40000"/>
                  </a:prstClr>
                </a:outerShdw>
              </a:effectLst>
            </a:endParaRPr>
          </a:p>
        </p:txBody>
      </p:sp>
      <p:sp>
        <p:nvSpPr>
          <p:cNvPr id="8" name="Rectangle 7"/>
          <p:cNvSpPr/>
          <p:nvPr/>
        </p:nvSpPr>
        <p:spPr>
          <a:xfrm>
            <a:off x="607302" y="1017170"/>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1</a:t>
            </a:r>
          </a:p>
        </p:txBody>
      </p:sp>
      <p:sp>
        <p:nvSpPr>
          <p:cNvPr id="9" name="Rectangle 8"/>
          <p:cNvSpPr/>
          <p:nvPr/>
        </p:nvSpPr>
        <p:spPr>
          <a:xfrm>
            <a:off x="607302" y="1951249"/>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2</a:t>
            </a:r>
          </a:p>
        </p:txBody>
      </p:sp>
      <p:sp>
        <p:nvSpPr>
          <p:cNvPr id="10" name="Rectangle 9"/>
          <p:cNvSpPr/>
          <p:nvPr/>
        </p:nvSpPr>
        <p:spPr>
          <a:xfrm>
            <a:off x="1490571" y="1951249"/>
            <a:ext cx="6956990"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Trừu tượng hóa dữ liệu</a:t>
            </a:r>
            <a:endParaRPr lang="en-US" sz="2800" b="1">
              <a:effectLst>
                <a:outerShdw blurRad="50800" dist="38100" dir="2700000" algn="tl" rotWithShape="0">
                  <a:prstClr val="black">
                    <a:alpha val="40000"/>
                  </a:prstClr>
                </a:outerShdw>
              </a:effectLst>
            </a:endParaRPr>
          </a:p>
        </p:txBody>
      </p:sp>
      <p:sp>
        <p:nvSpPr>
          <p:cNvPr id="11" name="Rectangle 10"/>
          <p:cNvSpPr/>
          <p:nvPr/>
        </p:nvSpPr>
        <p:spPr>
          <a:xfrm>
            <a:off x="607302" y="2885328"/>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3</a:t>
            </a:r>
          </a:p>
        </p:txBody>
      </p:sp>
      <p:sp>
        <p:nvSpPr>
          <p:cNvPr id="12" name="Rectangle 11"/>
          <p:cNvSpPr/>
          <p:nvPr/>
        </p:nvSpPr>
        <p:spPr>
          <a:xfrm>
            <a:off x="1490570" y="2885328"/>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Mảng </a:t>
            </a:r>
            <a:r>
              <a:rPr lang="en-US" sz="2800" b="1">
                <a:effectLst>
                  <a:outerShdw blurRad="50800" dist="38100" dir="2700000" algn="tl" rotWithShape="0">
                    <a:prstClr val="black">
                      <a:alpha val="40000"/>
                    </a:prstClr>
                  </a:outerShdw>
                </a:effectLst>
              </a:rPr>
              <a:t>tĩnh một chiều</a:t>
            </a:r>
          </a:p>
        </p:txBody>
      </p:sp>
      <p:sp>
        <p:nvSpPr>
          <p:cNvPr id="13" name="Rectangle 12"/>
          <p:cNvSpPr/>
          <p:nvPr/>
        </p:nvSpPr>
        <p:spPr>
          <a:xfrm>
            <a:off x="607302" y="3819407"/>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4</a:t>
            </a:r>
          </a:p>
        </p:txBody>
      </p:sp>
      <p:sp>
        <p:nvSpPr>
          <p:cNvPr id="14" name="Rectangle 13"/>
          <p:cNvSpPr/>
          <p:nvPr/>
        </p:nvSpPr>
        <p:spPr>
          <a:xfrm>
            <a:off x="1490569" y="3819407"/>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Con trỏ</a:t>
            </a:r>
            <a:endParaRPr lang="en-US" sz="2800" b="1">
              <a:effectLst>
                <a:outerShdw blurRad="50800" dist="38100" dir="2700000" algn="tl" rotWithShape="0">
                  <a:prstClr val="black">
                    <a:alpha val="40000"/>
                  </a:prstClr>
                </a:outerShdw>
              </a:effectLst>
            </a:endParaRPr>
          </a:p>
        </p:txBody>
      </p:sp>
      <p:sp>
        <p:nvSpPr>
          <p:cNvPr id="15" name="Rectangle 14"/>
          <p:cNvSpPr/>
          <p:nvPr/>
        </p:nvSpPr>
        <p:spPr>
          <a:xfrm>
            <a:off x="607302" y="4753486"/>
            <a:ext cx="61654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5</a:t>
            </a:r>
          </a:p>
        </p:txBody>
      </p:sp>
      <p:sp>
        <p:nvSpPr>
          <p:cNvPr id="16" name="Rectangle 15"/>
          <p:cNvSpPr/>
          <p:nvPr/>
        </p:nvSpPr>
        <p:spPr>
          <a:xfrm>
            <a:off x="1490569" y="4753486"/>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Debug trong Visual Studio</a:t>
            </a:r>
            <a:endParaRPr lang="en-US" sz="2800" b="1">
              <a:effectLst>
                <a:outerShdw blurRad="50800" dist="38100" dir="2700000" algn="tl" rotWithShape="0">
                  <a:prstClr val="black">
                    <a:alpha val="40000"/>
                  </a:prstClr>
                </a:outerShdw>
              </a:effectLst>
            </a:endParaRPr>
          </a:p>
        </p:txBody>
      </p:sp>
      <p:sp>
        <p:nvSpPr>
          <p:cNvPr id="17" name="Rectangle 16"/>
          <p:cNvSpPr/>
          <p:nvPr/>
        </p:nvSpPr>
        <p:spPr>
          <a:xfrm>
            <a:off x="607302" y="5687567"/>
            <a:ext cx="607006"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b="1">
                <a:effectLst>
                  <a:outerShdw blurRad="50800" dist="38100" dir="2700000" algn="tl" rotWithShape="0">
                    <a:prstClr val="black">
                      <a:alpha val="40000"/>
                    </a:prstClr>
                  </a:outerShdw>
                </a:effectLst>
              </a:rPr>
              <a:t>6</a:t>
            </a:r>
          </a:p>
        </p:txBody>
      </p:sp>
      <p:sp>
        <p:nvSpPr>
          <p:cNvPr id="18" name="Rectangle 17"/>
          <p:cNvSpPr/>
          <p:nvPr/>
        </p:nvSpPr>
        <p:spPr>
          <a:xfrm>
            <a:off x="1490569" y="5687567"/>
            <a:ext cx="6956985" cy="609600"/>
          </a:xfrm>
          <a:prstGeom prst="rect">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vi-VN" sz="2800" b="1">
                <a:effectLst>
                  <a:outerShdw blurRad="50800" dist="38100" dir="2700000" algn="tl" rotWithShape="0">
                    <a:prstClr val="black">
                      <a:alpha val="40000"/>
                    </a:prstClr>
                  </a:outerShdw>
                </a:effectLst>
              </a:rPr>
              <a:t>Bài tập</a:t>
            </a:r>
            <a:endParaRPr lang="en-US" sz="2800" b="1">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09291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9" presetClass="emph" presetSubtype="0" fill="hold" nodeType="withEffect">
                                  <p:stCondLst>
                                    <p:cond delay="0"/>
                                  </p:stCondLst>
                                  <p:childTnLst>
                                    <p:animClr clrSpc="rgb" dir="cw">
                                      <p:cBhvr override="childStyle">
                                        <p:cTn id="9" dur="500" fill="hold"/>
                                        <p:tgtEl>
                                          <p:spTgt spid="18">
                                            <p:txEl>
                                              <p:pRg st="0" end="0"/>
                                            </p:txEl>
                                          </p:spTgt>
                                        </p:tgtEl>
                                        <p:attrNameLst>
                                          <p:attrName>style.color</p:attrName>
                                        </p:attrNameLst>
                                      </p:cBhvr>
                                      <p:to>
                                        <a:schemeClr val="bg1"/>
                                      </p:to>
                                    </p:animClr>
                                    <p:animClr clrSpc="rgb" dir="cw">
                                      <p:cBhvr>
                                        <p:cTn id="10" dur="500" fill="hold"/>
                                        <p:tgtEl>
                                          <p:spTgt spid="18">
                                            <p:txEl>
                                              <p:pRg st="0" end="0"/>
                                            </p:txEl>
                                          </p:spTgt>
                                        </p:tgtEl>
                                        <p:attrNameLst>
                                          <p:attrName>fillcolor</p:attrName>
                                        </p:attrNameLst>
                                      </p:cBhvr>
                                      <p:to>
                                        <a:schemeClr val="bg1"/>
                                      </p:to>
                                    </p:animClr>
                                    <p:set>
                                      <p:cBhvr>
                                        <p:cTn id="11" dur="500" fill="hold"/>
                                        <p:tgtEl>
                                          <p:spTgt spid="18">
                                            <p:txEl>
                                              <p:pRg st="0" end="0"/>
                                            </p:txEl>
                                          </p:spTgt>
                                        </p:tgtEl>
                                        <p:attrNameLst>
                                          <p:attrName>fill.type</p:attrName>
                                        </p:attrNameLst>
                                      </p:cBhvr>
                                      <p:to>
                                        <p:strVal val="solid"/>
                                      </p:to>
                                    </p:set>
                                    <p:set>
                                      <p:cBhvr>
                                        <p:cTn id="12" dur="500" fill="hold"/>
                                        <p:tgtEl>
                                          <p:spTgt spid="18">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Kiến trúc chương trình C cơ bản</a:t>
            </a:r>
            <a:endParaRPr lang="en-US" sz="3600" b="1">
              <a:latin typeface="Arial" panose="020B0604020202020204" pitchFamily="34" charset="0"/>
              <a:ea typeface="Segoe UI" pitchFamily="34" charset="0"/>
              <a:cs typeface="Arial" panose="020B0604020202020204" pitchFamily="34" charset="0"/>
            </a:endParaRPr>
          </a:p>
        </p:txBody>
      </p:sp>
      <p:sp>
        <p:nvSpPr>
          <p:cNvPr id="7" name="Rectangle 6"/>
          <p:cNvSpPr/>
          <p:nvPr/>
        </p:nvSpPr>
        <p:spPr>
          <a:xfrm>
            <a:off x="68240" y="832512"/>
            <a:ext cx="9021170" cy="100993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vi-VN" sz="3200">
                <a:solidFill>
                  <a:srgbClr val="008000"/>
                </a:solidFill>
                <a:highlight>
                  <a:srgbClr val="FFFFFF"/>
                </a:highlight>
                <a:latin typeface="Consolas" panose="020B0609020204030204" pitchFamily="49" charset="0"/>
              </a:rPr>
              <a:t>// </a:t>
            </a:r>
            <a:r>
              <a:rPr lang="en-US" sz="3200">
                <a:solidFill>
                  <a:srgbClr val="008000"/>
                </a:solidFill>
                <a:highlight>
                  <a:srgbClr val="FFFFFF"/>
                </a:highlight>
                <a:latin typeface="Consolas" panose="020B0609020204030204" pitchFamily="49" charset="0"/>
              </a:rPr>
              <a:t>Ví dụ 01: </a:t>
            </a:r>
            <a:r>
              <a:rPr lang="vi-VN" sz="3200">
                <a:solidFill>
                  <a:srgbClr val="008000"/>
                </a:solidFill>
                <a:highlight>
                  <a:srgbClr val="FFFFFF"/>
                </a:highlight>
                <a:latin typeface="Consolas" panose="020B0609020204030204" pitchFamily="49" charset="0"/>
              </a:rPr>
              <a:t>Viết chương trình nhập bán kính hình tròn. Tính chu vi và xuất k</a:t>
            </a:r>
            <a:r>
              <a:rPr lang="en-US" sz="3200">
                <a:solidFill>
                  <a:srgbClr val="008000"/>
                </a:solidFill>
                <a:highlight>
                  <a:srgbClr val="FFFFFF"/>
                </a:highlight>
                <a:latin typeface="Consolas" panose="020B0609020204030204" pitchFamily="49" charset="0"/>
              </a:rPr>
              <a:t>q</a:t>
            </a:r>
            <a:r>
              <a:rPr lang="vi-VN" sz="3200">
                <a:solidFill>
                  <a:srgbClr val="008000"/>
                </a:solidFill>
                <a:highlight>
                  <a:srgbClr val="FFFFFF"/>
                </a:highlight>
                <a:latin typeface="Consolas" panose="020B0609020204030204" pitchFamily="49" charset="0"/>
              </a:rPr>
              <a:t>.</a:t>
            </a:r>
            <a:endParaRPr lang="en-US" sz="3200"/>
          </a:p>
        </p:txBody>
      </p:sp>
      <p:grpSp>
        <p:nvGrpSpPr>
          <p:cNvPr id="11" name="Group 10"/>
          <p:cNvGrpSpPr/>
          <p:nvPr/>
        </p:nvGrpSpPr>
        <p:grpSpPr>
          <a:xfrm>
            <a:off x="61415" y="2251881"/>
            <a:ext cx="9021170" cy="4230806"/>
            <a:chOff x="61415" y="2251881"/>
            <a:chExt cx="9021170" cy="4230806"/>
          </a:xfrm>
        </p:grpSpPr>
        <p:sp>
          <p:nvSpPr>
            <p:cNvPr id="8" name="Rectangle 7"/>
            <p:cNvSpPr/>
            <p:nvPr/>
          </p:nvSpPr>
          <p:spPr>
            <a:xfrm>
              <a:off x="61415" y="2251881"/>
              <a:ext cx="9021170" cy="423080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3200">
                  <a:solidFill>
                    <a:srgbClr val="008000"/>
                  </a:solidFill>
                  <a:highlight>
                    <a:srgbClr val="FFFFFF"/>
                  </a:highlight>
                  <a:latin typeface="Consolas" panose="020B0609020204030204" pitchFamily="49" charset="0"/>
                </a:rPr>
                <a:t>// Khối khai báo</a:t>
              </a:r>
              <a:endParaRPr lang="en-US" sz="3200">
                <a:solidFill>
                  <a:srgbClr val="000000"/>
                </a:solidFill>
                <a:highlight>
                  <a:srgbClr val="FFFFFF"/>
                </a:highlight>
                <a:latin typeface="Consolas" panose="020B0609020204030204" pitchFamily="49" charset="0"/>
              </a:endParaRPr>
            </a:p>
            <a:p>
              <a:r>
                <a:rPr lang="en-US" sz="3200">
                  <a:solidFill>
                    <a:srgbClr val="808080"/>
                  </a:solidFill>
                  <a:highlight>
                    <a:srgbClr val="FFFFFF"/>
                  </a:highlight>
                  <a:latin typeface="Consolas" panose="020B0609020204030204" pitchFamily="49" charset="0"/>
                </a:rPr>
                <a:t>#include</a:t>
              </a:r>
              <a:r>
                <a:rPr lang="en-US" sz="3200">
                  <a:solidFill>
                    <a:srgbClr val="000000"/>
                  </a:solidFill>
                  <a:highlight>
                    <a:srgbClr val="FFFFFF"/>
                  </a:highlight>
                  <a:latin typeface="Consolas" panose="020B0609020204030204" pitchFamily="49" charset="0"/>
                </a:rPr>
                <a:t> </a:t>
              </a:r>
              <a:r>
                <a:rPr lang="en-US" sz="3200">
                  <a:solidFill>
                    <a:srgbClr val="A31515"/>
                  </a:solidFill>
                  <a:highlight>
                    <a:srgbClr val="FFFFFF"/>
                  </a:highlight>
                  <a:latin typeface="Consolas" panose="020B0609020204030204" pitchFamily="49" charset="0"/>
                </a:rPr>
                <a:t>&lt;conio.h&gt;</a:t>
              </a:r>
              <a:endParaRPr lang="en-US" sz="3200">
                <a:solidFill>
                  <a:srgbClr val="000000"/>
                </a:solidFill>
                <a:highlight>
                  <a:srgbClr val="FFFFFF"/>
                </a:highlight>
                <a:latin typeface="Consolas" panose="020B0609020204030204" pitchFamily="49" charset="0"/>
              </a:endParaRPr>
            </a:p>
            <a:p>
              <a:r>
                <a:rPr lang="en-US" sz="3200">
                  <a:solidFill>
                    <a:srgbClr val="808080"/>
                  </a:solidFill>
                  <a:highlight>
                    <a:srgbClr val="FFFFFF"/>
                  </a:highlight>
                  <a:latin typeface="Consolas" panose="020B0609020204030204" pitchFamily="49" charset="0"/>
                </a:rPr>
                <a:t>#include</a:t>
              </a:r>
              <a:r>
                <a:rPr lang="en-US" sz="3200">
                  <a:solidFill>
                    <a:srgbClr val="000000"/>
                  </a:solidFill>
                  <a:highlight>
                    <a:srgbClr val="FFFFFF"/>
                  </a:highlight>
                  <a:latin typeface="Consolas" panose="020B0609020204030204" pitchFamily="49" charset="0"/>
                </a:rPr>
                <a:t> </a:t>
              </a:r>
              <a:r>
                <a:rPr lang="en-US" sz="3200">
                  <a:solidFill>
                    <a:srgbClr val="A31515"/>
                  </a:solidFill>
                  <a:highlight>
                    <a:srgbClr val="FFFFFF"/>
                  </a:highlight>
                  <a:latin typeface="Consolas" panose="020B0609020204030204" pitchFamily="49" charset="0"/>
                </a:rPr>
                <a:t>&lt;iostream&gt;</a:t>
              </a:r>
              <a:endParaRPr lang="en-US" sz="3200">
                <a:solidFill>
                  <a:srgbClr val="000000"/>
                </a:solidFill>
                <a:highlight>
                  <a:srgbClr val="FFFFFF"/>
                </a:highlight>
                <a:latin typeface="Consolas" panose="020B0609020204030204" pitchFamily="49" charset="0"/>
              </a:endParaRPr>
            </a:p>
            <a:p>
              <a:r>
                <a:rPr lang="en-US" sz="3200">
                  <a:solidFill>
                    <a:srgbClr val="0000FF"/>
                  </a:solidFill>
                  <a:highlight>
                    <a:srgbClr val="FFFFFF"/>
                  </a:highlight>
                  <a:latin typeface="Consolas" panose="020B0609020204030204" pitchFamily="49" charset="0"/>
                </a:rPr>
                <a:t>using</a:t>
              </a:r>
              <a:r>
                <a:rPr lang="en-US" sz="3200">
                  <a:solidFill>
                    <a:srgbClr val="000000"/>
                  </a:solidFill>
                  <a:highlight>
                    <a:srgbClr val="FFFFFF"/>
                  </a:highlight>
                  <a:latin typeface="Consolas" panose="020B0609020204030204" pitchFamily="49" charset="0"/>
                </a:rPr>
                <a:t> </a:t>
              </a:r>
              <a:r>
                <a:rPr lang="en-US" sz="3200">
                  <a:solidFill>
                    <a:srgbClr val="0000FF"/>
                  </a:solidFill>
                  <a:highlight>
                    <a:srgbClr val="FFFFFF"/>
                  </a:highlight>
                  <a:latin typeface="Consolas" panose="020B0609020204030204" pitchFamily="49" charset="0"/>
                </a:rPr>
                <a:t>namespace</a:t>
              </a:r>
              <a:r>
                <a:rPr lang="en-US" sz="3200">
                  <a:solidFill>
                    <a:srgbClr val="000000"/>
                  </a:solidFill>
                  <a:highlight>
                    <a:srgbClr val="FFFFFF"/>
                  </a:highlight>
                  <a:latin typeface="Consolas" panose="020B0609020204030204" pitchFamily="49" charset="0"/>
                </a:rPr>
                <a:t> std;</a:t>
              </a:r>
            </a:p>
            <a:p>
              <a:r>
                <a:rPr lang="fr-FR" sz="3200">
                  <a:solidFill>
                    <a:srgbClr val="0000FF"/>
                  </a:solidFill>
                  <a:highlight>
                    <a:srgbClr val="FFFFFF"/>
                  </a:highlight>
                  <a:latin typeface="Consolas" panose="020B0609020204030204" pitchFamily="49" charset="0"/>
                </a:rPr>
                <a:t>const</a:t>
              </a:r>
              <a:r>
                <a:rPr lang="fr-FR" sz="3200">
                  <a:solidFill>
                    <a:srgbClr val="000000"/>
                  </a:solidFill>
                  <a:highlight>
                    <a:srgbClr val="FFFFFF"/>
                  </a:highlight>
                  <a:latin typeface="Consolas" panose="020B0609020204030204" pitchFamily="49" charset="0"/>
                </a:rPr>
                <a:t> </a:t>
              </a:r>
              <a:r>
                <a:rPr lang="fr-FR" sz="3200">
                  <a:solidFill>
                    <a:srgbClr val="0000FF"/>
                  </a:solidFill>
                  <a:highlight>
                    <a:srgbClr val="FFFFFF"/>
                  </a:highlight>
                  <a:latin typeface="Consolas" panose="020B0609020204030204" pitchFamily="49" charset="0"/>
                </a:rPr>
                <a:t>double</a:t>
              </a:r>
              <a:r>
                <a:rPr lang="fr-FR" sz="3200">
                  <a:solidFill>
                    <a:srgbClr val="000000"/>
                  </a:solidFill>
                  <a:highlight>
                    <a:srgbClr val="FFFFFF"/>
                  </a:highlight>
                  <a:latin typeface="Consolas" panose="020B0609020204030204" pitchFamily="49" charset="0"/>
                </a:rPr>
                <a:t> PI = 3.14159; </a:t>
              </a:r>
              <a:r>
                <a:rPr lang="fr-FR" sz="3200">
                  <a:solidFill>
                    <a:srgbClr val="008000"/>
                  </a:solidFill>
                  <a:highlight>
                    <a:srgbClr val="FFFFFF"/>
                  </a:highlight>
                  <a:latin typeface="Consolas" panose="020B0609020204030204" pitchFamily="49" charset="0"/>
                </a:rPr>
                <a:t>// hằng số</a:t>
              </a:r>
              <a:endParaRPr lang="fr-FR" sz="3200">
                <a:solidFill>
                  <a:srgbClr val="000000"/>
                </a:solidFill>
                <a:highlight>
                  <a:srgbClr val="FFFFFF"/>
                </a:highlight>
                <a:latin typeface="Consolas" panose="020B0609020204030204" pitchFamily="49" charset="0"/>
              </a:endParaRPr>
            </a:p>
            <a:p>
              <a:r>
                <a:rPr lang="fr-FR" sz="3200">
                  <a:solidFill>
                    <a:srgbClr val="0000FF"/>
                  </a:solidFill>
                  <a:highlight>
                    <a:srgbClr val="FFFFFF"/>
                  </a:highlight>
                  <a:latin typeface="Consolas" panose="020B0609020204030204" pitchFamily="49" charset="0"/>
                </a:rPr>
                <a:t>double</a:t>
              </a:r>
              <a:r>
                <a:rPr lang="fr-FR" sz="3200">
                  <a:solidFill>
                    <a:srgbClr val="000000"/>
                  </a:solidFill>
                  <a:highlight>
                    <a:srgbClr val="FFFFFF"/>
                  </a:highlight>
                  <a:latin typeface="Consolas" panose="020B0609020204030204" pitchFamily="49" charset="0"/>
                </a:rPr>
                <a:t> r; </a:t>
              </a:r>
              <a:r>
                <a:rPr lang="fr-FR" sz="3200">
                  <a:solidFill>
                    <a:srgbClr val="008000"/>
                  </a:solidFill>
                  <a:highlight>
                    <a:srgbClr val="FFFFFF"/>
                  </a:highlight>
                  <a:latin typeface="Consolas" panose="020B0609020204030204" pitchFamily="49" charset="0"/>
                </a:rPr>
                <a:t>// biến toàn cục</a:t>
              </a:r>
              <a:endParaRPr lang="fr-FR" sz="3200">
                <a:solidFill>
                  <a:srgbClr val="000000"/>
                </a:solidFill>
                <a:highlight>
                  <a:srgbClr val="FFFFFF"/>
                </a:highlight>
                <a:latin typeface="Consolas" panose="020B0609020204030204" pitchFamily="49" charset="0"/>
              </a:endParaRPr>
            </a:p>
            <a:p>
              <a:r>
                <a:rPr lang="en-US" sz="3200">
                  <a:solidFill>
                    <a:srgbClr val="0000FF"/>
                  </a:solidFill>
                  <a:highlight>
                    <a:srgbClr val="FFFFFF"/>
                  </a:highlight>
                  <a:latin typeface="Consolas" panose="020B0609020204030204" pitchFamily="49" charset="0"/>
                </a:rPr>
                <a:t>void</a:t>
              </a:r>
              <a:r>
                <a:rPr lang="en-US" sz="3200">
                  <a:solidFill>
                    <a:srgbClr val="000000"/>
                  </a:solidFill>
                  <a:highlight>
                    <a:srgbClr val="FFFFFF"/>
                  </a:highlight>
                  <a:latin typeface="Consolas" panose="020B0609020204030204" pitchFamily="49" charset="0"/>
                </a:rPr>
                <a:t> nhap();</a:t>
              </a:r>
            </a:p>
            <a:p>
              <a:r>
                <a:rPr lang="en-US" sz="3200">
                  <a:solidFill>
                    <a:srgbClr val="0000FF"/>
                  </a:solidFill>
                  <a:highlight>
                    <a:srgbClr val="FFFFFF"/>
                  </a:highlight>
                  <a:latin typeface="Consolas" panose="020B0609020204030204" pitchFamily="49" charset="0"/>
                </a:rPr>
                <a:t>double</a:t>
              </a:r>
              <a:r>
                <a:rPr lang="en-US" sz="3200">
                  <a:solidFill>
                    <a:srgbClr val="000000"/>
                  </a:solidFill>
                  <a:highlight>
                    <a:srgbClr val="FFFFFF"/>
                  </a:highlight>
                  <a:latin typeface="Consolas" panose="020B0609020204030204" pitchFamily="49" charset="0"/>
                </a:rPr>
                <a:t> tinhChuVi();</a:t>
              </a:r>
              <a:endParaRPr lang="en-US" sz="3200"/>
            </a:p>
          </p:txBody>
        </p:sp>
        <p:sp>
          <p:nvSpPr>
            <p:cNvPr id="10" name="Rectangle 9"/>
            <p:cNvSpPr/>
            <p:nvPr/>
          </p:nvSpPr>
          <p:spPr>
            <a:xfrm>
              <a:off x="61415" y="2265529"/>
              <a:ext cx="9021169" cy="423080"/>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800" b="1">
                  <a:solidFill>
                    <a:schemeClr val="tx1"/>
                  </a:solidFill>
                  <a:highlight>
                    <a:srgbClr val="FFFFFF"/>
                  </a:highlight>
                  <a:latin typeface="Consolas" panose="020B0609020204030204" pitchFamily="49" charset="0"/>
                  <a:cs typeface="Courier New" panose="02070309020205020404" pitchFamily="49" charset="0"/>
                </a:rPr>
                <a:t>ViDu01.cpp</a:t>
              </a:r>
              <a:endParaRPr lang="en-US" sz="2800" b="1">
                <a:solidFill>
                  <a:schemeClr val="tx1"/>
                </a:solidFill>
                <a:latin typeface="Consolas" panose="020B0609020204030204" pitchFamily="49" charset="0"/>
                <a:cs typeface="Courier New" panose="02070309020205020404" pitchFamily="49" charset="0"/>
              </a:endParaRPr>
            </a:p>
          </p:txBody>
        </p:sp>
      </p:grpSp>
    </p:spTree>
    <p:extLst>
      <p:ext uri="{BB962C8B-B14F-4D97-AF65-F5344CB8AC3E}">
        <p14:creationId xmlns:p14="http://schemas.microsoft.com/office/powerpoint/2010/main" val="397744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ts val="3800"/>
              </a:lnSpc>
              <a:buClr>
                <a:srgbClr val="0070C0"/>
              </a:buClr>
              <a:buFont typeface="Wingdings" panose="05000000000000000000" pitchFamily="2" charset="2"/>
              <a:buChar char="Ø"/>
            </a:pPr>
            <a:r>
              <a:rPr lang="en-US" sz="2600" dirty="0" err="1">
                <a:solidFill>
                  <a:schemeClr val="tx1"/>
                </a:solidFill>
                <a:latin typeface="+mj-lt"/>
                <a:ea typeface="Segoe UI" pitchFamily="34" charset="0"/>
                <a:cs typeface="Arial" panose="020B0604020202020204" pitchFamily="34" charset="0"/>
              </a:rPr>
              <a:t>Làm</a:t>
            </a:r>
            <a:r>
              <a:rPr lang="en-US" sz="2600" dirty="0">
                <a:solidFill>
                  <a:schemeClr val="tx1"/>
                </a:solidFill>
                <a:latin typeface="+mj-lt"/>
                <a:ea typeface="Segoe UI" pitchFamily="34" charset="0"/>
                <a:cs typeface="Arial" panose="020B0604020202020204" pitchFamily="34" charset="0"/>
              </a:rPr>
              <a:t> </a:t>
            </a:r>
            <a:r>
              <a:rPr lang="en-US" sz="2600" dirty="0" err="1">
                <a:solidFill>
                  <a:schemeClr val="tx1"/>
                </a:solidFill>
                <a:latin typeface="+mj-lt"/>
                <a:ea typeface="Segoe UI" pitchFamily="34" charset="0"/>
                <a:cs typeface="Arial" panose="020B0604020202020204" pitchFamily="34" charset="0"/>
              </a:rPr>
              <a:t>tất</a:t>
            </a:r>
            <a:r>
              <a:rPr lang="en-US" sz="2600" dirty="0">
                <a:solidFill>
                  <a:schemeClr val="tx1"/>
                </a:solidFill>
                <a:latin typeface="+mj-lt"/>
                <a:ea typeface="Segoe UI" pitchFamily="34" charset="0"/>
                <a:cs typeface="Arial" panose="020B0604020202020204" pitchFamily="34" charset="0"/>
              </a:rPr>
              <a:t> </a:t>
            </a:r>
            <a:r>
              <a:rPr lang="en-US" sz="2600" dirty="0" err="1">
                <a:solidFill>
                  <a:schemeClr val="tx1"/>
                </a:solidFill>
                <a:latin typeface="+mj-lt"/>
                <a:ea typeface="Segoe UI" pitchFamily="34" charset="0"/>
                <a:cs typeface="Arial" panose="020B0604020202020204" pitchFamily="34" charset="0"/>
              </a:rPr>
              <a:t>cả</a:t>
            </a:r>
            <a:r>
              <a:rPr lang="en-US" sz="2600" dirty="0">
                <a:solidFill>
                  <a:schemeClr val="tx1"/>
                </a:solidFill>
                <a:latin typeface="+mj-lt"/>
                <a:ea typeface="Segoe UI" pitchFamily="34" charset="0"/>
                <a:cs typeface="Arial" panose="020B0604020202020204" pitchFamily="34" charset="0"/>
              </a:rPr>
              <a:t> </a:t>
            </a:r>
            <a:r>
              <a:rPr lang="en-US" sz="2600" dirty="0" err="1">
                <a:solidFill>
                  <a:schemeClr val="tx1"/>
                </a:solidFill>
                <a:latin typeface="+mj-lt"/>
                <a:ea typeface="Segoe UI" pitchFamily="34" charset="0"/>
                <a:cs typeface="Arial" panose="020B0604020202020204" pitchFamily="34" charset="0"/>
              </a:rPr>
              <a:t>các</a:t>
            </a:r>
            <a:r>
              <a:rPr lang="en-US" sz="2600" dirty="0">
                <a:solidFill>
                  <a:schemeClr val="tx1"/>
                </a:solidFill>
                <a:latin typeface="+mj-lt"/>
                <a:ea typeface="Segoe UI" pitchFamily="34" charset="0"/>
                <a:cs typeface="Arial" panose="020B0604020202020204" pitchFamily="34" charset="0"/>
              </a:rPr>
              <a:t> </a:t>
            </a:r>
            <a:r>
              <a:rPr lang="en-US" sz="2600" dirty="0" err="1">
                <a:solidFill>
                  <a:schemeClr val="tx1"/>
                </a:solidFill>
                <a:latin typeface="+mj-lt"/>
                <a:ea typeface="Segoe UI" pitchFamily="34" charset="0"/>
                <a:cs typeface="Arial" panose="020B0604020202020204" pitchFamily="34" charset="0"/>
              </a:rPr>
              <a:t>bài</a:t>
            </a:r>
            <a:r>
              <a:rPr lang="en-US" sz="2600" dirty="0">
                <a:solidFill>
                  <a:schemeClr val="tx1"/>
                </a:solidFill>
                <a:latin typeface="+mj-lt"/>
                <a:ea typeface="Segoe UI" pitchFamily="34" charset="0"/>
                <a:cs typeface="Arial" panose="020B0604020202020204" pitchFamily="34" charset="0"/>
              </a:rPr>
              <a:t> </a:t>
            </a:r>
            <a:r>
              <a:rPr lang="en-US" sz="2600" dirty="0" err="1">
                <a:solidFill>
                  <a:schemeClr val="tx1"/>
                </a:solidFill>
                <a:latin typeface="+mj-lt"/>
                <a:ea typeface="Segoe UI" pitchFamily="34" charset="0"/>
                <a:cs typeface="Arial" panose="020B0604020202020204" pitchFamily="34" charset="0"/>
              </a:rPr>
              <a:t>tập</a:t>
            </a:r>
            <a:r>
              <a:rPr lang="en-US" sz="2600" dirty="0">
                <a:solidFill>
                  <a:schemeClr val="tx1"/>
                </a:solidFill>
                <a:latin typeface="+mj-lt"/>
                <a:ea typeface="Segoe UI" pitchFamily="34" charset="0"/>
                <a:cs typeface="Arial" panose="020B0604020202020204" pitchFamily="34" charset="0"/>
              </a:rPr>
              <a:t> </a:t>
            </a:r>
            <a:r>
              <a:rPr lang="en-US" sz="2600" err="1">
                <a:solidFill>
                  <a:schemeClr val="tx1"/>
                </a:solidFill>
                <a:latin typeface="+mj-lt"/>
                <a:ea typeface="Segoe UI" pitchFamily="34" charset="0"/>
                <a:cs typeface="Arial" panose="020B0604020202020204" pitchFamily="34" charset="0"/>
              </a:rPr>
              <a:t>trong</a:t>
            </a:r>
            <a:r>
              <a:rPr lang="en-US" sz="2600">
                <a:solidFill>
                  <a:schemeClr val="tx1"/>
                </a:solidFill>
                <a:latin typeface="+mj-lt"/>
                <a:ea typeface="Segoe UI" pitchFamily="34" charset="0"/>
                <a:cs typeface="Arial" panose="020B0604020202020204" pitchFamily="34" charset="0"/>
              </a:rPr>
              <a:t> file</a:t>
            </a:r>
          </a:p>
          <a:p>
            <a:pPr algn="ctr">
              <a:lnSpc>
                <a:spcPts val="3800"/>
              </a:lnSpc>
              <a:buClr>
                <a:srgbClr val="0070C0"/>
              </a:buClr>
            </a:pPr>
            <a:r>
              <a:rPr lang="vi-VN" sz="2600" b="1">
                <a:solidFill>
                  <a:schemeClr val="tx1"/>
                </a:solidFill>
                <a:latin typeface="+mj-lt"/>
                <a:ea typeface="Segoe UI" pitchFamily="34" charset="0"/>
                <a:cs typeface="Arial" panose="020B0604020202020204" pitchFamily="34" charset="0"/>
              </a:rPr>
              <a:t>01_OOP_OnTapKTLT.docx</a:t>
            </a:r>
            <a:endParaRPr lang="en-US" sz="2600" b="1">
              <a:solidFill>
                <a:schemeClr val="tx1"/>
              </a:solidFill>
              <a:latin typeface="+mj-lt"/>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Bài tập</a:t>
            </a:r>
          </a:p>
        </p:txBody>
      </p:sp>
    </p:spTree>
    <p:extLst>
      <p:ext uri="{BB962C8B-B14F-4D97-AF65-F5344CB8AC3E}">
        <p14:creationId xmlns:p14="http://schemas.microsoft.com/office/powerpoint/2010/main" val="3806327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59789" y="5632632"/>
            <a:ext cx="4387995" cy="838200"/>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r>
              <a:rPr lang="en-US" sz="2500">
                <a:solidFill>
                  <a:srgbClr val="056839"/>
                </a:solidFill>
                <a:latin typeface="Arial" panose="020B0604020202020204" pitchFamily="34" charset="0"/>
                <a:ea typeface="Segoe UI" pitchFamily="34" charset="0"/>
                <a:cs typeface="Arial" panose="020B0604020202020204" pitchFamily="34" charset="0"/>
              </a:rPr>
              <a:t>GV : Lê Hoàng Vân</a:t>
            </a:r>
          </a:p>
          <a:p>
            <a:r>
              <a:rPr lang="en-US" sz="2500">
                <a:solidFill>
                  <a:srgbClr val="056839"/>
                </a:solidFill>
                <a:latin typeface="Arial" panose="020B0604020202020204" pitchFamily="34" charset="0"/>
                <a:ea typeface="Segoe UI" pitchFamily="34" charset="0"/>
                <a:cs typeface="Arial" panose="020B0604020202020204" pitchFamily="34" charset="0"/>
              </a:rPr>
              <a:t>Email: vanle.edu@gmail.com</a:t>
            </a:r>
            <a:endParaRPr lang="en-US" sz="2500" dirty="0">
              <a:solidFill>
                <a:srgbClr val="056839"/>
              </a:solidFill>
              <a:latin typeface="Arial" panose="020B0604020202020204" pitchFamily="34" charset="0"/>
              <a:ea typeface="Segoe UI"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425" y="5689050"/>
            <a:ext cx="725364" cy="725364"/>
          </a:xfrm>
          <a:prstGeom prst="rect">
            <a:avLst/>
          </a:prstGeom>
        </p:spPr>
      </p:pic>
      <p:sp>
        <p:nvSpPr>
          <p:cNvPr id="10" name="Title 1"/>
          <p:cNvSpPr txBox="1">
            <a:spLocks/>
          </p:cNvSpPr>
          <p:nvPr/>
        </p:nvSpPr>
        <p:spPr>
          <a:xfrm>
            <a:off x="0" y="280629"/>
            <a:ext cx="9144000" cy="1371602"/>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200">
                <a:solidFill>
                  <a:schemeClr val="tx1"/>
                </a:solidFill>
                <a:latin typeface="Arial" panose="020B0604020202020204" pitchFamily="34" charset="0"/>
                <a:ea typeface="Segoe UI" pitchFamily="34" charset="0"/>
                <a:cs typeface="Arial" panose="020B0604020202020204" pitchFamily="34" charset="0"/>
              </a:rPr>
              <a:t>Môn học</a:t>
            </a:r>
          </a:p>
          <a:p>
            <a:pPr algn="ctr"/>
            <a:r>
              <a:rPr lang="vi-VN" sz="2800">
                <a:solidFill>
                  <a:schemeClr val="accent1">
                    <a:lumMod val="50000"/>
                  </a:schemeClr>
                </a:solidFill>
                <a:latin typeface="Arial" panose="020B0604020202020204" pitchFamily="34" charset="0"/>
                <a:ea typeface="Segoe UI" pitchFamily="34" charset="0"/>
                <a:cs typeface="Arial" panose="020B0604020202020204" pitchFamily="34" charset="0"/>
              </a:rPr>
              <a:t>PHƯƠNG PHÁP LẬP TRÌNH HƯỚNG ĐỐI TƯỢNG</a:t>
            </a:r>
          </a:p>
          <a:p>
            <a:pPr algn="ctr"/>
            <a:r>
              <a:rPr lang="vi-VN" sz="2800">
                <a:solidFill>
                  <a:schemeClr val="accent1">
                    <a:lumMod val="50000"/>
                  </a:schemeClr>
                </a:solidFill>
                <a:latin typeface="Arial" panose="020B0604020202020204" pitchFamily="34" charset="0"/>
                <a:ea typeface="Segoe UI" pitchFamily="34" charset="0"/>
                <a:cs typeface="Arial" panose="020B0604020202020204" pitchFamily="34" charset="0"/>
              </a:rPr>
              <a:t>(OBJECT–ORIENTED PROGRAMMING)</a:t>
            </a:r>
          </a:p>
        </p:txBody>
      </p:sp>
      <p:sp>
        <p:nvSpPr>
          <p:cNvPr id="11" name="Title 1"/>
          <p:cNvSpPr txBox="1">
            <a:spLocks/>
          </p:cNvSpPr>
          <p:nvPr/>
        </p:nvSpPr>
        <p:spPr>
          <a:xfrm>
            <a:off x="1" y="3048000"/>
            <a:ext cx="6810232" cy="152400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4800" b="1">
                <a:latin typeface="Arial" panose="020B0604020202020204" pitchFamily="34" charset="0"/>
                <a:ea typeface="Segoe UI" pitchFamily="34" charset="0"/>
                <a:cs typeface="Arial" panose="020B0604020202020204" pitchFamily="34" charset="0"/>
              </a:rPr>
              <a:t>ÔN TẬP KTLT</a:t>
            </a:r>
          </a:p>
        </p:txBody>
      </p:sp>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195191" y="2015545"/>
            <a:ext cx="3050411" cy="3253772"/>
          </a:xfrm>
          <a:prstGeom prst="rect">
            <a:avLst/>
          </a:prstGeom>
        </p:spPr>
      </p:pic>
    </p:spTree>
    <p:extLst>
      <p:ext uri="{BB962C8B-B14F-4D97-AF65-F5344CB8AC3E}">
        <p14:creationId xmlns:p14="http://schemas.microsoft.com/office/powerpoint/2010/main" val="157340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870">
                                          <p:stCondLst>
                                            <p:cond delay="0"/>
                                          </p:stCondLst>
                                        </p:cTn>
                                        <p:tgtEl>
                                          <p:spTgt spid="6"/>
                                        </p:tgtEl>
                                      </p:cBhvr>
                                    </p:animEffect>
                                    <p:anim calcmode="lin" valueType="num">
                                      <p:cBhvr>
                                        <p:cTn id="8" dur="2733"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6"/>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6"/>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6"/>
                                        </p:tgtEl>
                                        <p:attrNameLst>
                                          <p:attrName>ppt_y</p:attrName>
                                        </p:attrNameLst>
                                      </p:cBhvr>
                                      <p:tavLst>
                                        <p:tav tm="0" fmla="#ppt_y-sin(pi*$)/81">
                                          <p:val>
                                            <p:fltVal val="0"/>
                                          </p:val>
                                        </p:tav>
                                        <p:tav tm="100000">
                                          <p:val>
                                            <p:fltVal val="1"/>
                                          </p:val>
                                        </p:tav>
                                      </p:tavLst>
                                    </p:anim>
                                    <p:animScale>
                                      <p:cBhvr>
                                        <p:cTn id="13" dur="39">
                                          <p:stCondLst>
                                            <p:cond delay="975"/>
                                          </p:stCondLst>
                                        </p:cTn>
                                        <p:tgtEl>
                                          <p:spTgt spid="6"/>
                                        </p:tgtEl>
                                      </p:cBhvr>
                                      <p:to x="100000" y="60000"/>
                                    </p:animScale>
                                    <p:animScale>
                                      <p:cBhvr>
                                        <p:cTn id="14" dur="249" decel="50000">
                                          <p:stCondLst>
                                            <p:cond delay="1014"/>
                                          </p:stCondLst>
                                        </p:cTn>
                                        <p:tgtEl>
                                          <p:spTgt spid="6"/>
                                        </p:tgtEl>
                                      </p:cBhvr>
                                      <p:to x="100000" y="100000"/>
                                    </p:animScale>
                                    <p:animScale>
                                      <p:cBhvr>
                                        <p:cTn id="15" dur="39">
                                          <p:stCondLst>
                                            <p:cond delay="1968"/>
                                          </p:stCondLst>
                                        </p:cTn>
                                        <p:tgtEl>
                                          <p:spTgt spid="6"/>
                                        </p:tgtEl>
                                      </p:cBhvr>
                                      <p:to x="100000" y="80000"/>
                                    </p:animScale>
                                    <p:animScale>
                                      <p:cBhvr>
                                        <p:cTn id="16" dur="249" decel="50000">
                                          <p:stCondLst>
                                            <p:cond delay="2007"/>
                                          </p:stCondLst>
                                        </p:cTn>
                                        <p:tgtEl>
                                          <p:spTgt spid="6"/>
                                        </p:tgtEl>
                                      </p:cBhvr>
                                      <p:to x="100000" y="100000"/>
                                    </p:animScale>
                                    <p:animScale>
                                      <p:cBhvr>
                                        <p:cTn id="17" dur="39">
                                          <p:stCondLst>
                                            <p:cond delay="2463"/>
                                          </p:stCondLst>
                                        </p:cTn>
                                        <p:tgtEl>
                                          <p:spTgt spid="6"/>
                                        </p:tgtEl>
                                      </p:cBhvr>
                                      <p:to x="100000" y="90000"/>
                                    </p:animScale>
                                    <p:animScale>
                                      <p:cBhvr>
                                        <p:cTn id="18" dur="249" decel="50000">
                                          <p:stCondLst>
                                            <p:cond delay="2502"/>
                                          </p:stCondLst>
                                        </p:cTn>
                                        <p:tgtEl>
                                          <p:spTgt spid="6"/>
                                        </p:tgtEl>
                                      </p:cBhvr>
                                      <p:to x="100000" y="100000"/>
                                    </p:animScale>
                                    <p:animScale>
                                      <p:cBhvr>
                                        <p:cTn id="19" dur="39">
                                          <p:stCondLst>
                                            <p:cond delay="2712"/>
                                          </p:stCondLst>
                                        </p:cTn>
                                        <p:tgtEl>
                                          <p:spTgt spid="6"/>
                                        </p:tgtEl>
                                      </p:cBhvr>
                                      <p:to x="100000" y="95000"/>
                                    </p:animScale>
                                    <p:animScale>
                                      <p:cBhvr>
                                        <p:cTn id="20" dur="249" decel="50000">
                                          <p:stCondLst>
                                            <p:cond delay="2751"/>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Kiến trúc chương trình C cơ bản</a:t>
            </a:r>
            <a:endParaRPr lang="en-US" sz="3600" b="1">
              <a:latin typeface="Arial" panose="020B0604020202020204" pitchFamily="34" charset="0"/>
              <a:ea typeface="Segoe UI" pitchFamily="34" charset="0"/>
              <a:cs typeface="Arial" panose="020B0604020202020204" pitchFamily="34" charset="0"/>
            </a:endParaRPr>
          </a:p>
        </p:txBody>
      </p:sp>
      <p:grpSp>
        <p:nvGrpSpPr>
          <p:cNvPr id="11" name="Group 10"/>
          <p:cNvGrpSpPr/>
          <p:nvPr/>
        </p:nvGrpSpPr>
        <p:grpSpPr>
          <a:xfrm>
            <a:off x="61415" y="1419364"/>
            <a:ext cx="9021170" cy="4653889"/>
            <a:chOff x="61415" y="2251880"/>
            <a:chExt cx="9021170" cy="4653889"/>
          </a:xfrm>
        </p:grpSpPr>
        <p:sp>
          <p:nvSpPr>
            <p:cNvPr id="8" name="Rectangle 7"/>
            <p:cNvSpPr/>
            <p:nvPr/>
          </p:nvSpPr>
          <p:spPr>
            <a:xfrm>
              <a:off x="61415" y="2251880"/>
              <a:ext cx="9021170" cy="465388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3200">
                  <a:solidFill>
                    <a:srgbClr val="008000"/>
                  </a:solidFill>
                  <a:highlight>
                    <a:srgbClr val="FFFFFF"/>
                  </a:highlight>
                  <a:latin typeface="Consolas" panose="020B0609020204030204" pitchFamily="49" charset="0"/>
                </a:rPr>
                <a:t>// Khối hàm main</a:t>
              </a:r>
              <a:endParaRPr lang="en-US" sz="3200">
                <a:solidFill>
                  <a:srgbClr val="000000"/>
                </a:solidFill>
                <a:highlight>
                  <a:srgbClr val="FFFFFF"/>
                </a:highlight>
                <a:latin typeface="Consolas" panose="020B0609020204030204" pitchFamily="49" charset="0"/>
              </a:endParaRPr>
            </a:p>
            <a:p>
              <a:r>
                <a:rPr lang="en-US" sz="3200">
                  <a:solidFill>
                    <a:srgbClr val="0000FF"/>
                  </a:solidFill>
                  <a:highlight>
                    <a:srgbClr val="FFFFFF"/>
                  </a:highlight>
                  <a:latin typeface="Consolas" panose="020B0609020204030204" pitchFamily="49" charset="0"/>
                </a:rPr>
                <a:t>void</a:t>
              </a:r>
              <a:r>
                <a:rPr lang="en-US" sz="3200">
                  <a:solidFill>
                    <a:srgbClr val="000000"/>
                  </a:solidFill>
                  <a:highlight>
                    <a:srgbClr val="FFFFFF"/>
                  </a:highlight>
                  <a:latin typeface="Consolas" panose="020B0609020204030204" pitchFamily="49" charset="0"/>
                </a:rPr>
                <a:t> main()</a:t>
              </a:r>
            </a:p>
            <a:p>
              <a:r>
                <a:rPr lang="en-US" sz="3200">
                  <a:solidFill>
                    <a:srgbClr val="000000"/>
                  </a:solidFill>
                  <a:highlight>
                    <a:srgbClr val="FFFFFF"/>
                  </a:highlight>
                  <a:latin typeface="Consolas" panose="020B0609020204030204" pitchFamily="49" charset="0"/>
                </a:rPr>
                <a:t>{</a:t>
              </a:r>
            </a:p>
            <a:p>
              <a:pPr marL="860425" lvl="1"/>
              <a:r>
                <a:rPr lang="en-US" sz="3200">
                  <a:solidFill>
                    <a:srgbClr val="000000"/>
                  </a:solidFill>
                  <a:highlight>
                    <a:srgbClr val="FFFFFF"/>
                  </a:highlight>
                  <a:latin typeface="Consolas" panose="020B0609020204030204" pitchFamily="49" charset="0"/>
                </a:rPr>
                <a:t>nhap();</a:t>
              </a:r>
            </a:p>
            <a:p>
              <a:pPr marL="860425" lvl="1"/>
              <a:r>
                <a:rPr lang="en-US" sz="3200">
                  <a:solidFill>
                    <a:srgbClr val="0000FF"/>
                  </a:solidFill>
                  <a:highlight>
                    <a:srgbClr val="FFFFFF"/>
                  </a:highlight>
                  <a:latin typeface="Consolas" panose="020B0609020204030204" pitchFamily="49" charset="0"/>
                </a:rPr>
                <a:t>double</a:t>
              </a:r>
              <a:r>
                <a:rPr lang="en-US" sz="3200">
                  <a:solidFill>
                    <a:srgbClr val="000000"/>
                  </a:solidFill>
                  <a:highlight>
                    <a:srgbClr val="FFFFFF"/>
                  </a:highlight>
                  <a:latin typeface="Consolas" panose="020B0609020204030204" pitchFamily="49" charset="0"/>
                </a:rPr>
                <a:t> P; </a:t>
              </a:r>
              <a:r>
                <a:rPr lang="en-US" sz="3200">
                  <a:solidFill>
                    <a:srgbClr val="008000"/>
                  </a:solidFill>
                  <a:highlight>
                    <a:srgbClr val="FFFFFF"/>
                  </a:highlight>
                  <a:latin typeface="Consolas" panose="020B0609020204030204" pitchFamily="49" charset="0"/>
                </a:rPr>
                <a:t>// Biến cục bộ</a:t>
              </a:r>
              <a:endParaRPr lang="en-US" sz="3200">
                <a:solidFill>
                  <a:srgbClr val="000000"/>
                </a:solidFill>
                <a:highlight>
                  <a:srgbClr val="FFFFFF"/>
                </a:highlight>
                <a:latin typeface="Consolas" panose="020B0609020204030204" pitchFamily="49" charset="0"/>
              </a:endParaRPr>
            </a:p>
            <a:p>
              <a:pPr marL="860425" lvl="1"/>
              <a:r>
                <a:rPr lang="en-US" sz="3200">
                  <a:solidFill>
                    <a:srgbClr val="000000"/>
                  </a:solidFill>
                  <a:highlight>
                    <a:srgbClr val="FFFFFF"/>
                  </a:highlight>
                  <a:latin typeface="Consolas" panose="020B0609020204030204" pitchFamily="49" charset="0"/>
                </a:rPr>
                <a:t>P = tinhChuVi();</a:t>
              </a:r>
            </a:p>
            <a:p>
              <a:pPr marL="860425" lvl="1"/>
              <a:r>
                <a:rPr lang="en-US" sz="3200">
                  <a:solidFill>
                    <a:srgbClr val="000000"/>
                  </a:solidFill>
                  <a:highlight>
                    <a:srgbClr val="FFFFFF"/>
                  </a:highlight>
                  <a:latin typeface="Consolas" panose="020B0609020204030204" pitchFamily="49" charset="0"/>
                </a:rPr>
                <a:t>cout </a:t>
              </a:r>
              <a:r>
                <a:rPr lang="en-US" sz="3200">
                  <a:solidFill>
                    <a:srgbClr val="008080"/>
                  </a:solidFill>
                  <a:highlight>
                    <a:srgbClr val="FFFFFF"/>
                  </a:highlight>
                  <a:latin typeface="Consolas" panose="020B0609020204030204" pitchFamily="49" charset="0"/>
                </a:rPr>
                <a:t>&lt;&lt;</a:t>
              </a:r>
              <a:r>
                <a:rPr lang="en-US" sz="3200">
                  <a:solidFill>
                    <a:srgbClr val="000000"/>
                  </a:solidFill>
                  <a:highlight>
                    <a:srgbClr val="FFFFFF"/>
                  </a:highlight>
                  <a:latin typeface="Consolas" panose="020B0609020204030204" pitchFamily="49" charset="0"/>
                </a:rPr>
                <a:t> </a:t>
              </a:r>
              <a:r>
                <a:rPr lang="en-US" sz="3200">
                  <a:solidFill>
                    <a:srgbClr val="A31515"/>
                  </a:solidFill>
                  <a:highlight>
                    <a:srgbClr val="FFFFFF"/>
                  </a:highlight>
                  <a:latin typeface="Consolas" panose="020B0609020204030204" pitchFamily="49" charset="0"/>
                </a:rPr>
                <a:t>"Chu vi hinh tron: "</a:t>
              </a:r>
              <a:r>
                <a:rPr lang="en-US" sz="3200">
                  <a:solidFill>
                    <a:srgbClr val="000000"/>
                  </a:solidFill>
                  <a:highlight>
                    <a:srgbClr val="FFFFFF"/>
                  </a:highlight>
                  <a:latin typeface="Consolas" panose="020B0609020204030204" pitchFamily="49" charset="0"/>
                </a:rPr>
                <a:t> </a:t>
              </a:r>
              <a:r>
                <a:rPr lang="en-US" sz="3200">
                  <a:solidFill>
                    <a:srgbClr val="008080"/>
                  </a:solidFill>
                  <a:highlight>
                    <a:srgbClr val="FFFFFF"/>
                  </a:highlight>
                  <a:latin typeface="Consolas" panose="020B0609020204030204" pitchFamily="49" charset="0"/>
                </a:rPr>
                <a:t>&lt;&lt;</a:t>
              </a:r>
              <a:r>
                <a:rPr lang="en-US" sz="3200">
                  <a:solidFill>
                    <a:srgbClr val="000000"/>
                  </a:solidFill>
                  <a:highlight>
                    <a:srgbClr val="FFFFFF"/>
                  </a:highlight>
                  <a:latin typeface="Consolas" panose="020B0609020204030204" pitchFamily="49" charset="0"/>
                </a:rPr>
                <a:t> P;</a:t>
              </a:r>
            </a:p>
            <a:p>
              <a:pPr marL="860425" lvl="1"/>
              <a:r>
                <a:rPr lang="en-US" sz="3200">
                  <a:solidFill>
                    <a:srgbClr val="000000"/>
                  </a:solidFill>
                  <a:highlight>
                    <a:srgbClr val="FFFFFF"/>
                  </a:highlight>
                  <a:latin typeface="Consolas" panose="020B0609020204030204" pitchFamily="49" charset="0"/>
                </a:rPr>
                <a:t>_getch();</a:t>
              </a:r>
            </a:p>
            <a:p>
              <a:r>
                <a:rPr lang="en-US" sz="3200">
                  <a:solidFill>
                    <a:srgbClr val="000000"/>
                  </a:solidFill>
                  <a:highlight>
                    <a:srgbClr val="FFFFFF"/>
                  </a:highlight>
                  <a:latin typeface="Consolas" panose="020B0609020204030204" pitchFamily="49" charset="0"/>
                </a:rPr>
                <a:t>}</a:t>
              </a:r>
              <a:endParaRPr lang="en-US" sz="3200"/>
            </a:p>
          </p:txBody>
        </p:sp>
        <p:sp>
          <p:nvSpPr>
            <p:cNvPr id="10" name="Rectangle 9"/>
            <p:cNvSpPr/>
            <p:nvPr/>
          </p:nvSpPr>
          <p:spPr>
            <a:xfrm>
              <a:off x="61415" y="2265529"/>
              <a:ext cx="9021169" cy="423080"/>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800" b="1">
                  <a:solidFill>
                    <a:schemeClr val="tx1"/>
                  </a:solidFill>
                  <a:highlight>
                    <a:srgbClr val="FFFFFF"/>
                  </a:highlight>
                  <a:latin typeface="Consolas" panose="020B0609020204030204" pitchFamily="49" charset="0"/>
                  <a:cs typeface="Courier New" panose="02070309020205020404" pitchFamily="49" charset="0"/>
                </a:rPr>
                <a:t>ViDu01.cpp</a:t>
              </a:r>
              <a:endParaRPr lang="en-US" sz="2800" b="1">
                <a:solidFill>
                  <a:schemeClr val="tx1"/>
                </a:solidFill>
                <a:latin typeface="Consolas" panose="020B0609020204030204" pitchFamily="49" charset="0"/>
                <a:cs typeface="Courier New" panose="02070309020205020404" pitchFamily="49" charset="0"/>
              </a:endParaRPr>
            </a:p>
          </p:txBody>
        </p:sp>
      </p:grpSp>
      <p:cxnSp>
        <p:nvCxnSpPr>
          <p:cNvPr id="9" name="Straight Connector 8"/>
          <p:cNvCxnSpPr/>
          <p:nvPr/>
        </p:nvCxnSpPr>
        <p:spPr>
          <a:xfrm>
            <a:off x="263288" y="3038709"/>
            <a:ext cx="0" cy="247498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17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vi-VN" sz="3600" b="1">
                <a:latin typeface="Arial" panose="020B0604020202020204" pitchFamily="34" charset="0"/>
                <a:ea typeface="Segoe UI" pitchFamily="34" charset="0"/>
                <a:cs typeface="Arial" panose="020B0604020202020204" pitchFamily="34" charset="0"/>
              </a:rPr>
              <a:t>Kiến trúc chương trình C cơ bản</a:t>
            </a:r>
            <a:endParaRPr lang="en-US" sz="3600" b="1">
              <a:latin typeface="Arial" panose="020B0604020202020204" pitchFamily="34" charset="0"/>
              <a:ea typeface="Segoe UI" pitchFamily="34" charset="0"/>
              <a:cs typeface="Arial" panose="020B0604020202020204" pitchFamily="34" charset="0"/>
            </a:endParaRPr>
          </a:p>
        </p:txBody>
      </p:sp>
      <p:grpSp>
        <p:nvGrpSpPr>
          <p:cNvPr id="11" name="Group 10"/>
          <p:cNvGrpSpPr/>
          <p:nvPr/>
        </p:nvGrpSpPr>
        <p:grpSpPr>
          <a:xfrm>
            <a:off x="61415" y="1050880"/>
            <a:ext cx="9021170" cy="5158853"/>
            <a:chOff x="61415" y="2251881"/>
            <a:chExt cx="9021170" cy="5158853"/>
          </a:xfrm>
        </p:grpSpPr>
        <p:sp>
          <p:nvSpPr>
            <p:cNvPr id="8" name="Rectangle 7"/>
            <p:cNvSpPr/>
            <p:nvPr/>
          </p:nvSpPr>
          <p:spPr>
            <a:xfrm>
              <a:off x="61415" y="2251881"/>
              <a:ext cx="9021170" cy="515885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sz="3200">
                  <a:solidFill>
                    <a:srgbClr val="008000"/>
                  </a:solidFill>
                  <a:highlight>
                    <a:srgbClr val="FFFFFF"/>
                  </a:highlight>
                  <a:latin typeface="Consolas" panose="020B0609020204030204" pitchFamily="49" charset="0"/>
                </a:rPr>
                <a:t>// Khối định nghĩa hàm</a:t>
              </a:r>
              <a:endParaRPr lang="en-US" sz="3200">
                <a:solidFill>
                  <a:srgbClr val="000000"/>
                </a:solidFill>
                <a:highlight>
                  <a:srgbClr val="FFFFFF"/>
                </a:highlight>
                <a:latin typeface="Consolas" panose="020B0609020204030204" pitchFamily="49" charset="0"/>
              </a:endParaRPr>
            </a:p>
            <a:p>
              <a:r>
                <a:rPr lang="en-US" sz="3200">
                  <a:solidFill>
                    <a:srgbClr val="0000FF"/>
                  </a:solidFill>
                  <a:highlight>
                    <a:srgbClr val="FFFFFF"/>
                  </a:highlight>
                  <a:latin typeface="Consolas" panose="020B0609020204030204" pitchFamily="49" charset="0"/>
                </a:rPr>
                <a:t>void</a:t>
              </a:r>
              <a:r>
                <a:rPr lang="en-US" sz="3200">
                  <a:solidFill>
                    <a:srgbClr val="000000"/>
                  </a:solidFill>
                  <a:highlight>
                    <a:srgbClr val="FFFFFF"/>
                  </a:highlight>
                  <a:latin typeface="Consolas" panose="020B0609020204030204" pitchFamily="49" charset="0"/>
                </a:rPr>
                <a:t> nhap()</a:t>
              </a:r>
            </a:p>
            <a:p>
              <a:r>
                <a:rPr lang="en-US" sz="3200">
                  <a:solidFill>
                    <a:srgbClr val="000000"/>
                  </a:solidFill>
                  <a:highlight>
                    <a:srgbClr val="FFFFFF"/>
                  </a:highlight>
                  <a:latin typeface="Consolas" panose="020B0609020204030204" pitchFamily="49" charset="0"/>
                </a:rPr>
                <a:t>{</a:t>
              </a:r>
            </a:p>
            <a:p>
              <a:pPr lvl="2"/>
              <a:r>
                <a:rPr lang="en-US" sz="3200">
                  <a:solidFill>
                    <a:srgbClr val="000000"/>
                  </a:solidFill>
                  <a:highlight>
                    <a:srgbClr val="FFFFFF"/>
                  </a:highlight>
                  <a:latin typeface="Consolas" panose="020B0609020204030204" pitchFamily="49" charset="0"/>
                </a:rPr>
                <a:t>cout </a:t>
              </a:r>
              <a:r>
                <a:rPr lang="en-US" sz="3200">
                  <a:solidFill>
                    <a:srgbClr val="008080"/>
                  </a:solidFill>
                  <a:highlight>
                    <a:srgbClr val="FFFFFF"/>
                  </a:highlight>
                  <a:latin typeface="Consolas" panose="020B0609020204030204" pitchFamily="49" charset="0"/>
                </a:rPr>
                <a:t>&lt;&lt;</a:t>
              </a:r>
              <a:r>
                <a:rPr lang="en-US" sz="3200">
                  <a:solidFill>
                    <a:srgbClr val="000000"/>
                  </a:solidFill>
                  <a:highlight>
                    <a:srgbClr val="FFFFFF"/>
                  </a:highlight>
                  <a:latin typeface="Consolas" panose="020B0609020204030204" pitchFamily="49" charset="0"/>
                </a:rPr>
                <a:t> </a:t>
              </a:r>
              <a:r>
                <a:rPr lang="en-US" sz="3200">
                  <a:solidFill>
                    <a:srgbClr val="A31515"/>
                  </a:solidFill>
                  <a:highlight>
                    <a:srgbClr val="FFFFFF"/>
                  </a:highlight>
                  <a:latin typeface="Consolas" panose="020B0609020204030204" pitchFamily="49" charset="0"/>
                </a:rPr>
                <a:t>"Nhap ban kinh r = "</a:t>
              </a:r>
              <a:r>
                <a:rPr lang="en-US" sz="3200">
                  <a:solidFill>
                    <a:srgbClr val="000000"/>
                  </a:solidFill>
                  <a:highlight>
                    <a:srgbClr val="FFFFFF"/>
                  </a:highlight>
                  <a:latin typeface="Consolas" panose="020B0609020204030204" pitchFamily="49" charset="0"/>
                </a:rPr>
                <a:t>;</a:t>
              </a:r>
            </a:p>
            <a:p>
              <a:pPr lvl="2"/>
              <a:r>
                <a:rPr lang="en-US" sz="3200">
                  <a:solidFill>
                    <a:srgbClr val="000000"/>
                  </a:solidFill>
                  <a:highlight>
                    <a:srgbClr val="FFFFFF"/>
                  </a:highlight>
                  <a:latin typeface="Consolas" panose="020B0609020204030204" pitchFamily="49" charset="0"/>
                </a:rPr>
                <a:t>cin </a:t>
              </a:r>
              <a:r>
                <a:rPr lang="en-US" sz="3200">
                  <a:solidFill>
                    <a:srgbClr val="008080"/>
                  </a:solidFill>
                  <a:highlight>
                    <a:srgbClr val="FFFFFF"/>
                  </a:highlight>
                  <a:latin typeface="Consolas" panose="020B0609020204030204" pitchFamily="49" charset="0"/>
                </a:rPr>
                <a:t>&gt;&gt;</a:t>
              </a:r>
              <a:r>
                <a:rPr lang="en-US" sz="3200">
                  <a:solidFill>
                    <a:srgbClr val="000000"/>
                  </a:solidFill>
                  <a:highlight>
                    <a:srgbClr val="FFFFFF"/>
                  </a:highlight>
                  <a:latin typeface="Consolas" panose="020B0609020204030204" pitchFamily="49" charset="0"/>
                </a:rPr>
                <a:t> r;</a:t>
              </a:r>
            </a:p>
            <a:p>
              <a:r>
                <a:rPr lang="en-US" sz="3200">
                  <a:solidFill>
                    <a:srgbClr val="000000"/>
                  </a:solidFill>
                  <a:highlight>
                    <a:srgbClr val="FFFFFF"/>
                  </a:highlight>
                  <a:latin typeface="Consolas" panose="020B0609020204030204" pitchFamily="49" charset="0"/>
                </a:rPr>
                <a:t>}</a:t>
              </a:r>
            </a:p>
            <a:p>
              <a:r>
                <a:rPr lang="en-US" sz="3200">
                  <a:solidFill>
                    <a:srgbClr val="0000FF"/>
                  </a:solidFill>
                  <a:highlight>
                    <a:srgbClr val="FFFFFF"/>
                  </a:highlight>
                  <a:latin typeface="Consolas" panose="020B0609020204030204" pitchFamily="49" charset="0"/>
                </a:rPr>
                <a:t>double</a:t>
              </a:r>
              <a:r>
                <a:rPr lang="en-US" sz="3200">
                  <a:solidFill>
                    <a:srgbClr val="000000"/>
                  </a:solidFill>
                  <a:highlight>
                    <a:srgbClr val="FFFFFF"/>
                  </a:highlight>
                  <a:latin typeface="Consolas" panose="020B0609020204030204" pitchFamily="49" charset="0"/>
                </a:rPr>
                <a:t> tinhChuVi()</a:t>
              </a:r>
            </a:p>
            <a:p>
              <a:r>
                <a:rPr lang="en-US" sz="3200">
                  <a:solidFill>
                    <a:srgbClr val="000000"/>
                  </a:solidFill>
                  <a:highlight>
                    <a:srgbClr val="FFFFFF"/>
                  </a:highlight>
                  <a:latin typeface="Consolas" panose="020B0609020204030204" pitchFamily="49" charset="0"/>
                </a:rPr>
                <a:t>{</a:t>
              </a:r>
            </a:p>
            <a:p>
              <a:r>
                <a:rPr lang="en-US" sz="3200">
                  <a:solidFill>
                    <a:srgbClr val="0000FF"/>
                  </a:solidFill>
                  <a:highlight>
                    <a:srgbClr val="FFFFFF"/>
                  </a:highlight>
                  <a:latin typeface="Consolas" panose="020B0609020204030204" pitchFamily="49" charset="0"/>
                </a:rPr>
                <a:t>		return</a:t>
              </a:r>
              <a:r>
                <a:rPr lang="en-US" sz="3200">
                  <a:solidFill>
                    <a:srgbClr val="000000"/>
                  </a:solidFill>
                  <a:highlight>
                    <a:srgbClr val="FFFFFF"/>
                  </a:highlight>
                  <a:latin typeface="Consolas" panose="020B0609020204030204" pitchFamily="49" charset="0"/>
                </a:rPr>
                <a:t> (2 * PI*r);</a:t>
              </a:r>
            </a:p>
            <a:p>
              <a:r>
                <a:rPr lang="en-US" sz="3200">
                  <a:solidFill>
                    <a:srgbClr val="000000"/>
                  </a:solidFill>
                  <a:highlight>
                    <a:srgbClr val="FFFFFF"/>
                  </a:highlight>
                  <a:latin typeface="Consolas" panose="020B0609020204030204" pitchFamily="49" charset="0"/>
                </a:rPr>
                <a:t>}</a:t>
              </a:r>
              <a:endParaRPr lang="en-US" sz="3200"/>
            </a:p>
          </p:txBody>
        </p:sp>
        <p:sp>
          <p:nvSpPr>
            <p:cNvPr id="10" name="Rectangle 9"/>
            <p:cNvSpPr/>
            <p:nvPr/>
          </p:nvSpPr>
          <p:spPr>
            <a:xfrm>
              <a:off x="61415" y="2265529"/>
              <a:ext cx="9021169" cy="423080"/>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800" b="1">
                  <a:solidFill>
                    <a:schemeClr val="tx1"/>
                  </a:solidFill>
                  <a:highlight>
                    <a:srgbClr val="FFFFFF"/>
                  </a:highlight>
                  <a:latin typeface="Consolas" panose="020B0609020204030204" pitchFamily="49" charset="0"/>
                  <a:cs typeface="Courier New" panose="02070309020205020404" pitchFamily="49" charset="0"/>
                </a:rPr>
                <a:t>ViDu01.cpp</a:t>
              </a:r>
              <a:endParaRPr lang="en-US" sz="2800" b="1">
                <a:solidFill>
                  <a:schemeClr val="tx1"/>
                </a:solidFill>
                <a:latin typeface="Consolas" panose="020B0609020204030204" pitchFamily="49" charset="0"/>
                <a:cs typeface="Courier New" panose="02070309020205020404" pitchFamily="49" charset="0"/>
              </a:endParaRPr>
            </a:p>
          </p:txBody>
        </p:sp>
      </p:grpSp>
      <p:cxnSp>
        <p:nvCxnSpPr>
          <p:cNvPr id="9" name="Straight Connector 8"/>
          <p:cNvCxnSpPr/>
          <p:nvPr/>
        </p:nvCxnSpPr>
        <p:spPr>
          <a:xfrm>
            <a:off x="263288" y="2547394"/>
            <a:ext cx="0" cy="105561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3288" y="5008729"/>
            <a:ext cx="0" cy="53226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31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31520"/>
            <a:ext cx="9144000" cy="6126479"/>
          </a:xfrm>
          <a:prstGeom prst="rect">
            <a:avLst/>
          </a:prstGeom>
        </p:spPr>
        <p:txBody>
          <a:bodyPr vert="horz" lIns="91440" tIns="45720" rIns="91440" bIns="45720" rtlCol="0" anchor="t">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marL="457200" indent="-457200">
              <a:lnSpc>
                <a:spcPct val="150000"/>
              </a:lnSpc>
              <a:buClr>
                <a:srgbClr val="0070C0"/>
              </a:buClr>
              <a:buFont typeface="Wingdings" panose="05000000000000000000" pitchFamily="2" charset="2"/>
              <a:buChar char="Ø"/>
            </a:pPr>
            <a:r>
              <a:rPr lang="en-US" sz="3200">
                <a:solidFill>
                  <a:schemeClr val="tx1"/>
                </a:solidFill>
                <a:latin typeface="Arial" panose="020B0604020202020204" pitchFamily="34" charset="0"/>
                <a:ea typeface="Segoe UI" pitchFamily="34" charset="0"/>
                <a:cs typeface="Arial" panose="020B0604020202020204" pitchFamily="34" charset="0"/>
              </a:rPr>
              <a:t>Ép kiểu ngầm định</a:t>
            </a:r>
          </a:p>
          <a:p>
            <a:pPr marL="457200" indent="-457200">
              <a:lnSpc>
                <a:spcPct val="150000"/>
              </a:lnSpc>
              <a:buClr>
                <a:srgbClr val="0070C0"/>
              </a:buClr>
              <a:buFont typeface="Wingdings" panose="05000000000000000000" pitchFamily="2" charset="2"/>
              <a:buChar char="Ø"/>
            </a:pPr>
            <a:endParaRPr lang="en-US" sz="3200">
              <a:solidFill>
                <a:schemeClr val="tx1"/>
              </a:solidFill>
              <a:latin typeface="Arial" panose="020B0604020202020204" pitchFamily="34" charset="0"/>
              <a:ea typeface="Segoe UI" pitchFamily="34" charset="0"/>
              <a:cs typeface="Arial" panose="020B0604020202020204" pitchFamily="34" charset="0"/>
            </a:endParaRPr>
          </a:p>
          <a:p>
            <a:pPr>
              <a:lnSpc>
                <a:spcPct val="150000"/>
              </a:lnSpc>
              <a:buClr>
                <a:srgbClr val="0070C0"/>
              </a:buClr>
            </a:pPr>
            <a:endParaRPr lang="en-US" sz="3200">
              <a:solidFill>
                <a:schemeClr val="tx1"/>
              </a:solidFill>
              <a:latin typeface="Arial" panose="020B0604020202020204" pitchFamily="34" charset="0"/>
              <a:ea typeface="Segoe UI" pitchFamily="34" charset="0"/>
              <a:cs typeface="Arial" panose="020B0604020202020204" pitchFamily="34" charset="0"/>
            </a:endParaRPr>
          </a:p>
          <a:p>
            <a:pPr>
              <a:lnSpc>
                <a:spcPct val="150000"/>
              </a:lnSpc>
              <a:buClr>
                <a:srgbClr val="0070C0"/>
              </a:buClr>
            </a:pPr>
            <a:r>
              <a:rPr lang="vi-VN" sz="3200">
                <a:solidFill>
                  <a:schemeClr val="tx1"/>
                </a:solidFill>
                <a:latin typeface="Arial" panose="020B0604020202020204" pitchFamily="34" charset="0"/>
                <a:ea typeface="Segoe UI" pitchFamily="34" charset="0"/>
                <a:cs typeface="Arial" panose="020B0604020202020204" pitchFamily="34" charset="0"/>
              </a:rPr>
              <a:t>Khi tính toán, nếu các hạng tử không cùng kiểu, sẽ xảy ra chuyển kiểu ngầm định, kiểu nhỏ hơn sẽ chuyển sang kiểu lớn hơn</a:t>
            </a:r>
            <a:r>
              <a:rPr lang="en-US" sz="3200">
                <a:solidFill>
                  <a:schemeClr val="tx1"/>
                </a:solidFill>
                <a:latin typeface="Arial" panose="020B0604020202020204" pitchFamily="34" charset="0"/>
                <a:ea typeface="Segoe UI" pitchFamily="34" charset="0"/>
                <a:cs typeface="Arial" panose="020B0604020202020204" pitchFamily="34" charset="0"/>
              </a:rPr>
              <a:t>.</a:t>
            </a:r>
          </a:p>
          <a:p>
            <a:pPr algn="ctr">
              <a:lnSpc>
                <a:spcPct val="150000"/>
              </a:lnSpc>
              <a:buClr>
                <a:srgbClr val="0070C0"/>
              </a:buClr>
            </a:pPr>
            <a:r>
              <a:rPr lang="pt-BR" sz="3200">
                <a:solidFill>
                  <a:srgbClr val="0000FF"/>
                </a:solidFill>
                <a:highlight>
                  <a:srgbClr val="FFFFFF"/>
                </a:highlight>
                <a:latin typeface="Consolas" panose="020B0609020204030204" pitchFamily="49" charset="0"/>
              </a:rPr>
              <a:t>int</a:t>
            </a:r>
            <a:r>
              <a:rPr lang="pt-BR" sz="3200">
                <a:solidFill>
                  <a:srgbClr val="000000"/>
                </a:solidFill>
                <a:highlight>
                  <a:srgbClr val="FFFFFF"/>
                </a:highlight>
                <a:latin typeface="Consolas" panose="020B0609020204030204" pitchFamily="49" charset="0"/>
              </a:rPr>
              <a:t> n = 10 + 16.95; </a:t>
            </a:r>
            <a:r>
              <a:rPr lang="pt-BR" sz="3200">
                <a:solidFill>
                  <a:srgbClr val="008000"/>
                </a:solidFill>
                <a:highlight>
                  <a:srgbClr val="FFFFFF"/>
                </a:highlight>
                <a:latin typeface="Consolas" panose="020B0609020204030204" pitchFamily="49" charset="0"/>
              </a:rPr>
              <a:t>// n = 26</a:t>
            </a:r>
            <a:endParaRPr lang="en-US" sz="3200">
              <a:solidFill>
                <a:schemeClr val="tx1"/>
              </a:solidFill>
              <a:latin typeface="Arial" panose="020B0604020202020204" pitchFamily="34" charset="0"/>
              <a:ea typeface="Segoe UI" pitchFamily="34" charset="0"/>
              <a:cs typeface="Arial" panose="020B0604020202020204" pitchFamily="34" charset="0"/>
            </a:endParaRPr>
          </a:p>
        </p:txBody>
      </p:sp>
      <p:sp>
        <p:nvSpPr>
          <p:cNvPr id="5" name="Title 1"/>
          <p:cNvSpPr txBox="1">
            <a:spLocks/>
          </p:cNvSpPr>
          <p:nvPr/>
        </p:nvSpPr>
        <p:spPr>
          <a:xfrm>
            <a:off x="0" y="1"/>
            <a:ext cx="9144000" cy="731520"/>
          </a:xfrm>
          <a:prstGeom prst="rect">
            <a:avLst/>
          </a:prstGeom>
          <a:solidFill>
            <a:schemeClr val="accent1">
              <a:lumMod val="50000"/>
            </a:schemeClr>
          </a:solidFill>
        </p:spPr>
        <p:txBody>
          <a:bodyPr vert="horz" lIns="91440" tIns="45720" rIns="91440" bIns="45720" rtlCol="0" anchor="ctr">
            <a:noAutofit/>
          </a:bodyPr>
          <a:lstStyle>
            <a:lvl1pPr algn="l" defTabSz="914400" rtl="0" eaLnBrk="1" latinLnBrk="0" hangingPunct="1">
              <a:spcBef>
                <a:spcPct val="0"/>
              </a:spcBef>
              <a:buNone/>
              <a:defRPr lang="bs-Latn-BA" sz="5400" kern="1200">
                <a:solidFill>
                  <a:schemeClr val="bg1"/>
                </a:solidFill>
                <a:latin typeface="Segoe UI Light" pitchFamily="34" charset="0"/>
                <a:ea typeface="+mj-ea"/>
                <a:cs typeface="+mj-cs"/>
              </a:defRPr>
            </a:lvl1pPr>
          </a:lstStyle>
          <a:p>
            <a:pPr algn="ctr"/>
            <a:r>
              <a:rPr lang="en-US" sz="3600" b="1">
                <a:latin typeface="Arial" panose="020B0604020202020204" pitchFamily="34" charset="0"/>
                <a:ea typeface="Segoe UI" pitchFamily="34" charset="0"/>
                <a:cs typeface="Arial" panose="020B0604020202020204" pitchFamily="34" charset="0"/>
              </a:rPr>
              <a:t>Ép kiểu cơ bản</a:t>
            </a:r>
          </a:p>
        </p:txBody>
      </p:sp>
      <p:sp>
        <p:nvSpPr>
          <p:cNvPr id="6" name="Rectangle 5"/>
          <p:cNvSpPr/>
          <p:nvPr/>
        </p:nvSpPr>
        <p:spPr>
          <a:xfrm>
            <a:off x="61415" y="1696182"/>
            <a:ext cx="9021170" cy="82930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sz="2200">
                <a:solidFill>
                  <a:srgbClr val="0000FF"/>
                </a:solidFill>
                <a:highlight>
                  <a:srgbClr val="FFFFFF"/>
                </a:highlight>
                <a:latin typeface="Consolas" panose="020B0609020204030204" pitchFamily="49" charset="0"/>
              </a:rPr>
              <a:t>double</a:t>
            </a:r>
            <a:r>
              <a:rPr lang="en-US" sz="2200">
                <a:solidFill>
                  <a:srgbClr val="000000"/>
                </a:solidFill>
                <a:highlight>
                  <a:srgbClr val="FFFFFF"/>
                </a:highlight>
                <a:latin typeface="Consolas" panose="020B0609020204030204" pitchFamily="49" charset="0"/>
              </a:rPr>
              <a:t> d = 13; </a:t>
            </a:r>
            <a:r>
              <a:rPr lang="en-US" sz="2200">
                <a:solidFill>
                  <a:srgbClr val="008000"/>
                </a:solidFill>
                <a:highlight>
                  <a:srgbClr val="FFFFFF"/>
                </a:highlight>
                <a:latin typeface="Consolas" panose="020B0609020204030204" pitchFamily="49" charset="0"/>
              </a:rPr>
              <a:t>// tự động chuyển giá trị của d thành 13.0</a:t>
            </a:r>
            <a:endParaRPr lang="en-US" sz="2200">
              <a:solidFill>
                <a:srgbClr val="000000"/>
              </a:solidFill>
              <a:highlight>
                <a:srgbClr val="FFFFFF"/>
              </a:highlight>
              <a:latin typeface="Consolas" panose="020B0609020204030204" pitchFamily="49" charset="0"/>
            </a:endParaRPr>
          </a:p>
          <a:p>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n = 16.95; </a:t>
            </a:r>
            <a:r>
              <a:rPr lang="en-US" sz="2200">
                <a:solidFill>
                  <a:srgbClr val="008000"/>
                </a:solidFill>
                <a:highlight>
                  <a:srgbClr val="FFFFFF"/>
                </a:highlight>
                <a:latin typeface="Consolas" panose="020B0609020204030204" pitchFamily="49" charset="0"/>
              </a:rPr>
              <a:t>// tự động chuyển giá trị của n thành 16</a:t>
            </a:r>
            <a:endParaRPr lang="en-US" sz="220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902268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2230</TotalTime>
  <Words>4154</Words>
  <Application>Microsoft Office PowerPoint</Application>
  <PresentationFormat>On-screen Show (4:3)</PresentationFormat>
  <Paragraphs>692</Paragraphs>
  <Slides>61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Consolas</vt:lpstr>
      <vt:lpstr>Courier New</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Vân Lê</dc:creator>
  <cp:lastModifiedBy>Trực Trương</cp:lastModifiedBy>
  <cp:revision>368</cp:revision>
  <dcterms:created xsi:type="dcterms:W3CDTF">2016-07-12T14:10:01Z</dcterms:created>
  <dcterms:modified xsi:type="dcterms:W3CDTF">2020-09-02T11:45:45Z</dcterms:modified>
</cp:coreProperties>
</file>