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Inter Bold" charset="1" panose="020B0802030000000004"/>
      <p:regular r:id="rId14"/>
    </p:embeddedFont>
    <p:embeddedFont>
      <p:font typeface="Montserrat" charset="1" panose="00000500000000000000"/>
      <p:regular r:id="rId15"/>
    </p:embeddedFont>
    <p:embeddedFont>
      <p:font typeface="Open Sans" charset="1" panose="00000000000000000000"/>
      <p:regular r:id="rId16"/>
    </p:embeddedFont>
    <p:embeddedFont>
      <p:font typeface="Open Sans Bold" charset="1" panose="00000000000000000000"/>
      <p:regular r:id="rId17"/>
    </p:embeddedFont>
    <p:embeddedFont>
      <p:font typeface="Inter" charset="1" panose="020B05020300000000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625031" y="4511819"/>
            <a:ext cx="8914323" cy="0"/>
          </a:xfrm>
          <a:prstGeom prst="line">
            <a:avLst/>
          </a:prstGeom>
          <a:ln cap="flat" w="19050">
            <a:solidFill>
              <a:srgbClr val="3D3D3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347680" y="2231916"/>
            <a:ext cx="6863021" cy="5823169"/>
          </a:xfrm>
          <a:custGeom>
            <a:avLst/>
            <a:gdLst/>
            <a:ahLst/>
            <a:cxnLst/>
            <a:rect r="r" b="b" t="t" l="l"/>
            <a:pathLst>
              <a:path h="5823169" w="6863021">
                <a:moveTo>
                  <a:pt x="0" y="0"/>
                </a:moveTo>
                <a:lnTo>
                  <a:pt x="6863021" y="0"/>
                </a:lnTo>
                <a:lnTo>
                  <a:pt x="6863021" y="5823168"/>
                </a:lnTo>
                <a:lnTo>
                  <a:pt x="0" y="5823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625031" y="2464579"/>
            <a:ext cx="8662969" cy="165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91"/>
              </a:lnSpc>
            </a:pPr>
            <a:r>
              <a:rPr lang="en-US" sz="5848" spc="-233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Testare automată folosind un robot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086919" y="9604905"/>
            <a:ext cx="809760" cy="20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59"/>
              </a:lnSpc>
              <a:spcBef>
                <a:spcPct val="0"/>
              </a:spcBef>
            </a:pPr>
            <a:r>
              <a:rPr lang="en-US" sz="1185" spc="23"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rPr>
              <a:t>Page | 01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625031" y="4787265"/>
            <a:ext cx="3471935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Păun Ștefan, grupa 461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086919" y="9614430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80"/>
              </a:lnSpc>
              <a:spcBef>
                <a:spcPct val="0"/>
              </a:spcBef>
            </a:pPr>
            <a:r>
              <a:rPr lang="en-US" b="true" sz="1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Page | 02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485362" y="3792658"/>
            <a:ext cx="7317276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60"/>
              </a:lnSpc>
            </a:pPr>
            <a:r>
              <a:rPr lang="en-US" sz="60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Descriere generală</a:t>
            </a:r>
          </a:p>
        </p:txBody>
      </p:sp>
      <p:sp>
        <p:nvSpPr>
          <p:cNvPr name="AutoShape 4" id="4"/>
          <p:cNvSpPr/>
          <p:nvPr/>
        </p:nvSpPr>
        <p:spPr>
          <a:xfrm>
            <a:off x="8442964" y="4899463"/>
            <a:ext cx="1402071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5034461" y="5105400"/>
            <a:ext cx="8219079" cy="1099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Aplicație web de tip </a:t>
            </a:r>
            <a:r>
              <a:rPr lang="en-US" b="true" sz="2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TODO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Testare automată cu </a:t>
            </a:r>
            <a:r>
              <a:rPr lang="en-US" b="true" sz="2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Robot Framework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&amp; </a:t>
            </a:r>
            <a:r>
              <a:rPr lang="en-US" b="true" sz="2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SeleniumLibrary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Scop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validarea funcționalității și compatibilității aplicației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086919" y="9614430"/>
            <a:ext cx="809760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80"/>
              </a:lnSpc>
              <a:spcBef>
                <a:spcPct val="0"/>
              </a:spcBef>
            </a:pPr>
            <a:r>
              <a:rPr lang="en-US" b="true" sz="1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Page | 03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858305" y="3789045"/>
            <a:ext cx="6571391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60"/>
              </a:lnSpc>
            </a:pPr>
            <a:r>
              <a:rPr lang="en-US" sz="60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Definiții esențiale</a:t>
            </a:r>
          </a:p>
        </p:txBody>
      </p:sp>
      <p:sp>
        <p:nvSpPr>
          <p:cNvPr name="AutoShape 4" id="4"/>
          <p:cNvSpPr/>
          <p:nvPr/>
        </p:nvSpPr>
        <p:spPr>
          <a:xfrm>
            <a:off x="8442964" y="4895850"/>
            <a:ext cx="1402071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4336351" y="5105400"/>
            <a:ext cx="9615297" cy="1470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Robot Fr</a:t>
            </a:r>
            <a:r>
              <a:rPr lang="en-US" b="true" sz="2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amework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framework de testare open-source, bazat pe Python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SeleniumLibrary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interacțiune cu browsere web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Testare funcțională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verificarea cerințelor aplicației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Testare de regresie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asigură că modificările nu introduc erori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086919" y="9614430"/>
            <a:ext cx="809760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80"/>
              </a:lnSpc>
              <a:spcBef>
                <a:spcPct val="0"/>
              </a:spcBef>
            </a:pPr>
            <a:r>
              <a:rPr lang="en-US" b="true" sz="1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Page | 04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326995" y="3790231"/>
            <a:ext cx="7244861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60"/>
              </a:lnSpc>
            </a:pPr>
            <a:r>
              <a:rPr lang="en-US" sz="60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Strat</a:t>
            </a:r>
            <a:r>
              <a:rPr lang="en-US" sz="60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egii de testare</a:t>
            </a:r>
          </a:p>
        </p:txBody>
      </p:sp>
      <p:sp>
        <p:nvSpPr>
          <p:cNvPr name="AutoShape 4" id="4"/>
          <p:cNvSpPr/>
          <p:nvPr/>
        </p:nvSpPr>
        <p:spPr>
          <a:xfrm>
            <a:off x="8442964" y="4897036"/>
            <a:ext cx="1402071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5716144" y="5105400"/>
            <a:ext cx="6855712" cy="1099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estare</a:t>
            </a:r>
            <a:r>
              <a:rPr lang="en-US" b="true" sz="2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funcțională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Testare pe </a:t>
            </a:r>
            <a:r>
              <a:rPr lang="en-US" b="true" sz="2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mai multe browsere 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(Chrome, Firefox)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Testare de</a:t>
            </a:r>
            <a:r>
              <a:rPr lang="en-US" b="true" sz="2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regresie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086919" y="9614430"/>
            <a:ext cx="809760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80"/>
              </a:lnSpc>
              <a:spcBef>
                <a:spcPct val="0"/>
              </a:spcBef>
            </a:pPr>
            <a:r>
              <a:rPr lang="en-US" b="true" sz="1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Page | 05</a:t>
            </a:r>
          </a:p>
          <a:p>
            <a:pPr algn="r">
              <a:lnSpc>
                <a:spcPts val="1680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784387" y="3790231"/>
            <a:ext cx="6719225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60"/>
              </a:lnSpc>
            </a:pPr>
            <a:r>
              <a:rPr lang="en-US" sz="60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Structura</a:t>
            </a:r>
            <a:r>
              <a:rPr lang="en-US" sz="60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testelor</a:t>
            </a:r>
          </a:p>
        </p:txBody>
      </p:sp>
      <p:sp>
        <p:nvSpPr>
          <p:cNvPr name="AutoShape 4" id="4"/>
          <p:cNvSpPr/>
          <p:nvPr/>
        </p:nvSpPr>
        <p:spPr>
          <a:xfrm>
            <a:off x="8442964" y="4897036"/>
            <a:ext cx="1402071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5075526" y="5105400"/>
            <a:ext cx="8136948" cy="1470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este de </a:t>
            </a:r>
            <a:r>
              <a:rPr lang="en-US" b="true" sz="2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bază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adăugare,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ștergere, 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ompletare, ed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tare t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sk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Teste </a:t>
            </a:r>
            <a:r>
              <a:rPr lang="en-US" b="true" sz="2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complexe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oper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țiun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 mult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ipl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stări dife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ite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true" sz="2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speciale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cazuri limită, XSS, input nevalid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Teste </a:t>
            </a:r>
            <a:r>
              <a:rPr lang="en-US" b="true" sz="2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UI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re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spon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fără scroll orizontal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345304" y="4369639"/>
            <a:ext cx="1402071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415469" y="2212827"/>
            <a:ext cx="7728531" cy="6018593"/>
          </a:xfrm>
          <a:custGeom>
            <a:avLst/>
            <a:gdLst/>
            <a:ahLst/>
            <a:cxnLst/>
            <a:rect r="r" b="b" t="t" l="l"/>
            <a:pathLst>
              <a:path h="6018593" w="7728531">
                <a:moveTo>
                  <a:pt x="0" y="0"/>
                </a:moveTo>
                <a:lnTo>
                  <a:pt x="7728531" y="0"/>
                </a:lnTo>
                <a:lnTo>
                  <a:pt x="7728531" y="6018594"/>
                </a:lnTo>
                <a:lnTo>
                  <a:pt x="0" y="60185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087740" y="9614430"/>
            <a:ext cx="809760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80"/>
              </a:lnSpc>
              <a:spcBef>
                <a:spcPct val="0"/>
              </a:spcBef>
            </a:pPr>
            <a:r>
              <a:rPr lang="en-US" b="true" sz="1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Page | 06</a:t>
            </a:r>
          </a:p>
          <a:p>
            <a:pPr algn="r">
              <a:lnSpc>
                <a:spcPts val="168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345304" y="3604591"/>
            <a:ext cx="6742436" cy="517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6"/>
              </a:lnSpc>
            </a:pPr>
            <a:r>
              <a:rPr lang="en-US" sz="36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Rezultate teste scrise manual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345304" y="4579189"/>
            <a:ext cx="4886272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Timp execuție: ~35s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Funcționalitate completă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925560" y="5153025"/>
            <a:ext cx="1402071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2043028"/>
            <a:ext cx="6938120" cy="6200945"/>
          </a:xfrm>
          <a:custGeom>
            <a:avLst/>
            <a:gdLst/>
            <a:ahLst/>
            <a:cxnLst/>
            <a:rect r="r" b="b" t="t" l="l"/>
            <a:pathLst>
              <a:path h="6200945" w="6938120">
                <a:moveTo>
                  <a:pt x="0" y="0"/>
                </a:moveTo>
                <a:lnTo>
                  <a:pt x="6938120" y="0"/>
                </a:lnTo>
                <a:lnTo>
                  <a:pt x="6938120" y="6200944"/>
                </a:lnTo>
                <a:lnTo>
                  <a:pt x="0" y="62009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087740" y="9614430"/>
            <a:ext cx="809760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80"/>
              </a:lnSpc>
              <a:spcBef>
                <a:spcPct val="0"/>
              </a:spcBef>
            </a:pPr>
            <a:r>
              <a:rPr lang="en-US" b="true" sz="1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Page | 07</a:t>
            </a:r>
          </a:p>
          <a:p>
            <a:pPr algn="r">
              <a:lnSpc>
                <a:spcPts val="168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288853"/>
            <a:ext cx="6298932" cy="517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6"/>
              </a:lnSpc>
            </a:pPr>
            <a:r>
              <a:rPr lang="en-US" sz="36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Rezultate teste scrise de AI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263451"/>
            <a:ext cx="6298932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Timp execuție: ~24s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Niciun test funcțional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Mult timp irosit pe reporniri ale browser-ului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086919" y="9614430"/>
            <a:ext cx="809760" cy="617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80"/>
              </a:lnSpc>
              <a:spcBef>
                <a:spcPct val="0"/>
              </a:spcBef>
            </a:pPr>
            <a:r>
              <a:rPr lang="en-US" b="true" sz="1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Page | 08</a:t>
            </a:r>
          </a:p>
          <a:p>
            <a:pPr algn="r">
              <a:lnSpc>
                <a:spcPts val="1680"/>
              </a:lnSpc>
              <a:spcBef>
                <a:spcPct val="0"/>
              </a:spcBef>
            </a:pPr>
          </a:p>
          <a:p>
            <a:pPr algn="r">
              <a:lnSpc>
                <a:spcPts val="1680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4700265" y="3790231"/>
            <a:ext cx="8887471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60"/>
              </a:lnSpc>
            </a:pPr>
            <a:r>
              <a:rPr lang="en-US" sz="60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Interpretări</a:t>
            </a:r>
            <a:r>
              <a:rPr lang="en-US" sz="60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&amp; Concluzii</a:t>
            </a:r>
          </a:p>
        </p:txBody>
      </p:sp>
      <p:sp>
        <p:nvSpPr>
          <p:cNvPr name="AutoShape 4" id="4"/>
          <p:cNvSpPr/>
          <p:nvPr/>
        </p:nvSpPr>
        <p:spPr>
          <a:xfrm>
            <a:off x="8442964" y="4897036"/>
            <a:ext cx="1402071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4755217" y="5105400"/>
            <a:ext cx="8777566" cy="1099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AI-ul nu acop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eră toate c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az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urile,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n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esită val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are um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ană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Teste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scr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ise manual 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sunt mai 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robus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Recomandare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combinarea testării automate cu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re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vizuire umană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DAGnohIYLcE</dc:identifier>
  <dcterms:modified xsi:type="dcterms:W3CDTF">2011-08-01T06:04:30Z</dcterms:modified>
  <cp:revision>1</cp:revision>
  <dc:title>TSS</dc:title>
</cp:coreProperties>
</file>