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7" r:id="rId1"/>
  </p:sldMasterIdLst>
  <p:notesMasterIdLst>
    <p:notesMasterId r:id="rId20"/>
  </p:notesMasterIdLst>
  <p:sldIdLst>
    <p:sldId id="256" r:id="rId2"/>
    <p:sldId id="257" r:id="rId3"/>
    <p:sldId id="267" r:id="rId4"/>
    <p:sldId id="271" r:id="rId5"/>
    <p:sldId id="268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66" r:id="rId16"/>
    <p:sldId id="261" r:id="rId17"/>
    <p:sldId id="265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497"/>
    <a:srgbClr val="066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72" autoAdjust="0"/>
  </p:normalViewPr>
  <p:slideViewPr>
    <p:cSldViewPr>
      <p:cViewPr varScale="1">
        <p:scale>
          <a:sx n="60" d="100"/>
          <a:sy n="60" d="100"/>
        </p:scale>
        <p:origin x="16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D9055-973E-445E-870E-E882F12E3CB8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9C482-AAE9-419E-B2F0-1006E82C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0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9C482-AAE9-419E-B2F0-1006E82C39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2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9C482-AAE9-419E-B2F0-1006E82C39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1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AFC6-9D39-4EE7-8866-475E4EDB696B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C527-693F-4B6A-A52D-E736B36A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6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AFC6-9D39-4EE7-8866-475E4EDB696B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C527-693F-4B6A-A52D-E736B36A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2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AFC6-9D39-4EE7-8866-475E4EDB696B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C527-693F-4B6A-A52D-E736B36A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6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AFC6-9D39-4EE7-8866-475E4EDB696B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C527-693F-4B6A-A52D-E736B36A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AFC6-9D39-4EE7-8866-475E4EDB696B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C527-693F-4B6A-A52D-E736B36A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7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AFC6-9D39-4EE7-8866-475E4EDB696B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C527-693F-4B6A-A52D-E736B36A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8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AFC6-9D39-4EE7-8866-475E4EDB696B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C527-693F-4B6A-A52D-E736B36A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AFC6-9D39-4EE7-8866-475E4EDB696B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C527-693F-4B6A-A52D-E736B36A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9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AFC6-9D39-4EE7-8866-475E4EDB696B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C527-693F-4B6A-A52D-E736B36A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AFC6-9D39-4EE7-8866-475E4EDB696B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C527-693F-4B6A-A52D-E736B36A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9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AFC6-9D39-4EE7-8866-475E4EDB696B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C527-693F-4B6A-A52D-E736B36A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1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AAFC6-9D39-4EE7-8866-475E4EDB696B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8C527-693F-4B6A-A52D-E736B36A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9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spec/xspec/issues/75" TargetMode="External"/><Relationship Id="rId2" Type="http://schemas.openxmlformats.org/officeDocument/2006/relationships/hyperlink" Target="https://github.com/vincentml/xspec/tree/schematron/tutorial/schematr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14400"/>
            <a:ext cx="7543800" cy="2152650"/>
          </a:xfrm>
        </p:spPr>
        <p:txBody>
          <a:bodyPr>
            <a:normAutofit/>
          </a:bodyPr>
          <a:lstStyle/>
          <a:p>
            <a:r>
              <a:rPr lang="en-US" dirty="0" err="1"/>
              <a:t>Schematron</a:t>
            </a:r>
            <a:r>
              <a:rPr lang="en-US" dirty="0"/>
              <a:t> + </a:t>
            </a:r>
            <a:r>
              <a:rPr lang="en-US" dirty="0" err="1"/>
              <a:t>XSpec</a:t>
            </a:r>
            <a:br>
              <a:rPr lang="en-US" dirty="0"/>
            </a:br>
            <a:r>
              <a:rPr lang="en-US" sz="3200" dirty="0"/>
              <a:t>Automated testing for </a:t>
            </a:r>
            <a:r>
              <a:rPr lang="en-US" sz="3200" dirty="0" err="1"/>
              <a:t>Schematron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Presented at JATS-Con 2017</a:t>
            </a:r>
          </a:p>
          <a:p>
            <a:r>
              <a:rPr lang="en-US" sz="2000" dirty="0"/>
              <a:t>Vincent Lizzi</a:t>
            </a:r>
          </a:p>
        </p:txBody>
      </p:sp>
      <p:pic>
        <p:nvPicPr>
          <p:cNvPr id="1026" name="Picture 2" descr="https://licensebuttons.net/l/by/3.0/88x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40080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77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XSpec Test Definition for Schematron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scenario testing that an &lt;assert&gt; is thrown the expected result is described by &lt;expect-assert&gt; element.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scenario testing that an &lt;report&gt; is thrown the expected result is described by &lt;expect-report&gt; element.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scenario testing that an &lt;assert&gt; is not thrown the expected result is described by &lt;expect-not-assert&gt; element.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scenario testing that an &lt;report&gt; is not thrown the expected result is described by &lt;expect-not-report&gt; element.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7169" y="2444030"/>
            <a:ext cx="321754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704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704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x:expect-assert</a:t>
            </a:r>
            <a:r>
              <a:rPr lang="en-US" dirty="0">
                <a:solidFill>
                  <a:srgbClr val="0704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dirty="0">
              <a:solidFill>
                <a:srgbClr val="0704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704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704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704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704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x:expect-report</a:t>
            </a:r>
            <a:r>
              <a:rPr lang="en-US" dirty="0">
                <a:solidFill>
                  <a:srgbClr val="0704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dirty="0">
              <a:solidFill>
                <a:srgbClr val="0704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704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704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704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704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x:expect-not-assert</a:t>
            </a:r>
            <a:r>
              <a:rPr lang="en-US" dirty="0">
                <a:solidFill>
                  <a:srgbClr val="0704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dirty="0">
              <a:solidFill>
                <a:srgbClr val="0704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704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704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704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704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x:expect-not-report</a:t>
            </a:r>
            <a:r>
              <a:rPr lang="en-US" dirty="0">
                <a:solidFill>
                  <a:srgbClr val="0704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7443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XSpec Test Definition for Schematron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Specific expectations can be described by adding attributes to </a:t>
            </a:r>
            <a:br>
              <a:rPr lang="en-US" dirty="0"/>
            </a:br>
            <a:r>
              <a:rPr lang="en-US" dirty="0"/>
              <a:t>&lt;expect-assert&gt;, &lt;expect-report&gt;, &lt;expect-not-assert&gt;, and </a:t>
            </a:r>
            <a:br>
              <a:rPr lang="en-US" dirty="0"/>
            </a:br>
            <a:r>
              <a:rPr lang="en-US" dirty="0"/>
              <a:t>&lt;expect-not-report&gt; elements. These attributes can be used in any combination.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id</a:t>
            </a:r>
            <a:r>
              <a:rPr lang="en-US" dirty="0"/>
              <a:t> – Specific &lt;assert&gt; or &lt;report&gt; using its id attribute or the id of the parent &lt;rule&gt;.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en-US" dirty="0"/>
              <a:t> – Match the role attribute value on a &lt;assert&gt;, &lt;report&gt; or &lt;rule&gt; for error, fatal, warn, info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r>
              <a:rPr lang="en-US" dirty="0"/>
              <a:t> – Specific XPath location in the sample XML where an &lt;assert&gt; or &lt;report&gt; is expected to be thrown.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95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Sample XML should pass validation but have a warning on the title element of the second section.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x:scenario</a:t>
            </a:r>
            <a:r>
              <a:rPr lang="en-US" dirty="0"/>
              <a:t> label="valid with warning on sec[2] title"&gt;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x:context</a:t>
            </a:r>
            <a:r>
              <a:rPr lang="en-US" dirty="0"/>
              <a:t> </a:t>
            </a:r>
            <a:r>
              <a:rPr lang="en-US" dirty="0" err="1"/>
              <a:t>href</a:t>
            </a:r>
            <a:r>
              <a:rPr lang="en-US" dirty="0"/>
              <a:t>="sample.xml"/&gt;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x:expect-valid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x:expect-assert</a:t>
            </a:r>
            <a:r>
              <a:rPr lang="en-US" dirty="0"/>
              <a:t> role="warn"</a:t>
            </a:r>
            <a:br>
              <a:rPr lang="en-US" dirty="0"/>
            </a:br>
            <a:r>
              <a:rPr lang="en-US" dirty="0"/>
              <a:t>                                  location="/article[1]/body[1]/sec[2]/title[1]"/&gt;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x:scenario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59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28675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&lt;assert id="a001"&gt; should enforce rule that mixed-citation is required to have a publication-type attribute.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x:scenario</a:t>
            </a:r>
            <a:r>
              <a:rPr lang="en-US" dirty="0"/>
              <a:t> label="mixed-citation should have publication-type attribute"&gt;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x:scenario</a:t>
            </a:r>
            <a:r>
              <a:rPr lang="en-US" dirty="0"/>
              <a:t> label="Go"&gt;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dirty="0" err="1"/>
              <a:t>x:context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&lt;mixed-citation publication-type="journal"/&gt;</a:t>
            </a:r>
            <a:br>
              <a:rPr lang="en-US" dirty="0"/>
            </a:br>
            <a:r>
              <a:rPr lang="en-US" dirty="0"/>
              <a:t>        &lt;/</a:t>
            </a:r>
            <a:r>
              <a:rPr lang="en-US" dirty="0" err="1"/>
              <a:t>x:context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dirty="0" err="1"/>
              <a:t>x:expect-not-assert</a:t>
            </a:r>
            <a:r>
              <a:rPr lang="en-US" dirty="0"/>
              <a:t> id="a001"/&gt;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dirty="0" err="1"/>
              <a:t>x:scenario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x:scenario</a:t>
            </a:r>
            <a:r>
              <a:rPr lang="en-US" dirty="0"/>
              <a:t> label="</a:t>
            </a:r>
            <a:r>
              <a:rPr lang="en-US" dirty="0" err="1"/>
              <a:t>NoGo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dirty="0" err="1"/>
              <a:t>x:context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&lt;mixed-citation/&gt;</a:t>
            </a:r>
            <a:br>
              <a:rPr lang="en-US" dirty="0"/>
            </a:br>
            <a:r>
              <a:rPr lang="en-US" dirty="0"/>
              <a:t>        &lt;/</a:t>
            </a:r>
            <a:r>
              <a:rPr lang="en-US" dirty="0" err="1"/>
              <a:t>x:context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dirty="0" err="1"/>
              <a:t>x:expect-assert</a:t>
            </a:r>
            <a:r>
              <a:rPr lang="en-US" dirty="0"/>
              <a:t> id="a001"/&gt;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dirty="0" err="1"/>
              <a:t>x:scenario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x:scenario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43874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 XSpec Schematron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 Windows: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xspec.bat -s path\to\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tests.xspec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Linux: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xspec.sh -s path/to/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tests.xspec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02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7886700" cy="62547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Semi-Live Demo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295400" y="1019541"/>
            <a:ext cx="1600200" cy="27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Schematron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570245" y="1270643"/>
            <a:ext cx="1600200" cy="27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XML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295400" y="4002409"/>
            <a:ext cx="1600200" cy="27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XSpec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4295775"/>
            <a:ext cx="6200775" cy="2562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42717"/>
            <a:ext cx="6210300" cy="2562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245" y="1564009"/>
            <a:ext cx="31242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70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67600" y="4580786"/>
            <a:ext cx="1676400" cy="189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204"/>
            <a:ext cx="7543800" cy="7039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Quick start on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7711"/>
            <a:ext cx="7543800" cy="59640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Begin with Java and </a:t>
            </a:r>
            <a:r>
              <a:rPr lang="en-US" dirty="0" err="1"/>
              <a:t>Git</a:t>
            </a:r>
            <a:r>
              <a:rPr lang="en-US" dirty="0"/>
              <a:t> installed. </a:t>
            </a:r>
            <a:br>
              <a:rPr lang="en-US" dirty="0"/>
            </a:br>
            <a:r>
              <a:rPr lang="en-US" dirty="0"/>
              <a:t>	Java	https://java.com/en/download 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Git</a:t>
            </a:r>
            <a:r>
              <a:rPr lang="en-US" dirty="0"/>
              <a:t> 	https://git-scm.com/download/win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Open a PowerShell prompt, and then enter this sequence of commands: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</a:rPr>
              <a:t> C:\Programs\xspec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cd C:\Programs\xspec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</a:rPr>
              <a:t> clone https://github.com/xspec/xspec.git .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</a:rPr>
              <a:t> fetch origin pull/105/</a:t>
            </a:r>
            <a:r>
              <a:rPr lang="en-US" dirty="0" err="1">
                <a:latin typeface="Consolas" panose="020B0609020204030204" pitchFamily="49" charset="0"/>
              </a:rPr>
              <a:t>head:schematron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</a:rPr>
              <a:t> checkout </a:t>
            </a:r>
            <a:r>
              <a:rPr lang="en-US" dirty="0" err="1">
                <a:latin typeface="Consolas" panose="020B0609020204030204" pitchFamily="49" charset="0"/>
              </a:rPr>
              <a:t>schematron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Invoke-</a:t>
            </a:r>
            <a:r>
              <a:rPr lang="en-US" dirty="0" err="1">
                <a:latin typeface="Consolas" panose="020B0609020204030204" pitchFamily="49" charset="0"/>
              </a:rPr>
              <a:t>WebRequest</a:t>
            </a:r>
            <a:r>
              <a:rPr lang="en-US" dirty="0">
                <a:latin typeface="Consolas" panose="020B0609020204030204" pitchFamily="49" charset="0"/>
              </a:rPr>
              <a:t> -Uri http://central.maven.org/maven2/net/sf/saxon/Saxon-HE/9.7.0-15/Saxon-HE-9.7.0-15.jar -</a:t>
            </a:r>
            <a:r>
              <a:rPr lang="en-US" dirty="0" err="1">
                <a:latin typeface="Consolas" panose="020B0609020204030204" pitchFamily="49" charset="0"/>
              </a:rPr>
              <a:t>OutFile</a:t>
            </a:r>
            <a:r>
              <a:rPr lang="en-US" dirty="0">
                <a:latin typeface="Consolas" panose="020B0609020204030204" pitchFamily="49" charset="0"/>
              </a:rPr>
              <a:t> Saxon-HE-9.7.0-15.jar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Set-Item </a:t>
            </a:r>
            <a:r>
              <a:rPr lang="en-US" dirty="0" err="1">
                <a:latin typeface="Consolas" panose="020B0609020204030204" pitchFamily="49" charset="0"/>
              </a:rPr>
              <a:t>Env:SAXON_CP</a:t>
            </a:r>
            <a:r>
              <a:rPr lang="en-US" dirty="0">
                <a:latin typeface="Consolas" panose="020B0609020204030204" pitchFamily="49" charset="0"/>
              </a:rPr>
              <a:t> "C:\Programs\xspec\Saxon-HE-9.7.0-15.jar"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.\bin\xspec.bat -s .\tutorial\</a:t>
            </a:r>
            <a:r>
              <a:rPr lang="en-US" dirty="0" err="1">
                <a:latin typeface="Consolas" panose="020B0609020204030204" pitchFamily="49" charset="0"/>
              </a:rPr>
              <a:t>schematron</a:t>
            </a:r>
            <a:r>
              <a:rPr lang="en-US" dirty="0">
                <a:latin typeface="Consolas" panose="020B0609020204030204" pitchFamily="49" charset="0"/>
              </a:rPr>
              <a:t>\demo-01.xspec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Invoke-Item "C:\Programs\xspec\tutorial\schematron\xspec\demo-01-result.html"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ight Bracket 5"/>
          <p:cNvSpPr/>
          <p:nvPr/>
        </p:nvSpPr>
        <p:spPr>
          <a:xfrm>
            <a:off x="7315200" y="1981201"/>
            <a:ext cx="152400" cy="533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7315200" y="2684610"/>
            <a:ext cx="152400" cy="21099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7315200" y="2999655"/>
            <a:ext cx="152400" cy="533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>
            <a:off x="7315200" y="3657601"/>
            <a:ext cx="15240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ket 9"/>
          <p:cNvSpPr/>
          <p:nvPr/>
        </p:nvSpPr>
        <p:spPr>
          <a:xfrm>
            <a:off x="7315200" y="4648201"/>
            <a:ext cx="152400" cy="533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7315200" y="5257801"/>
            <a:ext cx="152400" cy="21099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7315200" y="5565085"/>
            <a:ext cx="152400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56482" y="2057401"/>
            <a:ext cx="140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folder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56482" y="2605439"/>
            <a:ext cx="175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XSpec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56482" y="2935069"/>
            <a:ext cx="1597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pull </a:t>
            </a:r>
          </a:p>
          <a:p>
            <a:r>
              <a:rPr lang="en-US" dirty="0"/>
              <a:t>request 105*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56482" y="3733801"/>
            <a:ext cx="1195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</a:t>
            </a:r>
          </a:p>
          <a:p>
            <a:r>
              <a:rPr lang="en-US" dirty="0"/>
              <a:t>Saxon jar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56482" y="4572001"/>
            <a:ext cx="1804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XSpec where </a:t>
            </a:r>
          </a:p>
          <a:p>
            <a:r>
              <a:rPr lang="en-US" dirty="0"/>
              <a:t>to find Saxon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56482" y="5193269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XSpec demo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56482" y="5726668"/>
            <a:ext cx="166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the report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21744" y="6516522"/>
            <a:ext cx="337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For now until feature is released</a:t>
            </a:r>
          </a:p>
        </p:txBody>
      </p:sp>
    </p:spTree>
    <p:extLst>
      <p:ext uri="{BB962C8B-B14F-4D97-AF65-F5344CB8AC3E}">
        <p14:creationId xmlns:p14="http://schemas.microsoft.com/office/powerpoint/2010/main" val="1300585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4626"/>
            <a:ext cx="7886700" cy="663574"/>
          </a:xfrm>
        </p:spPr>
        <p:txBody>
          <a:bodyPr/>
          <a:lstStyle/>
          <a:p>
            <a:pPr algn="ctr"/>
            <a:r>
              <a:rPr lang="en-US" dirty="0"/>
              <a:t>Test Report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838200"/>
            <a:ext cx="83915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94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XSpec Schematron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Documentation and demo files: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https://github.com/vincentml/xspec/tree/schematron/tutorial/schematron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XSpec Issue #75 Schematron support: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https://github.com/xspec/xspec/issues/75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E-mail Contact:</a:t>
            </a:r>
          </a:p>
          <a:p>
            <a:pPr marL="0" indent="0" algn="ctr">
              <a:buNone/>
            </a:pPr>
            <a:r>
              <a:rPr lang="en-US" dirty="0"/>
              <a:t>Vincent Lizzi</a:t>
            </a:r>
          </a:p>
          <a:p>
            <a:pPr marL="0" indent="0" algn="ctr">
              <a:buNone/>
            </a:pPr>
            <a:r>
              <a:rPr lang="en-US" dirty="0"/>
              <a:t>vincent.lizzi@taylorandfrancis.com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7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505" y="1905000"/>
            <a:ext cx="8229600" cy="1143000"/>
          </a:xfrm>
        </p:spPr>
        <p:txBody>
          <a:bodyPr/>
          <a:lstStyle/>
          <a:p>
            <a:r>
              <a:rPr lang="en-US" dirty="0"/>
              <a:t>	Schematron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7800" y="3124200"/>
            <a:ext cx="6324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Schematron is a rule-based validation language that uses XPath expressions to test XML. Schematron is capable of expressing constraints that other languages such as DTD, XML Schema, and </a:t>
            </a:r>
            <a:r>
              <a:rPr lang="en-US" sz="2000" dirty="0" err="1"/>
              <a:t>RelaxNG</a:t>
            </a:r>
            <a:r>
              <a:rPr lang="en-US" sz="2000" dirty="0"/>
              <a:t> cannot validate.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4572000"/>
            <a:ext cx="4857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https://github.com/Schematron/schematron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9" r="15780"/>
          <a:stretch/>
        </p:blipFill>
        <p:spPr>
          <a:xfrm>
            <a:off x="533400" y="1981200"/>
            <a:ext cx="622663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9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505" y="1905000"/>
            <a:ext cx="8229600" cy="1143000"/>
          </a:xfrm>
        </p:spPr>
        <p:txBody>
          <a:bodyPr/>
          <a:lstStyle/>
          <a:p>
            <a:r>
              <a:rPr lang="en-US" dirty="0"/>
              <a:t>	XSpec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6400" y="3124200"/>
            <a:ext cx="6324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XSpec</a:t>
            </a:r>
            <a:r>
              <a:rPr lang="en-US" sz="2000" dirty="0"/>
              <a:t> is a unit test and </a:t>
            </a:r>
            <a:r>
              <a:rPr lang="en-US" sz="2000" dirty="0" err="1"/>
              <a:t>Behaviour</a:t>
            </a:r>
            <a:r>
              <a:rPr lang="en-US" sz="2000" dirty="0"/>
              <a:t> Driven Development (BDD) framework for XSLT and XQuery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800" y="3431976"/>
            <a:ext cx="1850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</a:t>
            </a:r>
            <a:r>
              <a:rPr lang="en-US" sz="2000" dirty="0" err="1"/>
              <a:t>Schematron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4572000"/>
            <a:ext cx="3527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https://github.com/xspec/xspec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99" y="21541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4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Schematron involves…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sample XML that contains both passing and failing conditions</a:t>
            </a:r>
          </a:p>
          <a:p>
            <a:r>
              <a:rPr lang="en-US" dirty="0"/>
              <a:t>Write XPath tests in Schematron</a:t>
            </a:r>
          </a:p>
          <a:p>
            <a:r>
              <a:rPr lang="en-US" dirty="0"/>
              <a:t>Test the Schematron using the sample XML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modifying a Schematron, also have to…</a:t>
            </a:r>
          </a:p>
          <a:p>
            <a:r>
              <a:rPr lang="en-US" dirty="0"/>
              <a:t>Test to be sure nothing has broken existing parts of the Schematron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40935" y="4711259"/>
            <a:ext cx="5662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Running tests takes a lot of time!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4489" y="5444111"/>
            <a:ext cx="7335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XSpec can automate testing of Schematron</a:t>
            </a:r>
          </a:p>
        </p:txBody>
      </p:sp>
    </p:spTree>
    <p:extLst>
      <p:ext uri="{BB962C8B-B14F-4D97-AF65-F5344CB8AC3E}">
        <p14:creationId xmlns:p14="http://schemas.microsoft.com/office/powerpoint/2010/main" val="10537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Schematron support in XSpec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New feature… may change!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Currently supports:</a:t>
            </a:r>
            <a:endParaRPr lang="en-US" dirty="0"/>
          </a:p>
          <a:p>
            <a:r>
              <a:rPr lang="en-US" dirty="0"/>
              <a:t>Test for &lt;assert&gt; and &lt;report&gt; thrown or not thrown</a:t>
            </a:r>
          </a:p>
          <a:p>
            <a:r>
              <a:rPr lang="en-US" dirty="0"/>
              <a:t>Test for specific assert and report using @id, @role, and @location</a:t>
            </a:r>
          </a:p>
          <a:p>
            <a:r>
              <a:rPr lang="en-US" dirty="0"/>
              <a:t>Test that a sample XML passes all validations</a:t>
            </a:r>
          </a:p>
          <a:p>
            <a:r>
              <a:rPr lang="en-US" dirty="0"/>
              <a:t>Sample XML can be given as complete files or inline fragments</a:t>
            </a:r>
          </a:p>
          <a:p>
            <a:r>
              <a:rPr lang="en-US" dirty="0"/>
              <a:t>Schematron phases</a:t>
            </a:r>
          </a:p>
          <a:p>
            <a:r>
              <a:rPr lang="en-US" dirty="0"/>
              <a:t>Scenarios can be imported from separate XSpec files</a:t>
            </a:r>
          </a:p>
          <a:p>
            <a:r>
              <a:rPr lang="en-US" dirty="0"/>
              <a:t>Test custom XSLT functions that are embedded in Schematron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5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XSpec Test Definition for Schematron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&lt;description&gt; is root element for XSpec test definition.</a:t>
            </a:r>
          </a:p>
          <a:p>
            <a:pPr marL="0" indent="0">
              <a:buNone/>
            </a:pPr>
            <a:r>
              <a:rPr lang="en-US" dirty="0"/>
              <a:t>Path to Schematron file to be tested in @</a:t>
            </a:r>
            <a:r>
              <a:rPr lang="en-US" dirty="0" err="1"/>
              <a:t>schematron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needed, the Schematron phase to test is set using &lt;</a:t>
            </a:r>
            <a:r>
              <a:rPr lang="en-US" dirty="0" err="1"/>
              <a:t>param</a:t>
            </a:r>
            <a:r>
              <a:rPr lang="en-US" dirty="0"/>
              <a:t>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38" y="4282174"/>
            <a:ext cx="5961891" cy="518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05" y="2676394"/>
            <a:ext cx="8448002" cy="75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XSpec Test Definition for Schematron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 scenarios are described using &lt;scenario&gt; elements. </a:t>
            </a:r>
          </a:p>
          <a:p>
            <a:pPr marL="0" indent="0">
              <a:buNone/>
            </a:pPr>
            <a:r>
              <a:rPr lang="en-US" dirty="0"/>
              <a:t>Each scenario has a label that describes it in human readable terms.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&lt;description&gt; can include many test scenarios. Scenarios can be nested, and scenarios can be imported from separate XSpec files.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43200"/>
            <a:ext cx="368046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4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XSpec Test Definition for Schematron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Sample XML for the scenario is provided using &lt;context&gt; element.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Sample XML can be provided in a separate file that is specified by an </a:t>
            </a:r>
            <a:r>
              <a:rPr lang="en-US" dirty="0" err="1"/>
              <a:t>href</a:t>
            </a:r>
            <a:r>
              <a:rPr lang="en-US" dirty="0"/>
              <a:t> attribute.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Sample XML can be given as an XML fragment within the &lt;context&gt; element.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9" y="3352800"/>
            <a:ext cx="3883191" cy="4275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800600"/>
            <a:ext cx="2835808" cy="151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2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XSpec Test Definition for Schematron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 scenario with sample XML that should pass all validations, the expected result is described by a &lt;expect-valid&gt; element.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Tests that the sample XML passes all validation rules in the Schematron.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Validation rules that have @role specifying warning or information may be thrown but still pass validation.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37715"/>
            <a:ext cx="498412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6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1784</TotalTime>
  <Words>681</Words>
  <Application>Microsoft Office PowerPoint</Application>
  <PresentationFormat>On-screen Show (4:3)</PresentationFormat>
  <Paragraphs>149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Office Theme</vt:lpstr>
      <vt:lpstr>Schematron + XSpec Automated testing for Schematron</vt:lpstr>
      <vt:lpstr> Schematron</vt:lpstr>
      <vt:lpstr> XSpec</vt:lpstr>
      <vt:lpstr>Writing Schematron involves…</vt:lpstr>
      <vt:lpstr>Schematron support in XSpec</vt:lpstr>
      <vt:lpstr>XSpec Test Definition for Schematron</vt:lpstr>
      <vt:lpstr>XSpec Test Definition for Schematron</vt:lpstr>
      <vt:lpstr>XSpec Test Definition for Schematron</vt:lpstr>
      <vt:lpstr>XSpec Test Definition for Schematron</vt:lpstr>
      <vt:lpstr>XSpec Test Definition for Schematron</vt:lpstr>
      <vt:lpstr>XSpec Test Definition for Schematron</vt:lpstr>
      <vt:lpstr>Example Scenario</vt:lpstr>
      <vt:lpstr>Example Scenario</vt:lpstr>
      <vt:lpstr>Run XSpec Schematron Test</vt:lpstr>
      <vt:lpstr>Semi-Live Demo</vt:lpstr>
      <vt:lpstr>Quick start on Windows</vt:lpstr>
      <vt:lpstr>Test Report</vt:lpstr>
      <vt:lpstr>XSpec Schematron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Schematron + XSpec Automated testing for Schematron</dc:title>
  <dc:creator>Vincent</dc:creator>
  <cp:lastModifiedBy>Lizzi, Vincent</cp:lastModifiedBy>
  <cp:revision>71</cp:revision>
  <dcterms:created xsi:type="dcterms:W3CDTF">2017-04-15T06:27:33Z</dcterms:created>
  <dcterms:modified xsi:type="dcterms:W3CDTF">2017-04-26T12:10:43Z</dcterms:modified>
</cp:coreProperties>
</file>