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8" autoAdjust="0"/>
    <p:restoredTop sz="74590" autoAdjust="0"/>
  </p:normalViewPr>
  <p:slideViewPr>
    <p:cSldViewPr snapToGrid="0">
      <p:cViewPr varScale="1">
        <p:scale>
          <a:sx n="68" d="100"/>
          <a:sy n="68" d="100"/>
        </p:scale>
        <p:origin x="1085"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E2551-7715-436A-9C0E-CFB7AEA5A8A6}"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72834-B451-4E15-9F37-5D14C831C9A4}" type="slidenum">
              <a:rPr lang="en-US" smtClean="0"/>
              <a:t>‹#›</a:t>
            </a:fld>
            <a:endParaRPr lang="en-US"/>
          </a:p>
        </p:txBody>
      </p:sp>
    </p:spTree>
    <p:extLst>
      <p:ext uri="{BB962C8B-B14F-4D97-AF65-F5344CB8AC3E}">
        <p14:creationId xmlns:p14="http://schemas.microsoft.com/office/powerpoint/2010/main" val="386253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I'm going to talk about unit testing and a tool that can help with unit testing XSLT, Schematron and XQuery.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That tool is called XSpec. </a:t>
            </a:r>
          </a:p>
        </p:txBody>
      </p:sp>
      <p:sp>
        <p:nvSpPr>
          <p:cNvPr id="4" name="Slide Number Placeholder 3"/>
          <p:cNvSpPr>
            <a:spLocks noGrp="1"/>
          </p:cNvSpPr>
          <p:nvPr>
            <p:ph type="sldNum" sz="quarter" idx="10"/>
          </p:nvPr>
        </p:nvSpPr>
        <p:spPr/>
        <p:txBody>
          <a:bodyPr/>
          <a:lstStyle/>
          <a:p>
            <a:fld id="{29772834-B451-4E15-9F37-5D14C831C9A4}" type="slidenum">
              <a:rPr lang="en-US" smtClean="0"/>
              <a:t>1</a:t>
            </a:fld>
            <a:endParaRPr lang="en-US"/>
          </a:p>
        </p:txBody>
      </p:sp>
    </p:spTree>
    <p:extLst>
      <p:ext uri="{BB962C8B-B14F-4D97-AF65-F5344CB8AC3E}">
        <p14:creationId xmlns:p14="http://schemas.microsoft.com/office/powerpoint/2010/main" val="1241415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Now, this second example is for Schematron.</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This Schematron has two lists of values for a sec-type attribute: a recommended list and a recognized list.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In this hypothetical scenario, you have a list of sec-type attribute values that you want the people coding your XML to use.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You also have a slightly longer list of values that your system understands and knows how to process,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and you want to know if a new sec-type attribute value that you have not seen before comes along.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There are two assertions in this </a:t>
            </a:r>
            <a:r>
              <a:rPr lang="en-US" sz="1200" kern="1200" dirty="0" err="1">
                <a:solidFill>
                  <a:schemeClr val="tx1"/>
                </a:solidFill>
                <a:latin typeface="+mn-lt"/>
                <a:ea typeface="+mn-ea"/>
                <a:cs typeface="+mn-cs"/>
              </a:rPr>
              <a:t>schematron</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One produces a warning if the sec-type value is not in the recommended list.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One produces an information message if the sec-type value is not in the recognized list.</a:t>
            </a:r>
          </a:p>
          <a:p>
            <a:endParaRPr lang="en-US" dirty="0"/>
          </a:p>
        </p:txBody>
      </p:sp>
      <p:sp>
        <p:nvSpPr>
          <p:cNvPr id="4" name="Slide Number Placeholder 3"/>
          <p:cNvSpPr>
            <a:spLocks noGrp="1"/>
          </p:cNvSpPr>
          <p:nvPr>
            <p:ph type="sldNum" sz="quarter" idx="10"/>
          </p:nvPr>
        </p:nvSpPr>
        <p:spPr/>
        <p:txBody>
          <a:bodyPr/>
          <a:lstStyle/>
          <a:p>
            <a:fld id="{29772834-B451-4E15-9F37-5D14C831C9A4}" type="slidenum">
              <a:rPr lang="en-US" smtClean="0"/>
              <a:t>10</a:t>
            </a:fld>
            <a:endParaRPr lang="en-US"/>
          </a:p>
        </p:txBody>
      </p:sp>
    </p:spTree>
    <p:extLst>
      <p:ext uri="{BB962C8B-B14F-4D97-AF65-F5344CB8AC3E}">
        <p14:creationId xmlns:p14="http://schemas.microsoft.com/office/powerpoint/2010/main" val="184682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Here is an XSpec test description for this </a:t>
            </a:r>
            <a:r>
              <a:rPr lang="en-US" sz="1200" kern="1200" dirty="0" err="1">
                <a:solidFill>
                  <a:schemeClr val="tx1"/>
                </a:solidFill>
                <a:latin typeface="+mn-lt"/>
                <a:ea typeface="+mn-ea"/>
                <a:cs typeface="+mn-cs"/>
              </a:rPr>
              <a:t>schematron</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As you can see the </a:t>
            </a:r>
            <a:r>
              <a:rPr lang="en-US" sz="1200" kern="1200" dirty="0" err="1">
                <a:solidFill>
                  <a:schemeClr val="tx1"/>
                </a:solidFill>
                <a:latin typeface="+mn-lt"/>
                <a:ea typeface="+mn-ea"/>
                <a:cs typeface="+mn-cs"/>
              </a:rPr>
              <a:t>schematron</a:t>
            </a:r>
            <a:r>
              <a:rPr lang="en-US" sz="1200" kern="1200" dirty="0">
                <a:solidFill>
                  <a:schemeClr val="tx1"/>
                </a:solidFill>
                <a:latin typeface="+mn-lt"/>
                <a:ea typeface="+mn-ea"/>
                <a:cs typeface="+mn-cs"/>
              </a:rPr>
              <a:t> is referenced at the top of the file.</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There are several scenarios to test each of the different outcomes that we expect to happen.</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Given a recommended sec-type value, there should be no message output. XSpec can verify that the rule is fired and that none of the two assertions are thrown.</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Given a non-recommended sec-type value that is recognized, the warning message should be output. XSpec can verify that the warning assertion is thrown.</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Given a non-recommended sec-type value that is not recognized, both the warning message and the informational message should be output. XSpec can verify that both assertions are thrown.</a:t>
            </a:r>
          </a:p>
        </p:txBody>
      </p:sp>
      <p:sp>
        <p:nvSpPr>
          <p:cNvPr id="4" name="Slide Number Placeholder 3"/>
          <p:cNvSpPr>
            <a:spLocks noGrp="1"/>
          </p:cNvSpPr>
          <p:nvPr>
            <p:ph type="sldNum" sz="quarter" idx="10"/>
          </p:nvPr>
        </p:nvSpPr>
        <p:spPr/>
        <p:txBody>
          <a:bodyPr/>
          <a:lstStyle/>
          <a:p>
            <a:fld id="{29772834-B451-4E15-9F37-5D14C831C9A4}" type="slidenum">
              <a:rPr lang="en-US" smtClean="0"/>
              <a:t>11</a:t>
            </a:fld>
            <a:endParaRPr lang="en-US"/>
          </a:p>
        </p:txBody>
      </p:sp>
    </p:spTree>
    <p:extLst>
      <p:ext uri="{BB962C8B-B14F-4D97-AF65-F5344CB8AC3E}">
        <p14:creationId xmlns:p14="http://schemas.microsoft.com/office/powerpoint/2010/main" val="2690210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Here is the report that is produced when XSpec is run to test this </a:t>
            </a:r>
            <a:r>
              <a:rPr lang="en-US" sz="1200" kern="1200" dirty="0" err="1">
                <a:solidFill>
                  <a:schemeClr val="tx1"/>
                </a:solidFill>
                <a:latin typeface="+mn-lt"/>
                <a:ea typeface="+mn-ea"/>
                <a:cs typeface="+mn-cs"/>
              </a:rPr>
              <a:t>schematron</a:t>
            </a:r>
            <a:r>
              <a:rPr lang="en-US" sz="1200" kern="120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29772834-B451-4E15-9F37-5D14C831C9A4}" type="slidenum">
              <a:rPr lang="en-US" smtClean="0"/>
              <a:t>12</a:t>
            </a:fld>
            <a:endParaRPr lang="en-US"/>
          </a:p>
        </p:txBody>
      </p:sp>
    </p:spTree>
    <p:extLst>
      <p:ext uri="{BB962C8B-B14F-4D97-AF65-F5344CB8AC3E}">
        <p14:creationId xmlns:p14="http://schemas.microsoft.com/office/powerpoint/2010/main" val="3417189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Here is an extra tip: oXygen can combine multiple schemas using NVDL, namespace based validation dispatching language.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You can create an NVDL schema like this that includes the schemas for both XSpec and JATS,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then reference the NVDL at the top of your XSpec test definition using an xml-model processing instruction.</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oXygen will then validate that your XSpec test description contains valid JATS tags. </a:t>
            </a:r>
          </a:p>
        </p:txBody>
      </p:sp>
      <p:sp>
        <p:nvSpPr>
          <p:cNvPr id="4" name="Slide Number Placeholder 3"/>
          <p:cNvSpPr>
            <a:spLocks noGrp="1"/>
          </p:cNvSpPr>
          <p:nvPr>
            <p:ph type="sldNum" sz="quarter" idx="10"/>
          </p:nvPr>
        </p:nvSpPr>
        <p:spPr/>
        <p:txBody>
          <a:bodyPr/>
          <a:lstStyle/>
          <a:p>
            <a:fld id="{29772834-B451-4E15-9F37-5D14C831C9A4}" type="slidenum">
              <a:rPr lang="en-US" smtClean="0"/>
              <a:t>13</a:t>
            </a:fld>
            <a:endParaRPr lang="en-US"/>
          </a:p>
        </p:txBody>
      </p:sp>
    </p:spTree>
    <p:extLst>
      <p:ext uri="{BB962C8B-B14F-4D97-AF65-F5344CB8AC3E}">
        <p14:creationId xmlns:p14="http://schemas.microsoft.com/office/powerpoint/2010/main" val="2442183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 do not have time to show an XQuery example. I also don't have time to show examples of modular tests. It is worth mentioning that XSpec has several mechanisms to allow tests to be created in modular ways.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There are a few known limitations: XSpec cannot test &lt;</a:t>
            </a:r>
            <a:r>
              <a:rPr lang="en-US" sz="1200" kern="1200" dirty="0" err="1">
                <a:solidFill>
                  <a:schemeClr val="tx1"/>
                </a:solidFill>
                <a:latin typeface="+mn-lt"/>
                <a:ea typeface="+mn-ea"/>
                <a:cs typeface="+mn-cs"/>
              </a:rPr>
              <a:t>xsl:result-document</a:t>
            </a:r>
            <a:r>
              <a:rPr lang="en-US" sz="1200" kern="1200" dirty="0">
                <a:solidFill>
                  <a:schemeClr val="tx1"/>
                </a:solidFill>
                <a:latin typeface="+mn-lt"/>
                <a:ea typeface="+mn-ea"/>
                <a:cs typeface="+mn-cs"/>
              </a:rPr>
              <a:t>&gt; and it is not able to test most pipeline XSLT conversions. Although there might be solutions to these problems.  </a:t>
            </a:r>
          </a:p>
        </p:txBody>
      </p:sp>
      <p:sp>
        <p:nvSpPr>
          <p:cNvPr id="4" name="Slide Number Placeholder 3"/>
          <p:cNvSpPr>
            <a:spLocks noGrp="1"/>
          </p:cNvSpPr>
          <p:nvPr>
            <p:ph type="sldNum" sz="quarter" idx="10"/>
          </p:nvPr>
        </p:nvSpPr>
        <p:spPr/>
        <p:txBody>
          <a:bodyPr/>
          <a:lstStyle/>
          <a:p>
            <a:fld id="{29772834-B451-4E15-9F37-5D14C831C9A4}" type="slidenum">
              <a:rPr lang="en-US" smtClean="0"/>
              <a:t>14</a:t>
            </a:fld>
            <a:endParaRPr lang="en-US"/>
          </a:p>
        </p:txBody>
      </p:sp>
    </p:spTree>
    <p:extLst>
      <p:ext uri="{BB962C8B-B14F-4D97-AF65-F5344CB8AC3E}">
        <p14:creationId xmlns:p14="http://schemas.microsoft.com/office/powerpoint/2010/main" val="3376275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Here is the link where you can get XSpec from GitHub. As I mentioned XSpec is included in oXygen. Specifically, oXygen version 20 or above is what you ideally want if you are interested in testing Schematron. Also there is the link to my paper from Balisage last year which goes into more detail about testing Schematron using XSpec.</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I also want to say thanks to a few people. Thanks to Sandro </a:t>
            </a:r>
            <a:r>
              <a:rPr lang="en-US" sz="1200" kern="1200" dirty="0" err="1">
                <a:solidFill>
                  <a:schemeClr val="tx1"/>
                </a:solidFill>
                <a:latin typeface="+mn-lt"/>
                <a:ea typeface="+mn-ea"/>
                <a:cs typeface="+mn-cs"/>
              </a:rPr>
              <a:t>Cirulli</a:t>
            </a:r>
            <a:r>
              <a:rPr lang="en-US" sz="1200" kern="1200" dirty="0">
                <a:solidFill>
                  <a:schemeClr val="tx1"/>
                </a:solidFill>
                <a:latin typeface="+mn-lt"/>
                <a:ea typeface="+mn-ea"/>
                <a:cs typeface="+mn-cs"/>
              </a:rPr>
              <a:t> who leads the project and to </a:t>
            </a:r>
            <a:r>
              <a:rPr lang="en-US" sz="1200" kern="1200" dirty="0" err="1">
                <a:solidFill>
                  <a:schemeClr val="tx1"/>
                </a:solidFill>
                <a:latin typeface="+mn-lt"/>
                <a:ea typeface="+mn-ea"/>
                <a:cs typeface="+mn-cs"/>
              </a:rPr>
              <a:t>AirQuick</a:t>
            </a:r>
            <a:r>
              <a:rPr lang="en-US" sz="1200" kern="1200" dirty="0">
                <a:solidFill>
                  <a:schemeClr val="tx1"/>
                </a:solidFill>
                <a:latin typeface="+mn-lt"/>
                <a:ea typeface="+mn-ea"/>
                <a:cs typeface="+mn-cs"/>
              </a:rPr>
              <a:t> who reviews many of the pull requests and has done tremendous work to create automated tests for XSpec itself.</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I'm not sure if there is time for any questions, but feel free to catch me in the hallways if you have questions.</a:t>
            </a:r>
          </a:p>
        </p:txBody>
      </p:sp>
      <p:sp>
        <p:nvSpPr>
          <p:cNvPr id="4" name="Slide Number Placeholder 3"/>
          <p:cNvSpPr>
            <a:spLocks noGrp="1"/>
          </p:cNvSpPr>
          <p:nvPr>
            <p:ph type="sldNum" sz="quarter" idx="10"/>
          </p:nvPr>
        </p:nvSpPr>
        <p:spPr/>
        <p:txBody>
          <a:bodyPr/>
          <a:lstStyle/>
          <a:p>
            <a:fld id="{29772834-B451-4E15-9F37-5D14C831C9A4}" type="slidenum">
              <a:rPr lang="en-US" smtClean="0"/>
              <a:t>15</a:t>
            </a:fld>
            <a:endParaRPr lang="en-US"/>
          </a:p>
        </p:txBody>
      </p:sp>
    </p:spTree>
    <p:extLst>
      <p:ext uri="{BB962C8B-B14F-4D97-AF65-F5344CB8AC3E}">
        <p14:creationId xmlns:p14="http://schemas.microsoft.com/office/powerpoint/2010/main" val="85910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When writing XSLT or XQuery or Schematron it is very common to have a set of sample XML that is used to test whether the code that you have just written does what you expect it to do.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It is a very good idea to keep these sample XML files because they might be useful in the future.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You can run your XSLT or Schematron or XQuery on each sample XML and inspect the output manually, one at a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That can be a long process, and it is a process that you might have to do several times.</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Fortunately there are tools that can help, and XSpec is such a tool.</a:t>
            </a:r>
          </a:p>
          <a:p>
            <a:endParaRPr lang="en-US" dirty="0"/>
          </a:p>
        </p:txBody>
      </p:sp>
      <p:sp>
        <p:nvSpPr>
          <p:cNvPr id="4" name="Slide Number Placeholder 3"/>
          <p:cNvSpPr>
            <a:spLocks noGrp="1"/>
          </p:cNvSpPr>
          <p:nvPr>
            <p:ph type="sldNum" sz="quarter" idx="10"/>
          </p:nvPr>
        </p:nvSpPr>
        <p:spPr/>
        <p:txBody>
          <a:bodyPr/>
          <a:lstStyle/>
          <a:p>
            <a:fld id="{29772834-B451-4E15-9F37-5D14C831C9A4}" type="slidenum">
              <a:rPr lang="en-US" smtClean="0"/>
              <a:t>2</a:t>
            </a:fld>
            <a:endParaRPr lang="en-US"/>
          </a:p>
        </p:txBody>
      </p:sp>
    </p:spTree>
    <p:extLst>
      <p:ext uri="{BB962C8B-B14F-4D97-AF65-F5344CB8AC3E}">
        <p14:creationId xmlns:p14="http://schemas.microsoft.com/office/powerpoint/2010/main" val="299020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XSpec is an open source project available on GitHub. It is also built into oXygen XML Editor.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XSpec is also pretty easy to integrate into automated test suites and continuous integration tools.</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So if you want to use XSpec there are a lot of options for how to use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 am going to show a few examples.</a:t>
            </a:r>
          </a:p>
          <a:p>
            <a:endParaRPr lang="en-US" dirty="0"/>
          </a:p>
        </p:txBody>
      </p:sp>
      <p:sp>
        <p:nvSpPr>
          <p:cNvPr id="4" name="Slide Number Placeholder 3"/>
          <p:cNvSpPr>
            <a:spLocks noGrp="1"/>
          </p:cNvSpPr>
          <p:nvPr>
            <p:ph type="sldNum" sz="quarter" idx="10"/>
          </p:nvPr>
        </p:nvSpPr>
        <p:spPr/>
        <p:txBody>
          <a:bodyPr/>
          <a:lstStyle/>
          <a:p>
            <a:fld id="{29772834-B451-4E15-9F37-5D14C831C9A4}" type="slidenum">
              <a:rPr lang="en-US" smtClean="0"/>
              <a:t>3</a:t>
            </a:fld>
            <a:endParaRPr lang="en-US"/>
          </a:p>
        </p:txBody>
      </p:sp>
    </p:spTree>
    <p:extLst>
      <p:ext uri="{BB962C8B-B14F-4D97-AF65-F5344CB8AC3E}">
        <p14:creationId xmlns:p14="http://schemas.microsoft.com/office/powerpoint/2010/main" val="73028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First, an XSLT example.</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This XSLT has just a few templates. This XSLT specifically processes attributes. A lot of people write XSLT in a way that focuses on elements, but XSLT can give equal treatment to elements and attributes.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Here we have a template that matches a few different variations of attribute values that indicate a conflict of interest statement and produces a normalized output.</a:t>
            </a:r>
          </a:p>
        </p:txBody>
      </p:sp>
      <p:sp>
        <p:nvSpPr>
          <p:cNvPr id="4" name="Slide Number Placeholder 3"/>
          <p:cNvSpPr>
            <a:spLocks noGrp="1"/>
          </p:cNvSpPr>
          <p:nvPr>
            <p:ph type="sldNum" sz="quarter" idx="10"/>
          </p:nvPr>
        </p:nvSpPr>
        <p:spPr/>
        <p:txBody>
          <a:bodyPr/>
          <a:lstStyle/>
          <a:p>
            <a:fld id="{29772834-B451-4E15-9F37-5D14C831C9A4}" type="slidenum">
              <a:rPr lang="en-US" smtClean="0"/>
              <a:t>4</a:t>
            </a:fld>
            <a:endParaRPr lang="en-US"/>
          </a:p>
        </p:txBody>
      </p:sp>
    </p:spTree>
    <p:extLst>
      <p:ext uri="{BB962C8B-B14F-4D97-AF65-F5344CB8AC3E}">
        <p14:creationId xmlns:p14="http://schemas.microsoft.com/office/powerpoint/2010/main" val="110178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To test that this XSLT actually does what is intended we have a set of sample XML.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This sample XML can be entered into an XSpec test description, along with the expected output.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XSpec can then automate the process of running the XSLT and produce a convenient report to show what worked and what failed.</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One of the nice things about XSpec is that it allows you to use XML fragments or complete XML documents referenced by an </a:t>
            </a:r>
            <a:r>
              <a:rPr lang="en-US" sz="1200" kern="1200" dirty="0" err="1">
                <a:solidFill>
                  <a:schemeClr val="tx1"/>
                </a:solidFill>
                <a:latin typeface="+mn-lt"/>
                <a:ea typeface="+mn-ea"/>
                <a:cs typeface="+mn-cs"/>
              </a:rPr>
              <a:t>href</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If you just need a small piece of XML in order to test something you can just use that piece, so you do not have to mock out a whole XML file.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If you do want to test a transformation using an XML file for the input and another XML file for the expected output, you can simply reference the two XML files using </a:t>
            </a:r>
            <a:r>
              <a:rPr lang="en-US" sz="1200" kern="1200" dirty="0" err="1">
                <a:solidFill>
                  <a:schemeClr val="tx1"/>
                </a:solidFill>
                <a:latin typeface="+mn-lt"/>
                <a:ea typeface="+mn-ea"/>
                <a:cs typeface="+mn-cs"/>
              </a:rPr>
              <a:t>href</a:t>
            </a:r>
            <a:r>
              <a:rPr lang="en-US" sz="1200" kern="1200" dirty="0">
                <a:solidFill>
                  <a:schemeClr val="tx1"/>
                </a:solidFill>
                <a:latin typeface="+mn-lt"/>
                <a:ea typeface="+mn-ea"/>
                <a:cs typeface="+mn-cs"/>
              </a:rPr>
              <a:t> attributes.</a:t>
            </a:r>
            <a:br>
              <a:rPr lang="en-US" sz="1200" kern="1200" dirty="0">
                <a:solidFill>
                  <a:schemeClr val="tx1"/>
                </a:solidFill>
                <a:latin typeface="+mn-lt"/>
                <a:ea typeface="+mn-ea"/>
                <a:cs typeface="+mn-cs"/>
              </a:rPr>
            </a:b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9772834-B451-4E15-9F37-5D14C831C9A4}" type="slidenum">
              <a:rPr lang="en-US" smtClean="0"/>
              <a:t>5</a:t>
            </a:fld>
            <a:endParaRPr lang="en-US"/>
          </a:p>
        </p:txBody>
      </p:sp>
    </p:spTree>
    <p:extLst>
      <p:ext uri="{BB962C8B-B14F-4D97-AF65-F5344CB8AC3E}">
        <p14:creationId xmlns:p14="http://schemas.microsoft.com/office/powerpoint/2010/main" val="312714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Here is the XSpec test description for the XSLT that we just saw.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This test description has several scenarios that each contain sample XML and expected output.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You can also see at the top of the file that it references the XSLT.</a:t>
            </a:r>
          </a:p>
        </p:txBody>
      </p:sp>
      <p:sp>
        <p:nvSpPr>
          <p:cNvPr id="4" name="Slide Number Placeholder 3"/>
          <p:cNvSpPr>
            <a:spLocks noGrp="1"/>
          </p:cNvSpPr>
          <p:nvPr>
            <p:ph type="sldNum" sz="quarter" idx="10"/>
          </p:nvPr>
        </p:nvSpPr>
        <p:spPr/>
        <p:txBody>
          <a:bodyPr/>
          <a:lstStyle/>
          <a:p>
            <a:fld id="{29772834-B451-4E15-9F37-5D14C831C9A4}" type="slidenum">
              <a:rPr lang="en-US" smtClean="0"/>
              <a:t>6</a:t>
            </a:fld>
            <a:endParaRPr lang="en-US"/>
          </a:p>
        </p:txBody>
      </p:sp>
    </p:spTree>
    <p:extLst>
      <p:ext uri="{BB962C8B-B14F-4D97-AF65-F5344CB8AC3E}">
        <p14:creationId xmlns:p14="http://schemas.microsoft.com/office/powerpoint/2010/main" val="1090317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When this XSpec is run, it produces a report showing that the XSLT worked, meaning that all scenarios passed using the sample XML to produce the expected output.</a:t>
            </a:r>
          </a:p>
        </p:txBody>
      </p:sp>
      <p:sp>
        <p:nvSpPr>
          <p:cNvPr id="4" name="Slide Number Placeholder 3"/>
          <p:cNvSpPr>
            <a:spLocks noGrp="1"/>
          </p:cNvSpPr>
          <p:nvPr>
            <p:ph type="sldNum" sz="quarter" idx="10"/>
          </p:nvPr>
        </p:nvSpPr>
        <p:spPr/>
        <p:txBody>
          <a:bodyPr/>
          <a:lstStyle/>
          <a:p>
            <a:fld id="{29772834-B451-4E15-9F37-5D14C831C9A4}" type="slidenum">
              <a:rPr lang="en-US" smtClean="0"/>
              <a:t>7</a:t>
            </a:fld>
            <a:endParaRPr lang="en-US"/>
          </a:p>
        </p:txBody>
      </p:sp>
    </p:spTree>
    <p:extLst>
      <p:ext uri="{BB962C8B-B14F-4D97-AF65-F5344CB8AC3E}">
        <p14:creationId xmlns:p14="http://schemas.microsoft.com/office/powerpoint/2010/main" val="3182651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What happens when we make a change to the XSLT?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Here we make a seemingly small change.</a:t>
            </a:r>
          </a:p>
        </p:txBody>
      </p:sp>
      <p:sp>
        <p:nvSpPr>
          <p:cNvPr id="4" name="Slide Number Placeholder 3"/>
          <p:cNvSpPr>
            <a:spLocks noGrp="1"/>
          </p:cNvSpPr>
          <p:nvPr>
            <p:ph type="sldNum" sz="quarter" idx="10"/>
          </p:nvPr>
        </p:nvSpPr>
        <p:spPr/>
        <p:txBody>
          <a:bodyPr/>
          <a:lstStyle/>
          <a:p>
            <a:fld id="{29772834-B451-4E15-9F37-5D14C831C9A4}" type="slidenum">
              <a:rPr lang="en-US" smtClean="0"/>
              <a:t>8</a:t>
            </a:fld>
            <a:endParaRPr lang="en-US"/>
          </a:p>
        </p:txBody>
      </p:sp>
    </p:spTree>
    <p:extLst>
      <p:ext uri="{BB962C8B-B14F-4D97-AF65-F5344CB8AC3E}">
        <p14:creationId xmlns:p14="http://schemas.microsoft.com/office/powerpoint/2010/main" val="67154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Then we run the XSpec. The XSpec report tells us that this change actually broke something!</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In the real world, if we were adding new templates to this XSLT we would probably also create a few new sample XMLs and add new scenarios to the XSpec test file.</a:t>
            </a:r>
          </a:p>
        </p:txBody>
      </p:sp>
      <p:sp>
        <p:nvSpPr>
          <p:cNvPr id="4" name="Slide Number Placeholder 3"/>
          <p:cNvSpPr>
            <a:spLocks noGrp="1"/>
          </p:cNvSpPr>
          <p:nvPr>
            <p:ph type="sldNum" sz="quarter" idx="10"/>
          </p:nvPr>
        </p:nvSpPr>
        <p:spPr/>
        <p:txBody>
          <a:bodyPr/>
          <a:lstStyle/>
          <a:p>
            <a:fld id="{29772834-B451-4E15-9F37-5D14C831C9A4}" type="slidenum">
              <a:rPr lang="en-US" smtClean="0"/>
              <a:t>9</a:t>
            </a:fld>
            <a:endParaRPr lang="en-US"/>
          </a:p>
        </p:txBody>
      </p:sp>
    </p:spTree>
    <p:extLst>
      <p:ext uri="{BB962C8B-B14F-4D97-AF65-F5344CB8AC3E}">
        <p14:creationId xmlns:p14="http://schemas.microsoft.com/office/powerpoint/2010/main" val="275614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C2C4-43DF-4D45-B3FE-B56D45CF7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B7F5C1-32D0-4F48-B47D-6F23A60A2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67DE0C-0558-4A2E-8B89-78E1FF236148}"/>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5" name="Footer Placeholder 4">
            <a:extLst>
              <a:ext uri="{FF2B5EF4-FFF2-40B4-BE49-F238E27FC236}">
                <a16:creationId xmlns:a16="http://schemas.microsoft.com/office/drawing/2014/main" id="{AFC1AE72-929F-4F72-B1FC-8A28EBAEA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2D6ED-A2B7-4E5C-A2E1-22C1D5D561E1}"/>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202476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DC47-BB1D-469D-B876-458224DC37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5CF69-9F69-4757-830F-5246AD32F0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D2C0A-3347-4FFE-B289-C389B5F7F37D}"/>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5" name="Footer Placeholder 4">
            <a:extLst>
              <a:ext uri="{FF2B5EF4-FFF2-40B4-BE49-F238E27FC236}">
                <a16:creationId xmlns:a16="http://schemas.microsoft.com/office/drawing/2014/main" id="{970A0F46-DC6F-4753-9F7E-BC1A2FBD5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EEBDA-63C1-4022-A6E7-F746E2F8B73F}"/>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182710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984E76-4372-4C5A-9E08-BF5CFEAE0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78FECB-05D5-4826-A77F-587B0CDCBB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5B229-1A51-4D41-B0FD-171D2B860344}"/>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5" name="Footer Placeholder 4">
            <a:extLst>
              <a:ext uri="{FF2B5EF4-FFF2-40B4-BE49-F238E27FC236}">
                <a16:creationId xmlns:a16="http://schemas.microsoft.com/office/drawing/2014/main" id="{CA045A7F-31BA-4B61-AC26-691C25D50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285D8-8ACA-4E4C-B8B5-0C2E07AA89C4}"/>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130539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9BB4-57E2-42D5-A645-CCD3079BFD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8B9B02-8CB9-472A-8E47-5AB974C967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CDE61-0DB4-4B24-9F89-BD46D659B907}"/>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5" name="Footer Placeholder 4">
            <a:extLst>
              <a:ext uri="{FF2B5EF4-FFF2-40B4-BE49-F238E27FC236}">
                <a16:creationId xmlns:a16="http://schemas.microsoft.com/office/drawing/2014/main" id="{98D4D3E3-4F8F-4246-9E75-E113F0B38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C591D-9957-41B0-88D7-C2D246715BA6}"/>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14488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2845-3325-4301-B9C7-8A4622D76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B8D5FE-2686-4732-BFE0-8692DD0C1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20E276-E470-4867-8275-B23DCECF41DF}"/>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5" name="Footer Placeholder 4">
            <a:extLst>
              <a:ext uri="{FF2B5EF4-FFF2-40B4-BE49-F238E27FC236}">
                <a16:creationId xmlns:a16="http://schemas.microsoft.com/office/drawing/2014/main" id="{2FFEB9A9-E047-4F9F-AF54-FDCB916D6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EBC2F-C328-48F2-BB5F-332D376ACA74}"/>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47318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4163-334D-4654-988C-2AE50B0B2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70DF6-9295-4D6F-9455-973110DD68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A083E-6EEE-44BA-B0FC-5F9D30498B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0E963-7C84-405C-8ACD-59453FD350E8}"/>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6" name="Footer Placeholder 5">
            <a:extLst>
              <a:ext uri="{FF2B5EF4-FFF2-40B4-BE49-F238E27FC236}">
                <a16:creationId xmlns:a16="http://schemas.microsoft.com/office/drawing/2014/main" id="{CDBEB39F-D829-4889-A24E-F4C6C925C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DB7440-BA40-4D42-967A-22FF097496C9}"/>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75723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F326-C9ED-4793-A5EB-2800D5803F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B39376-CFD7-484A-9F10-CB60DB458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EAC9F7-0B54-42C7-A650-B7A13B33EA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D5371-1858-491B-9217-01CF59F4C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D5FF3B-0434-458C-BF56-DECB2A4CC4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9A1E17-A1B3-46FC-8EF0-D8C67DAA2844}"/>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8" name="Footer Placeholder 7">
            <a:extLst>
              <a:ext uri="{FF2B5EF4-FFF2-40B4-BE49-F238E27FC236}">
                <a16:creationId xmlns:a16="http://schemas.microsoft.com/office/drawing/2014/main" id="{503EC950-D6ED-4E7D-B485-4B28B0D3E8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E4C226-3806-4B17-9F67-2D36C997FFC7}"/>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294201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B2FB-6C61-4BF9-8EAB-492DBE289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ABD72C-3CBF-4912-9C21-5F5C5161DD7B}"/>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4" name="Footer Placeholder 3">
            <a:extLst>
              <a:ext uri="{FF2B5EF4-FFF2-40B4-BE49-F238E27FC236}">
                <a16:creationId xmlns:a16="http://schemas.microsoft.com/office/drawing/2014/main" id="{55A2FB2D-5FC7-45CD-8E2A-E6FE94401E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30305C-618E-4257-A3A5-00E7ACD83BB2}"/>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95387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7D55D-1EE8-4E8C-BD11-245FFBB051F1}"/>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3" name="Footer Placeholder 2">
            <a:extLst>
              <a:ext uri="{FF2B5EF4-FFF2-40B4-BE49-F238E27FC236}">
                <a16:creationId xmlns:a16="http://schemas.microsoft.com/office/drawing/2014/main" id="{CCA58EFB-E2A9-455F-8727-38854A3B15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D2877F-4230-483A-BE38-C7FD94CCC47E}"/>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241702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5828-2970-492F-B2FA-9A67C23D5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9A1E28-5FE8-4B2D-8FA6-433BDD94B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6C9DC-A18B-4DDE-8483-566943C69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6DE098-4AD4-4A51-AEEA-37EEF6FF0A97}"/>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6" name="Footer Placeholder 5">
            <a:extLst>
              <a:ext uri="{FF2B5EF4-FFF2-40B4-BE49-F238E27FC236}">
                <a16:creationId xmlns:a16="http://schemas.microsoft.com/office/drawing/2014/main" id="{6B1450F7-4C03-4FE8-B69A-D39C0B194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CF2C4-A087-4238-99CA-7BB19FB0BF71}"/>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171880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D3DA-7D1C-4DCA-8064-47AC847E7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EB2CE-88B7-4D64-A5AA-F4B8B75D68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607277-42DD-4FEC-97E7-396B839AB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679466-9F48-48CF-8690-2FC1C9FD0033}"/>
              </a:ext>
            </a:extLst>
          </p:cNvPr>
          <p:cNvSpPr>
            <a:spLocks noGrp="1"/>
          </p:cNvSpPr>
          <p:nvPr>
            <p:ph type="dt" sz="half" idx="10"/>
          </p:nvPr>
        </p:nvSpPr>
        <p:spPr/>
        <p:txBody>
          <a:bodyPr/>
          <a:lstStyle/>
          <a:p>
            <a:fld id="{212BC91A-DDA3-4BD8-AC58-A47DB8CA7598}" type="datetimeFigureOut">
              <a:rPr lang="en-US" smtClean="0"/>
              <a:t>4/19/2018</a:t>
            </a:fld>
            <a:endParaRPr lang="en-US"/>
          </a:p>
        </p:txBody>
      </p:sp>
      <p:sp>
        <p:nvSpPr>
          <p:cNvPr id="6" name="Footer Placeholder 5">
            <a:extLst>
              <a:ext uri="{FF2B5EF4-FFF2-40B4-BE49-F238E27FC236}">
                <a16:creationId xmlns:a16="http://schemas.microsoft.com/office/drawing/2014/main" id="{B766797D-2567-4579-A4BA-3AA50AD146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C44E3-8790-40D1-A956-7F4EE33BB003}"/>
              </a:ext>
            </a:extLst>
          </p:cNvPr>
          <p:cNvSpPr>
            <a:spLocks noGrp="1"/>
          </p:cNvSpPr>
          <p:nvPr>
            <p:ph type="sldNum" sz="quarter" idx="12"/>
          </p:nvPr>
        </p:nvSpPr>
        <p:spPr/>
        <p:txBody>
          <a:bodyPr/>
          <a:lstStyle/>
          <a:p>
            <a:fld id="{66AC14CF-F038-4F12-BD04-CBF51D4DDC3E}" type="slidenum">
              <a:rPr lang="en-US" smtClean="0"/>
              <a:t>‹#›</a:t>
            </a:fld>
            <a:endParaRPr lang="en-US"/>
          </a:p>
        </p:txBody>
      </p:sp>
    </p:spTree>
    <p:extLst>
      <p:ext uri="{BB962C8B-B14F-4D97-AF65-F5344CB8AC3E}">
        <p14:creationId xmlns:p14="http://schemas.microsoft.com/office/powerpoint/2010/main" val="370358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3A21C4-79FF-44B5-AF08-9B0705DED3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EE23A4-5184-4893-BE8C-B6AD60C61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36E13-E3C6-4FCB-8885-633AED704B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BC91A-DDA3-4BD8-AC58-A47DB8CA7598}" type="datetimeFigureOut">
              <a:rPr lang="en-US" smtClean="0"/>
              <a:t>4/19/2018</a:t>
            </a:fld>
            <a:endParaRPr lang="en-US"/>
          </a:p>
        </p:txBody>
      </p:sp>
      <p:sp>
        <p:nvSpPr>
          <p:cNvPr id="5" name="Footer Placeholder 4">
            <a:extLst>
              <a:ext uri="{FF2B5EF4-FFF2-40B4-BE49-F238E27FC236}">
                <a16:creationId xmlns:a16="http://schemas.microsoft.com/office/drawing/2014/main" id="{DF966B5C-E073-4554-9635-236917030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0B1AEA-7744-4B2A-B41F-4678330E7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C14CF-F038-4F12-BD04-CBF51D4DDC3E}" type="slidenum">
              <a:rPr lang="en-US" smtClean="0"/>
              <a:t>‹#›</a:t>
            </a:fld>
            <a:endParaRPr lang="en-US"/>
          </a:p>
        </p:txBody>
      </p:sp>
    </p:spTree>
    <p:extLst>
      <p:ext uri="{BB962C8B-B14F-4D97-AF65-F5344CB8AC3E}">
        <p14:creationId xmlns:p14="http://schemas.microsoft.com/office/powerpoint/2010/main" val="3289354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B9A7-2881-4CF2-B27F-9E72D770D795}"/>
              </a:ext>
            </a:extLst>
          </p:cNvPr>
          <p:cNvSpPr>
            <a:spLocks noGrp="1"/>
          </p:cNvSpPr>
          <p:nvPr>
            <p:ph type="ctrTitle"/>
          </p:nvPr>
        </p:nvSpPr>
        <p:spPr/>
        <p:txBody>
          <a:bodyPr>
            <a:normAutofit/>
          </a:bodyPr>
          <a:lstStyle/>
          <a:p>
            <a:r>
              <a:rPr lang="en-US" sz="9600" dirty="0"/>
              <a:t>XSpec</a:t>
            </a:r>
          </a:p>
        </p:txBody>
      </p:sp>
      <p:sp>
        <p:nvSpPr>
          <p:cNvPr id="3" name="Subtitle 2">
            <a:extLst>
              <a:ext uri="{FF2B5EF4-FFF2-40B4-BE49-F238E27FC236}">
                <a16:creationId xmlns:a16="http://schemas.microsoft.com/office/drawing/2014/main" id="{6F0F40DB-3B83-4B03-A794-F5DCABD46749}"/>
              </a:ext>
            </a:extLst>
          </p:cNvPr>
          <p:cNvSpPr>
            <a:spLocks noGrp="1"/>
          </p:cNvSpPr>
          <p:nvPr>
            <p:ph type="subTitle" idx="1"/>
          </p:nvPr>
        </p:nvSpPr>
        <p:spPr/>
        <p:txBody>
          <a:bodyPr>
            <a:normAutofit/>
          </a:bodyPr>
          <a:lstStyle/>
          <a:p>
            <a:r>
              <a:rPr lang="en-US" sz="3600" dirty="0"/>
              <a:t>Unit testing for XSLT, Schematron, and XQuery</a:t>
            </a:r>
          </a:p>
        </p:txBody>
      </p:sp>
      <p:sp>
        <p:nvSpPr>
          <p:cNvPr id="4" name="TextBox 3">
            <a:extLst>
              <a:ext uri="{FF2B5EF4-FFF2-40B4-BE49-F238E27FC236}">
                <a16:creationId xmlns:a16="http://schemas.microsoft.com/office/drawing/2014/main" id="{6696DA9F-2190-4F47-A0C7-663168B4D084}"/>
              </a:ext>
            </a:extLst>
          </p:cNvPr>
          <p:cNvSpPr txBox="1"/>
          <p:nvPr/>
        </p:nvSpPr>
        <p:spPr>
          <a:xfrm>
            <a:off x="4904359" y="5419898"/>
            <a:ext cx="2383281" cy="646331"/>
          </a:xfrm>
          <a:prstGeom prst="rect">
            <a:avLst/>
          </a:prstGeom>
          <a:noFill/>
        </p:spPr>
        <p:txBody>
          <a:bodyPr wrap="none" rtlCol="0">
            <a:spAutoFit/>
          </a:bodyPr>
          <a:lstStyle/>
          <a:p>
            <a:pPr algn="ctr"/>
            <a:r>
              <a:rPr lang="en-US" dirty="0"/>
              <a:t>Vincent Lizzi</a:t>
            </a:r>
          </a:p>
          <a:p>
            <a:r>
              <a:rPr lang="en-US" dirty="0"/>
              <a:t>JATS-Con, 18 April 2018</a:t>
            </a:r>
          </a:p>
        </p:txBody>
      </p:sp>
    </p:spTree>
    <p:extLst>
      <p:ext uri="{BB962C8B-B14F-4D97-AF65-F5344CB8AC3E}">
        <p14:creationId xmlns:p14="http://schemas.microsoft.com/office/powerpoint/2010/main" val="392532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999D-E9C2-44A6-B1E5-50837E22A20B}"/>
              </a:ext>
            </a:extLst>
          </p:cNvPr>
          <p:cNvSpPr>
            <a:spLocks noGrp="1"/>
          </p:cNvSpPr>
          <p:nvPr>
            <p:ph type="title"/>
          </p:nvPr>
        </p:nvSpPr>
        <p:spPr>
          <a:xfrm>
            <a:off x="0" y="0"/>
            <a:ext cx="10515600" cy="549275"/>
          </a:xfrm>
        </p:spPr>
        <p:txBody>
          <a:bodyPr>
            <a:normAutofit fontScale="90000"/>
          </a:bodyPr>
          <a:lstStyle/>
          <a:p>
            <a:r>
              <a:rPr lang="en-US" dirty="0"/>
              <a:t>Example 2: Schematron</a:t>
            </a:r>
          </a:p>
        </p:txBody>
      </p:sp>
      <p:pic>
        <p:nvPicPr>
          <p:cNvPr id="6" name="Picture 5">
            <a:extLst>
              <a:ext uri="{FF2B5EF4-FFF2-40B4-BE49-F238E27FC236}">
                <a16:creationId xmlns:a16="http://schemas.microsoft.com/office/drawing/2014/main" id="{EAFDC6BA-46AA-4CF4-A61D-9BCE17E19FC3}"/>
              </a:ext>
            </a:extLst>
          </p:cNvPr>
          <p:cNvPicPr>
            <a:picLocks noChangeAspect="1"/>
          </p:cNvPicPr>
          <p:nvPr/>
        </p:nvPicPr>
        <p:blipFill>
          <a:blip r:embed="rId3"/>
          <a:stretch>
            <a:fillRect/>
          </a:stretch>
        </p:blipFill>
        <p:spPr>
          <a:xfrm>
            <a:off x="22578" y="1120422"/>
            <a:ext cx="12113282" cy="4546599"/>
          </a:xfrm>
          <a:prstGeom prst="rect">
            <a:avLst/>
          </a:prstGeom>
        </p:spPr>
      </p:pic>
    </p:spTree>
    <p:extLst>
      <p:ext uri="{BB962C8B-B14F-4D97-AF65-F5344CB8AC3E}">
        <p14:creationId xmlns:p14="http://schemas.microsoft.com/office/powerpoint/2010/main" val="244416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48F1-F3FA-453D-B50A-3DF9B53F252C}"/>
              </a:ext>
            </a:extLst>
          </p:cNvPr>
          <p:cNvSpPr>
            <a:spLocks noGrp="1"/>
          </p:cNvSpPr>
          <p:nvPr>
            <p:ph type="title"/>
          </p:nvPr>
        </p:nvSpPr>
        <p:spPr>
          <a:xfrm>
            <a:off x="0" y="0"/>
            <a:ext cx="10515600" cy="707319"/>
          </a:xfrm>
        </p:spPr>
        <p:txBody>
          <a:bodyPr/>
          <a:lstStyle/>
          <a:p>
            <a:r>
              <a:rPr lang="en-US" dirty="0"/>
              <a:t>Example 2: XSpec test description</a:t>
            </a:r>
          </a:p>
        </p:txBody>
      </p:sp>
      <p:pic>
        <p:nvPicPr>
          <p:cNvPr id="4" name="Picture 3">
            <a:extLst>
              <a:ext uri="{FF2B5EF4-FFF2-40B4-BE49-F238E27FC236}">
                <a16:creationId xmlns:a16="http://schemas.microsoft.com/office/drawing/2014/main" id="{73D1777B-A09B-4471-B49B-CA35E40FB271}"/>
              </a:ext>
            </a:extLst>
          </p:cNvPr>
          <p:cNvPicPr>
            <a:picLocks noChangeAspect="1"/>
          </p:cNvPicPr>
          <p:nvPr/>
        </p:nvPicPr>
        <p:blipFill>
          <a:blip r:embed="rId3"/>
          <a:stretch>
            <a:fillRect/>
          </a:stretch>
        </p:blipFill>
        <p:spPr>
          <a:xfrm>
            <a:off x="404636" y="707319"/>
            <a:ext cx="10924344" cy="6150681"/>
          </a:xfrm>
          <a:prstGeom prst="rect">
            <a:avLst/>
          </a:prstGeom>
        </p:spPr>
      </p:pic>
    </p:spTree>
    <p:extLst>
      <p:ext uri="{BB962C8B-B14F-4D97-AF65-F5344CB8AC3E}">
        <p14:creationId xmlns:p14="http://schemas.microsoft.com/office/powerpoint/2010/main" val="355288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28-FAE9-4912-BE31-09A560A4DD1D}"/>
              </a:ext>
            </a:extLst>
          </p:cNvPr>
          <p:cNvSpPr>
            <a:spLocks noGrp="1"/>
          </p:cNvSpPr>
          <p:nvPr>
            <p:ph type="title"/>
          </p:nvPr>
        </p:nvSpPr>
        <p:spPr>
          <a:xfrm>
            <a:off x="-1" y="0"/>
            <a:ext cx="5655733" cy="643467"/>
          </a:xfrm>
        </p:spPr>
        <p:txBody>
          <a:bodyPr>
            <a:normAutofit fontScale="90000"/>
          </a:bodyPr>
          <a:lstStyle/>
          <a:p>
            <a:r>
              <a:rPr lang="en-US" dirty="0"/>
              <a:t>Example 2: XSpec Report</a:t>
            </a:r>
          </a:p>
        </p:txBody>
      </p:sp>
      <p:pic>
        <p:nvPicPr>
          <p:cNvPr id="4" name="Picture 3">
            <a:extLst>
              <a:ext uri="{FF2B5EF4-FFF2-40B4-BE49-F238E27FC236}">
                <a16:creationId xmlns:a16="http://schemas.microsoft.com/office/drawing/2014/main" id="{E2D7B019-3002-4789-B72E-FB17C1A94A3E}"/>
              </a:ext>
            </a:extLst>
          </p:cNvPr>
          <p:cNvPicPr>
            <a:picLocks noChangeAspect="1"/>
          </p:cNvPicPr>
          <p:nvPr/>
        </p:nvPicPr>
        <p:blipFill>
          <a:blip r:embed="rId3"/>
          <a:stretch>
            <a:fillRect/>
          </a:stretch>
        </p:blipFill>
        <p:spPr>
          <a:xfrm>
            <a:off x="282222" y="975694"/>
            <a:ext cx="11627556" cy="5541257"/>
          </a:xfrm>
          <a:prstGeom prst="rect">
            <a:avLst/>
          </a:prstGeom>
        </p:spPr>
      </p:pic>
    </p:spTree>
    <p:extLst>
      <p:ext uri="{BB962C8B-B14F-4D97-AF65-F5344CB8AC3E}">
        <p14:creationId xmlns:p14="http://schemas.microsoft.com/office/powerpoint/2010/main" val="212192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E9DA-CA23-4D06-8B04-0490E642A4CB}"/>
              </a:ext>
            </a:extLst>
          </p:cNvPr>
          <p:cNvSpPr>
            <a:spLocks noGrp="1"/>
          </p:cNvSpPr>
          <p:nvPr>
            <p:ph type="title"/>
          </p:nvPr>
        </p:nvSpPr>
        <p:spPr>
          <a:xfrm>
            <a:off x="838200" y="365126"/>
            <a:ext cx="10515600" cy="741186"/>
          </a:xfrm>
        </p:spPr>
        <p:txBody>
          <a:bodyPr/>
          <a:lstStyle/>
          <a:p>
            <a:r>
              <a:rPr lang="en-US" dirty="0"/>
              <a:t>Tip: NVDL to validate JATS fragments in XSpec</a:t>
            </a:r>
          </a:p>
        </p:txBody>
      </p:sp>
      <p:pic>
        <p:nvPicPr>
          <p:cNvPr id="3" name="Picture 2">
            <a:extLst>
              <a:ext uri="{FF2B5EF4-FFF2-40B4-BE49-F238E27FC236}">
                <a16:creationId xmlns:a16="http://schemas.microsoft.com/office/drawing/2014/main" id="{1AF5BEC8-0BE0-48B8-8B93-733E12B1A026}"/>
              </a:ext>
            </a:extLst>
          </p:cNvPr>
          <p:cNvPicPr>
            <a:picLocks noChangeAspect="1"/>
          </p:cNvPicPr>
          <p:nvPr/>
        </p:nvPicPr>
        <p:blipFill>
          <a:blip r:embed="rId3"/>
          <a:stretch>
            <a:fillRect/>
          </a:stretch>
        </p:blipFill>
        <p:spPr>
          <a:xfrm>
            <a:off x="838200" y="1216730"/>
            <a:ext cx="10001250" cy="3905250"/>
          </a:xfrm>
          <a:prstGeom prst="rect">
            <a:avLst/>
          </a:prstGeom>
        </p:spPr>
      </p:pic>
      <p:pic>
        <p:nvPicPr>
          <p:cNvPr id="4" name="Picture 3">
            <a:extLst>
              <a:ext uri="{FF2B5EF4-FFF2-40B4-BE49-F238E27FC236}">
                <a16:creationId xmlns:a16="http://schemas.microsoft.com/office/drawing/2014/main" id="{01786800-B0AF-44B9-A0B7-8744EBD0F6F4}"/>
              </a:ext>
            </a:extLst>
          </p:cNvPr>
          <p:cNvPicPr>
            <a:picLocks noChangeAspect="1"/>
          </p:cNvPicPr>
          <p:nvPr/>
        </p:nvPicPr>
        <p:blipFill>
          <a:blip r:embed="rId4"/>
          <a:stretch>
            <a:fillRect/>
          </a:stretch>
        </p:blipFill>
        <p:spPr>
          <a:xfrm>
            <a:off x="838200" y="5358871"/>
            <a:ext cx="11029950" cy="1152525"/>
          </a:xfrm>
          <a:prstGeom prst="rect">
            <a:avLst/>
          </a:prstGeom>
        </p:spPr>
      </p:pic>
    </p:spTree>
    <p:extLst>
      <p:ext uri="{BB962C8B-B14F-4D97-AF65-F5344CB8AC3E}">
        <p14:creationId xmlns:p14="http://schemas.microsoft.com/office/powerpoint/2010/main" val="261502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89DA-6F09-43AF-A289-64508989D1B0}"/>
              </a:ext>
            </a:extLst>
          </p:cNvPr>
          <p:cNvSpPr>
            <a:spLocks noGrp="1"/>
          </p:cNvSpPr>
          <p:nvPr>
            <p:ph type="title"/>
          </p:nvPr>
        </p:nvSpPr>
        <p:spPr/>
        <p:txBody>
          <a:bodyPr/>
          <a:lstStyle/>
          <a:p>
            <a:pPr algn="ctr"/>
            <a:r>
              <a:rPr lang="en-US" dirty="0"/>
              <a:t>XSpec</a:t>
            </a:r>
          </a:p>
        </p:txBody>
      </p:sp>
      <p:sp>
        <p:nvSpPr>
          <p:cNvPr id="3" name="Content Placeholder 2">
            <a:extLst>
              <a:ext uri="{FF2B5EF4-FFF2-40B4-BE49-F238E27FC236}">
                <a16:creationId xmlns:a16="http://schemas.microsoft.com/office/drawing/2014/main" id="{E6FD256C-D249-4527-84D4-D30A342D1D9E}"/>
              </a:ext>
            </a:extLst>
          </p:cNvPr>
          <p:cNvSpPr>
            <a:spLocks noGrp="1"/>
          </p:cNvSpPr>
          <p:nvPr>
            <p:ph idx="1"/>
          </p:nvPr>
        </p:nvSpPr>
        <p:spPr/>
        <p:txBody>
          <a:bodyPr/>
          <a:lstStyle/>
          <a:p>
            <a:r>
              <a:rPr lang="en-US" dirty="0"/>
              <a:t>Can also test XQuery</a:t>
            </a:r>
          </a:p>
          <a:p>
            <a:r>
              <a:rPr lang="en-US" dirty="0"/>
              <a:t>Modular tests</a:t>
            </a:r>
          </a:p>
          <a:p>
            <a:pPr lvl="1"/>
            <a:r>
              <a:rPr lang="en-US" dirty="0"/>
              <a:t>Shared scenarios &lt;</a:t>
            </a:r>
            <a:r>
              <a:rPr lang="en-US" dirty="0" err="1"/>
              <a:t>x:like</a:t>
            </a:r>
            <a:r>
              <a:rPr lang="en-US" dirty="0"/>
              <a:t>&gt;</a:t>
            </a:r>
          </a:p>
          <a:p>
            <a:pPr lvl="1"/>
            <a:r>
              <a:rPr lang="en-US" dirty="0"/>
              <a:t>Import other XSpec files &lt;</a:t>
            </a:r>
            <a:r>
              <a:rPr lang="en-US" dirty="0" err="1"/>
              <a:t>x:import</a:t>
            </a:r>
            <a:r>
              <a:rPr lang="en-US" dirty="0"/>
              <a:t>&gt;</a:t>
            </a:r>
          </a:p>
          <a:p>
            <a:r>
              <a:rPr lang="en-US" dirty="0"/>
              <a:t>Known (soft) limitations:</a:t>
            </a:r>
          </a:p>
          <a:p>
            <a:pPr lvl="1"/>
            <a:r>
              <a:rPr lang="en-US" dirty="0"/>
              <a:t>Can’t test &lt;</a:t>
            </a:r>
            <a:r>
              <a:rPr lang="en-US" dirty="0" err="1"/>
              <a:t>xsl:result-document</a:t>
            </a:r>
            <a:r>
              <a:rPr lang="en-US" dirty="0"/>
              <a:t>&gt;</a:t>
            </a:r>
          </a:p>
          <a:p>
            <a:pPr lvl="1"/>
            <a:r>
              <a:rPr lang="en-US" dirty="0"/>
              <a:t>Can’t always run end-to-end tests on transformation pipelines</a:t>
            </a:r>
          </a:p>
          <a:p>
            <a:pPr lvl="2"/>
            <a:r>
              <a:rPr lang="en-US" dirty="0"/>
              <a:t>Can test micro pipelines within an XSLT</a:t>
            </a:r>
          </a:p>
          <a:p>
            <a:endParaRPr lang="en-US" dirty="0"/>
          </a:p>
        </p:txBody>
      </p:sp>
    </p:spTree>
    <p:extLst>
      <p:ext uri="{BB962C8B-B14F-4D97-AF65-F5344CB8AC3E}">
        <p14:creationId xmlns:p14="http://schemas.microsoft.com/office/powerpoint/2010/main" val="182584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9802-6C9C-4E97-B1D7-D7D73E89E0AE}"/>
              </a:ext>
            </a:extLst>
          </p:cNvPr>
          <p:cNvSpPr>
            <a:spLocks noGrp="1"/>
          </p:cNvSpPr>
          <p:nvPr>
            <p:ph type="title"/>
          </p:nvPr>
        </p:nvSpPr>
        <p:spPr>
          <a:xfrm>
            <a:off x="838200" y="365125"/>
            <a:ext cx="10515600" cy="2028119"/>
          </a:xfrm>
        </p:spPr>
        <p:txBody>
          <a:bodyPr>
            <a:normAutofit fontScale="90000"/>
          </a:bodyPr>
          <a:lstStyle/>
          <a:p>
            <a:pPr algn="ctr"/>
            <a:r>
              <a:rPr lang="en-US" sz="6700" dirty="0"/>
              <a:t>XSpec</a:t>
            </a:r>
            <a:br>
              <a:rPr lang="en-US" sz="6700" dirty="0"/>
            </a:br>
            <a:r>
              <a:rPr lang="en-US" dirty="0"/>
              <a:t>Unit testing for XSLT, Schematron, and XQuery</a:t>
            </a:r>
            <a:br>
              <a:rPr lang="en-US" dirty="0"/>
            </a:br>
            <a:endParaRPr lang="en-US" dirty="0"/>
          </a:p>
        </p:txBody>
      </p:sp>
      <p:sp>
        <p:nvSpPr>
          <p:cNvPr id="5" name="Rectangle 4">
            <a:extLst>
              <a:ext uri="{FF2B5EF4-FFF2-40B4-BE49-F238E27FC236}">
                <a16:creationId xmlns:a16="http://schemas.microsoft.com/office/drawing/2014/main" id="{E6EE8161-99BE-41ED-8025-3E76D616BD51}"/>
              </a:ext>
            </a:extLst>
          </p:cNvPr>
          <p:cNvSpPr/>
          <p:nvPr/>
        </p:nvSpPr>
        <p:spPr>
          <a:xfrm>
            <a:off x="3001913" y="2244852"/>
            <a:ext cx="6188169" cy="1200329"/>
          </a:xfrm>
          <a:prstGeom prst="rect">
            <a:avLst/>
          </a:prstGeom>
        </p:spPr>
        <p:txBody>
          <a:bodyPr wrap="none">
            <a:spAutoFit/>
          </a:bodyPr>
          <a:lstStyle/>
          <a:p>
            <a:pPr algn="ctr"/>
            <a:r>
              <a:rPr lang="en-US" sz="3600" dirty="0"/>
              <a:t>Available on GitHub</a:t>
            </a:r>
          </a:p>
          <a:p>
            <a:pPr algn="ctr"/>
            <a:r>
              <a:rPr lang="en-US" sz="3600" dirty="0"/>
              <a:t>https://github.com/xspec/xspec</a:t>
            </a:r>
          </a:p>
        </p:txBody>
      </p:sp>
      <p:sp>
        <p:nvSpPr>
          <p:cNvPr id="6" name="Rectangle 5">
            <a:extLst>
              <a:ext uri="{FF2B5EF4-FFF2-40B4-BE49-F238E27FC236}">
                <a16:creationId xmlns:a16="http://schemas.microsoft.com/office/drawing/2014/main" id="{60225B66-3594-4939-A64E-C701A9A1DAD9}"/>
              </a:ext>
            </a:extLst>
          </p:cNvPr>
          <p:cNvSpPr/>
          <p:nvPr/>
        </p:nvSpPr>
        <p:spPr>
          <a:xfrm>
            <a:off x="491063" y="4803284"/>
            <a:ext cx="11209866" cy="830997"/>
          </a:xfrm>
          <a:prstGeom prst="rect">
            <a:avLst/>
          </a:prstGeom>
        </p:spPr>
        <p:txBody>
          <a:bodyPr wrap="square">
            <a:spAutoFit/>
          </a:bodyPr>
          <a:lstStyle/>
          <a:p>
            <a:pPr algn="ctr"/>
            <a:r>
              <a:rPr lang="en-US" sz="2400" dirty="0"/>
              <a:t>Balisage paper contains more information about Schematron testing: http://www.balisage.net/Proceedings/vol19/html/Lizzi01/BalisageVol19-Lizzi01.html</a:t>
            </a:r>
          </a:p>
        </p:txBody>
      </p:sp>
      <p:sp>
        <p:nvSpPr>
          <p:cNvPr id="7" name="TextBox 6">
            <a:extLst>
              <a:ext uri="{FF2B5EF4-FFF2-40B4-BE49-F238E27FC236}">
                <a16:creationId xmlns:a16="http://schemas.microsoft.com/office/drawing/2014/main" id="{B06E6233-E6A0-4B80-8A35-7E69298BABB7}"/>
              </a:ext>
            </a:extLst>
          </p:cNvPr>
          <p:cNvSpPr txBox="1"/>
          <p:nvPr/>
        </p:nvSpPr>
        <p:spPr>
          <a:xfrm>
            <a:off x="3697554" y="6104876"/>
            <a:ext cx="4796891" cy="461665"/>
          </a:xfrm>
          <a:prstGeom prst="rect">
            <a:avLst/>
          </a:prstGeom>
          <a:noFill/>
        </p:spPr>
        <p:txBody>
          <a:bodyPr wrap="none" rtlCol="0">
            <a:spAutoFit/>
          </a:bodyPr>
          <a:lstStyle/>
          <a:p>
            <a:r>
              <a:rPr lang="en-US" sz="2400" dirty="0"/>
              <a:t>Thanks to Sandro </a:t>
            </a:r>
            <a:r>
              <a:rPr lang="en-US" sz="2400" dirty="0" err="1"/>
              <a:t>Cirulli</a:t>
            </a:r>
            <a:r>
              <a:rPr lang="en-US" sz="2400" dirty="0"/>
              <a:t> and </a:t>
            </a:r>
            <a:r>
              <a:rPr lang="en-US" sz="2400" dirty="0" err="1"/>
              <a:t>AirQuick</a:t>
            </a:r>
            <a:endParaRPr lang="en-US" sz="2400" dirty="0"/>
          </a:p>
        </p:txBody>
      </p:sp>
      <p:sp>
        <p:nvSpPr>
          <p:cNvPr id="8" name="Rectangle 7">
            <a:extLst>
              <a:ext uri="{FF2B5EF4-FFF2-40B4-BE49-F238E27FC236}">
                <a16:creationId xmlns:a16="http://schemas.microsoft.com/office/drawing/2014/main" id="{1543E49B-A57B-4B58-8F66-F2F130ED25F4}"/>
              </a:ext>
            </a:extLst>
          </p:cNvPr>
          <p:cNvSpPr/>
          <p:nvPr/>
        </p:nvSpPr>
        <p:spPr>
          <a:xfrm>
            <a:off x="3219887" y="3772844"/>
            <a:ext cx="5752217" cy="646331"/>
          </a:xfrm>
          <a:prstGeom prst="rect">
            <a:avLst/>
          </a:prstGeom>
        </p:spPr>
        <p:txBody>
          <a:bodyPr wrap="none">
            <a:spAutoFit/>
          </a:bodyPr>
          <a:lstStyle/>
          <a:p>
            <a:pPr algn="ctr"/>
            <a:r>
              <a:rPr lang="en-US" sz="3600" dirty="0"/>
              <a:t>Included in oXygen version 20</a:t>
            </a:r>
          </a:p>
        </p:txBody>
      </p:sp>
    </p:spTree>
    <p:extLst>
      <p:ext uri="{BB962C8B-B14F-4D97-AF65-F5344CB8AC3E}">
        <p14:creationId xmlns:p14="http://schemas.microsoft.com/office/powerpoint/2010/main" val="259622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FE6BD-529D-4CFE-84A2-C32C507D89F6}"/>
              </a:ext>
            </a:extLst>
          </p:cNvPr>
          <p:cNvSpPr txBox="1"/>
          <p:nvPr/>
        </p:nvSpPr>
        <p:spPr>
          <a:xfrm>
            <a:off x="2446616" y="1238596"/>
            <a:ext cx="7531330" cy="954107"/>
          </a:xfrm>
          <a:prstGeom prst="rect">
            <a:avLst/>
          </a:prstGeom>
          <a:noFill/>
        </p:spPr>
        <p:txBody>
          <a:bodyPr wrap="square" rtlCol="0">
            <a:spAutoFit/>
          </a:bodyPr>
          <a:lstStyle/>
          <a:p>
            <a:pPr algn="ctr"/>
            <a:r>
              <a:rPr lang="en-US" sz="2800" dirty="0"/>
              <a:t>Creating XSLT, Schematron or XQuery involves using sample XML to test</a:t>
            </a:r>
          </a:p>
        </p:txBody>
      </p:sp>
      <p:sp>
        <p:nvSpPr>
          <p:cNvPr id="3" name="TextBox 2">
            <a:extLst>
              <a:ext uri="{FF2B5EF4-FFF2-40B4-BE49-F238E27FC236}">
                <a16:creationId xmlns:a16="http://schemas.microsoft.com/office/drawing/2014/main" id="{D11D7687-2237-4004-BA6E-E4BDEC185FE8}"/>
              </a:ext>
            </a:extLst>
          </p:cNvPr>
          <p:cNvSpPr txBox="1"/>
          <p:nvPr/>
        </p:nvSpPr>
        <p:spPr>
          <a:xfrm>
            <a:off x="2072174" y="3117273"/>
            <a:ext cx="8280215" cy="523220"/>
          </a:xfrm>
          <a:prstGeom prst="rect">
            <a:avLst/>
          </a:prstGeom>
          <a:noFill/>
        </p:spPr>
        <p:txBody>
          <a:bodyPr wrap="none" rtlCol="0">
            <a:spAutoFit/>
          </a:bodyPr>
          <a:lstStyle/>
          <a:p>
            <a:r>
              <a:rPr lang="en-US" sz="2800" dirty="0"/>
              <a:t>Hang on to those sample files, they will be useful again!</a:t>
            </a:r>
          </a:p>
        </p:txBody>
      </p:sp>
      <p:sp>
        <p:nvSpPr>
          <p:cNvPr id="4" name="TextBox 3">
            <a:extLst>
              <a:ext uri="{FF2B5EF4-FFF2-40B4-BE49-F238E27FC236}">
                <a16:creationId xmlns:a16="http://schemas.microsoft.com/office/drawing/2014/main" id="{B75E8F36-5F03-42FA-9AEE-3AC95014E2D4}"/>
              </a:ext>
            </a:extLst>
          </p:cNvPr>
          <p:cNvSpPr txBox="1"/>
          <p:nvPr/>
        </p:nvSpPr>
        <p:spPr>
          <a:xfrm>
            <a:off x="1572549" y="4606791"/>
            <a:ext cx="9279465" cy="1384995"/>
          </a:xfrm>
          <a:prstGeom prst="rect">
            <a:avLst/>
          </a:prstGeom>
          <a:noFill/>
        </p:spPr>
        <p:txBody>
          <a:bodyPr wrap="square" rtlCol="0">
            <a:spAutoFit/>
          </a:bodyPr>
          <a:lstStyle/>
          <a:p>
            <a:pPr algn="ctr"/>
            <a:r>
              <a:rPr lang="en-US" sz="2800" dirty="0"/>
              <a:t>XSpec automatically runs sample XML </a:t>
            </a:r>
          </a:p>
          <a:p>
            <a:pPr algn="ctr"/>
            <a:r>
              <a:rPr lang="en-US" sz="2800" dirty="0"/>
              <a:t>through XSLT, Schematron or XQuery </a:t>
            </a:r>
          </a:p>
          <a:p>
            <a:pPr algn="ctr"/>
            <a:r>
              <a:rPr lang="en-US" sz="2800" dirty="0"/>
              <a:t>and compares the output to the expected output</a:t>
            </a:r>
          </a:p>
        </p:txBody>
      </p:sp>
    </p:spTree>
    <p:extLst>
      <p:ext uri="{BB962C8B-B14F-4D97-AF65-F5344CB8AC3E}">
        <p14:creationId xmlns:p14="http://schemas.microsoft.com/office/powerpoint/2010/main" val="333390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2A01-3312-497F-BC50-0B1DF5B85F25}"/>
              </a:ext>
            </a:extLst>
          </p:cNvPr>
          <p:cNvSpPr>
            <a:spLocks noGrp="1"/>
          </p:cNvSpPr>
          <p:nvPr>
            <p:ph type="title"/>
          </p:nvPr>
        </p:nvSpPr>
        <p:spPr>
          <a:xfrm>
            <a:off x="226882" y="278153"/>
            <a:ext cx="6639024" cy="769992"/>
          </a:xfrm>
        </p:spPr>
        <p:txBody>
          <a:bodyPr>
            <a:normAutofit/>
          </a:bodyPr>
          <a:lstStyle/>
          <a:p>
            <a:r>
              <a:rPr lang="en-US" dirty="0"/>
              <a:t>XSpec is available on GitHub</a:t>
            </a:r>
          </a:p>
        </p:txBody>
      </p:sp>
      <p:pic>
        <p:nvPicPr>
          <p:cNvPr id="3" name="Picture 2">
            <a:extLst>
              <a:ext uri="{FF2B5EF4-FFF2-40B4-BE49-F238E27FC236}">
                <a16:creationId xmlns:a16="http://schemas.microsoft.com/office/drawing/2014/main" id="{842FDE55-8D7E-4BAA-8C9A-F21DF1458FBC}"/>
              </a:ext>
            </a:extLst>
          </p:cNvPr>
          <p:cNvPicPr>
            <a:picLocks noChangeAspect="1"/>
          </p:cNvPicPr>
          <p:nvPr/>
        </p:nvPicPr>
        <p:blipFill>
          <a:blip r:embed="rId3"/>
          <a:stretch>
            <a:fillRect/>
          </a:stretch>
        </p:blipFill>
        <p:spPr>
          <a:xfrm>
            <a:off x="364630" y="1019223"/>
            <a:ext cx="6363527" cy="5631391"/>
          </a:xfrm>
          <a:prstGeom prst="rect">
            <a:avLst/>
          </a:prstGeom>
        </p:spPr>
      </p:pic>
      <p:pic>
        <p:nvPicPr>
          <p:cNvPr id="5" name="Picture 4">
            <a:extLst>
              <a:ext uri="{FF2B5EF4-FFF2-40B4-BE49-F238E27FC236}">
                <a16:creationId xmlns:a16="http://schemas.microsoft.com/office/drawing/2014/main" id="{7D306F8A-4170-4CE9-A826-1AEC5DEC6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0720" y="1187494"/>
            <a:ext cx="4451281" cy="1418846"/>
          </a:xfrm>
          <a:prstGeom prst="rect">
            <a:avLst/>
          </a:prstGeom>
        </p:spPr>
      </p:pic>
      <p:pic>
        <p:nvPicPr>
          <p:cNvPr id="7" name="Picture 6">
            <a:extLst>
              <a:ext uri="{FF2B5EF4-FFF2-40B4-BE49-F238E27FC236}">
                <a16:creationId xmlns:a16="http://schemas.microsoft.com/office/drawing/2014/main" id="{ECD9A4CD-ACF6-45F8-A4D2-E9E10EE2E0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6035" y="3166511"/>
            <a:ext cx="1904198" cy="481651"/>
          </a:xfrm>
          <a:prstGeom prst="rect">
            <a:avLst/>
          </a:prstGeom>
        </p:spPr>
      </p:pic>
      <p:pic>
        <p:nvPicPr>
          <p:cNvPr id="9" name="Picture 8">
            <a:extLst>
              <a:ext uri="{FF2B5EF4-FFF2-40B4-BE49-F238E27FC236}">
                <a16:creationId xmlns:a16="http://schemas.microsoft.com/office/drawing/2014/main" id="{CA4F261A-57B2-47EE-A1F2-107CC74A1C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8642" y="2809407"/>
            <a:ext cx="1720960" cy="1065275"/>
          </a:xfrm>
          <a:prstGeom prst="rect">
            <a:avLst/>
          </a:prstGeom>
        </p:spPr>
      </p:pic>
      <p:pic>
        <p:nvPicPr>
          <p:cNvPr id="1028" name="Picture 4" descr="Image result for travis-ci logo">
            <a:extLst>
              <a:ext uri="{FF2B5EF4-FFF2-40B4-BE49-F238E27FC236}">
                <a16:creationId xmlns:a16="http://schemas.microsoft.com/office/drawing/2014/main" id="{1753856D-CA4D-49BF-B46E-2519EF021D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72594" y="4208333"/>
            <a:ext cx="1889407" cy="5915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D60D189-91DB-4575-979D-35C8E0C4C653}"/>
              </a:ext>
            </a:extLst>
          </p:cNvPr>
          <p:cNvSpPr txBox="1"/>
          <p:nvPr/>
        </p:nvSpPr>
        <p:spPr>
          <a:xfrm>
            <a:off x="6865906" y="443940"/>
            <a:ext cx="5324984" cy="523220"/>
          </a:xfrm>
          <a:prstGeom prst="rect">
            <a:avLst/>
          </a:prstGeom>
          <a:noFill/>
        </p:spPr>
        <p:txBody>
          <a:bodyPr wrap="none" rtlCol="0">
            <a:spAutoFit/>
          </a:bodyPr>
          <a:lstStyle/>
          <a:p>
            <a:r>
              <a:rPr lang="en-US" sz="2800" dirty="0"/>
              <a:t>… and integrates with favorite tools</a:t>
            </a:r>
          </a:p>
        </p:txBody>
      </p:sp>
      <p:pic>
        <p:nvPicPr>
          <p:cNvPr id="13" name="Picture 12">
            <a:extLst>
              <a:ext uri="{FF2B5EF4-FFF2-40B4-BE49-F238E27FC236}">
                <a16:creationId xmlns:a16="http://schemas.microsoft.com/office/drawing/2014/main" id="{3184151B-1134-42E4-AA9B-2234143543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0554" y="4302461"/>
            <a:ext cx="2287690" cy="415943"/>
          </a:xfrm>
          <a:prstGeom prst="rect">
            <a:avLst/>
          </a:prstGeom>
        </p:spPr>
      </p:pic>
      <p:pic>
        <p:nvPicPr>
          <p:cNvPr id="15" name="Picture 14">
            <a:extLst>
              <a:ext uri="{FF2B5EF4-FFF2-40B4-BE49-F238E27FC236}">
                <a16:creationId xmlns:a16="http://schemas.microsoft.com/office/drawing/2014/main" id="{734FE047-3B8B-42B7-9B4C-5A3F146E79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0554" y="5014922"/>
            <a:ext cx="2079048" cy="668639"/>
          </a:xfrm>
          <a:prstGeom prst="rect">
            <a:avLst/>
          </a:prstGeom>
        </p:spPr>
      </p:pic>
      <p:pic>
        <p:nvPicPr>
          <p:cNvPr id="1032" name="Picture 8" descr="Image result for saxonica logo">
            <a:extLst>
              <a:ext uri="{FF2B5EF4-FFF2-40B4-BE49-F238E27FC236}">
                <a16:creationId xmlns:a16="http://schemas.microsoft.com/office/drawing/2014/main" id="{D70D247F-5F43-4EDC-92A1-0992D9F05E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9057" y="5847513"/>
            <a:ext cx="4589342" cy="92683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1CB9DAD-25A2-4C92-98CE-E45DAE8BC4E8}"/>
              </a:ext>
            </a:extLst>
          </p:cNvPr>
          <p:cNvSpPr txBox="1"/>
          <p:nvPr/>
        </p:nvSpPr>
        <p:spPr>
          <a:xfrm>
            <a:off x="10180840" y="5149186"/>
            <a:ext cx="1272913" cy="400110"/>
          </a:xfrm>
          <a:prstGeom prst="rect">
            <a:avLst/>
          </a:prstGeom>
          <a:noFill/>
        </p:spPr>
        <p:txBody>
          <a:bodyPr wrap="none" rtlCol="0">
            <a:spAutoFit/>
          </a:bodyPr>
          <a:lstStyle/>
          <a:p>
            <a:r>
              <a:rPr lang="en-US" sz="2000" dirty="0"/>
              <a:t>and more!</a:t>
            </a:r>
          </a:p>
        </p:txBody>
      </p:sp>
    </p:spTree>
    <p:extLst>
      <p:ext uri="{BB962C8B-B14F-4D97-AF65-F5344CB8AC3E}">
        <p14:creationId xmlns:p14="http://schemas.microsoft.com/office/powerpoint/2010/main" val="157889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EF6C-E685-440F-B1C1-C9C35B4D62FC}"/>
              </a:ext>
            </a:extLst>
          </p:cNvPr>
          <p:cNvSpPr>
            <a:spLocks noGrp="1"/>
          </p:cNvSpPr>
          <p:nvPr>
            <p:ph type="title"/>
          </p:nvPr>
        </p:nvSpPr>
        <p:spPr>
          <a:xfrm>
            <a:off x="0" y="0"/>
            <a:ext cx="10515600" cy="639586"/>
          </a:xfrm>
        </p:spPr>
        <p:txBody>
          <a:bodyPr>
            <a:normAutofit fontScale="90000"/>
          </a:bodyPr>
          <a:lstStyle/>
          <a:p>
            <a:r>
              <a:rPr lang="en-US" dirty="0"/>
              <a:t>Example 1: XSLT</a:t>
            </a:r>
          </a:p>
        </p:txBody>
      </p:sp>
      <p:pic>
        <p:nvPicPr>
          <p:cNvPr id="3" name="Picture 2">
            <a:extLst>
              <a:ext uri="{FF2B5EF4-FFF2-40B4-BE49-F238E27FC236}">
                <a16:creationId xmlns:a16="http://schemas.microsoft.com/office/drawing/2014/main" id="{DC680E3F-77A5-44AB-8DA4-892704657453}"/>
              </a:ext>
            </a:extLst>
          </p:cNvPr>
          <p:cNvPicPr>
            <a:picLocks noChangeAspect="1"/>
          </p:cNvPicPr>
          <p:nvPr/>
        </p:nvPicPr>
        <p:blipFill>
          <a:blip r:embed="rId3"/>
          <a:stretch>
            <a:fillRect/>
          </a:stretch>
        </p:blipFill>
        <p:spPr>
          <a:xfrm>
            <a:off x="100693" y="1333676"/>
            <a:ext cx="11966292" cy="3841696"/>
          </a:xfrm>
          <a:prstGeom prst="rect">
            <a:avLst/>
          </a:prstGeom>
        </p:spPr>
      </p:pic>
    </p:spTree>
    <p:extLst>
      <p:ext uri="{BB962C8B-B14F-4D97-AF65-F5344CB8AC3E}">
        <p14:creationId xmlns:p14="http://schemas.microsoft.com/office/powerpoint/2010/main" val="326082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7103-E645-42AF-89C8-EFDB8FA1B6AB}"/>
              </a:ext>
            </a:extLst>
          </p:cNvPr>
          <p:cNvSpPr>
            <a:spLocks noGrp="1"/>
          </p:cNvSpPr>
          <p:nvPr>
            <p:ph type="title"/>
          </p:nvPr>
        </p:nvSpPr>
        <p:spPr/>
        <p:txBody>
          <a:bodyPr/>
          <a:lstStyle/>
          <a:p>
            <a:r>
              <a:rPr lang="en-US" dirty="0"/>
              <a:t>Sample XML is added to XSpec test</a:t>
            </a:r>
          </a:p>
        </p:txBody>
      </p:sp>
      <p:sp>
        <p:nvSpPr>
          <p:cNvPr id="3" name="Content Placeholder 2">
            <a:extLst>
              <a:ext uri="{FF2B5EF4-FFF2-40B4-BE49-F238E27FC236}">
                <a16:creationId xmlns:a16="http://schemas.microsoft.com/office/drawing/2014/main" id="{91689A41-F401-4AFF-9327-7094DFE123D9}"/>
              </a:ext>
            </a:extLst>
          </p:cNvPr>
          <p:cNvSpPr>
            <a:spLocks noGrp="1"/>
          </p:cNvSpPr>
          <p:nvPr>
            <p:ph idx="1"/>
          </p:nvPr>
        </p:nvSpPr>
        <p:spPr/>
        <p:txBody>
          <a:bodyPr/>
          <a:lstStyle/>
          <a:p>
            <a:pPr marL="0" indent="0">
              <a:buNone/>
            </a:pPr>
            <a:r>
              <a:rPr lang="en-US" dirty="0"/>
              <a:t>XML fragments:</a:t>
            </a:r>
          </a:p>
          <a:p>
            <a:pPr marL="0" indent="0">
              <a:buNone/>
            </a:pPr>
            <a:r>
              <a:rPr lang="en-US" dirty="0"/>
              <a:t>	Sample input:	&lt;</a:t>
            </a:r>
            <a:r>
              <a:rPr lang="en-US" dirty="0" err="1"/>
              <a:t>x:context</a:t>
            </a:r>
            <a:r>
              <a:rPr lang="en-US" dirty="0"/>
              <a:t>&gt;</a:t>
            </a:r>
            <a:r>
              <a:rPr lang="en-US" sz="2000" dirty="0"/>
              <a:t>&lt;sample-in/&gt;</a:t>
            </a:r>
            <a:r>
              <a:rPr lang="en-US" dirty="0"/>
              <a:t>&lt;/</a:t>
            </a:r>
            <a:r>
              <a:rPr lang="en-US" dirty="0" err="1"/>
              <a:t>x:context</a:t>
            </a:r>
            <a:r>
              <a:rPr lang="en-US" dirty="0"/>
              <a:t>&gt;</a:t>
            </a:r>
          </a:p>
          <a:p>
            <a:pPr marL="0" indent="0">
              <a:buNone/>
            </a:pPr>
            <a:r>
              <a:rPr lang="en-US" dirty="0"/>
              <a:t>	Expected output:	&lt;</a:t>
            </a:r>
            <a:r>
              <a:rPr lang="en-US" dirty="0" err="1"/>
              <a:t>x:expect</a:t>
            </a:r>
            <a:r>
              <a:rPr lang="en-US" dirty="0"/>
              <a:t> label=""&gt;</a:t>
            </a:r>
            <a:r>
              <a:rPr lang="en-US" sz="2000" dirty="0"/>
              <a:t>&lt;sample-out/&gt;</a:t>
            </a:r>
            <a:r>
              <a:rPr lang="en-US" dirty="0"/>
              <a:t>&lt;/</a:t>
            </a:r>
            <a:r>
              <a:rPr lang="en-US" dirty="0" err="1"/>
              <a:t>x:expect</a:t>
            </a:r>
            <a:r>
              <a:rPr lang="en-US" dirty="0"/>
              <a:t>&gt;</a:t>
            </a:r>
          </a:p>
          <a:p>
            <a:pPr marL="0" indent="0">
              <a:buNone/>
            </a:pPr>
            <a:endParaRPr lang="en-US" dirty="0"/>
          </a:p>
          <a:p>
            <a:pPr marL="0" indent="0">
              <a:buNone/>
            </a:pPr>
            <a:r>
              <a:rPr lang="en-US" dirty="0"/>
              <a:t>XML files:</a:t>
            </a:r>
          </a:p>
          <a:p>
            <a:pPr marL="0" indent="0">
              <a:buNone/>
            </a:pPr>
            <a:r>
              <a:rPr lang="en-US" dirty="0"/>
              <a:t>	Sample input:	&lt;</a:t>
            </a:r>
            <a:r>
              <a:rPr lang="en-US" dirty="0" err="1"/>
              <a:t>x:context</a:t>
            </a:r>
            <a:r>
              <a:rPr lang="en-US" dirty="0"/>
              <a:t> </a:t>
            </a:r>
            <a:r>
              <a:rPr lang="en-US" dirty="0" err="1"/>
              <a:t>href</a:t>
            </a:r>
            <a:r>
              <a:rPr lang="en-US" dirty="0"/>
              <a:t>="sample-in.xml"/&gt;</a:t>
            </a:r>
          </a:p>
          <a:p>
            <a:pPr marL="0" indent="0">
              <a:buNone/>
            </a:pPr>
            <a:r>
              <a:rPr lang="en-US" dirty="0"/>
              <a:t>	Expected output:	&lt;</a:t>
            </a:r>
            <a:r>
              <a:rPr lang="en-US" dirty="0" err="1"/>
              <a:t>x:expect</a:t>
            </a:r>
            <a:r>
              <a:rPr lang="en-US" dirty="0"/>
              <a:t> label="" </a:t>
            </a:r>
            <a:r>
              <a:rPr lang="en-US" dirty="0" err="1"/>
              <a:t>href</a:t>
            </a:r>
            <a:r>
              <a:rPr lang="en-US" dirty="0"/>
              <a:t>="sample-out.xml"/&gt;</a:t>
            </a:r>
          </a:p>
          <a:p>
            <a:pPr marL="0" indent="0">
              <a:buNone/>
            </a:pPr>
            <a:endParaRPr lang="en-US" dirty="0"/>
          </a:p>
        </p:txBody>
      </p:sp>
    </p:spTree>
    <p:extLst>
      <p:ext uri="{BB962C8B-B14F-4D97-AF65-F5344CB8AC3E}">
        <p14:creationId xmlns:p14="http://schemas.microsoft.com/office/powerpoint/2010/main" val="205582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8164-E3CB-4C5E-9AED-98BD6597B6A7}"/>
              </a:ext>
            </a:extLst>
          </p:cNvPr>
          <p:cNvSpPr>
            <a:spLocks noGrp="1"/>
          </p:cNvSpPr>
          <p:nvPr>
            <p:ph type="title"/>
          </p:nvPr>
        </p:nvSpPr>
        <p:spPr>
          <a:xfrm>
            <a:off x="0" y="0"/>
            <a:ext cx="10515600" cy="617008"/>
          </a:xfrm>
        </p:spPr>
        <p:txBody>
          <a:bodyPr>
            <a:normAutofit fontScale="90000"/>
          </a:bodyPr>
          <a:lstStyle/>
          <a:p>
            <a:r>
              <a:rPr lang="en-US" dirty="0"/>
              <a:t>Example 1: XSpec test description</a:t>
            </a:r>
          </a:p>
        </p:txBody>
      </p:sp>
      <p:pic>
        <p:nvPicPr>
          <p:cNvPr id="5" name="Picture 4">
            <a:extLst>
              <a:ext uri="{FF2B5EF4-FFF2-40B4-BE49-F238E27FC236}">
                <a16:creationId xmlns:a16="http://schemas.microsoft.com/office/drawing/2014/main" id="{A9F73AB9-0A61-4405-B763-DDD9232B95E7}"/>
              </a:ext>
            </a:extLst>
          </p:cNvPr>
          <p:cNvPicPr>
            <a:picLocks noChangeAspect="1"/>
          </p:cNvPicPr>
          <p:nvPr/>
        </p:nvPicPr>
        <p:blipFill>
          <a:blip r:embed="rId3"/>
          <a:stretch>
            <a:fillRect/>
          </a:stretch>
        </p:blipFill>
        <p:spPr>
          <a:xfrm>
            <a:off x="0" y="617008"/>
            <a:ext cx="5971859" cy="6240992"/>
          </a:xfrm>
          <a:prstGeom prst="rect">
            <a:avLst/>
          </a:prstGeom>
        </p:spPr>
      </p:pic>
      <p:pic>
        <p:nvPicPr>
          <p:cNvPr id="7" name="Picture 6">
            <a:extLst>
              <a:ext uri="{FF2B5EF4-FFF2-40B4-BE49-F238E27FC236}">
                <a16:creationId xmlns:a16="http://schemas.microsoft.com/office/drawing/2014/main" id="{76D85736-5FC6-469B-A515-D36D727642A9}"/>
              </a:ext>
            </a:extLst>
          </p:cNvPr>
          <p:cNvPicPr>
            <a:picLocks noChangeAspect="1"/>
          </p:cNvPicPr>
          <p:nvPr/>
        </p:nvPicPr>
        <p:blipFill>
          <a:blip r:embed="rId4"/>
          <a:stretch>
            <a:fillRect/>
          </a:stretch>
        </p:blipFill>
        <p:spPr>
          <a:xfrm>
            <a:off x="6175493" y="617008"/>
            <a:ext cx="4136472" cy="6240992"/>
          </a:xfrm>
          <a:prstGeom prst="rect">
            <a:avLst/>
          </a:prstGeom>
        </p:spPr>
      </p:pic>
      <p:pic>
        <p:nvPicPr>
          <p:cNvPr id="6" name="Picture 5">
            <a:extLst>
              <a:ext uri="{FF2B5EF4-FFF2-40B4-BE49-F238E27FC236}">
                <a16:creationId xmlns:a16="http://schemas.microsoft.com/office/drawing/2014/main" id="{6F27A7B5-1667-46B2-B208-E17FA559F553}"/>
              </a:ext>
            </a:extLst>
          </p:cNvPr>
          <p:cNvPicPr>
            <a:picLocks noChangeAspect="1"/>
          </p:cNvPicPr>
          <p:nvPr/>
        </p:nvPicPr>
        <p:blipFill>
          <a:blip r:embed="rId3"/>
          <a:stretch>
            <a:fillRect/>
          </a:stretch>
        </p:blipFill>
        <p:spPr>
          <a:xfrm>
            <a:off x="1478772" y="617008"/>
            <a:ext cx="8986174" cy="939115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3532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28-FAE9-4912-BE31-09A560A4DD1D}"/>
              </a:ext>
            </a:extLst>
          </p:cNvPr>
          <p:cNvSpPr>
            <a:spLocks noGrp="1"/>
          </p:cNvSpPr>
          <p:nvPr>
            <p:ph type="title"/>
          </p:nvPr>
        </p:nvSpPr>
        <p:spPr>
          <a:xfrm>
            <a:off x="0" y="0"/>
            <a:ext cx="3070578" cy="1207912"/>
          </a:xfrm>
        </p:spPr>
        <p:txBody>
          <a:bodyPr>
            <a:normAutofit fontScale="90000"/>
          </a:bodyPr>
          <a:lstStyle/>
          <a:p>
            <a:r>
              <a:rPr lang="en-US" dirty="0"/>
              <a:t>Example 1: XSpec Report</a:t>
            </a:r>
          </a:p>
        </p:txBody>
      </p:sp>
      <p:pic>
        <p:nvPicPr>
          <p:cNvPr id="3" name="Picture 2">
            <a:extLst>
              <a:ext uri="{FF2B5EF4-FFF2-40B4-BE49-F238E27FC236}">
                <a16:creationId xmlns:a16="http://schemas.microsoft.com/office/drawing/2014/main" id="{2A48AC5A-4291-4DA8-9A7B-788F3D9D9887}"/>
              </a:ext>
            </a:extLst>
          </p:cNvPr>
          <p:cNvPicPr>
            <a:picLocks noChangeAspect="1"/>
          </p:cNvPicPr>
          <p:nvPr/>
        </p:nvPicPr>
        <p:blipFill>
          <a:blip r:embed="rId3"/>
          <a:stretch>
            <a:fillRect/>
          </a:stretch>
        </p:blipFill>
        <p:spPr>
          <a:xfrm>
            <a:off x="3797353" y="-1"/>
            <a:ext cx="8394647" cy="6858000"/>
          </a:xfrm>
          <a:prstGeom prst="rect">
            <a:avLst/>
          </a:prstGeom>
        </p:spPr>
      </p:pic>
    </p:spTree>
    <p:extLst>
      <p:ext uri="{BB962C8B-B14F-4D97-AF65-F5344CB8AC3E}">
        <p14:creationId xmlns:p14="http://schemas.microsoft.com/office/powerpoint/2010/main" val="166088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DDFA-9F81-4C25-B71E-3A6A44B32732}"/>
              </a:ext>
            </a:extLst>
          </p:cNvPr>
          <p:cNvSpPr>
            <a:spLocks noGrp="1"/>
          </p:cNvSpPr>
          <p:nvPr>
            <p:ph type="title"/>
          </p:nvPr>
        </p:nvSpPr>
        <p:spPr>
          <a:xfrm>
            <a:off x="0" y="0"/>
            <a:ext cx="10515600" cy="684742"/>
          </a:xfrm>
        </p:spPr>
        <p:txBody>
          <a:bodyPr>
            <a:normAutofit fontScale="90000"/>
          </a:bodyPr>
          <a:lstStyle/>
          <a:p>
            <a:r>
              <a:rPr lang="en-US" dirty="0"/>
              <a:t>Example 1: A change in the XSLT</a:t>
            </a:r>
          </a:p>
        </p:txBody>
      </p:sp>
      <p:pic>
        <p:nvPicPr>
          <p:cNvPr id="3" name="Picture 2">
            <a:extLst>
              <a:ext uri="{FF2B5EF4-FFF2-40B4-BE49-F238E27FC236}">
                <a16:creationId xmlns:a16="http://schemas.microsoft.com/office/drawing/2014/main" id="{415EB0E2-7820-4EFD-B00A-7C6E2B05A316}"/>
              </a:ext>
            </a:extLst>
          </p:cNvPr>
          <p:cNvPicPr>
            <a:picLocks noChangeAspect="1"/>
          </p:cNvPicPr>
          <p:nvPr/>
        </p:nvPicPr>
        <p:blipFill>
          <a:blip r:embed="rId3"/>
          <a:stretch>
            <a:fillRect/>
          </a:stretch>
        </p:blipFill>
        <p:spPr>
          <a:xfrm>
            <a:off x="0" y="1610606"/>
            <a:ext cx="11909687" cy="3480683"/>
          </a:xfrm>
          <a:prstGeom prst="rect">
            <a:avLst/>
          </a:prstGeom>
        </p:spPr>
      </p:pic>
    </p:spTree>
    <p:extLst>
      <p:ext uri="{BB962C8B-B14F-4D97-AF65-F5344CB8AC3E}">
        <p14:creationId xmlns:p14="http://schemas.microsoft.com/office/powerpoint/2010/main" val="362060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5DE5-92C1-463B-BB72-16B8D7AC1F0E}"/>
              </a:ext>
            </a:extLst>
          </p:cNvPr>
          <p:cNvSpPr>
            <a:spLocks noGrp="1"/>
          </p:cNvSpPr>
          <p:nvPr>
            <p:ph type="title"/>
          </p:nvPr>
        </p:nvSpPr>
        <p:spPr>
          <a:xfrm>
            <a:off x="0" y="-1"/>
            <a:ext cx="2946400" cy="2381957"/>
          </a:xfrm>
        </p:spPr>
        <p:txBody>
          <a:bodyPr>
            <a:normAutofit fontScale="90000"/>
          </a:bodyPr>
          <a:lstStyle/>
          <a:p>
            <a:r>
              <a:rPr lang="en-US" dirty="0"/>
              <a:t>Example 1:</a:t>
            </a:r>
            <a:br>
              <a:rPr lang="en-US" dirty="0"/>
            </a:br>
            <a:r>
              <a:rPr lang="en-US" dirty="0"/>
              <a:t>XSpec report shows there is a problem</a:t>
            </a:r>
          </a:p>
        </p:txBody>
      </p:sp>
      <p:pic>
        <p:nvPicPr>
          <p:cNvPr id="3" name="Picture 2">
            <a:extLst>
              <a:ext uri="{FF2B5EF4-FFF2-40B4-BE49-F238E27FC236}">
                <a16:creationId xmlns:a16="http://schemas.microsoft.com/office/drawing/2014/main" id="{26A6FC4E-C602-4C03-92D4-ABF24548F174}"/>
              </a:ext>
            </a:extLst>
          </p:cNvPr>
          <p:cNvPicPr>
            <a:picLocks noChangeAspect="1"/>
          </p:cNvPicPr>
          <p:nvPr/>
        </p:nvPicPr>
        <p:blipFill>
          <a:blip r:embed="rId3"/>
          <a:stretch>
            <a:fillRect/>
          </a:stretch>
        </p:blipFill>
        <p:spPr>
          <a:xfrm>
            <a:off x="2844800" y="86776"/>
            <a:ext cx="9347200" cy="6613180"/>
          </a:xfrm>
          <a:prstGeom prst="rect">
            <a:avLst/>
          </a:prstGeom>
        </p:spPr>
      </p:pic>
    </p:spTree>
    <p:extLst>
      <p:ext uri="{BB962C8B-B14F-4D97-AF65-F5344CB8AC3E}">
        <p14:creationId xmlns:p14="http://schemas.microsoft.com/office/powerpoint/2010/main" val="1953199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592</Words>
  <Application>Microsoft Office PowerPoint</Application>
  <PresentationFormat>Widescreen</PresentationFormat>
  <Paragraphs>75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XSpec</vt:lpstr>
      <vt:lpstr>PowerPoint Presentation</vt:lpstr>
      <vt:lpstr>XSpec is available on GitHub</vt:lpstr>
      <vt:lpstr>Example 1: XSLT</vt:lpstr>
      <vt:lpstr>Sample XML is added to XSpec test</vt:lpstr>
      <vt:lpstr>Example 1: XSpec test description</vt:lpstr>
      <vt:lpstr>Example 1: XSpec Report</vt:lpstr>
      <vt:lpstr>Example 1: A change in the XSLT</vt:lpstr>
      <vt:lpstr>Example 1: XSpec report shows there is a problem</vt:lpstr>
      <vt:lpstr>Example 2: Schematron</vt:lpstr>
      <vt:lpstr>Example 2: XSpec test description</vt:lpstr>
      <vt:lpstr>Example 2: XSpec Report</vt:lpstr>
      <vt:lpstr>Tip: NVDL to validate JATS fragments in XSpec</vt:lpstr>
      <vt:lpstr>XSpec</vt:lpstr>
      <vt:lpstr>XSpec Unit testing for XSLT, Schematron, and XQuery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XSpec</dc:title>
  <dc:creator>Lizzi, Vincent</dc:creator>
  <cp:lastModifiedBy>Lizzi, Vincent</cp:lastModifiedBy>
  <cp:revision>21</cp:revision>
  <dcterms:created xsi:type="dcterms:W3CDTF">2018-04-18T08:35:26Z</dcterms:created>
  <dcterms:modified xsi:type="dcterms:W3CDTF">2018-04-19T22:14:43Z</dcterms:modified>
</cp:coreProperties>
</file>