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9"/>
  </p:handoutMasterIdLst>
  <p:sldIdLst>
    <p:sldId id="257" r:id="rId3"/>
    <p:sldId id="269" r:id="rId4"/>
    <p:sldId id="259" r:id="rId5"/>
    <p:sldId id="270" r:id="rId6"/>
    <p:sldId id="272" r:id="rId7"/>
    <p:sldId id="286" r:id="rId8"/>
    <p:sldId id="258" r:id="rId9"/>
    <p:sldId id="276" r:id="rId11"/>
    <p:sldId id="278" r:id="rId12"/>
    <p:sldId id="277" r:id="rId13"/>
    <p:sldId id="275" r:id="rId14"/>
    <p:sldId id="279" r:id="rId15"/>
    <p:sldId id="262" r:id="rId16"/>
    <p:sldId id="273" r:id="rId17"/>
    <p:sldId id="264" r:id="rId18"/>
  </p:sldIdLst>
  <p:sldSz cx="12188825" cy="6858000"/>
  <p:notesSz cx="6858000" cy="9144000"/>
  <p:custDataLst>
    <p:tags r:id="rId24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89" userDrawn="1">
          <p15:clr>
            <a:srgbClr val="A4A3A4"/>
          </p15:clr>
        </p15:guide>
        <p15:guide id="4" orient="horz" pos="1171" userDrawn="1">
          <p15:clr>
            <a:srgbClr val="A4A3A4"/>
          </p15:clr>
        </p15:guide>
        <p15:guide id="5" orient="horz" pos="3360" userDrawn="1">
          <p15:clr>
            <a:srgbClr val="A4A3A4"/>
          </p15:clr>
        </p15:guide>
        <p15:guide id="6" orient="horz" pos="3072" userDrawn="1">
          <p15:clr>
            <a:srgbClr val="A4A3A4"/>
          </p15:clr>
        </p15:guide>
        <p15:guide id="7" orient="horz" pos="926" userDrawn="1">
          <p15:clr>
            <a:srgbClr val="A4A3A4"/>
          </p15:clr>
        </p15:guide>
        <p15:guide id="8" orient="horz" pos="528" userDrawn="1">
          <p15:clr>
            <a:srgbClr val="A4A3A4"/>
          </p15:clr>
        </p15:guide>
        <p15:guide id="9" orient="horz" pos="2784" userDrawn="1">
          <p15:clr>
            <a:srgbClr val="A4A3A4"/>
          </p15:clr>
        </p15:guide>
        <p15:guide id="10" pos="3839" userDrawn="1">
          <p15:clr>
            <a:srgbClr val="A4A3A4"/>
          </p15:clr>
        </p15:guide>
        <p15:guide id="11" pos="959" userDrawn="1">
          <p15:clr>
            <a:srgbClr val="A4A3A4"/>
          </p15:clr>
        </p15:guide>
        <p15:guide id="12" pos="7007" userDrawn="1">
          <p15:clr>
            <a:srgbClr val="A4A3A4"/>
          </p15:clr>
        </p15:guide>
        <p15:guide id="13" pos="6719" userDrawn="1">
          <p15:clr>
            <a:srgbClr val="A4A3A4"/>
          </p15:clr>
        </p15:guide>
        <p15:guide id="14" pos="6143" userDrawn="1">
          <p15:clr>
            <a:srgbClr val="A4A3A4"/>
          </p15:clr>
        </p15:guide>
        <p15:guide id="15" pos="3944" userDrawn="1">
          <p15:clr>
            <a:srgbClr val="A4A3A4"/>
          </p15:clr>
        </p15:guide>
        <p15:guide id="16" pos="527" userDrawn="1">
          <p15:clr>
            <a:srgbClr val="A4A3A4"/>
          </p15:clr>
        </p15:guide>
        <p15:guide id="17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hao wei" initials="z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706" autoAdjust="0"/>
  </p:normalViewPr>
  <p:slideViewPr>
    <p:cSldViewPr showGuides="1">
      <p:cViewPr varScale="1">
        <p:scale>
          <a:sx n="89" d="100"/>
          <a:sy n="89" d="100"/>
        </p:scale>
        <p:origin x="87" y="378"/>
      </p:cViewPr>
      <p:guideLst>
        <p:guide orient="horz" pos="2160"/>
        <p:guide orient="horz" pos="1008"/>
        <p:guide orient="horz" pos="3789"/>
        <p:guide orient="horz" pos="1171"/>
        <p:guide orient="horz" pos="3360"/>
        <p:guide orient="horz" pos="3072"/>
        <p:guide orient="horz" pos="926"/>
        <p:guide orient="horz" pos="528"/>
        <p:guide orient="horz" pos="2784"/>
        <p:guide pos="3839"/>
        <p:guide pos="959"/>
        <p:guide pos="7007"/>
        <p:guide pos="6719"/>
        <p:guide pos="6143"/>
        <p:guide pos="3944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0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9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3D247A-C3FB-419D-9009-AB58CE27FEEE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9483DB-6CB6-413A-9835-C82A0C4EFD35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平行四边形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-1" fmla="*/ 0 w 10733762"/>
              <a:gd name="connsiteY0-2" fmla="*/ 5234835 h 5410200"/>
              <a:gd name="connsiteX1-3" fmla="*/ 1189712 w 10733762"/>
              <a:gd name="connsiteY1-4" fmla="*/ 0 h 5410200"/>
              <a:gd name="connsiteX2-5" fmla="*/ 10733762 w 10733762"/>
              <a:gd name="connsiteY2-6" fmla="*/ 0 h 5410200"/>
              <a:gd name="connsiteX3-7" fmla="*/ 9381212 w 10733762"/>
              <a:gd name="connsiteY3-8" fmla="*/ 5410200 h 5410200"/>
              <a:gd name="connsiteX4-9" fmla="*/ 0 w 10733762"/>
              <a:gd name="connsiteY4-10" fmla="*/ 5234835 h 5410200"/>
              <a:gd name="connsiteX0-11" fmla="*/ 0 w 10771340"/>
              <a:gd name="connsiteY0-12" fmla="*/ 5360096 h 5410200"/>
              <a:gd name="connsiteX1-13" fmla="*/ 1227290 w 10771340"/>
              <a:gd name="connsiteY1-14" fmla="*/ 0 h 5410200"/>
              <a:gd name="connsiteX2-15" fmla="*/ 10771340 w 10771340"/>
              <a:gd name="connsiteY2-16" fmla="*/ 0 h 5410200"/>
              <a:gd name="connsiteX3-17" fmla="*/ 9418790 w 10771340"/>
              <a:gd name="connsiteY3-18" fmla="*/ 5410200 h 5410200"/>
              <a:gd name="connsiteX4-19" fmla="*/ 0 w 10771340"/>
              <a:gd name="connsiteY4-20" fmla="*/ 5360096 h 5410200"/>
              <a:gd name="connsiteX0-21" fmla="*/ 0 w 10771340"/>
              <a:gd name="connsiteY0-22" fmla="*/ 5360096 h 5360096"/>
              <a:gd name="connsiteX1-23" fmla="*/ 1227290 w 10771340"/>
              <a:gd name="connsiteY1-24" fmla="*/ 0 h 5360096"/>
              <a:gd name="connsiteX2-25" fmla="*/ 10771340 w 10771340"/>
              <a:gd name="connsiteY2-26" fmla="*/ 0 h 5360096"/>
              <a:gd name="connsiteX3-27" fmla="*/ 9819623 w 10771340"/>
              <a:gd name="connsiteY3-28" fmla="*/ 5335043 h 5360096"/>
              <a:gd name="connsiteX4-29" fmla="*/ 0 w 10771340"/>
              <a:gd name="connsiteY4-30" fmla="*/ 5360096 h 5360096"/>
              <a:gd name="connsiteX0-31" fmla="*/ 0 w 10345455"/>
              <a:gd name="connsiteY0-32" fmla="*/ 5573039 h 5573039"/>
              <a:gd name="connsiteX1-33" fmla="*/ 1227290 w 10345455"/>
              <a:gd name="connsiteY1-34" fmla="*/ 212943 h 5573039"/>
              <a:gd name="connsiteX2-35" fmla="*/ 10345455 w 10345455"/>
              <a:gd name="connsiteY2-36" fmla="*/ 0 h 5573039"/>
              <a:gd name="connsiteX3-37" fmla="*/ 9819623 w 10345455"/>
              <a:gd name="connsiteY3-38" fmla="*/ 5547986 h 5573039"/>
              <a:gd name="connsiteX4-39" fmla="*/ 0 w 10345455"/>
              <a:gd name="connsiteY4-40" fmla="*/ 5573039 h 5573039"/>
              <a:gd name="connsiteX0-41" fmla="*/ 100469 w 10445924"/>
              <a:gd name="connsiteY0-42" fmla="*/ 5573039 h 5573039"/>
              <a:gd name="connsiteX1-43" fmla="*/ 0 w 10445924"/>
              <a:gd name="connsiteY1-44" fmla="*/ 250521 h 5573039"/>
              <a:gd name="connsiteX2-45" fmla="*/ 10445924 w 10445924"/>
              <a:gd name="connsiteY2-46" fmla="*/ 0 h 5573039"/>
              <a:gd name="connsiteX3-47" fmla="*/ 9920092 w 10445924"/>
              <a:gd name="connsiteY3-48" fmla="*/ 5547986 h 5573039"/>
              <a:gd name="connsiteX4-49" fmla="*/ 100469 w 10445924"/>
              <a:gd name="connsiteY4-50" fmla="*/ 5573039 h 5573039"/>
              <a:gd name="connsiteX0-51" fmla="*/ 376042 w 10445924"/>
              <a:gd name="connsiteY0-52" fmla="*/ 5435252 h 5547986"/>
              <a:gd name="connsiteX1-53" fmla="*/ 0 w 10445924"/>
              <a:gd name="connsiteY1-54" fmla="*/ 250521 h 5547986"/>
              <a:gd name="connsiteX2-55" fmla="*/ 10445924 w 10445924"/>
              <a:gd name="connsiteY2-56" fmla="*/ 0 h 5547986"/>
              <a:gd name="connsiteX3-57" fmla="*/ 9920092 w 10445924"/>
              <a:gd name="connsiteY3-58" fmla="*/ 5547986 h 5547986"/>
              <a:gd name="connsiteX4-59" fmla="*/ 376042 w 10445924"/>
              <a:gd name="connsiteY4-60" fmla="*/ 5435252 h 5547986"/>
              <a:gd name="connsiteX0-61" fmla="*/ 112995 w 10445924"/>
              <a:gd name="connsiteY0-62" fmla="*/ 5573039 h 5573039"/>
              <a:gd name="connsiteX1-63" fmla="*/ 0 w 10445924"/>
              <a:gd name="connsiteY1-64" fmla="*/ 250521 h 5573039"/>
              <a:gd name="connsiteX2-65" fmla="*/ 10445924 w 10445924"/>
              <a:gd name="connsiteY2-66" fmla="*/ 0 h 5573039"/>
              <a:gd name="connsiteX3-67" fmla="*/ 9920092 w 10445924"/>
              <a:gd name="connsiteY3-68" fmla="*/ 5547986 h 5573039"/>
              <a:gd name="connsiteX4-69" fmla="*/ 112995 w 10445924"/>
              <a:gd name="connsiteY4-70" fmla="*/ 5573039 h 5573039"/>
              <a:gd name="connsiteX0-71" fmla="*/ 112995 w 10464974"/>
              <a:gd name="connsiteY0-72" fmla="*/ 5592089 h 5592089"/>
              <a:gd name="connsiteX1-73" fmla="*/ 0 w 10464974"/>
              <a:gd name="connsiteY1-74" fmla="*/ 269571 h 5592089"/>
              <a:gd name="connsiteX2-75" fmla="*/ 10464974 w 10464974"/>
              <a:gd name="connsiteY2-76" fmla="*/ 0 h 5592089"/>
              <a:gd name="connsiteX3-77" fmla="*/ 9920092 w 10464974"/>
              <a:gd name="connsiteY3-78" fmla="*/ 5567036 h 5592089"/>
              <a:gd name="connsiteX4-79" fmla="*/ 112995 w 10464974"/>
              <a:gd name="connsiteY4-80" fmla="*/ 5592089 h 5592089"/>
              <a:gd name="connsiteX0-81" fmla="*/ 112995 w 10464974"/>
              <a:gd name="connsiteY0-82" fmla="*/ 5592089 h 5592089"/>
              <a:gd name="connsiteX1-83" fmla="*/ 0 w 10464974"/>
              <a:gd name="connsiteY1-84" fmla="*/ 269571 h 5592089"/>
              <a:gd name="connsiteX2-85" fmla="*/ 10464974 w 10464974"/>
              <a:gd name="connsiteY2-86" fmla="*/ 0 h 5592089"/>
              <a:gd name="connsiteX3-87" fmla="*/ 9920092 w 10464974"/>
              <a:gd name="connsiteY3-88" fmla="*/ 5547986 h 5592089"/>
              <a:gd name="connsiteX4-89" fmla="*/ 112995 w 10464974"/>
              <a:gd name="connsiteY4-90" fmla="*/ 5592089 h 5592089"/>
              <a:gd name="connsiteX0-91" fmla="*/ 112995 w 10464974"/>
              <a:gd name="connsiteY0-92" fmla="*/ 5573039 h 5573039"/>
              <a:gd name="connsiteX1-93" fmla="*/ 0 w 10464974"/>
              <a:gd name="connsiteY1-94" fmla="*/ 269571 h 5573039"/>
              <a:gd name="connsiteX2-95" fmla="*/ 10464974 w 10464974"/>
              <a:gd name="connsiteY2-96" fmla="*/ 0 h 5573039"/>
              <a:gd name="connsiteX3-97" fmla="*/ 9920092 w 10464974"/>
              <a:gd name="connsiteY3-98" fmla="*/ 5547986 h 5573039"/>
              <a:gd name="connsiteX4-99" fmla="*/ 112995 w 10464974"/>
              <a:gd name="connsiteY4-100" fmla="*/ 5573039 h 5573039"/>
              <a:gd name="connsiteX0-101" fmla="*/ 132045 w 10484024"/>
              <a:gd name="connsiteY0-102" fmla="*/ 5573039 h 5573039"/>
              <a:gd name="connsiteX1-103" fmla="*/ 0 w 10484024"/>
              <a:gd name="connsiteY1-104" fmla="*/ 269571 h 5573039"/>
              <a:gd name="connsiteX2-105" fmla="*/ 10484024 w 10484024"/>
              <a:gd name="connsiteY2-106" fmla="*/ 0 h 5573039"/>
              <a:gd name="connsiteX3-107" fmla="*/ 9939142 w 10484024"/>
              <a:gd name="connsiteY3-108" fmla="*/ 5547986 h 5573039"/>
              <a:gd name="connsiteX4-109" fmla="*/ 132045 w 10484024"/>
              <a:gd name="connsiteY4-110" fmla="*/ 5573039 h 5573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n>
                <a:noFill/>
              </a:ln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 rtlCol="0">
            <a:noAutofit/>
          </a:bodyPr>
          <a:lstStyle>
            <a:lvl1pPr>
              <a:defRPr sz="7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22413" y="44958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7BED303-5D2E-4C68-9632-46F8AA97EEA7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89B6907-4F89-4257-A954-D80D6CA60E97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ACB1063-CEC3-4B04-B69F-402E97C76702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323899-9857-4754-A1A6-CE902EB1C71D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12773-495E-4F4E-815C-5CA9B0780608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18210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DB0332-4DA8-4250-89A4-A9820602817E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521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21260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21260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31BD41-496E-42A3-9EB8-445E8D5A0EB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C942A9F-8965-45D6-B4F7-EA42B1E71C72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A112311-B178-40BC-A197-A7836AF77360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6611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EFF9392-3334-4954-8C93-FD7C3ADB7E96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 hasCustomPrompt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6" name="日期占位符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06CE58-ED4E-461D-94B5-ABCFF6B14CB5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5A7DA93-3491-47D4-A1E2-4105A5693FE6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</a:fld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4155" indent="-224155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4155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41680" indent="-17145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67105" indent="-17335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08405" indent="-17335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44625" indent="-17399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750" indent="-17399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99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730" indent="-17399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tags" Target="../tags/tag5.xml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3193" y="404495"/>
            <a:ext cx="9144000" cy="3505200"/>
          </a:xfrm>
        </p:spPr>
        <p:txBody>
          <a:bodyPr rtlCol="0"/>
          <a:lstStyle/>
          <a:p>
            <a:pPr rtl="0"/>
            <a:r>
              <a:rPr lang="zh-CN" altLang="en-US" dirty="0"/>
              <a:t>科学计算器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909695"/>
            <a:ext cx="8229600" cy="1751965"/>
          </a:xfrm>
        </p:spPr>
        <p:txBody>
          <a:bodyPr rtlCol="0">
            <a:normAutofit/>
          </a:bodyPr>
          <a:lstStyle/>
          <a:p>
            <a:pPr rtl="0" fontAlgn="auto">
              <a:lnSpc>
                <a:spcPct val="150000"/>
              </a:lnSpc>
            </a:pPr>
            <a:r>
              <a:rPr lang="en-US" altLang="zh-CN" dirty="0"/>
              <a:t>FourFiveSix</a:t>
            </a:r>
            <a:r>
              <a:rPr lang="zh-CN" altLang="en-US" dirty="0"/>
              <a:t>小组</a:t>
            </a:r>
            <a:r>
              <a:rPr lang="en-US" altLang="zh-CN" dirty="0"/>
              <a:t>OOP</a:t>
            </a:r>
            <a:r>
              <a:rPr lang="zh-CN" altLang="en-US" dirty="0"/>
              <a:t>大作业展示</a:t>
            </a:r>
            <a:endParaRPr lang="zh-CN" altLang="en-US" dirty="0"/>
          </a:p>
          <a:p>
            <a:pPr rtl="0" fontAlgn="auto">
              <a:lnSpc>
                <a:spcPct val="150000"/>
              </a:lnSpc>
            </a:pPr>
            <a:r>
              <a:rPr lang="zh-CN" altLang="en-US" dirty="0"/>
              <a:t>组长：吴一</a:t>
            </a:r>
            <a:r>
              <a:rPr lang="zh-CN" altLang="en-US" dirty="0"/>
              <a:t>范</a:t>
            </a:r>
            <a:endParaRPr lang="zh-CN" altLang="en-US" dirty="0"/>
          </a:p>
          <a:p>
            <a:pPr rtl="0" fontAlgn="auto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团队成员：</a:t>
            </a:r>
            <a:r>
              <a:rPr lang="zh-CN" altLang="en-US" dirty="0">
                <a:sym typeface="+mn-ea"/>
              </a:rPr>
              <a:t>魏子豪，吴一范，朱明坤，孙景家辉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09925" y="836930"/>
            <a:ext cx="5768340" cy="5240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876" y="1916832"/>
            <a:ext cx="9144000" cy="3816424"/>
          </a:xfrm>
        </p:spPr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程序员计算器：</a:t>
            </a:r>
            <a:r>
              <a:rPr lang="en-US" altLang="zh-CN" sz="2400" dirty="0"/>
              <a:t>2,8,10,16</a:t>
            </a:r>
            <a:r>
              <a:rPr lang="zh-CN" altLang="en-US" sz="2400" dirty="0"/>
              <a:t>进制转换，不同进制的加减乘除运算，移位运算，逻辑运算。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zh-CN" altLang="en-US" sz="2400" dirty="0"/>
              <a:t>函数绘图器：实现任意显函数的绘制，拥有放大缩小，滑动界面等功能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项目主要功能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49500" y="764540"/>
            <a:ext cx="7198360" cy="5371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05990" y="1124585"/>
            <a:ext cx="7656830" cy="4822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项目特色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269876" y="1916832"/>
            <a:ext cx="9144000" cy="3816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UI</a:t>
            </a:r>
            <a:r>
              <a:rPr lang="zh-CN" altLang="en-US" sz="2400" dirty="0"/>
              <a:t>界面简洁美观，动态效果流畅，使用方便</a:t>
            </a:r>
            <a:endParaRPr lang="zh-CN" altLang="en-US" sz="2400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对错误结果的返回进行了优化</a:t>
            </a:r>
            <a:endParaRPr lang="en-US" altLang="zh-CN" sz="2400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支持函数绘图</a:t>
            </a:r>
            <a:endParaRPr lang="en-US" altLang="zh-CN" sz="2400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支持多进制输入输出</a:t>
            </a:r>
            <a:endParaRPr lang="zh-CN" altLang="en-US" sz="2400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健壮性强，任何时候程序不会因为报错导致强制关闭</a:t>
            </a:r>
            <a:endParaRPr lang="en-US" altLang="zh-CN" sz="2400" dirty="0"/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endParaRPr lang="en-US" altLang="zh-CN" sz="2400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8287" y="1557020"/>
            <a:ext cx="3276599" cy="1924050"/>
          </a:xfrm>
        </p:spPr>
        <p:txBody>
          <a:bodyPr rtlCol="0"/>
          <a:lstStyle/>
          <a:p>
            <a:pPr algn="ctr" rtl="0"/>
            <a:r>
              <a:rPr lang="zh-CN" altLang="en-US" sz="6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  <a:endParaRPr lang="zh-CN" altLang="en-US" sz="6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62387" y="3860800"/>
            <a:ext cx="3276599" cy="1371600"/>
          </a:xfrm>
        </p:spPr>
        <p:txBody>
          <a:bodyPr rtlCol="0"/>
          <a:lstStyle/>
          <a:p>
            <a:pPr algn="ct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队名：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FourFiveSix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 rtl="0" fontAlgn="auto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队员：魏子豪，吴一范，朱明坤，孙景家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/>
              <a:t>项目选题：科学计算器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22340" y="2277110"/>
            <a:ext cx="4565650" cy="2865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41755" y="2205355"/>
            <a:ext cx="4003675" cy="2967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476672"/>
            <a:ext cx="96012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项目技术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前端采用</a:t>
            </a:r>
            <a:r>
              <a:rPr lang="en-US" altLang="zh-CN" dirty="0"/>
              <a:t>Javafx</a:t>
            </a:r>
            <a:r>
              <a:rPr lang="zh-CN" altLang="en-US" dirty="0"/>
              <a:t>框架，主要优势在于JavaFX支持使用CSS样式表来设计和定制应用程序的外观，支持许多动态的UI元素和效果，能够很容易实现函数绘图模块。 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JavaFX提供了FXML作为一种XML格式，用于定义用户界面。FXML使得界面和业务逻辑更好地分离，更易实现前后端的数据传输与事件交互。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后端数据结构采用java.util包，并采用面向对象设计思想构建项目框架，将课内所学知识与本次开发实践紧密结合。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/>
              <a:t>小组分工情况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9421688" cy="4191000"/>
          </a:xfrm>
        </p:spPr>
        <p:txBody>
          <a:bodyPr rtlCol="0"/>
          <a:lstStyle/>
          <a:p>
            <a:pPr rtl="0"/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前端部分由吴一范负责。</a:t>
            </a:r>
            <a:r>
              <a:rPr lang="zh-CN" altLang="en-US" sz="2800" dirty="0"/>
              <a:t>（</a:t>
            </a:r>
            <a:r>
              <a:rPr lang="en-US" altLang="zh-CN" sz="2800" dirty="0"/>
              <a:t>JavaFX</a:t>
            </a:r>
            <a:r>
              <a:rPr lang="zh-CN" altLang="en-US" sz="2800" dirty="0"/>
              <a:t>框架搭建与</a:t>
            </a:r>
            <a:r>
              <a:rPr lang="en-US" altLang="zh-CN" sz="2800" dirty="0"/>
              <a:t>UI</a:t>
            </a:r>
            <a:r>
              <a:rPr lang="zh-CN" altLang="en-US" sz="2800" dirty="0"/>
              <a:t>制作）</a:t>
            </a:r>
            <a:endParaRPr lang="en-US" altLang="zh-CN" sz="2800" dirty="0"/>
          </a:p>
          <a:p>
            <a:pPr marL="0" indent="0" rtl="0">
              <a:buNone/>
            </a:pP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后端算法部分主要由孙景家辉、</a:t>
            </a:r>
            <a:r>
              <a:rPr lang="zh-CN" altLang="en-US" sz="2800" dirty="0"/>
              <a:t>朱明坤负责。（</a:t>
            </a:r>
            <a:r>
              <a:rPr lang="en-US" altLang="zh-CN" sz="2800" dirty="0"/>
              <a:t>Model</a:t>
            </a:r>
            <a:r>
              <a:rPr lang="zh-CN" altLang="en-US" sz="2800" dirty="0"/>
              <a:t>代码）</a:t>
            </a:r>
            <a:endParaRPr lang="en-US" altLang="zh-CN" sz="2800" dirty="0"/>
          </a:p>
          <a:p>
            <a:pPr marL="0" indent="0" rtl="0">
              <a:buNone/>
            </a:pPr>
            <a:endParaRPr lang="en-US" altLang="zh-CN" sz="2800" dirty="0"/>
          </a:p>
          <a:p>
            <a:pPr rtl="0"/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前后端交接，项目框架主要由魏子豪负责。（部分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Model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代码，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Controller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代码）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项目整体框架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926080" y="1628775"/>
            <a:ext cx="5713730" cy="4038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项目整体框架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505121"/>
            <a:ext cx="2304256" cy="3510325"/>
          </a:xfrm>
        </p:spPr>
      </p:pic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065212" y="1859673"/>
            <a:ext cx="4645152" cy="4191000"/>
          </a:xfrm>
        </p:spPr>
        <p:txBody>
          <a:bodyPr/>
          <a:lstStyle/>
          <a:p>
            <a:r>
              <a:rPr lang="zh-CN" altLang="en-US" dirty="0"/>
              <a:t>项目采用</a:t>
            </a:r>
            <a:r>
              <a:rPr lang="en-US" altLang="zh-CN" dirty="0"/>
              <a:t>MVC</a:t>
            </a:r>
            <a:r>
              <a:rPr lang="zh-CN" altLang="en-US" dirty="0"/>
              <a:t>设计模式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44" y="694033"/>
            <a:ext cx="3292912" cy="155217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728" y="2406843"/>
            <a:ext cx="3013935" cy="181424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21549" y="13391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43616" y="316668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728" y="4348629"/>
            <a:ext cx="2839028" cy="197225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469768" y="50851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876" y="1916832"/>
            <a:ext cx="9144000" cy="3816424"/>
          </a:xfrm>
        </p:spPr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科学计算器：可实现常规科学计算器所有功能，支持三角函数，反三角函数，指对函数，阶乘，取模等。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zh-CN" altLang="en-US" sz="2400" dirty="0"/>
              <a:t>矩阵计算器：可实现矩阵的一元</a:t>
            </a:r>
            <a:r>
              <a:rPr lang="en-US" altLang="zh-CN" sz="2400" dirty="0"/>
              <a:t>/</a:t>
            </a:r>
            <a:r>
              <a:rPr lang="zh-CN" altLang="en-US" sz="2400" dirty="0"/>
              <a:t>二元运算，包括求转置矩阵，伴随矩阵，逆矩阵，特征值，矩阵的秩，矩阵的迹，矩阵相乘等等运算。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zh-CN" altLang="en-US" sz="2400" dirty="0"/>
              <a:t>一元线性回归计算器：可实现</a:t>
            </a:r>
            <a:r>
              <a:rPr lang="en-US" altLang="zh-CN" sz="2400" dirty="0"/>
              <a:t>X^2,Y^2,XY</a:t>
            </a:r>
            <a:r>
              <a:rPr lang="zh-CN" altLang="en-US" sz="2400" dirty="0"/>
              <a:t>等数据列表，自动计算回归系数</a:t>
            </a:r>
            <a:r>
              <a:rPr lang="en-US" altLang="zh-CN" sz="2400" dirty="0" err="1"/>
              <a:t>b,a</a:t>
            </a:r>
            <a:r>
              <a:rPr lang="zh-CN" altLang="en-US" sz="2400" dirty="0"/>
              <a:t>与相关系数</a:t>
            </a:r>
            <a:r>
              <a:rPr lang="en-US" altLang="zh-CN" sz="2400" dirty="0"/>
              <a:t>R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项目主要功能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21890" y="836930"/>
            <a:ext cx="7103110" cy="5264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5855" y="2097405"/>
            <a:ext cx="4465320" cy="33286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49950" y="2070735"/>
            <a:ext cx="4519295" cy="3355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YzM0NWVjOTkwYzNkMzJlMTQwNjQ0MWY5ZTIwMjllNWIifQ=="/>
</p:tagLst>
</file>

<file path=ppt/theme/theme1.xml><?xml version="1.0" encoding="utf-8"?>
<a:theme xmlns:a="http://schemas.openxmlformats.org/drawingml/2006/main" name="几何设计模板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几何设计幻灯片</Template>
  <TotalTime>0</TotalTime>
  <Words>778</Words>
  <Application>WPS 演示</Application>
  <PresentationFormat>自定义</PresentationFormat>
  <Paragraphs>57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Microsoft YaHei UI</vt:lpstr>
      <vt:lpstr>微软雅黑</vt:lpstr>
      <vt:lpstr>Arial Unicode MS</vt:lpstr>
      <vt:lpstr>Palatino Linotype</vt:lpstr>
      <vt:lpstr>几何设计模板</vt:lpstr>
      <vt:lpstr>科学计算器</vt:lpstr>
      <vt:lpstr>项目选题：科学计算器</vt:lpstr>
      <vt:lpstr>项目技术</vt:lpstr>
      <vt:lpstr>小组分工情况</vt:lpstr>
      <vt:lpstr>项目整体框架</vt:lpstr>
      <vt:lpstr>项目整体框架</vt:lpstr>
      <vt:lpstr>科学计算器：可实现常规科学计算器所有功能，支持三角函数，反三角函数，指对函数，阶乘，取模等。  矩阵计算器：可实现矩阵的一元/二元运算，包括求转置矩阵，伴随矩阵，逆矩阵，特征值，矩阵的秩，矩阵的迹，矩阵相乘等等运算。  一元线性回归计算器：可实现X^2,Y^2,XY等数据列表，自动计算回归系数b,a与相关系数R。   </vt:lpstr>
      <vt:lpstr>PowerPoint 演示文稿</vt:lpstr>
      <vt:lpstr>PowerPoint 演示文稿</vt:lpstr>
      <vt:lpstr>PowerPoint 演示文稿</vt:lpstr>
      <vt:lpstr>程序员计算器：2,8,10,16进制转换，不同进制的加减乘除运算，移位运算，逻辑运算。  函数绘图器：实现任意显函数的绘制，拥有放大缩小，滑动界面等功能</vt:lpstr>
      <vt:lpstr>PowerPoint 演示文稿</vt:lpstr>
      <vt:lpstr>PowerPoint 演示文稿</vt:lpstr>
      <vt:lpstr>项目特色功能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科学计算器</dc:title>
  <dc:creator>zihao wei</dc:creator>
  <cp:lastModifiedBy>青虞Lady</cp:lastModifiedBy>
  <cp:revision>5</cp:revision>
  <dcterms:created xsi:type="dcterms:W3CDTF">2023-12-18T08:40:00Z</dcterms:created>
  <dcterms:modified xsi:type="dcterms:W3CDTF">2023-12-19T11:30:09Z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ICV">
    <vt:lpwstr>C9282D8196954B899B16499B75EB4B43_13</vt:lpwstr>
  </property>
  <property fmtid="{D5CDD505-2E9C-101B-9397-08002B2CF9AE}" pid="13" name="KSOProductBuildVer">
    <vt:lpwstr>2052-12.1.0.15990</vt:lpwstr>
  </property>
</Properties>
</file>