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9"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6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740A2C-AF29-F348-851F-8B17AE691F63}"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40A2C-AF29-F348-851F-8B17AE691F63}"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AFF25-9F70-E24A-A3D7-C5332657DC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40A2C-AF29-F348-851F-8B17AE691F63}"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AFF25-9F70-E24A-A3D7-C5332657DC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40A2C-AF29-F348-851F-8B17AE691F63}"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AFF25-9F70-E24A-A3D7-C5332657DC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40A2C-AF29-F348-851F-8B17AE691F63}"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740A2C-AF29-F348-851F-8B17AE691F63}" type="datetimeFigureOut">
              <a:rPr lang="en-US" smtClean="0"/>
              <a:t>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AFF25-9F70-E24A-A3D7-C5332657DC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740A2C-AF29-F348-851F-8B17AE691F63}" type="datetimeFigureOut">
              <a:rPr lang="en-US" smtClean="0"/>
              <a:t>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AFF25-9F70-E24A-A3D7-C5332657DC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740A2C-AF29-F348-851F-8B17AE691F63}" type="datetimeFigureOut">
              <a:rPr lang="en-US" smtClean="0"/>
              <a:t>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AFF25-9F70-E24A-A3D7-C5332657DC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40A2C-AF29-F348-851F-8B17AE691F63}" type="datetimeFigureOut">
              <a:rPr lang="en-US" smtClean="0"/>
              <a:t>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AFF25-9F70-E24A-A3D7-C5332657DC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40A2C-AF29-F348-851F-8B17AE691F63}" type="datetimeFigureOut">
              <a:rPr lang="en-US" smtClean="0"/>
              <a:t>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AFF25-9F70-E24A-A3D7-C5332657DC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40A2C-AF29-F348-851F-8B17AE691F63}" type="datetimeFigureOut">
              <a:rPr lang="en-US" smtClean="0"/>
              <a:t>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AFF25-9F70-E24A-A3D7-C5332657DC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40A2C-AF29-F348-851F-8B17AE691F63}" type="datetimeFigureOut">
              <a:rPr lang="en-US" smtClean="0"/>
              <a:t>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AFF25-9F70-E24A-A3D7-C5332657DC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Jawbone_(company" TargetMode="External"/><Relationship Id="rId4" Type="http://schemas.openxmlformats.org/officeDocument/2006/relationships/hyperlink" Target="https://jawbone.com/" TargetMode="External"/><Relationship Id="rId1" Type="http://schemas.openxmlformats.org/officeDocument/2006/relationships/slideLayout" Target="../slideLayouts/slideLayout2.xml"/><Relationship Id="rId2" Type="http://schemas.openxmlformats.org/officeDocument/2006/relationships/hyperlink" Target="http://en.wikipedia.org/wiki/Wearable_technology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xbom.se/fitbit-flex-jawbone-up" TargetMode="External"/><Relationship Id="rId4" Type="http://schemas.openxmlformats.org/officeDocument/2006/relationships/hyperlink" Target="http://www.whatmobile.net/2014/06/02/review-fitness-wearables-round-nikefuelband-se-vs-jawbone-up24-vs-misfit-shine/" TargetMode="External"/><Relationship Id="rId5" Type="http://schemas.openxmlformats.org/officeDocument/2006/relationships/hyperlink" Target="http://www.slashgear.com/jawbone-up24-adds-pink-navy-and-lemon-lime-color-choices-23326256/" TargetMode="External"/><Relationship Id="rId1" Type="http://schemas.openxmlformats.org/officeDocument/2006/relationships/slideLayout" Target="../slideLayouts/slideLayout2.xml"/><Relationship Id="rId2" Type="http://schemas.openxmlformats.org/officeDocument/2006/relationships/hyperlink" Target="http://www.tekshanghai.com/product/jawbone-up-2nd-g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echradar.com/reviews/gadgets/jawbone-up24-review-1230596/review" TargetMode="External"/><Relationship Id="rId3" Type="http://schemas.openxmlformats.org/officeDocument/2006/relationships/hyperlink" Target="http://www.gizmodo.com.au/2013/03/new-android-apps-jawbone-up-a-world-of-fire-and-ice-and-mor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44285"/>
            <a:ext cx="7772400" cy="2356165"/>
          </a:xfrm>
        </p:spPr>
        <p:txBody>
          <a:bodyPr>
            <a:normAutofit fontScale="90000"/>
          </a:bodyPr>
          <a:lstStyle/>
          <a:p>
            <a:r>
              <a:rPr lang="en-US" b="1" dirty="0" smtClean="0"/>
              <a:t>CS 557</a:t>
            </a:r>
            <a:br>
              <a:rPr lang="en-US" b="1" dirty="0" smtClean="0"/>
            </a:br>
            <a:r>
              <a:rPr lang="en-US" b="1" dirty="0" smtClean="0"/>
              <a:t>Water Alert and Tracking System</a:t>
            </a:r>
            <a:br>
              <a:rPr lang="en-US" b="1" dirty="0" smtClean="0"/>
            </a:br>
            <a:r>
              <a:rPr lang="en-US" b="1" dirty="0" smtClean="0"/>
              <a:t>by Using </a:t>
            </a:r>
            <a:r>
              <a:rPr lang="en-US" b="1" dirty="0" smtClean="0"/>
              <a:t>Jawbone UP</a:t>
            </a:r>
            <a:endParaRPr lang="en-US" b="1" dirty="0"/>
          </a:p>
        </p:txBody>
      </p:sp>
      <p:sp>
        <p:nvSpPr>
          <p:cNvPr id="3" name="Subtitle 2"/>
          <p:cNvSpPr>
            <a:spLocks noGrp="1"/>
          </p:cNvSpPr>
          <p:nvPr>
            <p:ph type="subTitle" idx="1"/>
          </p:nvPr>
        </p:nvSpPr>
        <p:spPr/>
        <p:txBody>
          <a:bodyPr>
            <a:normAutofit/>
          </a:bodyPr>
          <a:lstStyle/>
          <a:p>
            <a:r>
              <a:rPr lang="en-US" b="1" dirty="0" smtClean="0"/>
              <a:t>Xin Su</a:t>
            </a:r>
          </a:p>
          <a:p>
            <a:r>
              <a:rPr lang="en-US" b="1" dirty="0" err="1" smtClean="0"/>
              <a:t>Hanye</a:t>
            </a:r>
            <a:r>
              <a:rPr lang="en-US" b="1" dirty="0" smtClean="0"/>
              <a:t> Wei</a:t>
            </a:r>
            <a:endParaRPr lang="en-US" b="1" dirty="0"/>
          </a:p>
        </p:txBody>
      </p:sp>
    </p:spTree>
    <p:extLst>
      <p:ext uri="{BB962C8B-B14F-4D97-AF65-F5344CB8AC3E}">
        <p14:creationId xmlns:p14="http://schemas.microsoft.com/office/powerpoint/2010/main" val="4176817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awbone-up24-sync-580-1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5" y="778051"/>
            <a:ext cx="9160005" cy="5217515"/>
          </a:xfrm>
          <a:prstGeom prst="rect">
            <a:avLst/>
          </a:prstGeom>
        </p:spPr>
      </p:pic>
    </p:spTree>
    <p:extLst>
      <p:ext uri="{BB962C8B-B14F-4D97-AF65-F5344CB8AC3E}">
        <p14:creationId xmlns:p14="http://schemas.microsoft.com/office/powerpoint/2010/main" val="123513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a:t>
            </a:r>
            <a:endParaRPr lang="en-US" b="1" dirty="0"/>
          </a:p>
        </p:txBody>
      </p:sp>
      <p:sp>
        <p:nvSpPr>
          <p:cNvPr id="3" name="Content Placeholder 2"/>
          <p:cNvSpPr>
            <a:spLocks noGrp="1"/>
          </p:cNvSpPr>
          <p:nvPr>
            <p:ph idx="1"/>
          </p:nvPr>
        </p:nvSpPr>
        <p:spPr/>
        <p:txBody>
          <a:bodyPr/>
          <a:lstStyle/>
          <a:p>
            <a:r>
              <a:rPr lang="en-US" dirty="0">
                <a:solidFill>
                  <a:schemeClr val="accent5">
                    <a:lumMod val="20000"/>
                    <a:lumOff val="80000"/>
                  </a:schemeClr>
                </a:solidFill>
              </a:rPr>
              <a:t>Drink better, feel better. </a:t>
            </a:r>
            <a:r>
              <a:rPr lang="en-US" dirty="0" smtClean="0">
                <a:solidFill>
                  <a:schemeClr val="accent5">
                    <a:lumMod val="20000"/>
                    <a:lumOff val="80000"/>
                  </a:schemeClr>
                </a:solidFill>
              </a:rPr>
              <a:t>The </a:t>
            </a:r>
            <a:r>
              <a:rPr lang="en-US" dirty="0">
                <a:solidFill>
                  <a:schemeClr val="accent5">
                    <a:lumMod val="20000"/>
                    <a:lumOff val="80000"/>
                  </a:schemeClr>
                </a:solidFill>
              </a:rPr>
              <a:t>human body needs enough water to maintain hydrate. Also accelerating metabolism lets people get fit and help to lose weight. We design this water alert and tracking system to assist people to drink water regularly and nurture the good habit and gathering information to know themselves better. </a:t>
            </a:r>
          </a:p>
        </p:txBody>
      </p:sp>
    </p:spTree>
    <p:extLst>
      <p:ext uri="{BB962C8B-B14F-4D97-AF65-F5344CB8AC3E}">
        <p14:creationId xmlns:p14="http://schemas.microsoft.com/office/powerpoint/2010/main" val="49926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a:t>
            </a:r>
            <a:r>
              <a:rPr lang="en-US" b="1" dirty="0" smtClean="0"/>
              <a:t>Goals</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rgbClr val="FFFF00"/>
                </a:solidFill>
              </a:rPr>
              <a:t>Using the Idle Alert system in the UP to create a Water Alert to allow user to set reminders to make sure you're staying healthy with ample water in the body and promote metabolism throughout the day. Customize the Water Alert from the app in the smartphone and the wristband will vibrate to let the user know when it's time to get some water</a:t>
            </a:r>
            <a:r>
              <a:rPr lang="en-US" dirty="0" smtClean="0">
                <a:solidFill>
                  <a:srgbClr val="FFFF00"/>
                </a:solidFill>
              </a:rPr>
              <a:t>.</a:t>
            </a:r>
            <a:endParaRPr lang="en-US" dirty="0">
              <a:solidFill>
                <a:srgbClr val="FFFF00"/>
              </a:solidFill>
            </a:endParaRPr>
          </a:p>
          <a:p>
            <a:r>
              <a:rPr lang="en-US" dirty="0">
                <a:solidFill>
                  <a:srgbClr val="CCFFCC"/>
                </a:solidFill>
              </a:rPr>
              <a:t>Using the advanced sensors in the UP to capture the user’s drinking movement and monitor the water quantity the use has. User also can set goals and the app can sync the UP to expand and personalize your experience by giving out the graph of the comparison of the goal and real data</a:t>
            </a:r>
            <a:r>
              <a:rPr lang="en-US" dirty="0" smtClean="0">
                <a:solidFill>
                  <a:srgbClr val="CCFFCC"/>
                </a:solidFill>
              </a:rPr>
              <a:t>.</a:t>
            </a:r>
            <a:endParaRPr lang="en-US" dirty="0">
              <a:solidFill>
                <a:srgbClr val="CCFFCC"/>
              </a:solidFill>
            </a:endParaRPr>
          </a:p>
        </p:txBody>
      </p:sp>
    </p:spTree>
    <p:extLst>
      <p:ext uri="{BB962C8B-B14F-4D97-AF65-F5344CB8AC3E}">
        <p14:creationId xmlns:p14="http://schemas.microsoft.com/office/powerpoint/2010/main" val="243668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General Process Design</a:t>
            </a:r>
            <a:endParaRPr lang="en-US" b="1" dirty="0"/>
          </a:p>
        </p:txBody>
      </p:sp>
      <p:sp>
        <p:nvSpPr>
          <p:cNvPr id="7" name="TextBox 6"/>
          <p:cNvSpPr txBox="1"/>
          <p:nvPr/>
        </p:nvSpPr>
        <p:spPr>
          <a:xfrm>
            <a:off x="4762350" y="3743710"/>
            <a:ext cx="3880430" cy="830997"/>
          </a:xfrm>
          <a:prstGeom prst="rect">
            <a:avLst/>
          </a:prstGeom>
          <a:noFill/>
        </p:spPr>
        <p:txBody>
          <a:bodyPr wrap="square" rtlCol="0">
            <a:spAutoFit/>
          </a:bodyPr>
          <a:lstStyle/>
          <a:p>
            <a:r>
              <a:rPr lang="en-US" sz="2400" dirty="0" smtClean="0">
                <a:solidFill>
                  <a:srgbClr val="CCFFCC"/>
                </a:solidFill>
              </a:rPr>
              <a:t>Water Alert</a:t>
            </a:r>
          </a:p>
          <a:p>
            <a:pPr marL="342900" indent="-342900">
              <a:buFont typeface="Arial"/>
              <a:buChar char="•"/>
            </a:pPr>
            <a:r>
              <a:rPr lang="en-US" sz="2400" dirty="0">
                <a:solidFill>
                  <a:srgbClr val="CCFFCC"/>
                </a:solidFill>
              </a:rPr>
              <a:t>Set Water Alert </a:t>
            </a:r>
            <a:r>
              <a:rPr lang="en-US" sz="2400" dirty="0" smtClean="0">
                <a:solidFill>
                  <a:srgbClr val="CCFFCC"/>
                </a:solidFill>
              </a:rPr>
              <a:t>time</a:t>
            </a:r>
            <a:endParaRPr lang="en-US" sz="2400" dirty="0">
              <a:solidFill>
                <a:srgbClr val="CCFFCC"/>
              </a:solidFill>
            </a:endParaRPr>
          </a:p>
        </p:txBody>
      </p:sp>
      <p:sp>
        <p:nvSpPr>
          <p:cNvPr id="8" name="TextBox 7"/>
          <p:cNvSpPr txBox="1"/>
          <p:nvPr/>
        </p:nvSpPr>
        <p:spPr>
          <a:xfrm>
            <a:off x="515996" y="3743437"/>
            <a:ext cx="4069969" cy="1569660"/>
          </a:xfrm>
          <a:prstGeom prst="rect">
            <a:avLst/>
          </a:prstGeom>
          <a:noFill/>
        </p:spPr>
        <p:txBody>
          <a:bodyPr wrap="square" rtlCol="0">
            <a:spAutoFit/>
          </a:bodyPr>
          <a:lstStyle/>
          <a:p>
            <a:r>
              <a:rPr lang="en-US" sz="2400" dirty="0" smtClean="0">
                <a:solidFill>
                  <a:srgbClr val="FFFF00"/>
                </a:solidFill>
              </a:rPr>
              <a:t>Water Tracking</a:t>
            </a:r>
            <a:endParaRPr lang="en-US" sz="2400" dirty="0">
              <a:solidFill>
                <a:srgbClr val="FFFF00"/>
              </a:solidFill>
            </a:endParaRPr>
          </a:p>
          <a:p>
            <a:pPr marL="285750" indent="-285750">
              <a:buFont typeface="Arial"/>
              <a:buChar char="•"/>
            </a:pPr>
            <a:r>
              <a:rPr lang="en-US" sz="2400" dirty="0" smtClean="0">
                <a:solidFill>
                  <a:srgbClr val="FFFF00"/>
                </a:solidFill>
              </a:rPr>
              <a:t>Display </a:t>
            </a:r>
            <a:r>
              <a:rPr lang="en-US" sz="2400" dirty="0">
                <a:solidFill>
                  <a:srgbClr val="FFFF00"/>
                </a:solidFill>
              </a:rPr>
              <a:t>Water Tracking data </a:t>
            </a:r>
            <a:r>
              <a:rPr lang="en-US" sz="2400" dirty="0" smtClean="0">
                <a:solidFill>
                  <a:srgbClr val="FFFF00"/>
                </a:solidFill>
              </a:rPr>
              <a:t>Graph based on the tracking data</a:t>
            </a:r>
            <a:endParaRPr lang="en-US" sz="2400" dirty="0">
              <a:solidFill>
                <a:srgbClr val="FFFF00"/>
              </a:solidFill>
            </a:endParaRPr>
          </a:p>
        </p:txBody>
      </p:sp>
      <p:sp>
        <p:nvSpPr>
          <p:cNvPr id="10" name="TextBox 9"/>
          <p:cNvSpPr txBox="1"/>
          <p:nvPr/>
        </p:nvSpPr>
        <p:spPr>
          <a:xfrm>
            <a:off x="1399307" y="1552088"/>
            <a:ext cx="6349796" cy="1938992"/>
          </a:xfrm>
          <a:prstGeom prst="rect">
            <a:avLst/>
          </a:prstGeom>
          <a:noFill/>
        </p:spPr>
        <p:txBody>
          <a:bodyPr wrap="square" rtlCol="0">
            <a:spAutoFit/>
          </a:bodyPr>
          <a:lstStyle/>
          <a:p>
            <a:r>
              <a:rPr lang="en-US" sz="2400" dirty="0" smtClean="0">
                <a:solidFill>
                  <a:srgbClr val="DCE6F2"/>
                </a:solidFill>
              </a:rPr>
              <a:t>General</a:t>
            </a:r>
          </a:p>
          <a:p>
            <a:pPr marL="285750" indent="-285750">
              <a:buFont typeface="Arial"/>
              <a:buChar char="•"/>
            </a:pPr>
            <a:r>
              <a:rPr lang="en-US" sz="2400" dirty="0" smtClean="0">
                <a:solidFill>
                  <a:srgbClr val="DCE6F2"/>
                </a:solidFill>
              </a:rPr>
              <a:t>Login</a:t>
            </a:r>
          </a:p>
          <a:p>
            <a:pPr marL="285750" indent="-285750">
              <a:buFont typeface="Arial"/>
              <a:buChar char="•"/>
            </a:pPr>
            <a:r>
              <a:rPr lang="en-US" sz="2400" dirty="0">
                <a:solidFill>
                  <a:srgbClr val="DCE6F2"/>
                </a:solidFill>
              </a:rPr>
              <a:t>Synchronize user data from the UP</a:t>
            </a:r>
          </a:p>
          <a:p>
            <a:pPr marL="285750" indent="-285750">
              <a:buFont typeface="Arial"/>
              <a:buChar char="•"/>
            </a:pPr>
            <a:r>
              <a:rPr lang="en-US" sz="2400" dirty="0">
                <a:solidFill>
                  <a:srgbClr val="DCE6F2"/>
                </a:solidFill>
              </a:rPr>
              <a:t>Water </a:t>
            </a:r>
            <a:r>
              <a:rPr lang="en-US" sz="2400" dirty="0" smtClean="0">
                <a:solidFill>
                  <a:srgbClr val="DCE6F2"/>
                </a:solidFill>
              </a:rPr>
              <a:t>Drink </a:t>
            </a:r>
            <a:r>
              <a:rPr lang="en-US" sz="2400" dirty="0">
                <a:solidFill>
                  <a:srgbClr val="DCE6F2"/>
                </a:solidFill>
              </a:rPr>
              <a:t>pattern </a:t>
            </a:r>
            <a:r>
              <a:rPr lang="en-US" sz="2400" dirty="0" smtClean="0">
                <a:solidFill>
                  <a:srgbClr val="DCE6F2"/>
                </a:solidFill>
              </a:rPr>
              <a:t>learning</a:t>
            </a:r>
          </a:p>
          <a:p>
            <a:pPr marL="285750" indent="-285750">
              <a:buFont typeface="Arial"/>
              <a:buChar char="•"/>
            </a:pPr>
            <a:r>
              <a:rPr lang="en-US" sz="2400" dirty="0" smtClean="0">
                <a:solidFill>
                  <a:srgbClr val="DCE6F2"/>
                </a:solidFill>
              </a:rPr>
              <a:t>Set the UP to monitor Water Drink motion</a:t>
            </a:r>
            <a:endParaRPr lang="en-US" sz="2400" dirty="0">
              <a:solidFill>
                <a:srgbClr val="DCE6F2"/>
              </a:solidFill>
            </a:endParaRPr>
          </a:p>
        </p:txBody>
      </p:sp>
    </p:spTree>
    <p:extLst>
      <p:ext uri="{BB962C8B-B14F-4D97-AF65-F5344CB8AC3E}">
        <p14:creationId xmlns:p14="http://schemas.microsoft.com/office/powerpoint/2010/main" val="264615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References</a:t>
            </a:r>
            <a:endParaRPr lang="en-US" dirty="0"/>
          </a:p>
        </p:txBody>
      </p:sp>
      <p:sp>
        <p:nvSpPr>
          <p:cNvPr id="3" name="Content Placeholder 2"/>
          <p:cNvSpPr>
            <a:spLocks noGrp="1"/>
          </p:cNvSpPr>
          <p:nvPr>
            <p:ph idx="1"/>
          </p:nvPr>
        </p:nvSpPr>
        <p:spPr>
          <a:xfrm>
            <a:off x="183052" y="1600200"/>
            <a:ext cx="8775036" cy="4525963"/>
          </a:xfrm>
        </p:spPr>
        <p:txBody>
          <a:bodyPr>
            <a:normAutofit fontScale="85000" lnSpcReduction="10000"/>
          </a:bodyPr>
          <a:lstStyle/>
          <a:p>
            <a:r>
              <a:rPr lang="en-US" dirty="0"/>
              <a:t>[1] </a:t>
            </a:r>
            <a:r>
              <a:rPr lang="en-US" dirty="0">
                <a:hlinkClick r:id="rId2"/>
              </a:rPr>
              <a:t>http://en.wikipedia.org/wiki/</a:t>
            </a:r>
            <a:r>
              <a:rPr lang="en-US" dirty="0" smtClean="0">
                <a:hlinkClick r:id="rId2"/>
              </a:rPr>
              <a:t>Wearable_technologys</a:t>
            </a:r>
            <a:endParaRPr lang="en-US" dirty="0"/>
          </a:p>
          <a:p>
            <a:r>
              <a:rPr lang="en-US" dirty="0"/>
              <a:t>[2] </a:t>
            </a:r>
            <a:r>
              <a:rPr lang="en-US" dirty="0">
                <a:hlinkClick r:id="rId3"/>
              </a:rPr>
              <a:t>http://en.wikipedia.org/wiki/Jawbone_(company</a:t>
            </a:r>
            <a:r>
              <a:rPr lang="en-US" u="sng" dirty="0" smtClean="0">
                <a:solidFill>
                  <a:srgbClr val="0000FF"/>
                </a:solidFill>
              </a:rPr>
              <a:t>)</a:t>
            </a:r>
            <a:endParaRPr lang="en-US" dirty="0" smtClean="0"/>
          </a:p>
          <a:p>
            <a:r>
              <a:rPr lang="en-US" dirty="0" smtClean="0"/>
              <a:t>[</a:t>
            </a:r>
            <a:r>
              <a:rPr lang="en-US" dirty="0"/>
              <a:t>3] </a:t>
            </a:r>
            <a:r>
              <a:rPr lang="en-US" dirty="0">
                <a:hlinkClick r:id="rId4"/>
              </a:rPr>
              <a:t>https://jawbone.com</a:t>
            </a:r>
            <a:r>
              <a:rPr lang="en-US" dirty="0" smtClean="0">
                <a:hlinkClick r:id="rId4"/>
              </a:rPr>
              <a:t>/</a:t>
            </a:r>
            <a:endParaRPr lang="en-US" dirty="0" smtClean="0"/>
          </a:p>
          <a:p>
            <a:r>
              <a:rPr lang="en-US" dirty="0" smtClean="0"/>
              <a:t>[</a:t>
            </a:r>
            <a:r>
              <a:rPr lang="en-US" dirty="0"/>
              <a:t>4] </a:t>
            </a:r>
            <a:r>
              <a:rPr lang="en-US" dirty="0" err="1"/>
              <a:t>Bobick</a:t>
            </a:r>
            <a:r>
              <a:rPr lang="en-US" dirty="0"/>
              <a:t>, Aaron F., and James W. Davis. "The recognition of human movement using temporal templates." </a:t>
            </a:r>
            <a:r>
              <a:rPr lang="en-US" i="1" dirty="0"/>
              <a:t>Pattern Analysis and Machine Intelligence, IEEE Transactions on </a:t>
            </a:r>
            <a:r>
              <a:rPr lang="en-US" dirty="0"/>
              <a:t>23.3 (2001): 257-267</a:t>
            </a:r>
            <a:r>
              <a:rPr lang="en-US" dirty="0" smtClean="0"/>
              <a:t>.</a:t>
            </a:r>
            <a:endParaRPr lang="en-US" dirty="0"/>
          </a:p>
          <a:p>
            <a:r>
              <a:rPr lang="en-US" dirty="0" smtClean="0"/>
              <a:t>[</a:t>
            </a:r>
            <a:r>
              <a:rPr lang="en-US" dirty="0"/>
              <a:t>5] </a:t>
            </a:r>
            <a:r>
              <a:rPr lang="en-US" dirty="0" err="1"/>
              <a:t>Weinland</a:t>
            </a:r>
            <a:r>
              <a:rPr lang="en-US" dirty="0"/>
              <a:t>, Daniel, </a:t>
            </a:r>
            <a:r>
              <a:rPr lang="en-US" dirty="0" err="1"/>
              <a:t>Remi</a:t>
            </a:r>
            <a:r>
              <a:rPr lang="en-US" dirty="0"/>
              <a:t> </a:t>
            </a:r>
            <a:r>
              <a:rPr lang="en-US" dirty="0" err="1"/>
              <a:t>Ronfard</a:t>
            </a:r>
            <a:r>
              <a:rPr lang="en-US" dirty="0"/>
              <a:t>, and Edmond Boyer. "Free viewpoint action recognition using motion history volumes." </a:t>
            </a:r>
            <a:r>
              <a:rPr lang="en-US" i="1" dirty="0"/>
              <a:t>Computer Vision and Image Understanding </a:t>
            </a:r>
            <a:r>
              <a:rPr lang="en-US" dirty="0"/>
              <a:t>104.2 (2006): 249-257</a:t>
            </a:r>
            <a:r>
              <a:rPr lang="en-US" dirty="0" smtClean="0"/>
              <a:t>.</a:t>
            </a:r>
            <a:endParaRPr lang="en-US" dirty="0"/>
          </a:p>
        </p:txBody>
      </p:sp>
    </p:spTree>
    <p:extLst>
      <p:ext uri="{BB962C8B-B14F-4D97-AF65-F5344CB8AC3E}">
        <p14:creationId xmlns:p14="http://schemas.microsoft.com/office/powerpoint/2010/main" val="267371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 UP</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Launched </a:t>
            </a:r>
            <a:r>
              <a:rPr lang="en-US" dirty="0"/>
              <a:t>in November 2011, UP by Jawbone is an activity </a:t>
            </a:r>
            <a:r>
              <a:rPr lang="en-US" dirty="0" smtClean="0"/>
              <a:t>tracker.</a:t>
            </a:r>
            <a:endParaRPr lang="en-US" dirty="0"/>
          </a:p>
          <a:p>
            <a:r>
              <a:rPr lang="en-US" dirty="0">
                <a:solidFill>
                  <a:schemeClr val="accent5">
                    <a:lumMod val="20000"/>
                    <a:lumOff val="80000"/>
                  </a:schemeClr>
                </a:solidFill>
              </a:rPr>
              <a:t>C</a:t>
            </a:r>
            <a:r>
              <a:rPr lang="en-US" dirty="0" smtClean="0">
                <a:solidFill>
                  <a:schemeClr val="accent5">
                    <a:lumMod val="20000"/>
                    <a:lumOff val="80000"/>
                  </a:schemeClr>
                </a:solidFill>
              </a:rPr>
              <a:t>onsists </a:t>
            </a:r>
            <a:r>
              <a:rPr lang="en-US" dirty="0">
                <a:solidFill>
                  <a:schemeClr val="accent5">
                    <a:lumMod val="20000"/>
                    <a:lumOff val="80000"/>
                  </a:schemeClr>
                </a:solidFill>
              </a:rPr>
              <a:t>of a flexible rubber-coated wristband and accompanying iPhone and Android app </a:t>
            </a:r>
          </a:p>
          <a:p>
            <a:r>
              <a:rPr lang="en-US" dirty="0">
                <a:solidFill>
                  <a:srgbClr val="FFFF00"/>
                </a:solidFill>
              </a:rPr>
              <a:t>A</a:t>
            </a:r>
            <a:r>
              <a:rPr lang="en-US" dirty="0" smtClean="0">
                <a:solidFill>
                  <a:srgbClr val="FFFF00"/>
                </a:solidFill>
              </a:rPr>
              <a:t>llows </a:t>
            </a:r>
            <a:r>
              <a:rPr lang="en-US" dirty="0">
                <a:solidFill>
                  <a:srgbClr val="FFFF00"/>
                </a:solidFill>
              </a:rPr>
              <a:t>users to track their sleep, eating habits, and daily activity including steps taken and calories burned. </a:t>
            </a:r>
          </a:p>
          <a:p>
            <a:r>
              <a:rPr lang="en-US" dirty="0">
                <a:solidFill>
                  <a:srgbClr val="CCFFCC"/>
                </a:solidFill>
              </a:rPr>
              <a:t>F</a:t>
            </a:r>
            <a:r>
              <a:rPr lang="en-US" dirty="0" smtClean="0">
                <a:solidFill>
                  <a:srgbClr val="CCFFCC"/>
                </a:solidFill>
              </a:rPr>
              <a:t>eatures </a:t>
            </a:r>
            <a:r>
              <a:rPr lang="en-US" dirty="0">
                <a:solidFill>
                  <a:srgbClr val="CCFFCC"/>
                </a:solidFill>
              </a:rPr>
              <a:t>a vibration motor that can be programmed as an alarm to wake users in the best phase of their natural sleep cycle, or act as a reminder when users have been sedentary too long. </a:t>
            </a:r>
          </a:p>
        </p:txBody>
      </p:sp>
    </p:spTree>
    <p:extLst>
      <p:ext uri="{BB962C8B-B14F-4D97-AF65-F5344CB8AC3E}">
        <p14:creationId xmlns:p14="http://schemas.microsoft.com/office/powerpoint/2010/main" val="11808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616"/>
            <a:ext cx="8229600" cy="1143000"/>
          </a:xfrm>
        </p:spPr>
        <p:txBody>
          <a:bodyPr/>
          <a:lstStyle/>
          <a:p>
            <a:r>
              <a:rPr lang="en-US" b="1" dirty="0" smtClean="0"/>
              <a:t>Outlook</a:t>
            </a:r>
            <a:endParaRPr lang="en-US" b="1" dirty="0"/>
          </a:p>
        </p:txBody>
      </p:sp>
      <p:sp>
        <p:nvSpPr>
          <p:cNvPr id="9" name="TextBox 8"/>
          <p:cNvSpPr txBox="1"/>
          <p:nvPr/>
        </p:nvSpPr>
        <p:spPr>
          <a:xfrm>
            <a:off x="1320443" y="1996538"/>
            <a:ext cx="6573246" cy="2862323"/>
          </a:xfrm>
          <a:prstGeom prst="rect">
            <a:avLst/>
          </a:prstGeom>
          <a:noFill/>
        </p:spPr>
        <p:txBody>
          <a:bodyPr wrap="none" rtlCol="0">
            <a:spAutoFit/>
          </a:bodyPr>
          <a:lstStyle/>
          <a:p>
            <a:r>
              <a:rPr lang="en-US" dirty="0">
                <a:hlinkClick r:id="rId2"/>
              </a:rPr>
              <a:t>http://www.tekshanghai.com/product/jawbone-up-2nd-gen</a:t>
            </a:r>
            <a:r>
              <a:rPr lang="en-US" dirty="0" smtClean="0">
                <a:hlinkClick r:id="rId2"/>
              </a:rPr>
              <a:t>/</a:t>
            </a:r>
            <a:endParaRPr lang="en-US" dirty="0" smtClean="0"/>
          </a:p>
          <a:p>
            <a:endParaRPr lang="en-US" dirty="0" smtClean="0"/>
          </a:p>
          <a:p>
            <a:r>
              <a:rPr lang="en-US" dirty="0">
                <a:hlinkClick r:id="rId3"/>
              </a:rPr>
              <a:t>http://axbom.se/fitbit-flex-jawbone-</a:t>
            </a:r>
            <a:r>
              <a:rPr lang="en-US" dirty="0" smtClean="0">
                <a:hlinkClick r:id="rId3"/>
              </a:rPr>
              <a:t>up</a:t>
            </a:r>
            <a:endParaRPr lang="en-US" dirty="0" smtClean="0"/>
          </a:p>
          <a:p>
            <a:endParaRPr lang="en-US" dirty="0" smtClean="0"/>
          </a:p>
          <a:p>
            <a:r>
              <a:rPr lang="en-US" dirty="0">
                <a:hlinkClick r:id="rId4"/>
              </a:rPr>
              <a:t>http://www.whatmobile.net/2014/06/02/review-fitness</a:t>
            </a:r>
            <a:r>
              <a:rPr lang="en-US" dirty="0" smtClean="0">
                <a:hlinkClick r:id="rId4"/>
              </a:rPr>
              <a:t>-</a:t>
            </a:r>
          </a:p>
          <a:p>
            <a:r>
              <a:rPr lang="en-US" dirty="0" smtClean="0">
                <a:hlinkClick r:id="rId4"/>
              </a:rPr>
              <a:t>wearables</a:t>
            </a:r>
            <a:r>
              <a:rPr lang="en-US" dirty="0">
                <a:hlinkClick r:id="rId4"/>
              </a:rPr>
              <a:t>-round-nikefuelband-se-vs-jawbone-up24-vs-misfit-shine</a:t>
            </a:r>
            <a:r>
              <a:rPr lang="en-US" dirty="0" smtClean="0">
                <a:hlinkClick r:id="rId4"/>
              </a:rPr>
              <a:t>/</a:t>
            </a:r>
            <a:endParaRPr lang="en-US" dirty="0" smtClean="0"/>
          </a:p>
          <a:p>
            <a:endParaRPr lang="en-US" dirty="0" smtClean="0"/>
          </a:p>
          <a:p>
            <a:r>
              <a:rPr lang="en-US" dirty="0">
                <a:hlinkClick r:id="rId5"/>
              </a:rPr>
              <a:t>http://www.slashgear.com/jawbone-up24-adds-pink-navy-and</a:t>
            </a:r>
            <a:r>
              <a:rPr lang="en-US" dirty="0" smtClean="0">
                <a:hlinkClick r:id="rId5"/>
              </a:rPr>
              <a:t>-</a:t>
            </a:r>
          </a:p>
          <a:p>
            <a:r>
              <a:rPr lang="en-US" dirty="0" smtClean="0">
                <a:hlinkClick r:id="rId5"/>
              </a:rPr>
              <a:t>lemon</a:t>
            </a:r>
            <a:r>
              <a:rPr lang="en-US" dirty="0">
                <a:hlinkClick r:id="rId5"/>
              </a:rPr>
              <a:t>-lime-color-choices-23326256</a:t>
            </a:r>
            <a:r>
              <a:rPr lang="en-US" dirty="0" smtClean="0">
                <a:hlinkClick r:id="rId5"/>
              </a:rPr>
              <a:t>/</a:t>
            </a:r>
            <a:endParaRPr lang="en-US" dirty="0" smtClean="0"/>
          </a:p>
          <a:p>
            <a:endParaRPr lang="en-US" dirty="0" smtClean="0"/>
          </a:p>
        </p:txBody>
      </p:sp>
    </p:spTree>
    <p:extLst>
      <p:ext uri="{BB962C8B-B14F-4D97-AF65-F5344CB8AC3E}">
        <p14:creationId xmlns:p14="http://schemas.microsoft.com/office/powerpoint/2010/main" val="11811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awbone-up-wristband-1-537x4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0980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p24-spring-colors-hires-003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27021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p24-spring-colors-hires-00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1" cy="2894806"/>
          </a:xfrm>
          <a:prstGeom prst="rect">
            <a:avLst/>
          </a:prstGeom>
        </p:spPr>
      </p:pic>
      <p:pic>
        <p:nvPicPr>
          <p:cNvPr id="6" name="Picture 5" descr="Jawbone-u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80386"/>
            <a:ext cx="9144000" cy="4077614"/>
          </a:xfrm>
          <a:prstGeom prst="rect">
            <a:avLst/>
          </a:prstGeom>
        </p:spPr>
      </p:pic>
    </p:spTree>
    <p:extLst>
      <p:ext uri="{BB962C8B-B14F-4D97-AF65-F5344CB8AC3E}">
        <p14:creationId xmlns:p14="http://schemas.microsoft.com/office/powerpoint/2010/main" val="78944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jawbone-up-gallery-1.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00" r="287"/>
          <a:stretch/>
        </p:blipFill>
        <p:spPr>
          <a:xfrm>
            <a:off x="0" y="510"/>
            <a:ext cx="9143999" cy="6857490"/>
          </a:xfrm>
        </p:spPr>
      </p:pic>
    </p:spTree>
    <p:extLst>
      <p:ext uri="{BB962C8B-B14F-4D97-AF65-F5344CB8AC3E}">
        <p14:creationId xmlns:p14="http://schemas.microsoft.com/office/powerpoint/2010/main" val="395861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8964"/>
            <a:ext cx="8229600" cy="1143000"/>
          </a:xfrm>
        </p:spPr>
        <p:txBody>
          <a:bodyPr/>
          <a:lstStyle/>
          <a:p>
            <a:r>
              <a:rPr lang="en-US" dirty="0" smtClean="0"/>
              <a:t>UP App (</a:t>
            </a:r>
            <a:r>
              <a:rPr lang="en-US" dirty="0" err="1" smtClean="0"/>
              <a:t>iOS</a:t>
            </a:r>
            <a:r>
              <a:rPr lang="en-US" dirty="0" smtClean="0"/>
              <a:t>)</a:t>
            </a:r>
            <a:endParaRPr lang="en-US" dirty="0"/>
          </a:p>
        </p:txBody>
      </p:sp>
      <p:sp>
        <p:nvSpPr>
          <p:cNvPr id="5" name="TextBox 4"/>
          <p:cNvSpPr txBox="1"/>
          <p:nvPr/>
        </p:nvSpPr>
        <p:spPr>
          <a:xfrm>
            <a:off x="1384324" y="1887917"/>
            <a:ext cx="6557241" cy="1754327"/>
          </a:xfrm>
          <a:prstGeom prst="rect">
            <a:avLst/>
          </a:prstGeom>
          <a:noFill/>
        </p:spPr>
        <p:txBody>
          <a:bodyPr wrap="none" rtlCol="0">
            <a:spAutoFit/>
          </a:bodyPr>
          <a:lstStyle/>
          <a:p>
            <a:r>
              <a:rPr lang="en-US" dirty="0">
                <a:hlinkClick r:id="rId2"/>
              </a:rPr>
              <a:t>http://www.techradar.com/reviews/gadgets/jawbone-up24</a:t>
            </a:r>
            <a:r>
              <a:rPr lang="en-US" dirty="0" smtClean="0">
                <a:hlinkClick r:id="rId2"/>
              </a:rPr>
              <a:t>-</a:t>
            </a:r>
          </a:p>
          <a:p>
            <a:r>
              <a:rPr lang="en-US" dirty="0" smtClean="0">
                <a:hlinkClick r:id="rId2"/>
              </a:rPr>
              <a:t>review</a:t>
            </a:r>
            <a:r>
              <a:rPr lang="en-US" dirty="0">
                <a:hlinkClick r:id="rId2"/>
              </a:rPr>
              <a:t>-1230596/</a:t>
            </a:r>
            <a:r>
              <a:rPr lang="en-US" dirty="0" smtClean="0">
                <a:hlinkClick r:id="rId2"/>
              </a:rPr>
              <a:t>review</a:t>
            </a:r>
            <a:endParaRPr lang="en-US" dirty="0" smtClean="0"/>
          </a:p>
          <a:p>
            <a:endParaRPr lang="en-US" dirty="0"/>
          </a:p>
          <a:p>
            <a:r>
              <a:rPr lang="en-US" dirty="0">
                <a:hlinkClick r:id="rId3"/>
              </a:rPr>
              <a:t>http://www.gizmodo.com.au/2013/03/new-android-apps-jawbone</a:t>
            </a:r>
            <a:r>
              <a:rPr lang="en-US" dirty="0" smtClean="0">
                <a:hlinkClick r:id="rId3"/>
              </a:rPr>
              <a:t>-</a:t>
            </a:r>
          </a:p>
          <a:p>
            <a:r>
              <a:rPr lang="en-US" dirty="0" smtClean="0">
                <a:hlinkClick r:id="rId3"/>
              </a:rPr>
              <a:t>up</a:t>
            </a:r>
            <a:r>
              <a:rPr lang="en-US" dirty="0">
                <a:hlinkClick r:id="rId3"/>
              </a:rPr>
              <a:t>-a-world-of-fire-and-ice-and-more</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88054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origina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0900"/>
            <a:ext cx="9144000" cy="5143500"/>
          </a:xfrm>
          <a:prstGeom prst="rect">
            <a:avLst/>
          </a:prstGeom>
        </p:spPr>
      </p:pic>
    </p:spTree>
    <p:extLst>
      <p:ext uri="{BB962C8B-B14F-4D97-AF65-F5344CB8AC3E}">
        <p14:creationId xmlns:p14="http://schemas.microsoft.com/office/powerpoint/2010/main" val="1793289299"/>
      </p:ext>
    </p:extLst>
  </p:cSld>
  <p:clrMapOvr>
    <a:masterClrMapping/>
  </p:clrMapOvr>
</p:sld>
</file>

<file path=ppt/theme/theme1.xml><?xml version="1.0" encoding="utf-8"?>
<a:theme xmlns:a="http://schemas.openxmlformats.org/drawingml/2006/main" name="Black">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116</TotalTime>
  <Words>590</Words>
  <Application>Microsoft Macintosh PowerPoint</Application>
  <PresentationFormat>On-screen Show (4:3)</PresentationFormat>
  <Paragraphs>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Black</vt:lpstr>
      <vt:lpstr>CS 557 Water Alert and Tracking System by Using Jawbone UP</vt:lpstr>
      <vt:lpstr>Background - UP</vt:lpstr>
      <vt:lpstr>Outlook</vt:lpstr>
      <vt:lpstr>PowerPoint Presentation</vt:lpstr>
      <vt:lpstr>PowerPoint Presentation</vt:lpstr>
      <vt:lpstr>PowerPoint Presentation</vt:lpstr>
      <vt:lpstr>PowerPoint Presentation</vt:lpstr>
      <vt:lpstr>UP App (iOS)</vt:lpstr>
      <vt:lpstr>PowerPoint Presentation</vt:lpstr>
      <vt:lpstr>PowerPoint Presentation</vt:lpstr>
      <vt:lpstr>Motivation</vt:lpstr>
      <vt:lpstr>Project Goals</vt:lpstr>
      <vt:lpstr>App General Process Design</vt:lpstr>
      <vt:lpstr>References</vt:lpstr>
    </vt:vector>
  </TitlesOfParts>
  <Company>IIT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557 Water Alert and Tracking System</dc:title>
  <dc:creator>Xin Su</dc:creator>
  <cp:lastModifiedBy>Xin Su</cp:lastModifiedBy>
  <cp:revision>59</cp:revision>
  <dcterms:created xsi:type="dcterms:W3CDTF">2015-02-09T18:15:45Z</dcterms:created>
  <dcterms:modified xsi:type="dcterms:W3CDTF">2015-02-09T22:03:00Z</dcterms:modified>
</cp:coreProperties>
</file>