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3"/>
  </p:sldMasterIdLst>
  <p:notesMasterIdLst>
    <p:notesMasterId r:id="rId16"/>
  </p:notesMasterIdLst>
  <p:sldIdLst>
    <p:sldId id="256" r:id="rId4"/>
    <p:sldId id="257" r:id="rId5"/>
    <p:sldId id="277" r:id="rId6"/>
    <p:sldId id="273" r:id="rId7"/>
    <p:sldId id="272" r:id="rId8"/>
    <p:sldId id="271" r:id="rId9"/>
    <p:sldId id="280" r:id="rId10"/>
    <p:sldId id="281" r:id="rId11"/>
    <p:sldId id="275" r:id="rId12"/>
    <p:sldId id="268" r:id="rId13"/>
    <p:sldId id="28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redný štý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Svetlý štýl 2 - zvýrazneni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DD34B-1126-4E64-9618-893E4F39C864}" type="datetimeFigureOut">
              <a:rPr lang="sk-SK" smtClean="0"/>
              <a:t>3. 12. 2021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A081-F1BA-45CB-A768-C817D11009E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945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A081-F1BA-45CB-A768-C817D11009E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241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dirty="0"/>
              <a:t>7.12.2021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7837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B616-10F3-475A-BF11-99F48BFFB983}" type="datetimeFigureOut">
              <a:rPr lang="sk-SK" smtClean="0"/>
              <a:t>3. 12. 2021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76106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B616-10F3-475A-BF11-99F48BFFB983}" type="datetimeFigureOut">
              <a:rPr lang="sk-SK" smtClean="0"/>
              <a:t>3. 12. 2021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8794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ástupný objekt pre číslo snímky 10">
            <a:extLst>
              <a:ext uri="{FF2B5EF4-FFF2-40B4-BE49-F238E27FC236}">
                <a16:creationId xmlns:a16="http://schemas.microsoft.com/office/drawing/2014/main" id="{458CB934-2264-4C5C-94F0-7714A295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2" name="Nadpis 11">
            <a:extLst>
              <a:ext uri="{FF2B5EF4-FFF2-40B4-BE49-F238E27FC236}">
                <a16:creationId xmlns:a16="http://schemas.microsoft.com/office/drawing/2014/main" id="{1226F116-759D-4CB6-AD36-01F8C0BE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467418"/>
            <a:ext cx="7729728" cy="1188720"/>
          </a:xfr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60C6A4B-FE08-4BF4-9A26-6DF6B682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0BD61C68-2C19-493C-9B0C-6353E2AF8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E0F4F520-961E-4358-9845-84283FAD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ate Placeholder 6">
            <a:extLst>
              <a:ext uri="{FF2B5EF4-FFF2-40B4-BE49-F238E27FC236}">
                <a16:creationId xmlns:a16="http://schemas.microsoft.com/office/drawing/2014/main" id="{1B3DC385-B3BA-4331-BCD8-BD9B7245435C}"/>
              </a:ext>
            </a:extLst>
          </p:cNvPr>
          <p:cNvSpPr txBox="1">
            <a:spLocks/>
          </p:cNvSpPr>
          <p:nvPr userDrawn="1"/>
        </p:nvSpPr>
        <p:spPr>
          <a:xfrm>
            <a:off x="7973829" y="63912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>
                <a:solidFill>
                  <a:schemeClr val="bg1">
                    <a:alpha val="70000"/>
                  </a:schemeClr>
                </a:solidFill>
              </a:rPr>
              <a:t>7.12.2021</a:t>
            </a:r>
          </a:p>
        </p:txBody>
      </p:sp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7BEE9AA2-22E1-45D8-8D8D-9E90D3FC95CD}"/>
              </a:ext>
            </a:extLst>
          </p:cNvPr>
          <p:cNvSpPr txBox="1">
            <a:spLocks/>
          </p:cNvSpPr>
          <p:nvPr userDrawn="1"/>
        </p:nvSpPr>
        <p:spPr>
          <a:xfrm>
            <a:off x="10911322" y="63703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499C2-0BCE-4291-8253-CF71AC271934}" type="slidenum">
              <a:rPr lang="sk-SK" smtClean="0"/>
              <a:pPr/>
              <a:t>‹#›</a:t>
            </a:fld>
            <a:endParaRPr lang="sk-SK" dirty="0"/>
          </a:p>
        </p:txBody>
      </p:sp>
      <p:sp>
        <p:nvSpPr>
          <p:cNvPr id="21" name="Zástupný objekt pre obsah 2">
            <a:extLst>
              <a:ext uri="{FF2B5EF4-FFF2-40B4-BE49-F238E27FC236}">
                <a16:creationId xmlns:a16="http://schemas.microsoft.com/office/drawing/2014/main" id="{15650793-2BA2-4CF2-89B9-D0106F3E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1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B616-10F3-475A-BF11-99F48BFFB983}" type="datetimeFigureOut">
              <a:rPr lang="sk-SK" smtClean="0"/>
              <a:t>3. 12. 2021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2518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B616-10F3-475A-BF11-99F48BFFB983}" type="datetimeFigureOut">
              <a:rPr lang="sk-SK" smtClean="0"/>
              <a:t>3. 12. 2021</a:t>
            </a:fld>
            <a:endParaRPr lang="sk-S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1653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B616-10F3-475A-BF11-99F48BFFB983}" type="datetimeFigureOut">
              <a:rPr lang="sk-SK" smtClean="0"/>
              <a:t>3. 12. 2021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B616-10F3-475A-BF11-99F48BFFB983}" type="datetimeFigureOut">
              <a:rPr lang="sk-SK" smtClean="0"/>
              <a:t>3. 12. 2021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8377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B616-10F3-475A-BF11-99F48BFFB983}" type="datetimeFigureOut">
              <a:rPr lang="sk-SK" smtClean="0"/>
              <a:t>3. 12. 2021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6288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B616-10F3-475A-BF11-99F48BFFB983}" type="datetimeFigureOut">
              <a:rPr lang="sk-SK" smtClean="0"/>
              <a:t>3. 12. 2021</a:t>
            </a:fld>
            <a:endParaRPr lang="sk-SK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76794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dirty="0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314B616-10F3-475A-BF11-99F48BFFB983}" type="datetimeFigureOut">
              <a:rPr lang="sk-SK" smtClean="0"/>
              <a:t>3. 12. 2021</a:t>
            </a:fld>
            <a:endParaRPr lang="sk-SK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2841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sk-SK" dirty="0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dirty="0"/>
              <a:t>Kliknite sem a upravte štýly predlohy textu</a:t>
            </a:r>
          </a:p>
          <a:p>
            <a:pPr lvl="1"/>
            <a:r>
              <a:rPr lang="sk-SK" dirty="0"/>
              <a:t>Druhá úroveň</a:t>
            </a:r>
          </a:p>
          <a:p>
            <a:pPr lvl="2"/>
            <a:r>
              <a:rPr lang="sk-SK" dirty="0"/>
              <a:t>Tretia úroveň</a:t>
            </a:r>
          </a:p>
          <a:p>
            <a:pPr lvl="3"/>
            <a:r>
              <a:rPr lang="sk-SK" dirty="0"/>
              <a:t>Štvrtá úroveň</a:t>
            </a:r>
          </a:p>
          <a:p>
            <a:pPr lvl="4"/>
            <a:r>
              <a:rPr lang="sk-SK" dirty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314B616-10F3-475A-BF11-99F48BFFB983}" type="datetimeFigureOut">
              <a:rPr lang="sk-SK" smtClean="0"/>
              <a:t>3. 12. 2021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16499C2-0BCE-4291-8253-CF71AC271934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92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bytes.in/android-vs-ios/" TargetMode="External"/><Relationship Id="rId3" Type="http://schemas.openxmlformats.org/officeDocument/2006/relationships/hyperlink" Target="https://buildfire.com/understanding-mobile-app-development-lifecycle/" TargetMode="External"/><Relationship Id="rId7" Type="http://schemas.openxmlformats.org/officeDocument/2006/relationships/hyperlink" Target="https://ddi-dev.com/blog/programming/10-differences-between-android-and-ios-app-development/" TargetMode="External"/><Relationship Id="rId2" Type="http://schemas.openxmlformats.org/officeDocument/2006/relationships/hyperlink" Target="https://sk.eyewated.com/android-os-vs-apple-ios-co-je-pre-vyvojarov-lepsi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go-cms.com/post/5-major-differences-between-ios-and-android-app-development" TargetMode="External"/><Relationship Id="rId5" Type="http://schemas.openxmlformats.org/officeDocument/2006/relationships/hyperlink" Target="https://themanifest.com/app-development/blog/long-term-app-maintenance" TargetMode="External"/><Relationship Id="rId4" Type="http://schemas.openxmlformats.org/officeDocument/2006/relationships/hyperlink" Target="https://www.emm.sk/blog/proces-vyvoja-mobilnej-aplikacie-cast-2/" TargetMode="External"/><Relationship Id="rId9" Type="http://schemas.openxmlformats.org/officeDocument/2006/relationships/hyperlink" Target="https://dzone.com/articles/the-approval-process-android-vs-iphon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jumpgrowth.com/key-differences-between-android-and-ios-app-developmen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530FB-4FAA-4CD4-8871-AB1177B33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dirty="0"/>
              <a:t>Vývoj mobilných aplikácií</a:t>
            </a:r>
            <a:br>
              <a:rPr lang="sk-SK" dirty="0"/>
            </a:br>
            <a:r>
              <a:rPr lang="sk-SK" sz="1300" dirty="0">
                <a:latin typeface="F33"/>
                <a:ea typeface="+mn-ea"/>
                <a:cs typeface="+mn-cs"/>
              </a:rPr>
              <a:t>Metódy inžinierskej práce 2021/2022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4D44F7-BF11-49B8-95A7-7F1C6B004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362581"/>
          </a:xfrm>
        </p:spPr>
        <p:txBody>
          <a:bodyPr>
            <a:normAutofit/>
          </a:bodyPr>
          <a:lstStyle/>
          <a:p>
            <a:pPr algn="ctr"/>
            <a:r>
              <a:rPr lang="sk-SK" sz="2600" dirty="0"/>
              <a:t>Lujza Šufliarska</a:t>
            </a:r>
          </a:p>
          <a:p>
            <a:pPr algn="ctr"/>
            <a:r>
              <a:rPr lang="sk-SK" sz="1500" b="0" i="0" u="none" strike="noStrike" baseline="0" dirty="0">
                <a:latin typeface="F33"/>
              </a:rPr>
              <a:t>Fakulta informatiky a informačných technológií</a:t>
            </a:r>
          </a:p>
          <a:p>
            <a:pPr algn="ctr"/>
            <a:r>
              <a:rPr lang="sk-SK" sz="1500" b="0" i="0" u="none" strike="noStrike" baseline="0" dirty="0">
                <a:latin typeface="F33"/>
              </a:rPr>
              <a:t>Slovenská technická univerzita v Bratislave</a:t>
            </a:r>
          </a:p>
          <a:p>
            <a:pPr algn="ctr"/>
            <a:r>
              <a:rPr lang="sk-SK" b="0" i="0" u="none" strike="noStrike" baseline="0" dirty="0">
                <a:latin typeface="F33"/>
              </a:rPr>
              <a:t>7.12.2021</a:t>
            </a:r>
          </a:p>
        </p:txBody>
      </p:sp>
    </p:spTree>
    <p:extLst>
      <p:ext uri="{BB962C8B-B14F-4D97-AF65-F5344CB8AC3E}">
        <p14:creationId xmlns:p14="http://schemas.microsoft.com/office/powerpoint/2010/main" val="324788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B83FE0F2-C47D-4502-9B7C-6543ABF9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Sumarizácia</a:t>
            </a:r>
            <a:endParaRPr lang="sk-SK" dirty="0"/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57A73EA3-9B29-4083-994D-5A9854EF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Postup práce</a:t>
            </a:r>
          </a:p>
          <a:p>
            <a:r>
              <a:rPr lang="sk-SK" dirty="0"/>
              <a:t>Pre aký operačný systém chceme aplikáciu?</a:t>
            </a:r>
          </a:p>
          <a:p>
            <a:r>
              <a:rPr lang="sk-SK" dirty="0"/>
              <a:t>Každý operačný systém má + aj -, treba si vybrať čo preferujeme</a:t>
            </a:r>
          </a:p>
          <a:p>
            <a:r>
              <a:rPr lang="sk-SK" dirty="0"/>
              <a:t>Starostlivosť o aplikáciu po vydaní</a:t>
            </a:r>
          </a:p>
        </p:txBody>
      </p:sp>
    </p:spTree>
    <p:extLst>
      <p:ext uri="{BB962C8B-B14F-4D97-AF65-F5344CB8AC3E}">
        <p14:creationId xmlns:p14="http://schemas.microsoft.com/office/powerpoint/2010/main" val="318537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78FFFF1-24A6-4C38-A449-50B0F6F1E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C9D9AA6B-496D-4FD6-9DA6-214DD966A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58961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0C8AACF-F96B-40DE-B943-897164FD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Odkazy</a:t>
            </a:r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21EB33A3-0A1D-4C8A-9C9F-835A5EE8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41" y="1743959"/>
            <a:ext cx="9389096" cy="3770721"/>
          </a:xfrm>
        </p:spPr>
        <p:txBody>
          <a:bodyPr>
            <a:normAutofit fontScale="92500"/>
          </a:bodyPr>
          <a:lstStyle/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https://sk.eyewated.com/android-os-vs-apple-ios-co-je-pre-vyvojarov-lepsie/</a:t>
            </a:r>
            <a:endParaRPr lang="sk-SK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https://buildfire.com/understanding-mobile-app-development-lifecycle/</a:t>
            </a:r>
            <a:endParaRPr lang="sk-SK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https://www.emm.sk/blog/proces-vyvoja-mobilnej-aplikacie-cast-2/</a:t>
            </a:r>
            <a:endParaRPr lang="sk-SK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https://themanifest.com/app-development/blog/long-term-app-maintenance</a:t>
            </a:r>
            <a:endParaRPr lang="sk-SK" dirty="0"/>
          </a:p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https://www.ego-cms.com/post/5-major-differences-between-ios-and-android-app-development</a:t>
            </a:r>
            <a:endParaRPr lang="sk-SK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https://ddi-dev.com/blog/programming/10-differences-between-android-and-ios-app-development/</a:t>
            </a:r>
            <a:endParaRPr lang="sk-SK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https://www.redbytes.in/android-vs-ios/</a:t>
            </a:r>
            <a:endParaRPr lang="sk-SK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https://sk.eyewated.com/android-os-vs-apple-ios-co-je-pre-vyvojarov-lepsie/</a:t>
            </a:r>
            <a:endParaRPr lang="sk-SK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https://dzone.com/articles/the-approval-process-android-vs-iphone</a:t>
            </a:r>
            <a:endParaRPr lang="sk-SK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56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C90C26-CCEF-4009-95BA-E16C6736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467418"/>
            <a:ext cx="7729728" cy="1188720"/>
          </a:xfrm>
          <a:solidFill>
            <a:srgbClr val="FFFFFF"/>
          </a:solidFill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kapitoly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0339E51-40E5-48FD-810D-BE7B7CF8F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563" y="2290763"/>
            <a:ext cx="8778875" cy="28797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vývoja</a:t>
            </a:r>
            <a:r>
              <a:rPr lang="en-US" dirty="0"/>
              <a:t> </a:t>
            </a:r>
            <a:r>
              <a:rPr lang="en-US" dirty="0" err="1"/>
              <a:t>aplikácie</a:t>
            </a:r>
            <a:endParaRPr lang="en-US" dirty="0"/>
          </a:p>
          <a:p>
            <a:r>
              <a:rPr lang="en-US" dirty="0"/>
              <a:t>Android vs. iOS</a:t>
            </a:r>
          </a:p>
        </p:txBody>
      </p:sp>
      <p:pic>
        <p:nvPicPr>
          <p:cNvPr id="11266" name="Picture 2" descr="Mobile App Development | Developing Your Mobile App | Fenzo Digital">
            <a:extLst>
              <a:ext uri="{FF2B5EF4-FFF2-40B4-BE49-F238E27FC236}">
                <a16:creationId xmlns:a16="http://schemas.microsoft.com/office/drawing/2014/main" id="{1EF26C97-D3AA-4199-9EF4-FCB19696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844" y="1788297"/>
            <a:ext cx="5125602" cy="362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CA872C53-85C2-4D87-9F0E-16C89B5F03B8}"/>
              </a:ext>
            </a:extLst>
          </p:cNvPr>
          <p:cNvSpPr txBox="1"/>
          <p:nvPr/>
        </p:nvSpPr>
        <p:spPr>
          <a:xfrm>
            <a:off x="0" y="6642556"/>
            <a:ext cx="60943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800" dirty="0">
                <a:solidFill>
                  <a:schemeClr val="bg1">
                    <a:lumMod val="85000"/>
                  </a:schemeClr>
                </a:solidFill>
              </a:rPr>
              <a:t>https://fenzodigital.com/blog/18-things-you-must-know-before-developing-your-mobile-app/</a:t>
            </a:r>
          </a:p>
        </p:txBody>
      </p:sp>
    </p:spTree>
    <p:extLst>
      <p:ext uri="{BB962C8B-B14F-4D97-AF65-F5344CB8AC3E}">
        <p14:creationId xmlns:p14="http://schemas.microsoft.com/office/powerpoint/2010/main" val="3925936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C90C26-CCEF-4009-95BA-E16C6736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sk-SK"/>
              <a:t>Proces vývoja aplikácie</a:t>
            </a:r>
            <a:endParaRPr lang="sk-SK" dirty="0"/>
          </a:p>
        </p:txBody>
      </p:sp>
      <p:pic>
        <p:nvPicPr>
          <p:cNvPr id="10" name="Obrázok 9" descr="Obrázok, na ktorom je text&#10;&#10;Automaticky generovaný popis">
            <a:extLst>
              <a:ext uri="{FF2B5EF4-FFF2-40B4-BE49-F238E27FC236}">
                <a16:creationId xmlns:a16="http://schemas.microsoft.com/office/drawing/2014/main" id="{71B05E80-8766-47A6-A69D-119BB8000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93" y="2100263"/>
            <a:ext cx="10156214" cy="2657474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51691AAF-D9DA-4079-8AFB-715DE0BA3E04}"/>
              </a:ext>
            </a:extLst>
          </p:cNvPr>
          <p:cNvSpPr txBox="1"/>
          <p:nvPr/>
        </p:nvSpPr>
        <p:spPr>
          <a:xfrm>
            <a:off x="0" y="6642556"/>
            <a:ext cx="31411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>
                <a:solidFill>
                  <a:schemeClr val="bg1">
                    <a:lumMod val="85000"/>
                  </a:schemeClr>
                </a:solidFill>
              </a:rPr>
              <a:t>Autor grafu: Lujza Šufliarska, pomocou https://app.mindmup.com/</a:t>
            </a:r>
          </a:p>
        </p:txBody>
      </p:sp>
    </p:spTree>
    <p:extLst>
      <p:ext uri="{BB962C8B-B14F-4D97-AF65-F5344CB8AC3E}">
        <p14:creationId xmlns:p14="http://schemas.microsoft.com/office/powerpoint/2010/main" val="121956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F7E88594-6102-49DF-A4F3-670E4DD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Grafický návrh</a:t>
            </a:r>
          </a:p>
        </p:txBody>
      </p:sp>
      <p:pic>
        <p:nvPicPr>
          <p:cNvPr id="4098" name="Picture 2" descr="Finance App - UI Design by Budiarti R. on Dribbble">
            <a:extLst>
              <a:ext uri="{FF2B5EF4-FFF2-40B4-BE49-F238E27FC236}">
                <a16:creationId xmlns:a16="http://schemas.microsoft.com/office/drawing/2014/main" id="{BFEE4C50-20A4-4F04-BFEC-4696DE66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2251074"/>
            <a:ext cx="3435842" cy="257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asy Wireframe Tool For Your Whole Team | Moqups">
            <a:extLst>
              <a:ext uri="{FF2B5EF4-FFF2-40B4-BE49-F238E27FC236}">
                <a16:creationId xmlns:a16="http://schemas.microsoft.com/office/drawing/2014/main" id="{ECF0F0F3-6372-4053-BF62-DA4D402DA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35" y="1899340"/>
            <a:ext cx="6022869" cy="33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0FF4A30E-1584-4B34-BCC8-F632835E61D4}"/>
              </a:ext>
            </a:extLst>
          </p:cNvPr>
          <p:cNvSpPr txBox="1"/>
          <p:nvPr/>
        </p:nvSpPr>
        <p:spPr>
          <a:xfrm>
            <a:off x="-2526" y="6345880"/>
            <a:ext cx="314113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800" dirty="0">
                <a:solidFill>
                  <a:schemeClr val="bg1">
                    <a:lumMod val="85000"/>
                  </a:schemeClr>
                </a:solidFill>
              </a:rPr>
              <a:t>https://dribbble.com/shots/10976326-Finance-App-UI-Design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F5DF2E6F-3A5A-49F7-9E0D-E6653717B0D4}"/>
              </a:ext>
            </a:extLst>
          </p:cNvPr>
          <p:cNvSpPr txBox="1"/>
          <p:nvPr/>
        </p:nvSpPr>
        <p:spPr>
          <a:xfrm>
            <a:off x="-2526" y="6507615"/>
            <a:ext cx="6098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800">
                <a:solidFill>
                  <a:schemeClr val="bg1">
                    <a:lumMod val="85000"/>
                  </a:schemeClr>
                </a:solidFill>
              </a:rPr>
              <a:t>https://moqups.com/wireframe-tool/</a:t>
            </a:r>
            <a:endParaRPr lang="sk-SK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AutoShape 8" descr="Wireframes Free Mobile UI Kit - Clean and clear Wireframes layout for your next project.">
            <a:extLst>
              <a:ext uri="{FF2B5EF4-FFF2-40B4-BE49-F238E27FC236}">
                <a16:creationId xmlns:a16="http://schemas.microsoft.com/office/drawing/2014/main" id="{43688D66-B3E9-44A9-90F5-9C91C084E9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29318" y="2529245"/>
            <a:ext cx="138960" cy="13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4106" name="Picture 10" descr="Wireframes Free Mobile UI Kit - Clean and clear Wireframes layout for your next project.">
            <a:extLst>
              <a:ext uri="{FF2B5EF4-FFF2-40B4-BE49-F238E27FC236}">
                <a16:creationId xmlns:a16="http://schemas.microsoft.com/office/drawing/2014/main" id="{85EF2E5A-EAA0-48E2-AAC6-753887A9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183" y="1740546"/>
            <a:ext cx="6727269" cy="3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054F13EB-558C-4B66-B194-6AE89EAEF42C}"/>
              </a:ext>
            </a:extLst>
          </p:cNvPr>
          <p:cNvSpPr txBox="1"/>
          <p:nvPr/>
        </p:nvSpPr>
        <p:spPr>
          <a:xfrm>
            <a:off x="-2526" y="6642556"/>
            <a:ext cx="6098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800" dirty="0">
                <a:solidFill>
                  <a:schemeClr val="bg1">
                    <a:lumMod val="85000"/>
                  </a:schemeClr>
                </a:solidFill>
              </a:rPr>
              <a:t>https://www.figma.store/download/wireframes-mobile-free-ui-kit-design-for-figma/</a:t>
            </a:r>
          </a:p>
        </p:txBody>
      </p:sp>
    </p:spTree>
    <p:extLst>
      <p:ext uri="{BB962C8B-B14F-4D97-AF65-F5344CB8AC3E}">
        <p14:creationId xmlns:p14="http://schemas.microsoft.com/office/powerpoint/2010/main" val="189216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D0886A06-C51B-4139-8DA9-FE0A31F9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Programovanie aplikácie</a:t>
            </a:r>
          </a:p>
        </p:txBody>
      </p:sp>
      <p:pic>
        <p:nvPicPr>
          <p:cNvPr id="6146" name="Picture 2" descr="6 Best Programming Languages Used For Mobile App Development">
            <a:extLst>
              <a:ext uri="{FF2B5EF4-FFF2-40B4-BE49-F238E27FC236}">
                <a16:creationId xmlns:a16="http://schemas.microsoft.com/office/drawing/2014/main" id="{06C6E0E7-3F60-451C-B2DC-28BE640AD8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60"/>
          <a:stretch/>
        </p:blipFill>
        <p:spPr bwMode="auto">
          <a:xfrm>
            <a:off x="1308481" y="1804988"/>
            <a:ext cx="2794669" cy="371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4364746B-0D42-4841-BF0A-155D92DE2B51}"/>
              </a:ext>
            </a:extLst>
          </p:cNvPr>
          <p:cNvSpPr txBox="1"/>
          <p:nvPr/>
        </p:nvSpPr>
        <p:spPr>
          <a:xfrm>
            <a:off x="-2526" y="6401525"/>
            <a:ext cx="6093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800" dirty="0">
                <a:solidFill>
                  <a:schemeClr val="bg1">
                    <a:lumMod val="85000"/>
                  </a:schemeClr>
                </a:solidFill>
              </a:rPr>
              <a:t>https://www.orangemantra.com/blog/6-best-programming-languages-used-for-mobile-app-development/</a:t>
            </a:r>
          </a:p>
        </p:txBody>
      </p:sp>
      <p:pic>
        <p:nvPicPr>
          <p:cNvPr id="6148" name="Picture 4" descr="XCode may be coming to the iPhone and iPad very soon | AppleInsider">
            <a:extLst>
              <a:ext uri="{FF2B5EF4-FFF2-40B4-BE49-F238E27FC236}">
                <a16:creationId xmlns:a16="http://schemas.microsoft.com/office/drawing/2014/main" id="{B69F6038-017F-4788-A491-A567501DE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8" y="1804988"/>
            <a:ext cx="6660866" cy="371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E7D0637B-E31A-48D3-A535-B862F562A3B8}"/>
              </a:ext>
            </a:extLst>
          </p:cNvPr>
          <p:cNvSpPr txBox="1"/>
          <p:nvPr/>
        </p:nvSpPr>
        <p:spPr>
          <a:xfrm>
            <a:off x="-2526" y="6561824"/>
            <a:ext cx="6098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800" dirty="0">
                <a:solidFill>
                  <a:schemeClr val="bg1">
                    <a:lumMod val="85000"/>
                  </a:schemeClr>
                </a:solidFill>
              </a:rPr>
              <a:t>https://appleinsider.com/articles/20/04/20/xcode-may-be-coming-to-the-iphone-and-ipad-very-soon</a:t>
            </a:r>
          </a:p>
        </p:txBody>
      </p:sp>
    </p:spTree>
    <p:extLst>
      <p:ext uri="{BB962C8B-B14F-4D97-AF65-F5344CB8AC3E}">
        <p14:creationId xmlns:p14="http://schemas.microsoft.com/office/powerpoint/2010/main" val="46754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04D5C8A0-BD25-4D36-A3F1-AF0C6054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</a:t>
            </a:r>
          </a:p>
        </p:txBody>
      </p:sp>
      <p:pic>
        <p:nvPicPr>
          <p:cNvPr id="8194" name="Picture 2" descr="What to Test When Testing a Mobile App | Sauce Labs">
            <a:extLst>
              <a:ext uri="{FF2B5EF4-FFF2-40B4-BE49-F238E27FC236}">
                <a16:creationId xmlns:a16="http://schemas.microsoft.com/office/drawing/2014/main" id="{1D932045-F25D-4E28-AFFB-54977846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326481"/>
            <a:ext cx="28575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y is Mobile App Testing Important for Application Development? - Dot Com  Infoway">
            <a:extLst>
              <a:ext uri="{FF2B5EF4-FFF2-40B4-BE49-F238E27FC236}">
                <a16:creationId xmlns:a16="http://schemas.microsoft.com/office/drawing/2014/main" id="{207550AE-97F0-42EC-BEFD-320A3D758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9" t="16569" r="20749"/>
          <a:stretch/>
        </p:blipFill>
        <p:spPr bwMode="auto">
          <a:xfrm>
            <a:off x="5157787" y="2200275"/>
            <a:ext cx="5648515" cy="270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BA711DD9-C8BD-4C3D-8080-D0D635DD1063}"/>
              </a:ext>
            </a:extLst>
          </p:cNvPr>
          <p:cNvSpPr txBox="1"/>
          <p:nvPr/>
        </p:nvSpPr>
        <p:spPr>
          <a:xfrm>
            <a:off x="-4726" y="6427112"/>
            <a:ext cx="6093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800">
                <a:solidFill>
                  <a:schemeClr val="bg1">
                    <a:lumMod val="85000"/>
                  </a:schemeClr>
                </a:solidFill>
              </a:rPr>
              <a:t>https://saucelabs.com/blog/what-to-test-when-testing-a-mobile-app</a:t>
            </a:r>
            <a:endParaRPr lang="sk-SK" sz="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3A505F7A-25CC-4827-8375-94760C2AFBE3}"/>
              </a:ext>
            </a:extLst>
          </p:cNvPr>
          <p:cNvSpPr txBox="1"/>
          <p:nvPr/>
        </p:nvSpPr>
        <p:spPr>
          <a:xfrm>
            <a:off x="-4726" y="6642556"/>
            <a:ext cx="6098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800" dirty="0">
                <a:solidFill>
                  <a:schemeClr val="bg1">
                    <a:lumMod val="85000"/>
                  </a:schemeClr>
                </a:solidFill>
              </a:rPr>
              <a:t>https://www.dotcominfoway.com/blog/why-mobile-app-testing-important-for-application-development/#gref</a:t>
            </a:r>
          </a:p>
        </p:txBody>
      </p:sp>
    </p:spTree>
    <p:extLst>
      <p:ext uri="{BB962C8B-B14F-4D97-AF65-F5344CB8AC3E}">
        <p14:creationId xmlns:p14="http://schemas.microsoft.com/office/powerpoint/2010/main" val="194688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687E9-8FD9-45E9-A535-D8EFAFCC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Umiestnenie na trh</a:t>
            </a:r>
          </a:p>
        </p:txBody>
      </p:sp>
      <p:pic>
        <p:nvPicPr>
          <p:cNvPr id="9218" name="Picture 2" descr="StoreShots - Create App Store Screenshots for Android, iPhone &amp;amp; iPad">
            <a:extLst>
              <a:ext uri="{FF2B5EF4-FFF2-40B4-BE49-F238E27FC236}">
                <a16:creationId xmlns:a16="http://schemas.microsoft.com/office/drawing/2014/main" id="{5F360418-F738-4E11-8F5D-F0B95A705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839" y="1714506"/>
            <a:ext cx="8073957" cy="386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F5744348-6328-41D4-86BD-2282645EC9BE}"/>
              </a:ext>
            </a:extLst>
          </p:cNvPr>
          <p:cNvSpPr txBox="1"/>
          <p:nvPr/>
        </p:nvSpPr>
        <p:spPr>
          <a:xfrm>
            <a:off x="0" y="6642556"/>
            <a:ext cx="60944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800" dirty="0">
                <a:solidFill>
                  <a:schemeClr val="bg1">
                    <a:lumMod val="85000"/>
                  </a:schemeClr>
                </a:solidFill>
              </a:rPr>
              <a:t>https://www.storeshots.net/</a:t>
            </a:r>
          </a:p>
        </p:txBody>
      </p:sp>
    </p:spTree>
    <p:extLst>
      <p:ext uri="{BB962C8B-B14F-4D97-AF65-F5344CB8AC3E}">
        <p14:creationId xmlns:p14="http://schemas.microsoft.com/office/powerpoint/2010/main" val="2519601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1D36A3-8F45-4673-8FDB-C699CB98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Údržba aplikácie</a:t>
            </a:r>
          </a:p>
        </p:txBody>
      </p:sp>
      <p:pic>
        <p:nvPicPr>
          <p:cNvPr id="10242" name="Picture 2" descr="How is App Maintenance a Key to Your Mobile App&amp;#39;s Success?">
            <a:extLst>
              <a:ext uri="{FF2B5EF4-FFF2-40B4-BE49-F238E27FC236}">
                <a16:creationId xmlns:a16="http://schemas.microsoft.com/office/drawing/2014/main" id="{577154D1-164D-4935-87B9-ADD679D53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58" y="1964986"/>
            <a:ext cx="3475612" cy="347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omplete Guide on Mobile App Maintenance">
            <a:extLst>
              <a:ext uri="{FF2B5EF4-FFF2-40B4-BE49-F238E27FC236}">
                <a16:creationId xmlns:a16="http://schemas.microsoft.com/office/drawing/2014/main" id="{B9631C21-6614-4608-8590-8893AE264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33" r="12563" b="7152"/>
          <a:stretch/>
        </p:blipFill>
        <p:spPr bwMode="auto">
          <a:xfrm>
            <a:off x="5560978" y="1964986"/>
            <a:ext cx="4653064" cy="347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2278DF26-7566-4A22-9B1A-2B76BC1D49EB}"/>
              </a:ext>
            </a:extLst>
          </p:cNvPr>
          <p:cNvSpPr txBox="1"/>
          <p:nvPr/>
        </p:nvSpPr>
        <p:spPr>
          <a:xfrm>
            <a:off x="0" y="6642556"/>
            <a:ext cx="60943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800" dirty="0">
                <a:solidFill>
                  <a:schemeClr val="bg1">
                    <a:lumMod val="85000"/>
                  </a:schemeClr>
                </a:solidFill>
              </a:rPr>
              <a:t>https://www.biztechcs.com/blog/complete-guide-mobile-app-maintenance/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7CFA650E-91DE-479A-80CB-ABB89FF4AB04}"/>
              </a:ext>
            </a:extLst>
          </p:cNvPr>
          <p:cNvSpPr txBox="1"/>
          <p:nvPr/>
        </p:nvSpPr>
        <p:spPr>
          <a:xfrm>
            <a:off x="-50" y="6427112"/>
            <a:ext cx="60944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800" dirty="0">
                <a:solidFill>
                  <a:schemeClr val="bg1">
                    <a:lumMod val="85000"/>
                  </a:schemeClr>
                </a:solidFill>
              </a:rPr>
              <a:t>https://appinventiv.com/blog/how-app-maintenance-a-key-to-your-mobile-apps-success/</a:t>
            </a:r>
          </a:p>
        </p:txBody>
      </p:sp>
    </p:spTree>
    <p:extLst>
      <p:ext uri="{BB962C8B-B14F-4D97-AF65-F5344CB8AC3E}">
        <p14:creationId xmlns:p14="http://schemas.microsoft.com/office/powerpoint/2010/main" val="333098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C90C26-CCEF-4009-95BA-E16C6736A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954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sk-SK" dirty="0"/>
              <a:t>Android </a:t>
            </a:r>
            <a:r>
              <a:rPr lang="sk-SK" dirty="0" err="1"/>
              <a:t>vs</a:t>
            </a:r>
            <a:r>
              <a:rPr lang="sk-SK" dirty="0"/>
              <a:t>. </a:t>
            </a:r>
            <a:r>
              <a:rPr lang="sk-SK" dirty="0" err="1"/>
              <a:t>iOS</a:t>
            </a:r>
            <a:endParaRPr lang="sk-SK" dirty="0"/>
          </a:p>
        </p:txBody>
      </p:sp>
      <p:graphicFrame>
        <p:nvGraphicFramePr>
          <p:cNvPr id="4" name="Tabuľka 4">
            <a:extLst>
              <a:ext uri="{FF2B5EF4-FFF2-40B4-BE49-F238E27FC236}">
                <a16:creationId xmlns:a16="http://schemas.microsoft.com/office/drawing/2014/main" id="{7D201913-F2E2-4025-BCB4-F59437907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84300"/>
              </p:ext>
            </p:extLst>
          </p:nvPr>
        </p:nvGraphicFramePr>
        <p:xfrm>
          <a:off x="1559378" y="1912620"/>
          <a:ext cx="9072879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24293">
                  <a:extLst>
                    <a:ext uri="{9D8B030D-6E8A-4147-A177-3AD203B41FA5}">
                      <a16:colId xmlns:a16="http://schemas.microsoft.com/office/drawing/2014/main" val="1386916672"/>
                    </a:ext>
                  </a:extLst>
                </a:gridCol>
                <a:gridCol w="3024293">
                  <a:extLst>
                    <a:ext uri="{9D8B030D-6E8A-4147-A177-3AD203B41FA5}">
                      <a16:colId xmlns:a16="http://schemas.microsoft.com/office/drawing/2014/main" val="3333268442"/>
                    </a:ext>
                  </a:extLst>
                </a:gridCol>
                <a:gridCol w="3024293">
                  <a:extLst>
                    <a:ext uri="{9D8B030D-6E8A-4147-A177-3AD203B41FA5}">
                      <a16:colId xmlns:a16="http://schemas.microsoft.com/office/drawing/2014/main" val="1714897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iOS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Android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373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Programovací jazyk</a:t>
                      </a:r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Swift</a:t>
                      </a:r>
                      <a:r>
                        <a:rPr lang="sk-SK" dirty="0"/>
                        <a:t>, </a:t>
                      </a:r>
                      <a:r>
                        <a:rPr lang="sk-SK" dirty="0" err="1"/>
                        <a:t>objective</a:t>
                      </a:r>
                      <a:r>
                        <a:rPr lang="sk-SK" dirty="0"/>
                        <a:t>-C</a:t>
                      </a:r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Java, </a:t>
                      </a:r>
                      <a:r>
                        <a:rPr lang="sk-SK" dirty="0" err="1"/>
                        <a:t>Kotlin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09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IDE</a:t>
                      </a:r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Xcode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Android </a:t>
                      </a:r>
                      <a:r>
                        <a:rPr lang="sk-SK" dirty="0" err="1"/>
                        <a:t>Studio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70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Registrácia do obchodu</a:t>
                      </a:r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$99 ročne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k-S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$25 jednorázovo</a:t>
                      </a:r>
                      <a:endParaRPr lang="sk-SK" dirty="0"/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0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Schválenie aplikácie v obchode</a:t>
                      </a:r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 priemere 2 dni</a:t>
                      </a:r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Krátka doba (niekoľko hodín)</a:t>
                      </a:r>
                    </a:p>
                  </a:txBody>
                  <a:tcPr>
                    <a:lnL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AF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530865"/>
                  </a:ext>
                </a:extLst>
              </a:tr>
            </a:tbl>
          </a:graphicData>
        </a:graphic>
      </p:graphicFrame>
      <p:pic>
        <p:nvPicPr>
          <p:cNvPr id="9" name="Picture 2" descr="iOS vs android comparison - Major differences Between Android And iOS App Development">
            <a:hlinkClick r:id="rId2"/>
            <a:extLst>
              <a:ext uri="{FF2B5EF4-FFF2-40B4-BE49-F238E27FC236}">
                <a16:creationId xmlns:a16="http://schemas.microsoft.com/office/drawing/2014/main" id="{8C3859AA-9A55-472A-B258-494C1176F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r="13667"/>
          <a:stretch/>
        </p:blipFill>
        <p:spPr bwMode="auto">
          <a:xfrm>
            <a:off x="3919036" y="3865880"/>
            <a:ext cx="4353561" cy="299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4771C48F-FDAC-4AF9-A1CC-34081BBAD0C0}"/>
              </a:ext>
            </a:extLst>
          </p:cNvPr>
          <p:cNvSpPr txBox="1"/>
          <p:nvPr/>
        </p:nvSpPr>
        <p:spPr>
          <a:xfrm>
            <a:off x="0" y="6642556"/>
            <a:ext cx="4785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sk-SK" dirty="0"/>
              <a:t>https://jumpgrowth.com/key-differences-between-android-and-ios-app-development/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831913D0-341F-4812-9387-84632A2B059B}"/>
              </a:ext>
            </a:extLst>
          </p:cNvPr>
          <p:cNvSpPr txBox="1"/>
          <p:nvPr/>
        </p:nvSpPr>
        <p:spPr>
          <a:xfrm>
            <a:off x="-1" y="6435774"/>
            <a:ext cx="4785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sk-SK" dirty="0"/>
              <a:t>Autor tabuľky: Lujza Šufliarska</a:t>
            </a:r>
          </a:p>
        </p:txBody>
      </p:sp>
    </p:spTree>
    <p:extLst>
      <p:ext uri="{BB962C8B-B14F-4D97-AF65-F5344CB8AC3E}">
        <p14:creationId xmlns:p14="http://schemas.microsoft.com/office/powerpoint/2010/main" val="3367579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63D1F92-AD3F-4315-95C4-45368E61E84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Obvod</Template>
  <TotalTime>4603</TotalTime>
  <Words>350</Words>
  <Application>Microsoft Office PowerPoint</Application>
  <PresentationFormat>Širokouhlá</PresentationFormat>
  <Paragraphs>60</Paragraphs>
  <Slides>12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7" baseType="lpstr">
      <vt:lpstr>Arial</vt:lpstr>
      <vt:lpstr>Calibri</vt:lpstr>
      <vt:lpstr>F33</vt:lpstr>
      <vt:lpstr>Gill Sans MT</vt:lpstr>
      <vt:lpstr>Balík</vt:lpstr>
      <vt:lpstr>Vývoj mobilných aplikácií Metódy inžinierskej práce 2021/2022</vt:lpstr>
      <vt:lpstr>kapitoly</vt:lpstr>
      <vt:lpstr>Proces vývoja aplikácie</vt:lpstr>
      <vt:lpstr>Grafický návrh</vt:lpstr>
      <vt:lpstr>Programovanie aplikácie</vt:lpstr>
      <vt:lpstr>testovanie</vt:lpstr>
      <vt:lpstr>Umiestnenie na trh</vt:lpstr>
      <vt:lpstr>Údržba aplikácie</vt:lpstr>
      <vt:lpstr>Android vs. iOS</vt:lpstr>
      <vt:lpstr>Sumarizácia</vt:lpstr>
      <vt:lpstr>Ďakujem za pozornosť</vt:lpstr>
      <vt:lpstr>Odkazy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mobilných aplikácií Metódy inžinierskej práce 2021/2022</dc:title>
  <dc:creator>Lujza Šufliarska</dc:creator>
  <cp:lastModifiedBy>Lujza Šufliarska</cp:lastModifiedBy>
  <cp:revision>46</cp:revision>
  <dcterms:created xsi:type="dcterms:W3CDTF">2021-11-30T17:58:40Z</dcterms:created>
  <dcterms:modified xsi:type="dcterms:W3CDTF">2021-12-03T22:45:17Z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