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customUI/images/Fill_Light_Green_50.png" ContentType="image/.png"/>
  <Override PartName="/customUI/images/Fill_Medium_Gray.png" ContentType="image/.png"/>
  <Override PartName="/customUI/images/Moodys_Bullet_2.png" ContentType="image/.png"/>
  <Override PartName="/customUI/images/Stroke_Dark_Gray.png" ContentType="image/.png"/>
  <Override PartName="/customUI/images/Stroke_Green_50.png" ContentType="image/.png"/>
  <Override PartName="/customUI/images/Stroke_Light_Green.png" ContentType="image/.png"/>
  <Override PartName="/customUI/images/Fill_Dark_Gray_50.png" ContentType="image/.png"/>
  <Override PartName="/customUI/images/Fill_Orange_50.png" ContentType="image/.png"/>
  <Override PartName="/customUI/images/Stroke_Moodys_Blue.png" ContentType="image/.png"/>
  <Override PartName="/customUI/images/Stroke_None.png" ContentType="image/.png"/>
  <Override PartName="/customUI/images/Stroke_Purple.png" ContentType="image/.png"/>
  <Override PartName="/customUI/images/Fill_Black.png" ContentType="image/.png"/>
  <Override PartName="/customUI/images/Fill_Teal_50.png" ContentType="image/.png"/>
  <Override PartName="/customUI/images/Stroke_Dark_Gray_50.png" ContentType="image/.png"/>
  <Override PartName="/customUI/images/Stroke_Light_Blue.png" ContentType="image/.png"/>
  <Override PartName="/customUI/images/Stroke_Light_Green_50.png" ContentType="image/.png"/>
  <Override PartName="/customUI/images/Stroke_Red.png" ContentType="image/.png"/>
  <Override PartName="/customUI/images/Stroke_Teal.png" ContentType="image/.png"/>
  <Override PartName="/customUI/images/Stroke_White.png" ContentType="image/.png"/>
  <Override PartName="/customUI/images/Fill_Dark_Blue.png" ContentType="image/.png"/>
  <Override PartName="/customUI/images/Fill_Light_Blue.png" ContentType="image/.png"/>
  <Override PartName="/customUI/images/Fill_None.png" ContentType="image/.png"/>
  <Override PartName="/customUI/images/Fill_Orange.png" ContentType="image/.png"/>
  <Override PartName="/customUI/images/Fill_Red.png" ContentType="image/.png"/>
  <Override PartName="/customUI/images/Fill_Red_50.png" ContentType="image/.png"/>
  <Override PartName="/customUI/images/Stroke_Black.png" ContentType="image/.png"/>
  <Override PartName="/customUI/images/Stroke_Medium_Gray_50.png" ContentType="image/.png"/>
  <Override PartName="/customUI/images/Stroke_Orange_50.png" ContentType="image/.png"/>
  <Override PartName="/customUI/images/Stroke_Teal_50.png" ContentType="image/.png"/>
  <Override PartName="/customUI/images/Fill_Light_Green.png" ContentType="image/.png"/>
  <Override PartName="/customUI/images/Moodys_Bullet_4.png" ContentType="image/.png"/>
  <Override PartName="/customUI/images/Stroke_Medium_Gray.png" ContentType="image/.png"/>
  <Override PartName="/customUI/images/Fill_Cyan_50.png" ContentType="image/.png"/>
  <Override PartName="/customUI/images/Fill_Dark_Blue_50.png" ContentType="image/.png"/>
  <Override PartName="/customUI/images/Fill_Green.png" ContentType="image/.png"/>
  <Override PartName="/customUI/images/Fill_Moodys_Blue.png" ContentType="image/.png"/>
  <Override PartName="/customUI/images/Fill_Moodys_Blue_50.png" ContentType="image/.png"/>
  <Override PartName="/customUI/images/Fill_Teal.png" ContentType="image/.png"/>
  <Override PartName="/customUI/images/Stroke_Dark_Blue.png" ContentType="image/.png"/>
  <Override PartName="/customUI/images/Fill_Dark_Gray.png" ContentType="image/.png"/>
  <Override PartName="/customUI/images/Fill_Purple.png" ContentType="image/.png"/>
  <Override PartName="/customUI/images/Fill_Purple_50.png" ContentType="image/.png"/>
  <Override PartName="/customUI/images/Moodys_Bullet_3.png" ContentType="image/.png"/>
  <Override PartName="/customUI/images/Moodys_Bullets.png" ContentType="image/.png"/>
  <Override PartName="/customUI/images/Stroke_Cyan.png" ContentType="image/.png"/>
  <Override PartName="/customUI/images/Stroke_Cyan_50.png" ContentType="image/.png"/>
  <Override PartName="/customUI/images/Stroke_Dark_Blue_50.png" ContentType="image/.png"/>
  <Override PartName="/customUI/images/Stroke_Green.png" ContentType="image/.png"/>
  <Override PartName="/customUI/images/Stroke_Orange.png" ContentType="image/.png"/>
  <Override PartName="/customUI/images/Stroke_Red_50.png" ContentType="image/.png"/>
  <Override PartName="/customUI/images/Fill_Green_50.png" ContentType="image/.png"/>
  <Override PartName="/customUI/images/Stroke_Light_Blue_50.png" ContentType="image/.png"/>
  <Override PartName="/customUI/images/Stroke_Moodys_Blue_50.png" ContentType="image/.png"/>
  <Override PartName="/customUI/images/Stroke_Purple_50.png" ContentType="image/.png"/>
  <Override PartName="/customUI/images/Fill_Cyan.png" ContentType="image/.png"/>
  <Override PartName="/customUI/images/Fill_Light_Blue_50.png" ContentType="image/.png"/>
  <Override PartName="/customUI/images/Fill_Medium_Gray_50.png" ContentType="image/.png"/>
  <Override PartName="/customUI/images/Fill_White.png" ContentType="image/.png"/>
  <Override PartName="/customUI/images/Moodys_Bullet_1.png" ContentType="image/.png"/>
</Types>
</file>

<file path=_rels/.rels><?xml version="1.0" encoding="UTF-8" standalone="yes"?>
<Relationships xmlns="http://schemas.openxmlformats.org/package/2006/relationships"><Relationship Id="R1955cdf8a67c4ec6" Type="http://schemas.microsoft.com/office/2007/relationships/ui/extensibility" Target="customUI/customUI14.xml"/><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8" r:id="rId2"/>
    <p:sldId id="274" r:id="rId3"/>
    <p:sldId id="275" r:id="rId4"/>
    <p:sldId id="276" r:id="rId5"/>
    <p:sldId id="277" r:id="rId6"/>
    <p:sldId id="278" r:id="rId7"/>
    <p:sldId id="279" r:id="rId8"/>
    <p:sldId id="280" r:id="rId9"/>
    <p:sldId id="289" r:id="rId10"/>
    <p:sldId id="282" r:id="rId11"/>
    <p:sldId id="283" r:id="rId12"/>
    <p:sldId id="284" r:id="rId13"/>
    <p:sldId id="285" r:id="rId14"/>
    <p:sldId id="286"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p:cViewPr varScale="1">
        <p:scale>
          <a:sx n="116" d="100"/>
          <a:sy n="116" d="100"/>
        </p:scale>
        <p:origin x="1326" y="108"/>
      </p:cViewPr>
      <p:guideLst>
        <p:guide pos="2880"/>
        <p:guide orient="horz" pos="2160"/>
      </p:guideLst>
    </p:cSldViewPr>
  </p:slideViewPr>
  <p:notesTextViewPr>
    <p:cViewPr>
      <p:scale>
        <a:sx n="1" d="1"/>
        <a:sy n="1" d="1"/>
      </p:scale>
      <p:origin x="0" y="0"/>
    </p:cViewPr>
  </p:notesText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F70A2-694A-4349-A1E0-75DB18AF5836}"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US"/>
        </a:p>
      </dgm:t>
    </dgm:pt>
    <dgm:pt modelId="{B4723806-8FC7-4F0A-B481-435FA3ACEDB1}">
      <dgm:prSet phldrT="[Text]"/>
      <dgm:spPr/>
      <dgm:t>
        <a:bodyPr/>
        <a:lstStyle/>
        <a:p>
          <a:r>
            <a:rPr lang="en-US" dirty="0" smtClean="0"/>
            <a:t> Parse the sentence into Penn Treebank structure</a:t>
          </a:r>
          <a:endParaRPr lang="en-US" dirty="0"/>
        </a:p>
      </dgm:t>
    </dgm:pt>
    <dgm:pt modelId="{7D4B7922-B79E-4EEF-9708-7C586348D604}" type="parTrans" cxnId="{E67D9B4C-C3DB-4AB7-AB99-8366F3169B56}">
      <dgm:prSet/>
      <dgm:spPr/>
      <dgm:t>
        <a:bodyPr/>
        <a:lstStyle/>
        <a:p>
          <a:endParaRPr lang="en-US"/>
        </a:p>
      </dgm:t>
    </dgm:pt>
    <dgm:pt modelId="{0560A24C-9B91-407D-B0D0-9F405235FD48}" type="sibTrans" cxnId="{E67D9B4C-C3DB-4AB7-AB99-8366F3169B56}">
      <dgm:prSet/>
      <dgm:spPr/>
      <dgm:t>
        <a:bodyPr/>
        <a:lstStyle/>
        <a:p>
          <a:endParaRPr lang="en-US"/>
        </a:p>
      </dgm:t>
    </dgm:pt>
    <dgm:pt modelId="{EE7B847A-4F6E-48AA-A264-D08ED3FA962F}">
      <dgm:prSet phldrT="[Text]"/>
      <dgm:spPr/>
      <dgm:t>
        <a:bodyPr/>
        <a:lstStyle/>
        <a:p>
          <a:r>
            <a:rPr lang="en-US" dirty="0" smtClean="0"/>
            <a:t>Assign each sub tree weight based on output from attention models </a:t>
          </a:r>
          <a:endParaRPr lang="en-US" dirty="0"/>
        </a:p>
      </dgm:t>
    </dgm:pt>
    <dgm:pt modelId="{A018E6E8-B117-4329-8435-53E2FE9CA12B}" type="parTrans" cxnId="{065BEBD5-9D61-4F9A-B9DB-854DB6A439DB}">
      <dgm:prSet/>
      <dgm:spPr/>
      <dgm:t>
        <a:bodyPr/>
        <a:lstStyle/>
        <a:p>
          <a:endParaRPr lang="en-US"/>
        </a:p>
      </dgm:t>
    </dgm:pt>
    <dgm:pt modelId="{14ADA119-90F3-4939-97DB-245EFD8094C4}" type="sibTrans" cxnId="{065BEBD5-9D61-4F9A-B9DB-854DB6A439DB}">
      <dgm:prSet/>
      <dgm:spPr/>
      <dgm:t>
        <a:bodyPr/>
        <a:lstStyle/>
        <a:p>
          <a:endParaRPr lang="en-US"/>
        </a:p>
      </dgm:t>
    </dgm:pt>
    <dgm:pt modelId="{2AD717FC-D5BE-490B-8D81-6BED4662AEAE}">
      <dgm:prSet phldrT="[Text]"/>
      <dgm:spPr/>
      <dgm:t>
        <a:bodyPr/>
        <a:lstStyle/>
        <a:p>
          <a:r>
            <a:rPr lang="en-US" dirty="0" smtClean="0"/>
            <a:t>Add penalty to sub trees with more leaves</a:t>
          </a:r>
          <a:endParaRPr lang="en-US" dirty="0"/>
        </a:p>
      </dgm:t>
    </dgm:pt>
    <dgm:pt modelId="{E9AC45A8-9EBB-432D-80B4-A036823FD6E7}" type="parTrans" cxnId="{4B3B65BB-63E5-42FC-BD0D-42E4550F0456}">
      <dgm:prSet/>
      <dgm:spPr/>
      <dgm:t>
        <a:bodyPr/>
        <a:lstStyle/>
        <a:p>
          <a:endParaRPr lang="en-US"/>
        </a:p>
      </dgm:t>
    </dgm:pt>
    <dgm:pt modelId="{591E43AE-D77D-45DD-A966-7DFEB99B9164}" type="sibTrans" cxnId="{4B3B65BB-63E5-42FC-BD0D-42E4550F0456}">
      <dgm:prSet/>
      <dgm:spPr/>
      <dgm:t>
        <a:bodyPr/>
        <a:lstStyle/>
        <a:p>
          <a:endParaRPr lang="en-US"/>
        </a:p>
      </dgm:t>
    </dgm:pt>
    <dgm:pt modelId="{4B31EAB3-B3BD-4E40-A926-F1C9B2397B6E}">
      <dgm:prSet/>
      <dgm:spPr/>
      <dgm:t>
        <a:bodyPr/>
        <a:lstStyle/>
        <a:p>
          <a:r>
            <a:rPr lang="en-US" dirty="0" smtClean="0"/>
            <a:t>Extract the top 10 sub trees with most weights</a:t>
          </a:r>
          <a:endParaRPr lang="en-US" dirty="0"/>
        </a:p>
      </dgm:t>
    </dgm:pt>
    <dgm:pt modelId="{8FE4E943-5B06-4936-8BD8-FB12B53E73C6}" type="parTrans" cxnId="{4B55FE90-D299-41B6-98D5-79BE5BEDE671}">
      <dgm:prSet/>
      <dgm:spPr/>
      <dgm:t>
        <a:bodyPr/>
        <a:lstStyle/>
        <a:p>
          <a:endParaRPr lang="en-US"/>
        </a:p>
      </dgm:t>
    </dgm:pt>
    <dgm:pt modelId="{33A3F28E-CA9B-43E3-B528-D60AE0D992D3}" type="sibTrans" cxnId="{4B55FE90-D299-41B6-98D5-79BE5BEDE671}">
      <dgm:prSet/>
      <dgm:spPr/>
      <dgm:t>
        <a:bodyPr/>
        <a:lstStyle/>
        <a:p>
          <a:endParaRPr lang="en-US"/>
        </a:p>
      </dgm:t>
    </dgm:pt>
    <dgm:pt modelId="{E3DF4995-FC96-48DB-8E5B-683B69F55400}">
      <dgm:prSet/>
      <dgm:spPr/>
      <dgm:t>
        <a:bodyPr/>
        <a:lstStyle/>
        <a:p>
          <a:r>
            <a:rPr lang="en-US" dirty="0" smtClean="0"/>
            <a:t>If one sub tree is a sub sentence of another, choose the longer one and delete the shorter one</a:t>
          </a:r>
          <a:endParaRPr lang="en-US" dirty="0"/>
        </a:p>
      </dgm:t>
    </dgm:pt>
    <dgm:pt modelId="{23319113-872C-40BE-B32B-B79D82E34D2F}" type="parTrans" cxnId="{5AFEDE58-369C-422C-91A8-6BFB378CDA7C}">
      <dgm:prSet/>
      <dgm:spPr/>
      <dgm:t>
        <a:bodyPr/>
        <a:lstStyle/>
        <a:p>
          <a:endParaRPr lang="en-US"/>
        </a:p>
      </dgm:t>
    </dgm:pt>
    <dgm:pt modelId="{CCA5D1CC-3618-4064-97E7-1DABEFADAD7E}" type="sibTrans" cxnId="{5AFEDE58-369C-422C-91A8-6BFB378CDA7C}">
      <dgm:prSet/>
      <dgm:spPr/>
      <dgm:t>
        <a:bodyPr/>
        <a:lstStyle/>
        <a:p>
          <a:endParaRPr lang="en-US"/>
        </a:p>
      </dgm:t>
    </dgm:pt>
    <dgm:pt modelId="{05903D3A-80B0-41C1-9032-DA8E43A846C0}">
      <dgm:prSet/>
      <dgm:spPr/>
      <dgm:t>
        <a:bodyPr/>
        <a:lstStyle/>
        <a:p>
          <a:endParaRPr lang="en-US"/>
        </a:p>
      </dgm:t>
    </dgm:pt>
    <dgm:pt modelId="{4B4DBD5F-C62E-4BC2-8F64-0369893173CA}" type="parTrans" cxnId="{3EAB00C7-4FC6-4DC7-8A8B-8178801B5FBB}">
      <dgm:prSet/>
      <dgm:spPr/>
      <dgm:t>
        <a:bodyPr/>
        <a:lstStyle/>
        <a:p>
          <a:endParaRPr lang="en-US"/>
        </a:p>
      </dgm:t>
    </dgm:pt>
    <dgm:pt modelId="{25C45A6D-6588-4244-95D6-DF5A96E7DC06}" type="sibTrans" cxnId="{3EAB00C7-4FC6-4DC7-8A8B-8178801B5FBB}">
      <dgm:prSet/>
      <dgm:spPr/>
      <dgm:t>
        <a:bodyPr/>
        <a:lstStyle/>
        <a:p>
          <a:endParaRPr lang="en-US"/>
        </a:p>
      </dgm:t>
    </dgm:pt>
    <dgm:pt modelId="{1F9C7F32-7B10-4C9B-8E1A-01A15E1DDB7D}" type="pres">
      <dgm:prSet presAssocID="{7D0F70A2-694A-4349-A1E0-75DB18AF5836}" presName="outerComposite" presStyleCnt="0">
        <dgm:presLayoutVars>
          <dgm:chMax val="5"/>
          <dgm:dir/>
          <dgm:resizeHandles val="exact"/>
        </dgm:presLayoutVars>
      </dgm:prSet>
      <dgm:spPr/>
      <dgm:t>
        <a:bodyPr/>
        <a:lstStyle/>
        <a:p>
          <a:endParaRPr lang="en-US"/>
        </a:p>
      </dgm:t>
    </dgm:pt>
    <dgm:pt modelId="{88884D96-C456-4065-9C4A-A414577BBDCD}" type="pres">
      <dgm:prSet presAssocID="{7D0F70A2-694A-4349-A1E0-75DB18AF5836}" presName="dummyMaxCanvas" presStyleCnt="0">
        <dgm:presLayoutVars/>
      </dgm:prSet>
      <dgm:spPr/>
    </dgm:pt>
    <dgm:pt modelId="{F748117E-EDFD-4BFD-AD54-D1CB1192E877}" type="pres">
      <dgm:prSet presAssocID="{7D0F70A2-694A-4349-A1E0-75DB18AF5836}" presName="FiveNodes_1" presStyleLbl="node1" presStyleIdx="0" presStyleCnt="5" custScaleY="76955">
        <dgm:presLayoutVars>
          <dgm:bulletEnabled val="1"/>
        </dgm:presLayoutVars>
      </dgm:prSet>
      <dgm:spPr/>
      <dgm:t>
        <a:bodyPr/>
        <a:lstStyle/>
        <a:p>
          <a:endParaRPr lang="en-US"/>
        </a:p>
      </dgm:t>
    </dgm:pt>
    <dgm:pt modelId="{8A8E7853-78CF-4C7A-B35A-29194D8E8E64}" type="pres">
      <dgm:prSet presAssocID="{7D0F70A2-694A-4349-A1E0-75DB18AF5836}" presName="FiveNodes_2" presStyleLbl="node1" presStyleIdx="1" presStyleCnt="5" custScaleY="76955" custLinFactNeighborX="148" custLinFactNeighborY="-30761">
        <dgm:presLayoutVars>
          <dgm:bulletEnabled val="1"/>
        </dgm:presLayoutVars>
      </dgm:prSet>
      <dgm:spPr/>
      <dgm:t>
        <a:bodyPr/>
        <a:lstStyle/>
        <a:p>
          <a:endParaRPr lang="en-US"/>
        </a:p>
      </dgm:t>
    </dgm:pt>
    <dgm:pt modelId="{8C198151-C6F8-4C92-8A47-927B86CDCAC2}" type="pres">
      <dgm:prSet presAssocID="{7D0F70A2-694A-4349-A1E0-75DB18AF5836}" presName="FiveNodes_3" presStyleLbl="node1" presStyleIdx="2" presStyleCnt="5" custScaleY="76955" custLinFactNeighborX="-236" custLinFactNeighborY="-60056">
        <dgm:presLayoutVars>
          <dgm:bulletEnabled val="1"/>
        </dgm:presLayoutVars>
      </dgm:prSet>
      <dgm:spPr/>
      <dgm:t>
        <a:bodyPr/>
        <a:lstStyle/>
        <a:p>
          <a:endParaRPr lang="en-US"/>
        </a:p>
      </dgm:t>
    </dgm:pt>
    <dgm:pt modelId="{CD6B03C2-370A-4702-A90F-67D1BF244ADE}" type="pres">
      <dgm:prSet presAssocID="{7D0F70A2-694A-4349-A1E0-75DB18AF5836}" presName="FiveNodes_4" presStyleLbl="node1" presStyleIdx="3" presStyleCnt="5" custScaleY="76955" custLinFactNeighborX="241" custLinFactNeighborY="-85699">
        <dgm:presLayoutVars>
          <dgm:bulletEnabled val="1"/>
        </dgm:presLayoutVars>
      </dgm:prSet>
      <dgm:spPr/>
      <dgm:t>
        <a:bodyPr/>
        <a:lstStyle/>
        <a:p>
          <a:endParaRPr lang="en-US"/>
        </a:p>
      </dgm:t>
    </dgm:pt>
    <dgm:pt modelId="{B6A2F5B5-61FD-4A53-A54A-BC643EC3025F}" type="pres">
      <dgm:prSet presAssocID="{7D0F70A2-694A-4349-A1E0-75DB18AF5836}" presName="FiveNodes_5" presStyleLbl="node1" presStyleIdx="4" presStyleCnt="5" custScaleY="76955" custLinFactY="-13169" custLinFactNeighborX="-484" custLinFactNeighborY="-100000">
        <dgm:presLayoutVars>
          <dgm:bulletEnabled val="1"/>
        </dgm:presLayoutVars>
      </dgm:prSet>
      <dgm:spPr/>
      <dgm:t>
        <a:bodyPr/>
        <a:lstStyle/>
        <a:p>
          <a:endParaRPr lang="en-US"/>
        </a:p>
      </dgm:t>
    </dgm:pt>
    <dgm:pt modelId="{95A19E71-4923-47DE-8B45-C9A55AF94AF3}" type="pres">
      <dgm:prSet presAssocID="{7D0F70A2-694A-4349-A1E0-75DB18AF5836}" presName="FiveConn_1-2" presStyleLbl="fgAccFollowNode1" presStyleIdx="0" presStyleCnt="4">
        <dgm:presLayoutVars>
          <dgm:bulletEnabled val="1"/>
        </dgm:presLayoutVars>
      </dgm:prSet>
      <dgm:spPr/>
      <dgm:t>
        <a:bodyPr/>
        <a:lstStyle/>
        <a:p>
          <a:endParaRPr lang="en-US"/>
        </a:p>
      </dgm:t>
    </dgm:pt>
    <dgm:pt modelId="{1CF18EB2-82A9-4A20-85A4-CA4D83749574}" type="pres">
      <dgm:prSet presAssocID="{7D0F70A2-694A-4349-A1E0-75DB18AF5836}" presName="FiveConn_2-3" presStyleLbl="fgAccFollowNode1" presStyleIdx="1" presStyleCnt="4" custLinFactNeighborY="-42561">
        <dgm:presLayoutVars>
          <dgm:bulletEnabled val="1"/>
        </dgm:presLayoutVars>
      </dgm:prSet>
      <dgm:spPr/>
      <dgm:t>
        <a:bodyPr/>
        <a:lstStyle/>
        <a:p>
          <a:endParaRPr lang="en-US"/>
        </a:p>
      </dgm:t>
    </dgm:pt>
    <dgm:pt modelId="{8C2668B3-A88F-46D6-8119-7987D16C9DC8}" type="pres">
      <dgm:prSet presAssocID="{7D0F70A2-694A-4349-A1E0-75DB18AF5836}" presName="FiveConn_3-4" presStyleLbl="fgAccFollowNode1" presStyleIdx="2" presStyleCnt="4" custLinFactNeighborY="-91753">
        <dgm:presLayoutVars>
          <dgm:bulletEnabled val="1"/>
        </dgm:presLayoutVars>
      </dgm:prSet>
      <dgm:spPr/>
      <dgm:t>
        <a:bodyPr/>
        <a:lstStyle/>
        <a:p>
          <a:endParaRPr lang="en-US"/>
        </a:p>
      </dgm:t>
    </dgm:pt>
    <dgm:pt modelId="{10B0DA3C-67F5-47F8-80CF-5E8266993214}" type="pres">
      <dgm:prSet presAssocID="{7D0F70A2-694A-4349-A1E0-75DB18AF5836}" presName="FiveConn_4-5" presStyleLbl="fgAccFollowNode1" presStyleIdx="3" presStyleCnt="4" custLinFactY="-30689" custLinFactNeighborY="-100000">
        <dgm:presLayoutVars>
          <dgm:bulletEnabled val="1"/>
        </dgm:presLayoutVars>
      </dgm:prSet>
      <dgm:spPr/>
      <dgm:t>
        <a:bodyPr/>
        <a:lstStyle/>
        <a:p>
          <a:endParaRPr lang="en-US"/>
        </a:p>
      </dgm:t>
    </dgm:pt>
    <dgm:pt modelId="{0AA78D5E-8207-4EA0-ABF4-CC2BBFBAEDF6}" type="pres">
      <dgm:prSet presAssocID="{7D0F70A2-694A-4349-A1E0-75DB18AF5836}" presName="FiveNodes_1_text" presStyleLbl="node1" presStyleIdx="4" presStyleCnt="5">
        <dgm:presLayoutVars>
          <dgm:bulletEnabled val="1"/>
        </dgm:presLayoutVars>
      </dgm:prSet>
      <dgm:spPr/>
      <dgm:t>
        <a:bodyPr/>
        <a:lstStyle/>
        <a:p>
          <a:endParaRPr lang="en-US"/>
        </a:p>
      </dgm:t>
    </dgm:pt>
    <dgm:pt modelId="{8E6AF325-1C3D-4875-866B-10E973A06FC1}" type="pres">
      <dgm:prSet presAssocID="{7D0F70A2-694A-4349-A1E0-75DB18AF5836}" presName="FiveNodes_2_text" presStyleLbl="node1" presStyleIdx="4" presStyleCnt="5">
        <dgm:presLayoutVars>
          <dgm:bulletEnabled val="1"/>
        </dgm:presLayoutVars>
      </dgm:prSet>
      <dgm:spPr/>
      <dgm:t>
        <a:bodyPr/>
        <a:lstStyle/>
        <a:p>
          <a:endParaRPr lang="en-US"/>
        </a:p>
      </dgm:t>
    </dgm:pt>
    <dgm:pt modelId="{BB7269EC-0375-4D9A-A09E-6CF4E757B0F0}" type="pres">
      <dgm:prSet presAssocID="{7D0F70A2-694A-4349-A1E0-75DB18AF5836}" presName="FiveNodes_3_text" presStyleLbl="node1" presStyleIdx="4" presStyleCnt="5">
        <dgm:presLayoutVars>
          <dgm:bulletEnabled val="1"/>
        </dgm:presLayoutVars>
      </dgm:prSet>
      <dgm:spPr/>
      <dgm:t>
        <a:bodyPr/>
        <a:lstStyle/>
        <a:p>
          <a:endParaRPr lang="en-US"/>
        </a:p>
      </dgm:t>
    </dgm:pt>
    <dgm:pt modelId="{09F9CD2E-8846-41DF-B289-04A02216521F}" type="pres">
      <dgm:prSet presAssocID="{7D0F70A2-694A-4349-A1E0-75DB18AF5836}" presName="FiveNodes_4_text" presStyleLbl="node1" presStyleIdx="4" presStyleCnt="5">
        <dgm:presLayoutVars>
          <dgm:bulletEnabled val="1"/>
        </dgm:presLayoutVars>
      </dgm:prSet>
      <dgm:spPr/>
      <dgm:t>
        <a:bodyPr/>
        <a:lstStyle/>
        <a:p>
          <a:endParaRPr lang="en-US"/>
        </a:p>
      </dgm:t>
    </dgm:pt>
    <dgm:pt modelId="{F0BA8AB9-46D1-447F-96BB-64737BB72051}" type="pres">
      <dgm:prSet presAssocID="{7D0F70A2-694A-4349-A1E0-75DB18AF5836}" presName="FiveNodes_5_text" presStyleLbl="node1" presStyleIdx="4" presStyleCnt="5">
        <dgm:presLayoutVars>
          <dgm:bulletEnabled val="1"/>
        </dgm:presLayoutVars>
      </dgm:prSet>
      <dgm:spPr/>
      <dgm:t>
        <a:bodyPr/>
        <a:lstStyle/>
        <a:p>
          <a:endParaRPr lang="en-US"/>
        </a:p>
      </dgm:t>
    </dgm:pt>
  </dgm:ptLst>
  <dgm:cxnLst>
    <dgm:cxn modelId="{3EAB00C7-4FC6-4DC7-8A8B-8178801B5FBB}" srcId="{7D0F70A2-694A-4349-A1E0-75DB18AF5836}" destId="{05903D3A-80B0-41C1-9032-DA8E43A846C0}" srcOrd="5" destOrd="0" parTransId="{4B4DBD5F-C62E-4BC2-8F64-0369893173CA}" sibTransId="{25C45A6D-6588-4244-95D6-DF5A96E7DC06}"/>
    <dgm:cxn modelId="{8E35EF9B-B793-4DC6-86B6-D494E16BA8C8}" type="presOf" srcId="{E3DF4995-FC96-48DB-8E5B-683B69F55400}" destId="{B6A2F5B5-61FD-4A53-A54A-BC643EC3025F}" srcOrd="0" destOrd="0" presId="urn:microsoft.com/office/officeart/2005/8/layout/vProcess5"/>
    <dgm:cxn modelId="{DBA9E622-DC77-48E2-8F02-E33C8BC33A81}" type="presOf" srcId="{2AD717FC-D5BE-490B-8D81-6BED4662AEAE}" destId="{8C198151-C6F8-4C92-8A47-927B86CDCAC2}" srcOrd="0" destOrd="0" presId="urn:microsoft.com/office/officeart/2005/8/layout/vProcess5"/>
    <dgm:cxn modelId="{4B3B65BB-63E5-42FC-BD0D-42E4550F0456}" srcId="{7D0F70A2-694A-4349-A1E0-75DB18AF5836}" destId="{2AD717FC-D5BE-490B-8D81-6BED4662AEAE}" srcOrd="2" destOrd="0" parTransId="{E9AC45A8-9EBB-432D-80B4-A036823FD6E7}" sibTransId="{591E43AE-D77D-45DD-A966-7DFEB99B9164}"/>
    <dgm:cxn modelId="{0A86707E-EA74-4BA4-AFD6-2459C44DC321}" type="presOf" srcId="{EE7B847A-4F6E-48AA-A264-D08ED3FA962F}" destId="{8A8E7853-78CF-4C7A-B35A-29194D8E8E64}" srcOrd="0" destOrd="0" presId="urn:microsoft.com/office/officeart/2005/8/layout/vProcess5"/>
    <dgm:cxn modelId="{33F3C796-B986-49CD-B5E2-C39D03EB0E80}" type="presOf" srcId="{591E43AE-D77D-45DD-A966-7DFEB99B9164}" destId="{8C2668B3-A88F-46D6-8119-7987D16C9DC8}" srcOrd="0" destOrd="0" presId="urn:microsoft.com/office/officeart/2005/8/layout/vProcess5"/>
    <dgm:cxn modelId="{065BEBD5-9D61-4F9A-B9DB-854DB6A439DB}" srcId="{7D0F70A2-694A-4349-A1E0-75DB18AF5836}" destId="{EE7B847A-4F6E-48AA-A264-D08ED3FA962F}" srcOrd="1" destOrd="0" parTransId="{A018E6E8-B117-4329-8435-53E2FE9CA12B}" sibTransId="{14ADA119-90F3-4939-97DB-245EFD8094C4}"/>
    <dgm:cxn modelId="{E67D9B4C-C3DB-4AB7-AB99-8366F3169B56}" srcId="{7D0F70A2-694A-4349-A1E0-75DB18AF5836}" destId="{B4723806-8FC7-4F0A-B481-435FA3ACEDB1}" srcOrd="0" destOrd="0" parTransId="{7D4B7922-B79E-4EEF-9708-7C586348D604}" sibTransId="{0560A24C-9B91-407D-B0D0-9F405235FD48}"/>
    <dgm:cxn modelId="{4B55FE90-D299-41B6-98D5-79BE5BEDE671}" srcId="{7D0F70A2-694A-4349-A1E0-75DB18AF5836}" destId="{4B31EAB3-B3BD-4E40-A926-F1C9B2397B6E}" srcOrd="3" destOrd="0" parTransId="{8FE4E943-5B06-4936-8BD8-FB12B53E73C6}" sibTransId="{33A3F28E-CA9B-43E3-B528-D60AE0D992D3}"/>
    <dgm:cxn modelId="{CB2C8363-10BA-43CA-9A27-C468C98918FD}" type="presOf" srcId="{4B31EAB3-B3BD-4E40-A926-F1C9B2397B6E}" destId="{CD6B03C2-370A-4702-A90F-67D1BF244ADE}" srcOrd="0" destOrd="0" presId="urn:microsoft.com/office/officeart/2005/8/layout/vProcess5"/>
    <dgm:cxn modelId="{2C1F12CB-8069-42CF-9BE4-5F6A3F2FC502}" type="presOf" srcId="{4B31EAB3-B3BD-4E40-A926-F1C9B2397B6E}" destId="{09F9CD2E-8846-41DF-B289-04A02216521F}" srcOrd="1" destOrd="0" presId="urn:microsoft.com/office/officeart/2005/8/layout/vProcess5"/>
    <dgm:cxn modelId="{84968A1B-085D-4974-805D-45EEF4C269AC}" type="presOf" srcId="{B4723806-8FC7-4F0A-B481-435FA3ACEDB1}" destId="{F748117E-EDFD-4BFD-AD54-D1CB1192E877}" srcOrd="0" destOrd="0" presId="urn:microsoft.com/office/officeart/2005/8/layout/vProcess5"/>
    <dgm:cxn modelId="{5AFEDE58-369C-422C-91A8-6BFB378CDA7C}" srcId="{7D0F70A2-694A-4349-A1E0-75DB18AF5836}" destId="{E3DF4995-FC96-48DB-8E5B-683B69F55400}" srcOrd="4" destOrd="0" parTransId="{23319113-872C-40BE-B32B-B79D82E34D2F}" sibTransId="{CCA5D1CC-3618-4064-97E7-1DABEFADAD7E}"/>
    <dgm:cxn modelId="{BF75DB3F-374C-4F10-8F9B-3530E7837279}" type="presOf" srcId="{14ADA119-90F3-4939-97DB-245EFD8094C4}" destId="{1CF18EB2-82A9-4A20-85A4-CA4D83749574}" srcOrd="0" destOrd="0" presId="urn:microsoft.com/office/officeart/2005/8/layout/vProcess5"/>
    <dgm:cxn modelId="{EC3FE131-356B-4C93-96D1-D8C3FB623F3E}" type="presOf" srcId="{B4723806-8FC7-4F0A-B481-435FA3ACEDB1}" destId="{0AA78D5E-8207-4EA0-ABF4-CC2BBFBAEDF6}" srcOrd="1" destOrd="0" presId="urn:microsoft.com/office/officeart/2005/8/layout/vProcess5"/>
    <dgm:cxn modelId="{2A51C90C-C4D8-4002-AAED-2694C57B7731}" type="presOf" srcId="{EE7B847A-4F6E-48AA-A264-D08ED3FA962F}" destId="{8E6AF325-1C3D-4875-866B-10E973A06FC1}" srcOrd="1" destOrd="0" presId="urn:microsoft.com/office/officeart/2005/8/layout/vProcess5"/>
    <dgm:cxn modelId="{87477572-36C1-40D9-BAA7-D475A26AE3C7}" type="presOf" srcId="{0560A24C-9B91-407D-B0D0-9F405235FD48}" destId="{95A19E71-4923-47DE-8B45-C9A55AF94AF3}" srcOrd="0" destOrd="0" presId="urn:microsoft.com/office/officeart/2005/8/layout/vProcess5"/>
    <dgm:cxn modelId="{45327D4F-143B-411D-83E0-75733B71EC0A}" type="presOf" srcId="{7D0F70A2-694A-4349-A1E0-75DB18AF5836}" destId="{1F9C7F32-7B10-4C9B-8E1A-01A15E1DDB7D}" srcOrd="0" destOrd="0" presId="urn:microsoft.com/office/officeart/2005/8/layout/vProcess5"/>
    <dgm:cxn modelId="{52186F59-D735-478F-ABD0-D213C8A896A3}" type="presOf" srcId="{33A3F28E-CA9B-43E3-B528-D60AE0D992D3}" destId="{10B0DA3C-67F5-47F8-80CF-5E8266993214}" srcOrd="0" destOrd="0" presId="urn:microsoft.com/office/officeart/2005/8/layout/vProcess5"/>
    <dgm:cxn modelId="{259A20AB-F87B-4E84-8E62-ACCAEE0CE413}" type="presOf" srcId="{2AD717FC-D5BE-490B-8D81-6BED4662AEAE}" destId="{BB7269EC-0375-4D9A-A09E-6CF4E757B0F0}" srcOrd="1" destOrd="0" presId="urn:microsoft.com/office/officeart/2005/8/layout/vProcess5"/>
    <dgm:cxn modelId="{A8BBD096-F055-47C4-8CA1-641C78E857C7}" type="presOf" srcId="{E3DF4995-FC96-48DB-8E5B-683B69F55400}" destId="{F0BA8AB9-46D1-447F-96BB-64737BB72051}" srcOrd="1" destOrd="0" presId="urn:microsoft.com/office/officeart/2005/8/layout/vProcess5"/>
    <dgm:cxn modelId="{4F7B6F51-802A-4F80-BB2A-037CBAAFF86F}" type="presParOf" srcId="{1F9C7F32-7B10-4C9B-8E1A-01A15E1DDB7D}" destId="{88884D96-C456-4065-9C4A-A414577BBDCD}" srcOrd="0" destOrd="0" presId="urn:microsoft.com/office/officeart/2005/8/layout/vProcess5"/>
    <dgm:cxn modelId="{A72027AC-D899-4642-B829-A267BBEFBF34}" type="presParOf" srcId="{1F9C7F32-7B10-4C9B-8E1A-01A15E1DDB7D}" destId="{F748117E-EDFD-4BFD-AD54-D1CB1192E877}" srcOrd="1" destOrd="0" presId="urn:microsoft.com/office/officeart/2005/8/layout/vProcess5"/>
    <dgm:cxn modelId="{590B48DA-966D-4DCF-827C-2A38812D6273}" type="presParOf" srcId="{1F9C7F32-7B10-4C9B-8E1A-01A15E1DDB7D}" destId="{8A8E7853-78CF-4C7A-B35A-29194D8E8E64}" srcOrd="2" destOrd="0" presId="urn:microsoft.com/office/officeart/2005/8/layout/vProcess5"/>
    <dgm:cxn modelId="{BF650FCE-F025-4413-823F-99C8E9395DCF}" type="presParOf" srcId="{1F9C7F32-7B10-4C9B-8E1A-01A15E1DDB7D}" destId="{8C198151-C6F8-4C92-8A47-927B86CDCAC2}" srcOrd="3" destOrd="0" presId="urn:microsoft.com/office/officeart/2005/8/layout/vProcess5"/>
    <dgm:cxn modelId="{C8949666-C555-42BC-8B09-BDF369C07E6A}" type="presParOf" srcId="{1F9C7F32-7B10-4C9B-8E1A-01A15E1DDB7D}" destId="{CD6B03C2-370A-4702-A90F-67D1BF244ADE}" srcOrd="4" destOrd="0" presId="urn:microsoft.com/office/officeart/2005/8/layout/vProcess5"/>
    <dgm:cxn modelId="{470692DC-E5B2-4DC3-A23E-13199D37A192}" type="presParOf" srcId="{1F9C7F32-7B10-4C9B-8E1A-01A15E1DDB7D}" destId="{B6A2F5B5-61FD-4A53-A54A-BC643EC3025F}" srcOrd="5" destOrd="0" presId="urn:microsoft.com/office/officeart/2005/8/layout/vProcess5"/>
    <dgm:cxn modelId="{AC0C033F-81D9-499F-9E5F-CF36DF3A6B17}" type="presParOf" srcId="{1F9C7F32-7B10-4C9B-8E1A-01A15E1DDB7D}" destId="{95A19E71-4923-47DE-8B45-C9A55AF94AF3}" srcOrd="6" destOrd="0" presId="urn:microsoft.com/office/officeart/2005/8/layout/vProcess5"/>
    <dgm:cxn modelId="{26C9EE04-F164-4E9F-ABE7-6AC81D0DA136}" type="presParOf" srcId="{1F9C7F32-7B10-4C9B-8E1A-01A15E1DDB7D}" destId="{1CF18EB2-82A9-4A20-85A4-CA4D83749574}" srcOrd="7" destOrd="0" presId="urn:microsoft.com/office/officeart/2005/8/layout/vProcess5"/>
    <dgm:cxn modelId="{1DF45B8D-13B4-4436-83BE-E4ADEDE8ED02}" type="presParOf" srcId="{1F9C7F32-7B10-4C9B-8E1A-01A15E1DDB7D}" destId="{8C2668B3-A88F-46D6-8119-7987D16C9DC8}" srcOrd="8" destOrd="0" presId="urn:microsoft.com/office/officeart/2005/8/layout/vProcess5"/>
    <dgm:cxn modelId="{1639E0ED-DA9B-4CF5-ACA5-AE37E900C01B}" type="presParOf" srcId="{1F9C7F32-7B10-4C9B-8E1A-01A15E1DDB7D}" destId="{10B0DA3C-67F5-47F8-80CF-5E8266993214}" srcOrd="9" destOrd="0" presId="urn:microsoft.com/office/officeart/2005/8/layout/vProcess5"/>
    <dgm:cxn modelId="{781D49CA-8AA0-49D1-AC92-8E75ECFA8F74}" type="presParOf" srcId="{1F9C7F32-7B10-4C9B-8E1A-01A15E1DDB7D}" destId="{0AA78D5E-8207-4EA0-ABF4-CC2BBFBAEDF6}" srcOrd="10" destOrd="0" presId="urn:microsoft.com/office/officeart/2005/8/layout/vProcess5"/>
    <dgm:cxn modelId="{33CB77AB-D8AE-447D-AC87-089E30833B8E}" type="presParOf" srcId="{1F9C7F32-7B10-4C9B-8E1A-01A15E1DDB7D}" destId="{8E6AF325-1C3D-4875-866B-10E973A06FC1}" srcOrd="11" destOrd="0" presId="urn:microsoft.com/office/officeart/2005/8/layout/vProcess5"/>
    <dgm:cxn modelId="{5EF87585-ADA1-41DE-923E-C90E4C04EF3E}" type="presParOf" srcId="{1F9C7F32-7B10-4C9B-8E1A-01A15E1DDB7D}" destId="{BB7269EC-0375-4D9A-A09E-6CF4E757B0F0}" srcOrd="12" destOrd="0" presId="urn:microsoft.com/office/officeart/2005/8/layout/vProcess5"/>
    <dgm:cxn modelId="{F43AD5F7-DD81-466A-9308-428A4AB46880}" type="presParOf" srcId="{1F9C7F32-7B10-4C9B-8E1A-01A15E1DDB7D}" destId="{09F9CD2E-8846-41DF-B289-04A02216521F}" srcOrd="13" destOrd="0" presId="urn:microsoft.com/office/officeart/2005/8/layout/vProcess5"/>
    <dgm:cxn modelId="{9A733AF1-685F-4C5E-B44B-8F3B83908800}" type="presParOf" srcId="{1F9C7F32-7B10-4C9B-8E1A-01A15E1DDB7D}" destId="{F0BA8AB9-46D1-447F-96BB-64737BB7205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8117E-EDFD-4BFD-AD54-D1CB1192E877}">
      <dsp:nvSpPr>
        <dsp:cNvPr id="0" name=""/>
        <dsp:cNvSpPr/>
      </dsp:nvSpPr>
      <dsp:spPr>
        <a:xfrm>
          <a:off x="0" y="85343"/>
          <a:ext cx="5163312" cy="569977"/>
        </a:xfrm>
        <a:prstGeom prst="roundRect">
          <a:avLst>
            <a:gd name="adj" fmla="val 10000"/>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 Parse the sentence into Penn Treebank structure</a:t>
          </a:r>
          <a:endParaRPr lang="en-US" sz="1400" kern="1200" dirty="0"/>
        </a:p>
      </dsp:txBody>
      <dsp:txXfrm>
        <a:off x="16694" y="102037"/>
        <a:ext cx="4287418" cy="536589"/>
      </dsp:txXfrm>
    </dsp:sp>
    <dsp:sp modelId="{8A8E7853-78CF-4C7A-B35A-29194D8E8E64}">
      <dsp:nvSpPr>
        <dsp:cNvPr id="0" name=""/>
        <dsp:cNvSpPr/>
      </dsp:nvSpPr>
      <dsp:spPr>
        <a:xfrm>
          <a:off x="393213" y="701041"/>
          <a:ext cx="5163312" cy="569977"/>
        </a:xfrm>
        <a:prstGeom prst="roundRect">
          <a:avLst>
            <a:gd name="adj" fmla="val 10000"/>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Assign each sub tree weight based on output from attention models </a:t>
          </a:r>
          <a:endParaRPr lang="en-US" sz="1400" kern="1200" dirty="0"/>
        </a:p>
      </dsp:txBody>
      <dsp:txXfrm>
        <a:off x="409907" y="717735"/>
        <a:ext cx="4262920" cy="536589"/>
      </dsp:txXfrm>
    </dsp:sp>
    <dsp:sp modelId="{8C198151-C6F8-4C92-8A47-927B86CDCAC2}">
      <dsp:nvSpPr>
        <dsp:cNvPr id="0" name=""/>
        <dsp:cNvSpPr/>
      </dsp:nvSpPr>
      <dsp:spPr>
        <a:xfrm>
          <a:off x="758958" y="1327597"/>
          <a:ext cx="5163312" cy="569977"/>
        </a:xfrm>
        <a:prstGeom prst="roundRect">
          <a:avLst>
            <a:gd name="adj" fmla="val 10000"/>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Add penalty to sub trees with more leaves</a:t>
          </a:r>
          <a:endParaRPr lang="en-US" sz="1400" kern="1200" dirty="0"/>
        </a:p>
      </dsp:txBody>
      <dsp:txXfrm>
        <a:off x="775652" y="1344291"/>
        <a:ext cx="4262920" cy="536589"/>
      </dsp:txXfrm>
    </dsp:sp>
    <dsp:sp modelId="{CD6B03C2-370A-4702-A90F-67D1BF244ADE}">
      <dsp:nvSpPr>
        <dsp:cNvPr id="0" name=""/>
        <dsp:cNvSpPr/>
      </dsp:nvSpPr>
      <dsp:spPr>
        <a:xfrm>
          <a:off x="1169159" y="1981203"/>
          <a:ext cx="5163312" cy="569977"/>
        </a:xfrm>
        <a:prstGeom prst="roundRect">
          <a:avLst>
            <a:gd name="adj" fmla="val 10000"/>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Extract the top 10 sub trees with most weights</a:t>
          </a:r>
          <a:endParaRPr lang="en-US" sz="1400" kern="1200" dirty="0"/>
        </a:p>
      </dsp:txBody>
      <dsp:txXfrm>
        <a:off x="1185853" y="1997897"/>
        <a:ext cx="4262920" cy="536589"/>
      </dsp:txXfrm>
    </dsp:sp>
    <dsp:sp modelId="{B6A2F5B5-61FD-4A53-A54A-BC643EC3025F}">
      <dsp:nvSpPr>
        <dsp:cNvPr id="0" name=""/>
        <dsp:cNvSpPr/>
      </dsp:nvSpPr>
      <dsp:spPr>
        <a:xfrm>
          <a:off x="1517297" y="2621276"/>
          <a:ext cx="5163312" cy="569977"/>
        </a:xfrm>
        <a:prstGeom prst="roundRect">
          <a:avLst>
            <a:gd name="adj" fmla="val 10000"/>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If one sub tree is a sub sentence of another, choose the longer one and delete the shorter one</a:t>
          </a:r>
          <a:endParaRPr lang="en-US" sz="1400" kern="1200" dirty="0"/>
        </a:p>
      </dsp:txBody>
      <dsp:txXfrm>
        <a:off x="1533991" y="2637970"/>
        <a:ext cx="4262920" cy="536589"/>
      </dsp:txXfrm>
    </dsp:sp>
    <dsp:sp modelId="{95A19E71-4923-47DE-8B45-C9A55AF94AF3}">
      <dsp:nvSpPr>
        <dsp:cNvPr id="0" name=""/>
        <dsp:cNvSpPr/>
      </dsp:nvSpPr>
      <dsp:spPr>
        <a:xfrm>
          <a:off x="4681880" y="541096"/>
          <a:ext cx="481431" cy="481431"/>
        </a:xfrm>
        <a:prstGeom prst="downArrow">
          <a:avLst>
            <a:gd name="adj1" fmla="val 55000"/>
            <a:gd name="adj2" fmla="val 45000"/>
          </a:avLst>
        </a:prstGeom>
        <a:solidFill>
          <a:schemeClr val="lt1">
            <a:alpha val="90000"/>
            <a:tint val="40000"/>
            <a:hueOff val="0"/>
            <a:satOff val="0"/>
            <a:lumOff val="0"/>
            <a:alphaOff val="0"/>
          </a:schemeClr>
        </a:solidFill>
        <a:ln w="1079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90202" y="541096"/>
        <a:ext cx="264787" cy="362277"/>
      </dsp:txXfrm>
    </dsp:sp>
    <dsp:sp modelId="{1CF18EB2-82A9-4A20-85A4-CA4D83749574}">
      <dsp:nvSpPr>
        <dsp:cNvPr id="0" name=""/>
        <dsp:cNvSpPr/>
      </dsp:nvSpPr>
      <dsp:spPr>
        <a:xfrm>
          <a:off x="5067452" y="1179728"/>
          <a:ext cx="481431" cy="481431"/>
        </a:xfrm>
        <a:prstGeom prst="downArrow">
          <a:avLst>
            <a:gd name="adj1" fmla="val 55000"/>
            <a:gd name="adj2" fmla="val 45000"/>
          </a:avLst>
        </a:prstGeom>
        <a:solidFill>
          <a:schemeClr val="lt1">
            <a:alpha val="90000"/>
            <a:tint val="40000"/>
            <a:hueOff val="0"/>
            <a:satOff val="0"/>
            <a:lumOff val="0"/>
            <a:alphaOff val="0"/>
          </a:schemeClr>
        </a:solidFill>
        <a:ln w="1079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75774" y="1179728"/>
        <a:ext cx="264787" cy="362277"/>
      </dsp:txXfrm>
    </dsp:sp>
    <dsp:sp modelId="{8C2668B3-A88F-46D6-8119-7987D16C9DC8}">
      <dsp:nvSpPr>
        <dsp:cNvPr id="0" name=""/>
        <dsp:cNvSpPr/>
      </dsp:nvSpPr>
      <dsp:spPr>
        <a:xfrm>
          <a:off x="5453024" y="1774091"/>
          <a:ext cx="481431" cy="481431"/>
        </a:xfrm>
        <a:prstGeom prst="downArrow">
          <a:avLst>
            <a:gd name="adj1" fmla="val 55000"/>
            <a:gd name="adj2" fmla="val 45000"/>
          </a:avLst>
        </a:prstGeom>
        <a:solidFill>
          <a:schemeClr val="lt1">
            <a:alpha val="90000"/>
            <a:tint val="40000"/>
            <a:hueOff val="0"/>
            <a:satOff val="0"/>
            <a:lumOff val="0"/>
            <a:alphaOff val="0"/>
          </a:schemeClr>
        </a:solidFill>
        <a:ln w="1079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561346" y="1774091"/>
        <a:ext cx="264787" cy="362277"/>
      </dsp:txXfrm>
    </dsp:sp>
    <dsp:sp modelId="{10B0DA3C-67F5-47F8-80CF-5E8266993214}">
      <dsp:nvSpPr>
        <dsp:cNvPr id="0" name=""/>
        <dsp:cNvSpPr/>
      </dsp:nvSpPr>
      <dsp:spPr>
        <a:xfrm>
          <a:off x="5838596" y="2438405"/>
          <a:ext cx="481431" cy="481431"/>
        </a:xfrm>
        <a:prstGeom prst="downArrow">
          <a:avLst>
            <a:gd name="adj1" fmla="val 55000"/>
            <a:gd name="adj2" fmla="val 45000"/>
          </a:avLst>
        </a:prstGeom>
        <a:solidFill>
          <a:schemeClr val="lt1">
            <a:alpha val="90000"/>
            <a:tint val="40000"/>
            <a:hueOff val="0"/>
            <a:satOff val="0"/>
            <a:lumOff val="0"/>
            <a:alphaOff val="0"/>
          </a:schemeClr>
        </a:solidFill>
        <a:ln w="1079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946918" y="2438405"/>
        <a:ext cx="264787" cy="36227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3978275"/>
            <a:ext cx="9144000" cy="1928772"/>
          </a:xfrm>
          <a:solidFill>
            <a:schemeClr val="tx2">
              <a:alpha val="80000"/>
            </a:schemeClr>
          </a:solidFill>
        </p:spPr>
        <p:txBody>
          <a:bodyPr vert="horz" wrap="square" lIns="457200" tIns="457200" rIns="457200" bIns="457200" rtlCol="0" anchor="ctr" anchorCtr="0">
            <a:noAutofit/>
          </a:bodyPr>
          <a:lstStyle>
            <a:lvl1pPr>
              <a:defRPr lang="en-US" sz="4400" dirty="0">
                <a:solidFill>
                  <a:schemeClr val="bg1"/>
                </a:solidFill>
                <a:latin typeface="+mj-lt"/>
                <a:cs typeface="+mj-cs"/>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290176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Rectangle 3"/>
          <p:cNvSpPr/>
          <p:nvPr userDrawn="1"/>
        </p:nvSpPr>
        <p:spPr>
          <a:xfrm>
            <a:off x="-1" y="3978275"/>
            <a:ext cx="9144001" cy="192938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endParaRPr lang="en-US"/>
          </a:p>
        </p:txBody>
      </p:sp>
      <p:sp>
        <p:nvSpPr>
          <p:cNvPr id="5" name="Text Placeholder 6"/>
          <p:cNvSpPr>
            <a:spLocks noGrp="1"/>
          </p:cNvSpPr>
          <p:nvPr>
            <p:ph type="body" sz="quarter" idx="11" hasCustomPrompt="1"/>
          </p:nvPr>
        </p:nvSpPr>
        <p:spPr>
          <a:xfrm>
            <a:off x="5781" y="3978275"/>
            <a:ext cx="3044952" cy="1929384"/>
          </a:xfrm>
        </p:spPr>
        <p:txBody>
          <a:bodyPr lIns="457200" tIns="457200" rIns="2286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01</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4" name="Text Placeholder 6"/>
          <p:cNvSpPr>
            <a:spLocks noGrp="1"/>
          </p:cNvSpPr>
          <p:nvPr>
            <p:ph type="body" sz="quarter" idx="12" hasCustomPrompt="1"/>
          </p:nvPr>
        </p:nvSpPr>
        <p:spPr>
          <a:xfrm>
            <a:off x="3054223" y="3978275"/>
            <a:ext cx="3044952" cy="1929384"/>
          </a:xfrm>
        </p:spPr>
        <p:txBody>
          <a:bodyPr lIns="228600" tIns="457200" rIns="2286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02</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6" name="Text Placeholder 6"/>
          <p:cNvSpPr>
            <a:spLocks noGrp="1"/>
          </p:cNvSpPr>
          <p:nvPr>
            <p:ph type="body" sz="quarter" idx="13" hasCustomPrompt="1"/>
          </p:nvPr>
        </p:nvSpPr>
        <p:spPr>
          <a:xfrm>
            <a:off x="6115398" y="3978275"/>
            <a:ext cx="3028602" cy="1929384"/>
          </a:xfrm>
        </p:spPr>
        <p:txBody>
          <a:bodyPr lIns="228600" tIns="457200" rIns="4572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03</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7" name="Text Placeholder 5"/>
          <p:cNvSpPr>
            <a:spLocks noGrp="1"/>
          </p:cNvSpPr>
          <p:nvPr>
            <p:ph type="body" sz="quarter" idx="10"/>
          </p:nvPr>
        </p:nvSpPr>
        <p:spPr>
          <a:xfrm>
            <a:off x="5036821" y="5907659"/>
            <a:ext cx="4084319" cy="950341"/>
          </a:xfrm>
        </p:spPr>
        <p:txBody>
          <a:bodyPr rIns="457200" bIns="0" anchor="ctr" anchorCtr="0">
            <a:noAutofit/>
          </a:bodyPr>
          <a:lstStyle>
            <a:lvl1pPr algn="r">
              <a:defRPr sz="2400">
                <a:solidFill>
                  <a:srgbClr val="525252"/>
                </a:solidFill>
              </a:defRPr>
            </a:lvl1pPr>
            <a:lvl2pPr algn="r">
              <a:defRPr sz="2400">
                <a:solidFill>
                  <a:schemeClr val="bg1"/>
                </a:solidFill>
              </a:defRPr>
            </a:lvl2pPr>
            <a:lvl3pPr algn="r">
              <a:defRPr sz="2400">
                <a:solidFill>
                  <a:schemeClr val="bg1"/>
                </a:solidFill>
              </a:defRPr>
            </a:lvl3pPr>
            <a:lvl4pPr algn="r">
              <a:defRPr sz="2400">
                <a:solidFill>
                  <a:schemeClr val="bg1"/>
                </a:solidFill>
              </a:defRPr>
            </a:lvl4pPr>
            <a:lvl5pPr algn="r">
              <a:defRPr sz="2400">
                <a:solidFill>
                  <a:schemeClr val="bg1"/>
                </a:solidFill>
              </a:defRPr>
            </a:lvl5pPr>
          </a:lstStyle>
          <a:p>
            <a:pPr lvl="0"/>
            <a:endParaRPr lang="en-US" dirty="0"/>
          </a:p>
        </p:txBody>
      </p:sp>
    </p:spTree>
    <p:extLst>
      <p:ext uri="{BB962C8B-B14F-4D97-AF65-F5344CB8AC3E}">
        <p14:creationId xmlns:p14="http://schemas.microsoft.com/office/powerpoint/2010/main" val="262655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21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8720" y="1508125"/>
            <a:ext cx="6757302" cy="738664"/>
          </a:xfrm>
        </p:spPr>
        <p:txBody>
          <a:bodyPr/>
          <a:lstStyle>
            <a:lvl1pPr>
              <a:defRPr sz="4800"/>
            </a:lvl1pPr>
          </a:lstStyle>
          <a:p>
            <a:r>
              <a:rPr lang="en-US" dirty="0" smtClean="0"/>
              <a:t>Click to add title</a:t>
            </a:r>
            <a:endParaRPr lang="en-US" dirty="0"/>
          </a:p>
        </p:txBody>
      </p:sp>
      <p:sp>
        <p:nvSpPr>
          <p:cNvPr id="4" name="Text Placeholder 2"/>
          <p:cNvSpPr>
            <a:spLocks noGrp="1"/>
          </p:cNvSpPr>
          <p:nvPr>
            <p:ph type="body" idx="1"/>
          </p:nvPr>
        </p:nvSpPr>
        <p:spPr>
          <a:xfrm>
            <a:off x="1188721" y="2559685"/>
            <a:ext cx="6776014" cy="332399"/>
          </a:xfrm>
          <a:prstGeom prst="rect">
            <a:avLst/>
          </a:prstGeom>
        </p:spPr>
        <p:txBody>
          <a:bodyPr numCol="1"/>
          <a:lstStyle>
            <a:lvl1pPr marL="457200" indent="-457200">
              <a:lnSpc>
                <a:spcPct val="100000"/>
              </a:lnSpc>
              <a:spcBef>
                <a:spcPts val="0"/>
              </a:spcBef>
              <a:spcAft>
                <a:spcPts val="600"/>
              </a:spcAft>
              <a:buClr>
                <a:schemeClr val="bg2"/>
              </a:buClr>
              <a:buFont typeface="+mj-lt"/>
              <a:buAutoNum type="arabicPeriod"/>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a:p>
            <a:pPr lvl="0"/>
            <a:endParaRPr lang="en-US" dirty="0" smtClean="0"/>
          </a:p>
        </p:txBody>
      </p:sp>
    </p:spTree>
    <p:extLst>
      <p:ext uri="{BB962C8B-B14F-4D97-AF65-F5344CB8AC3E}">
        <p14:creationId xmlns:p14="http://schemas.microsoft.com/office/powerpoint/2010/main" val="323893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1989832"/>
            <a:ext cx="2515235" cy="2616101"/>
          </a:xfrm>
          <a:noFill/>
          <a:ln>
            <a:noFill/>
          </a:ln>
        </p:spPr>
        <p:txBody>
          <a:bodyPr/>
          <a:lstStyle>
            <a:lvl1pPr algn="r">
              <a:defRPr sz="17000"/>
            </a:lvl1pPr>
          </a:lstStyle>
          <a:p>
            <a:r>
              <a:rPr lang="en-US" dirty="0" smtClean="0"/>
              <a:t>1</a:t>
            </a:r>
            <a:endParaRPr lang="en-US" dirty="0"/>
          </a:p>
        </p:txBody>
      </p:sp>
      <p:cxnSp>
        <p:nvCxnSpPr>
          <p:cNvPr id="4" name="Straight Connector 3"/>
          <p:cNvCxnSpPr/>
          <p:nvPr userDrawn="1"/>
        </p:nvCxnSpPr>
        <p:spPr>
          <a:xfrm>
            <a:off x="3429000" y="1983582"/>
            <a:ext cx="0" cy="2662232"/>
          </a:xfrm>
          <a:prstGeom prst="line">
            <a:avLst/>
          </a:prstGeom>
          <a:ln w="539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p:cNvSpPr>
            <a:spLocks noGrp="1"/>
          </p:cNvSpPr>
          <p:nvPr>
            <p:ph type="body" sz="quarter" idx="10"/>
          </p:nvPr>
        </p:nvSpPr>
        <p:spPr>
          <a:xfrm>
            <a:off x="3977640" y="2103120"/>
            <a:ext cx="4415569" cy="2446638"/>
          </a:xfrm>
          <a:prstGeom prst="rect">
            <a:avLst/>
          </a:prstGeom>
        </p:spPr>
        <p:txBody>
          <a:bodyPr numCol="1" anchor="ctr" anchorCtr="0">
            <a:noAutofit/>
          </a:bodyPr>
          <a:lstStyle>
            <a:lvl1pPr>
              <a:lnSpc>
                <a:spcPct val="100000"/>
              </a:lnSpc>
              <a:spcBef>
                <a:spcPts val="0"/>
              </a:spcBef>
              <a:defRPr sz="3600" baseline="0">
                <a:solidFill>
                  <a:schemeClr val="tx1"/>
                </a:solidFill>
              </a:defRPr>
            </a:lvl1pPr>
          </a:lstStyle>
          <a:p>
            <a:pPr lvl="0"/>
            <a:endParaRPr lang="en-US" dirty="0"/>
          </a:p>
        </p:txBody>
      </p:sp>
    </p:spTree>
    <p:extLst>
      <p:ext uri="{BB962C8B-B14F-4D97-AF65-F5344CB8AC3E}">
        <p14:creationId xmlns:p14="http://schemas.microsoft.com/office/powerpoint/2010/main" val="104920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ONE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16" name="Text Placeholder 15"/>
          <p:cNvSpPr>
            <a:spLocks noGrp="1"/>
          </p:cNvSpPr>
          <p:nvPr>
            <p:ph type="body" sz="quarter" idx="1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0421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TWO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6" name="Text Placeholder 5"/>
          <p:cNvSpPr>
            <a:spLocks noGrp="1"/>
          </p:cNvSpPr>
          <p:nvPr>
            <p:ph type="body" sz="quarter" idx="11"/>
          </p:nvPr>
        </p:nvSpPr>
        <p:spPr>
          <a:xfrm>
            <a:off x="457200" y="1828800"/>
            <a:ext cx="3978275" cy="4297363"/>
          </a:xfrm>
          <a:prstGeom prst="rect">
            <a:avLst/>
          </a:prstGeom>
        </p:spPr>
        <p:txBody>
          <a:bodyPr/>
          <a:lstStyle>
            <a:lvl1pPr>
              <a:spcBef>
                <a:spcPts val="1200"/>
              </a:spcBef>
              <a:defRPr sz="2200"/>
            </a:lvl1pPr>
            <a:lvl2pPr>
              <a:spcBef>
                <a:spcPts val="600"/>
              </a:spcBef>
              <a:defRPr sz="1800"/>
            </a:lvl2pPr>
            <a:lvl3pPr>
              <a:spcBef>
                <a:spcPts val="600"/>
              </a:spcBef>
              <a:defRPr sz="1800"/>
            </a:lvl3pPr>
            <a:lvl4pPr>
              <a:spcBef>
                <a:spcPts val="600"/>
              </a:spcBef>
              <a:defRPr sz="1600"/>
            </a:lvl4pPr>
            <a:lvl5pPr>
              <a:spcBef>
                <a:spcPts val="600"/>
              </a:spcBef>
              <a:defRPr sz="1600"/>
            </a:lvl5p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2"/>
          </p:nvPr>
        </p:nvSpPr>
        <p:spPr>
          <a:xfrm>
            <a:off x="4710000" y="1828800"/>
            <a:ext cx="3978275" cy="4297363"/>
          </a:xfrm>
          <a:prstGeom prst="rect">
            <a:avLst/>
          </a:prstGeom>
        </p:spPr>
        <p:txBody>
          <a:bodyPr/>
          <a:lstStyle>
            <a:lvl1pPr>
              <a:spcBef>
                <a:spcPts val="1200"/>
              </a:spcBef>
              <a:defRPr sz="2200"/>
            </a:lvl1pPr>
            <a:lvl2pPr>
              <a:spcBef>
                <a:spcPts val="600"/>
              </a:spcBef>
              <a:defRPr sz="1800"/>
            </a:lvl2pPr>
            <a:lvl3pPr>
              <a:spcBef>
                <a:spcPts val="600"/>
              </a:spcBef>
              <a:defRPr sz="1800"/>
            </a:lvl3pPr>
            <a:lvl4pPr>
              <a:spcBef>
                <a:spcPts val="600"/>
              </a:spcBef>
              <a:defRPr sz="1600"/>
            </a:lvl4pPr>
            <a:lvl5pPr>
              <a:spcBef>
                <a:spcPts val="600"/>
              </a:spcBef>
              <a:defRPr sz="1600"/>
            </a:lvl5p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3702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 Text &amp; 2/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3044825"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3044825" y="0"/>
            <a:ext cx="6099175" cy="6858000"/>
          </a:xfrm>
        </p:spPr>
        <p:txBody>
          <a:bodyPr lIns="457200" tIns="457200" rIns="457200" bIns="822960"/>
          <a:lstStyle/>
          <a:p>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99620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3 Text &amp; 1/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6099174"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6099174" y="0"/>
            <a:ext cx="3044825" cy="6858000"/>
          </a:xfrm>
        </p:spPr>
        <p:txBody>
          <a:bodyPr lIns="457200" tIns="457200" rIns="457200" bIns="822960"/>
          <a:lstStyle/>
          <a:p>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316218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iz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lIns="457200" tIns="457200" rIns="457200" bIns="457200"/>
          <a:lstStyle/>
          <a:p>
            <a:endParaRPr lang="en-US" dirty="0"/>
          </a:p>
        </p:txBody>
      </p:sp>
    </p:spTree>
    <p:extLst>
      <p:ext uri="{BB962C8B-B14F-4D97-AF65-F5344CB8AC3E}">
        <p14:creationId xmlns:p14="http://schemas.microsoft.com/office/powerpoint/2010/main" val="243507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Tree>
    <p:extLst>
      <p:ext uri="{BB962C8B-B14F-4D97-AF65-F5344CB8AC3E}">
        <p14:creationId xmlns:p14="http://schemas.microsoft.com/office/powerpoint/2010/main" val="104614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00"/>
            <a:ext cx="9144000" cy="30175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62230" y="457200"/>
            <a:ext cx="8210282" cy="553998"/>
          </a:xfrm>
          <a:prstGeom prst="rect">
            <a:avLst/>
          </a:prstGeom>
        </p:spPr>
        <p:txBody>
          <a:bodyPr vert="horz" lIns="0" tIns="0" rIns="0" bIns="0" rtlCol="0" anchor="t" anchorCtr="0">
            <a:spAutoFit/>
          </a:bodyPr>
          <a:lstStyle/>
          <a:p>
            <a:r>
              <a:rPr lang="en-US" dirty="0" smtClean="0"/>
              <a:t>Click to edit Master title style</a:t>
            </a:r>
            <a:endParaRPr lang="en-US" dirty="0"/>
          </a:p>
        </p:txBody>
      </p:sp>
      <p:sp>
        <p:nvSpPr>
          <p:cNvPr id="8" name="MasterTitle"/>
          <p:cNvSpPr txBox="1">
            <a:spLocks/>
          </p:cNvSpPr>
          <p:nvPr userDrawn="1"/>
        </p:nvSpPr>
        <p:spPr>
          <a:xfrm>
            <a:off x="4168223" y="6400802"/>
            <a:ext cx="4055396"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200" b="1" dirty="0" smtClean="0">
                <a:solidFill>
                  <a:srgbClr val="525252"/>
                </a:solidFill>
                <a:latin typeface="Arial" panose="020B0604020202020204" pitchFamily="34" charset="0"/>
                <a:cs typeface="Arial" panose="020B0604020202020204" pitchFamily="34" charset="0"/>
              </a:rPr>
              <a:t>Presentation Title, Date</a:t>
            </a:r>
            <a:endParaRPr lang="en-US" sz="1200" b="1" dirty="0">
              <a:solidFill>
                <a:srgbClr val="525252"/>
              </a:solidFill>
              <a:latin typeface="Arial" panose="020B0604020202020204" pitchFamily="34" charset="0"/>
              <a:cs typeface="Arial" panose="020B0604020202020204" pitchFamily="34" charset="0"/>
            </a:endParaRPr>
          </a:p>
        </p:txBody>
      </p:sp>
      <p:sp>
        <p:nvSpPr>
          <p:cNvPr id="9" name="Rectangle 47"/>
          <p:cNvSpPr txBox="1">
            <a:spLocks noChangeArrowheads="1"/>
          </p:cNvSpPr>
          <p:nvPr userDrawn="1"/>
        </p:nvSpPr>
        <p:spPr bwMode="gray">
          <a:xfrm>
            <a:off x="8228044" y="6400800"/>
            <a:ext cx="458756" cy="301752"/>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l">
              <a:spcBef>
                <a:spcPct val="0"/>
              </a:spcBef>
              <a:defRPr sz="900">
                <a:solidFill>
                  <a:schemeClr val="tx1"/>
                </a:solidFill>
              </a:defRPr>
            </a:lvl1pPr>
          </a:lstStyle>
          <a:p>
            <a:pPr marL="0" marR="0" lvl="0" indent="0" algn="r"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fld id="{26BA2513-99A6-4249-8CA7-3700E62FDB97}" type="slidenum">
              <a:rPr lang="en-US" sz="1200" b="1" kern="1200" noProof="0" smtClean="0">
                <a:solidFill>
                  <a:srgbClr val="525252"/>
                </a:solidFill>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t>‹#›</a:t>
            </a:fld>
            <a:endParaRPr lang="en-US" sz="1200" b="1" kern="1200" noProof="0" dirty="0">
              <a:solidFill>
                <a:srgbClr val="525252"/>
              </a:solidFill>
              <a:latin typeface="Arial" panose="020B0604020202020204" pitchFamily="34" charset="0"/>
              <a:ea typeface="+mn-ea"/>
              <a:cs typeface="Arial" panose="020B0604020202020204" pitchFamily="34" charset="0"/>
            </a:endParaRPr>
          </a:p>
        </p:txBody>
      </p:sp>
      <p:sp>
        <p:nvSpPr>
          <p:cNvPr id="24" name="Text Placeholder 23"/>
          <p:cNvSpPr>
            <a:spLocks noGrp="1"/>
          </p:cNvSpPr>
          <p:nvPr>
            <p:ph type="body" idx="1"/>
          </p:nvPr>
        </p:nvSpPr>
        <p:spPr>
          <a:xfrm>
            <a:off x="457200" y="1828800"/>
            <a:ext cx="8229600" cy="429768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 name="Picture 2"/>
          <p:cNvPicPr>
            <a:picLocks noChangeAspect="1"/>
          </p:cNvPicPr>
          <p:nvPr userDrawn="1"/>
        </p:nvPicPr>
        <p:blipFill rotWithShape="1">
          <a:blip r:embed="rId13"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94532050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2" r:id="rId4"/>
    <p:sldLayoutId id="2147483666" r:id="rId5"/>
    <p:sldLayoutId id="2147483667" r:id="rId6"/>
    <p:sldLayoutId id="2147483668" r:id="rId7"/>
    <p:sldLayoutId id="2147483669" r:id="rId8"/>
    <p:sldLayoutId id="2147483671" r:id="rId9"/>
    <p:sldLayoutId id="2147483670" r:id="rId10"/>
    <p:sldLayoutId id="2147483673" r:id="rId11"/>
  </p:sldLayoutIdLst>
  <p:txStyles>
    <p:titleStyle>
      <a:lvl1pPr algn="l" defTabSz="914400" rtl="0" eaLnBrk="1" latinLnBrk="0" hangingPunct="1">
        <a:lnSpc>
          <a:spcPct val="10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0" marR="0" indent="0" algn="l" defTabSz="914400" rtl="0" eaLnBrk="1" fontAlgn="auto" latinLnBrk="0" hangingPunct="1">
        <a:lnSpc>
          <a:spcPct val="100000"/>
        </a:lnSpc>
        <a:spcBef>
          <a:spcPts val="1200"/>
        </a:spcBef>
        <a:spcAft>
          <a:spcPts val="0"/>
        </a:spcAft>
        <a:buClr>
          <a:srgbClr val="0028A0"/>
        </a:buClr>
        <a:buSzTx/>
        <a:buFont typeface="Arial" panose="020B0604020202020204" pitchFamily="34" charset="0"/>
        <a:buNone/>
        <a:tabLst/>
        <a:defRPr sz="2400" kern="1200">
          <a:solidFill>
            <a:schemeClr val="bg2"/>
          </a:solidFill>
          <a:latin typeface="Arial" panose="020B0604020202020204" pitchFamily="34" charset="0"/>
          <a:ea typeface="+mn-ea"/>
          <a:cs typeface="Arial" panose="020B0604020202020204" pitchFamily="34" charset="0"/>
        </a:defRPr>
      </a:lvl1pPr>
      <a:lvl2pPr marL="288925" marR="0" indent="-288925"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2000" kern="1200">
          <a:solidFill>
            <a:schemeClr val="bg2"/>
          </a:solidFill>
          <a:latin typeface="Arial" panose="020B0604020202020204" pitchFamily="34" charset="0"/>
          <a:ea typeface="+mn-ea"/>
          <a:cs typeface="Arial" panose="020B0604020202020204" pitchFamily="34" charset="0"/>
        </a:defRPr>
      </a:lvl2pPr>
      <a:lvl3pPr marL="517525" marR="0" indent="-284163"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2000" kern="1200">
          <a:solidFill>
            <a:schemeClr val="bg2"/>
          </a:solidFill>
          <a:latin typeface="Arial" panose="020B0604020202020204" pitchFamily="34" charset="0"/>
          <a:ea typeface="+mn-ea"/>
          <a:cs typeface="Arial" panose="020B0604020202020204" pitchFamily="34" charset="0"/>
        </a:defRPr>
      </a:lvl3pPr>
      <a:lvl4pPr marL="746125" marR="0" indent="-290513"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1800" kern="1200">
          <a:solidFill>
            <a:schemeClr val="bg2"/>
          </a:solidFill>
          <a:latin typeface="Arial" panose="020B0604020202020204" pitchFamily="34" charset="0"/>
          <a:ea typeface="+mn-ea"/>
          <a:cs typeface="Arial" panose="020B0604020202020204" pitchFamily="34" charset="0"/>
        </a:defRPr>
      </a:lvl4pPr>
      <a:lvl5pPr marL="974725" marR="0" indent="-288925"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1800" kern="1200">
          <a:solidFill>
            <a:schemeClr val="bg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8" userDrawn="1">
          <p15:clr>
            <a:srgbClr val="F26B43"/>
          </p15:clr>
        </p15:guide>
        <p15:guide id="4" orient="horz" pos="288" userDrawn="1">
          <p15:clr>
            <a:srgbClr val="F26B43"/>
          </p15:clr>
        </p15:guide>
        <p15:guide id="5" pos="5472" userDrawn="1">
          <p15:clr>
            <a:srgbClr val="F26B43"/>
          </p15:clr>
        </p15:guide>
        <p15:guide id="6" orient="horz" pos="4032" userDrawn="1">
          <p15:clr>
            <a:srgbClr val="F26B43"/>
          </p15:clr>
        </p15:guide>
        <p15:guide id="7" orient="horz" pos="3859" userDrawn="1">
          <p15:clr>
            <a:srgbClr val="F26B43"/>
          </p15:clr>
        </p15:guide>
        <p15:guide id="8" pos="2794" userDrawn="1">
          <p15:clr>
            <a:srgbClr val="F26B43"/>
          </p15:clr>
        </p15:guide>
        <p15:guide id="9" pos="2966" userDrawn="1">
          <p15:clr>
            <a:srgbClr val="F26B43"/>
          </p15:clr>
        </p15:guide>
        <p15:guide id="10" orient="horz" pos="950" userDrawn="1">
          <p15:clr>
            <a:srgbClr val="F26B43"/>
          </p15:clr>
        </p15:guide>
        <p15:guide id="11" orient="horz" pos="1152" userDrawn="1">
          <p15:clr>
            <a:srgbClr val="F26B43"/>
          </p15:clr>
        </p15:guide>
        <p15:guide id="12" pos="1918" userDrawn="1">
          <p15:clr>
            <a:srgbClr val="F26B43"/>
          </p15:clr>
        </p15:guide>
        <p15:guide id="13" pos="3842" userDrawn="1">
          <p15:clr>
            <a:srgbClr val="F26B43"/>
          </p15:clr>
        </p15:guide>
        <p15:guide id="15" orient="horz" pos="25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Default Entity Recognition</a:t>
            </a:r>
            <a:endParaRPr lang="en-US" dirty="0"/>
          </a:p>
        </p:txBody>
      </p:sp>
      <p:sp>
        <p:nvSpPr>
          <p:cNvPr id="5" name="TextBox 4"/>
          <p:cNvSpPr txBox="1"/>
          <p:nvPr/>
        </p:nvSpPr>
        <p:spPr>
          <a:xfrm>
            <a:off x="565304" y="6257565"/>
            <a:ext cx="5197475" cy="2769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bg2">
                    <a:lumMod val="75000"/>
                    <a:lumOff val="25000"/>
                  </a:schemeClr>
                </a:solidFill>
                <a:latin typeface="Arial" panose="020B0604020202020204" pitchFamily="34" charset="0"/>
                <a:cs typeface="Arial" panose="020B0604020202020204" pitchFamily="34" charset="0"/>
              </a:rPr>
              <a:t>Lillian</a:t>
            </a:r>
            <a:r>
              <a:rPr lang="en-US" b="1" baseline="0" dirty="0" smtClean="0">
                <a:solidFill>
                  <a:schemeClr val="bg2">
                    <a:lumMod val="75000"/>
                    <a:lumOff val="25000"/>
                  </a:schemeClr>
                </a:solidFill>
                <a:latin typeface="Arial" panose="020B0604020202020204" pitchFamily="34" charset="0"/>
                <a:cs typeface="Arial" panose="020B0604020202020204" pitchFamily="34" charset="0"/>
              </a:rPr>
              <a:t> Xu</a:t>
            </a:r>
            <a:endParaRPr lang="en-US" dirty="0" smtClean="0">
              <a:solidFill>
                <a:schemeClr val="bg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5258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430887"/>
          </a:xfrm>
        </p:spPr>
        <p:txBody>
          <a:bodyPr/>
          <a:lstStyle/>
          <a:p>
            <a:r>
              <a:rPr lang="en-US" sz="2800" dirty="0" smtClean="0"/>
              <a:t>Problem Description</a:t>
            </a:r>
            <a:endParaRPr lang="en-US" sz="2800" dirty="0"/>
          </a:p>
        </p:txBody>
      </p:sp>
      <p:sp>
        <p:nvSpPr>
          <p:cNvPr id="6" name="TextBox 5"/>
          <p:cNvSpPr txBox="1"/>
          <p:nvPr/>
        </p:nvSpPr>
        <p:spPr>
          <a:xfrm>
            <a:off x="2971800" y="3886200"/>
            <a:ext cx="2468880" cy="400110"/>
          </a:xfrm>
          <a:prstGeom prst="rect">
            <a:avLst/>
          </a:prstGeom>
          <a:noFill/>
        </p:spPr>
        <p:txBody>
          <a:bodyPr wrap="square" rtlCol="0">
            <a:spAutoFit/>
          </a:bodyPr>
          <a:lstStyle/>
          <a:p>
            <a:r>
              <a:rPr lang="en-US" sz="2000" dirty="0"/>
              <a:t>great, super nice  </a:t>
            </a:r>
          </a:p>
        </p:txBody>
      </p:sp>
      <p:pic>
        <p:nvPicPr>
          <p:cNvPr id="13" name="Picture 12"/>
          <p:cNvPicPr>
            <a:picLocks noChangeAspect="1"/>
          </p:cNvPicPr>
          <p:nvPr/>
        </p:nvPicPr>
        <p:blipFill>
          <a:blip r:embed="rId2"/>
          <a:stretch>
            <a:fillRect/>
          </a:stretch>
        </p:blipFill>
        <p:spPr>
          <a:xfrm>
            <a:off x="731520" y="1344421"/>
            <a:ext cx="7329488" cy="1850231"/>
          </a:xfrm>
          <a:prstGeom prst="rect">
            <a:avLst/>
          </a:prstGeom>
        </p:spPr>
      </p:pic>
      <p:sp>
        <p:nvSpPr>
          <p:cNvPr id="5" name="Down Arrow 4"/>
          <p:cNvSpPr/>
          <p:nvPr/>
        </p:nvSpPr>
        <p:spPr>
          <a:xfrm>
            <a:off x="3886200" y="3520441"/>
            <a:ext cx="345989" cy="31337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ounded Rectangular Callout 14"/>
          <p:cNvSpPr/>
          <p:nvPr/>
        </p:nvSpPr>
        <p:spPr>
          <a:xfrm>
            <a:off x="6468762" y="3520440"/>
            <a:ext cx="2046588" cy="1420763"/>
          </a:xfrm>
          <a:prstGeom prst="wedgeRoundRectCallout">
            <a:avLst>
              <a:gd name="adj1" fmla="val -121361"/>
              <a:gd name="adj2" fmla="val -30996"/>
              <a:gd name="adj3" fmla="val 16667"/>
            </a:avLst>
          </a:prstGeom>
          <a:solidFill>
            <a:srgbClr val="FED8D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Extracted words with only strong sentiments but no context </a:t>
            </a:r>
          </a:p>
        </p:txBody>
      </p:sp>
    </p:spTree>
    <p:extLst>
      <p:ext uri="{BB962C8B-B14F-4D97-AF65-F5344CB8AC3E}">
        <p14:creationId xmlns:p14="http://schemas.microsoft.com/office/powerpoint/2010/main" val="3718647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430887"/>
          </a:xfrm>
        </p:spPr>
        <p:txBody>
          <a:bodyPr/>
          <a:lstStyle/>
          <a:p>
            <a:r>
              <a:rPr lang="en-US" sz="2800" dirty="0" smtClean="0"/>
              <a:t>Methodology</a:t>
            </a:r>
            <a:endParaRPr lang="en-US" sz="2800" dirty="0"/>
          </a:p>
        </p:txBody>
      </p:sp>
      <p:graphicFrame>
        <p:nvGraphicFramePr>
          <p:cNvPr id="4" name="Diagram 3"/>
          <p:cNvGraphicFramePr/>
          <p:nvPr>
            <p:extLst>
              <p:ext uri="{D42A27DB-BD31-4B8C-83A1-F6EECF244321}">
                <p14:modId xmlns:p14="http://schemas.microsoft.com/office/powerpoint/2010/main" val="463504421"/>
              </p:ext>
            </p:extLst>
          </p:nvPr>
        </p:nvGraphicFramePr>
        <p:xfrm>
          <a:off x="1161288" y="1143000"/>
          <a:ext cx="6705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ounded Rectangle 14"/>
          <p:cNvSpPr/>
          <p:nvPr/>
        </p:nvSpPr>
        <p:spPr>
          <a:xfrm>
            <a:off x="3066288" y="4405556"/>
            <a:ext cx="5163312" cy="603504"/>
          </a:xfrm>
          <a:prstGeom prst="roundRect">
            <a:avLst>
              <a:gd name="adj" fmla="val 10000"/>
            </a:avLst>
          </a:prstGeom>
        </p:spPr>
        <p:style>
          <a:lnRef idx="2">
            <a:schemeClr val="dk1"/>
          </a:lnRef>
          <a:fillRef idx="1">
            <a:schemeClr val="lt1"/>
          </a:fillRef>
          <a:effectRef idx="0">
            <a:schemeClr val="dk1"/>
          </a:effectRef>
          <a:fontRef idx="minor">
            <a:schemeClr val="dk1"/>
          </a:fontRef>
        </p:style>
      </p:sp>
      <p:grpSp>
        <p:nvGrpSpPr>
          <p:cNvPr id="18" name="Group 17"/>
          <p:cNvGrpSpPr/>
          <p:nvPr/>
        </p:nvGrpSpPr>
        <p:grpSpPr>
          <a:xfrm>
            <a:off x="7385457" y="4175760"/>
            <a:ext cx="481431" cy="481431"/>
            <a:chOff x="5838596" y="3067583"/>
            <a:chExt cx="481431" cy="481431"/>
          </a:xfrm>
        </p:grpSpPr>
        <p:sp>
          <p:nvSpPr>
            <p:cNvPr id="19" name="Down Arrow 18"/>
            <p:cNvSpPr/>
            <p:nvPr/>
          </p:nvSpPr>
          <p:spPr>
            <a:xfrm>
              <a:off x="5838596" y="3067583"/>
              <a:ext cx="481431" cy="481431"/>
            </a:xfrm>
            <a:prstGeom prst="downArrow">
              <a:avLst>
                <a:gd name="adj1" fmla="val 55000"/>
                <a:gd name="adj2" fmla="val 45000"/>
              </a:avLst>
            </a:prstGeom>
          </p:spPr>
          <p:style>
            <a:lnRef idx="2">
              <a:schemeClr val="dk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20" name="Down Arrow 4"/>
            <p:cNvSpPr/>
            <p:nvPr/>
          </p:nvSpPr>
          <p:spPr>
            <a:xfrm>
              <a:off x="5946918" y="3067583"/>
              <a:ext cx="264787" cy="3622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p:txBody>
        </p:sp>
      </p:grpSp>
      <p:sp>
        <p:nvSpPr>
          <p:cNvPr id="21" name="Rectangle 20"/>
          <p:cNvSpPr/>
          <p:nvPr/>
        </p:nvSpPr>
        <p:spPr>
          <a:xfrm>
            <a:off x="3066288" y="4564192"/>
            <a:ext cx="3746538" cy="286232"/>
          </a:xfrm>
          <a:prstGeom prst="rect">
            <a:avLst/>
          </a:prstGeom>
        </p:spPr>
        <p:txBody>
          <a:bodyPr wrap="none">
            <a:spAutoFit/>
          </a:bodyPr>
          <a:lstStyle/>
          <a:p>
            <a:pPr lvl="0" algn="l" defTabSz="622300">
              <a:lnSpc>
                <a:spcPct val="90000"/>
              </a:lnSpc>
              <a:spcBef>
                <a:spcPct val="0"/>
              </a:spcBef>
              <a:spcAft>
                <a:spcPct val="35000"/>
              </a:spcAft>
            </a:pPr>
            <a:r>
              <a:rPr lang="en-US" sz="1400" b="0" dirty="0"/>
              <a:t>Keep the remaining distinct sub trees as final</a:t>
            </a:r>
          </a:p>
        </p:txBody>
      </p:sp>
    </p:spTree>
    <p:extLst>
      <p:ext uri="{BB962C8B-B14F-4D97-AF65-F5344CB8AC3E}">
        <p14:creationId xmlns:p14="http://schemas.microsoft.com/office/powerpoint/2010/main" val="3718601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430887"/>
          </a:xfrm>
        </p:spPr>
        <p:txBody>
          <a:bodyPr/>
          <a:lstStyle/>
          <a:p>
            <a:r>
              <a:rPr lang="en-US" sz="2800" dirty="0" smtClean="0"/>
              <a:t>Step 1: Parse the sentences into Trees</a:t>
            </a:r>
            <a:endParaRPr lang="en-US" sz="2800" dirty="0"/>
          </a:p>
        </p:txBody>
      </p:sp>
      <p:sp>
        <p:nvSpPr>
          <p:cNvPr id="5" name="TextBox 4"/>
          <p:cNvSpPr txBox="1"/>
          <p:nvPr/>
        </p:nvSpPr>
        <p:spPr bwMode="gray">
          <a:xfrm>
            <a:off x="533400" y="1295400"/>
            <a:ext cx="8077200" cy="52322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a:r>
              <a:rPr lang="en-US" sz="1400" b="0" dirty="0">
                <a:solidFill>
                  <a:schemeClr val="bg2"/>
                </a:solidFill>
                <a:latin typeface="Calibri" panose="020F0502020204030204" pitchFamily="34" charset="0"/>
                <a:cs typeface="Calibri" panose="020F0502020204030204" pitchFamily="34" charset="0"/>
              </a:rPr>
              <a:t>great hotel for business travelers . super nice staff and you can call down to the restaurant in the morning and they will make breakfast to go for you .</a:t>
            </a:r>
          </a:p>
        </p:txBody>
      </p:sp>
      <p:pic>
        <p:nvPicPr>
          <p:cNvPr id="6" name="Picture 5"/>
          <p:cNvPicPr>
            <a:picLocks noChangeAspect="1"/>
          </p:cNvPicPr>
          <p:nvPr/>
        </p:nvPicPr>
        <p:blipFill>
          <a:blip r:embed="rId2"/>
          <a:stretch>
            <a:fillRect/>
          </a:stretch>
        </p:blipFill>
        <p:spPr>
          <a:xfrm>
            <a:off x="180546" y="2392346"/>
            <a:ext cx="2026056" cy="1478083"/>
          </a:xfrm>
          <a:prstGeom prst="rect">
            <a:avLst/>
          </a:prstGeom>
        </p:spPr>
      </p:pic>
      <p:pic>
        <p:nvPicPr>
          <p:cNvPr id="7" name="Picture 6"/>
          <p:cNvPicPr>
            <a:picLocks noChangeAspect="1"/>
          </p:cNvPicPr>
          <p:nvPr/>
        </p:nvPicPr>
        <p:blipFill>
          <a:blip r:embed="rId3"/>
          <a:stretch>
            <a:fillRect/>
          </a:stretch>
        </p:blipFill>
        <p:spPr>
          <a:xfrm>
            <a:off x="2387148" y="2133600"/>
            <a:ext cx="6576306" cy="2750207"/>
          </a:xfrm>
          <a:prstGeom prst="rect">
            <a:avLst/>
          </a:prstGeom>
        </p:spPr>
      </p:pic>
    </p:spTree>
    <p:extLst>
      <p:ext uri="{BB962C8B-B14F-4D97-AF65-F5344CB8AC3E}">
        <p14:creationId xmlns:p14="http://schemas.microsoft.com/office/powerpoint/2010/main" val="1679950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458629" y="1917247"/>
            <a:ext cx="1864519" cy="1214438"/>
          </a:xfrm>
          <a:prstGeom prst="rect">
            <a:avLst/>
          </a:prstGeom>
        </p:spPr>
      </p:pic>
      <p:sp>
        <p:nvSpPr>
          <p:cNvPr id="19" name="TextBox 18"/>
          <p:cNvSpPr txBox="1"/>
          <p:nvPr/>
        </p:nvSpPr>
        <p:spPr>
          <a:xfrm>
            <a:off x="843144" y="1386840"/>
            <a:ext cx="685799" cy="276999"/>
          </a:xfrm>
          <a:prstGeom prst="rect">
            <a:avLst/>
          </a:prstGeom>
          <a:solidFill>
            <a:srgbClr val="FB7769"/>
          </a:solidFill>
        </p:spPr>
        <p:txBody>
          <a:bodyPr wrap="square" rtlCol="0">
            <a:spAutoFit/>
          </a:bodyPr>
          <a:lstStyle/>
          <a:p>
            <a:r>
              <a:rPr lang="en-US" sz="1200" dirty="0"/>
              <a:t>0.2335</a:t>
            </a:r>
          </a:p>
        </p:txBody>
      </p:sp>
      <p:pic>
        <p:nvPicPr>
          <p:cNvPr id="20" name="Picture 19"/>
          <p:cNvPicPr>
            <a:picLocks noChangeAspect="1"/>
          </p:cNvPicPr>
          <p:nvPr/>
        </p:nvPicPr>
        <p:blipFill>
          <a:blip r:embed="rId3"/>
          <a:stretch>
            <a:fillRect/>
          </a:stretch>
        </p:blipFill>
        <p:spPr>
          <a:xfrm>
            <a:off x="2781777" y="1917247"/>
            <a:ext cx="1200150" cy="928688"/>
          </a:xfrm>
          <a:prstGeom prst="rect">
            <a:avLst/>
          </a:prstGeom>
        </p:spPr>
      </p:pic>
      <p:sp>
        <p:nvSpPr>
          <p:cNvPr id="21" name="TextBox 20"/>
          <p:cNvSpPr txBox="1"/>
          <p:nvPr/>
        </p:nvSpPr>
        <p:spPr>
          <a:xfrm>
            <a:off x="2819400" y="1386837"/>
            <a:ext cx="695067" cy="276999"/>
          </a:xfrm>
          <a:prstGeom prst="rect">
            <a:avLst/>
          </a:prstGeom>
          <a:solidFill>
            <a:srgbClr val="FED8D4"/>
          </a:solidFill>
        </p:spPr>
        <p:txBody>
          <a:bodyPr wrap="square" rtlCol="0">
            <a:spAutoFit/>
          </a:bodyPr>
          <a:lstStyle/>
          <a:p>
            <a:r>
              <a:rPr lang="en-US" sz="1200" dirty="0"/>
              <a:t>0.0309</a:t>
            </a:r>
          </a:p>
        </p:txBody>
      </p:sp>
      <p:sp>
        <p:nvSpPr>
          <p:cNvPr id="22" name="TextBox 21"/>
          <p:cNvSpPr txBox="1"/>
          <p:nvPr/>
        </p:nvSpPr>
        <p:spPr>
          <a:xfrm>
            <a:off x="4572000" y="1386839"/>
            <a:ext cx="741405" cy="276999"/>
          </a:xfrm>
          <a:prstGeom prst="rect">
            <a:avLst/>
          </a:prstGeom>
          <a:solidFill>
            <a:srgbClr val="FB7769"/>
          </a:solidFill>
        </p:spPr>
        <p:txBody>
          <a:bodyPr wrap="square" rtlCol="0">
            <a:spAutoFit/>
          </a:bodyPr>
          <a:lstStyle/>
          <a:p>
            <a:r>
              <a:rPr lang="en-US" sz="1200" dirty="0"/>
              <a:t>0.5440</a:t>
            </a:r>
          </a:p>
        </p:txBody>
      </p:sp>
      <p:sp>
        <p:nvSpPr>
          <p:cNvPr id="23" name="TextBox 22"/>
          <p:cNvSpPr txBox="1"/>
          <p:nvPr/>
        </p:nvSpPr>
        <p:spPr>
          <a:xfrm>
            <a:off x="6400800" y="1386838"/>
            <a:ext cx="722869" cy="276999"/>
          </a:xfrm>
          <a:prstGeom prst="rect">
            <a:avLst/>
          </a:prstGeom>
          <a:solidFill>
            <a:srgbClr val="FED8D4"/>
          </a:solidFill>
        </p:spPr>
        <p:txBody>
          <a:bodyPr wrap="square" rtlCol="0">
            <a:spAutoFit/>
          </a:bodyPr>
          <a:lstStyle/>
          <a:p>
            <a:r>
              <a:rPr lang="en-US" sz="1200" dirty="0"/>
              <a:t> 0.0320</a:t>
            </a:r>
          </a:p>
        </p:txBody>
      </p:sp>
      <p:sp>
        <p:nvSpPr>
          <p:cNvPr id="24" name="TextBox 23"/>
          <p:cNvSpPr txBox="1"/>
          <p:nvPr/>
        </p:nvSpPr>
        <p:spPr>
          <a:xfrm>
            <a:off x="1036320" y="3794760"/>
            <a:ext cx="797010" cy="276999"/>
          </a:xfrm>
          <a:prstGeom prst="rect">
            <a:avLst/>
          </a:prstGeom>
          <a:solidFill>
            <a:srgbClr val="FED8D4"/>
          </a:solidFill>
        </p:spPr>
        <p:txBody>
          <a:bodyPr wrap="square" rtlCol="0">
            <a:spAutoFit/>
          </a:bodyPr>
          <a:lstStyle/>
          <a:p>
            <a:r>
              <a:rPr lang="en-US" sz="1200" dirty="0"/>
              <a:t>0.02411</a:t>
            </a:r>
          </a:p>
        </p:txBody>
      </p:sp>
      <p:pic>
        <p:nvPicPr>
          <p:cNvPr id="25" name="Picture 24"/>
          <p:cNvPicPr>
            <a:picLocks noChangeAspect="1"/>
          </p:cNvPicPr>
          <p:nvPr/>
        </p:nvPicPr>
        <p:blipFill>
          <a:blip r:embed="rId4"/>
          <a:stretch>
            <a:fillRect/>
          </a:stretch>
        </p:blipFill>
        <p:spPr>
          <a:xfrm>
            <a:off x="4440556" y="1920819"/>
            <a:ext cx="914400" cy="692944"/>
          </a:xfrm>
          <a:prstGeom prst="rect">
            <a:avLst/>
          </a:prstGeom>
        </p:spPr>
      </p:pic>
      <p:pic>
        <p:nvPicPr>
          <p:cNvPr id="26" name="Picture 25"/>
          <p:cNvPicPr>
            <a:picLocks noChangeAspect="1"/>
          </p:cNvPicPr>
          <p:nvPr/>
        </p:nvPicPr>
        <p:blipFill>
          <a:blip r:embed="rId5"/>
          <a:stretch>
            <a:fillRect/>
          </a:stretch>
        </p:blipFill>
        <p:spPr>
          <a:xfrm>
            <a:off x="5813585" y="1981541"/>
            <a:ext cx="2871788" cy="1728788"/>
          </a:xfrm>
          <a:prstGeom prst="rect">
            <a:avLst/>
          </a:prstGeom>
        </p:spPr>
      </p:pic>
      <p:pic>
        <p:nvPicPr>
          <p:cNvPr id="27" name="Picture 26"/>
          <p:cNvPicPr>
            <a:picLocks noChangeAspect="1"/>
          </p:cNvPicPr>
          <p:nvPr/>
        </p:nvPicPr>
        <p:blipFill>
          <a:blip r:embed="rId6"/>
          <a:stretch>
            <a:fillRect/>
          </a:stretch>
        </p:blipFill>
        <p:spPr>
          <a:xfrm>
            <a:off x="437196" y="4278187"/>
            <a:ext cx="2607469" cy="1457325"/>
          </a:xfrm>
          <a:prstGeom prst="rect">
            <a:avLst/>
          </a:prstGeom>
        </p:spPr>
      </p:pic>
      <p:pic>
        <p:nvPicPr>
          <p:cNvPr id="28" name="Picture 27"/>
          <p:cNvPicPr>
            <a:picLocks noChangeAspect="1"/>
          </p:cNvPicPr>
          <p:nvPr/>
        </p:nvPicPr>
        <p:blipFill>
          <a:blip r:embed="rId7"/>
          <a:stretch>
            <a:fillRect/>
          </a:stretch>
        </p:blipFill>
        <p:spPr>
          <a:xfrm>
            <a:off x="3697604" y="4291542"/>
            <a:ext cx="1364456" cy="1228725"/>
          </a:xfrm>
          <a:prstGeom prst="rect">
            <a:avLst/>
          </a:prstGeom>
        </p:spPr>
      </p:pic>
      <p:sp>
        <p:nvSpPr>
          <p:cNvPr id="29" name="TextBox 28"/>
          <p:cNvSpPr txBox="1"/>
          <p:nvPr/>
        </p:nvSpPr>
        <p:spPr>
          <a:xfrm>
            <a:off x="3727873" y="3794760"/>
            <a:ext cx="737447" cy="276999"/>
          </a:xfrm>
          <a:prstGeom prst="rect">
            <a:avLst/>
          </a:prstGeom>
          <a:solidFill>
            <a:srgbClr val="FFF4F3"/>
          </a:solidFill>
        </p:spPr>
        <p:txBody>
          <a:bodyPr wrap="square" rtlCol="0">
            <a:spAutoFit/>
          </a:bodyPr>
          <a:lstStyle/>
          <a:p>
            <a:r>
              <a:rPr lang="en-US" sz="1200" dirty="0"/>
              <a:t>0.0102</a:t>
            </a:r>
          </a:p>
        </p:txBody>
      </p:sp>
      <p:pic>
        <p:nvPicPr>
          <p:cNvPr id="30" name="Picture 29"/>
          <p:cNvPicPr>
            <a:picLocks noChangeAspect="1"/>
          </p:cNvPicPr>
          <p:nvPr/>
        </p:nvPicPr>
        <p:blipFill>
          <a:blip r:embed="rId8"/>
          <a:stretch>
            <a:fillRect/>
          </a:stretch>
        </p:blipFill>
        <p:spPr>
          <a:xfrm>
            <a:off x="5714999" y="4434417"/>
            <a:ext cx="1014413" cy="942975"/>
          </a:xfrm>
          <a:prstGeom prst="rect">
            <a:avLst/>
          </a:prstGeom>
        </p:spPr>
      </p:pic>
      <p:sp>
        <p:nvSpPr>
          <p:cNvPr id="31" name="TextBox 30"/>
          <p:cNvSpPr txBox="1"/>
          <p:nvPr/>
        </p:nvSpPr>
        <p:spPr>
          <a:xfrm>
            <a:off x="5573310" y="3794760"/>
            <a:ext cx="797010" cy="276999"/>
          </a:xfrm>
          <a:prstGeom prst="rect">
            <a:avLst/>
          </a:prstGeom>
          <a:noFill/>
        </p:spPr>
        <p:txBody>
          <a:bodyPr wrap="square" rtlCol="0">
            <a:spAutoFit/>
          </a:bodyPr>
          <a:lstStyle/>
          <a:p>
            <a:r>
              <a:rPr lang="en-US" sz="1200" dirty="0"/>
              <a:t>0.00851</a:t>
            </a:r>
          </a:p>
        </p:txBody>
      </p:sp>
      <p:sp>
        <p:nvSpPr>
          <p:cNvPr id="33" name="TextBox 32"/>
          <p:cNvSpPr txBox="1"/>
          <p:nvPr/>
        </p:nvSpPr>
        <p:spPr>
          <a:xfrm>
            <a:off x="7325910" y="3798943"/>
            <a:ext cx="797010" cy="276999"/>
          </a:xfrm>
          <a:prstGeom prst="rect">
            <a:avLst/>
          </a:prstGeom>
          <a:solidFill>
            <a:srgbClr val="FFF4F3"/>
          </a:solidFill>
        </p:spPr>
        <p:txBody>
          <a:bodyPr wrap="square" rtlCol="0">
            <a:spAutoFit/>
          </a:bodyPr>
          <a:lstStyle/>
          <a:p>
            <a:r>
              <a:rPr lang="en-US" sz="1200" dirty="0"/>
              <a:t>0.01028</a:t>
            </a:r>
          </a:p>
        </p:txBody>
      </p:sp>
      <p:pic>
        <p:nvPicPr>
          <p:cNvPr id="34" name="Picture 33"/>
          <p:cNvPicPr>
            <a:picLocks noChangeAspect="1"/>
          </p:cNvPicPr>
          <p:nvPr/>
        </p:nvPicPr>
        <p:blipFill>
          <a:blip r:embed="rId9"/>
          <a:stretch>
            <a:fillRect/>
          </a:stretch>
        </p:blipFill>
        <p:spPr>
          <a:xfrm>
            <a:off x="7382351" y="4441560"/>
            <a:ext cx="892969" cy="928688"/>
          </a:xfrm>
          <a:prstGeom prst="rect">
            <a:avLst/>
          </a:prstGeom>
        </p:spPr>
      </p:pic>
      <p:sp>
        <p:nvSpPr>
          <p:cNvPr id="2" name="Title 1"/>
          <p:cNvSpPr>
            <a:spLocks noGrp="1"/>
          </p:cNvSpPr>
          <p:nvPr>
            <p:ph type="title"/>
          </p:nvPr>
        </p:nvSpPr>
        <p:spPr>
          <a:xfrm>
            <a:off x="462230" y="457200"/>
            <a:ext cx="8210282" cy="430887"/>
          </a:xfrm>
        </p:spPr>
        <p:txBody>
          <a:bodyPr/>
          <a:lstStyle/>
          <a:p>
            <a:r>
              <a:rPr lang="en-US" sz="2800" dirty="0" smtClean="0"/>
              <a:t>Step 2: Assign weights to sub trees</a:t>
            </a:r>
            <a:endParaRPr lang="en-US" sz="2800" dirty="0"/>
          </a:p>
        </p:txBody>
      </p:sp>
    </p:spTree>
    <p:extLst>
      <p:ext uri="{BB962C8B-B14F-4D97-AF65-F5344CB8AC3E}">
        <p14:creationId xmlns:p14="http://schemas.microsoft.com/office/powerpoint/2010/main" val="2224879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a:off x="3337560" y="4304344"/>
            <a:ext cx="345989" cy="31337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 name="TextBox 4"/>
          <p:cNvSpPr txBox="1"/>
          <p:nvPr/>
        </p:nvSpPr>
        <p:spPr>
          <a:xfrm>
            <a:off x="274321" y="4754880"/>
            <a:ext cx="5733324" cy="400110"/>
          </a:xfrm>
          <a:prstGeom prst="rect">
            <a:avLst/>
          </a:prstGeom>
          <a:noFill/>
        </p:spPr>
        <p:txBody>
          <a:bodyPr wrap="square" rtlCol="0">
            <a:spAutoFit/>
          </a:bodyPr>
          <a:lstStyle/>
          <a:p>
            <a:r>
              <a:rPr lang="en-US" sz="2000" dirty="0"/>
              <a:t>super nice staff, great hotel for business travelers</a:t>
            </a:r>
          </a:p>
        </p:txBody>
      </p:sp>
      <p:sp>
        <p:nvSpPr>
          <p:cNvPr id="6" name="Rounded Rectangular Callout 5"/>
          <p:cNvSpPr/>
          <p:nvPr/>
        </p:nvSpPr>
        <p:spPr>
          <a:xfrm>
            <a:off x="6685932" y="4160520"/>
            <a:ext cx="2046588" cy="1420763"/>
          </a:xfrm>
          <a:prstGeom prst="wedgeRoundRectCallout">
            <a:avLst>
              <a:gd name="adj1" fmla="val -73059"/>
              <a:gd name="adj2" fmla="val 7272"/>
              <a:gd name="adj3" fmla="val 16667"/>
            </a:avLst>
          </a:prstGeom>
          <a:solidFill>
            <a:srgbClr val="FED8D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Extracted phrases are meaningful with both sentiments and context</a:t>
            </a:r>
          </a:p>
        </p:txBody>
      </p:sp>
      <p:pic>
        <p:nvPicPr>
          <p:cNvPr id="7" name="Picture 6"/>
          <p:cNvPicPr>
            <a:picLocks noChangeAspect="1"/>
          </p:cNvPicPr>
          <p:nvPr/>
        </p:nvPicPr>
        <p:blipFill>
          <a:blip r:embed="rId2"/>
          <a:stretch>
            <a:fillRect/>
          </a:stretch>
        </p:blipFill>
        <p:spPr>
          <a:xfrm>
            <a:off x="411480" y="1451610"/>
            <a:ext cx="2393156" cy="2800350"/>
          </a:xfrm>
          <a:prstGeom prst="rect">
            <a:avLst/>
          </a:prstGeom>
        </p:spPr>
      </p:pic>
      <p:sp>
        <p:nvSpPr>
          <p:cNvPr id="8" name="TextBox 7"/>
          <p:cNvSpPr txBox="1"/>
          <p:nvPr/>
        </p:nvSpPr>
        <p:spPr>
          <a:xfrm>
            <a:off x="1135382" y="1169526"/>
            <a:ext cx="571498" cy="276999"/>
          </a:xfrm>
          <a:prstGeom prst="rect">
            <a:avLst/>
          </a:prstGeom>
          <a:noFill/>
        </p:spPr>
        <p:txBody>
          <a:bodyPr wrap="square" rtlCol="0">
            <a:spAutoFit/>
          </a:bodyPr>
          <a:lstStyle/>
          <a:p>
            <a:r>
              <a:rPr lang="en-US" sz="1200" dirty="0"/>
              <a:t>0.005</a:t>
            </a:r>
          </a:p>
        </p:txBody>
      </p:sp>
      <p:pic>
        <p:nvPicPr>
          <p:cNvPr id="9" name="Picture 8"/>
          <p:cNvPicPr>
            <a:picLocks noChangeAspect="1"/>
          </p:cNvPicPr>
          <p:nvPr/>
        </p:nvPicPr>
        <p:blipFill>
          <a:blip r:embed="rId3"/>
          <a:stretch>
            <a:fillRect/>
          </a:stretch>
        </p:blipFill>
        <p:spPr>
          <a:xfrm>
            <a:off x="3539824" y="1713160"/>
            <a:ext cx="1800225" cy="2000250"/>
          </a:xfrm>
          <a:prstGeom prst="rect">
            <a:avLst/>
          </a:prstGeom>
        </p:spPr>
      </p:pic>
      <p:sp>
        <p:nvSpPr>
          <p:cNvPr id="10" name="TextBox 9"/>
          <p:cNvSpPr txBox="1"/>
          <p:nvPr/>
        </p:nvSpPr>
        <p:spPr>
          <a:xfrm>
            <a:off x="3622730" y="1174611"/>
            <a:ext cx="1062681" cy="276999"/>
          </a:xfrm>
          <a:prstGeom prst="rect">
            <a:avLst/>
          </a:prstGeom>
          <a:noFill/>
        </p:spPr>
        <p:txBody>
          <a:bodyPr wrap="square" rtlCol="0">
            <a:spAutoFit/>
          </a:bodyPr>
          <a:lstStyle/>
          <a:p>
            <a:r>
              <a:rPr lang="en-US" sz="1200" dirty="0"/>
              <a:t>0.006</a:t>
            </a:r>
          </a:p>
        </p:txBody>
      </p:sp>
      <p:pic>
        <p:nvPicPr>
          <p:cNvPr id="11" name="Picture 10"/>
          <p:cNvPicPr>
            <a:picLocks noChangeAspect="1"/>
          </p:cNvPicPr>
          <p:nvPr/>
        </p:nvPicPr>
        <p:blipFill>
          <a:blip r:embed="rId4"/>
          <a:stretch>
            <a:fillRect/>
          </a:stretch>
        </p:blipFill>
        <p:spPr>
          <a:xfrm>
            <a:off x="6507480" y="1841748"/>
            <a:ext cx="928688" cy="1743075"/>
          </a:xfrm>
          <a:prstGeom prst="rect">
            <a:avLst/>
          </a:prstGeom>
        </p:spPr>
      </p:pic>
      <p:sp>
        <p:nvSpPr>
          <p:cNvPr id="12" name="TextBox 11"/>
          <p:cNvSpPr txBox="1"/>
          <p:nvPr/>
        </p:nvSpPr>
        <p:spPr>
          <a:xfrm>
            <a:off x="6372881" y="1174611"/>
            <a:ext cx="759941" cy="276999"/>
          </a:xfrm>
          <a:prstGeom prst="rect">
            <a:avLst/>
          </a:prstGeom>
          <a:noFill/>
        </p:spPr>
        <p:txBody>
          <a:bodyPr wrap="square" rtlCol="0">
            <a:spAutoFit/>
          </a:bodyPr>
          <a:lstStyle/>
          <a:p>
            <a:r>
              <a:rPr lang="en-US" sz="1200" dirty="0"/>
              <a:t>0.0015</a:t>
            </a:r>
          </a:p>
        </p:txBody>
      </p:sp>
      <p:sp>
        <p:nvSpPr>
          <p:cNvPr id="2" name="Title 1"/>
          <p:cNvSpPr>
            <a:spLocks noGrp="1"/>
          </p:cNvSpPr>
          <p:nvPr>
            <p:ph type="title"/>
          </p:nvPr>
        </p:nvSpPr>
        <p:spPr>
          <a:xfrm>
            <a:off x="462230" y="457200"/>
            <a:ext cx="8210282" cy="430887"/>
          </a:xfrm>
        </p:spPr>
        <p:txBody>
          <a:bodyPr/>
          <a:lstStyle/>
          <a:p>
            <a:r>
              <a:rPr lang="en-US" sz="2800" dirty="0" smtClean="0"/>
              <a:t>Step 3: Retrieve sub trees with top weights</a:t>
            </a:r>
            <a:endParaRPr lang="en-US" sz="2800" dirty="0"/>
          </a:p>
        </p:txBody>
      </p:sp>
    </p:spTree>
    <p:extLst>
      <p:ext uri="{BB962C8B-B14F-4D97-AF65-F5344CB8AC3E}">
        <p14:creationId xmlns:p14="http://schemas.microsoft.com/office/powerpoint/2010/main" val="295126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457201"/>
            <a:ext cx="8229600" cy="5303520"/>
          </a:xfrm>
        </p:spPr>
        <p:txBody>
          <a:bodyPr numCol="2" spcCol="274320"/>
          <a:lstStyle/>
          <a:p>
            <a:pPr lvl="0">
              <a:spcBef>
                <a:spcPts val="600"/>
              </a:spcBef>
              <a:buClr>
                <a:srgbClr val="464B50"/>
              </a:buClr>
            </a:pPr>
            <a:r>
              <a:rPr lang="en-US" altLang="zh-CN" sz="650" dirty="0">
                <a:solidFill>
                  <a:srgbClr val="000000">
                    <a:lumMod val="65000"/>
                    <a:lumOff val="35000"/>
                  </a:srgbClr>
                </a:solidFill>
                <a:ea typeface="宋体" pitchFamily="1" charset="-122"/>
              </a:rPr>
              <a:t>© 2017 Moody’s Corporation, Moody’s Investors Service, Inc., Moody’s Analytics, Inc. and/or their licensors and affiliates (collectively, “MOODY’S”). All rights reserved.</a:t>
            </a:r>
          </a:p>
          <a:p>
            <a:pPr lvl="0">
              <a:spcBef>
                <a:spcPts val="600"/>
              </a:spcBef>
              <a:buClr>
                <a:srgbClr val="464B50"/>
              </a:buClr>
            </a:pPr>
            <a:r>
              <a:rPr lang="en-US" sz="650" dirty="0">
                <a:solidFill>
                  <a:srgbClr val="000000">
                    <a:lumMod val="65000"/>
                    <a:lumOff val="35000"/>
                  </a:srgbClr>
                </a:solidFill>
              </a:rPr>
              <a:t>CREDIT RATINGS ISSUED BY MOODY'S INVESTORS SERVICE, INC. AND ITS RATINGS AFFILIATES (“MIS”) ARE MOODY’S CURRENT OPINIONS OF THE RELATIVE FUTURE CREDIT RISK OF ENTITIES, CREDIT COMMITMENTS, OR DEBT OR DEBT-LIKE SECURITIES, AND MOODY’S PUBLICATIONS MAY INCLUDE MOODY’S CURRENT OPINIONS OF THE RELATIVE FUTURE CREDIT RISK OF ENTITIES, CREDIT COMMITMENTS, OR DEBT OR DEBT-LIKE SECURITIES. MOODY’S DEFINES CREDIT RISK AS THE RISK THAT AN ENTITY MAY NOT MEET ITS CONTRACTUAL, FINANCIAL OBLIGATIONS AS THEY COME DUE AND ANY ESTIMATED FINANCIAL LOSS IN THE EVENT OF DEFAULT. CREDIT RATINGS DO NOT ADDRESS ANY OTHER RISK, INCLUDING BUT NOT LIMITED TO: LIQUIDITY RISK, MARKET VALUE RISK, OR PRICE VOLATILITY. CREDIT RATINGS AND MOODY’S OPINIONS INCLUDED IN MOODY’S PUBLICATIONS ARE NOT STATEMENTS OF CURRENT OR HISTORICAL FACT. MOODY’S PUBLICATIONS MAY ALSO INCLUDE QUANTITATIVE MODEL-BASED ESTIMATES OF CREDIT RISK AND RELATED OPINIONS OR COMMENTARY PUBLISHED BY MOODY’S ANALYTICS, INC. CREDIT RATINGS AND MOODY’S PUBLICATIONS DO NOT CONSTITUTE OR PROVIDE INVESTMENT OR FINANCIAL ADVICE, AND CREDIT RATINGS AND MOODY’S PUBLICATIONS ARE NOT AND DO NOT PROVIDE RECOMMENDATIONS TO PURCHASE, SELL, OR HOLD PARTICULAR SECURITIES. NEITHER CREDIT RATINGS NOR MOODY’S PUBLICATIONS COMMENT ON THE SUITABILITY OF AN INVESTMENT FOR ANY PARTICULAR INVESTOR. MOODY’S ISSUES ITS CREDIT RATINGS AND PUBLISHES MOODY’S PUBLICATIONS WITH THE EXPECTATION AND UNDERSTANDING THAT EACH INVESTOR WILL, WITH DUE CARE, MAKE ITS OWN STUDY AND EVALUATION OF EACH SECURITY THAT IS UNDER CONSIDERATION FOR PURCHASE, HOLDING, OR SALE. </a:t>
            </a:r>
          </a:p>
          <a:p>
            <a:pPr lvl="0">
              <a:spcBef>
                <a:spcPts val="600"/>
              </a:spcBef>
              <a:buClr>
                <a:srgbClr val="464B50"/>
              </a:buClr>
            </a:pPr>
            <a:r>
              <a:rPr lang="en-US" sz="650" dirty="0">
                <a:solidFill>
                  <a:srgbClr val="000000">
                    <a:lumMod val="65000"/>
                    <a:lumOff val="35000"/>
                  </a:srgbClr>
                </a:solidFill>
              </a:rPr>
              <a:t>MOODY’S CREDIT RATINGS AND MOODY’S PUBLICATIONS ARE NOT INTENDED FOR USE BY RETAIL INVESTORS AND IT WOULD BE RECKLESS AND INAPPROPRIATE FOR RETAIL INVESTORS TO USE MOODY’S CREDIT RATINGS OR MOODY’S PUBLICATIONS WHEN MAKING AN </a:t>
            </a:r>
            <a:br>
              <a:rPr lang="en-US" sz="650" dirty="0">
                <a:solidFill>
                  <a:srgbClr val="000000">
                    <a:lumMod val="65000"/>
                    <a:lumOff val="35000"/>
                  </a:srgbClr>
                </a:solidFill>
              </a:rPr>
            </a:br>
            <a:r>
              <a:rPr lang="en-US" sz="650" dirty="0">
                <a:solidFill>
                  <a:srgbClr val="000000">
                    <a:lumMod val="65000"/>
                    <a:lumOff val="35000"/>
                  </a:srgbClr>
                </a:solidFill>
              </a:rPr>
              <a:t>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ALL INFORMATION CONTAINED HEREIN IS PROTECTED BY LAW, INCLUDING BUT NOT LIMITED TO, COPYRIGHT LAW, AND NONE OF SUCH INFORMATION MAY BE COPIED OR OTHERWISE REPRODUCED, REPACKAGED, FURTHER TRANSMITTED, TRANSFERRED, DISSEMINATED, REDISTRIBUTED OR RESOLD, OR STORED FOR SUBSEQUENT USE FOR ANY SUCH PURPOSE, IN WHOLE OR IN PART, IN ANY FORM OR MANNER OR BY ANY MEANS WHATSOEVER, BY ANY PERSON WITHOUT MOODY’S PRIOR WRITTEN CONSENT. </a:t>
            </a:r>
          </a:p>
          <a:p>
            <a:pPr lvl="0">
              <a:spcBef>
                <a:spcPts val="600"/>
              </a:spcBef>
              <a:buClr>
                <a:srgbClr val="464B50"/>
              </a:buClr>
            </a:pPr>
            <a:r>
              <a:rPr lang="en-US" sz="650" dirty="0">
                <a:solidFill>
                  <a:srgbClr val="000000">
                    <a:lumMod val="65000"/>
                    <a:lumOff val="35000"/>
                  </a:srgbClr>
                </a:solidFill>
              </a:rPr>
              <a:t>All information contained herein is obtained by MOODY’S from sources believed by it to be accurate and reliable. Because of the possibility of human or mechanical error as well as other factors, however, all information contained herein is provided “AS IS” without warranty of any kind. MOODY'S adopts all necessary measures so that the information it uses in assigning a credit rating is of sufficient quality and from sources MOODY'S considers to be reliable including, when appropriate, independent third-party sources. However, MOODY’S is not an auditor and cannot in every instance independently verify or validate information received in the rating process or in preparing the Moody’s publications. </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to any person or entity for any indirect, special, consequential, or incidental losses or damages whatsoever arising from or in connection with the information contained herein or the use of or inability to use any such information, even if MOODY’S or any of its directors, officers, employees, agents, representatives, licensors or suppliers is advised in advance of the possibility of such losses or damages, including but not limited to: (a) any loss of present or prospective profits or (b) any loss or damage arising where the relevant financial instrument is not the subject of a particular credit rating assigned by MOODY’S.</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for any direct or compensatory losses or damages caused to any person or entity, including but not limited to by any negligence (but excluding fraud, willful misconduct or any other type of liability that, for the avoidance of doubt, by law cannot be excluded) on the part of, or any contingency within or beyond the control of, MOODY’S or any of its directors, officers, employees, agents, representatives, licensors or suppliers, arising from or in connection with the information contained herein or the use of or inability to use any such information.</a:t>
            </a:r>
          </a:p>
          <a:p>
            <a:pPr lvl="0">
              <a:spcBef>
                <a:spcPts val="600"/>
              </a:spcBef>
              <a:buClr>
                <a:srgbClr val="464B50"/>
              </a:buClr>
            </a:pPr>
            <a:r>
              <a:rPr lang="en-US" sz="650" dirty="0">
                <a:solidFill>
                  <a:srgbClr val="000000">
                    <a:lumMod val="65000"/>
                    <a:lumOff val="35000"/>
                  </a:srgbClr>
                </a:solidFill>
              </a:rPr>
              <a:t>NO WARRANTY, EXPRESS OR IMPLIED, AS TO THE ACCURACY, TIMELINESS, COMPLETENESS, MERCHANTABILITY OR FITNESS FOR ANY PARTICULAR PURPOSE OF ANY SUCH RATING OR OTHER OPINION OR INFORMATION IS GIVEN OR MADE BY MOODY’S IN ANY FORM OR MANNER WHATSOEVER.</a:t>
            </a:r>
          </a:p>
          <a:p>
            <a:pPr lvl="0">
              <a:spcBef>
                <a:spcPts val="600"/>
              </a:spcBef>
              <a:buClr>
                <a:srgbClr val="464B50"/>
              </a:buClr>
            </a:pPr>
            <a:r>
              <a:rPr lang="en-US" sz="650" dirty="0">
                <a:solidFill>
                  <a:srgbClr val="000000">
                    <a:lumMod val="65000"/>
                    <a:lumOff val="35000"/>
                  </a:srgbClr>
                </a:solidFill>
              </a:rPr>
              <a:t>Moody’s Investors Service, Inc., a wholly-owned credit rating agency subsidiary of Moody’s Corporation (“MCO”), hereby discloses that most issuers of debt securities (including corporate and municipal bonds, debentures, notes and commercial paper) and preferred stock rated by Moody’s Investors Service, Inc. have, prior to assignment of any rating, agreed to pay to Moody’s Investors Service, Inc. for appraisal and rating services rendered by it fees ranging from $1,500 to approximately $2,500,000. MCO and MIS also maintain policies and procedures to address the independence of MIS’s ratings and rating processes. Information regarding certain affiliations that may exist between directors of MCO and rated entities, and between entities who hold ratings from MIS and have also publicly reported to the SEC an ownership interest in MCO of more than 5%, is posted annually at </a:t>
            </a:r>
            <a:r>
              <a:rPr lang="en-US" sz="650" dirty="0">
                <a:solidFill>
                  <a:srgbClr val="000000">
                    <a:lumMod val="65000"/>
                    <a:lumOff val="35000"/>
                  </a:srgbClr>
                </a:solidFill>
                <a:ea typeface="宋体" pitchFamily="1" charset="-122"/>
              </a:rPr>
              <a:t>www.moodys.com</a:t>
            </a:r>
            <a:r>
              <a:rPr lang="en-US" sz="650" dirty="0">
                <a:solidFill>
                  <a:srgbClr val="000000">
                    <a:lumMod val="65000"/>
                    <a:lumOff val="35000"/>
                  </a:srgbClr>
                </a:solidFill>
              </a:rPr>
              <a:t> under the heading “Investor Relations — Corporate Governance — Director and Shareholder Affiliation Policy.”</a:t>
            </a:r>
          </a:p>
          <a:p>
            <a:pPr lvl="0">
              <a:spcBef>
                <a:spcPts val="600"/>
              </a:spcBef>
              <a:buClr>
                <a:srgbClr val="464B50"/>
              </a:buClr>
            </a:pPr>
            <a:r>
              <a:rPr lang="en-US" sz="650" dirty="0">
                <a:solidFill>
                  <a:srgbClr val="000000">
                    <a:lumMod val="65000"/>
                    <a:lumOff val="35000"/>
                  </a:srgbClr>
                </a:solidFill>
              </a:rPr>
              <a:t>Additional terms for Australia only: Any publication into Australia of this document is pursuant to the Australian Financial Services License of MOODY’S affiliate, Moody’s Investors Service Pty Limited ABN 61 003 399 657AFSL 336969 and/or Moody’s Analytics Australia Pty Ltd ABN 94 105 136 972 AFSL 383569 (as applicable). This document is intended to be provided only to “wholesale clients” within the meaning of section 761G of the Corporations Act 2001. By continuing to access this document from within Australia, you represent to MOODY’S that you are, or are accessing the document as a representative of, a “wholesale client” and that neither you nor the entity you represent will directly or indirectly disseminate this document or its contents to “retail clients” within the meaning of section 761G of the Corporations Act 2001. MOODY’S credit rating is an opinion as to the creditworthiness of a debt obligation of the issuer, not on the equity securities of the issuer or any form of security that is available to retail investors. It would be reckless and inappropriate for retail investors to use MOODY’S credit ratings or publications when making an 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Additional terms for Japan only: Moody's Japan K.K. (“MJKK”) is a wholly-owned credit rating agency subsidiary of Moody's Group Japan G.K., which is wholly-owned by Moody’s Overseas Holdings Inc., a wholly-owned subsidiary of MCO. Moody’s SF Japan K.K. (“MSFJ”) is a wholly-owned credit rating agency subsidiary of MJKK. MSFJ is not a Nationally Recognized Statistical Rating Organization (“NRSRO”). Therefore, credit ratings assigned by MSFJ are Non-NRSRO Credit Ratings. Non-NRSRO Credit Ratings are assigned by an entity that is not a NRSRO and, consequently, the rated obligation will not qualify for certain types of treatment under U.S. laws. MJKK and MSFJ are credit rating agencies registered with the </a:t>
            </a:r>
            <a:br>
              <a:rPr lang="en-US" sz="650" dirty="0">
                <a:solidFill>
                  <a:srgbClr val="000000">
                    <a:lumMod val="65000"/>
                    <a:lumOff val="35000"/>
                  </a:srgbClr>
                </a:solidFill>
              </a:rPr>
            </a:br>
            <a:r>
              <a:rPr lang="en-US" sz="650" dirty="0">
                <a:solidFill>
                  <a:srgbClr val="000000">
                    <a:lumMod val="65000"/>
                    <a:lumOff val="35000"/>
                  </a:srgbClr>
                </a:solidFill>
              </a:rPr>
              <a:t>Japan Financial Services Agency and their registration numbers are FSA Commissioner (Ratings) No. 2 </a:t>
            </a:r>
            <a:br>
              <a:rPr lang="en-US" sz="650" dirty="0">
                <a:solidFill>
                  <a:srgbClr val="000000">
                    <a:lumMod val="65000"/>
                    <a:lumOff val="35000"/>
                  </a:srgbClr>
                </a:solidFill>
              </a:rPr>
            </a:br>
            <a:r>
              <a:rPr lang="en-US" sz="650" dirty="0">
                <a:solidFill>
                  <a:srgbClr val="000000">
                    <a:lumMod val="65000"/>
                    <a:lumOff val="35000"/>
                  </a:srgbClr>
                </a:solidFill>
              </a:rPr>
              <a:t>and 3 respectively.</a:t>
            </a:r>
          </a:p>
          <a:p>
            <a:pPr lvl="0">
              <a:spcBef>
                <a:spcPts val="600"/>
              </a:spcBef>
              <a:buClr>
                <a:srgbClr val="464B50"/>
              </a:buClr>
            </a:pPr>
            <a:r>
              <a:rPr lang="en-US" sz="650" dirty="0">
                <a:solidFill>
                  <a:srgbClr val="000000">
                    <a:lumMod val="65000"/>
                    <a:lumOff val="35000"/>
                  </a:srgbClr>
                </a:solidFill>
              </a:rPr>
              <a:t>MJKK or MSFJ (as applicable) hereby disclose that most issuers of debt securities (including corporate and municipal bonds, debentures, notes and commercial paper) and preferred stock rated by MJKK or MSFJ (as applicable) have, prior to assignment of any rating, agreed to pay to MJKK or MSFJ (as applicable) for appraisal and rating services rendered by it fees ranging from JPY200,000 to approximately JPY350,000,000.</a:t>
            </a:r>
          </a:p>
          <a:p>
            <a:pPr lvl="0">
              <a:spcBef>
                <a:spcPts val="600"/>
              </a:spcBef>
              <a:buClr>
                <a:srgbClr val="464B50"/>
              </a:buClr>
            </a:pPr>
            <a:r>
              <a:rPr lang="en-US" sz="650" dirty="0">
                <a:solidFill>
                  <a:srgbClr val="000000">
                    <a:lumMod val="65000"/>
                    <a:lumOff val="35000"/>
                  </a:srgbClr>
                </a:solidFill>
              </a:rPr>
              <a:t>MJKK and MSFJ also maintain policies and procedures to address Japanese regulatory requirements</a:t>
            </a:r>
            <a:r>
              <a:rPr lang="en-US" sz="650" dirty="0" smtClean="0">
                <a:solidFill>
                  <a:srgbClr val="000000">
                    <a:lumMod val="65000"/>
                    <a:lumOff val="35000"/>
                  </a:srgbClr>
                </a:solidFill>
              </a:rPr>
              <a:t>.</a:t>
            </a:r>
            <a:endParaRPr lang="en-US" altLang="zh-CN" sz="650" dirty="0">
              <a:solidFill>
                <a:srgbClr val="000000">
                  <a:lumMod val="65000"/>
                  <a:lumOff val="35000"/>
                </a:srgbClr>
              </a:solidFill>
              <a:ea typeface="宋体" pitchFamily="1" charset="-122"/>
            </a:endParaRPr>
          </a:p>
        </p:txBody>
      </p:sp>
    </p:spTree>
    <p:extLst>
      <p:ext uri="{BB962C8B-B14F-4D97-AF65-F5344CB8AC3E}">
        <p14:creationId xmlns:p14="http://schemas.microsoft.com/office/powerpoint/2010/main" val="94045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430887"/>
          </a:xfrm>
        </p:spPr>
        <p:txBody>
          <a:bodyPr/>
          <a:lstStyle/>
          <a:p>
            <a:r>
              <a:rPr lang="en-US" sz="2800" dirty="0"/>
              <a:t>Previous Methodology</a:t>
            </a:r>
          </a:p>
        </p:txBody>
      </p:sp>
      <p:sp>
        <p:nvSpPr>
          <p:cNvPr id="3" name="Content Placeholder 2"/>
          <p:cNvSpPr>
            <a:spLocks noGrp="1"/>
          </p:cNvSpPr>
          <p:nvPr>
            <p:ph idx="1"/>
          </p:nvPr>
        </p:nvSpPr>
        <p:spPr>
          <a:xfrm>
            <a:off x="421906" y="1508760"/>
            <a:ext cx="8229600" cy="4297680"/>
          </a:xfrm>
        </p:spPr>
        <p:txBody>
          <a:bodyPr/>
          <a:lstStyle/>
          <a:p>
            <a:pPr marL="285750" indent="-285750">
              <a:buClrTx/>
              <a:buFont typeface="Arial" panose="020B0604020202020204" pitchFamily="34" charset="0"/>
              <a:buChar char="•"/>
            </a:pPr>
            <a:r>
              <a:rPr lang="en-US" sz="2000" b="1" dirty="0">
                <a:latin typeface="+mn-lt"/>
              </a:rPr>
              <a:t>Light pre-processing</a:t>
            </a:r>
          </a:p>
          <a:p>
            <a:pPr marL="285750" indent="-285750">
              <a:buClrTx/>
              <a:buFont typeface="Arial" panose="020B0604020202020204" pitchFamily="34" charset="0"/>
              <a:buChar char="•"/>
            </a:pPr>
            <a:r>
              <a:rPr lang="en-US" sz="2000" b="1" dirty="0">
                <a:latin typeface="+mn-lt"/>
              </a:rPr>
              <a:t>Spacy Parser to retrieve Named Entity</a:t>
            </a:r>
          </a:p>
          <a:p>
            <a:pPr marL="1588" lvl="1" indent="0">
              <a:buNone/>
            </a:pPr>
            <a:r>
              <a:rPr lang="en-US" sz="1400" dirty="0"/>
              <a:t>Spacy Parser automatically removes numbers in </a:t>
            </a:r>
            <a:r>
              <a:rPr lang="en-US" sz="1400" dirty="0" smtClean="0"/>
              <a:t>names. Spacy </a:t>
            </a:r>
            <a:r>
              <a:rPr lang="en-US" sz="1400" dirty="0"/>
              <a:t>uses universal dependency structure, </a:t>
            </a:r>
            <a:r>
              <a:rPr lang="en-US" sz="1400" dirty="0" smtClean="0"/>
              <a:t>which is not </a:t>
            </a:r>
            <a:r>
              <a:rPr lang="en-US" sz="1400" dirty="0"/>
              <a:t>good for </a:t>
            </a:r>
            <a:r>
              <a:rPr lang="en-US" sz="1400" dirty="0" smtClean="0"/>
              <a:t>longer </a:t>
            </a:r>
            <a:r>
              <a:rPr lang="en-US" sz="1400" dirty="0"/>
              <a:t>sentences with </a:t>
            </a:r>
            <a:r>
              <a:rPr lang="en-US" sz="1400" dirty="0" smtClean="0"/>
              <a:t>clauses.</a:t>
            </a:r>
            <a:endParaRPr lang="en-US" sz="1400" dirty="0"/>
          </a:p>
          <a:p>
            <a:endParaRPr lang="en-US" dirty="0"/>
          </a:p>
        </p:txBody>
      </p:sp>
      <p:pic>
        <p:nvPicPr>
          <p:cNvPr id="4" name="Picture 3"/>
          <p:cNvPicPr>
            <a:picLocks noChangeAspect="1"/>
          </p:cNvPicPr>
          <p:nvPr/>
        </p:nvPicPr>
        <p:blipFill>
          <a:blip r:embed="rId2"/>
          <a:stretch>
            <a:fillRect/>
          </a:stretch>
        </p:blipFill>
        <p:spPr>
          <a:xfrm>
            <a:off x="-20183" y="3291840"/>
            <a:ext cx="9144000" cy="1249142"/>
          </a:xfrm>
          <a:prstGeom prst="rect">
            <a:avLst/>
          </a:prstGeom>
        </p:spPr>
      </p:pic>
    </p:spTree>
    <p:extLst>
      <p:ext uri="{BB962C8B-B14F-4D97-AF65-F5344CB8AC3E}">
        <p14:creationId xmlns:p14="http://schemas.microsoft.com/office/powerpoint/2010/main" val="633850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ocuments.lucidchart.com/documents/749efd57-cce3-45cc-84e3-5c579ad968f7/pages/YGcM5DNywbTK?a=1155&amp;x=-36&amp;y=66&amp;w=2977&amp;h=728&amp;store=1&amp;accept=image%2F*&amp;auth=LCA%2042b172e9d9fd55d618a16ff5de4e7baf776e5089-ts%3D15208995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14" y="3154680"/>
            <a:ext cx="934497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62230" y="457200"/>
            <a:ext cx="8210282" cy="430887"/>
          </a:xfrm>
        </p:spPr>
        <p:txBody>
          <a:bodyPr/>
          <a:lstStyle/>
          <a:p>
            <a:r>
              <a:rPr lang="en-US" sz="2800" dirty="0" smtClean="0"/>
              <a:t>New Methodology</a:t>
            </a:r>
            <a:endParaRPr lang="en-US" sz="2800" dirty="0"/>
          </a:p>
        </p:txBody>
      </p:sp>
      <p:sp>
        <p:nvSpPr>
          <p:cNvPr id="3" name="Content Placeholder 2"/>
          <p:cNvSpPr>
            <a:spLocks noGrp="1"/>
          </p:cNvSpPr>
          <p:nvPr>
            <p:ph idx="1"/>
          </p:nvPr>
        </p:nvSpPr>
        <p:spPr>
          <a:xfrm>
            <a:off x="365760" y="1280160"/>
            <a:ext cx="8229600" cy="4297680"/>
          </a:xfrm>
        </p:spPr>
        <p:txBody>
          <a:bodyPr/>
          <a:lstStyle/>
          <a:p>
            <a:pPr marL="285750" indent="-285750">
              <a:buClrTx/>
              <a:buFont typeface="Arial" panose="020B0604020202020204" pitchFamily="34" charset="0"/>
              <a:buChar char="•"/>
            </a:pPr>
            <a:r>
              <a:rPr lang="en-US" sz="2000" b="1" dirty="0" smtClean="0">
                <a:latin typeface="+mn-lt"/>
                <a:cs typeface="+mn-cs"/>
              </a:rPr>
              <a:t> More </a:t>
            </a:r>
            <a:r>
              <a:rPr lang="en-US" sz="2000" b="1" dirty="0">
                <a:latin typeface="+mn-lt"/>
                <a:cs typeface="+mn-cs"/>
              </a:rPr>
              <a:t>pre processing</a:t>
            </a:r>
          </a:p>
          <a:p>
            <a:pPr marL="342900" indent="-342900">
              <a:buClrTx/>
              <a:buFont typeface="Arial" panose="020B0604020202020204" pitchFamily="34" charset="0"/>
              <a:buChar char="•"/>
            </a:pPr>
            <a:r>
              <a:rPr lang="en-US" sz="2000" b="1" dirty="0">
                <a:latin typeface="+mn-lt"/>
                <a:cs typeface="+mn-cs"/>
              </a:rPr>
              <a:t>More accurate sentence splitting</a:t>
            </a:r>
          </a:p>
          <a:p>
            <a:pPr marL="342900" indent="-342900">
              <a:buClrTx/>
              <a:buFont typeface="Arial" panose="020B0604020202020204" pitchFamily="34" charset="0"/>
              <a:buChar char="•"/>
            </a:pPr>
            <a:r>
              <a:rPr lang="en-US" sz="2000" b="1" dirty="0" smtClean="0">
                <a:latin typeface="+mn-lt"/>
                <a:cs typeface="+mn-cs"/>
              </a:rPr>
              <a:t>Berkeley Parser better at sentences with clear structures</a:t>
            </a:r>
            <a:endParaRPr lang="en-US" sz="2000" b="1" dirty="0">
              <a:latin typeface="+mn-lt"/>
              <a:cs typeface="+mn-cs"/>
            </a:endParaRPr>
          </a:p>
          <a:p>
            <a:pPr lvl="1" indent="0">
              <a:buClrTx/>
              <a:buNone/>
            </a:pPr>
            <a:r>
              <a:rPr lang="en-US" sz="1400" dirty="0"/>
              <a:t>News sentences with verbs like </a:t>
            </a:r>
            <a:r>
              <a:rPr lang="en-US" sz="1400" i="1" dirty="0"/>
              <a:t>Default, file, estimate, seek </a:t>
            </a:r>
            <a:r>
              <a:rPr lang="en-US" sz="1400" dirty="0"/>
              <a:t>are usually very clear. Use Berkeley Parser to these sentences can achieve higher accuracy. </a:t>
            </a:r>
          </a:p>
          <a:p>
            <a:endParaRPr lang="en-US" sz="2000" dirty="0"/>
          </a:p>
        </p:txBody>
      </p:sp>
    </p:spTree>
    <p:extLst>
      <p:ext uri="{BB962C8B-B14F-4D97-AF65-F5344CB8AC3E}">
        <p14:creationId xmlns:p14="http://schemas.microsoft.com/office/powerpoint/2010/main" val="3977778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430887"/>
          </a:xfrm>
        </p:spPr>
        <p:txBody>
          <a:bodyPr/>
          <a:lstStyle/>
          <a:p>
            <a:r>
              <a:rPr lang="en-US" sz="2800" dirty="0" smtClean="0"/>
              <a:t>Parser Comparison: the Berkeley Parser</a:t>
            </a:r>
            <a:endParaRPr lang="en-US" sz="2800" dirty="0"/>
          </a:p>
        </p:txBody>
      </p:sp>
      <p:sp>
        <p:nvSpPr>
          <p:cNvPr id="3" name="Content Placeholder 2"/>
          <p:cNvSpPr>
            <a:spLocks noGrp="1"/>
          </p:cNvSpPr>
          <p:nvPr>
            <p:ph idx="1"/>
          </p:nvPr>
        </p:nvSpPr>
        <p:spPr>
          <a:xfrm>
            <a:off x="417813" y="1143000"/>
            <a:ext cx="7886700" cy="3263504"/>
          </a:xfrm>
        </p:spPr>
        <p:txBody>
          <a:bodyPr/>
          <a:lstStyle/>
          <a:p>
            <a:pPr marL="285750" indent="-285750">
              <a:buFont typeface="Arial" panose="020B0604020202020204" pitchFamily="34" charset="0"/>
              <a:buChar char="•"/>
            </a:pPr>
            <a:r>
              <a:rPr lang="en-US" sz="1600" dirty="0"/>
              <a:t>H</a:t>
            </a:r>
            <a:r>
              <a:rPr lang="en-US" sz="1600" dirty="0" smtClean="0"/>
              <a:t>ighly sensible to sentence splitting</a:t>
            </a:r>
          </a:p>
          <a:p>
            <a:pPr marL="285750" indent="-285750">
              <a:buFont typeface="Arial" panose="020B0604020202020204" pitchFamily="34" charset="0"/>
              <a:buChar char="•"/>
            </a:pPr>
            <a:r>
              <a:rPr lang="en-US" sz="1600" dirty="0" smtClean="0"/>
              <a:t>Easier extraction of Noun Phrases for longer sentences</a:t>
            </a:r>
          </a:p>
          <a:p>
            <a:pPr marL="285750" indent="-285750">
              <a:buFont typeface="Arial" panose="020B0604020202020204" pitchFamily="34" charset="0"/>
              <a:buChar char="•"/>
            </a:pPr>
            <a:r>
              <a:rPr lang="en-US" sz="1600" dirty="0" smtClean="0"/>
              <a:t>Penn Treebank structure output</a:t>
            </a:r>
          </a:p>
          <a:p>
            <a:pPr marL="285750" indent="-285750">
              <a:buFont typeface="Arial" panose="020B0604020202020204" pitchFamily="34" charset="0"/>
              <a:buChar char="•"/>
            </a:pPr>
            <a:r>
              <a:rPr lang="en-US" sz="1600" dirty="0" smtClean="0"/>
              <a:t>Written in Java, need to write Python wrapper</a:t>
            </a:r>
          </a:p>
          <a:p>
            <a:endParaRPr lang="en-US" sz="1600" dirty="0" smtClean="0"/>
          </a:p>
          <a:p>
            <a:endParaRPr lang="en-US" sz="1600" dirty="0"/>
          </a:p>
        </p:txBody>
      </p:sp>
      <p:pic>
        <p:nvPicPr>
          <p:cNvPr id="5" name="Picture 4"/>
          <p:cNvPicPr>
            <a:picLocks noChangeAspect="1"/>
          </p:cNvPicPr>
          <p:nvPr/>
        </p:nvPicPr>
        <p:blipFill>
          <a:blip r:embed="rId2"/>
          <a:stretch>
            <a:fillRect/>
          </a:stretch>
        </p:blipFill>
        <p:spPr>
          <a:xfrm>
            <a:off x="76200" y="3124200"/>
            <a:ext cx="8739728" cy="2557301"/>
          </a:xfrm>
          <a:prstGeom prst="rect">
            <a:avLst/>
          </a:prstGeom>
        </p:spPr>
      </p:pic>
    </p:spTree>
    <p:extLst>
      <p:ext uri="{BB962C8B-B14F-4D97-AF65-F5344CB8AC3E}">
        <p14:creationId xmlns:p14="http://schemas.microsoft.com/office/powerpoint/2010/main" val="1749228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430887"/>
          </a:xfrm>
        </p:spPr>
        <p:txBody>
          <a:bodyPr/>
          <a:lstStyle/>
          <a:p>
            <a:r>
              <a:rPr lang="en-US" sz="2800" dirty="0" smtClean="0"/>
              <a:t>Parser Comparison: the Stanford Parser</a:t>
            </a:r>
            <a:endParaRPr lang="en-US" sz="2800" dirty="0"/>
          </a:p>
        </p:txBody>
      </p:sp>
      <p:sp>
        <p:nvSpPr>
          <p:cNvPr id="3" name="Content Placeholder 2"/>
          <p:cNvSpPr>
            <a:spLocks noGrp="1"/>
          </p:cNvSpPr>
          <p:nvPr>
            <p:ph idx="1"/>
          </p:nvPr>
        </p:nvSpPr>
        <p:spPr>
          <a:xfrm>
            <a:off x="400050" y="1219200"/>
            <a:ext cx="7886700" cy="3263504"/>
          </a:xfrm>
        </p:spPr>
        <p:txBody>
          <a:bodyPr/>
          <a:lstStyle/>
          <a:p>
            <a:pPr marL="285750" indent="-285750">
              <a:buFont typeface="Arial" panose="020B0604020202020204" pitchFamily="34" charset="0"/>
              <a:buChar char="•"/>
            </a:pPr>
            <a:r>
              <a:rPr lang="en-US" sz="1600" dirty="0"/>
              <a:t>S</a:t>
            </a:r>
            <a:r>
              <a:rPr lang="en-US" sz="1600" dirty="0" smtClean="0"/>
              <a:t>imilar to the Berkeley Parser, very sensible to sentence splitting</a:t>
            </a:r>
          </a:p>
          <a:p>
            <a:pPr marL="285750" indent="-285750">
              <a:buFont typeface="Arial" panose="020B0604020202020204" pitchFamily="34" charset="0"/>
              <a:buChar char="•"/>
            </a:pPr>
            <a:r>
              <a:rPr lang="en-US" sz="1600" dirty="0" smtClean="0"/>
              <a:t>Not as good in recognizing Noun Phrases</a:t>
            </a:r>
          </a:p>
          <a:p>
            <a:pPr marL="285750" indent="-285750">
              <a:buFont typeface="Arial" panose="020B0604020202020204" pitchFamily="34" charset="0"/>
              <a:buChar char="•"/>
            </a:pPr>
            <a:r>
              <a:rPr lang="en-US" sz="1600" dirty="0"/>
              <a:t>Penn Treebank structure </a:t>
            </a:r>
            <a:r>
              <a:rPr lang="en-US" sz="1600" dirty="0" smtClean="0"/>
              <a:t>output</a:t>
            </a:r>
          </a:p>
          <a:p>
            <a:pPr marL="285750" indent="-285750">
              <a:buFont typeface="Arial" panose="020B0604020202020204" pitchFamily="34" charset="0"/>
              <a:buChar char="•"/>
            </a:pPr>
            <a:r>
              <a:rPr lang="en-US" sz="1600" dirty="0"/>
              <a:t>Written in </a:t>
            </a:r>
            <a:r>
              <a:rPr lang="en-US" sz="1600" dirty="0" smtClean="0"/>
              <a:t>Java, coming with very user-friendly Python wrapper</a:t>
            </a:r>
            <a:endParaRPr lang="en-US" sz="1600" dirty="0"/>
          </a:p>
        </p:txBody>
      </p:sp>
      <p:pic>
        <p:nvPicPr>
          <p:cNvPr id="4" name="Picture 3"/>
          <p:cNvPicPr>
            <a:picLocks noChangeAspect="1"/>
          </p:cNvPicPr>
          <p:nvPr/>
        </p:nvPicPr>
        <p:blipFill>
          <a:blip r:embed="rId2"/>
          <a:stretch>
            <a:fillRect/>
          </a:stretch>
        </p:blipFill>
        <p:spPr>
          <a:xfrm>
            <a:off x="762000" y="2959930"/>
            <a:ext cx="6858000" cy="3136070"/>
          </a:xfrm>
          <a:prstGeom prst="rect">
            <a:avLst/>
          </a:prstGeom>
        </p:spPr>
      </p:pic>
    </p:spTree>
    <p:extLst>
      <p:ext uri="{BB962C8B-B14F-4D97-AF65-F5344CB8AC3E}">
        <p14:creationId xmlns:p14="http://schemas.microsoft.com/office/powerpoint/2010/main" val="3672380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430887"/>
          </a:xfrm>
        </p:spPr>
        <p:txBody>
          <a:bodyPr/>
          <a:lstStyle/>
          <a:p>
            <a:r>
              <a:rPr lang="en-US" sz="2800" dirty="0" smtClean="0"/>
              <a:t>Sentence Splitting</a:t>
            </a:r>
            <a:endParaRPr lang="en-US" sz="2800" dirty="0"/>
          </a:p>
        </p:txBody>
      </p:sp>
      <p:sp>
        <p:nvSpPr>
          <p:cNvPr id="3" name="Content Placeholder 2"/>
          <p:cNvSpPr>
            <a:spLocks noGrp="1"/>
          </p:cNvSpPr>
          <p:nvPr>
            <p:ph idx="1"/>
          </p:nvPr>
        </p:nvSpPr>
        <p:spPr>
          <a:xfrm>
            <a:off x="304800" y="1417320"/>
            <a:ext cx="8229600" cy="4297680"/>
          </a:xfrm>
        </p:spPr>
        <p:txBody>
          <a:bodyPr/>
          <a:lstStyle/>
          <a:p>
            <a:r>
              <a:rPr lang="en-US" sz="2000" b="1" dirty="0" smtClean="0"/>
              <a:t>Using Regular Expressions package</a:t>
            </a:r>
          </a:p>
          <a:p>
            <a:pPr marL="285750" indent="-285750">
              <a:buFont typeface="Arial" panose="020B0604020202020204" pitchFamily="34" charset="0"/>
              <a:buChar char="•"/>
            </a:pPr>
            <a:r>
              <a:rPr lang="en-US" sz="1600" dirty="0" smtClean="0"/>
              <a:t>Removing all the periods in abbreviations and names</a:t>
            </a:r>
          </a:p>
          <a:p>
            <a:pPr marL="285750" indent="-285750">
              <a:buFont typeface="Arial" panose="020B0604020202020204" pitchFamily="34" charset="0"/>
              <a:buChar char="•"/>
            </a:pPr>
            <a:r>
              <a:rPr lang="en-US" sz="1600" dirty="0" smtClean="0"/>
              <a:t>Removing all the commas before and after abbreviations</a:t>
            </a:r>
          </a:p>
          <a:p>
            <a:pPr marL="285750" indent="-285750">
              <a:buFont typeface="Arial" panose="020B0604020202020204" pitchFamily="34" charset="0"/>
              <a:buChar char="•"/>
            </a:pPr>
            <a:r>
              <a:rPr lang="en-US" sz="1600" dirty="0" smtClean="0"/>
              <a:t>Uppercased common words to lowercase, e.g. “Cannot” to “cannot”</a:t>
            </a:r>
          </a:p>
          <a:p>
            <a:pPr marL="285750" indent="-285750">
              <a:buFont typeface="Arial" panose="020B0604020202020204" pitchFamily="34" charset="0"/>
              <a:buChar char="•"/>
            </a:pPr>
            <a:r>
              <a:rPr lang="en-US" sz="1600" dirty="0" smtClean="0"/>
              <a:t>Removing additional commas, spaces, dashes, </a:t>
            </a:r>
            <a:r>
              <a:rPr lang="en-US" sz="1600" dirty="0" smtClean="0"/>
              <a:t>etc.</a:t>
            </a:r>
            <a:endParaRPr lang="en-US" sz="1600" dirty="0" smtClean="0"/>
          </a:p>
          <a:p>
            <a:endParaRPr lang="en-US" sz="2000" dirty="0" smtClean="0"/>
          </a:p>
        </p:txBody>
      </p:sp>
      <p:sp>
        <p:nvSpPr>
          <p:cNvPr id="6" name="Rounded Rectangular Callout 5"/>
          <p:cNvSpPr/>
          <p:nvPr/>
        </p:nvSpPr>
        <p:spPr>
          <a:xfrm>
            <a:off x="5852160" y="3611880"/>
            <a:ext cx="2119081" cy="1420763"/>
          </a:xfrm>
          <a:prstGeom prst="wedgeRoundRectCallout">
            <a:avLst>
              <a:gd name="adj1" fmla="val -73059"/>
              <a:gd name="adj2" fmla="val 7272"/>
              <a:gd name="adj3" fmla="val 16667"/>
            </a:avLst>
          </a:prstGeom>
          <a:solidFill>
            <a:srgbClr val="FED8D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Calibri" panose="020F0502020204030204" pitchFamily="34" charset="0"/>
                <a:cs typeface="Calibri" panose="020F0502020204030204" pitchFamily="34" charset="0"/>
              </a:rPr>
              <a:t>Because all the Parsers think commas, periods, spaces and uppercases are signals to beginning/end of sentences. </a:t>
            </a:r>
          </a:p>
        </p:txBody>
      </p:sp>
    </p:spTree>
    <p:extLst>
      <p:ext uri="{BB962C8B-B14F-4D97-AF65-F5344CB8AC3E}">
        <p14:creationId xmlns:p14="http://schemas.microsoft.com/office/powerpoint/2010/main" val="1378003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430887"/>
          </a:xfrm>
        </p:spPr>
        <p:txBody>
          <a:bodyPr/>
          <a:lstStyle/>
          <a:p>
            <a:r>
              <a:rPr lang="en-US" sz="2800" dirty="0" smtClean="0"/>
              <a:t>Sentence Splitting Example</a:t>
            </a:r>
            <a:endParaRPr lang="en-US" sz="2800" dirty="0"/>
          </a:p>
        </p:txBody>
      </p:sp>
      <p:sp>
        <p:nvSpPr>
          <p:cNvPr id="3" name="Content Placeholder 2"/>
          <p:cNvSpPr>
            <a:spLocks noGrp="1"/>
          </p:cNvSpPr>
          <p:nvPr>
            <p:ph idx="1"/>
          </p:nvPr>
        </p:nvSpPr>
        <p:spPr>
          <a:xfrm>
            <a:off x="473264" y="1508760"/>
            <a:ext cx="8229600" cy="4297680"/>
          </a:xfrm>
        </p:spPr>
        <p:txBody>
          <a:bodyPr/>
          <a:lstStyle/>
          <a:p>
            <a:r>
              <a:rPr lang="en-US" sz="2000" dirty="0" smtClean="0"/>
              <a:t>Back9Network </a:t>
            </a:r>
            <a:r>
              <a:rPr lang="en-US" sz="2000" dirty="0" smtClean="0">
                <a:solidFill>
                  <a:srgbClr val="FF0000"/>
                </a:solidFill>
              </a:rPr>
              <a:t>Inc.</a:t>
            </a:r>
            <a:r>
              <a:rPr lang="en-US" sz="2000" dirty="0" smtClean="0"/>
              <a:t> and Swing </a:t>
            </a:r>
            <a:r>
              <a:rPr lang="en-US" sz="2000" dirty="0" smtClean="0">
                <a:solidFill>
                  <a:srgbClr val="00B050"/>
                </a:solidFill>
              </a:rPr>
              <a:t>by</a:t>
            </a:r>
            <a:r>
              <a:rPr lang="en-US" sz="2000" dirty="0" smtClean="0"/>
              <a:t> Swing </a:t>
            </a:r>
            <a:r>
              <a:rPr lang="en-US" sz="2000" dirty="0" smtClean="0">
                <a:solidFill>
                  <a:srgbClr val="FFC000"/>
                </a:solidFill>
              </a:rPr>
              <a:t>Golf, </a:t>
            </a:r>
            <a:r>
              <a:rPr lang="en-US" sz="2000" dirty="0" smtClean="0">
                <a:solidFill>
                  <a:srgbClr val="FF0000"/>
                </a:solidFill>
              </a:rPr>
              <a:t>Inc.</a:t>
            </a:r>
            <a:r>
              <a:rPr lang="en-US" sz="2000" dirty="0" smtClean="0">
                <a:solidFill>
                  <a:srgbClr val="FFC000"/>
                </a:solidFill>
              </a:rPr>
              <a:t>,</a:t>
            </a:r>
            <a:r>
              <a:rPr lang="en-US" sz="2000" dirty="0" smtClean="0"/>
              <a:t> engaged in the business of developing and selling media content and information over the internet, filed Chapter 11 bankruptcy petitions </a:t>
            </a:r>
            <a:r>
              <a:rPr lang="en-US" sz="2000" dirty="0" err="1" smtClean="0">
                <a:solidFill>
                  <a:srgbClr val="FF0000"/>
                </a:solidFill>
              </a:rPr>
              <a:t>Bankr</a:t>
            </a:r>
            <a:r>
              <a:rPr lang="en-US" sz="2000" dirty="0" smtClean="0">
                <a:solidFill>
                  <a:srgbClr val="FF0000"/>
                </a:solidFill>
              </a:rPr>
              <a:t>. D. Conn. Case Nos.</a:t>
            </a:r>
            <a:r>
              <a:rPr lang="en-US" sz="2000" dirty="0" smtClean="0"/>
              <a:t> </a:t>
            </a:r>
            <a:r>
              <a:rPr lang="en-US" sz="2000" dirty="0" smtClean="0">
                <a:solidFill>
                  <a:schemeClr val="tx1">
                    <a:lumMod val="60000"/>
                    <a:lumOff val="40000"/>
                  </a:schemeClr>
                </a:solidFill>
              </a:rPr>
              <a:t>15-22192 and 15-22193</a:t>
            </a:r>
            <a:r>
              <a:rPr lang="en-US" sz="2000" dirty="0" smtClean="0"/>
              <a:t>, respectively on </a:t>
            </a:r>
            <a:r>
              <a:rPr lang="en-US" sz="2000" dirty="0" smtClean="0">
                <a:solidFill>
                  <a:srgbClr val="FF0000"/>
                </a:solidFill>
              </a:rPr>
              <a:t>Dec.</a:t>
            </a:r>
            <a:r>
              <a:rPr lang="en-US" sz="2000" dirty="0" smtClean="0"/>
              <a:t> 23, 2015.</a:t>
            </a:r>
            <a:endParaRPr lang="en-US" sz="2000" dirty="0"/>
          </a:p>
        </p:txBody>
      </p:sp>
      <p:sp>
        <p:nvSpPr>
          <p:cNvPr id="4" name="Content Placeholder 2"/>
          <p:cNvSpPr txBox="1">
            <a:spLocks/>
          </p:cNvSpPr>
          <p:nvPr/>
        </p:nvSpPr>
        <p:spPr>
          <a:xfrm>
            <a:off x="473264" y="3108960"/>
            <a:ext cx="7288943" cy="149516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solidFill>
                  <a:srgbClr val="FF0000"/>
                </a:solidFill>
              </a:rPr>
              <a:t>Removing all the periods in abbreviations and names</a:t>
            </a:r>
          </a:p>
          <a:p>
            <a:r>
              <a:rPr lang="en-US" sz="1500" dirty="0">
                <a:solidFill>
                  <a:srgbClr val="FFC000"/>
                </a:solidFill>
              </a:rPr>
              <a:t>Removing all the commas before and after abbreviations</a:t>
            </a:r>
          </a:p>
          <a:p>
            <a:r>
              <a:rPr lang="en-US" sz="1500" dirty="0" smtClean="0">
                <a:solidFill>
                  <a:srgbClr val="00B050"/>
                </a:solidFill>
              </a:rPr>
              <a:t>Switching cases</a:t>
            </a:r>
          </a:p>
          <a:p>
            <a:r>
              <a:rPr lang="en-US" sz="1500" dirty="0" smtClean="0">
                <a:solidFill>
                  <a:schemeClr val="tx1">
                    <a:lumMod val="60000"/>
                    <a:lumOff val="40000"/>
                  </a:schemeClr>
                </a:solidFill>
              </a:rPr>
              <a:t>Removing dashes</a:t>
            </a:r>
          </a:p>
          <a:p>
            <a:endParaRPr lang="en-US" sz="1500" dirty="0">
              <a:solidFill>
                <a:srgbClr val="00B050"/>
              </a:solidFill>
            </a:endParaRPr>
          </a:p>
        </p:txBody>
      </p:sp>
    </p:spTree>
    <p:extLst>
      <p:ext uri="{BB962C8B-B14F-4D97-AF65-F5344CB8AC3E}">
        <p14:creationId xmlns:p14="http://schemas.microsoft.com/office/powerpoint/2010/main" val="976987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430887"/>
          </a:xfrm>
        </p:spPr>
        <p:txBody>
          <a:bodyPr/>
          <a:lstStyle/>
          <a:p>
            <a:r>
              <a:rPr lang="en-US" sz="2800" dirty="0" smtClean="0"/>
              <a:t>Result</a:t>
            </a:r>
            <a:endParaRPr lang="en-US" sz="2800" dirty="0"/>
          </a:p>
        </p:txBody>
      </p:sp>
      <p:sp>
        <p:nvSpPr>
          <p:cNvPr id="3" name="Content Placeholder 2"/>
          <p:cNvSpPr>
            <a:spLocks noGrp="1"/>
          </p:cNvSpPr>
          <p:nvPr>
            <p:ph idx="1"/>
          </p:nvPr>
        </p:nvSpPr>
        <p:spPr>
          <a:xfrm>
            <a:off x="365760" y="1325880"/>
            <a:ext cx="8229600" cy="4297680"/>
          </a:xfrm>
        </p:spPr>
        <p:txBody>
          <a:bodyPr/>
          <a:lstStyle/>
          <a:p>
            <a:r>
              <a:rPr lang="en-US" sz="1600" dirty="0"/>
              <a:t>Out of 340 non-duplicated paragraphs,  273 are predicted correctly, compared to 236 from the old model</a:t>
            </a:r>
            <a:r>
              <a:rPr lang="en-US" sz="1600" dirty="0" smtClean="0"/>
              <a:t>.</a:t>
            </a:r>
          </a:p>
          <a:p>
            <a:endParaRPr lang="en-US" sz="1600" dirty="0"/>
          </a:p>
          <a:p>
            <a:r>
              <a:rPr lang="en-US" sz="1600" dirty="0" smtClean="0"/>
              <a:t>~70% </a:t>
            </a:r>
            <a:r>
              <a:rPr lang="en-US" sz="1600" dirty="0" smtClean="0">
                <a:sym typeface="Wingdings" panose="05000000000000000000" pitchFamily="2" charset="2"/>
              </a:rPr>
              <a:t> ~80%</a:t>
            </a:r>
            <a:endParaRPr lang="en-US" sz="1600" dirty="0"/>
          </a:p>
          <a:p>
            <a:endParaRPr lang="en-US" sz="1600" dirty="0"/>
          </a:p>
        </p:txBody>
      </p:sp>
    </p:spTree>
    <p:extLst>
      <p:ext uri="{BB962C8B-B14F-4D97-AF65-F5344CB8AC3E}">
        <p14:creationId xmlns:p14="http://schemas.microsoft.com/office/powerpoint/2010/main" val="3964596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Extract Summarization for Yelp Reviews</a:t>
            </a:r>
            <a:endParaRPr lang="en-US" dirty="0"/>
          </a:p>
        </p:txBody>
      </p:sp>
      <p:sp>
        <p:nvSpPr>
          <p:cNvPr id="5" name="TextBox 4"/>
          <p:cNvSpPr txBox="1"/>
          <p:nvPr/>
        </p:nvSpPr>
        <p:spPr>
          <a:xfrm>
            <a:off x="565304" y="6257565"/>
            <a:ext cx="5197475" cy="2769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bg2">
                    <a:lumMod val="75000"/>
                    <a:lumOff val="25000"/>
                  </a:schemeClr>
                </a:solidFill>
                <a:latin typeface="Arial" panose="020B0604020202020204" pitchFamily="34" charset="0"/>
                <a:cs typeface="Arial" panose="020B0604020202020204" pitchFamily="34" charset="0"/>
              </a:rPr>
              <a:t>Lillian</a:t>
            </a:r>
            <a:r>
              <a:rPr lang="en-US" b="1" baseline="0" dirty="0" smtClean="0">
                <a:solidFill>
                  <a:schemeClr val="bg2">
                    <a:lumMod val="75000"/>
                    <a:lumOff val="25000"/>
                  </a:schemeClr>
                </a:solidFill>
                <a:latin typeface="Arial" panose="020B0604020202020204" pitchFamily="34" charset="0"/>
                <a:cs typeface="Arial" panose="020B0604020202020204" pitchFamily="34" charset="0"/>
              </a:rPr>
              <a:t> Xu</a:t>
            </a:r>
            <a:endParaRPr lang="en-US" dirty="0" smtClean="0">
              <a:solidFill>
                <a:schemeClr val="bg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1853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 Theme">
  <a:themeElements>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UI/_rels/customUI14.xml.rels><?xml version="1.0" encoding="UTF-8" standalone="yes"?>
<Relationships xmlns="http://schemas.openxmlformats.org/package/2006/relationships"><Relationship Id="Fill_Light_Green_50" Type="http://schemas.openxmlformats.org/officeDocument/2006/relationships/image" Target="images/Fill_Light_Green_50.png"/><Relationship Id="Fill_Medium_Gray" Type="http://schemas.openxmlformats.org/officeDocument/2006/relationships/image" Target="images/Fill_Medium_Gray.png"/><Relationship Id="Moodys_Bullet_2" Type="http://schemas.openxmlformats.org/officeDocument/2006/relationships/image" Target="images/Moodys_Bullet_2.png"/><Relationship Id="Stroke_Dark_Gray" Type="http://schemas.openxmlformats.org/officeDocument/2006/relationships/image" Target="images/Stroke_Dark_Gray.png"/><Relationship Id="Stroke_Green_50" Type="http://schemas.openxmlformats.org/officeDocument/2006/relationships/image" Target="images/Stroke_Green_50.png"/><Relationship Id="Stroke_Light_Green" Type="http://schemas.openxmlformats.org/officeDocument/2006/relationships/image" Target="images/Stroke_Light_Green.png"/><Relationship Id="Fill_Dark_Gray_50" Type="http://schemas.openxmlformats.org/officeDocument/2006/relationships/image" Target="images/Fill_Dark_Gray_50.png"/><Relationship Id="Fill_Orange_50" Type="http://schemas.openxmlformats.org/officeDocument/2006/relationships/image" Target="images/Fill_Orange_50.png"/><Relationship Id="Stroke_Moodys_Blue" Type="http://schemas.openxmlformats.org/officeDocument/2006/relationships/image" Target="images/Stroke_Moodys_Blue.png"/><Relationship Id="Stroke_None" Type="http://schemas.openxmlformats.org/officeDocument/2006/relationships/image" Target="images/Stroke_None.png"/><Relationship Id="Stroke_Purple" Type="http://schemas.openxmlformats.org/officeDocument/2006/relationships/image" Target="images/Stroke_Purple.png"/><Relationship Id="Fill_Black" Type="http://schemas.openxmlformats.org/officeDocument/2006/relationships/image" Target="images/Fill_Black.png"/><Relationship Id="Fill_Teal_50" Type="http://schemas.openxmlformats.org/officeDocument/2006/relationships/image" Target="images/Fill_Teal_50.png"/><Relationship Id="Stroke_Dark_Gray_50" Type="http://schemas.openxmlformats.org/officeDocument/2006/relationships/image" Target="images/Stroke_Dark_Gray_50.png"/><Relationship Id="Stroke_Light_Blue" Type="http://schemas.openxmlformats.org/officeDocument/2006/relationships/image" Target="images/Stroke_Light_Blue.png"/><Relationship Id="Stroke_Light_Green_50" Type="http://schemas.openxmlformats.org/officeDocument/2006/relationships/image" Target="images/Stroke_Light_Green_50.png"/><Relationship Id="Stroke_Red" Type="http://schemas.openxmlformats.org/officeDocument/2006/relationships/image" Target="images/Stroke_Red.png"/><Relationship Id="Stroke_Teal" Type="http://schemas.openxmlformats.org/officeDocument/2006/relationships/image" Target="images/Stroke_Teal.png"/><Relationship Id="Stroke_White" Type="http://schemas.openxmlformats.org/officeDocument/2006/relationships/image" Target="images/Stroke_White.png"/><Relationship Id="Fill_Dark_Blue" Type="http://schemas.openxmlformats.org/officeDocument/2006/relationships/image" Target="images/Fill_Dark_Blue.png"/><Relationship Id="Fill_Light_Blue" Type="http://schemas.openxmlformats.org/officeDocument/2006/relationships/image" Target="images/Fill_Light_Blue.png"/><Relationship Id="Fill_None" Type="http://schemas.openxmlformats.org/officeDocument/2006/relationships/image" Target="images/Fill_None.png"/><Relationship Id="Fill_Orange" Type="http://schemas.openxmlformats.org/officeDocument/2006/relationships/image" Target="images/Fill_Orange.png"/><Relationship Id="Fill_Red" Type="http://schemas.openxmlformats.org/officeDocument/2006/relationships/image" Target="images/Fill_Red.png"/><Relationship Id="Fill_Red_50" Type="http://schemas.openxmlformats.org/officeDocument/2006/relationships/image" Target="images/Fill_Red_50.png"/><Relationship Id="Stroke_Black" Type="http://schemas.openxmlformats.org/officeDocument/2006/relationships/image" Target="images/Stroke_Black.png"/><Relationship Id="Stroke_Medium_Gray_50" Type="http://schemas.openxmlformats.org/officeDocument/2006/relationships/image" Target="images/Stroke_Medium_Gray_50.png"/><Relationship Id="Stroke_Orange_50" Type="http://schemas.openxmlformats.org/officeDocument/2006/relationships/image" Target="images/Stroke_Orange_50.png"/><Relationship Id="Stroke_Teal_50" Type="http://schemas.openxmlformats.org/officeDocument/2006/relationships/image" Target="images/Stroke_Teal_50.png"/><Relationship Id="Fill_Light_Green" Type="http://schemas.openxmlformats.org/officeDocument/2006/relationships/image" Target="images/Fill_Light_Green.png"/><Relationship Id="Moodys_Bullet_4" Type="http://schemas.openxmlformats.org/officeDocument/2006/relationships/image" Target="images/Moodys_Bullet_4.png"/><Relationship Id="Stroke_Medium_Gray" Type="http://schemas.openxmlformats.org/officeDocument/2006/relationships/image" Target="images/Stroke_Medium_Gray.png"/><Relationship Id="Fill_Cyan_50" Type="http://schemas.openxmlformats.org/officeDocument/2006/relationships/image" Target="images/Fill_Cyan_50.png"/><Relationship Id="Fill_Dark_Blue_50" Type="http://schemas.openxmlformats.org/officeDocument/2006/relationships/image" Target="images/Fill_Dark_Blue_50.png"/><Relationship Id="Fill_Green" Type="http://schemas.openxmlformats.org/officeDocument/2006/relationships/image" Target="images/Fill_Green.png"/><Relationship Id="Fill_Moodys_Blue" Type="http://schemas.openxmlformats.org/officeDocument/2006/relationships/image" Target="images/Fill_Moodys_Blue.png"/><Relationship Id="Fill_Moodys_Blue_50" Type="http://schemas.openxmlformats.org/officeDocument/2006/relationships/image" Target="images/Fill_Moodys_Blue_50.png"/><Relationship Id="Fill_Teal" Type="http://schemas.openxmlformats.org/officeDocument/2006/relationships/image" Target="images/Fill_Teal.png"/><Relationship Id="Stroke_Dark_Blue" Type="http://schemas.openxmlformats.org/officeDocument/2006/relationships/image" Target="images/Stroke_Dark_Blue.png"/><Relationship Id="Fill_Dark_Gray" Type="http://schemas.openxmlformats.org/officeDocument/2006/relationships/image" Target="images/Fill_Dark_Gray.png"/><Relationship Id="Fill_Purple" Type="http://schemas.openxmlformats.org/officeDocument/2006/relationships/image" Target="images/Fill_Purple.png"/><Relationship Id="Fill_Purple_50" Type="http://schemas.openxmlformats.org/officeDocument/2006/relationships/image" Target="images/Fill_Purple_50.png"/><Relationship Id="Moodys_Bullet_3" Type="http://schemas.openxmlformats.org/officeDocument/2006/relationships/image" Target="images/Moodys_Bullet_3.png"/><Relationship Id="Moodys_Bullets" Type="http://schemas.openxmlformats.org/officeDocument/2006/relationships/image" Target="images/Moodys_Bullets.png"/><Relationship Id="Stroke_Cyan" Type="http://schemas.openxmlformats.org/officeDocument/2006/relationships/image" Target="images/Stroke_Cyan.png"/><Relationship Id="Stroke_Cyan_50" Type="http://schemas.openxmlformats.org/officeDocument/2006/relationships/image" Target="images/Stroke_Cyan_50.png"/><Relationship Id="Stroke_Dark_Blue_50" Type="http://schemas.openxmlformats.org/officeDocument/2006/relationships/image" Target="images/Stroke_Dark_Blue_50.png"/><Relationship Id="Stroke_Green" Type="http://schemas.openxmlformats.org/officeDocument/2006/relationships/image" Target="images/Stroke_Green.png"/><Relationship Id="Stroke_Orange" Type="http://schemas.openxmlformats.org/officeDocument/2006/relationships/image" Target="images/Stroke_Orange.png"/><Relationship Id="Stroke_Red_50" Type="http://schemas.openxmlformats.org/officeDocument/2006/relationships/image" Target="images/Stroke_Red_50.png"/><Relationship Id="Fill_Green_50" Type="http://schemas.openxmlformats.org/officeDocument/2006/relationships/image" Target="images/Fill_Green_50.png"/><Relationship Id="Stroke_Light_Blue_50" Type="http://schemas.openxmlformats.org/officeDocument/2006/relationships/image" Target="images/Stroke_Light_Blue_50.png"/><Relationship Id="Stroke_Moodys_Blue_50" Type="http://schemas.openxmlformats.org/officeDocument/2006/relationships/image" Target="images/Stroke_Moodys_Blue_50.png"/><Relationship Id="Stroke_Purple_50" Type="http://schemas.openxmlformats.org/officeDocument/2006/relationships/image" Target="images/Stroke_Purple_50.png"/><Relationship Id="Fill_Cyan" Type="http://schemas.openxmlformats.org/officeDocument/2006/relationships/image" Target="images/Fill_Cyan.png"/><Relationship Id="Fill_Light_Blue_50" Type="http://schemas.openxmlformats.org/officeDocument/2006/relationships/image" Target="images/Fill_Light_Blue_50.png"/><Relationship Id="Fill_Medium_Gray_50" Type="http://schemas.openxmlformats.org/officeDocument/2006/relationships/image" Target="images/Fill_Medium_Gray_50.png"/><Relationship Id="Fill_White" Type="http://schemas.openxmlformats.org/officeDocument/2006/relationships/image" Target="images/Fill_White.png"/><Relationship Id="Moodys_Bullet_1" Type="http://schemas.openxmlformats.org/officeDocument/2006/relationships/image" Target="images/Moodys_Bullet_1.png"/></Relationships>
</file>

<file path=customUI/customUI14.xml><?xml version="1.0" encoding="utf-8"?>
<customUI xmlns="http://schemas.microsoft.com/office/2009/07/customui">
  <ribbon startFromScratch="false">
    <tabs>
      <tab id="MoodysTab" label="MOODY'S TOOLS" insertAfterMso="TabHome">
        <group id="PPT_Graphic_Colours" label="Moody's Template Colors">
          <box id="PPT_Graphic_Colours_Box_1" boxStyle="horizontal">
            <button id="PPT_Fill_Green" label="Green" showLabel="false" size="normal" image="Fill_Green" onAction="FillChange"/>
            <button id="PPT_Fill_Light_Blue" label="Light Blue" showLabel="false" size="normal" image="Fill_Light_Blue" onAction="FillChange"/>
            <button id="PPT_Fill_Moodys_Blue" label="Moody's Blue" showLabel="false" size="normal" image="Fill_Moodys_Blue" onAction="FillChange"/>
            <button id="PPT_Fill_Light_Green" label="Light Green" showLabel="false" size="normal" image="Fill_Light_Green" onAction="FillChange"/>
            <button id="PPT_Fill_Medium_Gray" label="Medium Gray" showLabel="false" size="normal" image="Fill_Medium_Gray" onAction="FillChange"/>
            <button id="PPT_Fill_Dark_Blue" label="Dark Blue" showLabel="false" size="normal" image="Fill_Dark_Blue" onAction="FillChange"/>
            <button id="PPT_Fill_Purple" label="Purple" showLabel="false" size="normal" image="Fill_Purple" onAction="FillChange"/>
            <button id="PPT_Fill_Orange" label="Orange" showLabel="false" size="normal" image="Fill_Orange" onAction="FillChange"/>
            <button id="PPT_Fill_Teal" label="Teal" showLabel="false" size="normal" image="Fill_Teal" onAction="FillChange"/>
            <button id="PPT_Fill_Dark_Gray" label="Dark Gray" showLabel="false" size="normal" image="Fill_Dark_Gray" onAction="FillChange"/>
            <button id="PPT_Fill_Red" label="Red" showLabel="false" size="normal" image="Fill_Red" onAction="FillChange"/>
            <button id="PPT_Fill_Cyan" label="Cyan" showLabel="false" size="normal" image="Fill_Cyan" onAction="FillChange"/>
            <labelControl id="PPT_Graphic_Colours_Label_1" label="Fills"/>
          </box>
          <box id="PPT_Graphic_Colours_Box_2" boxStyle="horizontal">
            <button id="PPT_Stroke_Green" label="Green" showLabel="false" size="normal" image="Stroke_Green" onAction="StrokeChange"/>
            <button id="PPT_Stroke_Light_Blue" label="Light Blue" showLabel="false" size="normal" image="Stroke_Light_Blue" onAction="StrokeChange"/>
            <button id="PPT_Stroke_Moodys_Blue" label="Moody's Blue" showLabel="false" size="normal" image="Stroke_Moodys_Blue" onAction="StrokeChange"/>
            <button id="PPT_Stroke_Light_Green" label="Light Green" showLabel="false" size="normal" image="Stroke_Light_Green" onAction="StrokeChange"/>
            <button id="PPT_Stroke_Medium_Gray" label="Medium Gray" showLabel="false" size="normal" image="Stroke_Medium_Gray" onAction="StrokeChange"/>
            <button id="PPT_Stroke_Dark_Blue" label="Dark Blue" showLabel="false" size="normal" image="Stroke_Dark_Blue" onAction="StrokeChange"/>
            <button id="PPT_Stroke_Purple" label="Purple" showLabel="false" size="normal" image="Stroke_Purple" onAction="StrokeChange"/>
            <button id="PPT_Stroke_Orange" label="Orange" showLabel="false" size="normal" image="Stroke_Orange" onAction="StrokeChange"/>
            <button id="PPT_Stroke_Teal" label="Teal" showLabel="false" size="normal" image="Stroke_Teal" onAction="StrokeChange"/>
            <button id="PPT_Stroke_Dark_Gray" label="Dark Gray" showLabel="false" size="normal" image="Stroke_Dark_Gray" onAction="StrokeChange"/>
            <button id="PPT_Stroke_Red" label="Red" showLabel="false" size="normal" image="Stroke_Red" onAction="StrokeChange"/>
            <button id="PPT_Stroke_Cyan" label="Cyan" showLabel="false" size="normal" image="Stroke_Cyan" onAction="StrokeChange"/>
            <labelControl id="PPT_Graphic_Colours_Label_2" label="Strokes"/>
          </box>
        </group>
        <group id="PPT_Tint_Colours" label="Moody's Template Colors (Tints)">
          <box id="PPT_Tint_Colours_Box_1" boxStyle="horizontal">
            <button id="PPT_Fill_Green_50" label="Green 50%" showLabel="false" size="normal" image="Fill_Green_50" onAction="FillChange"/>
            <button id="PPT_Fill_Light_Blue_50" label="Light Blue 50%" showLabel="false" size="normal" image="Fill_Light_Blue_50" onAction="FillChange"/>
            <button id="PPT_Fill_Moodys_Blue_50" label="Moody's Blue 50%" showLabel="false" size="normal" image="Fill_Moodys_Blue_50" onAction="FillChange"/>
            <button id="PPT_Fill_Light_Green_50" label="Light Green 50%" showLabel="false" size="normal" image="Fill_Light_Green_50" onAction="FillChange"/>
            <button id="PPT_Fill_Medium_Gray_50" label="Medium Gray 50%" showLabel="false" size="normal" image="Fill_Medium_Gray_50" onAction="FillChange"/>
            <button id="PPT_Fill_Dark_Blue_50" label="Dark Blue 50%" showLabel="false" size="normal" image="Fill_Dark_Blue_50" onAction="FillChange"/>
            <button id="PPT_Fill_Purple_50" label="Purple 50%" showLabel="false" size="normal" image="Fill_Purple_50" onAction="FillChange"/>
            <button id="PPT_Fill_Orange_50" label="Orange 50%" showLabel="false" size="normal" image="Fill_Orange_50" onAction="FillChange"/>
            <button id="PPT_Fill_Teal_50" label="Teal 50%" showLabel="false" size="normal" image="Fill_Teal_50" onAction="FillChange"/>
            <button id="PPT_Fill_Dark_Gray_50" label="Dark Gray 50%" showLabel="false" size="normal" image="Fill_Dark_Gray_50" onAction="FillChange"/>
            <button id="PPT_Fill_Red_50" label="Red 50%" showLabel="false" size="normal" image="Fill_Red_50" onAction="FillChange"/>
            <button id="PPT_Fill_Cyan_50" label="Cyan 50%" showLabel="false" size="normal" image="Fill_Cyan_50" onAction="FillChange"/>
            <labelControl id="PPT_Tint_Colours_Label_1" label="Fills"/>
          </box>
          <box id="PPT_Tint_Colours_Box_2" boxStyle="horizontal">
            <button id="PPT_Stroke_Green_50" label="Green 50%" showLabel="false" size="normal" image="Stroke_Green_50" onAction="StrokeChange"/>
            <button id="PPT_Stroke_Light_Blue_50" label="Light Blue 50%" showLabel="false" size="normal" image="Stroke_Light_Blue_50" onAction="StrokeChange"/>
            <button id="PPT_Stroke_Moodys_Blue_50" label="Moody's Blue 50%" showLabel="false" size="normal" image="Stroke_Moodys_Blue_50" onAction="StrokeChange"/>
            <button id="PPT_Stroke_Light_Green_50" label="Light Green 50%" showLabel="false" size="normal" image="Stroke_Light_Green_50" onAction="StrokeChange"/>
            <button id="PPT_Stroke_Medium_Gray_50" label="Medium Gray 50%" showLabel="false" size="normal" image="Stroke_Medium_Gray_50" onAction="StrokeChange"/>
            <button id="PPT_Stroke_Dark_Blue_50" label="Dark Blue 50%" showLabel="false" size="normal" image="Stroke_Dark_Blue_50" onAction="StrokeChange"/>
            <button id="PPT_Stroke_Purple_50" label="Purple 50%" showLabel="false" size="normal" image="Stroke_Purple_50" onAction="StrokeChange"/>
            <button id="PPT_Stroke_Orange_50" label="Orange 50%" showLabel="false" size="normal" image="Stroke_Orange_50" onAction="StrokeChange"/>
            <button id="PPT_Stroke_Teal_50" label="Teal 50%" showLabel="false" size="normal" image="Stroke_Teal_50" onAction="StrokeChange"/>
            <button id="PPT_Stroke_Dark_Gray_50" label="Dark Gray 50%" showLabel="false" size="normal" image="Stroke_Dark_Gray_50" onAction="StrokeChange"/>
            <button id="PPT_Stroke_Red_50" label="Red 50%" showLabel="false" size="normal" image="Stroke_Red_50" onAction="StrokeChange"/>
            <button id="PPT_Stroke_Cyan_50" label="Cyan 50%" showLabel="false" size="normal" image="Stroke_Cyan_50" onAction="StrokeChange"/>
            <labelControl id="PPT_Tint_Colours_Label_2" label="Strokes"/>
          </box>
        </group>
        <group id="PPT_Common_Colours" label="Other Colors">
          <box id="PPT_Common_Colours_Box_1" boxStyle="horizontal">
            <button id="PPT_Fill_Black" label="Black" showLabel="false" size="normal" image="Fill_Black" onAction="FillChange"/>
            <button id="PPT_Fill_White" label="White" showLabel="false" size="normal" image="Fill_White" onAction="FillChange"/>
            <button id="PPT_Fill_None" label="Remove Fill" showLabel="false" size="normal" image="Fill_None" onAction="FillChange"/>
            <labelControl id="PPT_Common_Colours_Label_1" label="Fills"/>
          </box>
          <box id="PPT_Common_Colours_Box_2" boxStyle="horizontal">
            <button id="PPT_Stroke_Black" label="Black" showLabel="false" size="normal" image="Stroke_Black" onAction="StrokeChange"/>
            <button id="PPT_Stroke_White" label="White" showLabel="false" size="normal" image="Stroke_White" onAction="StrokeChange"/>
            <button id="PPT_Stroke_None" label="Remove Stroke" showLabel="false" size="normal" image="Stroke_None" onAction="StrokeChange"/>
            <labelControl id="PPT_Common_Colours_Label_2" label="Strokes"/>
          </box>
        </group>
        <group id="PPT_Formatting_Tools" label="Formatting Tools">
          <menu id="PPT_Moodys_Bullets_Split" label="Moody's Bullets" image="Moodys_Bullets" size="large">
            <button id="PPT_Moodys_Bullets_L1" label="Level 1" image="Moodys_Bullet_1" onAction="Format_Bullets"/>
            <button id="PPT_Moodys_Bullets_L2" label="Level 2" image="Moodys_Bullet_2" onAction="Format_Bullets"/>
            <button id="PPT_Moodys_Bullets_L3" label="Level 3" image="Moodys_Bullet_3" onAction="Format_Bullets"/>
            <button id="PPT_Moodys_Bullets_L4" label="Level 4" image="Moodys_Bullet_4" onAction="Format_Bullets"/>
            <button id="PPT_Moodys_Bullets_None" label="None" image="Stroke_Black" onAction="Format_Bullets"/>
          </menu>
          <button id="PPT_Update_Master_Footer" label="Update Title in Footer" size="large" imageMso="ViewSlideMasterView" onAction="UpdateMasterTitle"/>
          <button idMso="SlideReset" label="Reset Slide Layout" size="normal"/>
          <gallery idMso="SlideLayoutGallery" label="Change Slide Layout"/>
          <checkBox idMso="GuidesShowHide" label="Toggle Guides"/>
        </group>
        <group id="PPT_Developer_Tools" label="Developer Tools" getVisible="GetVisible">
          <button id="PPT_Name_Text_Box" label="Name Text Box" size="large" imageMso="ActiveXTextBox" onAction="Name_Text_Box"/>
          <button id="PPT_Slide_Info" label="Slide Info" size="large" imageMso="Help" onAction="SlideInformation"/>
        </group>
      </tab>
    </tabs>
  </ribbon>
</customUI>
</file>

<file path=docProps/app.xml><?xml version="1.0" encoding="utf-8"?>
<Properties xmlns="http://schemas.openxmlformats.org/officeDocument/2006/extended-properties" xmlns:vt="http://schemas.openxmlformats.org/officeDocument/2006/docPropsVTypes">
  <Template>Moody's Theme 4.0</Template>
  <TotalTime>0</TotalTime>
  <Words>827</Words>
  <Application>Microsoft Office PowerPoint</Application>
  <PresentationFormat>On-screen Show (4:3)</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宋体</vt:lpstr>
      <vt:lpstr>Arial</vt:lpstr>
      <vt:lpstr>Calibri</vt:lpstr>
      <vt:lpstr>Wingdings</vt:lpstr>
      <vt:lpstr>MA Theme</vt:lpstr>
      <vt:lpstr>Default Entity Recognition</vt:lpstr>
      <vt:lpstr>Previous Methodology</vt:lpstr>
      <vt:lpstr>New Methodology</vt:lpstr>
      <vt:lpstr>Parser Comparison: the Berkeley Parser</vt:lpstr>
      <vt:lpstr>Parser Comparison: the Stanford Parser</vt:lpstr>
      <vt:lpstr>Sentence Splitting</vt:lpstr>
      <vt:lpstr>Sentence Splitting Example</vt:lpstr>
      <vt:lpstr>Result</vt:lpstr>
      <vt:lpstr>Extract Summarization for Yelp Reviews</vt:lpstr>
      <vt:lpstr>Problem Description</vt:lpstr>
      <vt:lpstr>Methodology</vt:lpstr>
      <vt:lpstr>Step 1: Parse the sentences into Trees</vt:lpstr>
      <vt:lpstr>Step 2: Assign weights to sub trees</vt:lpstr>
      <vt:lpstr>Step 3: Retrieve sub trees with top weights</vt:lpstr>
      <vt:lpstr>PowerPoint Presentation</vt:lpstr>
    </vt:vector>
  </TitlesOfParts>
  <Company>Moody's Analytics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Lillian</dc:creator>
  <cp:lastModifiedBy>Xu, Lillian</cp:lastModifiedBy>
  <cp:revision>78</cp:revision>
  <dcterms:created xsi:type="dcterms:W3CDTF">2017-06-14T21:59:15Z</dcterms:created>
  <dcterms:modified xsi:type="dcterms:W3CDTF">2018-03-13T21:00:47Z</dcterms:modified>
</cp:coreProperties>
</file>