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1099" r:id="rId3"/>
    <p:sldId id="1117" r:id="rId4"/>
    <p:sldId id="1118" r:id="rId5"/>
    <p:sldId id="1124" r:id="rId6"/>
    <p:sldId id="1119" r:id="rId7"/>
    <p:sldId id="1121" r:id="rId8"/>
    <p:sldId id="1122" r:id="rId9"/>
    <p:sldId id="1123" r:id="rId10"/>
    <p:sldId id="1126" r:id="rId11"/>
    <p:sldId id="1127" r:id="rId12"/>
    <p:sldId id="1128" r:id="rId13"/>
    <p:sldId id="1129" r:id="rId14"/>
    <p:sldId id="1131" r:id="rId15"/>
    <p:sldId id="1132" r:id="rId16"/>
    <p:sldId id="1134" r:id="rId17"/>
    <p:sldId id="1133" r:id="rId18"/>
    <p:sldId id="1130" r:id="rId19"/>
    <p:sldId id="1116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猛 王" initials="猛" lastIdx="1" clrIdx="0">
    <p:extLst>
      <p:ext uri="{19B8F6BF-5375-455C-9EA6-DF929625EA0E}">
        <p15:presenceInfo xmlns:p15="http://schemas.microsoft.com/office/powerpoint/2012/main" userId="0d81975924bbeedc" providerId="Windows Live"/>
      </p:ext>
    </p:extLst>
  </p:cmAuthor>
  <p:cmAuthor id="2" name="Zhang Xiaoyue" initials="ZX" lastIdx="2" clrIdx="1">
    <p:extLst>
      <p:ext uri="{19B8F6BF-5375-455C-9EA6-DF929625EA0E}">
        <p15:presenceInfo xmlns:p15="http://schemas.microsoft.com/office/powerpoint/2012/main" userId="ab1c86b30b2b08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33F8"/>
    <a:srgbClr val="E9EDF4"/>
    <a:srgbClr val="FFFF99"/>
    <a:srgbClr val="408049"/>
    <a:srgbClr val="2E923C"/>
    <a:srgbClr val="66CCFF"/>
    <a:srgbClr val="FB15D5"/>
    <a:srgbClr val="E927D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227" autoAdjust="0"/>
  </p:normalViewPr>
  <p:slideViewPr>
    <p:cSldViewPr>
      <p:cViewPr varScale="1">
        <p:scale>
          <a:sx n="110" d="100"/>
          <a:sy n="110" d="100"/>
        </p:scale>
        <p:origin x="19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34D4-6826-4280-8DB9-19D143CADB2E}" type="datetimeFigureOut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1C9F4-D0A3-417B-B817-AAD999A50B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81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2B385D-30C0-42A3-A406-FDA826925B69}" type="datetimeFigureOut">
              <a:rPr lang="zh-CN" altLang="en-US"/>
              <a:pPr>
                <a:defRPr/>
              </a:pPr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C994A22-7990-4147-B722-23103CA33D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24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2903DF-7627-4477-BEC9-58DD6FA03911}" type="slidenum">
              <a:rPr lang="zh-CN" altLang="en-US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0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2018</a:t>
            </a:r>
            <a:r>
              <a:rPr lang="en-US" altLang="en-US" dirty="0"/>
              <a:t>/7/22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9945-95FD-4340-AC95-868156AD12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598D-9B25-41F2-B008-9EA8DB91F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28F-C52D-4A97-95D4-C0569AAA1E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E5DDF-294A-47C7-9938-98EB7AF5D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CCFD9-E225-4027-8A39-47BB1E8B3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E8E55-4005-43B9-AF5B-63A4A6F5E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E7009-F018-417B-A00B-621B4BA5E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742EE-A927-47F0-8C6F-13CEA9EF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89ED-2AB0-4A45-9A5F-8F7C8E849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39D-253D-47DE-8C96-79F70A04D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90104-07A5-48B5-BEDE-05F658D4D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2018</a:t>
            </a:r>
            <a:r>
              <a:rPr lang="en-US" altLang="en-US" dirty="0"/>
              <a:t>/7/22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CSNS</a:t>
            </a:r>
            <a:r>
              <a:rPr lang="zh-CN" altLang="en-US" dirty="0"/>
              <a:t>反角白光中子实验装置用户会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4C4A90C-E326-4071-A758-2EBBA93615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5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2.png"/><Relationship Id="rId10" Type="http://schemas.openxmlformats.org/officeDocument/2006/relationships/image" Target="../media/image19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jpe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3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-237222" y="1340768"/>
            <a:ext cx="9906473" cy="225780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0"/>
              </a:spcBef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力学</a:t>
            </a:r>
          </a:p>
        </p:txBody>
      </p:sp>
      <p:sp>
        <p:nvSpPr>
          <p:cNvPr id="3076" name="矩形 1"/>
          <p:cNvSpPr>
            <a:spLocks noChangeArrowheads="1"/>
          </p:cNvSpPr>
          <p:nvPr/>
        </p:nvSpPr>
        <p:spPr bwMode="auto">
          <a:xfrm>
            <a:off x="2483764" y="4221088"/>
            <a:ext cx="44644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ts val="3280"/>
              </a:lnSpc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张潇悦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Arial" pitchFamily="34" charset="0"/>
            </a:endParaRPr>
          </a:p>
          <a:p>
            <a:pPr algn="ctr" eaLnBrk="1" hangingPunct="1">
              <a:lnSpc>
                <a:spcPts val="3280"/>
              </a:lnSpc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Email: zhangxy26@mail.sysue.du.cn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23725" y="3104964"/>
            <a:ext cx="5184576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第三章 机械能守恒</a:t>
            </a: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16" y="350085"/>
            <a:ext cx="1578000" cy="141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C9CCEADD-6AAD-4B8F-8292-25BC8600F5CF}"/>
              </a:ext>
            </a:extLst>
          </p:cNvPr>
          <p:cNvSpPr txBox="1">
            <a:spLocks noGrp="1"/>
          </p:cNvSpPr>
          <p:nvPr/>
        </p:nvSpPr>
        <p:spPr bwMode="auto">
          <a:xfrm>
            <a:off x="8687313" y="6516688"/>
            <a:ext cx="43656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46E5C8B-4D44-458B-83B4-8741D0B78E09}" type="slidenum">
              <a:rPr lang="en-US" altLang="zh-CN" sz="900">
                <a:solidFill>
                  <a:srgbClr val="4D5E68"/>
                </a:solidFill>
                <a:latin typeface="Impact" pitchFamily="34" charset="0"/>
              </a:rPr>
              <a:pPr algn="r" eaLnBrk="1" hangingPunct="1"/>
              <a:t>1</a:t>
            </a:fld>
            <a:endParaRPr lang="en-US" altLang="zh-CN" sz="900" dirty="0">
              <a:solidFill>
                <a:srgbClr val="4D5E68"/>
              </a:solidFill>
              <a:latin typeface="Impact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advTm="1468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一维势能曲线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77641" y="107239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一维势能曲线（可扩展为二维势能曲面、三维势能空间）</a:t>
            </a:r>
            <a:endParaRPr lang="en-US" altLang="zh-CN" sz="20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EBE0ED-7F45-427A-97D6-A84033257C6D}"/>
              </a:ext>
            </a:extLst>
          </p:cNvPr>
          <p:cNvSpPr/>
          <p:nvPr/>
        </p:nvSpPr>
        <p:spPr>
          <a:xfrm>
            <a:off x="604536" y="1464415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00FF"/>
                </a:solidFill>
              </a:rPr>
              <a:t>定义：以单一位置参量（单自由度广义坐标）为自变量的势能曲线 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750413-DCF2-4D4B-8709-85B4314D9F5E}"/>
              </a:ext>
            </a:extLst>
          </p:cNvPr>
          <p:cNvSpPr/>
          <p:nvPr/>
        </p:nvSpPr>
        <p:spPr>
          <a:xfrm>
            <a:off x="-18339" y="1823679"/>
            <a:ext cx="9828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lvl="1" indent="-627063"/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）质点受力在坐标上的投影指向势能下降的方向，其大小</a:t>
            </a:r>
            <a:r>
              <a:rPr lang="zh-CN" altLang="en-US" sz="2000" b="1" dirty="0">
                <a:solidFill>
                  <a:srgbClr val="FF0000"/>
                </a:solidFill>
              </a:rPr>
              <a:t>正比</a:t>
            </a:r>
            <a:r>
              <a:rPr lang="zh-CN" altLang="en-US" sz="2000" b="1" dirty="0"/>
              <a:t>于曲线的斜率</a:t>
            </a:r>
            <a:endParaRPr lang="en-US" altLang="zh-CN" sz="2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212561"/>
            <a:ext cx="2020335" cy="9722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209" y="2245429"/>
            <a:ext cx="3215231" cy="219190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3750413-DCF2-4D4B-8709-85B4314D9F5E}"/>
              </a:ext>
            </a:extLst>
          </p:cNvPr>
          <p:cNvSpPr/>
          <p:nvPr/>
        </p:nvSpPr>
        <p:spPr>
          <a:xfrm>
            <a:off x="0" y="3407945"/>
            <a:ext cx="5292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lvl="1" indent="-627063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）（只有保守力做功的情况下）总能量为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的质点，只能运动于势能曲线不高于水平线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的区域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3750413-DCF2-4D4B-8709-85B4314D9F5E}"/>
              </a:ext>
            </a:extLst>
          </p:cNvPr>
          <p:cNvSpPr/>
          <p:nvPr/>
        </p:nvSpPr>
        <p:spPr>
          <a:xfrm>
            <a:off x="0" y="449684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lvl="1" indent="-627063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（只有保守力做功的情况下）势能曲线在局部范围的最低点是质点运动的稳定平衡点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U‘(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最高点是不稳定平衡点，连续平衡点为随遇平衡点</a:t>
            </a:r>
          </a:p>
          <a:p>
            <a:pPr marL="627063" lvl="1" indent="-627063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3750413-DCF2-4D4B-8709-85B4314D9F5E}"/>
              </a:ext>
            </a:extLst>
          </p:cNvPr>
          <p:cNvSpPr/>
          <p:nvPr/>
        </p:nvSpPr>
        <p:spPr>
          <a:xfrm>
            <a:off x="-26558" y="537389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lvl="1" indent="-627063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在稳定平衡点附近，质点的小振动规律（轨道、周期等）可计算为</a:t>
            </a:r>
          </a:p>
          <a:p>
            <a:pPr marL="627063" lvl="1" indent="-627063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87"/>
          <p:cNvGraphicFramePr>
            <a:graphicFrameLocks/>
          </p:cNvGraphicFramePr>
          <p:nvPr/>
        </p:nvGraphicFramePr>
        <p:xfrm>
          <a:off x="2045164" y="5924085"/>
          <a:ext cx="43418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BMP 图像" r:id="rId6" imgW="4342857" imgH="676369" progId="Paint.Picture">
                  <p:embed/>
                </p:oleObj>
              </mc:Choice>
              <mc:Fallback>
                <p:oleObj name="BMP 图像" r:id="rId6" imgW="4342857" imgH="676369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164" y="5924085"/>
                        <a:ext cx="43418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197825"/>
      </p:ext>
    </p:extLst>
  </p:cSld>
  <p:clrMapOvr>
    <a:masterClrMapping/>
  </p:clrMapOvr>
  <p:transition advTm="5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一维势能曲线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145790"/>
            <a:ext cx="7551448" cy="56282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67B8E5-CE71-48AA-A62F-7CD6AD9DD148}"/>
              </a:ext>
            </a:extLst>
          </p:cNvPr>
          <p:cNvSpPr txBox="1"/>
          <p:nvPr/>
        </p:nvSpPr>
        <p:spPr>
          <a:xfrm>
            <a:off x="5148064" y="5877272"/>
            <a:ext cx="360040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π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76AA90-947D-4DAA-BB42-A75D0D3781D6}"/>
              </a:ext>
            </a:extLst>
          </p:cNvPr>
          <p:cNvSpPr txBox="1"/>
          <p:nvPr/>
        </p:nvSpPr>
        <p:spPr>
          <a:xfrm>
            <a:off x="7668344" y="5891581"/>
            <a:ext cx="360040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π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0463"/>
      </p:ext>
    </p:extLst>
  </p:cSld>
  <p:clrMapOvr>
    <a:masterClrMapping/>
  </p:clrMapOvr>
  <p:transition advTm="528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一维势能曲线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3" y="1157150"/>
            <a:ext cx="7698343" cy="5663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5661248"/>
            <a:ext cx="288032" cy="288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6504095"/>
            <a:ext cx="288032" cy="3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4335"/>
      </p:ext>
    </p:extLst>
  </p:cSld>
  <p:clrMapOvr>
    <a:masterClrMapping/>
  </p:clrMapOvr>
  <p:transition advTm="528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一维势能曲线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5" y="1131006"/>
            <a:ext cx="7562431" cy="55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73143"/>
      </p:ext>
    </p:extLst>
  </p:cSld>
  <p:clrMapOvr>
    <a:masterClrMapping/>
  </p:clrMapOvr>
  <p:transition advTm="528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动量中心系和质心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77641" y="107239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动量中心系和质心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8" y="1500992"/>
            <a:ext cx="7995938" cy="52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15864"/>
      </p:ext>
    </p:extLst>
  </p:cSld>
  <p:clrMapOvr>
    <a:masterClrMapping/>
  </p:clrMapOvr>
  <p:transition advTm="528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动量中心系和质心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77641" y="107239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质心运动定理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2" y="1506176"/>
            <a:ext cx="869160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8395"/>
      </p:ext>
    </p:extLst>
  </p:cSld>
  <p:clrMapOvr>
    <a:masterClrMapping/>
  </p:clrMapOvr>
  <p:transition advTm="528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柯尼希定理和资用能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2" y="1311580"/>
            <a:ext cx="7632848" cy="54317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77641" y="107239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柯尼希定理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107504" y="551723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资用能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71193"/>
      </p:ext>
    </p:extLst>
  </p:cSld>
  <p:clrMapOvr>
    <a:masterClrMapping/>
  </p:clrMapOvr>
  <p:transition advTm="528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77641" y="107239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碰撞和恢复系数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96" y="1511307"/>
            <a:ext cx="7142224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7753"/>
      </p:ext>
    </p:extLst>
  </p:cSld>
  <p:clrMapOvr>
    <a:masterClrMapping/>
  </p:clrMapOvr>
  <p:transition advTm="528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69230"/>
            <a:ext cx="7677876" cy="56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98559"/>
      </p:ext>
    </p:extLst>
  </p:cSld>
  <p:clrMapOvr>
    <a:masterClrMapping/>
  </p:clrMapOvr>
  <p:transition advTm="528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00" y="3766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3"/>
          <p:cNvSpPr txBox="1">
            <a:spLocks noGrp="1"/>
          </p:cNvSpPr>
          <p:nvPr/>
        </p:nvSpPr>
        <p:spPr bwMode="auto">
          <a:xfrm>
            <a:off x="8207375" y="6516688"/>
            <a:ext cx="43656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46E5C8B-4D44-458B-83B4-8741D0B78E09}" type="slidenum">
              <a:rPr lang="en-US" altLang="zh-CN" sz="900">
                <a:solidFill>
                  <a:srgbClr val="4D5E68"/>
                </a:solidFill>
                <a:latin typeface="Impact" pitchFamily="34" charset="0"/>
              </a:rPr>
              <a:pPr algn="r" eaLnBrk="1" hangingPunct="1"/>
              <a:t>19</a:t>
            </a:fld>
            <a:endParaRPr lang="en-US" altLang="zh-CN" sz="900" dirty="0">
              <a:solidFill>
                <a:srgbClr val="4D5E68"/>
              </a:solidFill>
              <a:latin typeface="Impact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2643" y="3212976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谢谢！</a:t>
            </a:r>
            <a:endParaRPr lang="en-US" altLang="zh-CN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79512" y="79633"/>
            <a:ext cx="8856984" cy="65618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300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力学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机械能守恒</a:t>
            </a:r>
            <a:endParaRPr lang="en-US" altLang="zh-CN" sz="3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5776" y="1885944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作业 </a:t>
            </a:r>
            <a:r>
              <a:rPr lang="en-US" altLang="zh-CN" sz="2400" dirty="0"/>
              <a:t>13, 17, 20, 23, 25, 29, 30</a:t>
            </a:r>
            <a:endParaRPr kumimoji="1" lang="en-US" altLang="zh-CN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0821"/>
      </p:ext>
    </p:extLst>
  </p:cSld>
  <p:clrMapOvr>
    <a:masterClrMapping/>
  </p:clrMapOvr>
  <p:transition advTm="528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功和能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926C39-8047-498A-AB1C-A55AFC9D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4" y="1120323"/>
            <a:ext cx="8506506" cy="55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7334"/>
      </p:ext>
    </p:extLst>
  </p:cSld>
  <p:clrMapOvr>
    <a:masterClrMapping/>
  </p:clrMapOvr>
  <p:transition advTm="528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动能、功和功率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7504" y="1549052"/>
            <a:ext cx="8726536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直线运动中的动能传递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21" y="1934275"/>
            <a:ext cx="3816424" cy="618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1395111"/>
            <a:ext cx="3168352" cy="138027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2267" y="2540802"/>
            <a:ext cx="8726536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曲线运动中的动能传递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21" y="2960662"/>
            <a:ext cx="5316659" cy="580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9" y="3613982"/>
            <a:ext cx="5940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0000FF"/>
                </a:solidFill>
              </a:rPr>
              <a:t>动能的增量等于力与位移的标积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即力沿位移的分量与位移的乘积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，沿运动轨道的线积分，称为功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39784"/>
              </p:ext>
            </p:extLst>
          </p:nvPr>
        </p:nvGraphicFramePr>
        <p:xfrm>
          <a:off x="1352099" y="4348793"/>
          <a:ext cx="3024336" cy="53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7" imgW="1600200" imgH="317160" progId="Equation.DSMT4">
                  <p:embed/>
                </p:oleObj>
              </mc:Choice>
              <mc:Fallback>
                <p:oleObj name="Equation" r:id="rId7" imgW="1600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2099" y="4348793"/>
                        <a:ext cx="3024336" cy="538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504" y="4823266"/>
            <a:ext cx="8726536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2950" y="2848364"/>
            <a:ext cx="2736304" cy="13242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39552" y="541475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即单位时间内作的功，称为功率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88862"/>
              </p:ext>
            </p:extLst>
          </p:nvPr>
        </p:nvGraphicFramePr>
        <p:xfrm>
          <a:off x="2664140" y="5841982"/>
          <a:ext cx="1316176" cy="52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10" imgW="799920" imgH="393480" progId="Equation.DSMT4">
                  <p:embed/>
                </p:oleObj>
              </mc:Choice>
              <mc:Fallback>
                <p:oleObj name="Equation" r:id="rId10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4140" y="5841982"/>
                        <a:ext cx="1316176" cy="527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29762" y="6378262"/>
            <a:ext cx="631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简单机械可以省力，但不可以省功率（阿基米德撬动地球</a:t>
            </a:r>
            <a:r>
              <a:rPr lang="en-US" altLang="zh-CN" dirty="0"/>
              <a:t>?</a:t>
            </a:r>
            <a:r>
              <a:rPr lang="zh-CN" altLang="en-US" dirty="0"/>
              <a:t>）</a:t>
            </a:r>
          </a:p>
        </p:txBody>
      </p:sp>
      <p:pic>
        <p:nvPicPr>
          <p:cNvPr id="19" name="Picture 75" descr="3-0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57" y="4567585"/>
            <a:ext cx="2266241" cy="206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C12E485E-DD3C-4FE0-99C3-95F7F24E39AB}"/>
              </a:ext>
            </a:extLst>
          </p:cNvPr>
          <p:cNvSpPr txBox="1">
            <a:spLocks noChangeArrowheads="1"/>
          </p:cNvSpPr>
          <p:nvPr/>
        </p:nvSpPr>
        <p:spPr>
          <a:xfrm>
            <a:off x="82267" y="1112599"/>
            <a:ext cx="8726536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动能：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9AD912F-F480-4462-B221-41273037C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88968"/>
              </p:ext>
            </p:extLst>
          </p:nvPr>
        </p:nvGraphicFramePr>
        <p:xfrm>
          <a:off x="1285263" y="1004073"/>
          <a:ext cx="1137586" cy="62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3" imgW="711000" imgH="393480" progId="Equation.DSMT4">
                  <p:embed/>
                </p:oleObj>
              </mc:Choice>
              <mc:Fallback>
                <p:oleObj name="Equation" r:id="rId13" imgW="71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5263" y="1004073"/>
                        <a:ext cx="1137586" cy="62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333433"/>
      </p:ext>
    </p:extLst>
  </p:cSld>
  <p:clrMapOvr>
    <a:masterClrMapping/>
  </p:clrMapOvr>
  <p:transition advTm="5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5" grpId="0"/>
      <p:bldP spid="14" grpId="0"/>
      <p:bldP spid="16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机械能守恒定律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718" y="1053783"/>
            <a:ext cx="8726536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保守力和非保守力</a:t>
            </a:r>
          </a:p>
        </p:txBody>
      </p:sp>
      <p:sp>
        <p:nvSpPr>
          <p:cNvPr id="15" name="矩形 14"/>
          <p:cNvSpPr/>
          <p:nvPr/>
        </p:nvSpPr>
        <p:spPr>
          <a:xfrm>
            <a:off x="447546" y="1550833"/>
            <a:ext cx="8582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00FF"/>
                </a:solidFill>
              </a:rPr>
              <a:t>沿任意闭合回路作功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</a:rPr>
              <a:t>或者抵抗作功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</a:rPr>
              <a:t>为零的力，称为保守力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</a:rPr>
              <a:t>例如重力和弹性力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</a:rPr>
              <a:t>；否则，称为非保守力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</a:rPr>
              <a:t>例如摩擦力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5860" y="2313026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/>
              <a:t>判断保守力的部分充分条件：</a:t>
            </a:r>
            <a:endParaRPr lang="en-US" altLang="zh-CN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411778" y="270995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/>
              <a:t>1.</a:t>
            </a:r>
            <a:r>
              <a:rPr lang="zh-CN" altLang="en-US" sz="2000" b="1" dirty="0"/>
              <a:t>一维力，且是位置的单值函数（例如弹性力），就是保守力</a:t>
            </a:r>
            <a:endParaRPr lang="en-US" altLang="zh-CN" sz="2000" b="1" dirty="0"/>
          </a:p>
        </p:txBody>
      </p:sp>
      <p:sp>
        <p:nvSpPr>
          <p:cNvPr id="22" name="矩形 21"/>
          <p:cNvSpPr/>
          <p:nvPr/>
        </p:nvSpPr>
        <p:spPr>
          <a:xfrm>
            <a:off x="411778" y="311006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/>
              <a:t>2.</a:t>
            </a:r>
            <a:r>
              <a:rPr lang="zh-CN" altLang="en-US" sz="2000" b="1" dirty="0"/>
              <a:t>一维以上的力，如果大小和方向与位置无关，就是保守力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重力</a:t>
            </a:r>
            <a:r>
              <a:rPr lang="en-US" altLang="zh-CN" sz="2000" b="1" dirty="0"/>
              <a:t>)</a:t>
            </a:r>
          </a:p>
        </p:txBody>
      </p:sp>
      <p:sp>
        <p:nvSpPr>
          <p:cNvPr id="23" name="矩形 22"/>
          <p:cNvSpPr/>
          <p:nvPr/>
        </p:nvSpPr>
        <p:spPr>
          <a:xfrm>
            <a:off x="411778" y="3538415"/>
            <a:ext cx="8264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lvl="1" indent="-271463"/>
            <a:r>
              <a:rPr lang="en-US" altLang="zh-CN" sz="2000" b="1" dirty="0"/>
              <a:t>3.</a:t>
            </a:r>
            <a:r>
              <a:rPr lang="zh-CN" altLang="en-US" sz="2000" b="1" dirty="0"/>
              <a:t>一维以上的力，如果是有心力，且是质点与力心间距离的单值函数（与角度无关），就是保守力</a:t>
            </a:r>
            <a:endParaRPr lang="en-US" altLang="zh-CN" sz="20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4DCDCF-7320-4BEC-8735-CDBC8293B496}"/>
              </a:ext>
            </a:extLst>
          </p:cNvPr>
          <p:cNvSpPr/>
          <p:nvPr/>
        </p:nvSpPr>
        <p:spPr>
          <a:xfrm>
            <a:off x="367608" y="4917973"/>
            <a:ext cx="124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00FF"/>
                </a:solidFill>
              </a:rPr>
              <a:t>势能函数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9060F4-53A9-4412-B835-3FD72D12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9" y="4857701"/>
            <a:ext cx="3576669" cy="52065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124876F-8DC5-4178-9BD8-A884E2FD3F06}"/>
              </a:ext>
            </a:extLst>
          </p:cNvPr>
          <p:cNvSpPr/>
          <p:nvPr/>
        </p:nvSpPr>
        <p:spPr>
          <a:xfrm>
            <a:off x="5098553" y="4917973"/>
            <a:ext cx="3086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00FF"/>
                </a:solidFill>
              </a:rPr>
              <a:t>势能</a:t>
            </a:r>
            <a:r>
              <a:rPr lang="en-US" altLang="zh-CN" sz="2000" b="1" dirty="0">
                <a:solidFill>
                  <a:srgbClr val="0000FF"/>
                </a:solidFill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</a:rPr>
              <a:t>点任选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35BEFC-F1D7-43C8-80CD-32ACF477376A}"/>
              </a:ext>
            </a:extLst>
          </p:cNvPr>
          <p:cNvSpPr/>
          <p:nvPr/>
        </p:nvSpPr>
        <p:spPr>
          <a:xfrm>
            <a:off x="401410" y="5767900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/>
              <a:t>保守力做功，则势能减少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762A5C-D19E-4560-AA84-8FC5A8FDB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41" y="5693408"/>
            <a:ext cx="3001210" cy="5399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629D7A4-E11F-4918-ACCC-F990EB9D77DA}"/>
              </a:ext>
            </a:extLst>
          </p:cNvPr>
          <p:cNvSpPr/>
          <p:nvPr/>
        </p:nvSpPr>
        <p:spPr>
          <a:xfrm>
            <a:off x="367608" y="4475261"/>
            <a:ext cx="8671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00FF"/>
                </a:solidFill>
              </a:rPr>
              <a:t>既然保守力作功只与位置相关，空间每一点保守力的作功潜力可定义为势能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83804"/>
      </p:ext>
    </p:extLst>
  </p:cSld>
  <p:clrMapOvr>
    <a:masterClrMapping/>
  </p:clrMapOvr>
  <p:transition advTm="5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机械能守恒定律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718" y="1053783"/>
            <a:ext cx="8726536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势能举例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BD75DA-D443-4C13-ABAF-73306158B867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557250"/>
            <a:ext cx="8361058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重力势能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F4FFFF1-AE91-45F3-9F9F-FBC3E89F954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2659024"/>
            <a:ext cx="8361058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弹性势能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944F4ED-B8A8-437B-84D3-4B20EDCB4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38604"/>
              </p:ext>
            </p:extLst>
          </p:nvPr>
        </p:nvGraphicFramePr>
        <p:xfrm>
          <a:off x="1882068" y="1541790"/>
          <a:ext cx="2144403" cy="50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4" imgW="1028520" imgH="241200" progId="Equation.DSMT4">
                  <p:embed/>
                </p:oleObj>
              </mc:Choice>
              <mc:Fallback>
                <p:oleObj name="Equation" r:id="rId4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2068" y="1541790"/>
                        <a:ext cx="2144403" cy="50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1DE18D-45CB-4954-BDF8-D2F3E36DD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66593"/>
              </p:ext>
            </p:extLst>
          </p:nvPr>
        </p:nvGraphicFramePr>
        <p:xfrm>
          <a:off x="1882068" y="2538488"/>
          <a:ext cx="1440160" cy="74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6" imgW="761760" imgH="393480" progId="Equation.DSMT4">
                  <p:embed/>
                </p:oleObj>
              </mc:Choice>
              <mc:Fallback>
                <p:oleObj name="Equation" r:id="rId6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2068" y="2538488"/>
                        <a:ext cx="1440160" cy="744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3A962D53-C723-4626-995B-98B0D3DD40A8}"/>
              </a:ext>
            </a:extLst>
          </p:cNvPr>
          <p:cNvSpPr txBox="1">
            <a:spLocks noChangeArrowheads="1"/>
          </p:cNvSpPr>
          <p:nvPr/>
        </p:nvSpPr>
        <p:spPr>
          <a:xfrm>
            <a:off x="391471" y="3695968"/>
            <a:ext cx="8361058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万有引力势能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5602BB-9F7B-455D-AD3D-0A61B0CA0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31043"/>
              </p:ext>
            </p:extLst>
          </p:nvPr>
        </p:nvGraphicFramePr>
        <p:xfrm>
          <a:off x="2267744" y="3575430"/>
          <a:ext cx="1632182" cy="74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8" imgW="863280" imgH="393480" progId="Equation.DSMT4">
                  <p:embed/>
                </p:oleObj>
              </mc:Choice>
              <mc:Fallback>
                <p:oleObj name="Equation" r:id="rId8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7744" y="3575430"/>
                        <a:ext cx="1632182" cy="744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78981D51-331D-41DF-9E2E-49B3A74CC07E}"/>
              </a:ext>
            </a:extLst>
          </p:cNvPr>
          <p:cNvSpPr txBox="1">
            <a:spLocks noChangeArrowheads="1"/>
          </p:cNvSpPr>
          <p:nvPr/>
        </p:nvSpPr>
        <p:spPr>
          <a:xfrm>
            <a:off x="391471" y="4797742"/>
            <a:ext cx="8361058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点电荷静电势能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BAAE5D4-07B9-49B9-B91A-BCEB5FA1FB27}"/>
              </a:ext>
            </a:extLst>
          </p:cNvPr>
          <p:cNvSpPr txBox="1">
            <a:spLocks noChangeArrowheads="1"/>
          </p:cNvSpPr>
          <p:nvPr/>
        </p:nvSpPr>
        <p:spPr>
          <a:xfrm>
            <a:off x="4174356" y="3717281"/>
            <a:ext cx="3763764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无穷远为势能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80C3838-9145-462F-BCAB-0C519B892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56637"/>
              </p:ext>
            </p:extLst>
          </p:nvPr>
        </p:nvGraphicFramePr>
        <p:xfrm>
          <a:off x="2540000" y="4611688"/>
          <a:ext cx="14287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0" imgW="736560" imgH="431640" progId="Equation.DSMT4">
                  <p:embed/>
                </p:oleObj>
              </mc:Choice>
              <mc:Fallback>
                <p:oleObj name="Equation" r:id="rId10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0000" y="4611688"/>
                        <a:ext cx="14287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AEC6E91F-F13F-414F-8C35-32D8CBF2ADC7}"/>
              </a:ext>
            </a:extLst>
          </p:cNvPr>
          <p:cNvSpPr txBox="1">
            <a:spLocks noChangeArrowheads="1"/>
          </p:cNvSpPr>
          <p:nvPr/>
        </p:nvSpPr>
        <p:spPr>
          <a:xfrm>
            <a:off x="4174356" y="4819583"/>
            <a:ext cx="3763764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无穷远为势能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20B122B-A207-42FB-9C4A-E6A1D7E3E276}"/>
              </a:ext>
            </a:extLst>
          </p:cNvPr>
          <p:cNvSpPr txBox="1">
            <a:spLocks noChangeArrowheads="1"/>
          </p:cNvSpPr>
          <p:nvPr/>
        </p:nvSpPr>
        <p:spPr>
          <a:xfrm>
            <a:off x="391471" y="5756958"/>
            <a:ext cx="8361058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球形腔静电势能？椭圆腔电势能？</a:t>
            </a:r>
          </a:p>
        </p:txBody>
      </p:sp>
    </p:spTree>
    <p:extLst>
      <p:ext uri="{BB962C8B-B14F-4D97-AF65-F5344CB8AC3E}">
        <p14:creationId xmlns:p14="http://schemas.microsoft.com/office/powerpoint/2010/main" val="868212501"/>
      </p:ext>
    </p:extLst>
  </p:cSld>
  <p:clrMapOvr>
    <a:masterClrMapping/>
  </p:clrMapOvr>
  <p:transition advTm="528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机械能守恒定律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718" y="1053783"/>
            <a:ext cx="8726536" cy="5030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能量的各种形式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B9BCF7-43D3-4F62-AEF0-62238494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94156"/>
            <a:ext cx="7413462" cy="50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640"/>
      </p:ext>
    </p:extLst>
  </p:cSld>
  <p:clrMapOvr>
    <a:masterClrMapping/>
  </p:clrMapOvr>
  <p:transition advTm="528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机械能守恒定律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340EDA-5554-4229-A65C-7E85C2B36C55}"/>
              </a:ext>
            </a:extLst>
          </p:cNvPr>
          <p:cNvSpPr/>
          <p:nvPr/>
        </p:nvSpPr>
        <p:spPr>
          <a:xfrm>
            <a:off x="1448641" y="1099751"/>
            <a:ext cx="4291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质点系的宏观动能与势能之和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49EB0-47F6-473F-8516-DD1DA29B5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065326"/>
            <a:ext cx="4536504" cy="9444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841EBAA-0024-4221-A5AE-18FC18772D9F}"/>
              </a:ext>
            </a:extLst>
          </p:cNvPr>
          <p:cNvSpPr/>
          <p:nvPr/>
        </p:nvSpPr>
        <p:spPr>
          <a:xfrm>
            <a:off x="268030" y="2152169"/>
            <a:ext cx="3193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质点系总动能改变量为系统内力与外力做功之和：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087B27-D37B-425C-9BA0-1337D50A4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784" y="3062907"/>
            <a:ext cx="3600000" cy="6380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72C9A36-28F3-4013-BABC-75C0A800A029}"/>
              </a:ext>
            </a:extLst>
          </p:cNvPr>
          <p:cNvSpPr/>
          <p:nvPr/>
        </p:nvSpPr>
        <p:spPr>
          <a:xfrm>
            <a:off x="268030" y="3038583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内力与外力为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981CA7-712E-463E-9B79-5D6B4D231B6B}"/>
              </a:ext>
            </a:extLst>
          </p:cNvPr>
          <p:cNvSpPr/>
          <p:nvPr/>
        </p:nvSpPr>
        <p:spPr>
          <a:xfrm>
            <a:off x="107504" y="343155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）内力做功</a:t>
            </a:r>
            <a:endParaRPr lang="en-US" altLang="zh-CN" sz="20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5DEB65-72D8-4FB3-9E5A-8256067069AE}"/>
              </a:ext>
            </a:extLst>
          </p:cNvPr>
          <p:cNvSpPr/>
          <p:nvPr/>
        </p:nvSpPr>
        <p:spPr>
          <a:xfrm>
            <a:off x="388087" y="5207299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区分保守内力与非保守内力做功</a:t>
            </a:r>
            <a:endParaRPr lang="en-US" altLang="zh-CN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3BA0CDA-B885-4CE1-9346-155EDD15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76" y="5619712"/>
            <a:ext cx="4896544" cy="12323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959ACBD-5F62-4C03-BE46-10806743B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105" y="6192711"/>
            <a:ext cx="1801386" cy="57220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E97F79B-F022-4813-B3CF-8D26C091276E}"/>
              </a:ext>
            </a:extLst>
          </p:cNvPr>
          <p:cNvSpPr/>
          <p:nvPr/>
        </p:nvSpPr>
        <p:spPr>
          <a:xfrm>
            <a:off x="5496567" y="6169705"/>
            <a:ext cx="1533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系统总势能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2B492-07D4-4401-A53E-C04D60E67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034" y="5125681"/>
            <a:ext cx="1725894" cy="632568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25895A3-CA75-431C-AE0D-C731D95F4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574579"/>
              </p:ext>
            </p:extLst>
          </p:nvPr>
        </p:nvGraphicFramePr>
        <p:xfrm>
          <a:off x="5943123" y="5207299"/>
          <a:ext cx="2029648" cy="4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9" imgW="1066680" imgH="241200" progId="Equation.DSMT4">
                  <p:embed/>
                </p:oleObj>
              </mc:Choice>
              <mc:Fallback>
                <p:oleObj name="Equation" r:id="rId9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123" y="5207299"/>
                        <a:ext cx="2029648" cy="45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AEAC48-93BF-41C9-99B7-1FF68665F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496631"/>
              </p:ext>
            </p:extLst>
          </p:nvPr>
        </p:nvGraphicFramePr>
        <p:xfrm>
          <a:off x="945764" y="3675794"/>
          <a:ext cx="7026014" cy="176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11" imgW="4343400" imgH="1091880" progId="Equation.DSMT4">
                  <p:embed/>
                </p:oleObj>
              </mc:Choice>
              <mc:Fallback>
                <p:oleObj name="Equation" r:id="rId11" imgW="4343400" imgH="1091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AEAC48-93BF-41C9-99B7-1FF68665F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5764" y="3675794"/>
                        <a:ext cx="7026014" cy="176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80E00A3-B94A-4DAD-8865-53BD640371BB}"/>
              </a:ext>
            </a:extLst>
          </p:cNvPr>
          <p:cNvSpPr/>
          <p:nvPr/>
        </p:nvSpPr>
        <p:spPr>
          <a:xfrm>
            <a:off x="335836" y="1082449"/>
            <a:ext cx="111280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机械能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8A44CA-D9E7-4A4D-BD6C-1915F656A830}"/>
              </a:ext>
            </a:extLst>
          </p:cNvPr>
          <p:cNvSpPr/>
          <p:nvPr/>
        </p:nvSpPr>
        <p:spPr>
          <a:xfrm>
            <a:off x="335835" y="1608886"/>
            <a:ext cx="358784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机械能守恒的证明与条件</a:t>
            </a:r>
          </a:p>
        </p:txBody>
      </p:sp>
    </p:spTree>
    <p:extLst>
      <p:ext uri="{BB962C8B-B14F-4D97-AF65-F5344CB8AC3E}">
        <p14:creationId xmlns:p14="http://schemas.microsoft.com/office/powerpoint/2010/main" val="254042682"/>
      </p:ext>
    </p:extLst>
  </p:cSld>
  <p:clrMapOvr>
    <a:masterClrMapping/>
  </p:clrMapOvr>
  <p:transition advTm="528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F81B146-6D69-4E05-A5C1-6B73191828BE}"/>
              </a:ext>
            </a:extLst>
          </p:cNvPr>
          <p:cNvSpPr/>
          <p:nvPr/>
        </p:nvSpPr>
        <p:spPr>
          <a:xfrm>
            <a:off x="538255" y="4524082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其中                         为总势能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机械能守恒定律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981CA7-712E-463E-9B79-5D6B4D231B6B}"/>
              </a:ext>
            </a:extLst>
          </p:cNvPr>
          <p:cNvSpPr/>
          <p:nvPr/>
        </p:nvSpPr>
        <p:spPr>
          <a:xfrm>
            <a:off x="0" y="1104748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）外力做功</a:t>
            </a:r>
            <a:endParaRPr lang="en-US" altLang="zh-CN" sz="20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B41C31-BF67-4FC6-BA2F-D2B403FB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692" y="1587627"/>
            <a:ext cx="5544616" cy="202982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280583" y="3601521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总功，中机械能和机械能守恒定律</a:t>
            </a:r>
            <a:endParaRPr lang="en-US" altLang="zh-CN" sz="20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84FAFC-272D-4165-BD06-B64CCA03CED9}"/>
              </a:ext>
            </a:extLst>
          </p:cNvPr>
          <p:cNvSpPr/>
          <p:nvPr/>
        </p:nvSpPr>
        <p:spPr>
          <a:xfrm>
            <a:off x="538256" y="4040550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质点系动能改变量满足</a:t>
            </a:r>
            <a:endParaRPr lang="en-US" altLang="zh-CN" sz="2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4701492-18A4-4A04-B936-77DF554C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559202"/>
            <a:ext cx="1466667" cy="352381"/>
          </a:xfrm>
          <a:prstGeom prst="rect">
            <a:avLst/>
          </a:prstGeom>
        </p:spPr>
      </p:pic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55A7080-3C0A-4A5C-AEA0-DCB19542B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065742"/>
              </p:ext>
            </p:extLst>
          </p:nvPr>
        </p:nvGraphicFramePr>
        <p:xfrm>
          <a:off x="3341250" y="4040113"/>
          <a:ext cx="3063131" cy="49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6" imgW="1498320" imgH="241200" progId="Equation.DSMT4">
                  <p:embed/>
                </p:oleObj>
              </mc:Choice>
              <mc:Fallback>
                <p:oleObj name="Equation" r:id="rId6" imgW="1498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1250" y="4040113"/>
                        <a:ext cx="3063131" cy="493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3AEC8651-AFDC-4C0A-B79F-098F7B35D0BE}"/>
              </a:ext>
            </a:extLst>
          </p:cNvPr>
          <p:cNvSpPr/>
          <p:nvPr/>
        </p:nvSpPr>
        <p:spPr>
          <a:xfrm>
            <a:off x="280583" y="4971521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）保守系：所有非保守内力都不作功（没有耗散也没有产生机械能）</a:t>
            </a:r>
            <a:endParaRPr lang="en-US" altLang="zh-CN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070067-01AA-4F6F-9399-D484F431A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5410550"/>
            <a:ext cx="3467608" cy="40010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5294D2F-A4F0-4091-9421-1A3920A6C23B}"/>
              </a:ext>
            </a:extLst>
          </p:cNvPr>
          <p:cNvSpPr/>
          <p:nvPr/>
        </p:nvSpPr>
        <p:spPr>
          <a:xfrm>
            <a:off x="280583" y="5865663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0000FF"/>
                </a:solidFill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）所有非保守内力和外力都不作功，系统机械能守恒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4C91D15-14D3-4CB2-B0AD-341B5A80E8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744" y="6359696"/>
            <a:ext cx="3949465" cy="4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27291"/>
      </p:ext>
    </p:extLst>
  </p:cSld>
  <p:clrMapOvr>
    <a:masterClrMapping/>
  </p:clrMapOvr>
  <p:transition advTm="528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8052"/>
            <a:ext cx="6644457" cy="171581"/>
          </a:xfrm>
          <a:prstGeom prst="rect">
            <a:avLst/>
          </a:prstGeom>
          <a:solidFill>
            <a:srgbClr val="408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858407"/>
            <a:ext cx="2411760" cy="181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D581B58B-2E72-43DE-9B1B-004D714A5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6" y="13655"/>
            <a:ext cx="903700" cy="80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2581602D-5D70-4645-81F7-4227B5F124D9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9144000" cy="93168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机械能守恒定律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C1BB9A-AE83-4CCD-8F69-7504D4BEEBFD}"/>
              </a:ext>
            </a:extLst>
          </p:cNvPr>
          <p:cNvSpPr/>
          <p:nvPr/>
        </p:nvSpPr>
        <p:spPr>
          <a:xfrm>
            <a:off x="87535" y="1148598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参考系的选择对作功的影响</a:t>
            </a:r>
            <a:endParaRPr lang="en-US" altLang="zh-CN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E46471-064F-4B60-B4F7-BC41814FF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5" y="1821703"/>
            <a:ext cx="7042075" cy="99952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0EBE0ED-7F45-427A-97D6-A84033257C6D}"/>
              </a:ext>
            </a:extLst>
          </p:cNvPr>
          <p:cNvSpPr/>
          <p:nvPr/>
        </p:nvSpPr>
        <p:spPr>
          <a:xfrm>
            <a:off x="388087" y="1821703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750413-DCF2-4D4B-8709-85B4314D9F5E}"/>
              </a:ext>
            </a:extLst>
          </p:cNvPr>
          <p:cNvSpPr/>
          <p:nvPr/>
        </p:nvSpPr>
        <p:spPr>
          <a:xfrm>
            <a:off x="388087" y="2780928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外力作功与参考系的选择</a:t>
            </a:r>
            <a:r>
              <a:rPr lang="zh-CN" altLang="en-US" sz="2000" b="1" dirty="0">
                <a:solidFill>
                  <a:srgbClr val="C00000"/>
                </a:solidFill>
              </a:rPr>
              <a:t>有关 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5A94E5-9467-4F3B-888E-5D9D5ED5A8A4}"/>
              </a:ext>
            </a:extLst>
          </p:cNvPr>
          <p:cNvSpPr/>
          <p:nvPr/>
        </p:nvSpPr>
        <p:spPr>
          <a:xfrm>
            <a:off x="510797" y="3409368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在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000" dirty="0"/>
              <a:t>系中，外力作功</a:t>
            </a:r>
            <a:endParaRPr lang="en-US" altLang="zh-CN" sz="20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D16185-6129-46AF-B35B-667BD4607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0716"/>
              </p:ext>
            </p:extLst>
          </p:nvPr>
        </p:nvGraphicFramePr>
        <p:xfrm>
          <a:off x="2987824" y="3355255"/>
          <a:ext cx="2016224" cy="64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5" imgW="1104840" imgH="355320" progId="Equation.DSMT4">
                  <p:embed/>
                </p:oleObj>
              </mc:Choice>
              <mc:Fallback>
                <p:oleObj name="Equation" r:id="rId5" imgW="1104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3355255"/>
                        <a:ext cx="2016224" cy="64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6E04D45F-9E86-476D-A3A4-5885118FB348}"/>
              </a:ext>
            </a:extLst>
          </p:cNvPr>
          <p:cNvSpPr/>
          <p:nvPr/>
        </p:nvSpPr>
        <p:spPr>
          <a:xfrm>
            <a:off x="510796" y="4032429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在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r>
              <a:rPr lang="zh-CN" altLang="en-US" sz="2000" dirty="0"/>
              <a:t>系中，外力作功</a:t>
            </a:r>
            <a:endParaRPr lang="en-US" altLang="zh-CN" sz="20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4DBD904-0BF4-4C2C-BB1A-375CEDB3D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5918"/>
              </p:ext>
            </p:extLst>
          </p:nvPr>
        </p:nvGraphicFramePr>
        <p:xfrm>
          <a:off x="2900264" y="4004155"/>
          <a:ext cx="609441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7" imgW="3187440" imgH="1091880" progId="Equation.DSMT4">
                  <p:embed/>
                </p:oleObj>
              </mc:Choice>
              <mc:Fallback>
                <p:oleObj name="Equation" r:id="rId7" imgW="318744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0264" y="4004155"/>
                        <a:ext cx="6094413" cy="208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A7D290C-F5B1-4E73-8735-0642E58AF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43238"/>
              </p:ext>
            </p:extLst>
          </p:nvPr>
        </p:nvGraphicFramePr>
        <p:xfrm>
          <a:off x="1397589" y="4842983"/>
          <a:ext cx="1590235" cy="36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9" imgW="876240" imgH="215640" progId="Equation.DSMT4">
                  <p:embed/>
                </p:oleObj>
              </mc:Choice>
              <mc:Fallback>
                <p:oleObj name="Equation" r:id="rId9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7589" y="4842983"/>
                        <a:ext cx="1590235" cy="362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5FD0EFD-23BB-47E9-9773-207CB8F863D2}"/>
              </a:ext>
            </a:extLst>
          </p:cNvPr>
          <p:cNvSpPr/>
          <p:nvPr/>
        </p:nvSpPr>
        <p:spPr>
          <a:xfrm>
            <a:off x="1272929" y="4528374"/>
            <a:ext cx="30567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根据伽利略变换：</a:t>
            </a:r>
            <a:endParaRPr lang="en-US" altLang="zh-CN" sz="20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72CEB64-9DC6-427D-8DCE-0C69A12C7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653601"/>
              </p:ext>
            </p:extLst>
          </p:nvPr>
        </p:nvGraphicFramePr>
        <p:xfrm>
          <a:off x="1569864" y="5259364"/>
          <a:ext cx="1173043" cy="48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11" imgW="647640" imgH="266400" progId="Equation.DSMT4">
                  <p:embed/>
                </p:oleObj>
              </mc:Choice>
              <mc:Fallback>
                <p:oleObj name="Equation" r:id="rId11" imgW="647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9864" y="5259364"/>
                        <a:ext cx="1173043" cy="48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1A0EC948-2146-4023-B44A-590D654C154F}"/>
              </a:ext>
            </a:extLst>
          </p:cNvPr>
          <p:cNvSpPr/>
          <p:nvPr/>
        </p:nvSpPr>
        <p:spPr>
          <a:xfrm>
            <a:off x="510796" y="5861808"/>
            <a:ext cx="858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000" dirty="0"/>
              <a:t>例子：车厢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86196852"/>
      </p:ext>
    </p:extLst>
  </p:cSld>
  <p:clrMapOvr>
    <a:masterClrMapping/>
  </p:clrMapOvr>
  <p:transition advTm="5281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  <a:prstDash val="dash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60000"/>
            <a:lumOff val="40000"/>
          </a:schemeClr>
        </a:solidFill>
      </a:spPr>
      <a:bodyPr wrap="square">
        <a:noAutofit/>
      </a:bodyPr>
      <a:lstStyle>
        <a:defPPr algn="just">
          <a:lnSpc>
            <a:spcPct val="110000"/>
          </a:lnSpc>
          <a:spcBef>
            <a:spcPts val="0"/>
          </a:spcBef>
          <a:spcAft>
            <a:spcPts val="600"/>
          </a:spcAft>
          <a:buClr>
            <a:schemeClr val="tx1"/>
          </a:buClr>
          <a:defRPr sz="2000" b="1" dirty="0">
            <a:solidFill>
              <a:schemeClr val="bg1"/>
            </a:solidFill>
            <a:latin typeface="Times New Roman" pitchFamily="18" charset="0"/>
            <a:ea typeface="微软雅黑" panose="020B0503020204020204" pitchFamily="34" charset="-122"/>
            <a:cs typeface="Times New Roman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0119 Overview of  CSNS.pptx" id="{FEF3AEF9-28F2-4F9E-AAD4-0281AA7A60EC}" vid="{3C146EE5-B3EE-4D7C-8014-B7E98343E9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60245</TotalTime>
  <Words>641</Words>
  <Application>Microsoft Office PowerPoint</Application>
  <PresentationFormat>全屏显示(4:3)</PresentationFormat>
  <Paragraphs>87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楷体</vt:lpstr>
      <vt:lpstr>微软雅黑</vt:lpstr>
      <vt:lpstr>Arial</vt:lpstr>
      <vt:lpstr>Calibri</vt:lpstr>
      <vt:lpstr>Impact</vt:lpstr>
      <vt:lpstr>Tahoma</vt:lpstr>
      <vt:lpstr>Times New Roman</vt:lpstr>
      <vt:lpstr>Wingdings</vt:lpstr>
      <vt:lpstr>Office 主题</vt:lpstr>
      <vt:lpstr>Equation</vt:lpstr>
      <vt:lpstr>MathType 6.0 Equation</vt:lpstr>
      <vt:lpstr>BMP 图像</vt:lpstr>
      <vt:lpstr>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Zhang Xiaoyue</cp:lastModifiedBy>
  <cp:revision>2796</cp:revision>
  <dcterms:created xsi:type="dcterms:W3CDTF">2011-02-21T08:42:51Z</dcterms:created>
  <dcterms:modified xsi:type="dcterms:W3CDTF">2020-11-08T17:07:06Z</dcterms:modified>
</cp:coreProperties>
</file>