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256" r:id="rId2"/>
    <p:sldId id="268" r:id="rId3"/>
    <p:sldId id="269" r:id="rId4"/>
    <p:sldId id="347" r:id="rId5"/>
    <p:sldId id="348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49" r:id="rId15"/>
    <p:sldId id="350" r:id="rId16"/>
    <p:sldId id="351" r:id="rId17"/>
    <p:sldId id="352" r:id="rId18"/>
    <p:sldId id="370" r:id="rId19"/>
    <p:sldId id="371" r:id="rId20"/>
    <p:sldId id="353" r:id="rId21"/>
    <p:sldId id="354" r:id="rId22"/>
    <p:sldId id="372" r:id="rId23"/>
    <p:sldId id="373" r:id="rId24"/>
    <p:sldId id="305" r:id="rId25"/>
    <p:sldId id="332" r:id="rId26"/>
    <p:sldId id="336" r:id="rId27"/>
    <p:sldId id="376" r:id="rId28"/>
    <p:sldId id="333" r:id="rId29"/>
    <p:sldId id="334" r:id="rId30"/>
    <p:sldId id="335" r:id="rId31"/>
    <p:sldId id="337" r:id="rId32"/>
    <p:sldId id="358" r:id="rId33"/>
    <p:sldId id="360" r:id="rId34"/>
    <p:sldId id="380" r:id="rId35"/>
    <p:sldId id="392" r:id="rId36"/>
    <p:sldId id="391" r:id="rId37"/>
    <p:sldId id="359" r:id="rId38"/>
    <p:sldId id="378" r:id="rId39"/>
    <p:sldId id="355" r:id="rId40"/>
    <p:sldId id="382" r:id="rId41"/>
    <p:sldId id="383" r:id="rId42"/>
    <p:sldId id="384" r:id="rId43"/>
    <p:sldId id="386" r:id="rId44"/>
    <p:sldId id="385" r:id="rId45"/>
    <p:sldId id="356" r:id="rId46"/>
    <p:sldId id="388" r:id="rId47"/>
    <p:sldId id="387" r:id="rId48"/>
    <p:sldId id="389" r:id="rId49"/>
    <p:sldId id="377" r:id="rId50"/>
    <p:sldId id="390" r:id="rId51"/>
  </p:sldIdLst>
  <p:sldSz cx="18288000" cy="10287000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Fira Mono" panose="020B0509050000020004" pitchFamily="49" charset="0"/>
      <p:regular r:id="rId57"/>
      <p:bold r:id="rId58"/>
    </p:embeddedFont>
    <p:embeddedFont>
      <p:font typeface="Poppins Bold" panose="020B0604020202020204" charset="0"/>
      <p:bold r:id="rId59"/>
    </p:embeddedFont>
    <p:embeddedFont>
      <p:font typeface="Poppins Semi-Bold" panose="020B0604020202020204" charset="0"/>
      <p:regular r:id="rId60"/>
    </p:embeddedFont>
    <p:embeddedFont>
      <p:font typeface="Tahoma" panose="020B0604030504040204" pitchFamily="34" charset="0"/>
      <p:regular r:id="rId61"/>
      <p:bold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388"/>
    <a:srgbClr val="FDB034"/>
    <a:srgbClr val="30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8471" autoAdjust="0"/>
  </p:normalViewPr>
  <p:slideViewPr>
    <p:cSldViewPr>
      <p:cViewPr varScale="1">
        <p:scale>
          <a:sx n="54" d="100"/>
          <a:sy n="54" d="100"/>
        </p:scale>
        <p:origin x="80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15B22-67FB-4E47-8D8D-E160B9FDAAF5}" type="datetimeFigureOut">
              <a:rPr lang="en-PH" smtClean="0"/>
              <a:t>02/10/2023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83E4D-642D-4CEF-B69A-887713CDB2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008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760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850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7657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4877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4460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922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3029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054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7276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0351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155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5526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872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9083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997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2960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366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8306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0496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6051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3884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361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https://byjus.com/gate/difference-between-cli-and-gui/#:~:text=GUI%20lets%20a%20user%20interact,the%20help%20of%20various%20commands.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7246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6116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0532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2382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9925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4341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23110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9021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3982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1489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947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https://byjus.com/gate/difference-between-cli-and-gui/#:~:text=GUI%20lets%20a%20user%20interact,the%20help%20of%20various%20commands.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15559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9771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991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408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40605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89690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03085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04818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86996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5486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https://byjus.com/gate/difference-between-cli-and-gui/#:~:text=GUI%20lets%20a%20user%20interact,the%20help%20of%20various%20commands.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770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https://byjus.com/gate/difference-between-cli-and-gui/#:~:text=GUI%20lets%20a%20user%20interact,the%20help%20of%20various%20commands.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47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https://byjus.com/gate/difference-between-cli-and-gui/#:~:text=GUI%20lets%20a%20user%20interact,the%20help%20of%20various%20commands.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58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460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062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3E4D-642D-4CEF-B69A-887713CDB2F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77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1FFA4E34-DF5E-454E-8C4F-FBE1BB2BA95E}"/>
              </a:ext>
            </a:extLst>
          </p:cNvPr>
          <p:cNvSpPr/>
          <p:nvPr/>
        </p:nvSpPr>
        <p:spPr>
          <a:xfrm rot="5400000">
            <a:off x="12611100" y="4610100"/>
            <a:ext cx="10287000" cy="1066800"/>
          </a:xfrm>
          <a:custGeom>
            <a:avLst/>
            <a:gdLst/>
            <a:ahLst/>
            <a:cxnLst/>
            <a:rect l="l" t="t" r="r" b="b"/>
            <a:pathLst>
              <a:path w="5661114" h="1674318">
                <a:moveTo>
                  <a:pt x="0" y="0"/>
                </a:moveTo>
                <a:lnTo>
                  <a:pt x="5661114" y="0"/>
                </a:lnTo>
                <a:lnTo>
                  <a:pt x="5661114" y="1674318"/>
                </a:lnTo>
                <a:lnTo>
                  <a:pt x="0" y="1674318"/>
                </a:lnTo>
                <a:close/>
              </a:path>
            </a:pathLst>
          </a:custGeom>
          <a:solidFill>
            <a:srgbClr val="306464"/>
          </a:solidFill>
        </p:spPr>
        <p:txBody>
          <a:bodyPr/>
          <a:lstStyle/>
          <a:p>
            <a:endParaRPr lang="en-PH" dirty="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B27B25A2-5328-7975-674B-65D18F63F67B}"/>
              </a:ext>
            </a:extLst>
          </p:cNvPr>
          <p:cNvSpPr/>
          <p:nvPr userDrawn="1"/>
        </p:nvSpPr>
        <p:spPr>
          <a:xfrm rot="5400000">
            <a:off x="11720661" y="4627513"/>
            <a:ext cx="10287000" cy="1031974"/>
          </a:xfrm>
          <a:custGeom>
            <a:avLst/>
            <a:gdLst/>
            <a:ahLst/>
            <a:cxnLst/>
            <a:rect l="l" t="t" r="r" b="b"/>
            <a:pathLst>
              <a:path w="5661114" h="1674318">
                <a:moveTo>
                  <a:pt x="0" y="0"/>
                </a:moveTo>
                <a:lnTo>
                  <a:pt x="5661114" y="0"/>
                </a:lnTo>
                <a:lnTo>
                  <a:pt x="5661114" y="1674318"/>
                </a:lnTo>
                <a:lnTo>
                  <a:pt x="0" y="1674318"/>
                </a:lnTo>
                <a:close/>
              </a:path>
            </a:pathLst>
          </a:custGeom>
          <a:solidFill>
            <a:srgbClr val="0E8388"/>
          </a:solidFill>
        </p:spPr>
        <p:txBody>
          <a:bodyPr/>
          <a:lstStyle/>
          <a:p>
            <a:endParaRPr lang="en-PH" dirty="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6607DCD-1A3B-89F7-3903-CDEFD9238DAB}"/>
              </a:ext>
            </a:extLst>
          </p:cNvPr>
          <p:cNvSpPr/>
          <p:nvPr userDrawn="1"/>
        </p:nvSpPr>
        <p:spPr>
          <a:xfrm rot="5400000">
            <a:off x="10470373" y="4409199"/>
            <a:ext cx="10287000" cy="1468602"/>
          </a:xfrm>
          <a:custGeom>
            <a:avLst/>
            <a:gdLst/>
            <a:ahLst/>
            <a:cxnLst/>
            <a:rect l="l" t="t" r="r" b="b"/>
            <a:pathLst>
              <a:path w="5661114" h="1674318">
                <a:moveTo>
                  <a:pt x="0" y="0"/>
                </a:moveTo>
                <a:lnTo>
                  <a:pt x="5661114" y="0"/>
                </a:lnTo>
                <a:lnTo>
                  <a:pt x="5661114" y="1674318"/>
                </a:lnTo>
                <a:lnTo>
                  <a:pt x="0" y="1674318"/>
                </a:lnTo>
                <a:close/>
              </a:path>
            </a:pathLst>
          </a:custGeom>
          <a:solidFill>
            <a:srgbClr val="FDB034"/>
          </a:solidFill>
        </p:spPr>
        <p:txBody>
          <a:bodyPr/>
          <a:lstStyle/>
          <a:p>
            <a:endParaRPr lang="en-P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BD59586D-D33D-54A5-752E-42105BB07CE9}"/>
              </a:ext>
            </a:extLst>
          </p:cNvPr>
          <p:cNvGrpSpPr/>
          <p:nvPr userDrawn="1"/>
        </p:nvGrpSpPr>
        <p:grpSpPr>
          <a:xfrm>
            <a:off x="-1342907" y="10016500"/>
            <a:ext cx="20973813" cy="734301"/>
            <a:chOff x="0" y="0"/>
            <a:chExt cx="11607985" cy="406400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0581FE4-1149-7D02-6218-7C4F27718C8E}"/>
                </a:ext>
              </a:extLst>
            </p:cNvPr>
            <p:cNvSpPr/>
            <p:nvPr/>
          </p:nvSpPr>
          <p:spPr>
            <a:xfrm>
              <a:off x="203200" y="-326"/>
              <a:ext cx="11201585" cy="407051"/>
            </a:xfrm>
            <a:custGeom>
              <a:avLst/>
              <a:gdLst/>
              <a:ahLst/>
              <a:cxnLst/>
              <a:rect l="l" t="t" r="r" b="b"/>
              <a:pathLst>
                <a:path w="11201585" h="407051">
                  <a:moveTo>
                    <a:pt x="11201585" y="326"/>
                  </a:moveTo>
                  <a:cubicBezTo>
                    <a:pt x="11128773" y="0"/>
                    <a:pt x="11061351" y="38659"/>
                    <a:pt x="11024850" y="101663"/>
                  </a:cubicBezTo>
                  <a:cubicBezTo>
                    <a:pt x="10988349" y="164667"/>
                    <a:pt x="10988349" y="242385"/>
                    <a:pt x="11024850" y="305389"/>
                  </a:cubicBezTo>
                  <a:cubicBezTo>
                    <a:pt x="11061351" y="368393"/>
                    <a:pt x="11128773" y="407052"/>
                    <a:pt x="1120158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30646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AC9CEC18-6C0C-1B4A-4F9F-7BA838D08B88}"/>
                </a:ext>
              </a:extLst>
            </p:cNvPr>
            <p:cNvSpPr txBox="1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91D1C89C-8DB9-7449-B0EF-BBE92701DD05}"/>
              </a:ext>
            </a:extLst>
          </p:cNvPr>
          <p:cNvGrpSpPr/>
          <p:nvPr userDrawn="1"/>
        </p:nvGrpSpPr>
        <p:grpSpPr>
          <a:xfrm>
            <a:off x="2488624" y="10016500"/>
            <a:ext cx="13310752" cy="734301"/>
            <a:chOff x="0" y="0"/>
            <a:chExt cx="7366854" cy="406400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A608381-C372-2D3B-7CF0-775C2422C0EB}"/>
                </a:ext>
              </a:extLst>
            </p:cNvPr>
            <p:cNvSpPr/>
            <p:nvPr/>
          </p:nvSpPr>
          <p:spPr>
            <a:xfrm>
              <a:off x="203200" y="-326"/>
              <a:ext cx="6960453" cy="407051"/>
            </a:xfrm>
            <a:custGeom>
              <a:avLst/>
              <a:gdLst/>
              <a:ahLst/>
              <a:cxnLst/>
              <a:rect l="l" t="t" r="r" b="b"/>
              <a:pathLst>
                <a:path w="6960453" h="407051">
                  <a:moveTo>
                    <a:pt x="6960453" y="326"/>
                  </a:moveTo>
                  <a:cubicBezTo>
                    <a:pt x="6887641" y="0"/>
                    <a:pt x="6820219" y="38659"/>
                    <a:pt x="6783718" y="101663"/>
                  </a:cubicBezTo>
                  <a:cubicBezTo>
                    <a:pt x="6747218" y="164667"/>
                    <a:pt x="6747218" y="242385"/>
                    <a:pt x="6783718" y="305389"/>
                  </a:cubicBezTo>
                  <a:cubicBezTo>
                    <a:pt x="6820219" y="368393"/>
                    <a:pt x="6887641" y="407052"/>
                    <a:pt x="6960453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0E8388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35B5E3A0-17E0-59CB-550A-D8E627CE7142}"/>
                </a:ext>
              </a:extLst>
            </p:cNvPr>
            <p:cNvSpPr txBox="1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0">
            <a:extLst>
              <a:ext uri="{FF2B5EF4-FFF2-40B4-BE49-F238E27FC236}">
                <a16:creationId xmlns:a16="http://schemas.microsoft.com/office/drawing/2014/main" id="{356E04E4-B981-2A05-C07B-C98F9DEE10F2}"/>
              </a:ext>
            </a:extLst>
          </p:cNvPr>
          <p:cNvGrpSpPr/>
          <p:nvPr userDrawn="1"/>
        </p:nvGrpSpPr>
        <p:grpSpPr>
          <a:xfrm>
            <a:off x="4131384" y="10016500"/>
            <a:ext cx="10025232" cy="734301"/>
            <a:chOff x="0" y="0"/>
            <a:chExt cx="5548478" cy="406400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DB902C9-DEBF-55BD-4569-A884EA295A60}"/>
                </a:ext>
              </a:extLst>
            </p:cNvPr>
            <p:cNvSpPr/>
            <p:nvPr/>
          </p:nvSpPr>
          <p:spPr>
            <a:xfrm>
              <a:off x="203200" y="-326"/>
              <a:ext cx="5142078" cy="407051"/>
            </a:xfrm>
            <a:custGeom>
              <a:avLst/>
              <a:gdLst/>
              <a:ahLst/>
              <a:cxnLst/>
              <a:rect l="l" t="t" r="r" b="b"/>
              <a:pathLst>
                <a:path w="5142078" h="407051">
                  <a:moveTo>
                    <a:pt x="5142078" y="326"/>
                  </a:moveTo>
                  <a:cubicBezTo>
                    <a:pt x="5069265" y="0"/>
                    <a:pt x="5001844" y="38659"/>
                    <a:pt x="4965343" y="101663"/>
                  </a:cubicBezTo>
                  <a:cubicBezTo>
                    <a:pt x="4928843" y="164667"/>
                    <a:pt x="4928843" y="242385"/>
                    <a:pt x="4965343" y="305389"/>
                  </a:cubicBezTo>
                  <a:cubicBezTo>
                    <a:pt x="5001844" y="368393"/>
                    <a:pt x="5069265" y="407052"/>
                    <a:pt x="5142078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FDB03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861A8A62-5FBB-B303-DBD8-22EDBD9DFADC}"/>
                </a:ext>
              </a:extLst>
            </p:cNvPr>
            <p:cNvSpPr txBox="1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3">
            <a:extLst>
              <a:ext uri="{FF2B5EF4-FFF2-40B4-BE49-F238E27FC236}">
                <a16:creationId xmlns:a16="http://schemas.microsoft.com/office/drawing/2014/main" id="{4D65B065-325F-3819-950F-C64F3790CB61}"/>
              </a:ext>
            </a:extLst>
          </p:cNvPr>
          <p:cNvGrpSpPr/>
          <p:nvPr userDrawn="1"/>
        </p:nvGrpSpPr>
        <p:grpSpPr>
          <a:xfrm>
            <a:off x="-1342907" y="10016500"/>
            <a:ext cx="20973813" cy="734301"/>
            <a:chOff x="0" y="0"/>
            <a:chExt cx="11607985" cy="4064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9515DB30-88E6-7C00-F0C2-6C2F0D818BE7}"/>
                </a:ext>
              </a:extLst>
            </p:cNvPr>
            <p:cNvSpPr/>
            <p:nvPr/>
          </p:nvSpPr>
          <p:spPr>
            <a:xfrm>
              <a:off x="203200" y="-326"/>
              <a:ext cx="11201585" cy="407051"/>
            </a:xfrm>
            <a:custGeom>
              <a:avLst/>
              <a:gdLst/>
              <a:ahLst/>
              <a:cxnLst/>
              <a:rect l="l" t="t" r="r" b="b"/>
              <a:pathLst>
                <a:path w="11201585" h="407051">
                  <a:moveTo>
                    <a:pt x="11201585" y="326"/>
                  </a:moveTo>
                  <a:cubicBezTo>
                    <a:pt x="11128773" y="0"/>
                    <a:pt x="11061351" y="38659"/>
                    <a:pt x="11024850" y="101663"/>
                  </a:cubicBezTo>
                  <a:cubicBezTo>
                    <a:pt x="10988349" y="164667"/>
                    <a:pt x="10988349" y="242385"/>
                    <a:pt x="11024850" y="305389"/>
                  </a:cubicBezTo>
                  <a:cubicBezTo>
                    <a:pt x="11061351" y="368393"/>
                    <a:pt x="11128773" y="407052"/>
                    <a:pt x="1120158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30646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C471B276-8506-4644-A58C-191A5E178BF5}"/>
                </a:ext>
              </a:extLst>
            </p:cNvPr>
            <p:cNvSpPr txBox="1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26">
            <a:extLst>
              <a:ext uri="{FF2B5EF4-FFF2-40B4-BE49-F238E27FC236}">
                <a16:creationId xmlns:a16="http://schemas.microsoft.com/office/drawing/2014/main" id="{575EDBE5-21B0-160D-5B84-0C62C65401C9}"/>
              </a:ext>
            </a:extLst>
          </p:cNvPr>
          <p:cNvGrpSpPr/>
          <p:nvPr userDrawn="1"/>
        </p:nvGrpSpPr>
        <p:grpSpPr>
          <a:xfrm>
            <a:off x="4131384" y="10016500"/>
            <a:ext cx="10025232" cy="734301"/>
            <a:chOff x="0" y="0"/>
            <a:chExt cx="5548478" cy="40640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C33B41F6-9054-87FD-5978-450F43AB0A17}"/>
                </a:ext>
              </a:extLst>
            </p:cNvPr>
            <p:cNvSpPr/>
            <p:nvPr/>
          </p:nvSpPr>
          <p:spPr>
            <a:xfrm>
              <a:off x="203200" y="-326"/>
              <a:ext cx="5142078" cy="407051"/>
            </a:xfrm>
            <a:custGeom>
              <a:avLst/>
              <a:gdLst/>
              <a:ahLst/>
              <a:cxnLst/>
              <a:rect l="l" t="t" r="r" b="b"/>
              <a:pathLst>
                <a:path w="5142078" h="407051">
                  <a:moveTo>
                    <a:pt x="5142078" y="326"/>
                  </a:moveTo>
                  <a:cubicBezTo>
                    <a:pt x="5069265" y="0"/>
                    <a:pt x="5001844" y="38659"/>
                    <a:pt x="4965343" y="101663"/>
                  </a:cubicBezTo>
                  <a:cubicBezTo>
                    <a:pt x="4928843" y="164667"/>
                    <a:pt x="4928843" y="242385"/>
                    <a:pt x="4965343" y="305389"/>
                  </a:cubicBezTo>
                  <a:cubicBezTo>
                    <a:pt x="5001844" y="368393"/>
                    <a:pt x="5069265" y="407052"/>
                    <a:pt x="5142078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FDB03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5FA9B016-EBFF-B2E1-369A-DA2C60549FE3}"/>
                </a:ext>
              </a:extLst>
            </p:cNvPr>
            <p:cNvSpPr txBox="1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hmod-command-linux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FC2E85F7-4A32-6629-2A2C-D9ECDA333811}"/>
              </a:ext>
            </a:extLst>
          </p:cNvPr>
          <p:cNvSpPr txBox="1"/>
          <p:nvPr/>
        </p:nvSpPr>
        <p:spPr>
          <a:xfrm>
            <a:off x="762000" y="2815042"/>
            <a:ext cx="14097000" cy="465691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1800"/>
              </a:lnSpc>
            </a:pPr>
            <a:r>
              <a:rPr lang="en-US" sz="13800" dirty="0">
                <a:solidFill>
                  <a:srgbClr val="000000"/>
                </a:solidFill>
                <a:latin typeface="Poppins Semi-Bold" panose="020B0604020202020204" charset="0"/>
                <a:cs typeface="Poppins Semi-Bold" panose="020B0604020202020204" charset="0"/>
              </a:rPr>
              <a:t>Basic Command Line in Linux</a:t>
            </a:r>
          </a:p>
        </p:txBody>
      </p:sp>
    </p:spTree>
    <p:extLst>
      <p:ext uri="{BB962C8B-B14F-4D97-AF65-F5344CB8AC3E}">
        <p14:creationId xmlns:p14="http://schemas.microsoft.com/office/powerpoint/2010/main" val="183405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533400" y="440057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[options]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6C2D3-890B-0D8E-8CE1-7F32477E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37596"/>
            <a:ext cx="14426826" cy="6209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B089A-E29E-D5EB-B00A-6A9BFC22597D}"/>
              </a:ext>
            </a:extLst>
          </p:cNvPr>
          <p:cNvSpPr txBox="1"/>
          <p:nvPr/>
        </p:nvSpPr>
        <p:spPr>
          <a:xfrm>
            <a:off x="303025" y="1857913"/>
            <a:ext cx="17325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80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next nine characters = (</a:t>
            </a:r>
            <a:r>
              <a:rPr lang="en-US" sz="4800" b="0" i="0" dirty="0" err="1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</a:t>
            </a:r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-r–r–) show the security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7A95DB-526E-2D1E-18BA-F85B4815D1DC}"/>
              </a:ext>
            </a:extLst>
          </p:cNvPr>
          <p:cNvSpPr/>
          <p:nvPr/>
        </p:nvSpPr>
        <p:spPr>
          <a:xfrm>
            <a:off x="2057400" y="4533900"/>
            <a:ext cx="2286000" cy="47244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654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533400" y="440057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[options]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6C2D3-890B-0D8E-8CE1-7F32477E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37596"/>
            <a:ext cx="14426826" cy="6209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B089A-E29E-D5EB-B00A-6A9BFC22597D}"/>
              </a:ext>
            </a:extLst>
          </p:cNvPr>
          <p:cNvSpPr txBox="1"/>
          <p:nvPr/>
        </p:nvSpPr>
        <p:spPr>
          <a:xfrm>
            <a:off x="303025" y="1790700"/>
            <a:ext cx="173259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80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owner of the file. </a:t>
            </a:r>
          </a:p>
          <a:p>
            <a:pPr algn="l" fontAlgn="base"/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group owner of the file.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7A95DB-526E-2D1E-18BA-F85B4815D1DC}"/>
              </a:ext>
            </a:extLst>
          </p:cNvPr>
          <p:cNvSpPr/>
          <p:nvPr/>
        </p:nvSpPr>
        <p:spPr>
          <a:xfrm>
            <a:off x="4876800" y="4533900"/>
            <a:ext cx="3810000" cy="47244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442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533400" y="440057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[options]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6C2D3-890B-0D8E-8CE1-7F32477E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37596"/>
            <a:ext cx="14426826" cy="6209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B089A-E29E-D5EB-B00A-6A9BFC22597D}"/>
              </a:ext>
            </a:extLst>
          </p:cNvPr>
          <p:cNvSpPr txBox="1"/>
          <p:nvPr/>
        </p:nvSpPr>
        <p:spPr>
          <a:xfrm>
            <a:off x="303025" y="1790700"/>
            <a:ext cx="173259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80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 of the file in bytes.</a:t>
            </a:r>
          </a:p>
          <a:p>
            <a:pPr algn="l" fontAlgn="base"/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date and time the file was last modified.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7A95DB-526E-2D1E-18BA-F85B4815D1DC}"/>
              </a:ext>
            </a:extLst>
          </p:cNvPr>
          <p:cNvSpPr/>
          <p:nvPr/>
        </p:nvSpPr>
        <p:spPr>
          <a:xfrm>
            <a:off x="8686800" y="4533900"/>
            <a:ext cx="4267200" cy="47244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722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533400" y="440057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[options]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6C2D3-890B-0D8E-8CE1-7F32477E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37596"/>
            <a:ext cx="14426826" cy="6209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B089A-E29E-D5EB-B00A-6A9BFC22597D}"/>
              </a:ext>
            </a:extLst>
          </p:cNvPr>
          <p:cNvSpPr txBox="1"/>
          <p:nvPr/>
        </p:nvSpPr>
        <p:spPr>
          <a:xfrm>
            <a:off x="303025" y="1790700"/>
            <a:ext cx="17325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Last Column = </a:t>
            </a:r>
            <a:r>
              <a:rPr lang="en-US" sz="4800" b="0" i="0" dirty="0" err="1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File_name</a:t>
            </a:r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4800" b="0" i="0" dirty="0" err="1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Directory_name</a:t>
            </a:r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7A95DB-526E-2D1E-18BA-F85B4815D1DC}"/>
              </a:ext>
            </a:extLst>
          </p:cNvPr>
          <p:cNvSpPr/>
          <p:nvPr/>
        </p:nvSpPr>
        <p:spPr>
          <a:xfrm>
            <a:off x="12877800" y="4533900"/>
            <a:ext cx="2667000" cy="47244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93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 err="1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pwd</a:t>
            </a: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21368"/>
            <a:ext cx="17640300" cy="36933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the full filename of the current working directory.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pwd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command is an acronym for Print Working Directory.</a:t>
            </a:r>
          </a:p>
          <a:p>
            <a:pPr algn="l"/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**Path</a:t>
            </a:r>
            <a:endParaRPr lang="en-US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PH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Format: </a:t>
            </a:r>
            <a:r>
              <a:rPr lang="en-PH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pwd</a:t>
            </a:r>
            <a:endParaRPr lang="en-PH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0078B-E24B-2877-AB91-83322DE7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25" y="5342976"/>
            <a:ext cx="7941549" cy="212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7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" y="1562100"/>
            <a:ext cx="17640300" cy="7386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cd command can be said to be the most basic command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in Linux.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cd command is an abbreviation of 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directory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 the current directory to the specified directory.</a:t>
            </a:r>
          </a:p>
          <a:p>
            <a:pPr algn="l"/>
            <a:endParaRPr lang="en-US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PH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&amp; Directory Commands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into the root directory, use "cd /"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to your home directory, use "cd"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up one directory level, use "cd .."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to the previous directory (or back), use "cd -"</a:t>
            </a:r>
            <a:endParaRPr lang="en-PH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1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Linux vs Windows File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2A8A8-C904-78A2-9148-F3BB84E17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2100"/>
            <a:ext cx="7849075" cy="815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11C597-0452-C46F-2D87-CEE1FCE37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692" y="2400300"/>
            <a:ext cx="569741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5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 -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2A8A8-C904-78A2-9148-F3BB84E17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62099"/>
            <a:ext cx="7849075" cy="815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583E4-8595-A385-F39F-906C8B27D523}"/>
              </a:ext>
            </a:extLst>
          </p:cNvPr>
          <p:cNvSpPr txBox="1"/>
          <p:nvPr/>
        </p:nvSpPr>
        <p:spPr>
          <a:xfrm>
            <a:off x="8839200" y="2268646"/>
            <a:ext cx="945832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&amp; Directory Commands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into the root directory, use 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"cd /"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to your home directory, use 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"cd"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up one directory level, use 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"cd .."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to the previous directory (or back), use 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"cd -"</a:t>
            </a:r>
            <a:endParaRPr lang="en-PH" sz="4800" b="1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4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 -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94BD2-6196-1BFA-5286-43864F5A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40" y="3162300"/>
            <a:ext cx="13228319" cy="640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A48881-E029-0570-B426-57AADAEDD5F2}"/>
              </a:ext>
            </a:extLst>
          </p:cNvPr>
          <p:cNvSpPr txBox="1"/>
          <p:nvPr/>
        </p:nvSpPr>
        <p:spPr>
          <a:xfrm>
            <a:off x="481012" y="1159741"/>
            <a:ext cx="1584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into the root directory, use 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"cd /"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to your home directory, use 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"cd"</a:t>
            </a:r>
          </a:p>
        </p:txBody>
      </p:sp>
    </p:spTree>
    <p:extLst>
      <p:ext uri="{BB962C8B-B14F-4D97-AF65-F5344CB8AC3E}">
        <p14:creationId xmlns:p14="http://schemas.microsoft.com/office/powerpoint/2010/main" val="151117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 - 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A15DC-1E4C-5864-274E-CBB93961735E}"/>
              </a:ext>
            </a:extLst>
          </p:cNvPr>
          <p:cNvSpPr txBox="1"/>
          <p:nvPr/>
        </p:nvSpPr>
        <p:spPr>
          <a:xfrm>
            <a:off x="304800" y="1333500"/>
            <a:ext cx="17373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up one directory level, use 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"cd .."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navigate to the previous directory (or back), use 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"cd -"</a:t>
            </a:r>
            <a:endParaRPr lang="en-PH" sz="4800" b="1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B1FC1-0A83-7F93-1233-271883581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3314700"/>
            <a:ext cx="17767158" cy="51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5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666750" y="495300"/>
            <a:ext cx="169545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3BBF4-D031-E391-412E-C664394FBB6F}"/>
              </a:ext>
            </a:extLst>
          </p:cNvPr>
          <p:cNvSpPr txBox="1"/>
          <p:nvPr/>
        </p:nvSpPr>
        <p:spPr>
          <a:xfrm>
            <a:off x="4953000" y="495300"/>
            <a:ext cx="9867900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GUI vs CLI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en-US" sz="5400" dirty="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lvl="0" algn="just"/>
            <a:r>
              <a:rPr lang="en-US" sz="5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Basic Command Line in Linux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ls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pwd</a:t>
            </a:r>
            <a:endParaRPr lang="en-US" sz="5400" dirty="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cd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mkdir</a:t>
            </a:r>
            <a:endParaRPr lang="en-US" sz="5400" dirty="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chmod</a:t>
            </a:r>
            <a:endParaRPr lang="en-US" sz="5400" dirty="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cat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rm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mv</a:t>
            </a:r>
          </a:p>
        </p:txBody>
      </p:sp>
    </p:spTree>
    <p:extLst>
      <p:ext uri="{BB962C8B-B14F-4D97-AF65-F5344CB8AC3E}">
        <p14:creationId xmlns:p14="http://schemas.microsoft.com/office/powerpoint/2010/main" val="1589780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 err="1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mkdir</a:t>
            </a: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" y="1562100"/>
            <a:ext cx="176403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command that allows you to create directories</a:t>
            </a:r>
          </a:p>
          <a:p>
            <a:pPr algn="l"/>
            <a:endParaRPr lang="en-PH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PH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Format: </a:t>
            </a:r>
            <a:r>
              <a:rPr lang="en-PH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mkdir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[options]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AC707-D44F-8B27-723D-E36F3B31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" y="4152900"/>
            <a:ext cx="17840896" cy="259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0E60B-B0DC-14C4-66FE-D21ADBD7B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51" y="7122359"/>
            <a:ext cx="17840896" cy="26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3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 err="1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mkdir</a:t>
            </a: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" y="1562100"/>
            <a:ext cx="176403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command that allows you to create directories</a:t>
            </a:r>
          </a:p>
          <a:p>
            <a:pPr algn="l"/>
            <a:endParaRPr lang="en-PH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PH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Format: </a:t>
            </a:r>
            <a:r>
              <a:rPr lang="en-PH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mkdir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[options]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73DE7-EC4D-32C8-5D6A-D7AF35E1AD37}"/>
              </a:ext>
            </a:extLst>
          </p:cNvPr>
          <p:cNvSpPr txBox="1"/>
          <p:nvPr/>
        </p:nvSpPr>
        <p:spPr>
          <a:xfrm>
            <a:off x="609600" y="4180450"/>
            <a:ext cx="16459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 --mode </a:t>
            </a:r>
            <a:r>
              <a:rPr lang="fr-FR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permissions</a:t>
            </a:r>
            <a:endParaRPr lang="fr-FR" sz="4800" b="1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 --p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some of the directories in the path do not exist yet, this option will 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automatically create directories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do not yet exist, that is, 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directories can be created at one time.</a:t>
            </a:r>
          </a:p>
          <a:p>
            <a:pPr algn="l"/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-v --verbose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time a new directory is 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created, information is displayed</a:t>
            </a:r>
            <a:r>
              <a:rPr lang="en-PH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PH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7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 err="1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mkdir</a:t>
            </a: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C1ACB-90D6-BF3F-DB66-F7C8393ACCEE}"/>
              </a:ext>
            </a:extLst>
          </p:cNvPr>
          <p:cNvSpPr txBox="1"/>
          <p:nvPr/>
        </p:nvSpPr>
        <p:spPr>
          <a:xfrm>
            <a:off x="509587" y="1333500"/>
            <a:ext cx="16459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-v --verbose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time a new directory is 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created, information is displayed</a:t>
            </a:r>
            <a:r>
              <a:rPr lang="en-PH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PH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73FBB-861C-DF0F-F3D8-1A70AA9BA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3076918"/>
            <a:ext cx="17232323" cy="34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39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 err="1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mkdir</a:t>
            </a: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C1ACB-90D6-BF3F-DB66-F7C8393ACCEE}"/>
              </a:ext>
            </a:extLst>
          </p:cNvPr>
          <p:cNvSpPr txBox="1"/>
          <p:nvPr/>
        </p:nvSpPr>
        <p:spPr>
          <a:xfrm>
            <a:off x="509587" y="1333500"/>
            <a:ext cx="16459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 --p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some of the directories in the path do not exist yet, this option will 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automatically create directories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do not yet exist, that is, 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directories can be created at one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11D99-B107-28C5-EE18-7F9DD7DA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36" y="4554247"/>
            <a:ext cx="12323901" cy="59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47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306300" cy="994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dirty="0" err="1">
                <a:solidFill>
                  <a:srgbClr val="0E8388"/>
                </a:solidFill>
                <a:latin typeface="Poppins Bold"/>
              </a:rPr>
              <a:t>mkdir</a:t>
            </a:r>
            <a:r>
              <a:rPr lang="en-US" sz="6000" dirty="0">
                <a:solidFill>
                  <a:srgbClr val="0E8388"/>
                </a:solidFill>
                <a:latin typeface="Poppins Bold"/>
              </a:rPr>
              <a:t>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99EFA-22D8-642F-3FBD-012CC907C746}"/>
              </a:ext>
            </a:extLst>
          </p:cNvPr>
          <p:cNvSpPr txBox="1"/>
          <p:nvPr/>
        </p:nvSpPr>
        <p:spPr>
          <a:xfrm>
            <a:off x="838200" y="1094404"/>
            <a:ext cx="16992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Linux is a multi-user operating system, so it has security to prevent people from accessing each other’s confidential files. </a:t>
            </a:r>
            <a:endParaRPr lang="en-P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2FCFC-89C4-9919-6EA2-484F47F83AAC}"/>
              </a:ext>
            </a:extLst>
          </p:cNvPr>
          <p:cNvSpPr txBox="1"/>
          <p:nvPr/>
        </p:nvSpPr>
        <p:spPr>
          <a:xfrm>
            <a:off x="2095500" y="3535778"/>
            <a:ext cx="14097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H" sz="6000" b="0" i="0" dirty="0" err="1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mkdir</a:t>
            </a:r>
            <a:r>
              <a:rPr lang="en-PH" sz="6000" b="0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 -m </a:t>
            </a:r>
            <a:r>
              <a:rPr lang="en-PH" sz="6000" b="1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&lt;mode&gt;</a:t>
            </a:r>
            <a:r>
              <a:rPr lang="en-PH" sz="6000" b="0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 </a:t>
            </a:r>
            <a:r>
              <a:rPr lang="en-PH" sz="6000" b="1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&lt;</a:t>
            </a:r>
            <a:r>
              <a:rPr lang="en-PH" sz="6000" b="1" i="0" dirty="0" err="1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fileName</a:t>
            </a:r>
            <a:r>
              <a:rPr lang="en-PH" sz="6000" b="1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&gt;</a:t>
            </a:r>
            <a:r>
              <a:rPr lang="en-PH" sz="6000" b="0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CB220-A1D2-647C-8914-4CCE43F73CFC}"/>
              </a:ext>
            </a:extLst>
          </p:cNvPr>
          <p:cNvSpPr txBox="1"/>
          <p:nvPr/>
        </p:nvSpPr>
        <p:spPr>
          <a:xfrm>
            <a:off x="11506200" y="6045934"/>
            <a:ext cx="403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– Read</a:t>
            </a:r>
          </a:p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– Write</a:t>
            </a:r>
          </a:p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– Execute </a:t>
            </a:r>
            <a:endParaRPr lang="en-P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32065-E589-C098-D836-A5CC1E20D693}"/>
              </a:ext>
            </a:extLst>
          </p:cNvPr>
          <p:cNvSpPr txBox="1"/>
          <p:nvPr/>
        </p:nvSpPr>
        <p:spPr>
          <a:xfrm>
            <a:off x="10384630" y="5176837"/>
            <a:ext cx="26908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Modes:</a:t>
            </a:r>
            <a:endParaRPr lang="en-PH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9F690-5590-0732-6D87-A13CC3FE3AE4}"/>
              </a:ext>
            </a:extLst>
          </p:cNvPr>
          <p:cNvSpPr txBox="1"/>
          <p:nvPr/>
        </p:nvSpPr>
        <p:spPr>
          <a:xfrm>
            <a:off x="2743201" y="5926485"/>
            <a:ext cx="403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– User</a:t>
            </a:r>
          </a:p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 – Group</a:t>
            </a:r>
          </a:p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- Others</a:t>
            </a:r>
            <a:endParaRPr lang="en-P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35587-C873-61B1-931A-2B7597398373}"/>
              </a:ext>
            </a:extLst>
          </p:cNvPr>
          <p:cNvSpPr txBox="1"/>
          <p:nvPr/>
        </p:nvSpPr>
        <p:spPr>
          <a:xfrm>
            <a:off x="1143000" y="5195887"/>
            <a:ext cx="7334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Permissions/Class:</a:t>
            </a:r>
            <a:endParaRPr lang="en-PH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5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306300" cy="994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dirty="0">
                <a:solidFill>
                  <a:srgbClr val="0E8388"/>
                </a:solidFill>
                <a:latin typeface="Poppins Bold"/>
              </a:rPr>
              <a:t>File Permission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D0C80-6E39-35F6-24BF-024279618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217193"/>
            <a:ext cx="10682301" cy="8444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D16D91-5A56-B32F-B5FA-C0A26A8D070B}"/>
              </a:ext>
            </a:extLst>
          </p:cNvPr>
          <p:cNvSpPr txBox="1"/>
          <p:nvPr/>
        </p:nvSpPr>
        <p:spPr>
          <a:xfrm>
            <a:off x="1752600" y="5143500"/>
            <a:ext cx="403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– User</a:t>
            </a:r>
          </a:p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 – Group</a:t>
            </a:r>
          </a:p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- Others</a:t>
            </a:r>
            <a:endParaRPr lang="en-P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2E3F0-5F38-224A-E491-EE876A3CCEDA}"/>
              </a:ext>
            </a:extLst>
          </p:cNvPr>
          <p:cNvSpPr txBox="1"/>
          <p:nvPr/>
        </p:nvSpPr>
        <p:spPr>
          <a:xfrm>
            <a:off x="614362" y="3390900"/>
            <a:ext cx="5905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Permissions/</a:t>
            </a:r>
          </a:p>
          <a:p>
            <a:r>
              <a:rPr lang="en-US" sz="4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class:</a:t>
            </a:r>
            <a:endParaRPr lang="en-PH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5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306300" cy="994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dirty="0">
                <a:solidFill>
                  <a:srgbClr val="0E8388"/>
                </a:solidFill>
                <a:latin typeface="Poppins Bold"/>
              </a:rPr>
              <a:t>File Permission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AE628A-8593-C574-399E-778B62C4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90700"/>
            <a:ext cx="12683900" cy="723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DEF26-A7DE-0331-A716-AFBF7E550806}"/>
              </a:ext>
            </a:extLst>
          </p:cNvPr>
          <p:cNvSpPr txBox="1"/>
          <p:nvPr/>
        </p:nvSpPr>
        <p:spPr>
          <a:xfrm>
            <a:off x="838200" y="4450497"/>
            <a:ext cx="403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– Read</a:t>
            </a:r>
          </a:p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– Write</a:t>
            </a:r>
          </a:p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– Execute </a:t>
            </a:r>
            <a:endParaRPr lang="en-P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6A52B-4B6E-18FE-D555-AD265D9676FF}"/>
              </a:ext>
            </a:extLst>
          </p:cNvPr>
          <p:cNvSpPr txBox="1"/>
          <p:nvPr/>
        </p:nvSpPr>
        <p:spPr>
          <a:xfrm>
            <a:off x="304800" y="3619500"/>
            <a:ext cx="26908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Modes:</a:t>
            </a:r>
            <a:endParaRPr lang="en-PH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33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306300" cy="994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dirty="0" err="1">
                <a:solidFill>
                  <a:srgbClr val="0E8388"/>
                </a:solidFill>
                <a:latin typeface="Poppins Bold"/>
              </a:rPr>
              <a:t>mkdir</a:t>
            </a:r>
            <a:r>
              <a:rPr lang="en-US" sz="6000" dirty="0">
                <a:solidFill>
                  <a:srgbClr val="0E8388"/>
                </a:solidFill>
                <a:latin typeface="Poppins Bold"/>
              </a:rPr>
              <a:t> command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2FCFC-89C4-9919-6EA2-484F47F83AAC}"/>
              </a:ext>
            </a:extLst>
          </p:cNvPr>
          <p:cNvSpPr txBox="1"/>
          <p:nvPr/>
        </p:nvSpPr>
        <p:spPr>
          <a:xfrm>
            <a:off x="2095500" y="1247878"/>
            <a:ext cx="14097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H" sz="6000" b="0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$ </a:t>
            </a:r>
            <a:r>
              <a:rPr lang="en-PH" sz="6000" b="0" i="0" dirty="0" err="1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mkdir</a:t>
            </a:r>
            <a:r>
              <a:rPr lang="en-PH" sz="6000" b="0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 -m </a:t>
            </a:r>
            <a:r>
              <a:rPr lang="en-PH" sz="6000" b="1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&lt;mode&gt;</a:t>
            </a:r>
            <a:r>
              <a:rPr lang="en-PH" sz="6000" b="0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 </a:t>
            </a:r>
            <a:r>
              <a:rPr lang="en-PH" sz="6000" b="1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&lt;</a:t>
            </a:r>
            <a:r>
              <a:rPr lang="en-PH" sz="6000" b="1" i="0" dirty="0" err="1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fileName</a:t>
            </a:r>
            <a:r>
              <a:rPr lang="en-PH" sz="6000" b="1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&gt;</a:t>
            </a:r>
            <a:r>
              <a:rPr lang="en-PH" sz="6000" b="0" i="0" dirty="0"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BFD8D-F826-06E8-EAA7-1274ABE9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294226"/>
            <a:ext cx="12708107" cy="80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9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306300" cy="994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dirty="0" err="1">
                <a:solidFill>
                  <a:srgbClr val="0E8388"/>
                </a:solidFill>
                <a:latin typeface="Poppins Bold"/>
              </a:rPr>
              <a:t>chmod</a:t>
            </a:r>
            <a:r>
              <a:rPr lang="en-US" sz="6000" dirty="0">
                <a:solidFill>
                  <a:srgbClr val="0E8388"/>
                </a:solidFill>
                <a:latin typeface="Poppins Bold"/>
              </a:rPr>
              <a:t>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B8586-CAA7-E9AD-584C-4CB60F1E359E}"/>
              </a:ext>
            </a:extLst>
          </p:cNvPr>
          <p:cNvSpPr txBox="1"/>
          <p:nvPr/>
        </p:nvSpPr>
        <p:spPr>
          <a:xfrm>
            <a:off x="525780" y="1638300"/>
            <a:ext cx="174879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command you use to change the security permissions on files is called “</a:t>
            </a:r>
            <a:r>
              <a:rPr lang="en-US" sz="4800" b="1" i="0" u="sng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chmod</a:t>
            </a:r>
            <a:r>
              <a:rPr lang="en-US" sz="4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“, which stands for “change mode” </a:t>
            </a:r>
            <a:endParaRPr lang="en-P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F621-819E-8139-C774-36E0883CB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842" y="5105400"/>
            <a:ext cx="8702315" cy="4566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931EE6-92B6-DACC-0A80-AF243453EDC7}"/>
              </a:ext>
            </a:extLst>
          </p:cNvPr>
          <p:cNvSpPr txBox="1"/>
          <p:nvPr/>
        </p:nvSpPr>
        <p:spPr>
          <a:xfrm>
            <a:off x="525780" y="3671708"/>
            <a:ext cx="17152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PH" sz="6000" i="0" dirty="0" err="1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chmod</a:t>
            </a:r>
            <a:r>
              <a:rPr lang="en-PH" sz="6000" i="0" dirty="0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class operator permission file </a:t>
            </a:r>
          </a:p>
        </p:txBody>
      </p:sp>
    </p:spTree>
    <p:extLst>
      <p:ext uri="{BB962C8B-B14F-4D97-AF65-F5344CB8AC3E}">
        <p14:creationId xmlns:p14="http://schemas.microsoft.com/office/powerpoint/2010/main" val="514321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21A49-FF4B-555F-3135-23D4C5F6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203191"/>
            <a:ext cx="13361576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6B3CA7-5253-3876-8F45-B1FCB213B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2" y="2565446"/>
            <a:ext cx="13361576" cy="240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1899BB-28F0-F48A-47DB-DC1873913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5143500"/>
            <a:ext cx="13361577" cy="2165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BF3116-8794-6225-8B73-764647BCA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7457497"/>
            <a:ext cx="13361576" cy="23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2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 vs CLI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714500"/>
            <a:ext cx="17640300" cy="7386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Graphical User Interface.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 permits users to use the graphics to interact with an operating system. In graphical user interface, menus are provided such as : windows, scrollbars, buttons, wizards, painting pictures, alternative icons etc. It’s intuitive, simple to find out and 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reduces psychological feature load.</a:t>
            </a:r>
          </a:p>
          <a:p>
            <a:pPr algn="just"/>
            <a:endParaRPr lang="en-PH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Line Interface.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 permits users to put in writing commands associate degree exceedingly in terminal or console window to interact with an operating system.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306300" cy="994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dirty="0">
                <a:solidFill>
                  <a:srgbClr val="0E8388"/>
                </a:solidFill>
                <a:latin typeface="Poppins Bold"/>
              </a:rPr>
              <a:t>File Permission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B8586-CAA7-E9AD-584C-4CB60F1E359E}"/>
              </a:ext>
            </a:extLst>
          </p:cNvPr>
          <p:cNvSpPr txBox="1"/>
          <p:nvPr/>
        </p:nvSpPr>
        <p:spPr>
          <a:xfrm>
            <a:off x="495300" y="1672590"/>
            <a:ext cx="17487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permission at once</a:t>
            </a:r>
            <a:endParaRPr lang="en-P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31EE6-92B6-DACC-0A80-AF243453EDC7}"/>
              </a:ext>
            </a:extLst>
          </p:cNvPr>
          <p:cNvSpPr txBox="1"/>
          <p:nvPr/>
        </p:nvSpPr>
        <p:spPr>
          <a:xfrm>
            <a:off x="567690" y="2913264"/>
            <a:ext cx="17152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PH" sz="6000" dirty="0">
                <a:solidFill>
                  <a:srgbClr val="27323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$</a:t>
            </a:r>
            <a:r>
              <a:rPr lang="en-PH" sz="6000" dirty="0" err="1">
                <a:solidFill>
                  <a:srgbClr val="27323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</a:t>
            </a:r>
            <a:r>
              <a:rPr lang="en-PH" sz="6000" i="0" dirty="0" err="1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hmod</a:t>
            </a:r>
            <a:r>
              <a:rPr lang="en-PH" sz="6000" i="0" dirty="0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PH" sz="6000" i="0" dirty="0" err="1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ugo</a:t>
            </a:r>
            <a:r>
              <a:rPr lang="en-PH" sz="6000" dirty="0" err="1">
                <a:solidFill>
                  <a:srgbClr val="27323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-rwx</a:t>
            </a:r>
            <a:r>
              <a:rPr lang="en-PH" sz="6000" dirty="0">
                <a:solidFill>
                  <a:srgbClr val="27323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filename.txt</a:t>
            </a:r>
            <a:endParaRPr lang="en-PH" sz="6000" i="0" dirty="0">
              <a:solidFill>
                <a:srgbClr val="273239"/>
              </a:solidFill>
              <a:effectLst/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8A05F-0D4B-53E5-8AD0-D0DA84472038}"/>
              </a:ext>
            </a:extLst>
          </p:cNvPr>
          <p:cNvSpPr txBox="1"/>
          <p:nvPr/>
        </p:nvSpPr>
        <p:spPr>
          <a:xfrm>
            <a:off x="495300" y="4312503"/>
            <a:ext cx="17487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permission at once</a:t>
            </a:r>
            <a:endParaRPr lang="en-P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517E5-8DFD-AC29-8BAD-0B8B9F3A7CD5}"/>
              </a:ext>
            </a:extLst>
          </p:cNvPr>
          <p:cNvSpPr txBox="1"/>
          <p:nvPr/>
        </p:nvSpPr>
        <p:spPr>
          <a:xfrm>
            <a:off x="495300" y="5527076"/>
            <a:ext cx="17152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PH" sz="6000" dirty="0">
                <a:solidFill>
                  <a:srgbClr val="27323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$</a:t>
            </a:r>
            <a:r>
              <a:rPr lang="en-PH" sz="6000" dirty="0" err="1">
                <a:solidFill>
                  <a:srgbClr val="27323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</a:t>
            </a:r>
            <a:r>
              <a:rPr lang="en-PH" sz="6000" i="0" dirty="0" err="1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hmod</a:t>
            </a:r>
            <a:r>
              <a:rPr lang="en-PH" sz="6000" i="0" dirty="0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PH" sz="6000" i="0" dirty="0" err="1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ug+rw</a:t>
            </a:r>
            <a:r>
              <a:rPr lang="en-PH" sz="6000" i="0" dirty="0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, o-x</a:t>
            </a:r>
            <a:r>
              <a:rPr lang="en-PH" sz="6000" dirty="0">
                <a:solidFill>
                  <a:srgbClr val="27323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filename.txt</a:t>
            </a:r>
            <a:endParaRPr lang="en-PH" sz="6000" i="0" dirty="0">
              <a:solidFill>
                <a:srgbClr val="273239"/>
              </a:solidFill>
              <a:effectLst/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E528D-9760-41F9-F7D8-63D9C9A7BA9A}"/>
              </a:ext>
            </a:extLst>
          </p:cNvPr>
          <p:cNvSpPr txBox="1"/>
          <p:nvPr/>
        </p:nvSpPr>
        <p:spPr>
          <a:xfrm>
            <a:off x="495300" y="6926315"/>
            <a:ext cx="17152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PH" sz="6000" dirty="0">
                <a:solidFill>
                  <a:srgbClr val="27323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$</a:t>
            </a:r>
            <a:r>
              <a:rPr lang="en-PH" sz="6000" dirty="0" err="1">
                <a:solidFill>
                  <a:srgbClr val="27323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</a:t>
            </a:r>
            <a:r>
              <a:rPr lang="en-PH" sz="6000" i="0" dirty="0" err="1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hmod</a:t>
            </a:r>
            <a:r>
              <a:rPr lang="en-PH" sz="6000" i="0" dirty="0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ug=</a:t>
            </a:r>
            <a:r>
              <a:rPr lang="en-PH" sz="6000" i="0" dirty="0" err="1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rx</a:t>
            </a:r>
            <a:r>
              <a:rPr lang="en-PH" sz="6000" i="0" dirty="0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PH" sz="6000" i="0" dirty="0" err="1"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o+r</a:t>
            </a:r>
            <a:r>
              <a:rPr lang="en-PH" sz="6000" dirty="0">
                <a:solidFill>
                  <a:srgbClr val="273239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filename.txt</a:t>
            </a:r>
            <a:endParaRPr lang="en-PH" sz="6000" i="0" dirty="0">
              <a:solidFill>
                <a:srgbClr val="273239"/>
              </a:solidFill>
              <a:effectLst/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63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306300" cy="994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dirty="0">
                <a:solidFill>
                  <a:srgbClr val="0E8388"/>
                </a:solidFill>
                <a:latin typeface="Poppins Bold"/>
              </a:rPr>
              <a:t>File Permission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AF2E4-0FCD-1062-974C-BC85250C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39290"/>
            <a:ext cx="12464951" cy="194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$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chmod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 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ugo+rwx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 [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file_name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$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chmod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 777 [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file_name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]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96D532-70B3-6DB9-54C9-6BFF052A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04196"/>
            <a:ext cx="15234940" cy="194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$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chmod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u=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r,g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=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wx,o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=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rx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[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file_name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$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chmod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435 [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file_name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]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6CF913-7132-DEE6-AF75-510FB9D62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376305"/>
            <a:ext cx="14311610" cy="194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$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chmod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 775 [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file_name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$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chmod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 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ug+rwx,o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=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rx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 [</a:t>
            </a: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file_name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]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868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450181"/>
            <a:ext cx="17259300" cy="36933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cat command is an abbreviation for concatenate.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concatenate files and print on the standard output.</a:t>
            </a:r>
          </a:p>
          <a:p>
            <a:pPr algn="l"/>
            <a:endParaRPr lang="en-US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PH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Format 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[filename] 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file1.txt</a:t>
            </a:r>
            <a:endParaRPr lang="en-US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4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485900"/>
            <a:ext cx="172593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file using cat command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&gt; [name-of-new-file]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&gt; file1.txt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CFC64-043E-E1DF-6E4B-0B45DE4E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26" y="3931885"/>
            <a:ext cx="16503547" cy="53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6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2358"/>
            <a:ext cx="17259300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file using nano</a:t>
            </a:r>
          </a:p>
          <a:p>
            <a:pPr algn="l"/>
            <a:r>
              <a:rPr lang="en-PH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[filename]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707819-85AA-AAFD-0A98-0C2A2658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4" y="2324100"/>
            <a:ext cx="1739172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25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2358"/>
            <a:ext cx="17259300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file using nano</a:t>
            </a:r>
          </a:p>
          <a:p>
            <a:pPr algn="l"/>
            <a:r>
              <a:rPr lang="en-PH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[filename]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F05EB6B-8473-220B-450D-C62323E6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8039100"/>
            <a:ext cx="5676900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Ctrl x – Exit</a:t>
            </a:r>
          </a:p>
          <a:p>
            <a:pPr algn="l"/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endParaRPr lang="en-PH" sz="480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756CE3-FF37-3766-FDB2-8B71433BE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068254"/>
            <a:ext cx="12039600" cy="75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1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2358"/>
            <a:ext cx="17259300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file using nano</a:t>
            </a:r>
          </a:p>
          <a:p>
            <a:pPr algn="l"/>
            <a:r>
              <a:rPr lang="en-PH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[filename]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59C6C-5221-3EDC-6C9D-B89D6AFD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79686"/>
            <a:ext cx="12763837" cy="77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22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409700"/>
            <a:ext cx="17259300" cy="6647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 multiple files using cat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[filename] [filename] ...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file1.txt file2.txt</a:t>
            </a:r>
          </a:p>
          <a:p>
            <a:pPr algn="l"/>
            <a:endParaRPr lang="en-P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PH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PH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 contents of file with line numbers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-n [filename]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-n file1.txt</a:t>
            </a:r>
            <a:endParaRPr lang="en-US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990DC-8184-A1FA-2C67-5588F0E0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848100"/>
            <a:ext cx="1097280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F339A-BFFA-E8BF-4D12-4D470CDFA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99" y="8115300"/>
            <a:ext cx="11125201" cy="179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10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409700"/>
            <a:ext cx="17259300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the contents of one file to another file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[filename-whose-contents-is-to-be-copied] &gt;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[destination-filename]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 file1.txt &gt; file3.txt</a:t>
            </a:r>
            <a:endParaRPr lang="en-US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C5449-F195-9B2A-9C32-3A49F457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595264"/>
            <a:ext cx="15399465" cy="25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94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09700"/>
            <a:ext cx="17640300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is a commonly used command. The function of this command is to delete one or more files or directories in a directory.</a:t>
            </a:r>
          </a:p>
          <a:p>
            <a:pPr algn="l"/>
            <a:endParaRPr lang="en-US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Format: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 [options] file or directory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F571-0AD1-83D0-9FAF-E335AB270E22}"/>
              </a:ext>
            </a:extLst>
          </p:cNvPr>
          <p:cNvSpPr txBox="1"/>
          <p:nvPr/>
        </p:nvSpPr>
        <p:spPr>
          <a:xfrm>
            <a:off x="495300" y="4614314"/>
            <a:ext cx="173355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-f --force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Ignore nonexistent files and never give prompts</a:t>
            </a:r>
          </a:p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4800" b="1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--interactive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an interactive deletion</a:t>
            </a:r>
          </a:p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-d --directory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the directory</a:t>
            </a:r>
          </a:p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-v --verbose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Detailed display of the steps performed</a:t>
            </a:r>
            <a:endParaRPr lang="en-P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533400" y="618172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171700"/>
            <a:ext cx="17640300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ls command is the most commonly used command in </a:t>
            </a:r>
            <a:r>
              <a:rPr lang="en-US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linux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the ls command is an acronym for 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is used to print a list of current directories.</a:t>
            </a:r>
          </a:p>
          <a:p>
            <a:pPr algn="l"/>
            <a:endParaRPr lang="en-US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PH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Format : 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[OPTION]</a:t>
            </a:r>
          </a:p>
          <a:p>
            <a:pPr algn="l"/>
            <a:endParaRPr lang="en-PH" sz="4800" b="1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2679F-F175-AB07-190A-4C8C503E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40" y="6134100"/>
            <a:ext cx="17492719" cy="30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59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 -f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F571-0AD1-83D0-9FAF-E335AB270E22}"/>
              </a:ext>
            </a:extLst>
          </p:cNvPr>
          <p:cNvSpPr txBox="1"/>
          <p:nvPr/>
        </p:nvSpPr>
        <p:spPr>
          <a:xfrm>
            <a:off x="685800" y="1409700"/>
            <a:ext cx="17335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-f --force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Ignore nonexistent files and never give prompts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BA9D0-A521-7018-8D66-B2796B548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490656"/>
            <a:ext cx="17427758" cy="53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81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 -</a:t>
            </a:r>
            <a:r>
              <a:rPr lang="en-US" sz="6000" b="1" dirty="0" err="1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F571-0AD1-83D0-9FAF-E335AB270E22}"/>
              </a:ext>
            </a:extLst>
          </p:cNvPr>
          <p:cNvSpPr txBox="1"/>
          <p:nvPr/>
        </p:nvSpPr>
        <p:spPr>
          <a:xfrm>
            <a:off x="685800" y="1409700"/>
            <a:ext cx="17335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4800" b="1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--interactive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an interactive deletion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CFE6D-9373-E1AE-3429-738BE183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457318"/>
            <a:ext cx="17409895" cy="53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6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 -d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F571-0AD1-83D0-9FAF-E335AB270E22}"/>
              </a:ext>
            </a:extLst>
          </p:cNvPr>
          <p:cNvSpPr txBox="1"/>
          <p:nvPr/>
        </p:nvSpPr>
        <p:spPr>
          <a:xfrm>
            <a:off x="685800" y="1409700"/>
            <a:ext cx="17335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-d --directory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the empty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BD630-A8F0-0B4A-9E61-384D26F1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490656"/>
            <a:ext cx="17434344" cy="53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 -r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F571-0AD1-83D0-9FAF-E335AB270E22}"/>
              </a:ext>
            </a:extLst>
          </p:cNvPr>
          <p:cNvSpPr txBox="1"/>
          <p:nvPr/>
        </p:nvSpPr>
        <p:spPr>
          <a:xfrm>
            <a:off x="685800" y="1409700"/>
            <a:ext cx="17335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-r --directory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the 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empty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B7C73-6F99-6EFA-A939-1FBAE652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705100"/>
            <a:ext cx="1748258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33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 -v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F571-0AD1-83D0-9FAF-E335AB270E22}"/>
              </a:ext>
            </a:extLst>
          </p:cNvPr>
          <p:cNvSpPr txBox="1"/>
          <p:nvPr/>
        </p:nvSpPr>
        <p:spPr>
          <a:xfrm>
            <a:off x="685800" y="1409700"/>
            <a:ext cx="17335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-v --verbose 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Detailed display of the steps performed</a:t>
            </a:r>
            <a:endParaRPr lang="en-P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A5FDD-B79D-E133-5197-36A3B4EC1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90656"/>
            <a:ext cx="17649643" cy="50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56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" y="1409700"/>
            <a:ext cx="17259300" cy="66479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mv command's function is used to move files or change file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Names</a:t>
            </a:r>
          </a:p>
          <a:p>
            <a:pPr algn="l"/>
            <a:endParaRPr lang="en-PH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PH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Format: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Rename: mv [filename] [</a:t>
            </a:r>
            <a:r>
              <a:rPr lang="en-PH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new_filename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algn="l"/>
            <a:endParaRPr lang="en-US" sz="48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move a file to a new location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 [filename] [</a:t>
            </a:r>
            <a:r>
              <a:rPr lang="en-PH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dest-dir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 fullnames.txt /home/</a:t>
            </a:r>
            <a:r>
              <a:rPr lang="en-US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himanshu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/Downloads</a:t>
            </a:r>
          </a:p>
        </p:txBody>
      </p:sp>
    </p:spTree>
    <p:extLst>
      <p:ext uri="{BB962C8B-B14F-4D97-AF65-F5344CB8AC3E}">
        <p14:creationId xmlns:p14="http://schemas.microsoft.com/office/powerpoint/2010/main" val="1096138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562100"/>
            <a:ext cx="17259300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Rename: mv [filename] [</a:t>
            </a:r>
            <a:r>
              <a:rPr lang="en-PH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new_filename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9DA5-B183-257B-5D15-5A997DEA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64" y="2552700"/>
            <a:ext cx="16748872" cy="41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27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174028"/>
            <a:ext cx="172593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a file to a new location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 [filename] [</a:t>
            </a:r>
            <a:r>
              <a:rPr lang="en-PH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dest-dir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 fullnames.txt /home/</a:t>
            </a:r>
            <a:r>
              <a:rPr lang="en-US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himanshu</a:t>
            </a:r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/Downloads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5949F-8942-132D-D0F9-BDD9E31A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701891"/>
            <a:ext cx="1697355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4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 - command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174028"/>
            <a:ext cx="172593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a file to a new location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 [filename] [</a:t>
            </a:r>
            <a:r>
              <a:rPr lang="en-PH" sz="48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dest-dir</a:t>
            </a:r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algn="l"/>
            <a:r>
              <a:rPr lang="en-US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 file1.txt CEN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86ADE-DCA7-DB2E-32AB-E88930F7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2" y="3730465"/>
            <a:ext cx="16929856" cy="53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97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73DC4DD7-87E9-5C72-FC46-1FA034714559}"/>
              </a:ext>
            </a:extLst>
          </p:cNvPr>
          <p:cNvSpPr txBox="1"/>
          <p:nvPr/>
        </p:nvSpPr>
        <p:spPr>
          <a:xfrm>
            <a:off x="1752600" y="4686300"/>
            <a:ext cx="10972800" cy="163044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1800"/>
              </a:lnSpc>
            </a:pPr>
            <a:r>
              <a:rPr lang="en-US" sz="13800" dirty="0">
                <a:solidFill>
                  <a:srgbClr val="000000"/>
                </a:solidFill>
                <a:latin typeface="Poppins Semi-Bold" panose="020B0604020202020204" charset="0"/>
                <a:cs typeface="Poppins Semi-Bold" panose="020B060402020202020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8784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533400" y="440057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[options]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26105"/>
            <a:ext cx="17640300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PH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hidden files/directories: </a:t>
            </a:r>
            <a:r>
              <a:rPr lang="en-PH" sz="4800" b="0" i="1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-a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51E51D-D9DF-FC82-C89D-1E870FDF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89352"/>
            <a:ext cx="8297480" cy="1438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C35AAE-7FCB-139E-D6E3-C0540C017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02" y="2944009"/>
            <a:ext cx="13058796" cy="68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8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495300" y="222690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learn CLI?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714500"/>
            <a:ext cx="17640300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indent="-914400" algn="just">
              <a:buAutoNum type="arabicPeriod"/>
            </a:pPr>
            <a:r>
              <a:rPr lang="en-US" sz="48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Commands are flexible and offer more options</a:t>
            </a:r>
          </a:p>
          <a:p>
            <a:pPr marL="1371600" indent="-1371600" algn="just">
              <a:buAutoNum type="arabicPeriod"/>
            </a:pPr>
            <a:r>
              <a:rPr lang="en-US" altLang="en-US" sz="48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more with just one command.</a:t>
            </a:r>
          </a:p>
          <a:p>
            <a:pPr marL="1371600" indent="-1371600" algn="just">
              <a:buAutoNum type="arabicPeriod"/>
            </a:pPr>
            <a:r>
              <a:rPr kumimoji="0" lang="en-US" altLang="en-US" sz="4800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on multiple files at a time</a:t>
            </a:r>
          </a:p>
          <a:p>
            <a:pPr marL="1371600" indent="-1371600" algn="just">
              <a:buAutoNum type="arabicPeriod"/>
            </a:pPr>
            <a:r>
              <a:rPr lang="en-US" altLang="en-US" sz="48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CLSI is fast</a:t>
            </a:r>
          </a:p>
        </p:txBody>
      </p:sp>
    </p:spTree>
    <p:extLst>
      <p:ext uri="{BB962C8B-B14F-4D97-AF65-F5344CB8AC3E}">
        <p14:creationId xmlns:p14="http://schemas.microsoft.com/office/powerpoint/2010/main" val="312644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533400" y="440057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[options]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26105"/>
            <a:ext cx="17640300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 files/directories in reverse order</a:t>
            </a:r>
            <a:r>
              <a:rPr lang="en-PH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PH" sz="4800" b="0" i="1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-r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51E51D-D9DF-FC82-C89D-1E870FDF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89352"/>
            <a:ext cx="8297480" cy="1438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CFAC0-F360-5720-1FD0-42DE56639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74" y="2943532"/>
            <a:ext cx="17403852" cy="31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9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533400" y="440057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[options]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19300"/>
            <a:ext cx="17640300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PH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hidden files/directories &amp; display in reverse order: </a:t>
            </a:r>
          </a:p>
          <a:p>
            <a:pPr algn="l"/>
            <a:r>
              <a:rPr lang="en-PH" sz="4800" b="0" i="1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-r -a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85197-89AF-C6F2-28A1-60F9C484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079" y="3827005"/>
            <a:ext cx="8791596" cy="4593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CC08AA-6AF0-9B06-13F3-24BF69E98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3854182"/>
            <a:ext cx="8638367" cy="45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533400" y="440057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[options]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0EDEF9-EF13-045E-C684-E597763C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19300"/>
            <a:ext cx="17640300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4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 detailed information about files and directories:</a:t>
            </a:r>
          </a:p>
          <a:p>
            <a:pPr algn="l"/>
            <a:r>
              <a:rPr lang="en-PH" sz="48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–l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51E51D-D9DF-FC82-C89D-1E870FDF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89352"/>
            <a:ext cx="8297480" cy="1438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6C2D3-890B-0D8E-8CE1-7F32477EA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927" y="3496628"/>
            <a:ext cx="14426826" cy="62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9D41D2A-A044-3C28-1BDA-AAD42C5AB144}"/>
              </a:ext>
            </a:extLst>
          </p:cNvPr>
          <p:cNvSpPr txBox="1"/>
          <p:nvPr/>
        </p:nvSpPr>
        <p:spPr>
          <a:xfrm>
            <a:off x="533400" y="440057"/>
            <a:ext cx="12611100" cy="93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20"/>
              </a:lnSpc>
            </a:pPr>
            <a:r>
              <a:rPr lang="en-US" sz="6000" b="1" dirty="0">
                <a:solidFill>
                  <a:srgbClr val="0E83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[options]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6C2D3-890B-0D8E-8CE1-7F32477E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37596"/>
            <a:ext cx="14426826" cy="6209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B089A-E29E-D5EB-B00A-6A9BFC22597D}"/>
              </a:ext>
            </a:extLst>
          </p:cNvPr>
          <p:cNvSpPr txBox="1"/>
          <p:nvPr/>
        </p:nvSpPr>
        <p:spPr>
          <a:xfrm>
            <a:off x="504824" y="1629370"/>
            <a:ext cx="173259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The first character = </a:t>
            </a:r>
            <a:r>
              <a:rPr lang="en-US" sz="4800" b="1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‘-‘,</a:t>
            </a:r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means it’s a file </a:t>
            </a:r>
            <a:r>
              <a:rPr lang="en-US" sz="4800" b="1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‘d’</a:t>
            </a:r>
            <a:r>
              <a:rPr lang="en-US" sz="4800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means it’s a directory</a:t>
            </a:r>
            <a:r>
              <a:rPr lang="en-US" sz="480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13D792-186A-8CD5-353E-0762AF9E8CE8}"/>
              </a:ext>
            </a:extLst>
          </p:cNvPr>
          <p:cNvSpPr/>
          <p:nvPr/>
        </p:nvSpPr>
        <p:spPr>
          <a:xfrm>
            <a:off x="1828800" y="4533900"/>
            <a:ext cx="381000" cy="47244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874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1593</Words>
  <Application>Microsoft Office PowerPoint</Application>
  <PresentationFormat>Custom</PresentationFormat>
  <Paragraphs>260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Poppins Bold</vt:lpstr>
      <vt:lpstr>Arial</vt:lpstr>
      <vt:lpstr>Calibri</vt:lpstr>
      <vt:lpstr>Poppins Semi-Bold</vt:lpstr>
      <vt:lpstr>Tahoma</vt:lpstr>
      <vt:lpstr>Fira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creator>ASUS User</dc:creator>
  <cp:lastModifiedBy>ASUS User</cp:lastModifiedBy>
  <cp:revision>39</cp:revision>
  <dcterms:created xsi:type="dcterms:W3CDTF">2006-08-16T00:00:00Z</dcterms:created>
  <dcterms:modified xsi:type="dcterms:W3CDTF">2023-10-02T02:34:50Z</dcterms:modified>
  <dc:identifier>DAFrSJNax4Q</dc:identifier>
</cp:coreProperties>
</file>