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72" r:id="rId30"/>
    <p:sldId id="287" r:id="rId31"/>
    <p:sldId id="288" r:id="rId32"/>
    <p:sldId id="290" r:id="rId33"/>
    <p:sldId id="291" r:id="rId34"/>
    <p:sldId id="292" r:id="rId35"/>
    <p:sldId id="293" r:id="rId36"/>
    <p:sldId id="289" r:id="rId37"/>
    <p:sldId id="294" r:id="rId38"/>
    <p:sldId id="295" r:id="rId39"/>
    <p:sldId id="273"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11/24/2019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11/24/2019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Metropolitan_Toront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atlong.net/" TargetMode="External"/><Relationship Id="rId2" Type="http://schemas.openxmlformats.org/officeDocument/2006/relationships/hyperlink" Target="https://foursquare.com/" TargetMode="External"/><Relationship Id="rId1" Type="http://schemas.openxmlformats.org/officeDocument/2006/relationships/slideLayout" Target="../slideLayouts/slideLayout2.xml"/><Relationship Id="rId5" Type="http://schemas.openxmlformats.org/officeDocument/2006/relationships/hyperlink" Target="https://en.wikipedia.org/wiki/List_of_neighbourhoods_in_Montreal" TargetMode="External"/><Relationship Id="rId4" Type="http://schemas.openxmlformats.org/officeDocument/2006/relationships/hyperlink" Target="https://en.wikipedia.org/wiki/List_of_neighbourhoods_in_Toront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8A3B-3F6D-41CC-A009-4584E855330A}"/>
              </a:ext>
            </a:extLst>
          </p:cNvPr>
          <p:cNvSpPr>
            <a:spLocks noGrp="1"/>
          </p:cNvSpPr>
          <p:nvPr>
            <p:ph type="ctrTitle"/>
          </p:nvPr>
        </p:nvSpPr>
        <p:spPr>
          <a:xfrm>
            <a:off x="191444" y="3092297"/>
            <a:ext cx="8633012" cy="1373070"/>
          </a:xfrm>
        </p:spPr>
        <p:txBody>
          <a:bodyPr/>
          <a:lstStyle/>
          <a:p>
            <a:r>
              <a:rPr lang="en-CA" sz="4400" b="1" dirty="0"/>
              <a:t>The Battle of </a:t>
            </a:r>
            <a:r>
              <a:rPr lang="en-US" sz="4400" b="1" dirty="0"/>
              <a:t>Neighborhoods</a:t>
            </a:r>
            <a:br>
              <a:rPr lang="en-CA" b="1" dirty="0"/>
            </a:br>
            <a:endParaRPr lang="en-CA" dirty="0"/>
          </a:p>
        </p:txBody>
      </p:sp>
      <p:sp>
        <p:nvSpPr>
          <p:cNvPr id="3" name="Subtitle 2">
            <a:extLst>
              <a:ext uri="{FF2B5EF4-FFF2-40B4-BE49-F238E27FC236}">
                <a16:creationId xmlns:a16="http://schemas.microsoft.com/office/drawing/2014/main" id="{CADDD1F5-1E6E-4648-8736-7A0D5C0B2B75}"/>
              </a:ext>
            </a:extLst>
          </p:cNvPr>
          <p:cNvSpPr>
            <a:spLocks noGrp="1"/>
          </p:cNvSpPr>
          <p:nvPr>
            <p:ph type="subTitle" idx="1"/>
          </p:nvPr>
        </p:nvSpPr>
        <p:spPr/>
        <p:txBody>
          <a:bodyPr>
            <a:normAutofit lnSpcReduction="10000"/>
          </a:bodyPr>
          <a:lstStyle/>
          <a:p>
            <a:r>
              <a:rPr lang="en-CA" b="1" dirty="0"/>
              <a:t>Big Neighborhoods V.S. Small Neighborhoods</a:t>
            </a:r>
            <a:endParaRPr lang="en-CA" b="1" i="1" dirty="0"/>
          </a:p>
          <a:p>
            <a:r>
              <a:rPr lang="en-CA" dirty="0"/>
              <a:t> </a:t>
            </a:r>
          </a:p>
          <a:p>
            <a:r>
              <a:rPr lang="en-CA" dirty="0"/>
              <a:t>By Xusheng Yan, Nov 23, 2019</a:t>
            </a:r>
          </a:p>
        </p:txBody>
      </p:sp>
    </p:spTree>
    <p:extLst>
      <p:ext uri="{BB962C8B-B14F-4D97-AF65-F5344CB8AC3E}">
        <p14:creationId xmlns:p14="http://schemas.microsoft.com/office/powerpoint/2010/main" val="3077069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CD74-36B5-4DC6-BCF6-DA74F358AA3A}"/>
              </a:ext>
            </a:extLst>
          </p:cNvPr>
          <p:cNvSpPr>
            <a:spLocks noGrp="1"/>
          </p:cNvSpPr>
          <p:nvPr>
            <p:ph type="title"/>
          </p:nvPr>
        </p:nvSpPr>
        <p:spPr/>
        <p:txBody>
          <a:bodyPr/>
          <a:lstStyle/>
          <a:p>
            <a:r>
              <a:rPr lang="en-US" dirty="0"/>
              <a:t>3.2 Cleansing the data</a:t>
            </a:r>
            <a:endParaRPr lang="en-CA" dirty="0"/>
          </a:p>
        </p:txBody>
      </p:sp>
      <p:sp>
        <p:nvSpPr>
          <p:cNvPr id="3" name="Content Placeholder 2">
            <a:extLst>
              <a:ext uri="{FF2B5EF4-FFF2-40B4-BE49-F238E27FC236}">
                <a16:creationId xmlns:a16="http://schemas.microsoft.com/office/drawing/2014/main" id="{74A1CA60-5089-4AB8-8656-A6E9F8137CA4}"/>
              </a:ext>
            </a:extLst>
          </p:cNvPr>
          <p:cNvSpPr>
            <a:spLocks noGrp="1"/>
          </p:cNvSpPr>
          <p:nvPr>
            <p:ph idx="1"/>
          </p:nvPr>
        </p:nvSpPr>
        <p:spPr/>
        <p:txBody>
          <a:bodyPr/>
          <a:lstStyle/>
          <a:p>
            <a:r>
              <a:rPr lang="en-US" dirty="0"/>
              <a:t>After we obtain the restaurant data, we will drop any outlier or unnecessary data and summarize the data with the different neighborhood categories. By doing this, we would be able to finalize the data and make it ready for analyzing.</a:t>
            </a:r>
            <a:endParaRPr lang="en-CA" dirty="0"/>
          </a:p>
          <a:p>
            <a:endParaRPr lang="en-CA" dirty="0"/>
          </a:p>
        </p:txBody>
      </p:sp>
    </p:spTree>
    <p:extLst>
      <p:ext uri="{BB962C8B-B14F-4D97-AF65-F5344CB8AC3E}">
        <p14:creationId xmlns:p14="http://schemas.microsoft.com/office/powerpoint/2010/main" val="1171137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C43D-7AF2-4F41-8CAF-6963C3277BA4}"/>
              </a:ext>
            </a:extLst>
          </p:cNvPr>
          <p:cNvSpPr>
            <a:spLocks noGrp="1"/>
          </p:cNvSpPr>
          <p:nvPr>
            <p:ph type="title"/>
          </p:nvPr>
        </p:nvSpPr>
        <p:spPr/>
        <p:txBody>
          <a:bodyPr/>
          <a:lstStyle/>
          <a:p>
            <a:r>
              <a:rPr lang="en-US" dirty="0"/>
              <a:t>3.3 Analyzing the data</a:t>
            </a:r>
            <a:endParaRPr lang="en-CA" dirty="0"/>
          </a:p>
        </p:txBody>
      </p:sp>
      <p:sp>
        <p:nvSpPr>
          <p:cNvPr id="3" name="Content Placeholder 2">
            <a:extLst>
              <a:ext uri="{FF2B5EF4-FFF2-40B4-BE49-F238E27FC236}">
                <a16:creationId xmlns:a16="http://schemas.microsoft.com/office/drawing/2014/main" id="{F598B856-1C5D-490E-B283-7354CC8AAA65}"/>
              </a:ext>
            </a:extLst>
          </p:cNvPr>
          <p:cNvSpPr>
            <a:spLocks noGrp="1"/>
          </p:cNvSpPr>
          <p:nvPr>
            <p:ph idx="1"/>
          </p:nvPr>
        </p:nvSpPr>
        <p:spPr/>
        <p:txBody>
          <a:bodyPr/>
          <a:lstStyle/>
          <a:p>
            <a:r>
              <a:rPr lang="en-US" dirty="0"/>
              <a:t>We will analyze the data from the tables that we construct from previous step. We will discuss the tables for both cities as well as the small neighborhoods inside each city.</a:t>
            </a:r>
            <a:endParaRPr lang="en-CA" dirty="0"/>
          </a:p>
          <a:p>
            <a:r>
              <a:rPr lang="en-US" dirty="0"/>
              <a:t>Besides, we will visualize the data of the restaurants for Toronto and Montreal along with the small neighborhoods. This would help us the communicate with our target audiences and provide feedback and suggestions from data visualization. By combing the information from the map and the table, we are able to conclude the more comprehensive results. </a:t>
            </a:r>
            <a:endParaRPr lang="en-CA" dirty="0"/>
          </a:p>
          <a:p>
            <a:endParaRPr lang="en-CA" dirty="0"/>
          </a:p>
        </p:txBody>
      </p:sp>
    </p:spTree>
    <p:extLst>
      <p:ext uri="{BB962C8B-B14F-4D97-AF65-F5344CB8AC3E}">
        <p14:creationId xmlns:p14="http://schemas.microsoft.com/office/powerpoint/2010/main" val="219600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3928-4D40-457D-BFDD-4956BC2F9FCE}"/>
              </a:ext>
            </a:extLst>
          </p:cNvPr>
          <p:cNvSpPr>
            <a:spLocks noGrp="1"/>
          </p:cNvSpPr>
          <p:nvPr>
            <p:ph type="title"/>
          </p:nvPr>
        </p:nvSpPr>
        <p:spPr/>
        <p:txBody>
          <a:bodyPr/>
          <a:lstStyle/>
          <a:p>
            <a:r>
              <a:rPr lang="en-US" dirty="0"/>
              <a:t>3.1 Query the data – Cont’d</a:t>
            </a:r>
            <a:endParaRPr lang="en-CA" dirty="0"/>
          </a:p>
        </p:txBody>
      </p:sp>
      <p:sp>
        <p:nvSpPr>
          <p:cNvPr id="3" name="Content Placeholder 2">
            <a:extLst>
              <a:ext uri="{FF2B5EF4-FFF2-40B4-BE49-F238E27FC236}">
                <a16:creationId xmlns:a16="http://schemas.microsoft.com/office/drawing/2014/main" id="{36D4C8BE-9B1B-4768-B68F-B96890F5BCEC}"/>
              </a:ext>
            </a:extLst>
          </p:cNvPr>
          <p:cNvSpPr>
            <a:spLocks noGrp="1"/>
          </p:cNvSpPr>
          <p:nvPr>
            <p:ph idx="1"/>
          </p:nvPr>
        </p:nvSpPr>
        <p:spPr/>
        <p:txBody>
          <a:bodyPr/>
          <a:lstStyle/>
          <a:p>
            <a:r>
              <a:rPr lang="en-US" dirty="0"/>
              <a:t>One would question that how we can define the radius for each neighborhood. In this project, we are using the one-size-fit-all and will keep the default threshold as we used during the course. This may or may not yields the overlapping results depending on the numbers of the restaurants we queried with our limitation. However, the basic sense of the restaurants would not be affected by this setting and we could facilitate the querying process with this method.</a:t>
            </a:r>
            <a:endParaRPr lang="en-CA" dirty="0"/>
          </a:p>
          <a:p>
            <a:endParaRPr lang="en-CA" dirty="0"/>
          </a:p>
        </p:txBody>
      </p:sp>
    </p:spTree>
    <p:extLst>
      <p:ext uri="{BB962C8B-B14F-4D97-AF65-F5344CB8AC3E}">
        <p14:creationId xmlns:p14="http://schemas.microsoft.com/office/powerpoint/2010/main" val="91202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CEBE-9B49-4E8E-B5EE-7937620B0A6B}"/>
              </a:ext>
            </a:extLst>
          </p:cNvPr>
          <p:cNvSpPr>
            <a:spLocks noGrp="1"/>
          </p:cNvSpPr>
          <p:nvPr>
            <p:ph type="title"/>
          </p:nvPr>
        </p:nvSpPr>
        <p:spPr/>
        <p:txBody>
          <a:bodyPr/>
          <a:lstStyle/>
          <a:p>
            <a:r>
              <a:rPr lang="en-US" b="1" dirty="0"/>
              <a:t>Empirical Results</a:t>
            </a:r>
            <a:endParaRPr lang="en-CA" dirty="0"/>
          </a:p>
        </p:txBody>
      </p:sp>
      <p:sp>
        <p:nvSpPr>
          <p:cNvPr id="9" name="Content Placeholder 8">
            <a:extLst>
              <a:ext uri="{FF2B5EF4-FFF2-40B4-BE49-F238E27FC236}">
                <a16:creationId xmlns:a16="http://schemas.microsoft.com/office/drawing/2014/main" id="{4C500014-A9DA-4B30-BBB6-0581DAEFAC23}"/>
              </a:ext>
            </a:extLst>
          </p:cNvPr>
          <p:cNvSpPr>
            <a:spLocks noGrp="1"/>
          </p:cNvSpPr>
          <p:nvPr>
            <p:ph idx="1"/>
          </p:nvPr>
        </p:nvSpPr>
        <p:spPr/>
        <p:txBody>
          <a:bodyPr/>
          <a:lstStyle/>
          <a:p>
            <a:r>
              <a:rPr lang="en-US" dirty="0"/>
              <a:t>Toronto Restaurant list:</a:t>
            </a:r>
            <a:endParaRPr lang="en-CA" dirty="0"/>
          </a:p>
          <a:p>
            <a:endParaRPr lang="en-CA" dirty="0"/>
          </a:p>
        </p:txBody>
      </p:sp>
      <p:pic>
        <p:nvPicPr>
          <p:cNvPr id="10" name="Picture 9">
            <a:extLst>
              <a:ext uri="{FF2B5EF4-FFF2-40B4-BE49-F238E27FC236}">
                <a16:creationId xmlns:a16="http://schemas.microsoft.com/office/drawing/2014/main" id="{F9E893B6-D537-485B-BA97-38D5F15117A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733787"/>
            <a:ext cx="8610599" cy="3931920"/>
          </a:xfrm>
          <a:prstGeom prst="rect">
            <a:avLst/>
          </a:prstGeom>
          <a:noFill/>
          <a:ln>
            <a:noFill/>
          </a:ln>
        </p:spPr>
      </p:pic>
    </p:spTree>
    <p:extLst>
      <p:ext uri="{BB962C8B-B14F-4D97-AF65-F5344CB8AC3E}">
        <p14:creationId xmlns:p14="http://schemas.microsoft.com/office/powerpoint/2010/main" val="331799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0BA1-CAED-496F-804C-AB55CE847E61}"/>
              </a:ext>
            </a:extLst>
          </p:cNvPr>
          <p:cNvSpPr>
            <a:spLocks noGrp="1"/>
          </p:cNvSpPr>
          <p:nvPr>
            <p:ph type="title"/>
          </p:nvPr>
        </p:nvSpPr>
        <p:spPr/>
        <p:txBody>
          <a:bodyPr/>
          <a:lstStyle/>
          <a:p>
            <a:r>
              <a:rPr lang="en-US" dirty="0"/>
              <a:t>Toronto Interesting Spots</a:t>
            </a:r>
            <a:endParaRPr lang="en-CA" dirty="0"/>
          </a:p>
        </p:txBody>
      </p:sp>
      <p:sp>
        <p:nvSpPr>
          <p:cNvPr id="3" name="Content Placeholder 2">
            <a:extLst>
              <a:ext uri="{FF2B5EF4-FFF2-40B4-BE49-F238E27FC236}">
                <a16:creationId xmlns:a16="http://schemas.microsoft.com/office/drawing/2014/main" id="{55738681-D096-4D63-B69D-978B879A4CB0}"/>
              </a:ext>
            </a:extLst>
          </p:cNvPr>
          <p:cNvSpPr>
            <a:spLocks noGrp="1"/>
          </p:cNvSpPr>
          <p:nvPr>
            <p:ph idx="1"/>
          </p:nvPr>
        </p:nvSpPr>
        <p:spPr/>
        <p:txBody>
          <a:bodyPr/>
          <a:lstStyle/>
          <a:p>
            <a:endParaRPr lang="en-CA" dirty="0"/>
          </a:p>
        </p:txBody>
      </p:sp>
      <p:pic>
        <p:nvPicPr>
          <p:cNvPr id="6" name="Picture 5">
            <a:extLst>
              <a:ext uri="{FF2B5EF4-FFF2-40B4-BE49-F238E27FC236}">
                <a16:creationId xmlns:a16="http://schemas.microsoft.com/office/drawing/2014/main" id="{2FC2055B-F1FA-4473-BD5E-0916B731D8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70212" y="2336872"/>
            <a:ext cx="8435788" cy="4368727"/>
          </a:xfrm>
          <a:prstGeom prst="rect">
            <a:avLst/>
          </a:prstGeom>
          <a:noFill/>
          <a:ln>
            <a:noFill/>
          </a:ln>
        </p:spPr>
      </p:pic>
    </p:spTree>
    <p:extLst>
      <p:ext uri="{BB962C8B-B14F-4D97-AF65-F5344CB8AC3E}">
        <p14:creationId xmlns:p14="http://schemas.microsoft.com/office/powerpoint/2010/main" val="3774047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082B-79E1-4232-BC86-2A5FC3B16EA9}"/>
              </a:ext>
            </a:extLst>
          </p:cNvPr>
          <p:cNvSpPr>
            <a:spLocks noGrp="1"/>
          </p:cNvSpPr>
          <p:nvPr>
            <p:ph type="title"/>
          </p:nvPr>
        </p:nvSpPr>
        <p:spPr/>
        <p:txBody>
          <a:bodyPr/>
          <a:lstStyle/>
          <a:p>
            <a:r>
              <a:rPr lang="en-US" dirty="0"/>
              <a:t>North York Restaurants</a:t>
            </a:r>
            <a:endParaRPr lang="en-CA" dirty="0"/>
          </a:p>
        </p:txBody>
      </p:sp>
      <p:sp>
        <p:nvSpPr>
          <p:cNvPr id="3" name="Content Placeholder 2">
            <a:extLst>
              <a:ext uri="{FF2B5EF4-FFF2-40B4-BE49-F238E27FC236}">
                <a16:creationId xmlns:a16="http://schemas.microsoft.com/office/drawing/2014/main" id="{46BE7565-8801-4C27-A5CD-7A4207F064EB}"/>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93A4176D-5037-405D-8A2E-6CD834C79C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85901" y="2286208"/>
            <a:ext cx="8639174" cy="4228891"/>
          </a:xfrm>
          <a:prstGeom prst="rect">
            <a:avLst/>
          </a:prstGeom>
          <a:noFill/>
          <a:ln>
            <a:noFill/>
          </a:ln>
        </p:spPr>
      </p:pic>
    </p:spTree>
    <p:extLst>
      <p:ext uri="{BB962C8B-B14F-4D97-AF65-F5344CB8AC3E}">
        <p14:creationId xmlns:p14="http://schemas.microsoft.com/office/powerpoint/2010/main" val="3030300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44F6-0D18-42F8-948F-66D37B53F032}"/>
              </a:ext>
            </a:extLst>
          </p:cNvPr>
          <p:cNvSpPr>
            <a:spLocks noGrp="1"/>
          </p:cNvSpPr>
          <p:nvPr>
            <p:ph type="title"/>
          </p:nvPr>
        </p:nvSpPr>
        <p:spPr/>
        <p:txBody>
          <a:bodyPr/>
          <a:lstStyle/>
          <a:p>
            <a:r>
              <a:rPr lang="en-US" dirty="0"/>
              <a:t>North York Interesting Spots</a:t>
            </a:r>
            <a:endParaRPr lang="en-CA" dirty="0"/>
          </a:p>
        </p:txBody>
      </p:sp>
      <p:sp>
        <p:nvSpPr>
          <p:cNvPr id="3" name="Content Placeholder 2">
            <a:extLst>
              <a:ext uri="{FF2B5EF4-FFF2-40B4-BE49-F238E27FC236}">
                <a16:creationId xmlns:a16="http://schemas.microsoft.com/office/drawing/2014/main" id="{F8F537C0-C937-4A11-97B0-A37C7651BE07}"/>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19DDBA81-2C0D-4C64-9D0B-731B53DAA8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0201" y="2336873"/>
            <a:ext cx="8572500" cy="4321102"/>
          </a:xfrm>
          <a:prstGeom prst="rect">
            <a:avLst/>
          </a:prstGeom>
          <a:noFill/>
          <a:ln>
            <a:noFill/>
          </a:ln>
        </p:spPr>
      </p:pic>
    </p:spTree>
    <p:extLst>
      <p:ext uri="{BB962C8B-B14F-4D97-AF65-F5344CB8AC3E}">
        <p14:creationId xmlns:p14="http://schemas.microsoft.com/office/powerpoint/2010/main" val="3121825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FABF9-916D-42E1-9663-492861FAB3A2}"/>
              </a:ext>
            </a:extLst>
          </p:cNvPr>
          <p:cNvSpPr>
            <a:spLocks noGrp="1"/>
          </p:cNvSpPr>
          <p:nvPr>
            <p:ph type="title"/>
          </p:nvPr>
        </p:nvSpPr>
        <p:spPr/>
        <p:txBody>
          <a:bodyPr/>
          <a:lstStyle/>
          <a:p>
            <a:r>
              <a:rPr lang="en-US" dirty="0"/>
              <a:t>Vaughan Restaurant List</a:t>
            </a:r>
            <a:endParaRPr lang="en-CA" dirty="0"/>
          </a:p>
        </p:txBody>
      </p:sp>
      <p:sp>
        <p:nvSpPr>
          <p:cNvPr id="3" name="Content Placeholder 2">
            <a:extLst>
              <a:ext uri="{FF2B5EF4-FFF2-40B4-BE49-F238E27FC236}">
                <a16:creationId xmlns:a16="http://schemas.microsoft.com/office/drawing/2014/main" id="{7F48DC5B-5A00-41DD-8463-A0205EB86CC1}"/>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EBDD34B6-D73C-4EE9-BB53-B956927DB2D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66875" y="2336873"/>
            <a:ext cx="8477250" cy="4378252"/>
          </a:xfrm>
          <a:prstGeom prst="rect">
            <a:avLst/>
          </a:prstGeom>
          <a:noFill/>
          <a:ln>
            <a:noFill/>
          </a:ln>
        </p:spPr>
      </p:pic>
    </p:spTree>
    <p:extLst>
      <p:ext uri="{BB962C8B-B14F-4D97-AF65-F5344CB8AC3E}">
        <p14:creationId xmlns:p14="http://schemas.microsoft.com/office/powerpoint/2010/main" val="3836258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F242-CCAA-427A-8464-6CFB97EE755D}"/>
              </a:ext>
            </a:extLst>
          </p:cNvPr>
          <p:cNvSpPr>
            <a:spLocks noGrp="1"/>
          </p:cNvSpPr>
          <p:nvPr>
            <p:ph type="title"/>
          </p:nvPr>
        </p:nvSpPr>
        <p:spPr/>
        <p:txBody>
          <a:bodyPr/>
          <a:lstStyle/>
          <a:p>
            <a:r>
              <a:rPr lang="en-US" dirty="0"/>
              <a:t>Vaughan Interesting Spots</a:t>
            </a:r>
            <a:endParaRPr lang="en-CA" dirty="0"/>
          </a:p>
        </p:txBody>
      </p:sp>
      <p:pic>
        <p:nvPicPr>
          <p:cNvPr id="4" name="Content Placeholder 3">
            <a:extLst>
              <a:ext uri="{FF2B5EF4-FFF2-40B4-BE49-F238E27FC236}">
                <a16:creationId xmlns:a16="http://schemas.microsoft.com/office/drawing/2014/main" id="{AEE587ED-CFF8-4C68-AD16-F1E2CBE8306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5925" y="2133600"/>
            <a:ext cx="8343899" cy="4524375"/>
          </a:xfrm>
          <a:prstGeom prst="rect">
            <a:avLst/>
          </a:prstGeom>
          <a:noFill/>
          <a:ln>
            <a:noFill/>
          </a:ln>
        </p:spPr>
      </p:pic>
    </p:spTree>
    <p:extLst>
      <p:ext uri="{BB962C8B-B14F-4D97-AF65-F5344CB8AC3E}">
        <p14:creationId xmlns:p14="http://schemas.microsoft.com/office/powerpoint/2010/main" val="3362753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4218-57A3-4B07-9F9F-07A8F18DAC48}"/>
              </a:ext>
            </a:extLst>
          </p:cNvPr>
          <p:cNvSpPr>
            <a:spLocks noGrp="1"/>
          </p:cNvSpPr>
          <p:nvPr>
            <p:ph type="title"/>
          </p:nvPr>
        </p:nvSpPr>
        <p:spPr/>
        <p:txBody>
          <a:bodyPr/>
          <a:lstStyle/>
          <a:p>
            <a:r>
              <a:rPr lang="en-US" dirty="0"/>
              <a:t>Scarborough Restaurant List</a:t>
            </a:r>
            <a:endParaRPr lang="en-CA" dirty="0"/>
          </a:p>
        </p:txBody>
      </p:sp>
      <p:sp>
        <p:nvSpPr>
          <p:cNvPr id="3" name="Content Placeholder 2">
            <a:extLst>
              <a:ext uri="{FF2B5EF4-FFF2-40B4-BE49-F238E27FC236}">
                <a16:creationId xmlns:a16="http://schemas.microsoft.com/office/drawing/2014/main" id="{01BC85BF-4DBA-45B7-A7B4-FF440264D042}"/>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F00603E2-DD38-4C69-8D22-DC52EB37EC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336872"/>
            <a:ext cx="8496300" cy="4349677"/>
          </a:xfrm>
          <a:prstGeom prst="rect">
            <a:avLst/>
          </a:prstGeom>
          <a:noFill/>
          <a:ln>
            <a:noFill/>
          </a:ln>
        </p:spPr>
      </p:pic>
    </p:spTree>
    <p:extLst>
      <p:ext uri="{BB962C8B-B14F-4D97-AF65-F5344CB8AC3E}">
        <p14:creationId xmlns:p14="http://schemas.microsoft.com/office/powerpoint/2010/main" val="729895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BB3D-D0CB-4534-822A-1E0B1C5DCD16}"/>
              </a:ext>
            </a:extLst>
          </p:cNvPr>
          <p:cNvSpPr>
            <a:spLocks noGrp="1"/>
          </p:cNvSpPr>
          <p:nvPr>
            <p:ph type="title"/>
          </p:nvPr>
        </p:nvSpPr>
        <p:spPr/>
        <p:txBody>
          <a:bodyPr/>
          <a:lstStyle/>
          <a:p>
            <a:r>
              <a:rPr lang="en-US" dirty="0"/>
              <a:t>Table of Content</a:t>
            </a:r>
            <a:endParaRPr lang="en-CA" dirty="0"/>
          </a:p>
        </p:txBody>
      </p:sp>
      <p:sp>
        <p:nvSpPr>
          <p:cNvPr id="3" name="Content Placeholder 2">
            <a:extLst>
              <a:ext uri="{FF2B5EF4-FFF2-40B4-BE49-F238E27FC236}">
                <a16:creationId xmlns:a16="http://schemas.microsoft.com/office/drawing/2014/main" id="{78D3A3F8-4A34-45A8-BDFB-8F33F814CE42}"/>
              </a:ext>
            </a:extLst>
          </p:cNvPr>
          <p:cNvSpPr>
            <a:spLocks noGrp="1"/>
          </p:cNvSpPr>
          <p:nvPr>
            <p:ph idx="1"/>
          </p:nvPr>
        </p:nvSpPr>
        <p:spPr/>
        <p:txBody>
          <a:bodyPr/>
          <a:lstStyle/>
          <a:p>
            <a:r>
              <a:rPr lang="en-US" dirty="0"/>
              <a:t>Introduction</a:t>
            </a:r>
          </a:p>
          <a:p>
            <a:r>
              <a:rPr lang="en-US" dirty="0"/>
              <a:t>Data</a:t>
            </a:r>
          </a:p>
          <a:p>
            <a:r>
              <a:rPr lang="en-US" dirty="0"/>
              <a:t>Methodology</a:t>
            </a:r>
          </a:p>
          <a:p>
            <a:r>
              <a:rPr lang="en-US" dirty="0"/>
              <a:t>Empirical Results</a:t>
            </a:r>
          </a:p>
          <a:p>
            <a:r>
              <a:rPr lang="en-US" dirty="0"/>
              <a:t>Discussion</a:t>
            </a:r>
          </a:p>
          <a:p>
            <a:r>
              <a:rPr lang="en-US" dirty="0"/>
              <a:t>Conclusion</a:t>
            </a:r>
          </a:p>
          <a:p>
            <a:r>
              <a:rPr lang="en-US" dirty="0"/>
              <a:t>Drawbacks</a:t>
            </a:r>
            <a:endParaRPr lang="en-CA" dirty="0"/>
          </a:p>
        </p:txBody>
      </p:sp>
    </p:spTree>
    <p:extLst>
      <p:ext uri="{BB962C8B-B14F-4D97-AF65-F5344CB8AC3E}">
        <p14:creationId xmlns:p14="http://schemas.microsoft.com/office/powerpoint/2010/main" val="1056444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49B4-B2CA-4F57-A959-806C04B07302}"/>
              </a:ext>
            </a:extLst>
          </p:cNvPr>
          <p:cNvSpPr>
            <a:spLocks noGrp="1"/>
          </p:cNvSpPr>
          <p:nvPr>
            <p:ph type="title"/>
          </p:nvPr>
        </p:nvSpPr>
        <p:spPr/>
        <p:txBody>
          <a:bodyPr/>
          <a:lstStyle/>
          <a:p>
            <a:r>
              <a:rPr lang="en-US" dirty="0"/>
              <a:t>Scarborough Interesting Spots</a:t>
            </a:r>
            <a:endParaRPr lang="en-CA" dirty="0"/>
          </a:p>
        </p:txBody>
      </p:sp>
      <p:sp>
        <p:nvSpPr>
          <p:cNvPr id="3" name="Content Placeholder 2">
            <a:extLst>
              <a:ext uri="{FF2B5EF4-FFF2-40B4-BE49-F238E27FC236}">
                <a16:creationId xmlns:a16="http://schemas.microsoft.com/office/drawing/2014/main" id="{AE652C35-70D2-492F-AA41-A87EFC9189D1}"/>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AB13CBFA-17F5-4860-A925-4046D263D7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85900" y="2354788"/>
            <a:ext cx="8496300" cy="4312711"/>
          </a:xfrm>
          <a:prstGeom prst="rect">
            <a:avLst/>
          </a:prstGeom>
          <a:noFill/>
          <a:ln>
            <a:noFill/>
          </a:ln>
        </p:spPr>
      </p:pic>
    </p:spTree>
    <p:extLst>
      <p:ext uri="{BB962C8B-B14F-4D97-AF65-F5344CB8AC3E}">
        <p14:creationId xmlns:p14="http://schemas.microsoft.com/office/powerpoint/2010/main" val="3604635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7B13-B84B-42FF-A740-AC92DEB3EF0D}"/>
              </a:ext>
            </a:extLst>
          </p:cNvPr>
          <p:cNvSpPr>
            <a:spLocks noGrp="1"/>
          </p:cNvSpPr>
          <p:nvPr>
            <p:ph type="title"/>
          </p:nvPr>
        </p:nvSpPr>
        <p:spPr/>
        <p:txBody>
          <a:bodyPr/>
          <a:lstStyle/>
          <a:p>
            <a:r>
              <a:rPr lang="en-US" dirty="0"/>
              <a:t>Montreal Restaurant List</a:t>
            </a:r>
            <a:endParaRPr lang="en-CA" dirty="0"/>
          </a:p>
        </p:txBody>
      </p:sp>
      <p:sp>
        <p:nvSpPr>
          <p:cNvPr id="3" name="Content Placeholder 2">
            <a:extLst>
              <a:ext uri="{FF2B5EF4-FFF2-40B4-BE49-F238E27FC236}">
                <a16:creationId xmlns:a16="http://schemas.microsoft.com/office/drawing/2014/main" id="{0A8AB78B-2C48-46C1-BAC2-C1764B7F7ABD}"/>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9BC891D2-A6AD-4FBE-8FDA-FDF048707C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7818" y="2336872"/>
            <a:ext cx="8179631" cy="4349677"/>
          </a:xfrm>
          <a:prstGeom prst="rect">
            <a:avLst/>
          </a:prstGeom>
          <a:noFill/>
          <a:ln>
            <a:noFill/>
          </a:ln>
        </p:spPr>
      </p:pic>
    </p:spTree>
    <p:extLst>
      <p:ext uri="{BB962C8B-B14F-4D97-AF65-F5344CB8AC3E}">
        <p14:creationId xmlns:p14="http://schemas.microsoft.com/office/powerpoint/2010/main" val="3363149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390B-1D4A-4D0B-B153-496BFDA5A511}"/>
              </a:ext>
            </a:extLst>
          </p:cNvPr>
          <p:cNvSpPr>
            <a:spLocks noGrp="1"/>
          </p:cNvSpPr>
          <p:nvPr>
            <p:ph type="title"/>
          </p:nvPr>
        </p:nvSpPr>
        <p:spPr/>
        <p:txBody>
          <a:bodyPr/>
          <a:lstStyle/>
          <a:p>
            <a:r>
              <a:rPr lang="en-US" dirty="0"/>
              <a:t>Montreal Interesting Spots</a:t>
            </a:r>
            <a:endParaRPr lang="en-CA" dirty="0"/>
          </a:p>
        </p:txBody>
      </p:sp>
      <p:pic>
        <p:nvPicPr>
          <p:cNvPr id="4" name="Content Placeholder 3">
            <a:extLst>
              <a:ext uri="{FF2B5EF4-FFF2-40B4-BE49-F238E27FC236}">
                <a16:creationId xmlns:a16="http://schemas.microsoft.com/office/drawing/2014/main" id="{8F469BDE-402D-4D29-855C-38CAD463D9D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9726" y="2124075"/>
            <a:ext cx="8486774" cy="4495799"/>
          </a:xfrm>
          <a:prstGeom prst="rect">
            <a:avLst/>
          </a:prstGeom>
          <a:noFill/>
          <a:ln>
            <a:noFill/>
          </a:ln>
        </p:spPr>
      </p:pic>
    </p:spTree>
    <p:extLst>
      <p:ext uri="{BB962C8B-B14F-4D97-AF65-F5344CB8AC3E}">
        <p14:creationId xmlns:p14="http://schemas.microsoft.com/office/powerpoint/2010/main" val="3832576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721F-0099-481D-8F9D-89AE9FB4810F}"/>
              </a:ext>
            </a:extLst>
          </p:cNvPr>
          <p:cNvSpPr>
            <a:spLocks noGrp="1"/>
          </p:cNvSpPr>
          <p:nvPr>
            <p:ph type="title"/>
          </p:nvPr>
        </p:nvSpPr>
        <p:spPr/>
        <p:txBody>
          <a:bodyPr/>
          <a:lstStyle/>
          <a:p>
            <a:r>
              <a:rPr lang="en-US" dirty="0"/>
              <a:t>Côte-Saint-Luc Restaurant List</a:t>
            </a:r>
            <a:endParaRPr lang="en-CA" dirty="0"/>
          </a:p>
        </p:txBody>
      </p:sp>
      <p:sp>
        <p:nvSpPr>
          <p:cNvPr id="3" name="Content Placeholder 2">
            <a:extLst>
              <a:ext uri="{FF2B5EF4-FFF2-40B4-BE49-F238E27FC236}">
                <a16:creationId xmlns:a16="http://schemas.microsoft.com/office/drawing/2014/main" id="{9C6DFADB-F883-4370-8B6F-E5606BEDC76A}"/>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FEC26024-857A-43AB-B1E9-4DAE165595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06071" y="2336873"/>
            <a:ext cx="8570257" cy="4431480"/>
          </a:xfrm>
          <a:prstGeom prst="rect">
            <a:avLst/>
          </a:prstGeom>
          <a:noFill/>
          <a:ln>
            <a:noFill/>
          </a:ln>
        </p:spPr>
      </p:pic>
    </p:spTree>
    <p:extLst>
      <p:ext uri="{BB962C8B-B14F-4D97-AF65-F5344CB8AC3E}">
        <p14:creationId xmlns:p14="http://schemas.microsoft.com/office/powerpoint/2010/main" val="1230160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D2EB-4FE9-42E5-BD97-27833E6F895E}"/>
              </a:ext>
            </a:extLst>
          </p:cNvPr>
          <p:cNvSpPr>
            <a:spLocks noGrp="1"/>
          </p:cNvSpPr>
          <p:nvPr>
            <p:ph type="title"/>
          </p:nvPr>
        </p:nvSpPr>
        <p:spPr/>
        <p:txBody>
          <a:bodyPr/>
          <a:lstStyle/>
          <a:p>
            <a:r>
              <a:rPr lang="en-US" dirty="0"/>
              <a:t>Côte-Saint-Luc Interesting Spots</a:t>
            </a:r>
            <a:endParaRPr lang="en-CA" dirty="0"/>
          </a:p>
        </p:txBody>
      </p:sp>
      <p:pic>
        <p:nvPicPr>
          <p:cNvPr id="4" name="Content Placeholder 3">
            <a:extLst>
              <a:ext uri="{FF2B5EF4-FFF2-40B4-BE49-F238E27FC236}">
                <a16:creationId xmlns:a16="http://schemas.microsoft.com/office/drawing/2014/main" id="{45A11C21-10C0-4B76-9C84-C3D75D2A0E0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3294" y="2354729"/>
            <a:ext cx="8516471" cy="4297083"/>
          </a:xfrm>
          <a:prstGeom prst="rect">
            <a:avLst/>
          </a:prstGeom>
          <a:noFill/>
          <a:ln>
            <a:noFill/>
          </a:ln>
        </p:spPr>
      </p:pic>
    </p:spTree>
    <p:extLst>
      <p:ext uri="{BB962C8B-B14F-4D97-AF65-F5344CB8AC3E}">
        <p14:creationId xmlns:p14="http://schemas.microsoft.com/office/powerpoint/2010/main" val="1826180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18050-0906-4ACC-9114-F2817AB94C09}"/>
              </a:ext>
            </a:extLst>
          </p:cNvPr>
          <p:cNvSpPr>
            <a:spLocks noGrp="1"/>
          </p:cNvSpPr>
          <p:nvPr>
            <p:ph type="title"/>
          </p:nvPr>
        </p:nvSpPr>
        <p:spPr/>
        <p:txBody>
          <a:bodyPr/>
          <a:lstStyle/>
          <a:p>
            <a:r>
              <a:rPr lang="en-US" dirty="0"/>
              <a:t>Mount Royal Restaurant List</a:t>
            </a:r>
            <a:endParaRPr lang="en-CA" dirty="0"/>
          </a:p>
        </p:txBody>
      </p:sp>
      <p:pic>
        <p:nvPicPr>
          <p:cNvPr id="4" name="Content Placeholder 3">
            <a:extLst>
              <a:ext uri="{FF2B5EF4-FFF2-40B4-BE49-F238E27FC236}">
                <a16:creationId xmlns:a16="http://schemas.microsoft.com/office/drawing/2014/main" id="{3762EBC4-50A9-43DB-8AF0-27F4BADA4C1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2282" y="2160494"/>
            <a:ext cx="8641976" cy="4563035"/>
          </a:xfrm>
          <a:prstGeom prst="rect">
            <a:avLst/>
          </a:prstGeom>
          <a:noFill/>
          <a:ln>
            <a:noFill/>
          </a:ln>
        </p:spPr>
      </p:pic>
    </p:spTree>
    <p:extLst>
      <p:ext uri="{BB962C8B-B14F-4D97-AF65-F5344CB8AC3E}">
        <p14:creationId xmlns:p14="http://schemas.microsoft.com/office/powerpoint/2010/main" val="2701156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D7E50-D6EB-43C7-8BEE-0663667B4B52}"/>
              </a:ext>
            </a:extLst>
          </p:cNvPr>
          <p:cNvSpPr>
            <a:spLocks noGrp="1"/>
          </p:cNvSpPr>
          <p:nvPr>
            <p:ph type="title"/>
          </p:nvPr>
        </p:nvSpPr>
        <p:spPr/>
        <p:txBody>
          <a:bodyPr/>
          <a:lstStyle/>
          <a:p>
            <a:r>
              <a:rPr lang="en-US" dirty="0"/>
              <a:t>Mount Royal Interesting Spots</a:t>
            </a:r>
            <a:endParaRPr lang="en-CA" dirty="0"/>
          </a:p>
        </p:txBody>
      </p:sp>
      <p:pic>
        <p:nvPicPr>
          <p:cNvPr id="4" name="Content Placeholder 3">
            <a:extLst>
              <a:ext uri="{FF2B5EF4-FFF2-40B4-BE49-F238E27FC236}">
                <a16:creationId xmlns:a16="http://schemas.microsoft.com/office/drawing/2014/main" id="{82F39172-D76B-436A-8A0B-9CBE16E90B0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9836" y="2169459"/>
            <a:ext cx="8292352" cy="4401670"/>
          </a:xfrm>
          <a:prstGeom prst="rect">
            <a:avLst/>
          </a:prstGeom>
          <a:noFill/>
          <a:ln>
            <a:noFill/>
          </a:ln>
        </p:spPr>
      </p:pic>
    </p:spTree>
    <p:extLst>
      <p:ext uri="{BB962C8B-B14F-4D97-AF65-F5344CB8AC3E}">
        <p14:creationId xmlns:p14="http://schemas.microsoft.com/office/powerpoint/2010/main" val="266717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EF92-8A7C-4992-B865-2963ED49E622}"/>
              </a:ext>
            </a:extLst>
          </p:cNvPr>
          <p:cNvSpPr>
            <a:spLocks noGrp="1"/>
          </p:cNvSpPr>
          <p:nvPr>
            <p:ph type="title"/>
          </p:nvPr>
        </p:nvSpPr>
        <p:spPr/>
        <p:txBody>
          <a:bodyPr/>
          <a:lstStyle/>
          <a:p>
            <a:r>
              <a:rPr lang="en-US" dirty="0"/>
              <a:t>Saint Laurent Restaurant List</a:t>
            </a:r>
            <a:endParaRPr lang="en-CA" dirty="0"/>
          </a:p>
        </p:txBody>
      </p:sp>
      <p:pic>
        <p:nvPicPr>
          <p:cNvPr id="4" name="Content Placeholder 3">
            <a:extLst>
              <a:ext uri="{FF2B5EF4-FFF2-40B4-BE49-F238E27FC236}">
                <a16:creationId xmlns:a16="http://schemas.microsoft.com/office/drawing/2014/main" id="{11AD8012-430B-4009-906C-661F8C286B2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4025" y="2115672"/>
            <a:ext cx="8910916" cy="4607858"/>
          </a:xfrm>
          <a:prstGeom prst="rect">
            <a:avLst/>
          </a:prstGeom>
          <a:noFill/>
          <a:ln>
            <a:noFill/>
          </a:ln>
        </p:spPr>
      </p:pic>
    </p:spTree>
    <p:extLst>
      <p:ext uri="{BB962C8B-B14F-4D97-AF65-F5344CB8AC3E}">
        <p14:creationId xmlns:p14="http://schemas.microsoft.com/office/powerpoint/2010/main" val="595707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6-1A9A-4A96-886B-EFF0496A133C}"/>
              </a:ext>
            </a:extLst>
          </p:cNvPr>
          <p:cNvSpPr>
            <a:spLocks noGrp="1"/>
          </p:cNvSpPr>
          <p:nvPr>
            <p:ph type="title"/>
          </p:nvPr>
        </p:nvSpPr>
        <p:spPr/>
        <p:txBody>
          <a:bodyPr/>
          <a:lstStyle/>
          <a:p>
            <a:r>
              <a:rPr lang="en-US" dirty="0"/>
              <a:t>Saint Laurent Interesting Spots</a:t>
            </a:r>
            <a:endParaRPr lang="en-CA" dirty="0"/>
          </a:p>
        </p:txBody>
      </p:sp>
      <p:pic>
        <p:nvPicPr>
          <p:cNvPr id="4" name="Content Placeholder 3">
            <a:extLst>
              <a:ext uri="{FF2B5EF4-FFF2-40B4-BE49-F238E27FC236}">
                <a16:creationId xmlns:a16="http://schemas.microsoft.com/office/drawing/2014/main" id="{5C7C4115-EF9E-40CC-8DA6-378A44C0283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0212" y="2187388"/>
            <a:ext cx="8606117" cy="4392705"/>
          </a:xfrm>
          <a:prstGeom prst="rect">
            <a:avLst/>
          </a:prstGeom>
          <a:noFill/>
          <a:ln>
            <a:noFill/>
          </a:ln>
        </p:spPr>
      </p:pic>
    </p:spTree>
    <p:extLst>
      <p:ext uri="{BB962C8B-B14F-4D97-AF65-F5344CB8AC3E}">
        <p14:creationId xmlns:p14="http://schemas.microsoft.com/office/powerpoint/2010/main" val="2938699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00D4-98FD-4D4B-90C3-8A3EFF7CE11D}"/>
              </a:ext>
            </a:extLst>
          </p:cNvPr>
          <p:cNvSpPr>
            <a:spLocks noGrp="1"/>
          </p:cNvSpPr>
          <p:nvPr>
            <p:ph type="title"/>
          </p:nvPr>
        </p:nvSpPr>
        <p:spPr/>
        <p:txBody>
          <a:bodyPr/>
          <a:lstStyle/>
          <a:p>
            <a:r>
              <a:rPr lang="en-US" b="1" dirty="0"/>
              <a:t>Discussion</a:t>
            </a:r>
            <a:r>
              <a:rPr lang="en-CA" b="1" dirty="0"/>
              <a:t> - </a:t>
            </a:r>
            <a:r>
              <a:rPr lang="en-US" dirty="0"/>
              <a:t>5.1 Big neighborhoods</a:t>
            </a:r>
            <a:endParaRPr lang="en-CA" dirty="0"/>
          </a:p>
        </p:txBody>
      </p:sp>
      <p:sp>
        <p:nvSpPr>
          <p:cNvPr id="3" name="Content Placeholder 2">
            <a:extLst>
              <a:ext uri="{FF2B5EF4-FFF2-40B4-BE49-F238E27FC236}">
                <a16:creationId xmlns:a16="http://schemas.microsoft.com/office/drawing/2014/main" id="{B4289460-29EA-4E75-B005-2010451C9E10}"/>
              </a:ext>
            </a:extLst>
          </p:cNvPr>
          <p:cNvSpPr>
            <a:spLocks noGrp="1"/>
          </p:cNvSpPr>
          <p:nvPr>
            <p:ph idx="1"/>
          </p:nvPr>
        </p:nvSpPr>
        <p:spPr/>
        <p:txBody>
          <a:bodyPr>
            <a:normAutofit fontScale="77500" lnSpcReduction="20000"/>
          </a:bodyPr>
          <a:lstStyle/>
          <a:p>
            <a:r>
              <a:rPr lang="en-US" dirty="0"/>
              <a:t>According to the results, with all the consumptions and limitations we set, Toronto has 12 Chinese restaurants, 6 American restaurants, 5 Korean restaurants, 3 bars, 2 Indian restaurants, 2 Japanese restaurants, 1 Thai restaurant, 1 French restaurant, 1 Vietnamese restaurant, 1 Caribbean restaurant.</a:t>
            </a:r>
            <a:endParaRPr lang="en-CA" dirty="0"/>
          </a:p>
          <a:p>
            <a:r>
              <a:rPr lang="en-US" dirty="0"/>
              <a:t>Montreal has 6 Chinese restaurants, 6 French restaurants, 3 Italian restaurants, 2 Greek restaurants, 1 Czech restaurant, 1 Cambodian restaurant, 1Eastern European restaurant, 1 African restaurant, 1 Filipino restaurant, 1 Indian restaurant, 1 Japanese restaurant, 1 Thai restaurant, 1 Vietnamese restaurant.</a:t>
            </a:r>
            <a:endParaRPr lang="en-CA" dirty="0"/>
          </a:p>
          <a:p>
            <a:r>
              <a:rPr lang="en-US" dirty="0"/>
              <a:t>The most observable difference between Toronto and Montreal is Montreal has more European restaurants than Toronto. Specifically, with the radius we investigated, there is only 1 European restaurant in Toronto whereas in Montreal, the number of European restaurants is 12 European restaurants. Not surprisingly, Montreal has more French restaurants than Toronto. Investors with the motivation of opening the European restaurant especially the French restaurant should aware of this result.</a:t>
            </a:r>
            <a:endParaRPr lang="en-CA" dirty="0"/>
          </a:p>
        </p:txBody>
      </p:sp>
    </p:spTree>
    <p:extLst>
      <p:ext uri="{BB962C8B-B14F-4D97-AF65-F5344CB8AC3E}">
        <p14:creationId xmlns:p14="http://schemas.microsoft.com/office/powerpoint/2010/main" val="244158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3E7A-B91F-4DE4-9296-0F57C5B7E8D3}"/>
              </a:ext>
            </a:extLst>
          </p:cNvPr>
          <p:cNvSpPr>
            <a:spLocks noGrp="1"/>
          </p:cNvSpPr>
          <p:nvPr>
            <p:ph type="title"/>
          </p:nvPr>
        </p:nvSpPr>
        <p:spPr/>
        <p:txBody>
          <a:bodyPr/>
          <a:lstStyle/>
          <a:p>
            <a:r>
              <a:rPr lang="en-US" dirty="0"/>
              <a:t>Introduction – 1.1 Intro</a:t>
            </a:r>
            <a:endParaRPr lang="en-CA" dirty="0"/>
          </a:p>
        </p:txBody>
      </p:sp>
      <p:sp>
        <p:nvSpPr>
          <p:cNvPr id="3" name="Content Placeholder 2">
            <a:extLst>
              <a:ext uri="{FF2B5EF4-FFF2-40B4-BE49-F238E27FC236}">
                <a16:creationId xmlns:a16="http://schemas.microsoft.com/office/drawing/2014/main" id="{59593FDC-06DB-43ED-8D6A-34522F1210E9}"/>
              </a:ext>
            </a:extLst>
          </p:cNvPr>
          <p:cNvSpPr>
            <a:spLocks noGrp="1"/>
          </p:cNvSpPr>
          <p:nvPr>
            <p:ph idx="1"/>
          </p:nvPr>
        </p:nvSpPr>
        <p:spPr/>
        <p:txBody>
          <a:bodyPr>
            <a:normAutofit fontScale="77500" lnSpcReduction="20000"/>
          </a:bodyPr>
          <a:lstStyle/>
          <a:p>
            <a:r>
              <a:rPr lang="en-US" dirty="0"/>
              <a:t>As one of the largest cities in Canada, Toronto, the capital of the province of Ontario, is the non-negligible place not only for the explorers but also for the investors. Have the largest amount of population in Canada with the population density of no fewer than 400 people per square km, Toronto is the ideal place to run business such as restaurant. </a:t>
            </a:r>
            <a:endParaRPr lang="en-CA" dirty="0"/>
          </a:p>
          <a:p>
            <a:r>
              <a:rPr lang="en-US" dirty="0"/>
              <a:t>As the neighborhood of Toronto, Montreal, the second largest cities in Canada in terms of population, is also a great option for the investor or business starter. Different from Toronto, which is an English culturally based city, Montreal is a unique and special city in Canada that is built upon the French culture. </a:t>
            </a:r>
            <a:endParaRPr lang="en-CA" dirty="0"/>
          </a:p>
          <a:p>
            <a:r>
              <a:rPr lang="en-US" dirty="0"/>
              <a:t>After comparing the big two neighborhoods, this project will also analyze the small neighborhoods inside each city. In the case of </a:t>
            </a:r>
            <a:r>
              <a:rPr lang="en-US" dirty="0">
                <a:hlinkClick r:id="rId2" tooltip="Metropolitan Toronto"/>
              </a:rPr>
              <a:t>Metropolitan Toronto</a:t>
            </a:r>
            <a:r>
              <a:rPr lang="en-US" dirty="0"/>
              <a:t>, which is also called the Greater Toronto Area (GTA), contains various neighborhoods. Each neighborhood may have different taste of cuisine so that the suggestions or the opportunities for the restaurant investors may also vary from neighborhood to neighborhood. Same pattern may or may not apply to the city of Montreal, which is worth our investigation. </a:t>
            </a:r>
            <a:endParaRPr lang="en-CA" dirty="0"/>
          </a:p>
          <a:p>
            <a:endParaRPr lang="en-CA" dirty="0"/>
          </a:p>
        </p:txBody>
      </p:sp>
    </p:spTree>
    <p:extLst>
      <p:ext uri="{BB962C8B-B14F-4D97-AF65-F5344CB8AC3E}">
        <p14:creationId xmlns:p14="http://schemas.microsoft.com/office/powerpoint/2010/main" val="3525325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0E64-AB5B-4C7C-A21C-E143BF960345}"/>
              </a:ext>
            </a:extLst>
          </p:cNvPr>
          <p:cNvSpPr>
            <a:spLocks noGrp="1"/>
          </p:cNvSpPr>
          <p:nvPr>
            <p:ph type="title"/>
          </p:nvPr>
        </p:nvSpPr>
        <p:spPr/>
        <p:txBody>
          <a:bodyPr/>
          <a:lstStyle/>
          <a:p>
            <a:r>
              <a:rPr lang="en-US" dirty="0"/>
              <a:t>5.1 Big neighborhoods – Cont’d</a:t>
            </a:r>
            <a:endParaRPr lang="en-CA" dirty="0"/>
          </a:p>
        </p:txBody>
      </p:sp>
      <p:sp>
        <p:nvSpPr>
          <p:cNvPr id="3" name="Content Placeholder 2">
            <a:extLst>
              <a:ext uri="{FF2B5EF4-FFF2-40B4-BE49-F238E27FC236}">
                <a16:creationId xmlns:a16="http://schemas.microsoft.com/office/drawing/2014/main" id="{ECA99123-8043-4EDD-8949-7352965E547E}"/>
              </a:ext>
            </a:extLst>
          </p:cNvPr>
          <p:cNvSpPr>
            <a:spLocks noGrp="1"/>
          </p:cNvSpPr>
          <p:nvPr>
            <p:ph idx="1"/>
          </p:nvPr>
        </p:nvSpPr>
        <p:spPr/>
        <p:txBody>
          <a:bodyPr/>
          <a:lstStyle/>
          <a:p>
            <a:r>
              <a:rPr lang="en-US" dirty="0"/>
              <a:t>For the investors who want to open an Asian restaurant, especially the Chinese restaurant may face a more competitive market than other cuisine markets. The Asian restaurant market may already fully packed.</a:t>
            </a:r>
            <a:endParaRPr lang="en-CA" dirty="0"/>
          </a:p>
          <a:p>
            <a:r>
              <a:rPr lang="en-US" dirty="0"/>
              <a:t>What is more, in Toronto, interesting spots around St. Patrick. Thus, investors may consider this area among other places since there is no obvious similar pattern with the map of Toronto restaurants. On the other hand, the interesting spots of Montreal does not have as much information as Toronto’s. </a:t>
            </a:r>
            <a:endParaRPr lang="en-CA" dirty="0"/>
          </a:p>
          <a:p>
            <a:endParaRPr lang="en-CA" dirty="0"/>
          </a:p>
        </p:txBody>
      </p:sp>
    </p:spTree>
    <p:extLst>
      <p:ext uri="{BB962C8B-B14F-4D97-AF65-F5344CB8AC3E}">
        <p14:creationId xmlns:p14="http://schemas.microsoft.com/office/powerpoint/2010/main" val="1349935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BAD3-873C-4D84-9588-9F19A2409117}"/>
              </a:ext>
            </a:extLst>
          </p:cNvPr>
          <p:cNvSpPr>
            <a:spLocks noGrp="1"/>
          </p:cNvSpPr>
          <p:nvPr>
            <p:ph type="title"/>
          </p:nvPr>
        </p:nvSpPr>
        <p:spPr/>
        <p:txBody>
          <a:bodyPr/>
          <a:lstStyle/>
          <a:p>
            <a:r>
              <a:rPr lang="en-US" dirty="0"/>
              <a:t>5.2 Small neighborhoods - </a:t>
            </a:r>
            <a:r>
              <a:rPr lang="en-US" b="1" dirty="0"/>
              <a:t>5.2.1 Toronto</a:t>
            </a:r>
            <a:endParaRPr lang="en-CA" dirty="0"/>
          </a:p>
        </p:txBody>
      </p:sp>
      <p:sp>
        <p:nvSpPr>
          <p:cNvPr id="3" name="Content Placeholder 2">
            <a:extLst>
              <a:ext uri="{FF2B5EF4-FFF2-40B4-BE49-F238E27FC236}">
                <a16:creationId xmlns:a16="http://schemas.microsoft.com/office/drawing/2014/main" id="{3B02283A-7D22-40A3-9F0C-44211E4FC7B0}"/>
              </a:ext>
            </a:extLst>
          </p:cNvPr>
          <p:cNvSpPr>
            <a:spLocks noGrp="1"/>
          </p:cNvSpPr>
          <p:nvPr>
            <p:ph idx="1"/>
          </p:nvPr>
        </p:nvSpPr>
        <p:spPr/>
        <p:txBody>
          <a:bodyPr>
            <a:normAutofit fontScale="92500" lnSpcReduction="10000"/>
          </a:bodyPr>
          <a:lstStyle/>
          <a:p>
            <a:r>
              <a:rPr lang="en-US" dirty="0"/>
              <a:t>After discussing the large picture of the two big neighborhoods, we move our step onto the small neighborhoods of each city. In terms of Toronto, we have analyzed 3 neighborhoods, namely, North York, Vaughan, and Scarborough. North York has 4 Middle Eastern restaurants, 3 Chinese restaurants, 3 Asian restaurants, 3 Eastern European restaurants, 3 Filipino restaurants, 2 Bars, 2 Indian Chinese restaurants, 2 Turkish restaurants, 2 Korean restaurants. Vaughan has 5 Italian restaurants, 4 Chinese restaurants, 3 Caribbean restaurants, 3 Eastern European restaurants, 3 Middle Eastern restaurants, 2 Bars, 2 Steakhouse. Scarborough has 20 Chinese restaurants, 4 Caribbean restaurants, 3 Indian restaurants, 2 Japanese restaurants, 2 Korean restaurants, 2 Asian restaurants. </a:t>
            </a:r>
            <a:endParaRPr lang="en-CA" dirty="0"/>
          </a:p>
          <a:p>
            <a:endParaRPr lang="en-CA" dirty="0"/>
          </a:p>
        </p:txBody>
      </p:sp>
    </p:spTree>
    <p:extLst>
      <p:ext uri="{BB962C8B-B14F-4D97-AF65-F5344CB8AC3E}">
        <p14:creationId xmlns:p14="http://schemas.microsoft.com/office/powerpoint/2010/main" val="2420930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2F09-FA0A-48B5-92FE-434F24190C48}"/>
              </a:ext>
            </a:extLst>
          </p:cNvPr>
          <p:cNvSpPr>
            <a:spLocks noGrp="1"/>
          </p:cNvSpPr>
          <p:nvPr>
            <p:ph type="title"/>
          </p:nvPr>
        </p:nvSpPr>
        <p:spPr/>
        <p:txBody>
          <a:bodyPr/>
          <a:lstStyle/>
          <a:p>
            <a:r>
              <a:rPr lang="en-US" b="1" dirty="0"/>
              <a:t>5.2.1 Toronto</a:t>
            </a:r>
            <a:r>
              <a:rPr lang="en-CA" b="1" dirty="0"/>
              <a:t> – Cont’d</a:t>
            </a:r>
            <a:endParaRPr lang="en-CA" dirty="0"/>
          </a:p>
        </p:txBody>
      </p:sp>
      <p:sp>
        <p:nvSpPr>
          <p:cNvPr id="3" name="Content Placeholder 2">
            <a:extLst>
              <a:ext uri="{FF2B5EF4-FFF2-40B4-BE49-F238E27FC236}">
                <a16:creationId xmlns:a16="http://schemas.microsoft.com/office/drawing/2014/main" id="{8592E5AE-034D-4FA1-A513-DA32112EF3FE}"/>
              </a:ext>
            </a:extLst>
          </p:cNvPr>
          <p:cNvSpPr>
            <a:spLocks noGrp="1"/>
          </p:cNvSpPr>
          <p:nvPr>
            <p:ph idx="1"/>
          </p:nvPr>
        </p:nvSpPr>
        <p:spPr/>
        <p:txBody>
          <a:bodyPr>
            <a:normAutofit fontScale="92500" lnSpcReduction="10000"/>
          </a:bodyPr>
          <a:lstStyle/>
          <a:p>
            <a:r>
              <a:rPr lang="en-US" dirty="0"/>
              <a:t>In terms of the diversity, North York has more diversified cuisine than the other two neighborhoods whereas Scarborough has the least diversified restaurant type. Asian food has more weight than other cuisine in all three areas. Therefore, investors with the intension to open an Asian restaurant should notice that, especially for those who wants to open a Chinese restaurant at Scarborough. Vaughan has more European restaurants than other two places. Therefore, it has the most balanced diversity than the other two neighborhoods. With the consideration of the population, North York’s population is 672,955, Vaughan’s population is 323,281 and the population of Scarborough 632,098. One may can say that the more balanced diversity of restaurant type in Vaughan is the result of less population. However, a more detailed investigation is needed regarding the race of each neighborhood.</a:t>
            </a:r>
            <a:endParaRPr lang="en-CA" dirty="0"/>
          </a:p>
          <a:p>
            <a:endParaRPr lang="en-CA" dirty="0"/>
          </a:p>
        </p:txBody>
      </p:sp>
    </p:spTree>
    <p:extLst>
      <p:ext uri="{BB962C8B-B14F-4D97-AF65-F5344CB8AC3E}">
        <p14:creationId xmlns:p14="http://schemas.microsoft.com/office/powerpoint/2010/main" val="110986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D228-2864-4EDB-9142-56B5B40F83FF}"/>
              </a:ext>
            </a:extLst>
          </p:cNvPr>
          <p:cNvSpPr>
            <a:spLocks noGrp="1"/>
          </p:cNvSpPr>
          <p:nvPr>
            <p:ph type="title"/>
          </p:nvPr>
        </p:nvSpPr>
        <p:spPr/>
        <p:txBody>
          <a:bodyPr/>
          <a:lstStyle/>
          <a:p>
            <a:r>
              <a:rPr lang="en-US" b="1" dirty="0"/>
              <a:t>5.2.1 Toronto</a:t>
            </a:r>
            <a:r>
              <a:rPr lang="en-CA" b="1" dirty="0"/>
              <a:t> – Cont’d</a:t>
            </a:r>
            <a:endParaRPr lang="en-CA" dirty="0"/>
          </a:p>
        </p:txBody>
      </p:sp>
      <p:sp>
        <p:nvSpPr>
          <p:cNvPr id="3" name="Content Placeholder 2">
            <a:extLst>
              <a:ext uri="{FF2B5EF4-FFF2-40B4-BE49-F238E27FC236}">
                <a16:creationId xmlns:a16="http://schemas.microsoft.com/office/drawing/2014/main" id="{BA55BAE0-255B-4CF5-87C9-368F380ED16D}"/>
              </a:ext>
            </a:extLst>
          </p:cNvPr>
          <p:cNvSpPr>
            <a:spLocks noGrp="1"/>
          </p:cNvSpPr>
          <p:nvPr>
            <p:ph idx="1"/>
          </p:nvPr>
        </p:nvSpPr>
        <p:spPr/>
        <p:txBody>
          <a:bodyPr/>
          <a:lstStyle/>
          <a:p>
            <a:r>
              <a:rPr lang="en-US" dirty="0"/>
              <a:t>With regard to the interesting spots, investors who want to run the business in Vaughan may consider the place along with highway 400. In North York, the intersection of 401 Express and Lawrence Avenue is a good place to start. What is more, Shepperd Avenue and Yonge Street are two most popular places that may have more customer. In the case of Scarborough, the interesting spots clustered around the Scarborough Town Centre. However, the shopping center has food court inside the mall, which may be devalue the information we get from this analysis.</a:t>
            </a:r>
            <a:endParaRPr lang="en-CA" dirty="0"/>
          </a:p>
          <a:p>
            <a:endParaRPr lang="en-CA" dirty="0"/>
          </a:p>
        </p:txBody>
      </p:sp>
    </p:spTree>
    <p:extLst>
      <p:ext uri="{BB962C8B-B14F-4D97-AF65-F5344CB8AC3E}">
        <p14:creationId xmlns:p14="http://schemas.microsoft.com/office/powerpoint/2010/main" val="2363361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D4F7-D4FB-474C-A7E0-574EFD6E79BF}"/>
              </a:ext>
            </a:extLst>
          </p:cNvPr>
          <p:cNvSpPr>
            <a:spLocks noGrp="1"/>
          </p:cNvSpPr>
          <p:nvPr>
            <p:ph type="title"/>
          </p:nvPr>
        </p:nvSpPr>
        <p:spPr/>
        <p:txBody>
          <a:bodyPr/>
          <a:lstStyle/>
          <a:p>
            <a:r>
              <a:rPr lang="en-US" b="1" dirty="0"/>
              <a:t>5.2.2 Montreal:</a:t>
            </a:r>
            <a:endParaRPr lang="en-CA" dirty="0"/>
          </a:p>
        </p:txBody>
      </p:sp>
      <p:sp>
        <p:nvSpPr>
          <p:cNvPr id="3" name="Content Placeholder 2">
            <a:extLst>
              <a:ext uri="{FF2B5EF4-FFF2-40B4-BE49-F238E27FC236}">
                <a16:creationId xmlns:a16="http://schemas.microsoft.com/office/drawing/2014/main" id="{13F84CE7-9A08-4F72-A5DD-2C0088B1F317}"/>
              </a:ext>
            </a:extLst>
          </p:cNvPr>
          <p:cNvSpPr>
            <a:spLocks noGrp="1"/>
          </p:cNvSpPr>
          <p:nvPr>
            <p:ph idx="1"/>
          </p:nvPr>
        </p:nvSpPr>
        <p:spPr/>
        <p:txBody>
          <a:bodyPr>
            <a:normAutofit lnSpcReduction="10000"/>
          </a:bodyPr>
          <a:lstStyle/>
          <a:p>
            <a:r>
              <a:rPr lang="en-US" dirty="0"/>
              <a:t>Regarding the city of Montreal, we have analyzed the three neighborhoods that are Côte-Saint-Luc, Mount Royal, and Saint Laurent. Côte-Saint-Luc has 5 Asian restaurants, 3 Caribbean restaurants, 3 Middle Eastern restaurants, 3 Greek restaurants, 3 fast food restaurants, 2 Cambodian restaurants, 2 Korean restaurants, 2 Vietnamese restaurants. Mount Royal has 6 Chinese restaurants, 5 Asian restaurants, 5 French restaurants, 3 Greek restaurants, 2 Indian restaurants, 2 Italian restaurants. Saint Laurent has 4 Italian restaurants, 4 Middle Eastern restaurants, 4 Greek restaurants, 3 American restaurants, 3 Mediterranean restaurants, 2 Asian restaurants, 2 Indian restaurants. </a:t>
            </a:r>
            <a:endParaRPr lang="en-CA" dirty="0"/>
          </a:p>
          <a:p>
            <a:endParaRPr lang="en-CA" dirty="0"/>
          </a:p>
        </p:txBody>
      </p:sp>
    </p:spTree>
    <p:extLst>
      <p:ext uri="{BB962C8B-B14F-4D97-AF65-F5344CB8AC3E}">
        <p14:creationId xmlns:p14="http://schemas.microsoft.com/office/powerpoint/2010/main" val="1339714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F2C8-201F-4A4C-B09C-73148CB201A4}"/>
              </a:ext>
            </a:extLst>
          </p:cNvPr>
          <p:cNvSpPr>
            <a:spLocks noGrp="1"/>
          </p:cNvSpPr>
          <p:nvPr>
            <p:ph type="title"/>
          </p:nvPr>
        </p:nvSpPr>
        <p:spPr/>
        <p:txBody>
          <a:bodyPr/>
          <a:lstStyle/>
          <a:p>
            <a:r>
              <a:rPr lang="en-US" dirty="0"/>
              <a:t>5.2.2 Montreal – Cont’d</a:t>
            </a:r>
            <a:endParaRPr lang="en-CA" dirty="0"/>
          </a:p>
        </p:txBody>
      </p:sp>
      <p:sp>
        <p:nvSpPr>
          <p:cNvPr id="3" name="Content Placeholder 2">
            <a:extLst>
              <a:ext uri="{FF2B5EF4-FFF2-40B4-BE49-F238E27FC236}">
                <a16:creationId xmlns:a16="http://schemas.microsoft.com/office/drawing/2014/main" id="{9B27DF54-C993-4A39-BF09-24AC29D2A442}"/>
              </a:ext>
            </a:extLst>
          </p:cNvPr>
          <p:cNvSpPr>
            <a:spLocks noGrp="1"/>
          </p:cNvSpPr>
          <p:nvPr>
            <p:ph idx="1"/>
          </p:nvPr>
        </p:nvSpPr>
        <p:spPr/>
        <p:txBody>
          <a:bodyPr/>
          <a:lstStyle/>
          <a:p>
            <a:r>
              <a:rPr lang="en-US" dirty="0"/>
              <a:t>Investors should notice that the Mount Royal has the greatest number of Chinese restaurants as well as the Asian restaurants. Saint Laurent has more European restaurants than the other two neighborhoods. Côte-Saint-Luc has the most diverse restaurant type among these three places. In short, we do notice the cultural influence yields a much different restaurant distribution in Montreal than in Toronto. This confirms the result we have discovered in big neighborhoods. </a:t>
            </a:r>
            <a:endParaRPr lang="en-CA" dirty="0"/>
          </a:p>
          <a:p>
            <a:endParaRPr lang="en-CA" dirty="0"/>
          </a:p>
        </p:txBody>
      </p:sp>
    </p:spTree>
    <p:extLst>
      <p:ext uri="{BB962C8B-B14F-4D97-AF65-F5344CB8AC3E}">
        <p14:creationId xmlns:p14="http://schemas.microsoft.com/office/powerpoint/2010/main" val="187041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9DC6-DF94-4BA1-9D0E-F08D37E26394}"/>
              </a:ext>
            </a:extLst>
          </p:cNvPr>
          <p:cNvSpPr>
            <a:spLocks noGrp="1"/>
          </p:cNvSpPr>
          <p:nvPr>
            <p:ph type="title"/>
          </p:nvPr>
        </p:nvSpPr>
        <p:spPr/>
        <p:txBody>
          <a:bodyPr/>
          <a:lstStyle/>
          <a:p>
            <a:r>
              <a:rPr lang="en-US" dirty="0"/>
              <a:t>5.2.2 Montreal – Cont’d</a:t>
            </a:r>
            <a:endParaRPr lang="en-CA" dirty="0"/>
          </a:p>
        </p:txBody>
      </p:sp>
      <p:sp>
        <p:nvSpPr>
          <p:cNvPr id="3" name="Content Placeholder 2">
            <a:extLst>
              <a:ext uri="{FF2B5EF4-FFF2-40B4-BE49-F238E27FC236}">
                <a16:creationId xmlns:a16="http://schemas.microsoft.com/office/drawing/2014/main" id="{07DA0502-E150-4810-8E2E-7BBEE13A13D0}"/>
              </a:ext>
            </a:extLst>
          </p:cNvPr>
          <p:cNvSpPr>
            <a:spLocks noGrp="1"/>
          </p:cNvSpPr>
          <p:nvPr>
            <p:ph idx="1"/>
          </p:nvPr>
        </p:nvSpPr>
        <p:spPr/>
        <p:txBody>
          <a:bodyPr/>
          <a:lstStyle/>
          <a:p>
            <a:r>
              <a:rPr lang="en-US" dirty="0"/>
              <a:t>The neighborhoods in Montreal have more diverse restaurant type than the neighborhoods in Toronto. However, the population in Montreal is not as comparable as the population in Toronto. The population in Mount Royal is 9,534, the population of Côte-Saint-Luc is 32,321, and the population of Saint Laurent is 98,828. Investors should also be aware of this factor. </a:t>
            </a:r>
            <a:endParaRPr lang="en-CA" dirty="0"/>
          </a:p>
          <a:p>
            <a:r>
              <a:rPr lang="en-US" dirty="0"/>
              <a:t>The information from the interesting spots of Montreal is not as informative as spots in Toronto. In Saint Laurent, investors can focus on the route of 117 and 15 whereas investors may not have to consider the interesting spots factor when they invest. </a:t>
            </a:r>
            <a:endParaRPr lang="en-CA" dirty="0"/>
          </a:p>
          <a:p>
            <a:endParaRPr lang="en-CA" dirty="0"/>
          </a:p>
        </p:txBody>
      </p:sp>
    </p:spTree>
    <p:extLst>
      <p:ext uri="{BB962C8B-B14F-4D97-AF65-F5344CB8AC3E}">
        <p14:creationId xmlns:p14="http://schemas.microsoft.com/office/powerpoint/2010/main" val="205007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B759-AEBF-401F-8A5D-0FF5192111CE}"/>
              </a:ext>
            </a:extLst>
          </p:cNvPr>
          <p:cNvSpPr>
            <a:spLocks noGrp="1"/>
          </p:cNvSpPr>
          <p:nvPr>
            <p:ph type="title"/>
          </p:nvPr>
        </p:nvSpPr>
        <p:spPr/>
        <p:txBody>
          <a:bodyPr/>
          <a:lstStyle/>
          <a:p>
            <a:r>
              <a:rPr lang="en-US" dirty="0"/>
              <a:t>Conclusion</a:t>
            </a:r>
            <a:endParaRPr lang="en-CA" dirty="0"/>
          </a:p>
        </p:txBody>
      </p:sp>
      <p:sp>
        <p:nvSpPr>
          <p:cNvPr id="3" name="Content Placeholder 2">
            <a:extLst>
              <a:ext uri="{FF2B5EF4-FFF2-40B4-BE49-F238E27FC236}">
                <a16:creationId xmlns:a16="http://schemas.microsoft.com/office/drawing/2014/main" id="{3B0E1575-61F9-4C10-8985-FDEED25E333D}"/>
              </a:ext>
            </a:extLst>
          </p:cNvPr>
          <p:cNvSpPr>
            <a:spLocks noGrp="1"/>
          </p:cNvSpPr>
          <p:nvPr>
            <p:ph idx="1"/>
          </p:nvPr>
        </p:nvSpPr>
        <p:spPr/>
        <p:txBody>
          <a:bodyPr/>
          <a:lstStyle/>
          <a:p>
            <a:r>
              <a:rPr lang="en-US" dirty="0"/>
              <a:t>In this project, we have investigated the restaurant distribution information for both big and small neighborhoods. We have focused on the two most populated and developed cities in Canada as well as the small neighborhoods inside each city. </a:t>
            </a:r>
            <a:endParaRPr lang="en-CA" dirty="0"/>
          </a:p>
          <a:p>
            <a:r>
              <a:rPr lang="en-US" dirty="0"/>
              <a:t>The project is designed for providing the useful information to the investors or business runners who is going to open a restaurant in either of these two cities. One may require more detailed information regarding this food industry and may find the results from this project are useful.</a:t>
            </a:r>
            <a:endParaRPr lang="en-CA" dirty="0"/>
          </a:p>
          <a:p>
            <a:endParaRPr lang="en-CA" dirty="0"/>
          </a:p>
        </p:txBody>
      </p:sp>
    </p:spTree>
    <p:extLst>
      <p:ext uri="{BB962C8B-B14F-4D97-AF65-F5344CB8AC3E}">
        <p14:creationId xmlns:p14="http://schemas.microsoft.com/office/powerpoint/2010/main" val="593921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10E9-9AFE-46D2-B1F1-6BCCC64A73AE}"/>
              </a:ext>
            </a:extLst>
          </p:cNvPr>
          <p:cNvSpPr>
            <a:spLocks noGrp="1"/>
          </p:cNvSpPr>
          <p:nvPr>
            <p:ph type="title"/>
          </p:nvPr>
        </p:nvSpPr>
        <p:spPr/>
        <p:txBody>
          <a:bodyPr/>
          <a:lstStyle/>
          <a:p>
            <a:r>
              <a:rPr lang="en-US" dirty="0"/>
              <a:t>Conclusion – Cont’d</a:t>
            </a:r>
            <a:endParaRPr lang="en-CA" dirty="0"/>
          </a:p>
        </p:txBody>
      </p:sp>
      <p:sp>
        <p:nvSpPr>
          <p:cNvPr id="3" name="Content Placeholder 2">
            <a:extLst>
              <a:ext uri="{FF2B5EF4-FFF2-40B4-BE49-F238E27FC236}">
                <a16:creationId xmlns:a16="http://schemas.microsoft.com/office/drawing/2014/main" id="{8A8FA24D-6978-4298-A7E9-9B934E890C4C}"/>
              </a:ext>
            </a:extLst>
          </p:cNvPr>
          <p:cNvSpPr>
            <a:spLocks noGrp="1"/>
          </p:cNvSpPr>
          <p:nvPr>
            <p:ph idx="1"/>
          </p:nvPr>
        </p:nvSpPr>
        <p:spPr>
          <a:xfrm>
            <a:off x="680321" y="2336872"/>
            <a:ext cx="9613861" cy="4216327"/>
          </a:xfrm>
        </p:spPr>
        <p:txBody>
          <a:bodyPr>
            <a:normAutofit fontScale="85000" lnSpcReduction="20000"/>
          </a:bodyPr>
          <a:lstStyle/>
          <a:p>
            <a:r>
              <a:rPr lang="en-US" dirty="0"/>
              <a:t>From the discussion, we can conclude that Montreal has more diverse restaurant type than Toronto. However, with the consideration of population, we find the pattern that small population may yield a more balanced restaurant type distribution than the neighborhoods that have larger population. The relation between population and restaurant may require further investigation.</a:t>
            </a:r>
            <a:endParaRPr lang="en-CA" dirty="0"/>
          </a:p>
          <a:p>
            <a:r>
              <a:rPr lang="en-US" dirty="0"/>
              <a:t>Besides, we find the culture plays a vital role is the restaurant business. As a French culture-based city, Montreal has more European restaurants than Toronto. We recommend that the investors who are willing to open a European cuisine restaurant should avoid the clustering of similar food type in Montreal. </a:t>
            </a:r>
            <a:endParaRPr lang="en-CA" dirty="0"/>
          </a:p>
          <a:p>
            <a:r>
              <a:rPr lang="en-US" dirty="0"/>
              <a:t>Another cultural influence we noticed is that the Asian food has more weight than other cuisine. Specifically, the number of Chinese restaurants surpass the other cuisine in the majority of the neighborhoods we have analyzed, especially at Scarborough.</a:t>
            </a:r>
            <a:endParaRPr lang="en-CA" dirty="0"/>
          </a:p>
          <a:p>
            <a:r>
              <a:rPr lang="en-US" dirty="0"/>
              <a:t>In terms of the interesting spots, we find the information from the analysis of Toronto is more valuable than the information from Montreal. This may be the result of the huge population gap between these two cities. </a:t>
            </a:r>
            <a:endParaRPr lang="en-CA" dirty="0"/>
          </a:p>
          <a:p>
            <a:endParaRPr lang="en-CA" dirty="0"/>
          </a:p>
        </p:txBody>
      </p:sp>
    </p:spTree>
    <p:extLst>
      <p:ext uri="{BB962C8B-B14F-4D97-AF65-F5344CB8AC3E}">
        <p14:creationId xmlns:p14="http://schemas.microsoft.com/office/powerpoint/2010/main" val="2990411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3882-1CCF-4E5B-BBA7-3C7FF27D8885}"/>
              </a:ext>
            </a:extLst>
          </p:cNvPr>
          <p:cNvSpPr>
            <a:spLocks noGrp="1"/>
          </p:cNvSpPr>
          <p:nvPr>
            <p:ph type="title"/>
          </p:nvPr>
        </p:nvSpPr>
        <p:spPr/>
        <p:txBody>
          <a:bodyPr/>
          <a:lstStyle/>
          <a:p>
            <a:r>
              <a:rPr lang="en-US" dirty="0"/>
              <a:t>Drawbacks</a:t>
            </a:r>
            <a:endParaRPr lang="en-CA" dirty="0"/>
          </a:p>
        </p:txBody>
      </p:sp>
      <p:sp>
        <p:nvSpPr>
          <p:cNvPr id="3" name="Content Placeholder 2">
            <a:extLst>
              <a:ext uri="{FF2B5EF4-FFF2-40B4-BE49-F238E27FC236}">
                <a16:creationId xmlns:a16="http://schemas.microsoft.com/office/drawing/2014/main" id="{5CC7E02C-5CDB-43A1-B087-634108723D18}"/>
              </a:ext>
            </a:extLst>
          </p:cNvPr>
          <p:cNvSpPr>
            <a:spLocks noGrp="1"/>
          </p:cNvSpPr>
          <p:nvPr>
            <p:ph idx="1"/>
          </p:nvPr>
        </p:nvSpPr>
        <p:spPr/>
        <p:txBody>
          <a:bodyPr/>
          <a:lstStyle/>
          <a:p>
            <a:r>
              <a:rPr lang="en-US" dirty="0"/>
              <a:t>The data we have used in this project only comes from the Foursquare. In order to have a more robust and meaningful result, the further research should consider the other data source.</a:t>
            </a:r>
            <a:endParaRPr lang="en-CA" dirty="0"/>
          </a:p>
          <a:p>
            <a:r>
              <a:rPr lang="en-US" dirty="0"/>
              <a:t>What is more, this project only considered three small neighborhoods in each city. Further investigation may include more neighborhoods to have a more comprehensive point of view.</a:t>
            </a:r>
            <a:endParaRPr lang="en-CA" dirty="0"/>
          </a:p>
          <a:p>
            <a:endParaRPr lang="en-CA" dirty="0"/>
          </a:p>
        </p:txBody>
      </p:sp>
    </p:spTree>
    <p:extLst>
      <p:ext uri="{BB962C8B-B14F-4D97-AF65-F5344CB8AC3E}">
        <p14:creationId xmlns:p14="http://schemas.microsoft.com/office/powerpoint/2010/main" val="212142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E693-196F-4E42-BE26-2A5D12947369}"/>
              </a:ext>
            </a:extLst>
          </p:cNvPr>
          <p:cNvSpPr>
            <a:spLocks noGrp="1"/>
          </p:cNvSpPr>
          <p:nvPr>
            <p:ph type="title"/>
          </p:nvPr>
        </p:nvSpPr>
        <p:spPr/>
        <p:txBody>
          <a:bodyPr/>
          <a:lstStyle/>
          <a:p>
            <a:r>
              <a:rPr lang="en-US" dirty="0"/>
              <a:t>Intro – Cont’d</a:t>
            </a:r>
            <a:endParaRPr lang="en-CA" dirty="0"/>
          </a:p>
        </p:txBody>
      </p:sp>
      <p:pic>
        <p:nvPicPr>
          <p:cNvPr id="4" name="Content Placeholder 3">
            <a:extLst>
              <a:ext uri="{FF2B5EF4-FFF2-40B4-BE49-F238E27FC236}">
                <a16:creationId xmlns:a16="http://schemas.microsoft.com/office/drawing/2014/main" id="{49D388E4-2BEE-4E3E-BC24-E6FD6529994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1929" y="2336800"/>
            <a:ext cx="8507506" cy="4288118"/>
          </a:xfrm>
          <a:prstGeom prst="rect">
            <a:avLst/>
          </a:prstGeom>
          <a:noFill/>
          <a:ln>
            <a:noFill/>
          </a:ln>
        </p:spPr>
      </p:pic>
    </p:spTree>
    <p:extLst>
      <p:ext uri="{BB962C8B-B14F-4D97-AF65-F5344CB8AC3E}">
        <p14:creationId xmlns:p14="http://schemas.microsoft.com/office/powerpoint/2010/main" val="4252824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A07EE-9697-47E9-998C-6D2B2FA80AC0}"/>
              </a:ext>
            </a:extLst>
          </p:cNvPr>
          <p:cNvSpPr>
            <a:spLocks noGrp="1"/>
          </p:cNvSpPr>
          <p:nvPr>
            <p:ph type="title"/>
          </p:nvPr>
        </p:nvSpPr>
        <p:spPr/>
        <p:txBody>
          <a:bodyPr/>
          <a:lstStyle/>
          <a:p>
            <a:r>
              <a:rPr lang="en-US" dirty="0"/>
              <a:t>Thank you for </a:t>
            </a:r>
            <a:r>
              <a:rPr lang="en-US"/>
              <a:t>your time!</a:t>
            </a:r>
            <a:endParaRPr lang="en-CA"/>
          </a:p>
        </p:txBody>
      </p:sp>
      <p:sp>
        <p:nvSpPr>
          <p:cNvPr id="3" name="Content Placeholder 2">
            <a:extLst>
              <a:ext uri="{FF2B5EF4-FFF2-40B4-BE49-F238E27FC236}">
                <a16:creationId xmlns:a16="http://schemas.microsoft.com/office/drawing/2014/main" id="{8C579E1D-97A7-4EC4-A6DE-8F6F4C035779}"/>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39481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C2CB-993E-4E3C-B02E-C7E323344F1D}"/>
              </a:ext>
            </a:extLst>
          </p:cNvPr>
          <p:cNvSpPr>
            <a:spLocks noGrp="1"/>
          </p:cNvSpPr>
          <p:nvPr>
            <p:ph type="title"/>
          </p:nvPr>
        </p:nvSpPr>
        <p:spPr/>
        <p:txBody>
          <a:bodyPr/>
          <a:lstStyle/>
          <a:p>
            <a:r>
              <a:rPr lang="en-US" dirty="0"/>
              <a:t>1.2 Business Problem</a:t>
            </a:r>
            <a:endParaRPr lang="en-CA" dirty="0"/>
          </a:p>
        </p:txBody>
      </p:sp>
      <p:sp>
        <p:nvSpPr>
          <p:cNvPr id="3" name="Content Placeholder 2">
            <a:extLst>
              <a:ext uri="{FF2B5EF4-FFF2-40B4-BE49-F238E27FC236}">
                <a16:creationId xmlns:a16="http://schemas.microsoft.com/office/drawing/2014/main" id="{8F6CF0D4-1D28-4A4B-BD34-9392E260A8CE}"/>
              </a:ext>
            </a:extLst>
          </p:cNvPr>
          <p:cNvSpPr>
            <a:spLocks noGrp="1"/>
          </p:cNvSpPr>
          <p:nvPr>
            <p:ph idx="1"/>
          </p:nvPr>
        </p:nvSpPr>
        <p:spPr/>
        <p:txBody>
          <a:bodyPr/>
          <a:lstStyle/>
          <a:p>
            <a:pPr lvl="0"/>
            <a:r>
              <a:rPr lang="en-US" dirty="0"/>
              <a:t>1. Does the suggestion vary for different restaurant investors if we investigate the small neighborhoods inside the city?</a:t>
            </a:r>
            <a:endParaRPr lang="en-CA" dirty="0"/>
          </a:p>
          <a:p>
            <a:pPr lvl="0"/>
            <a:r>
              <a:rPr lang="en-US" dirty="0"/>
              <a:t>2. Does the suggestion vary between these two big neighborhoods since their culture is different?</a:t>
            </a:r>
            <a:endParaRPr lang="en-CA" dirty="0"/>
          </a:p>
          <a:p>
            <a:pPr lvl="0"/>
            <a:r>
              <a:rPr lang="en-US" dirty="0"/>
              <a:t>3. What is the most popular cuisine for each small neighborhood?</a:t>
            </a:r>
            <a:endParaRPr lang="en-CA" dirty="0"/>
          </a:p>
          <a:p>
            <a:pPr lvl="0"/>
            <a:r>
              <a:rPr lang="en-US" dirty="0"/>
              <a:t>4. What is the most popular cuisine among these two big neighborhoods?</a:t>
            </a:r>
            <a:endParaRPr lang="en-CA" dirty="0"/>
          </a:p>
          <a:p>
            <a:endParaRPr lang="en-CA" dirty="0"/>
          </a:p>
        </p:txBody>
      </p:sp>
    </p:spTree>
    <p:extLst>
      <p:ext uri="{BB962C8B-B14F-4D97-AF65-F5344CB8AC3E}">
        <p14:creationId xmlns:p14="http://schemas.microsoft.com/office/powerpoint/2010/main" val="217320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6C50-E3D2-4F17-9B9D-3BEC698E0E0A}"/>
              </a:ext>
            </a:extLst>
          </p:cNvPr>
          <p:cNvSpPr>
            <a:spLocks noGrp="1"/>
          </p:cNvSpPr>
          <p:nvPr>
            <p:ph type="title"/>
          </p:nvPr>
        </p:nvSpPr>
        <p:spPr/>
        <p:txBody>
          <a:bodyPr/>
          <a:lstStyle/>
          <a:p>
            <a:r>
              <a:rPr lang="en-US" dirty="0"/>
              <a:t>1.3 Target Audience</a:t>
            </a:r>
            <a:endParaRPr lang="en-CA" dirty="0"/>
          </a:p>
        </p:txBody>
      </p:sp>
      <p:sp>
        <p:nvSpPr>
          <p:cNvPr id="3" name="Content Placeholder 2">
            <a:extLst>
              <a:ext uri="{FF2B5EF4-FFF2-40B4-BE49-F238E27FC236}">
                <a16:creationId xmlns:a16="http://schemas.microsoft.com/office/drawing/2014/main" id="{410FC05A-DFB9-42BB-8E84-7CEAAABA7079}"/>
              </a:ext>
            </a:extLst>
          </p:cNvPr>
          <p:cNvSpPr>
            <a:spLocks noGrp="1"/>
          </p:cNvSpPr>
          <p:nvPr>
            <p:ph idx="1"/>
          </p:nvPr>
        </p:nvSpPr>
        <p:spPr/>
        <p:txBody>
          <a:bodyPr/>
          <a:lstStyle/>
          <a:p>
            <a:r>
              <a:rPr lang="en-US" dirty="0"/>
              <a:t>The target audience would be the investors or business starters who are looking to open a restaurant located either in Toronto or Montreal. Specifically, the audience would be wondering which city should they start. Or, if they have decided the location of the city but not the explicitly area, they would curious about which is the best neighborhood to start regarding their own cuisine. </a:t>
            </a:r>
            <a:endParaRPr lang="en-CA" dirty="0"/>
          </a:p>
          <a:p>
            <a:endParaRPr lang="en-CA" dirty="0"/>
          </a:p>
        </p:txBody>
      </p:sp>
    </p:spTree>
    <p:extLst>
      <p:ext uri="{BB962C8B-B14F-4D97-AF65-F5344CB8AC3E}">
        <p14:creationId xmlns:p14="http://schemas.microsoft.com/office/powerpoint/2010/main" val="226297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A6AF-444F-4ADC-AB27-366D4102E1B1}"/>
              </a:ext>
            </a:extLst>
          </p:cNvPr>
          <p:cNvSpPr>
            <a:spLocks noGrp="1"/>
          </p:cNvSpPr>
          <p:nvPr>
            <p:ph type="title"/>
          </p:nvPr>
        </p:nvSpPr>
        <p:spPr/>
        <p:txBody>
          <a:bodyPr/>
          <a:lstStyle/>
          <a:p>
            <a:r>
              <a:rPr lang="en-US" b="1" dirty="0"/>
              <a:t>Data</a:t>
            </a:r>
            <a:endParaRPr lang="en-CA" dirty="0"/>
          </a:p>
        </p:txBody>
      </p:sp>
      <p:sp>
        <p:nvSpPr>
          <p:cNvPr id="3" name="Content Placeholder 2">
            <a:extLst>
              <a:ext uri="{FF2B5EF4-FFF2-40B4-BE49-F238E27FC236}">
                <a16:creationId xmlns:a16="http://schemas.microsoft.com/office/drawing/2014/main" id="{A33AAED6-4724-4FCC-9891-34E05DE8FE9D}"/>
              </a:ext>
            </a:extLst>
          </p:cNvPr>
          <p:cNvSpPr>
            <a:spLocks noGrp="1"/>
          </p:cNvSpPr>
          <p:nvPr>
            <p:ph idx="1"/>
          </p:nvPr>
        </p:nvSpPr>
        <p:spPr/>
        <p:txBody>
          <a:bodyPr/>
          <a:lstStyle/>
          <a:p>
            <a:r>
              <a:rPr lang="en-CA" dirty="0"/>
              <a:t>The data that we use in this project is from the Foursquare location: </a:t>
            </a:r>
            <a:r>
              <a:rPr lang="en-CA" u="sng" dirty="0">
                <a:hlinkClick r:id="rId2"/>
              </a:rPr>
              <a:t>https://foursquare.com</a:t>
            </a:r>
            <a:endParaRPr lang="en-CA" u="sng" dirty="0"/>
          </a:p>
          <a:p>
            <a:r>
              <a:rPr lang="en-CA" dirty="0"/>
              <a:t>We also need the information of coordinates via: </a:t>
            </a:r>
            <a:r>
              <a:rPr lang="en-CA" u="sng" dirty="0">
                <a:hlinkClick r:id="rId3"/>
              </a:rPr>
              <a:t>https://www.latlong.net</a:t>
            </a:r>
            <a:endParaRPr lang="en-CA" dirty="0"/>
          </a:p>
          <a:p>
            <a:r>
              <a:rPr lang="en-CA" dirty="0"/>
              <a:t>The list of the neighborhoods of Toronto can be found: </a:t>
            </a:r>
            <a:r>
              <a:rPr lang="en-CA" u="sng" dirty="0">
                <a:hlinkClick r:id="rId4"/>
              </a:rPr>
              <a:t>https://en.wikipedia.org/wiki/List_of_neighbourhoods_in_Toronto</a:t>
            </a:r>
            <a:endParaRPr lang="en-CA" dirty="0"/>
          </a:p>
          <a:p>
            <a:r>
              <a:rPr lang="en-CA" dirty="0"/>
              <a:t>The list of the neighborhoods of Montreal can be found: </a:t>
            </a:r>
            <a:r>
              <a:rPr lang="en-CA" u="sng" dirty="0">
                <a:hlinkClick r:id="rId5"/>
              </a:rPr>
              <a:t>https://en.wikipedia.org/wiki/List_of_neighbourhoods_in_Montreal</a:t>
            </a:r>
            <a:endParaRPr lang="en-CA" dirty="0"/>
          </a:p>
          <a:p>
            <a:endParaRPr lang="en-CA" dirty="0"/>
          </a:p>
        </p:txBody>
      </p:sp>
    </p:spTree>
    <p:extLst>
      <p:ext uri="{BB962C8B-B14F-4D97-AF65-F5344CB8AC3E}">
        <p14:creationId xmlns:p14="http://schemas.microsoft.com/office/powerpoint/2010/main" val="269304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A26F-D929-4D7D-B007-DBB395A94A8D}"/>
              </a:ext>
            </a:extLst>
          </p:cNvPr>
          <p:cNvSpPr>
            <a:spLocks noGrp="1"/>
          </p:cNvSpPr>
          <p:nvPr>
            <p:ph type="title"/>
          </p:nvPr>
        </p:nvSpPr>
        <p:spPr/>
        <p:txBody>
          <a:bodyPr/>
          <a:lstStyle/>
          <a:p>
            <a:r>
              <a:rPr lang="en-US" dirty="0"/>
              <a:t>Data – Cont’d</a:t>
            </a:r>
            <a:endParaRPr lang="en-CA" dirty="0"/>
          </a:p>
        </p:txBody>
      </p:sp>
      <p:sp>
        <p:nvSpPr>
          <p:cNvPr id="3" name="Content Placeholder 2">
            <a:extLst>
              <a:ext uri="{FF2B5EF4-FFF2-40B4-BE49-F238E27FC236}">
                <a16:creationId xmlns:a16="http://schemas.microsoft.com/office/drawing/2014/main" id="{EDDEE0B9-1D36-49F1-AABE-49BAD376A0E9}"/>
              </a:ext>
            </a:extLst>
          </p:cNvPr>
          <p:cNvSpPr>
            <a:spLocks noGrp="1"/>
          </p:cNvSpPr>
          <p:nvPr>
            <p:ph idx="1"/>
          </p:nvPr>
        </p:nvSpPr>
        <p:spPr/>
        <p:txBody>
          <a:bodyPr>
            <a:normAutofit fontScale="92500" lnSpcReduction="20000"/>
          </a:bodyPr>
          <a:lstStyle/>
          <a:p>
            <a:r>
              <a:rPr lang="en-CA" dirty="0"/>
              <a:t>We collect the data via the different queries from Foursquare. In order to be able to provide actionable and meaningful suggestions to the restaurant business runners or investors, we will query the data for Toronto and Montreal along with the small neighborhoods in each city. By searching the data on Foursquare, we can obtain the most up-to-date restaurant information that other customers or users would get. With the first-hand information, we can have the idea regarding which type of cuisine is the most popular choices in each small and big neighborhoods. This analyzation would provide both the detailed view as well as the whole picture in terms of the restaurant business to the target audience. After we collect the data, we implement the data cleansing and extract the useful information that is valuable for our target audience. We will analyze the information and provide the feedback in the discussion section.</a:t>
            </a:r>
          </a:p>
          <a:p>
            <a:endParaRPr lang="en-CA" dirty="0"/>
          </a:p>
        </p:txBody>
      </p:sp>
    </p:spTree>
    <p:extLst>
      <p:ext uri="{BB962C8B-B14F-4D97-AF65-F5344CB8AC3E}">
        <p14:creationId xmlns:p14="http://schemas.microsoft.com/office/powerpoint/2010/main" val="17836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4A47-5370-4729-B5F1-D32C316DB0A7}"/>
              </a:ext>
            </a:extLst>
          </p:cNvPr>
          <p:cNvSpPr>
            <a:spLocks noGrp="1"/>
          </p:cNvSpPr>
          <p:nvPr>
            <p:ph type="title"/>
          </p:nvPr>
        </p:nvSpPr>
        <p:spPr/>
        <p:txBody>
          <a:bodyPr/>
          <a:lstStyle/>
          <a:p>
            <a:r>
              <a:rPr lang="en-US" dirty="0"/>
              <a:t>Methodology - 3.1 Query the data</a:t>
            </a:r>
            <a:endParaRPr lang="en-CA" dirty="0"/>
          </a:p>
        </p:txBody>
      </p:sp>
      <p:sp>
        <p:nvSpPr>
          <p:cNvPr id="3" name="Content Placeholder 2">
            <a:extLst>
              <a:ext uri="{FF2B5EF4-FFF2-40B4-BE49-F238E27FC236}">
                <a16:creationId xmlns:a16="http://schemas.microsoft.com/office/drawing/2014/main" id="{0B62740B-86DF-4445-BA3C-696D5F4DC7A1}"/>
              </a:ext>
            </a:extLst>
          </p:cNvPr>
          <p:cNvSpPr>
            <a:spLocks noGrp="1"/>
          </p:cNvSpPr>
          <p:nvPr>
            <p:ph idx="1"/>
          </p:nvPr>
        </p:nvSpPr>
        <p:spPr/>
        <p:txBody>
          <a:bodyPr/>
          <a:lstStyle/>
          <a:p>
            <a:r>
              <a:rPr lang="en-US" dirty="0"/>
              <a:t>As aforementioned, we will query the data from the Foursquare by defining the latitude and longitude that we obtain after we input the different names of different neighborhoods. The name of the neighborhoods we could get the from the lists of the neighborhood of Toronto and Montreal. We could get the restaurant by setting the venues to restaurant and limit the radius we would like to investigate. We can also define the limit of our query. </a:t>
            </a:r>
            <a:endParaRPr lang="en-CA" dirty="0"/>
          </a:p>
          <a:p>
            <a:endParaRPr lang="en-CA" dirty="0"/>
          </a:p>
        </p:txBody>
      </p:sp>
    </p:spTree>
    <p:extLst>
      <p:ext uri="{BB962C8B-B14F-4D97-AF65-F5344CB8AC3E}">
        <p14:creationId xmlns:p14="http://schemas.microsoft.com/office/powerpoint/2010/main" val="7313017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20</TotalTime>
  <Words>2409</Words>
  <Application>Microsoft Office PowerPoint</Application>
  <PresentationFormat>Widescreen</PresentationFormat>
  <Paragraphs>89</Paragraphs>
  <Slides>40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Trebuchet MS</vt:lpstr>
      <vt:lpstr>Berlin</vt:lpstr>
      <vt:lpstr>The Battle of Neighborhoods </vt:lpstr>
      <vt:lpstr>Table of Content</vt:lpstr>
      <vt:lpstr>Introduction – 1.1 Intro</vt:lpstr>
      <vt:lpstr>Intro – Cont’d</vt:lpstr>
      <vt:lpstr>1.2 Business Problem</vt:lpstr>
      <vt:lpstr>1.3 Target Audience</vt:lpstr>
      <vt:lpstr>Data</vt:lpstr>
      <vt:lpstr>Data – Cont’d</vt:lpstr>
      <vt:lpstr>Methodology - 3.1 Query the data</vt:lpstr>
      <vt:lpstr>3.2 Cleansing the data</vt:lpstr>
      <vt:lpstr>3.3 Analyzing the data</vt:lpstr>
      <vt:lpstr>3.1 Query the data – Cont’d</vt:lpstr>
      <vt:lpstr>Empirical Results</vt:lpstr>
      <vt:lpstr>Toronto Interesting Spots</vt:lpstr>
      <vt:lpstr>North York Restaurants</vt:lpstr>
      <vt:lpstr>North York Interesting Spots</vt:lpstr>
      <vt:lpstr>Vaughan Restaurant List</vt:lpstr>
      <vt:lpstr>Vaughan Interesting Spots</vt:lpstr>
      <vt:lpstr>Scarborough Restaurant List</vt:lpstr>
      <vt:lpstr>Scarborough Interesting Spots</vt:lpstr>
      <vt:lpstr>Montreal Restaurant List</vt:lpstr>
      <vt:lpstr>Montreal Interesting Spots</vt:lpstr>
      <vt:lpstr>Côte-Saint-Luc Restaurant List</vt:lpstr>
      <vt:lpstr>Côte-Saint-Luc Interesting Spots</vt:lpstr>
      <vt:lpstr>Mount Royal Restaurant List</vt:lpstr>
      <vt:lpstr>Mount Royal Interesting Spots</vt:lpstr>
      <vt:lpstr>Saint Laurent Restaurant List</vt:lpstr>
      <vt:lpstr>Saint Laurent Interesting Spots</vt:lpstr>
      <vt:lpstr>Discussion - 5.1 Big neighborhoods</vt:lpstr>
      <vt:lpstr>5.1 Big neighborhoods – Cont’d</vt:lpstr>
      <vt:lpstr>5.2 Small neighborhoods - 5.2.1 Toronto</vt:lpstr>
      <vt:lpstr>5.2.1 Toronto – Cont’d</vt:lpstr>
      <vt:lpstr>5.2.1 Toronto – Cont’d</vt:lpstr>
      <vt:lpstr>5.2.2 Montreal:</vt:lpstr>
      <vt:lpstr>5.2.2 Montreal – Cont’d</vt:lpstr>
      <vt:lpstr>5.2.2 Montreal – Cont’d</vt:lpstr>
      <vt:lpstr>Conclusion</vt:lpstr>
      <vt:lpstr>Conclusion – Cont’d</vt:lpstr>
      <vt:lpstr>Drawbacks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dc:title>
  <dc:creator>Xusheng Yan</dc:creator>
  <cp:lastModifiedBy>Xusheng Yan</cp:lastModifiedBy>
  <cp:revision>16</cp:revision>
  <dcterms:created xsi:type="dcterms:W3CDTF">2019-11-24T05:19:29Z</dcterms:created>
  <dcterms:modified xsi:type="dcterms:W3CDTF">2019-11-24T05:39:39Z</dcterms:modified>
</cp:coreProperties>
</file>