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99" r:id="rId2"/>
    <p:sldId id="304" r:id="rId3"/>
    <p:sldId id="300" r:id="rId4"/>
    <p:sldId id="315" r:id="rId5"/>
    <p:sldId id="273" r:id="rId6"/>
    <p:sldId id="316" r:id="rId7"/>
    <p:sldId id="317" r:id="rId8"/>
    <p:sldId id="318" r:id="rId9"/>
    <p:sldId id="319" r:id="rId10"/>
    <p:sldId id="320" r:id="rId11"/>
    <p:sldId id="321" r:id="rId12"/>
    <p:sldId id="305" r:id="rId13"/>
  </p:sldIdLst>
  <p:sldSz cx="12192000" cy="6858000"/>
  <p:notesSz cx="6858000" cy="9144000"/>
  <p:defaultTextStyle>
    <a:defPPr>
      <a:defRPr lang="zh-CN"/>
    </a:defPPr>
    <a:lvl1pPr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7DA5C8"/>
    <a:srgbClr val="FFFFFF"/>
    <a:srgbClr val="65D5E1"/>
    <a:srgbClr val="1A1919"/>
    <a:srgbClr val="7DC9C5"/>
    <a:srgbClr val="FEFFFF"/>
    <a:srgbClr val="0084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2A628-5979-4657-85CB-1651BBF7C987}" type="datetimeFigureOut">
              <a:rPr lang="zh-CN" altLang="en-US" smtClean="0"/>
              <a:t>17/8/30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188B5-F242-46A8-BC70-F730184234EA}" type="slidenum">
              <a:rPr lang="zh-CN" altLang="en-US" smtClean="0"/>
              <a:t>‹#›</a:t>
            </a:fld>
            <a:endParaRPr lang="zh-CN" altLang="en-US"/>
          </a:p>
        </p:txBody>
      </p:sp>
    </p:spTree>
    <p:extLst>
      <p:ext uri="{BB962C8B-B14F-4D97-AF65-F5344CB8AC3E}">
        <p14:creationId xmlns:p14="http://schemas.microsoft.com/office/powerpoint/2010/main" val="171465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499237" y="4391203"/>
            <a:ext cx="6889196" cy="627596"/>
          </a:xfrm>
          <a:noFill/>
        </p:spPr>
        <p:txBody>
          <a:bodyPr>
            <a:normAutofit/>
          </a:bodyPr>
          <a:lstStyle>
            <a:lvl1pPr marL="0" indent="0" algn="ctr">
              <a:lnSpc>
                <a:spcPct val="15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29" name="Date Placeholder 3"/>
          <p:cNvSpPr>
            <a:spLocks noGrp="1"/>
          </p:cNvSpPr>
          <p:nvPr>
            <p:ph type="dt" sz="half" idx="10"/>
          </p:nvPr>
        </p:nvSpPr>
        <p:spPr/>
        <p:txBody>
          <a:bodyPr/>
          <a:lstStyle>
            <a:lvl1pPr>
              <a:defRPr>
                <a:solidFill>
                  <a:schemeClr val="accent1"/>
                </a:solidFill>
              </a:defRPr>
            </a:lvl1pPr>
          </a:lstStyle>
          <a:p>
            <a:fld id="{73B25E68-99F1-4046-B09B-134B52642AC8}" type="datetimeFigureOut">
              <a:rPr lang="zh-CN" altLang="en-US" smtClean="0"/>
              <a:t>17/8/30</a:t>
            </a:fld>
            <a:endParaRPr lang="zh-CN" altLang="en-US"/>
          </a:p>
        </p:txBody>
      </p:sp>
      <p:sp>
        <p:nvSpPr>
          <p:cNvPr id="31" name="Slide Number Placeholder 5"/>
          <p:cNvSpPr>
            <a:spLocks noGrp="1"/>
          </p:cNvSpPr>
          <p:nvPr>
            <p:ph type="sldNum" sz="quarter" idx="12"/>
          </p:nvPr>
        </p:nvSpPr>
        <p:spPr/>
        <p:txBody>
          <a:bodyPr/>
          <a:lstStyle>
            <a:lvl1pPr>
              <a:defRPr>
                <a:solidFill>
                  <a:schemeClr val="accent1"/>
                </a:solidFill>
              </a:defRPr>
            </a:lvl1pPr>
          </a:lstStyle>
          <a:p>
            <a:fld id="{3E3CA578-6D8C-4084-809D-66D25A20E1A2}" type="slidenum">
              <a:rPr lang="zh-CN" altLang="en-US" smtClean="0"/>
              <a:t>‹#›</a:t>
            </a:fld>
            <a:endParaRPr lang="zh-CN" altLang="en-US"/>
          </a:p>
        </p:txBody>
      </p:sp>
      <p:sp>
        <p:nvSpPr>
          <p:cNvPr id="30" name="Footer Placeholder 4"/>
          <p:cNvSpPr>
            <a:spLocks noGrp="1"/>
          </p:cNvSpPr>
          <p:nvPr>
            <p:ph type="ftr" sz="quarter" idx="11"/>
          </p:nvPr>
        </p:nvSpPr>
        <p:spPr/>
        <p:txBody>
          <a:bodyPr/>
          <a:lstStyle>
            <a:lvl1pPr>
              <a:defRPr>
                <a:solidFill>
                  <a:schemeClr val="accent1"/>
                </a:solidFill>
              </a:defRPr>
            </a:lvl1pPr>
          </a:lstStyle>
          <a:p>
            <a:endParaRPr lang="zh-CN" altLang="en-US"/>
          </a:p>
        </p:txBody>
      </p:sp>
      <p:sp>
        <p:nvSpPr>
          <p:cNvPr id="2" name="Title 1"/>
          <p:cNvSpPr>
            <a:spLocks noGrp="1"/>
          </p:cNvSpPr>
          <p:nvPr>
            <p:ph type="ctrTitle"/>
          </p:nvPr>
        </p:nvSpPr>
        <p:spPr>
          <a:xfrm>
            <a:off x="4499237" y="1413164"/>
            <a:ext cx="6889196" cy="2849179"/>
          </a:xfrm>
          <a:noFill/>
        </p:spPr>
        <p:txBody>
          <a:bodyPr anchor="ctr">
            <a:normAutofit/>
          </a:bodyPr>
          <a:lstStyle>
            <a:lvl1pPr algn="ctr">
              <a:lnSpc>
                <a:spcPct val="150000"/>
              </a:lnSpc>
              <a:defRPr sz="4400" b="1" i="0">
                <a:ln>
                  <a:noFill/>
                </a:ln>
                <a:solidFill>
                  <a:schemeClr val="accent1"/>
                </a:solidFill>
                <a:effectLst/>
              </a:defRPr>
            </a:lvl1pPr>
          </a:lstStyle>
          <a:p>
            <a:r>
              <a:rPr lang="zh-CN" altLang="en-US" dirty="0"/>
              <a:t>单击此处编辑母版标题样式</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1" name="Date Placeholder 3"/>
          <p:cNvSpPr>
            <a:spLocks noGrp="1"/>
          </p:cNvSpPr>
          <p:nvPr userDrawn="1">
            <p:ph type="dt" sz="half" idx="10"/>
          </p:nvPr>
        </p:nvSpPr>
        <p:spPr/>
        <p:txBody>
          <a:bodyPr/>
          <a:lstStyle>
            <a:lvl1pPr>
              <a:defRPr/>
            </a:lvl1pPr>
          </a:lstStyle>
          <a:p>
            <a:fld id="{73B25E68-99F1-4046-B09B-134B52642AC8}" type="datetimeFigureOut">
              <a:rPr lang="zh-CN" altLang="en-US" smtClean="0"/>
              <a:t>17/8/30</a:t>
            </a:fld>
            <a:endParaRPr lang="zh-CN" altLang="en-US"/>
          </a:p>
        </p:txBody>
      </p:sp>
      <p:sp>
        <p:nvSpPr>
          <p:cNvPr id="12" name="Footer Placeholder 4"/>
          <p:cNvSpPr>
            <a:spLocks noGrp="1"/>
          </p:cNvSpPr>
          <p:nvPr userDrawn="1">
            <p:ph type="ftr" sz="quarter" idx="11"/>
          </p:nvPr>
        </p:nvSpPr>
        <p:spPr/>
        <p:txBody>
          <a:bodyPr/>
          <a:lstStyle>
            <a:lvl1pPr>
              <a:defRPr/>
            </a:lvl1pPr>
          </a:lstStyle>
          <a:p>
            <a:endParaRPr lang="zh-CN" altLang="en-US"/>
          </a:p>
        </p:txBody>
      </p:sp>
      <p:sp>
        <p:nvSpPr>
          <p:cNvPr id="13" name="Slide Number Placeholder 5"/>
          <p:cNvSpPr>
            <a:spLocks noGrp="1"/>
          </p:cNvSpPr>
          <p:nvPr userDrawn="1">
            <p:ph type="sldNum" sz="quarter" idx="12"/>
          </p:nvPr>
        </p:nvSpPr>
        <p:spPr/>
        <p:txBody>
          <a:bodyPr/>
          <a:lstStyle>
            <a:lvl1pPr>
              <a:defRPr/>
            </a:lvl1pPr>
          </a:lstStyle>
          <a:p>
            <a:fld id="{3E3CA578-6D8C-4084-809D-66D25A20E1A2}" type="slidenum">
              <a:rPr lang="zh-CN" altLang="en-US" smtClean="0"/>
              <a:t>‹#›</a:t>
            </a:fld>
            <a:endParaRPr lang="zh-CN" altLang="en-US"/>
          </a:p>
        </p:txBody>
      </p:sp>
      <p:sp>
        <p:nvSpPr>
          <p:cNvPr id="2" name="Title 1"/>
          <p:cNvSpPr>
            <a:spLocks noGrp="1"/>
          </p:cNvSpPr>
          <p:nvPr userDrawn="1">
            <p:ph type="title"/>
          </p:nvPr>
        </p:nvSpPr>
        <p:spPr>
          <a:xfrm>
            <a:off x="4031674" y="1759527"/>
            <a:ext cx="7647709" cy="2706489"/>
          </a:xfrm>
        </p:spPr>
        <p:txBody>
          <a:bodyPr anchor="ctr"/>
          <a:lstStyle>
            <a:lvl1pPr algn="ctr">
              <a:lnSpc>
                <a:spcPct val="150000"/>
              </a:lnSpc>
              <a:defRPr sz="4800" b="0">
                <a:ln>
                  <a:noFill/>
                </a:ln>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userDrawn="1">
            <p:ph type="body" idx="1" hasCustomPrompt="1"/>
          </p:nvPr>
        </p:nvSpPr>
        <p:spPr>
          <a:xfrm>
            <a:off x="4306043" y="4549924"/>
            <a:ext cx="7098971" cy="738960"/>
          </a:xfrm>
        </p:spPr>
        <p:txBody>
          <a:bodyPr/>
          <a:lstStyle>
            <a:lvl1pPr marL="0" indent="0" algn="ctr">
              <a:lnSpc>
                <a:spcPct val="150000"/>
              </a:lnSpc>
              <a:buNone/>
              <a:defRPr sz="2800">
                <a:ln>
                  <a:noFill/>
                </a:ln>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fld id="{73B25E68-99F1-4046-B09B-134B52642AC8}" type="datetimeFigureOut">
              <a:rPr lang="zh-CN" altLang="en-US" smtClean="0"/>
              <a:t>17/8/30</a:t>
            </a:fld>
            <a:endParaRPr lang="zh-CN" altLang="en-US"/>
          </a:p>
        </p:txBody>
      </p:sp>
      <p:sp>
        <p:nvSpPr>
          <p:cNvPr id="4" name="Footer Placeholder 4"/>
          <p:cNvSpPr>
            <a:spLocks noGrp="1"/>
          </p:cNvSpPr>
          <p:nvPr>
            <p:ph type="ftr" sz="quarter" idx="11"/>
          </p:nvPr>
        </p:nvSpPr>
        <p:spPr/>
        <p:txBody>
          <a:bodyPr/>
          <a:lstStyle>
            <a:lvl1pPr>
              <a:defRPr/>
            </a:lvl1pPr>
          </a:lstStyle>
          <a:p>
            <a:endParaRPr lang="zh-CN" altLang="en-US"/>
          </a:p>
        </p:txBody>
      </p:sp>
      <p:sp>
        <p:nvSpPr>
          <p:cNvPr id="5" name="Slide Number Placeholder 5"/>
          <p:cNvSpPr>
            <a:spLocks noGrp="1"/>
          </p:cNvSpPr>
          <p:nvPr>
            <p:ph type="sldNum" sz="quarter" idx="12"/>
          </p:nvPr>
        </p:nvSpPr>
        <p:spPr/>
        <p:txBody>
          <a:bodyPr/>
          <a:lstStyle>
            <a:lvl1pPr>
              <a:defRPr/>
            </a:lvl1pPr>
          </a:lstStyle>
          <a:p>
            <a:fld id="{3E3CA578-6D8C-4084-809D-66D25A20E1A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lvl1pPr>
              <a:defRPr/>
            </a:lvl1pPr>
          </a:lstStyle>
          <a:p>
            <a:fld id="{73B25E68-99F1-4046-B09B-134B52642AC8}" type="datetimeFigureOut">
              <a:rPr lang="zh-CN" altLang="en-US" smtClean="0"/>
              <a:t>17/8/30</a:t>
            </a:fld>
            <a:endParaRPr lang="zh-CN" altLang="en-US"/>
          </a:p>
        </p:txBody>
      </p:sp>
      <p:sp>
        <p:nvSpPr>
          <p:cNvPr id="4" name="Footer Placeholder 2"/>
          <p:cNvSpPr>
            <a:spLocks noGrp="1"/>
          </p:cNvSpPr>
          <p:nvPr>
            <p:ph type="ftr" sz="quarter" idx="11"/>
          </p:nvPr>
        </p:nvSpPr>
        <p:spPr/>
        <p:txBody>
          <a:bodyPr/>
          <a:lstStyle>
            <a:lvl1pPr>
              <a:defRPr/>
            </a:lvl1pPr>
          </a:lstStyle>
          <a:p>
            <a:endParaRPr lang="zh-CN" altLang="en-US"/>
          </a:p>
        </p:txBody>
      </p:sp>
      <p:sp>
        <p:nvSpPr>
          <p:cNvPr id="5" name="Slide Number Placeholder 3"/>
          <p:cNvSpPr>
            <a:spLocks noGrp="1"/>
          </p:cNvSpPr>
          <p:nvPr>
            <p:ph type="sldNum" sz="quarter" idx="12"/>
          </p:nvPr>
        </p:nvSpPr>
        <p:spPr/>
        <p:txBody>
          <a:bodyPr/>
          <a:lstStyle>
            <a:lvl1pPr>
              <a:defRPr/>
            </a:lvl1pPr>
          </a:lstStyle>
          <a:p>
            <a:fld id="{3E3CA578-6D8C-4084-809D-66D25A20E1A2}"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Default Slid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58632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E8F51321-A45A-4B31-82BB-E3B92B3B7D7A}"/>
              </a:ext>
            </a:extLst>
          </p:cNvPr>
          <p:cNvSpPr/>
          <p:nvPr userDrawn="1"/>
        </p:nvSpPr>
        <p:spPr>
          <a:xfrm>
            <a:off x="-1587" y="0"/>
            <a:ext cx="12192000" cy="68579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1"/>
            <a:ext cx="12192000" cy="68579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7" name="Text Placeholder 2"/>
          <p:cNvSpPr>
            <a:spLocks noGrp="1"/>
          </p:cNvSpPr>
          <p:nvPr>
            <p:ph type="body" idx="1"/>
          </p:nvPr>
        </p:nvSpPr>
        <p:spPr bwMode="auto">
          <a:xfrm>
            <a:off x="754063" y="1426303"/>
            <a:ext cx="10680700" cy="4930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defTabSz="1218565" eaLnBrk="1" fontAlgn="auto" hangingPunct="1">
              <a:spcBef>
                <a:spcPts val="0"/>
              </a:spcBef>
              <a:spcAft>
                <a:spcPts val="0"/>
              </a:spcAft>
              <a:defRPr sz="1200">
                <a:solidFill>
                  <a:schemeClr val="bg1">
                    <a:lumMod val="65000"/>
                  </a:schemeClr>
                </a:solidFill>
                <a:latin typeface="+mn-lt"/>
                <a:ea typeface="+mn-ea"/>
              </a:defRPr>
            </a:lvl1pPr>
          </a:lstStyle>
          <a:p>
            <a:fld id="{73B25E68-99F1-4046-B09B-134B52642AC8}" type="datetimeFigureOut">
              <a:rPr lang="zh-CN" altLang="en-US" smtClean="0"/>
              <a:t>17/8/30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defTabSz="1218565" eaLnBrk="1" fontAlgn="auto" hangingPunct="1">
              <a:spcBef>
                <a:spcPts val="0"/>
              </a:spcBef>
              <a:spcAft>
                <a:spcPts val="0"/>
              </a:spcAft>
              <a:defRPr sz="1200">
                <a:solidFill>
                  <a:schemeClr val="bg1">
                    <a:lumMod val="65000"/>
                  </a:schemeClr>
                </a:solidFill>
                <a:latin typeface="+mn-lt"/>
                <a:ea typeface="+mn-ea"/>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defTabSz="1218565" eaLnBrk="1" fontAlgn="auto" hangingPunct="1">
              <a:spcBef>
                <a:spcPts val="0"/>
              </a:spcBef>
              <a:spcAft>
                <a:spcPts val="0"/>
              </a:spcAft>
              <a:defRPr sz="1200">
                <a:solidFill>
                  <a:schemeClr val="bg1">
                    <a:lumMod val="65000"/>
                  </a:schemeClr>
                </a:solidFill>
                <a:latin typeface="+mn-lt"/>
                <a:ea typeface="+mn-ea"/>
              </a:defRPr>
            </a:lvl1pPr>
          </a:lstStyle>
          <a:p>
            <a:fld id="{3E3CA578-6D8C-4084-809D-66D25A20E1A2}" type="slidenum">
              <a:rPr lang="zh-CN" altLang="en-US" smtClean="0"/>
              <a:t>‹#›</a:t>
            </a:fld>
            <a:endParaRPr lang="zh-CN" altLang="en-US"/>
          </a:p>
        </p:txBody>
      </p:sp>
      <p:sp>
        <p:nvSpPr>
          <p:cNvPr id="1031" name="Title Placeholder 1"/>
          <p:cNvSpPr>
            <a:spLocks noGrp="1"/>
          </p:cNvSpPr>
          <p:nvPr>
            <p:ph type="title"/>
          </p:nvPr>
        </p:nvSpPr>
        <p:spPr bwMode="auto">
          <a:xfrm>
            <a:off x="792163" y="209550"/>
            <a:ext cx="10642600" cy="1007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Lst>
  <p:txStyles>
    <p:titleStyle>
      <a:lvl1pPr algn="l" rtl="0" eaLnBrk="1" fontAlgn="base" hangingPunct="1">
        <a:lnSpc>
          <a:spcPct val="90000"/>
        </a:lnSpc>
        <a:spcBef>
          <a:spcPct val="0"/>
        </a:spcBef>
        <a:spcAft>
          <a:spcPct val="0"/>
        </a:spcAft>
        <a:defRPr sz="3600" b="1" kern="1200">
          <a:solidFill>
            <a:schemeClr val="accent1"/>
          </a:solidFill>
          <a:latin typeface="+mj-lt"/>
          <a:ea typeface="+mj-ea"/>
          <a:cs typeface="+mj-cs"/>
        </a:defRPr>
      </a:lvl1pPr>
      <a:lvl2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2pPr>
      <a:lvl3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3pPr>
      <a:lvl4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4pPr>
      <a:lvl5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5pPr>
      <a:lvl6pPr marL="4572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6pPr>
      <a:lvl7pPr marL="9144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7pPr>
      <a:lvl8pPr marL="13716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8pPr>
      <a:lvl9pPr marL="18288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9pPr>
    </p:titleStyle>
    <p:bodyStyle>
      <a:lvl1pPr marL="357505" indent="-357505" algn="l" rtl="0" eaLnBrk="1" fontAlgn="base" hangingPunct="1">
        <a:lnSpc>
          <a:spcPct val="90000"/>
        </a:lnSpc>
        <a:spcBef>
          <a:spcPts val="1800"/>
        </a:spcBef>
        <a:spcAft>
          <a:spcPct val="0"/>
        </a:spcAft>
        <a:buClr>
          <a:schemeClr val="tx1"/>
        </a:buClr>
        <a:buSzPct val="80000"/>
        <a:buFont typeface="Wingdings 2" panose="05020102010507070707" pitchFamily="18" charset="2"/>
        <a:buChar char="ê"/>
        <a:defRPr sz="2400" kern="1200">
          <a:solidFill>
            <a:schemeClr val="tx1"/>
          </a:solidFill>
          <a:latin typeface="+mn-lt"/>
          <a:ea typeface="+mn-ea"/>
          <a:cs typeface="+mn-cs"/>
        </a:defRPr>
      </a:lvl1pPr>
      <a:lvl2pPr marL="357505" indent="-357505" algn="l" rtl="0" eaLnBrk="1" fontAlgn="base" hangingPunct="1">
        <a:lnSpc>
          <a:spcPct val="130000"/>
        </a:lnSpc>
        <a:spcBef>
          <a:spcPct val="0"/>
        </a:spcBef>
        <a:spcAft>
          <a:spcPct val="0"/>
        </a:spcAft>
        <a:buClr>
          <a:schemeClr val="tx1"/>
        </a:buClr>
        <a:buFont typeface="Wingdings 2" panose="05020102010507070707" pitchFamily="18" charset="2"/>
        <a:buChar char="ê"/>
        <a:defRPr sz="16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rgbClr val="262626"/>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rgbClr val="262626"/>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xszhaob/JVMPractices"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402842" y="735842"/>
            <a:ext cx="5386316" cy="53863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736493" y="1228297"/>
            <a:ext cx="2719013" cy="2215991"/>
          </a:xfrm>
          <a:prstGeom prst="rect">
            <a:avLst/>
          </a:prstGeom>
          <a:noFill/>
        </p:spPr>
        <p:txBody>
          <a:bodyPr wrap="none" rtlCol="0">
            <a:spAutoFit/>
          </a:bodyPr>
          <a:lstStyle/>
          <a:p>
            <a:pPr algn="ctr"/>
            <a:r>
              <a:rPr lang="en-US" altLang="zh-CN" sz="13800" b="1" dirty="0">
                <a:latin typeface="Agency FB" panose="020B0503020202020204" pitchFamily="34" charset="0"/>
              </a:rPr>
              <a:t>JVM</a:t>
            </a:r>
            <a:endParaRPr lang="zh-CN" altLang="en-US" sz="13800" b="1" dirty="0">
              <a:latin typeface="Agency FB" panose="020B0503020202020204" pitchFamily="34" charset="0"/>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821373" y="4297092"/>
            <a:ext cx="4549254" cy="400110"/>
          </a:xfrm>
          <a:prstGeom prst="rect">
            <a:avLst/>
          </a:prstGeom>
        </p:spPr>
        <p:txBody>
          <a:bodyPr wrap="square">
            <a:spAutoFit/>
          </a:bodyPr>
          <a:lstStyle/>
          <a:p>
            <a:pPr algn="ct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赵博</a:t>
            </a:r>
          </a:p>
        </p:txBody>
      </p:sp>
      <p:sp>
        <p:nvSpPr>
          <p:cNvPr id="7" name="文本框 6"/>
          <p:cNvSpPr txBox="1"/>
          <p:nvPr/>
        </p:nvSpPr>
        <p:spPr>
          <a:xfrm>
            <a:off x="4675586" y="3588547"/>
            <a:ext cx="2834430" cy="646331"/>
          </a:xfrm>
          <a:prstGeom prst="rect">
            <a:avLst/>
          </a:prstGeom>
          <a:noFill/>
        </p:spPr>
        <p:txBody>
          <a:bodyPr wrap="none" rtlCol="0">
            <a:spAutoFit/>
          </a:bodyPr>
          <a:lstStyle/>
          <a:p>
            <a:pPr algn="ctr"/>
            <a:r>
              <a:rPr lang="en-US" altLang="zh-CN" sz="3600" dirty="0"/>
              <a:t>JVM</a:t>
            </a:r>
            <a:r>
              <a:rPr lang="zh-CN" altLang="en-US" sz="3600" dirty="0"/>
              <a:t>知识分享</a:t>
            </a:r>
            <a:endParaRPr lang="zh-CN" altLang="en-US" sz="3600" b="1" dirty="0"/>
          </a:p>
        </p:txBody>
      </p:sp>
      <p:cxnSp>
        <p:nvCxnSpPr>
          <p:cNvPr id="9" name="直接连接符 8"/>
          <p:cNvCxnSpPr/>
          <p:nvPr/>
        </p:nvCxnSpPr>
        <p:spPr>
          <a:xfrm>
            <a:off x="5447731" y="3343702"/>
            <a:ext cx="129653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806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p:txBody>
          <a:bodyPr/>
          <a:lstStyle/>
          <a:p>
            <a:r>
              <a:rPr lang="en-US" altLang="zh-CN" dirty="0"/>
              <a:t>Hotspot</a:t>
            </a:r>
            <a:r>
              <a:rPr lang="zh-CN" altLang="en-US" dirty="0"/>
              <a:t>的“永久代”</a:t>
            </a:r>
            <a:endParaRPr lang="en-US" altLang="zh-CN" dirty="0"/>
          </a:p>
        </p:txBody>
      </p:sp>
      <p:sp>
        <p:nvSpPr>
          <p:cNvPr id="2" name="矩形 1">
            <a:extLst>
              <a:ext uri="{FF2B5EF4-FFF2-40B4-BE49-F238E27FC236}">
                <a16:creationId xmlns:a16="http://schemas.microsoft.com/office/drawing/2014/main" id="{D9C4AD1C-915A-4111-8E49-2A1ABA14B3A7}"/>
              </a:ext>
            </a:extLst>
          </p:cNvPr>
          <p:cNvSpPr/>
          <p:nvPr/>
        </p:nvSpPr>
        <p:spPr>
          <a:xfrm>
            <a:off x="792163" y="1415560"/>
            <a:ext cx="10665069" cy="2554545"/>
          </a:xfrm>
          <a:prstGeom prst="rect">
            <a:avLst/>
          </a:prstGeom>
        </p:spPr>
        <p:txBody>
          <a:bodyPr wrap="square">
            <a:spAutoFit/>
          </a:bodyPr>
          <a:lstStyle/>
          <a:p>
            <a:r>
              <a:rPr lang="zh-CN" altLang="en-US" sz="2000" dirty="0"/>
              <a:t>在</a:t>
            </a:r>
            <a:r>
              <a:rPr lang="en-US" altLang="zh-CN" sz="2000" dirty="0"/>
              <a:t>JDK7</a:t>
            </a:r>
            <a:r>
              <a:rPr lang="zh-CN" altLang="en-US" sz="2000" dirty="0"/>
              <a:t>之前，永久代内存区域其实包含了两个部分：方法区和字符串常量池</a:t>
            </a:r>
          </a:p>
          <a:p>
            <a:r>
              <a:rPr lang="zh-CN" altLang="en-US" sz="2000" dirty="0"/>
              <a:t>方法区主要存储了</a:t>
            </a:r>
            <a:r>
              <a:rPr lang="en-US" altLang="zh-CN" sz="2000" dirty="0"/>
              <a:t>class</a:t>
            </a:r>
            <a:r>
              <a:rPr lang="zh-CN" altLang="en-US" sz="2000" dirty="0"/>
              <a:t>的一些信息，包括运行时常量池、</a:t>
            </a:r>
            <a:r>
              <a:rPr lang="en-US" altLang="zh-CN" sz="2000" dirty="0" err="1"/>
              <a:t>Classloader</a:t>
            </a:r>
            <a:r>
              <a:rPr lang="zh-CN" altLang="en-US" sz="2000" dirty="0"/>
              <a:t>的引用，字段数据，方法数据等等。</a:t>
            </a:r>
          </a:p>
          <a:p>
            <a:r>
              <a:rPr lang="zh-CN" altLang="en-US" sz="2000" dirty="0"/>
              <a:t>字符串常量池是在</a:t>
            </a:r>
            <a:r>
              <a:rPr lang="en-US" altLang="zh-CN" sz="2000" dirty="0"/>
              <a:t>JDK 7</a:t>
            </a:r>
            <a:r>
              <a:rPr lang="zh-CN" altLang="en-US" sz="2000" dirty="0"/>
              <a:t>的时候从</a:t>
            </a:r>
            <a:r>
              <a:rPr lang="en-US" altLang="zh-CN" sz="2000" dirty="0"/>
              <a:t>JVM</a:t>
            </a:r>
            <a:r>
              <a:rPr lang="zh-CN" altLang="en-US" sz="2000" dirty="0"/>
              <a:t>的永久代内存区域里面移除的。</a:t>
            </a:r>
            <a:endParaRPr lang="en-US" altLang="zh-CN" sz="2000" dirty="0"/>
          </a:p>
          <a:p>
            <a:endParaRPr lang="en-US" altLang="zh-CN" sz="2000" dirty="0"/>
          </a:p>
          <a:p>
            <a:r>
              <a:rPr lang="zh-CN" altLang="en-US" sz="2000" dirty="0"/>
              <a:t>原来在方法区中保存的</a:t>
            </a:r>
            <a:r>
              <a:rPr lang="en-US" altLang="zh-CN" sz="2000" dirty="0"/>
              <a:t>class</a:t>
            </a:r>
            <a:r>
              <a:rPr lang="zh-CN" altLang="en-US" sz="2000" dirty="0"/>
              <a:t>元数据信息将保存在</a:t>
            </a:r>
            <a:r>
              <a:rPr lang="en-US" altLang="zh-CN" sz="2000" dirty="0"/>
              <a:t>native memory</a:t>
            </a:r>
            <a:r>
              <a:rPr lang="zh-CN" altLang="en-US" sz="2000" dirty="0"/>
              <a:t>中。</a:t>
            </a:r>
            <a:endParaRPr lang="en-US" altLang="zh-CN" sz="2000" dirty="0"/>
          </a:p>
          <a:p>
            <a:endParaRPr lang="zh-CN" altLang="en-US" sz="2000" dirty="0"/>
          </a:p>
          <a:p>
            <a:r>
              <a:rPr lang="zh-CN" altLang="en-US" sz="2000" dirty="0"/>
              <a:t>以后在</a:t>
            </a:r>
            <a:r>
              <a:rPr lang="en-US" altLang="zh-CN" sz="2000" dirty="0"/>
              <a:t>Hotspot</a:t>
            </a:r>
            <a:r>
              <a:rPr lang="zh-CN" altLang="en-US" sz="2000" dirty="0"/>
              <a:t>中就不再有</a:t>
            </a:r>
            <a:r>
              <a:rPr lang="en-US" altLang="zh-CN" sz="2000" dirty="0" err="1"/>
              <a:t>OutOfMemoryError</a:t>
            </a:r>
            <a:r>
              <a:rPr lang="zh-CN" altLang="en-US" sz="2000" dirty="0"/>
              <a:t>：</a:t>
            </a:r>
            <a:r>
              <a:rPr lang="en-US" altLang="zh-CN" sz="2000" dirty="0" err="1"/>
              <a:t>PermGen</a:t>
            </a:r>
            <a:endParaRPr lang="en-US" altLang="zh-CN" sz="2000" dirty="0"/>
          </a:p>
        </p:txBody>
      </p:sp>
    </p:spTree>
    <p:extLst>
      <p:ext uri="{BB962C8B-B14F-4D97-AF65-F5344CB8AC3E}">
        <p14:creationId xmlns:p14="http://schemas.microsoft.com/office/powerpoint/2010/main" val="154026720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p:txBody>
          <a:bodyPr/>
          <a:lstStyle/>
          <a:p>
            <a:r>
              <a:rPr lang="zh-CN" altLang="en-US" dirty="0"/>
              <a:t>运行时常量池</a:t>
            </a:r>
            <a:r>
              <a:rPr lang="en-US" altLang="zh-CN" dirty="0"/>
              <a:t>—</a:t>
            </a:r>
            <a:r>
              <a:rPr lang="zh-CN" altLang="en-US" dirty="0"/>
              <a:t>线程共享</a:t>
            </a:r>
            <a:endParaRPr lang="en-US" altLang="zh-CN" dirty="0"/>
          </a:p>
        </p:txBody>
      </p:sp>
      <p:sp>
        <p:nvSpPr>
          <p:cNvPr id="2" name="矩形 1">
            <a:extLst>
              <a:ext uri="{FF2B5EF4-FFF2-40B4-BE49-F238E27FC236}">
                <a16:creationId xmlns:a16="http://schemas.microsoft.com/office/drawing/2014/main" id="{D9C4AD1C-915A-4111-8E49-2A1ABA14B3A7}"/>
              </a:ext>
            </a:extLst>
          </p:cNvPr>
          <p:cNvSpPr/>
          <p:nvPr/>
        </p:nvSpPr>
        <p:spPr>
          <a:xfrm>
            <a:off x="792163" y="1415560"/>
            <a:ext cx="10665069" cy="2862322"/>
          </a:xfrm>
          <a:prstGeom prst="rect">
            <a:avLst/>
          </a:prstGeom>
        </p:spPr>
        <p:txBody>
          <a:bodyPr wrap="square">
            <a:spAutoFit/>
          </a:bodyPr>
          <a:lstStyle/>
          <a:p>
            <a:r>
              <a:rPr lang="zh-CN" altLang="en-US" sz="2000" dirty="0"/>
              <a:t>运行时常量池</a:t>
            </a:r>
            <a:r>
              <a:rPr lang="en-US" altLang="zh-CN" sz="2000" dirty="0"/>
              <a:t>(Runtime Constant Pool)</a:t>
            </a:r>
            <a:r>
              <a:rPr lang="zh-CN" altLang="en-US" sz="2000" dirty="0"/>
              <a:t>是每一个类或接口的常量池的运行时表示形式，它包括了若干不同的的常量：从编译器可知的数值字面量到必须运行期解析后才能获得的的方法或字段引用。</a:t>
            </a:r>
            <a:endParaRPr lang="en-US" altLang="zh-CN" sz="2000" dirty="0"/>
          </a:p>
          <a:p>
            <a:r>
              <a:rPr lang="en-US" altLang="zh-CN" sz="2000" dirty="0"/>
              <a:t>JVM</a:t>
            </a:r>
            <a:r>
              <a:rPr lang="zh-CN" altLang="en-US" sz="2000" dirty="0"/>
              <a:t>规范规定，每一个运行时常量池都分配在</a:t>
            </a:r>
            <a:r>
              <a:rPr lang="en-US" altLang="zh-CN" sz="2000" dirty="0"/>
              <a:t>JVM</a:t>
            </a:r>
            <a:r>
              <a:rPr lang="zh-CN" altLang="en-US" sz="2000" dirty="0"/>
              <a:t>虚拟机的方法区中，在类和接口被加载到虚拟机后，对应的运行时常量池就会创建出来。</a:t>
            </a:r>
            <a:endParaRPr lang="en-US" altLang="zh-CN" sz="2000" dirty="0"/>
          </a:p>
          <a:p>
            <a:endParaRPr lang="zh-CN" altLang="en-US" sz="2000" dirty="0"/>
          </a:p>
          <a:p>
            <a:r>
              <a:rPr lang="en-US" altLang="zh-CN" sz="2000" dirty="0"/>
              <a:t>JVM</a:t>
            </a:r>
            <a:r>
              <a:rPr lang="zh-CN" altLang="en-US" sz="2000" dirty="0"/>
              <a:t>规范中规定在创建类和接口的运行时常量池时可能会发生</a:t>
            </a:r>
            <a:r>
              <a:rPr lang="en-US" altLang="zh-CN" sz="2000" dirty="0" err="1"/>
              <a:t>OutOfMemoryError</a:t>
            </a:r>
            <a:r>
              <a:rPr lang="zh-CN" altLang="en-US" sz="2000" dirty="0"/>
              <a:t>，其中：</a:t>
            </a:r>
          </a:p>
          <a:p>
            <a:r>
              <a:rPr lang="zh-CN" altLang="en-US" sz="2000" dirty="0"/>
              <a:t>当创建类或接口时，如果构造运行时常量池所需要的内存空间超过了方法区所能提供的最大值，那么</a:t>
            </a:r>
            <a:r>
              <a:rPr lang="en-US" altLang="zh-CN" sz="2000" dirty="0"/>
              <a:t>JVM</a:t>
            </a:r>
            <a:r>
              <a:rPr lang="zh-CN" altLang="en-US" sz="2000" dirty="0"/>
              <a:t>将会抛出一个</a:t>
            </a:r>
            <a:r>
              <a:rPr lang="en-US" altLang="zh-CN" sz="2000" dirty="0" err="1"/>
              <a:t>OufOfMemoryError</a:t>
            </a:r>
            <a:r>
              <a:rPr lang="zh-CN" altLang="en-US" sz="2000" dirty="0"/>
              <a:t>异常。</a:t>
            </a:r>
          </a:p>
        </p:txBody>
      </p:sp>
    </p:spTree>
    <p:extLst>
      <p:ext uri="{BB962C8B-B14F-4D97-AF65-F5344CB8AC3E}">
        <p14:creationId xmlns:p14="http://schemas.microsoft.com/office/powerpoint/2010/main" val="325633073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B9D0B4-A456-444C-9AC9-C2214613CE2D}"/>
              </a:ext>
            </a:extLst>
          </p:cNvPr>
          <p:cNvSpPr txBox="1"/>
          <p:nvPr/>
        </p:nvSpPr>
        <p:spPr>
          <a:xfrm>
            <a:off x="4413739" y="2875085"/>
            <a:ext cx="3042138" cy="1754326"/>
          </a:xfrm>
          <a:prstGeom prst="rect">
            <a:avLst/>
          </a:prstGeom>
          <a:noFill/>
        </p:spPr>
        <p:txBody>
          <a:bodyPr wrap="square" rtlCol="0">
            <a:spAutoFit/>
          </a:bodyPr>
          <a:lstStyle/>
          <a:p>
            <a:r>
              <a:rPr lang="zh-CN" altLang="en-US" sz="4800" dirty="0"/>
              <a:t>谢谢聆听</a:t>
            </a:r>
            <a:endParaRPr lang="en-US" altLang="zh-CN" sz="4800" dirty="0"/>
          </a:p>
          <a:p>
            <a:endParaRPr lang="en-US" altLang="zh-CN" sz="4800" dirty="0"/>
          </a:p>
          <a:p>
            <a:r>
              <a:rPr lang="en-US" altLang="zh-CN" sz="1200" dirty="0">
                <a:hlinkClick r:id="rId2"/>
              </a:rPr>
              <a:t>https://github.com/xszhaob/JVMPractices</a:t>
            </a:r>
            <a:endParaRPr lang="zh-CN" altLang="en-US" sz="1200" dirty="0"/>
          </a:p>
        </p:txBody>
      </p:sp>
    </p:spTree>
    <p:extLst>
      <p:ext uri="{BB962C8B-B14F-4D97-AF65-F5344CB8AC3E}">
        <p14:creationId xmlns:p14="http://schemas.microsoft.com/office/powerpoint/2010/main" val="16487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1584" y="3701954"/>
            <a:ext cx="3688830" cy="584775"/>
          </a:xfrm>
          <a:prstGeom prst="rect">
            <a:avLst/>
          </a:prstGeom>
          <a:noFill/>
        </p:spPr>
        <p:txBody>
          <a:bodyPr wrap="none" rtlCol="0">
            <a:spAutoFit/>
          </a:bodyPr>
          <a:lstStyle/>
          <a:p>
            <a:pPr algn="ctr"/>
            <a:r>
              <a:rPr lang="en-US" altLang="zh-CN" sz="3200" b="1" dirty="0">
                <a:solidFill>
                  <a:schemeClr val="accent1"/>
                </a:solidFill>
                <a:latin typeface="+mn-ea"/>
              </a:rPr>
              <a:t>JVM</a:t>
            </a:r>
            <a:r>
              <a:rPr lang="zh-CN" altLang="en-US" sz="3200" b="1" dirty="0">
                <a:solidFill>
                  <a:schemeClr val="accent1"/>
                </a:solidFill>
                <a:latin typeface="+mn-ea"/>
              </a:rPr>
              <a:t>运行时内存分区</a:t>
            </a:r>
          </a:p>
        </p:txBody>
      </p:sp>
      <p:sp>
        <p:nvSpPr>
          <p:cNvPr id="4" name="矩形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023047" y="4354969"/>
            <a:ext cx="4145907" cy="276999"/>
          </a:xfrm>
          <a:prstGeom prst="rect">
            <a:avLst/>
          </a:prstGeom>
        </p:spPr>
        <p:txBody>
          <a:bodyPr wrap="square">
            <a:spAutoFit/>
          </a:bodyPr>
          <a:lstStyle/>
          <a:p>
            <a:pPr algn="ctr"/>
            <a:r>
              <a:rPr lang="en-US" altLang="zh-CN" sz="12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基于</a:t>
            </a:r>
            <a:r>
              <a:rPr lang="en-US" altLang="zh-CN" sz="12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Java 7</a:t>
            </a:r>
            <a:r>
              <a:rPr lang="zh-CN" altLang="en-US" sz="12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虚拟机规范和</a:t>
            </a:r>
            <a:r>
              <a:rPr lang="en-US" altLang="zh-CN" sz="12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Hotspot</a:t>
            </a:r>
            <a:r>
              <a:rPr lang="zh-CN" altLang="en-US" sz="1200" dirty="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虚拟机</a:t>
            </a:r>
          </a:p>
        </p:txBody>
      </p:sp>
      <p:sp>
        <p:nvSpPr>
          <p:cNvPr id="5" name="圆角矩形 4"/>
          <p:cNvSpPr/>
          <p:nvPr/>
        </p:nvSpPr>
        <p:spPr>
          <a:xfrm>
            <a:off x="5243015" y="4976322"/>
            <a:ext cx="1705970" cy="427697"/>
          </a:xfrm>
          <a:prstGeom prst="roundRect">
            <a:avLst>
              <a:gd name="adj" fmla="val 453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NEXT</a:t>
            </a:r>
            <a:endParaRPr lang="zh-CN" altLang="en-US" dirty="0">
              <a:solidFill>
                <a:schemeClr val="tx1"/>
              </a:solidFill>
            </a:endParaRPr>
          </a:p>
        </p:txBody>
      </p:sp>
      <p:sp>
        <p:nvSpPr>
          <p:cNvPr id="7" name="椭圆 6"/>
          <p:cNvSpPr/>
          <p:nvPr/>
        </p:nvSpPr>
        <p:spPr>
          <a:xfrm>
            <a:off x="5243014" y="1763974"/>
            <a:ext cx="1705972" cy="1705970"/>
          </a:xfrm>
          <a:prstGeom prst="ellipse">
            <a:avLst/>
          </a:prstGeom>
          <a:solidFill>
            <a:srgbClr val="7DA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solidFill>
                  <a:schemeClr val="tx1"/>
                </a:solidFill>
              </a:rPr>
              <a:t>01</a:t>
            </a:r>
            <a:endParaRPr lang="zh-CN" altLang="en-US" sz="6000" dirty="0">
              <a:solidFill>
                <a:schemeClr val="tx1"/>
              </a:solidFill>
            </a:endParaRPr>
          </a:p>
        </p:txBody>
      </p:sp>
    </p:spTree>
    <p:extLst>
      <p:ext uri="{BB962C8B-B14F-4D97-AF65-F5344CB8AC3E}">
        <p14:creationId xmlns:p14="http://schemas.microsoft.com/office/powerpoint/2010/main" val="134997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7142" y="1900451"/>
            <a:ext cx="3057098" cy="30570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latin typeface="+mn-ea"/>
              </a:rPr>
              <a:t>运行时内存分区</a:t>
            </a:r>
            <a:endParaRPr lang="zh-CN" altLang="en-US" sz="3200" b="1" dirty="0">
              <a:solidFill>
                <a:schemeClr val="tx1"/>
              </a:solidFill>
            </a:endParaRPr>
          </a:p>
        </p:txBody>
      </p:sp>
      <p:sp>
        <p:nvSpPr>
          <p:cNvPr id="5" name="文本框 4"/>
          <p:cNvSpPr txBox="1"/>
          <p:nvPr/>
        </p:nvSpPr>
        <p:spPr>
          <a:xfrm>
            <a:off x="6612228" y="1010276"/>
            <a:ext cx="1723549" cy="461665"/>
          </a:xfrm>
          <a:prstGeom prst="rect">
            <a:avLst/>
          </a:prstGeom>
          <a:noFill/>
        </p:spPr>
        <p:txBody>
          <a:bodyPr wrap="none" rtlCol="0">
            <a:spAutoFit/>
          </a:bodyPr>
          <a:lstStyle/>
          <a:p>
            <a:r>
              <a:rPr lang="zh-CN" altLang="en-US" dirty="0"/>
              <a:t>程序计数器</a:t>
            </a:r>
            <a:endParaRPr lang="zh-CN" altLang="en-US" b="1" dirty="0"/>
          </a:p>
        </p:txBody>
      </p:sp>
      <p:sp>
        <p:nvSpPr>
          <p:cNvPr id="7" name="文本框 6"/>
          <p:cNvSpPr txBox="1"/>
          <p:nvPr/>
        </p:nvSpPr>
        <p:spPr>
          <a:xfrm>
            <a:off x="6612228" y="1874853"/>
            <a:ext cx="1938351" cy="461665"/>
          </a:xfrm>
          <a:prstGeom prst="rect">
            <a:avLst/>
          </a:prstGeom>
          <a:noFill/>
        </p:spPr>
        <p:txBody>
          <a:bodyPr wrap="none" rtlCol="0">
            <a:spAutoFit/>
          </a:bodyPr>
          <a:lstStyle/>
          <a:p>
            <a:r>
              <a:rPr lang="en-US" altLang="zh-CN" dirty="0"/>
              <a:t>Java</a:t>
            </a:r>
            <a:r>
              <a:rPr lang="zh-CN" altLang="en-US" dirty="0"/>
              <a:t>虚拟机栈</a:t>
            </a:r>
          </a:p>
        </p:txBody>
      </p:sp>
      <p:sp>
        <p:nvSpPr>
          <p:cNvPr id="9" name="文本框 8"/>
          <p:cNvSpPr txBox="1"/>
          <p:nvPr/>
        </p:nvSpPr>
        <p:spPr>
          <a:xfrm>
            <a:off x="6612228" y="2739430"/>
            <a:ext cx="1723549" cy="461665"/>
          </a:xfrm>
          <a:prstGeom prst="rect">
            <a:avLst/>
          </a:prstGeom>
          <a:noFill/>
        </p:spPr>
        <p:txBody>
          <a:bodyPr wrap="none" rtlCol="0">
            <a:spAutoFit/>
          </a:bodyPr>
          <a:lstStyle/>
          <a:p>
            <a:r>
              <a:rPr lang="zh-CN" altLang="en-US" dirty="0"/>
              <a:t>本地方法栈</a:t>
            </a:r>
          </a:p>
        </p:txBody>
      </p:sp>
      <p:sp>
        <p:nvSpPr>
          <p:cNvPr id="11" name="文本框 10"/>
          <p:cNvSpPr txBox="1"/>
          <p:nvPr/>
        </p:nvSpPr>
        <p:spPr>
          <a:xfrm>
            <a:off x="6612228" y="3604007"/>
            <a:ext cx="1015021" cy="461665"/>
          </a:xfrm>
          <a:prstGeom prst="rect">
            <a:avLst/>
          </a:prstGeom>
          <a:noFill/>
        </p:spPr>
        <p:txBody>
          <a:bodyPr wrap="none" rtlCol="0">
            <a:spAutoFit/>
          </a:bodyPr>
          <a:lstStyle/>
          <a:p>
            <a:r>
              <a:rPr lang="en-US" altLang="zh-CN" dirty="0"/>
              <a:t>Java</a:t>
            </a:r>
            <a:r>
              <a:rPr lang="zh-CN" altLang="en-US" dirty="0"/>
              <a:t>堆</a:t>
            </a:r>
            <a:endParaRPr lang="zh-CN" altLang="en-US" b="1" dirty="0"/>
          </a:p>
        </p:txBody>
      </p:sp>
      <p:cxnSp>
        <p:nvCxnSpPr>
          <p:cNvPr id="13" name="直接连接符 12"/>
          <p:cNvCxnSpPr/>
          <p:nvPr/>
        </p:nvCxnSpPr>
        <p:spPr>
          <a:xfrm>
            <a:off x="6339268" y="1010276"/>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39268" y="1874853"/>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339268" y="2704240"/>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339268" y="3604007"/>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F33E0DC8-58D5-4630-A001-336758549B4B}"/>
              </a:ext>
            </a:extLst>
          </p:cNvPr>
          <p:cNvSpPr txBox="1"/>
          <p:nvPr/>
        </p:nvSpPr>
        <p:spPr>
          <a:xfrm>
            <a:off x="6612228" y="4495884"/>
            <a:ext cx="1107996" cy="461665"/>
          </a:xfrm>
          <a:prstGeom prst="rect">
            <a:avLst/>
          </a:prstGeom>
          <a:noFill/>
        </p:spPr>
        <p:txBody>
          <a:bodyPr wrap="none" rtlCol="0">
            <a:spAutoFit/>
          </a:bodyPr>
          <a:lstStyle/>
          <a:p>
            <a:r>
              <a:rPr lang="zh-CN" altLang="en-US" dirty="0"/>
              <a:t>方法区</a:t>
            </a:r>
            <a:endParaRPr lang="zh-CN" altLang="en-US" b="1" dirty="0"/>
          </a:p>
        </p:txBody>
      </p:sp>
      <p:cxnSp>
        <p:nvCxnSpPr>
          <p:cNvPr id="18" name="直接连接符 17">
            <a:extLst>
              <a:ext uri="{FF2B5EF4-FFF2-40B4-BE49-F238E27FC236}">
                <a16:creationId xmlns:a16="http://schemas.microsoft.com/office/drawing/2014/main" id="{F84F2C7A-EE22-43EE-94F2-A00B355E4345}"/>
              </a:ext>
            </a:extLst>
          </p:cNvPr>
          <p:cNvCxnSpPr/>
          <p:nvPr/>
        </p:nvCxnSpPr>
        <p:spPr>
          <a:xfrm>
            <a:off x="6339268" y="4495884"/>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01B3252-E067-486B-BB68-1125A9C47E8B}"/>
              </a:ext>
            </a:extLst>
          </p:cNvPr>
          <p:cNvSpPr txBox="1"/>
          <p:nvPr/>
        </p:nvSpPr>
        <p:spPr>
          <a:xfrm>
            <a:off x="6612228" y="5454580"/>
            <a:ext cx="2031325" cy="461665"/>
          </a:xfrm>
          <a:prstGeom prst="rect">
            <a:avLst/>
          </a:prstGeom>
          <a:noFill/>
        </p:spPr>
        <p:txBody>
          <a:bodyPr wrap="none" rtlCol="0">
            <a:spAutoFit/>
          </a:bodyPr>
          <a:lstStyle/>
          <a:p>
            <a:r>
              <a:rPr lang="zh-CN" altLang="en-US" dirty="0"/>
              <a:t>运行时常量池</a:t>
            </a:r>
            <a:endParaRPr lang="zh-CN" altLang="en-US" b="1" dirty="0"/>
          </a:p>
        </p:txBody>
      </p:sp>
      <p:cxnSp>
        <p:nvCxnSpPr>
          <p:cNvPr id="20" name="直接连接符 19">
            <a:extLst>
              <a:ext uri="{FF2B5EF4-FFF2-40B4-BE49-F238E27FC236}">
                <a16:creationId xmlns:a16="http://schemas.microsoft.com/office/drawing/2014/main" id="{3CD8453C-8D0D-4ED6-8970-286B2FFDC3A6}"/>
              </a:ext>
            </a:extLst>
          </p:cNvPr>
          <p:cNvCxnSpPr/>
          <p:nvPr/>
        </p:nvCxnSpPr>
        <p:spPr>
          <a:xfrm>
            <a:off x="6339268" y="5454580"/>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1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B9C0BB2E-717C-428E-8147-7A1945C9C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487" y="647700"/>
            <a:ext cx="8201025" cy="5562600"/>
          </a:xfrm>
          <a:prstGeom prst="rect">
            <a:avLst/>
          </a:prstGeom>
        </p:spPr>
      </p:pic>
    </p:spTree>
    <p:extLst>
      <p:ext uri="{BB962C8B-B14F-4D97-AF65-F5344CB8AC3E}">
        <p14:creationId xmlns:p14="http://schemas.microsoft.com/office/powerpoint/2010/main" val="62253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p:txBody>
          <a:bodyPr/>
          <a:lstStyle/>
          <a:p>
            <a:r>
              <a:rPr lang="zh-CN" altLang="en-US" dirty="0"/>
              <a:t>程序计数器</a:t>
            </a:r>
            <a:r>
              <a:rPr lang="en-US" altLang="zh-CN" dirty="0"/>
              <a:t>—</a:t>
            </a:r>
            <a:r>
              <a:rPr lang="zh-CN" altLang="en-US" dirty="0"/>
              <a:t>线程私有</a:t>
            </a:r>
            <a:endParaRPr lang="en-US" altLang="zh-CN" dirty="0"/>
          </a:p>
        </p:txBody>
      </p:sp>
      <p:sp>
        <p:nvSpPr>
          <p:cNvPr id="2" name="矩形 1">
            <a:extLst>
              <a:ext uri="{FF2B5EF4-FFF2-40B4-BE49-F238E27FC236}">
                <a16:creationId xmlns:a16="http://schemas.microsoft.com/office/drawing/2014/main" id="{D9C4AD1C-915A-4111-8E49-2A1ABA14B3A7}"/>
              </a:ext>
            </a:extLst>
          </p:cNvPr>
          <p:cNvSpPr/>
          <p:nvPr/>
        </p:nvSpPr>
        <p:spPr>
          <a:xfrm>
            <a:off x="792163" y="1415560"/>
            <a:ext cx="10665069" cy="4401205"/>
          </a:xfrm>
          <a:prstGeom prst="rect">
            <a:avLst/>
          </a:prstGeom>
        </p:spPr>
        <p:txBody>
          <a:bodyPr wrap="square">
            <a:spAutoFit/>
          </a:bodyPr>
          <a:lstStyle/>
          <a:p>
            <a:r>
              <a:rPr lang="zh-CN" altLang="en-US" sz="2000" dirty="0"/>
              <a:t>程序计数器是一块较小的内存空间，可以看作是当前线程所执行的字节码的行号指示器。在</a:t>
            </a:r>
            <a:r>
              <a:rPr lang="en-US" altLang="zh-CN" sz="2000" dirty="0"/>
              <a:t>JVM</a:t>
            </a:r>
            <a:r>
              <a:rPr lang="zh-CN" altLang="en-US" sz="2000" dirty="0"/>
              <a:t>的概念模型里，字节码解释器工作时就是通过改变这个计数器的值来选取下一条需要执行的字节码指令，分支、循环、跳转、异常处理、线程恢复等基础功能都需要依赖这个计数器。</a:t>
            </a:r>
            <a:endParaRPr lang="en-US" altLang="zh-CN" sz="2000" dirty="0"/>
          </a:p>
          <a:p>
            <a:endParaRPr lang="zh-CN" altLang="en-US" sz="2000" dirty="0"/>
          </a:p>
          <a:p>
            <a:r>
              <a:rPr lang="en-US" altLang="zh-CN" sz="2000" dirty="0"/>
              <a:t>Java</a:t>
            </a:r>
            <a:r>
              <a:rPr lang="zh-CN" altLang="en-US" sz="2000" dirty="0"/>
              <a:t>虚拟机可以支持多个线程同时执行，为了确保某个线程在得到</a:t>
            </a:r>
            <a:r>
              <a:rPr lang="en-US" altLang="zh-CN" sz="2000" dirty="0"/>
              <a:t>CPU</a:t>
            </a:r>
            <a:r>
              <a:rPr lang="zh-CN" altLang="en-US" sz="2000" dirty="0"/>
              <a:t>时间片之后能够恢复到正确的执行位置上，每一条</a:t>
            </a:r>
            <a:r>
              <a:rPr lang="en-US" altLang="zh-CN" sz="2000" dirty="0"/>
              <a:t>Java</a:t>
            </a:r>
            <a:r>
              <a:rPr lang="zh-CN" altLang="en-US" sz="2000" dirty="0"/>
              <a:t>虚拟机线程都拥有自己的程序计数器，各线程之间的计数器互不影响，因此，我们可以认为程序计数器是线程私有的，随着</a:t>
            </a:r>
            <a:r>
              <a:rPr lang="en-US" altLang="zh-CN" sz="2000" dirty="0"/>
              <a:t>JVM</a:t>
            </a:r>
            <a:r>
              <a:rPr lang="zh-CN" altLang="en-US" sz="2000" dirty="0"/>
              <a:t>线程的启动和结束而创建和销毁。</a:t>
            </a:r>
            <a:endParaRPr lang="en-US" altLang="zh-CN" sz="2000" dirty="0"/>
          </a:p>
          <a:p>
            <a:endParaRPr lang="zh-CN" altLang="en-US" sz="2000" dirty="0"/>
          </a:p>
          <a:p>
            <a:r>
              <a:rPr lang="zh-CN" altLang="en-US" sz="2000" dirty="0"/>
              <a:t>在任何时候，一条</a:t>
            </a:r>
            <a:r>
              <a:rPr lang="en-US" altLang="zh-CN" sz="2000" dirty="0"/>
              <a:t>JVM</a:t>
            </a:r>
            <a:r>
              <a:rPr lang="zh-CN" altLang="en-US" sz="2000" dirty="0"/>
              <a:t>线程只会执行一个方法。</a:t>
            </a:r>
            <a:r>
              <a:rPr lang="en-US" altLang="zh-CN" sz="2000" dirty="0"/>
              <a:t>JVM</a:t>
            </a:r>
            <a:r>
              <a:rPr lang="zh-CN" altLang="en-US" sz="2000" dirty="0"/>
              <a:t>规范要求，如果这个方法不是</a:t>
            </a:r>
            <a:r>
              <a:rPr lang="en-US" altLang="zh-CN" sz="2000" dirty="0"/>
              <a:t>native</a:t>
            </a:r>
            <a:r>
              <a:rPr lang="zh-CN" altLang="en-US" sz="2000" dirty="0"/>
              <a:t>的，那么程序计数器中保存</a:t>
            </a:r>
            <a:r>
              <a:rPr lang="en-US" altLang="zh-CN" sz="2000" dirty="0"/>
              <a:t>JVM</a:t>
            </a:r>
            <a:r>
              <a:rPr lang="zh-CN" altLang="en-US" sz="2000" dirty="0"/>
              <a:t>线程正在执行的字节码指令的地址；如果方法是</a:t>
            </a:r>
            <a:r>
              <a:rPr lang="en-US" altLang="zh-CN" sz="2000" dirty="0"/>
              <a:t>native</a:t>
            </a:r>
            <a:r>
              <a:rPr lang="zh-CN" altLang="en-US" sz="2000" dirty="0"/>
              <a:t>的，那么程序计数器保存的值就是</a:t>
            </a:r>
            <a:r>
              <a:rPr lang="en-US" altLang="zh-CN" sz="2000" dirty="0"/>
              <a:t>undefined</a:t>
            </a:r>
            <a:r>
              <a:rPr lang="zh-CN" altLang="en-US" sz="2000" dirty="0"/>
              <a:t>。</a:t>
            </a:r>
            <a:endParaRPr lang="en-US" altLang="zh-CN" sz="2000" dirty="0"/>
          </a:p>
          <a:p>
            <a:endParaRPr lang="en-US" altLang="zh-CN" sz="2000" dirty="0"/>
          </a:p>
          <a:p>
            <a:r>
              <a:rPr lang="zh-CN" altLang="en-US" sz="2000" dirty="0"/>
              <a:t>没有</a:t>
            </a:r>
            <a:r>
              <a:rPr lang="en-US" altLang="zh-CN" sz="2000" dirty="0" err="1"/>
              <a:t>OutOfMemoryError</a:t>
            </a:r>
            <a:endParaRPr lang="zh-CN" altLang="en-US" sz="2000"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p:txBody>
          <a:bodyPr/>
          <a:lstStyle/>
          <a:p>
            <a:r>
              <a:rPr lang="en-US" altLang="zh-CN" dirty="0"/>
              <a:t>Java</a:t>
            </a:r>
            <a:r>
              <a:rPr lang="zh-CN" altLang="en-US" dirty="0"/>
              <a:t>虚拟机栈</a:t>
            </a:r>
            <a:r>
              <a:rPr lang="en-US" altLang="zh-CN" dirty="0"/>
              <a:t>—</a:t>
            </a:r>
            <a:r>
              <a:rPr lang="zh-CN" altLang="en-US" dirty="0"/>
              <a:t>线程私有</a:t>
            </a:r>
            <a:endParaRPr lang="en-US" altLang="zh-CN" dirty="0"/>
          </a:p>
        </p:txBody>
      </p:sp>
      <p:sp>
        <p:nvSpPr>
          <p:cNvPr id="2" name="矩形 1">
            <a:extLst>
              <a:ext uri="{FF2B5EF4-FFF2-40B4-BE49-F238E27FC236}">
                <a16:creationId xmlns:a16="http://schemas.microsoft.com/office/drawing/2014/main" id="{D9C4AD1C-915A-4111-8E49-2A1ABA14B3A7}"/>
              </a:ext>
            </a:extLst>
          </p:cNvPr>
          <p:cNvSpPr/>
          <p:nvPr/>
        </p:nvSpPr>
        <p:spPr>
          <a:xfrm>
            <a:off x="792163" y="1415560"/>
            <a:ext cx="10665069" cy="4093428"/>
          </a:xfrm>
          <a:prstGeom prst="rect">
            <a:avLst/>
          </a:prstGeom>
        </p:spPr>
        <p:txBody>
          <a:bodyPr wrap="square">
            <a:spAutoFit/>
          </a:bodyPr>
          <a:lstStyle/>
          <a:p>
            <a:r>
              <a:rPr lang="zh-CN" altLang="en-US" sz="2000" dirty="0"/>
              <a:t>虚拟机栈是用于存储局部变量和一些过程结果的地方。和程序计数器一样，</a:t>
            </a:r>
            <a:r>
              <a:rPr lang="en-US" altLang="zh-CN" sz="2000" dirty="0"/>
              <a:t>Java</a:t>
            </a:r>
            <a:r>
              <a:rPr lang="zh-CN" altLang="en-US" sz="2000" dirty="0"/>
              <a:t>虚拟机栈也是线程私有的，也随着</a:t>
            </a:r>
            <a:r>
              <a:rPr lang="en-US" altLang="zh-CN" sz="2000" dirty="0"/>
              <a:t>Java</a:t>
            </a:r>
            <a:r>
              <a:rPr lang="zh-CN" altLang="en-US" sz="2000" dirty="0"/>
              <a:t>虚拟机线程的启动和结束而创建和销毁。每个方法在执行的同时会创建一个栈帧用于存储局部变量表、操作数栈、动态链表、方法出口等信息。每个方法从调用到执行完成的过程，对应这样一个栈帧在虚拟机栈中入栈到出栈的过程。</a:t>
            </a:r>
          </a:p>
          <a:p>
            <a:r>
              <a:rPr lang="zh-CN" altLang="en-US" sz="2000" dirty="0"/>
              <a:t>因为局部变量存放在</a:t>
            </a:r>
            <a:r>
              <a:rPr lang="en-US" altLang="zh-CN" sz="2000" dirty="0"/>
              <a:t>Java</a:t>
            </a:r>
            <a:r>
              <a:rPr lang="zh-CN" altLang="en-US" sz="2000" dirty="0"/>
              <a:t>虚拟机栈中，而虚拟机栈又是线程私有，因此可以很直观地理解“局部变量是线程安全的”这一结论。</a:t>
            </a:r>
            <a:endParaRPr lang="en-US" altLang="zh-CN" sz="2000" dirty="0"/>
          </a:p>
          <a:p>
            <a:endParaRPr lang="zh-CN" altLang="en-US" sz="2000" dirty="0"/>
          </a:p>
          <a:p>
            <a:r>
              <a:rPr lang="en-US" altLang="zh-CN" sz="2000" dirty="0"/>
              <a:t>JVM</a:t>
            </a:r>
            <a:r>
              <a:rPr lang="zh-CN" altLang="en-US" sz="2000" dirty="0"/>
              <a:t>规范规定</a:t>
            </a:r>
            <a:r>
              <a:rPr lang="en-US" altLang="zh-CN" sz="2000" dirty="0"/>
              <a:t>Java</a:t>
            </a:r>
            <a:r>
              <a:rPr lang="zh-CN" altLang="en-US" sz="2000" dirty="0"/>
              <a:t>虚拟机栈中可能会发生</a:t>
            </a:r>
            <a:r>
              <a:rPr lang="en-US" altLang="zh-CN" sz="2000" dirty="0" err="1"/>
              <a:t>StackOverFlowError</a:t>
            </a:r>
            <a:r>
              <a:rPr lang="zh-CN" altLang="en-US" sz="2000" dirty="0"/>
              <a:t>和</a:t>
            </a:r>
            <a:r>
              <a:rPr lang="en-US" altLang="zh-CN" sz="2000" dirty="0" err="1"/>
              <a:t>OufOfMemoryError</a:t>
            </a:r>
            <a:r>
              <a:rPr lang="zh-CN" altLang="en-US" sz="2000" dirty="0"/>
              <a:t>异常。其中：</a:t>
            </a:r>
          </a:p>
          <a:p>
            <a:r>
              <a:rPr lang="en-US" altLang="zh-CN" sz="2000" dirty="0"/>
              <a:t>1.</a:t>
            </a:r>
            <a:r>
              <a:rPr lang="zh-CN" altLang="en-US" sz="2000" dirty="0"/>
              <a:t>如果线程请求分配的栈容量超过</a:t>
            </a:r>
            <a:r>
              <a:rPr lang="en-US" altLang="zh-CN" sz="2000" dirty="0"/>
              <a:t>Java</a:t>
            </a:r>
            <a:r>
              <a:rPr lang="zh-CN" altLang="en-US" sz="2000" dirty="0"/>
              <a:t>虚拟机栈允许的最大容量时，</a:t>
            </a:r>
            <a:r>
              <a:rPr lang="en-US" altLang="zh-CN" sz="2000" dirty="0"/>
              <a:t>Java</a:t>
            </a:r>
            <a:r>
              <a:rPr lang="zh-CN" altLang="en-US" sz="2000" dirty="0"/>
              <a:t>虚拟机将会抛出一个</a:t>
            </a:r>
            <a:r>
              <a:rPr lang="en-US" altLang="zh-CN" sz="2000" dirty="0" err="1"/>
              <a:t>StackOverFlowError</a:t>
            </a:r>
            <a:r>
              <a:rPr lang="zh-CN" altLang="en-US" sz="2000" dirty="0"/>
              <a:t>异常。</a:t>
            </a:r>
            <a:endParaRPr lang="en-US" altLang="zh-CN" sz="2000" dirty="0"/>
          </a:p>
          <a:p>
            <a:r>
              <a:rPr lang="en-US" altLang="zh-CN" sz="2000" dirty="0"/>
              <a:t>2.</a:t>
            </a:r>
            <a:r>
              <a:rPr lang="zh-CN" altLang="en-US" sz="2000" dirty="0"/>
              <a:t>如果</a:t>
            </a:r>
            <a:r>
              <a:rPr lang="en-US" altLang="zh-CN" sz="2000" dirty="0"/>
              <a:t>Java</a:t>
            </a:r>
            <a:r>
              <a:rPr lang="zh-CN" altLang="en-US" sz="2000" dirty="0"/>
              <a:t>虚拟机栈可以动态扩展，并且扩展的动作已经尝试过，但是目前无法申请到足够的内存去完成扩展，或者在创建新的线程时没有足够的内存去创建对应的虚拟机栈，那么</a:t>
            </a:r>
            <a:r>
              <a:rPr lang="en-US" altLang="zh-CN" sz="2000" dirty="0"/>
              <a:t>Java</a:t>
            </a:r>
            <a:r>
              <a:rPr lang="zh-CN" altLang="en-US" sz="2000" dirty="0"/>
              <a:t>虚拟机将抛出一个</a:t>
            </a:r>
            <a:r>
              <a:rPr lang="en-US" altLang="zh-CN" sz="2000" dirty="0" err="1"/>
              <a:t>OutOfMemoryError</a:t>
            </a:r>
            <a:r>
              <a:rPr lang="zh-CN" altLang="en-US" sz="2000" dirty="0"/>
              <a:t>异常。</a:t>
            </a:r>
          </a:p>
        </p:txBody>
      </p:sp>
    </p:spTree>
    <p:extLst>
      <p:ext uri="{BB962C8B-B14F-4D97-AF65-F5344CB8AC3E}">
        <p14:creationId xmlns:p14="http://schemas.microsoft.com/office/powerpoint/2010/main" val="322019898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p:txBody>
          <a:bodyPr/>
          <a:lstStyle/>
          <a:p>
            <a:r>
              <a:rPr lang="zh-CN" altLang="en-US" dirty="0"/>
              <a:t>本地方法栈</a:t>
            </a:r>
            <a:r>
              <a:rPr lang="en-US" altLang="zh-CN" dirty="0"/>
              <a:t>—</a:t>
            </a:r>
            <a:r>
              <a:rPr lang="zh-CN" altLang="en-US" dirty="0"/>
              <a:t>线程私有</a:t>
            </a:r>
            <a:endParaRPr lang="en-US" altLang="zh-CN" dirty="0"/>
          </a:p>
        </p:txBody>
      </p:sp>
      <p:sp>
        <p:nvSpPr>
          <p:cNvPr id="2" name="矩形 1">
            <a:extLst>
              <a:ext uri="{FF2B5EF4-FFF2-40B4-BE49-F238E27FC236}">
                <a16:creationId xmlns:a16="http://schemas.microsoft.com/office/drawing/2014/main" id="{D9C4AD1C-915A-4111-8E49-2A1ABA14B3A7}"/>
              </a:ext>
            </a:extLst>
          </p:cNvPr>
          <p:cNvSpPr/>
          <p:nvPr/>
        </p:nvSpPr>
        <p:spPr>
          <a:xfrm>
            <a:off x="792163" y="1415560"/>
            <a:ext cx="10665069" cy="3785652"/>
          </a:xfrm>
          <a:prstGeom prst="rect">
            <a:avLst/>
          </a:prstGeom>
        </p:spPr>
        <p:txBody>
          <a:bodyPr wrap="square">
            <a:spAutoFit/>
          </a:bodyPr>
          <a:lstStyle/>
          <a:p>
            <a:r>
              <a:rPr lang="zh-CN" altLang="en-US" sz="2000" dirty="0"/>
              <a:t>本地方法栈用来支持</a:t>
            </a:r>
            <a:r>
              <a:rPr lang="en-US" altLang="zh-CN" sz="2000" dirty="0"/>
              <a:t>native</a:t>
            </a:r>
            <a:r>
              <a:rPr lang="zh-CN" altLang="en-US" sz="2000" dirty="0"/>
              <a:t>方法执行。</a:t>
            </a:r>
            <a:r>
              <a:rPr lang="en-US" altLang="zh-CN" sz="2000" dirty="0"/>
              <a:t>JVM</a:t>
            </a:r>
            <a:r>
              <a:rPr lang="zh-CN" altLang="en-US" sz="2000" dirty="0"/>
              <a:t>规范没有强制要求</a:t>
            </a:r>
            <a:r>
              <a:rPr lang="en-US" altLang="zh-CN" sz="2000" dirty="0"/>
              <a:t>JVM</a:t>
            </a:r>
            <a:r>
              <a:rPr lang="zh-CN" altLang="en-US" sz="2000" dirty="0"/>
              <a:t>支持本地方法栈，如果</a:t>
            </a:r>
            <a:r>
              <a:rPr lang="en-US" altLang="zh-CN" sz="2000" dirty="0"/>
              <a:t>JVM</a:t>
            </a:r>
            <a:r>
              <a:rPr lang="zh-CN" altLang="en-US" sz="2000" dirty="0"/>
              <a:t>不支持</a:t>
            </a:r>
            <a:r>
              <a:rPr lang="en-US" altLang="zh-CN" sz="2000" dirty="0"/>
              <a:t>native</a:t>
            </a:r>
            <a:r>
              <a:rPr lang="zh-CN" altLang="en-US" sz="2000" dirty="0"/>
              <a:t>方法，那么无需支持本地方法栈；如果支持本地方法栈的话，该栈一般会在创建线程时按照线程分配。</a:t>
            </a:r>
            <a:endParaRPr lang="en-US" altLang="zh-CN" sz="2000" dirty="0"/>
          </a:p>
          <a:p>
            <a:endParaRPr lang="en-US" altLang="zh-CN" sz="2000" dirty="0"/>
          </a:p>
          <a:p>
            <a:r>
              <a:rPr lang="en-US" altLang="zh-CN" sz="2000" dirty="0"/>
              <a:t>Hotspot</a:t>
            </a:r>
            <a:r>
              <a:rPr lang="zh-CN" altLang="en-US" sz="2000" dirty="0"/>
              <a:t>直接把本地方法栈和虚拟机栈合二为一。</a:t>
            </a:r>
            <a:endParaRPr lang="en-US" altLang="zh-CN" sz="2000" dirty="0"/>
          </a:p>
          <a:p>
            <a:endParaRPr lang="zh-CN" altLang="en-US" sz="2000" dirty="0"/>
          </a:p>
          <a:p>
            <a:r>
              <a:rPr lang="en-US" altLang="zh-CN" sz="2000" dirty="0"/>
              <a:t>JVM</a:t>
            </a:r>
            <a:r>
              <a:rPr lang="zh-CN" altLang="en-US" sz="2000" dirty="0"/>
              <a:t>规范中规定本地方法栈中可能会发生</a:t>
            </a:r>
            <a:r>
              <a:rPr lang="en-US" altLang="zh-CN" sz="2000" dirty="0" err="1"/>
              <a:t>StackOverFlowError</a:t>
            </a:r>
            <a:r>
              <a:rPr lang="zh-CN" altLang="en-US" sz="2000" dirty="0"/>
              <a:t>和</a:t>
            </a:r>
            <a:r>
              <a:rPr lang="en-US" altLang="zh-CN" sz="2000" dirty="0" err="1"/>
              <a:t>OufOfMemoryError</a:t>
            </a:r>
            <a:r>
              <a:rPr lang="zh-CN" altLang="en-US" sz="2000" dirty="0"/>
              <a:t>异常。其中：</a:t>
            </a:r>
          </a:p>
          <a:p>
            <a:r>
              <a:rPr lang="en-US" altLang="zh-CN" sz="2000" dirty="0"/>
              <a:t>1.</a:t>
            </a:r>
            <a:r>
              <a:rPr lang="zh-CN" altLang="en-US" sz="2000" dirty="0"/>
              <a:t>如果线程请求分配的栈容量超过本地方法栈允许的最大容量时，</a:t>
            </a:r>
            <a:r>
              <a:rPr lang="en-US" altLang="zh-CN" sz="2000" dirty="0"/>
              <a:t>Java</a:t>
            </a:r>
            <a:r>
              <a:rPr lang="zh-CN" altLang="en-US" sz="2000" dirty="0"/>
              <a:t>虚拟机将会抛出一个</a:t>
            </a:r>
            <a:r>
              <a:rPr lang="en-US" altLang="zh-CN" sz="2000" dirty="0" err="1"/>
              <a:t>StackOverFlowError</a:t>
            </a:r>
            <a:r>
              <a:rPr lang="zh-CN" altLang="en-US" sz="2000" dirty="0"/>
              <a:t>异常。</a:t>
            </a:r>
            <a:endParaRPr lang="en-US" altLang="zh-CN" sz="2000" dirty="0"/>
          </a:p>
          <a:p>
            <a:r>
              <a:rPr lang="en-US" altLang="zh-CN" sz="2000" dirty="0"/>
              <a:t>2.</a:t>
            </a:r>
            <a:r>
              <a:rPr lang="zh-CN" altLang="en-US" sz="2000" dirty="0"/>
              <a:t>如果本地方法栈可以动态扩展，并且扩展的动作已经尝试过，但是目前无法申请到足够的内存去完成扩展，或者在创建新的线程时没有足够的内存去创建对应的本地方法栈，那么</a:t>
            </a:r>
            <a:r>
              <a:rPr lang="en-US" altLang="zh-CN" sz="2000" dirty="0"/>
              <a:t>Java</a:t>
            </a:r>
            <a:r>
              <a:rPr lang="zh-CN" altLang="en-US" sz="2000" dirty="0"/>
              <a:t>虚拟机将抛出一个</a:t>
            </a:r>
            <a:r>
              <a:rPr lang="en-US" altLang="zh-CN" sz="2000" dirty="0" err="1"/>
              <a:t>OutOfMemoryError</a:t>
            </a:r>
            <a:r>
              <a:rPr lang="zh-CN" altLang="en-US" sz="2000" dirty="0"/>
              <a:t>异常。</a:t>
            </a:r>
          </a:p>
        </p:txBody>
      </p:sp>
    </p:spTree>
    <p:extLst>
      <p:ext uri="{BB962C8B-B14F-4D97-AF65-F5344CB8AC3E}">
        <p14:creationId xmlns:p14="http://schemas.microsoft.com/office/powerpoint/2010/main" val="283916260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p:txBody>
          <a:bodyPr/>
          <a:lstStyle/>
          <a:p>
            <a:r>
              <a:rPr lang="en-US" altLang="zh-CN" dirty="0"/>
              <a:t>Java</a:t>
            </a:r>
            <a:r>
              <a:rPr lang="zh-CN" altLang="en-US" dirty="0"/>
              <a:t>堆</a:t>
            </a:r>
            <a:r>
              <a:rPr lang="en-US" altLang="zh-CN" dirty="0"/>
              <a:t>—</a:t>
            </a:r>
            <a:r>
              <a:rPr lang="zh-CN" altLang="en-US" dirty="0"/>
              <a:t>线程共享</a:t>
            </a:r>
            <a:endParaRPr lang="en-US" altLang="zh-CN" dirty="0"/>
          </a:p>
        </p:txBody>
      </p:sp>
      <p:sp>
        <p:nvSpPr>
          <p:cNvPr id="2" name="矩形 1">
            <a:extLst>
              <a:ext uri="{FF2B5EF4-FFF2-40B4-BE49-F238E27FC236}">
                <a16:creationId xmlns:a16="http://schemas.microsoft.com/office/drawing/2014/main" id="{D9C4AD1C-915A-4111-8E49-2A1ABA14B3A7}"/>
              </a:ext>
            </a:extLst>
          </p:cNvPr>
          <p:cNvSpPr/>
          <p:nvPr/>
        </p:nvSpPr>
        <p:spPr>
          <a:xfrm>
            <a:off x="792163" y="1415560"/>
            <a:ext cx="10665069" cy="2554545"/>
          </a:xfrm>
          <a:prstGeom prst="rect">
            <a:avLst/>
          </a:prstGeom>
        </p:spPr>
        <p:txBody>
          <a:bodyPr wrap="square">
            <a:spAutoFit/>
          </a:bodyPr>
          <a:lstStyle/>
          <a:p>
            <a:r>
              <a:rPr lang="zh-CN" altLang="en-US" sz="2000" dirty="0"/>
              <a:t>在</a:t>
            </a:r>
            <a:r>
              <a:rPr lang="en-US" altLang="zh-CN" sz="2000" dirty="0"/>
              <a:t>JVM</a:t>
            </a:r>
            <a:r>
              <a:rPr lang="zh-CN" altLang="en-US" sz="2000" dirty="0"/>
              <a:t>中，堆</a:t>
            </a:r>
            <a:r>
              <a:rPr lang="en-US" altLang="zh-CN" sz="2000" dirty="0"/>
              <a:t>(Heap)</a:t>
            </a:r>
            <a:r>
              <a:rPr lang="zh-CN" altLang="en-US" sz="2000" dirty="0"/>
              <a:t>是供各条线程共享的运行时内存区域，也是供所有类实例和数组对象分配内存的区域。这一块区域也是</a:t>
            </a:r>
            <a:r>
              <a:rPr lang="en-US" altLang="zh-CN" sz="2000" dirty="0"/>
              <a:t>JVM</a:t>
            </a:r>
            <a:r>
              <a:rPr lang="zh-CN" altLang="en-US" sz="2000" dirty="0"/>
              <a:t>中最迷人的地方。</a:t>
            </a:r>
          </a:p>
          <a:p>
            <a:r>
              <a:rPr lang="en-US" altLang="zh-CN" sz="2000" dirty="0"/>
              <a:t>Java</a:t>
            </a:r>
            <a:r>
              <a:rPr lang="zh-CN" altLang="en-US" sz="2000" dirty="0"/>
              <a:t>堆在</a:t>
            </a:r>
            <a:r>
              <a:rPr lang="en-US" altLang="zh-CN" sz="2000" dirty="0"/>
              <a:t>JVM</a:t>
            </a:r>
            <a:r>
              <a:rPr lang="zh-CN" altLang="en-US" sz="2000" dirty="0"/>
              <a:t>启动时就会被创建，它存储的各种对象将被自动内存管理系统</a:t>
            </a:r>
            <a:r>
              <a:rPr lang="en-US" altLang="zh-CN" sz="2000" dirty="0"/>
              <a:t>(</a:t>
            </a:r>
            <a:r>
              <a:rPr lang="zh-CN" altLang="en-US" sz="2000" dirty="0"/>
              <a:t>垃圾回收机器</a:t>
            </a:r>
            <a:r>
              <a:rPr lang="en-US" altLang="zh-CN" sz="2000" dirty="0"/>
              <a:t>)</a:t>
            </a:r>
            <a:r>
              <a:rPr lang="zh-CN" altLang="en-US" sz="2000" dirty="0"/>
              <a:t>所管理。</a:t>
            </a:r>
            <a:endParaRPr lang="en-US" altLang="zh-CN" sz="2000" dirty="0"/>
          </a:p>
          <a:p>
            <a:endParaRPr lang="zh-CN" altLang="en-US" sz="2000" dirty="0"/>
          </a:p>
          <a:p>
            <a:r>
              <a:rPr lang="en-US" altLang="zh-CN" sz="2000" dirty="0"/>
              <a:t>JVM</a:t>
            </a:r>
            <a:r>
              <a:rPr lang="zh-CN" altLang="en-US" sz="2000" dirty="0"/>
              <a:t>规范中规定</a:t>
            </a:r>
            <a:r>
              <a:rPr lang="en-US" altLang="zh-CN" sz="2000" dirty="0"/>
              <a:t>Java</a:t>
            </a:r>
            <a:r>
              <a:rPr lang="zh-CN" altLang="en-US" sz="2000" dirty="0"/>
              <a:t>堆可能会发生</a:t>
            </a:r>
            <a:r>
              <a:rPr lang="en-US" altLang="zh-CN" sz="2000" dirty="0" err="1"/>
              <a:t>OutOfMemoryError</a:t>
            </a:r>
            <a:r>
              <a:rPr lang="zh-CN" altLang="en-US" sz="2000" dirty="0"/>
              <a:t>，其中：</a:t>
            </a:r>
          </a:p>
          <a:p>
            <a:r>
              <a:rPr lang="zh-CN" altLang="en-US" sz="2000" dirty="0"/>
              <a:t>如果实际所需要的堆超过了自动内存管理系统所能提供的最大容量，那么</a:t>
            </a:r>
            <a:r>
              <a:rPr lang="en-US" altLang="zh-CN" sz="2000" dirty="0"/>
              <a:t>JVM</a:t>
            </a:r>
            <a:r>
              <a:rPr lang="zh-CN" altLang="en-US" sz="2000" dirty="0"/>
              <a:t>将会抛出一个</a:t>
            </a:r>
            <a:r>
              <a:rPr lang="en-US" altLang="zh-CN" sz="2000" dirty="0" err="1"/>
              <a:t>OutOfMemoryError</a:t>
            </a:r>
            <a:r>
              <a:rPr lang="zh-CN" altLang="en-US" sz="2000" dirty="0"/>
              <a:t>异常。</a:t>
            </a:r>
          </a:p>
        </p:txBody>
      </p:sp>
    </p:spTree>
    <p:extLst>
      <p:ext uri="{BB962C8B-B14F-4D97-AF65-F5344CB8AC3E}">
        <p14:creationId xmlns:p14="http://schemas.microsoft.com/office/powerpoint/2010/main" val="396281135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p:txBody>
          <a:bodyPr/>
          <a:lstStyle/>
          <a:p>
            <a:r>
              <a:rPr lang="zh-CN" altLang="en-US" dirty="0"/>
              <a:t>方法区</a:t>
            </a:r>
            <a:r>
              <a:rPr lang="en-US" altLang="zh-CN" dirty="0"/>
              <a:t>—</a:t>
            </a:r>
            <a:r>
              <a:rPr lang="zh-CN" altLang="en-US" dirty="0"/>
              <a:t>线程共享</a:t>
            </a:r>
            <a:endParaRPr lang="en-US" altLang="zh-CN" dirty="0"/>
          </a:p>
        </p:txBody>
      </p:sp>
      <p:sp>
        <p:nvSpPr>
          <p:cNvPr id="2" name="矩形 1">
            <a:extLst>
              <a:ext uri="{FF2B5EF4-FFF2-40B4-BE49-F238E27FC236}">
                <a16:creationId xmlns:a16="http://schemas.microsoft.com/office/drawing/2014/main" id="{D9C4AD1C-915A-4111-8E49-2A1ABA14B3A7}"/>
              </a:ext>
            </a:extLst>
          </p:cNvPr>
          <p:cNvSpPr/>
          <p:nvPr/>
        </p:nvSpPr>
        <p:spPr>
          <a:xfrm>
            <a:off x="792163" y="1415560"/>
            <a:ext cx="10665069" cy="2246769"/>
          </a:xfrm>
          <a:prstGeom prst="rect">
            <a:avLst/>
          </a:prstGeom>
        </p:spPr>
        <p:txBody>
          <a:bodyPr wrap="square">
            <a:spAutoFit/>
          </a:bodyPr>
          <a:lstStyle/>
          <a:p>
            <a:r>
              <a:rPr lang="zh-CN" altLang="en-US" sz="2000" dirty="0"/>
              <a:t>在</a:t>
            </a:r>
            <a:r>
              <a:rPr lang="en-US" altLang="zh-CN" sz="2000" dirty="0"/>
              <a:t>JVM</a:t>
            </a:r>
            <a:r>
              <a:rPr lang="zh-CN" altLang="en-US" sz="2000" dirty="0"/>
              <a:t>中，方法区是可供各条线程共享的运行时内存区域，用于存储被虚拟机加载的类信息、常量、静态变量、即时编译器编译后的代码等数据。</a:t>
            </a:r>
            <a:endParaRPr lang="en-US" altLang="zh-CN" sz="2000" dirty="0"/>
          </a:p>
          <a:p>
            <a:r>
              <a:rPr lang="en-US" altLang="zh-CN" sz="2000" dirty="0"/>
              <a:t>JVM</a:t>
            </a:r>
            <a:r>
              <a:rPr lang="zh-CN" altLang="en-US" sz="2000" dirty="0"/>
              <a:t>规范中把方法区描述为</a:t>
            </a:r>
            <a:r>
              <a:rPr lang="en-US" altLang="zh-CN" sz="2000" dirty="0"/>
              <a:t>Java</a:t>
            </a:r>
            <a:r>
              <a:rPr lang="zh-CN" altLang="en-US" sz="2000" dirty="0"/>
              <a:t>堆的一部分，而</a:t>
            </a:r>
            <a:r>
              <a:rPr lang="en-US" altLang="zh-CN" sz="2000" dirty="0" err="1"/>
              <a:t>HotSpot</a:t>
            </a:r>
            <a:r>
              <a:rPr lang="zh-CN" altLang="en-US" sz="2000" dirty="0"/>
              <a:t>虚拟机使用永久代来实现方法区，这样一来就把方法区也纳入了</a:t>
            </a:r>
            <a:r>
              <a:rPr lang="en-US" altLang="zh-CN" sz="2000" dirty="0"/>
              <a:t>GC</a:t>
            </a:r>
            <a:r>
              <a:rPr lang="zh-CN" altLang="en-US" sz="2000" dirty="0"/>
              <a:t>管理中。</a:t>
            </a:r>
            <a:endParaRPr lang="en-US" altLang="zh-CN" sz="2000" dirty="0"/>
          </a:p>
          <a:p>
            <a:endParaRPr lang="zh-CN" altLang="en-US" sz="2000" dirty="0"/>
          </a:p>
          <a:p>
            <a:r>
              <a:rPr lang="en-US" altLang="zh-CN" sz="2000" dirty="0"/>
              <a:t>JVM</a:t>
            </a:r>
            <a:r>
              <a:rPr lang="zh-CN" altLang="en-US" sz="2000" dirty="0"/>
              <a:t>规范中，方法区可能抛出</a:t>
            </a:r>
            <a:r>
              <a:rPr lang="en-US" altLang="zh-CN" sz="2000" dirty="0" err="1"/>
              <a:t>OutOfMemoryError</a:t>
            </a:r>
            <a:r>
              <a:rPr lang="zh-CN" altLang="en-US" sz="2000" dirty="0"/>
              <a:t>，其中：</a:t>
            </a:r>
          </a:p>
          <a:p>
            <a:r>
              <a:rPr lang="zh-CN" altLang="en-US" sz="2000" dirty="0"/>
              <a:t>如果方法区的内存空间不能满足内存分配请求时，那么</a:t>
            </a:r>
            <a:r>
              <a:rPr lang="en-US" altLang="zh-CN" sz="2000" dirty="0"/>
              <a:t>JVM</a:t>
            </a:r>
            <a:r>
              <a:rPr lang="zh-CN" altLang="en-US" sz="2000" dirty="0"/>
              <a:t>将抛出</a:t>
            </a:r>
            <a:r>
              <a:rPr lang="en-US" altLang="zh-CN" sz="2000" dirty="0" err="1"/>
              <a:t>OutOfMemoryError</a:t>
            </a:r>
            <a:r>
              <a:rPr lang="zh-CN" altLang="en-US" sz="2000" dirty="0"/>
              <a:t>。</a:t>
            </a:r>
            <a:endParaRPr lang="en-US" altLang="zh-CN" sz="2000" dirty="0"/>
          </a:p>
        </p:txBody>
      </p:sp>
    </p:spTree>
    <p:extLst>
      <p:ext uri="{BB962C8B-B14F-4D97-AF65-F5344CB8AC3E}">
        <p14:creationId xmlns:p14="http://schemas.microsoft.com/office/powerpoint/2010/main" val="1612797813"/>
      </p:ext>
    </p:extLst>
  </p:cSld>
  <p:clrMapOvr>
    <a:masterClrMapping/>
  </p:clrMapOvr>
  <p:transition spd="slow"/>
</p:sld>
</file>

<file path=ppt/theme/theme1.xml><?xml version="1.0" encoding="utf-8"?>
<a:theme xmlns:a="http://schemas.openxmlformats.org/drawingml/2006/main" name="A000120141119A01PPBG">
  <a:themeElements>
    <a:clrScheme name="自定义 136">
      <a:dk1>
        <a:srgbClr val="FFFFFF"/>
      </a:dk1>
      <a:lt1>
        <a:srgbClr val="4D4D4D"/>
      </a:lt1>
      <a:dk2>
        <a:srgbClr val="FFFFFF"/>
      </a:dk2>
      <a:lt2>
        <a:srgbClr val="4D4D4D"/>
      </a:lt2>
      <a:accent1>
        <a:srgbClr val="6694BE"/>
      </a:accent1>
      <a:accent2>
        <a:srgbClr val="6FD7BC"/>
      </a:accent2>
      <a:accent3>
        <a:srgbClr val="9CCF96"/>
      </a:accent3>
      <a:accent4>
        <a:srgbClr val="FFC000"/>
      </a:accent4>
      <a:accent5>
        <a:srgbClr val="D08B76"/>
      </a:accent5>
      <a:accent6>
        <a:srgbClr val="BD89B9"/>
      </a:accent6>
      <a:hlink>
        <a:srgbClr val="FF0000"/>
      </a:hlink>
      <a:folHlink>
        <a:srgbClr val="7F7F7F"/>
      </a:folHlink>
    </a:clrScheme>
    <a:fontScheme name="自定义 2">
      <a:majorFont>
        <a:latin typeface="等线 Light"/>
        <a:ea typeface="微软雅黑"/>
        <a:cs typeface=""/>
      </a:majorFont>
      <a:minorFont>
        <a:latin typeface="等线"/>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小清新文艺花瓣模板</Template>
  <TotalTime>52</TotalTime>
  <Words>1181</Words>
  <Application>Microsoft Office PowerPoint</Application>
  <PresentationFormat>宽屏</PresentationFormat>
  <Paragraphs>66</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等线</vt:lpstr>
      <vt:lpstr>等线 Light</vt:lpstr>
      <vt:lpstr>微软雅黑</vt:lpstr>
      <vt:lpstr>幼圆</vt:lpstr>
      <vt:lpstr>Agency FB</vt:lpstr>
      <vt:lpstr>Arial</vt:lpstr>
      <vt:lpstr>Calibri</vt:lpstr>
      <vt:lpstr>Tempus Sans ITC</vt:lpstr>
      <vt:lpstr>Wingdings 2</vt:lpstr>
      <vt:lpstr>A000120141119A01PPBG</vt:lpstr>
      <vt:lpstr>PowerPoint 演示文稿</vt:lpstr>
      <vt:lpstr>PowerPoint 演示文稿</vt:lpstr>
      <vt:lpstr>PowerPoint 演示文稿</vt:lpstr>
      <vt:lpstr>PowerPoint 演示文稿</vt:lpstr>
      <vt:lpstr>程序计数器—线程私有</vt:lpstr>
      <vt:lpstr>Java虚拟机栈—线程私有</vt:lpstr>
      <vt:lpstr>本地方法栈—线程私有</vt:lpstr>
      <vt:lpstr>Java堆—线程共享</vt:lpstr>
      <vt:lpstr>方法区—线程共享</vt:lpstr>
      <vt:lpstr>Hotspot的“永久代”</vt:lpstr>
      <vt:lpstr>运行时常量池—线程共享</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商务简约 唯美灯光文艺模板</dc:title>
  <dc:creator>kevin刘匠</dc:creator>
  <cp:keywords>www.51pptmoban.com</cp:keywords>
  <cp:lastModifiedBy>zhaobo</cp:lastModifiedBy>
  <cp:revision>18</cp:revision>
  <dcterms:created xsi:type="dcterms:W3CDTF">2017-04-23T15:02:29Z</dcterms:created>
  <dcterms:modified xsi:type="dcterms:W3CDTF">2017-08-30T10:45:18Z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