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7" r:id="rId3"/>
    <p:sldId id="257" r:id="rId4"/>
    <p:sldId id="258" r:id="rId5"/>
    <p:sldId id="259" r:id="rId6"/>
    <p:sldId id="266" r:id="rId7"/>
    <p:sldId id="269" r:id="rId8"/>
    <p:sldId id="271" r:id="rId9"/>
    <p:sldId id="273" r:id="rId10"/>
    <p:sldId id="274" r:id="rId11"/>
    <p:sldId id="279" r:id="rId12"/>
    <p:sldId id="264" r:id="rId13"/>
    <p:sldId id="275" r:id="rId14"/>
    <p:sldId id="276" r:id="rId15"/>
    <p:sldId id="277" r:id="rId16"/>
    <p:sldId id="278" r:id="rId17"/>
    <p:sldId id="280" r:id="rId18"/>
    <p:sldId id="281" r:id="rId19"/>
    <p:sldId id="282" r:id="rId20"/>
    <p:sldId id="283" r:id="rId21"/>
    <p:sldId id="284" r:id="rId22"/>
    <p:sldId id="26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F5CCB13-057E-4435-AC40-4C969840C20C}">
          <p14:sldIdLst>
            <p14:sldId id="256"/>
            <p14:sldId id="267"/>
            <p14:sldId id="257"/>
            <p14:sldId id="258"/>
            <p14:sldId id="259"/>
            <p14:sldId id="266"/>
            <p14:sldId id="269"/>
            <p14:sldId id="271"/>
            <p14:sldId id="273"/>
            <p14:sldId id="274"/>
            <p14:sldId id="279"/>
            <p14:sldId id="264"/>
            <p14:sldId id="275"/>
            <p14:sldId id="276"/>
            <p14:sldId id="277"/>
            <p14:sldId id="278"/>
            <p14:sldId id="280"/>
            <p14:sldId id="281"/>
            <p14:sldId id="282"/>
            <p14:sldId id="283"/>
            <p14:sldId id="28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3E6DA-722E-41D4-92DA-C1F519CF0430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CAC75-6029-4551-92C6-0DDDABFFE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552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CAC75-6029-4551-92C6-0DDDABFFEF2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788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0907C-1FE9-4320-8462-BECF3A1AD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8EDE6D-23DE-4692-8DDE-5BA5788F8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BD091-06D5-4A61-8B1D-6A9EB29A0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2D3E-5C1D-4346-BC02-08E3667AA71E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132484-0761-4529-B55E-8BF78346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225F4C-0AF1-44EF-9ECB-965EB3C1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6538-472A-4BFC-9536-824FA1C4F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5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3C7A5-41B9-4D17-A6C6-65D79473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430A66-F84F-4F6D-879F-E60A1811B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C8247D-A706-4433-A568-B919C514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2D3E-5C1D-4346-BC02-08E3667AA71E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DEC5BD-87C5-46C5-BEF4-85EDD929D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673043-DC75-4745-8E9F-BC06A72E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6538-472A-4BFC-9536-824FA1C4F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33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B3A12D-1F61-4D55-8DD1-44C5C0767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4CC22E-7F6E-449D-865E-936CE3412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56A5CF-C705-4820-8BBF-1C838639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2D3E-5C1D-4346-BC02-08E3667AA71E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49DD6E-00E2-4203-B232-C0E0DCC5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EE622-CE82-4685-8987-7B38CDA2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6538-472A-4BFC-9536-824FA1C4F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4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88EE6-8BD5-4FCD-8B97-F32D21B0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7A09F4-DDA2-4B89-8EFF-34DC55146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CC906-D60B-410C-8CE0-D5E677022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2D3E-5C1D-4346-BC02-08E3667AA71E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4EDC53-5E3C-4699-98DE-508A8908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977A6-A090-454B-9284-6246D970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6538-472A-4BFC-9536-824FA1C4F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18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32DC7-D5FE-47DC-9AA1-AFB015CE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D8E34E-4041-4B81-BF7D-A1647925B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14EEA2-D03C-4BFC-87A9-1A652BCB8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2D3E-5C1D-4346-BC02-08E3667AA71E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06DE8A-4C0D-4304-ACCE-10A781DB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F2AA87-FA14-4676-973C-580D7AEF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6538-472A-4BFC-9536-824FA1C4F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29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6E77A-7107-4768-B5B8-E0723D57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730239-9021-480A-96D3-D63C61F5F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364E8B-EC4F-43AB-B319-A2CE68F49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A7246C-0D4F-4648-9A18-71099207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2D3E-5C1D-4346-BC02-08E3667AA71E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FF652E-4A67-4082-9923-2BAD730FF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8C3DF5-17D6-42E9-80F1-A8BA2EB10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6538-472A-4BFC-9536-824FA1C4F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0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877B0-0F99-4A67-84A4-37558B1F1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D0BFA1-14B4-4E8F-8D32-46E1A17C9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87FBA9-A2D3-4CF1-8B69-786210843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C7DE86-5DA5-4EEB-B8A1-AE44F3BC1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556F28-61BB-492D-8B92-07B7F8B3F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35D46D-04F7-45E4-B057-3B511355E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2D3E-5C1D-4346-BC02-08E3667AA71E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555DFB-FBC7-451C-9BC5-44D5E432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AF3838-C9D8-4BF9-AE61-8D85E447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6538-472A-4BFC-9536-824FA1C4F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48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21C02-0751-45B8-A5AE-AC8059DB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BF9D9B-6CAA-4518-98CA-A772AA92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2D3E-5C1D-4346-BC02-08E3667AA71E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C3FDCF-DD9F-45E3-8E8E-1190D100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F9F1C7-8791-4FCE-A68A-C3F52A1D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6538-472A-4BFC-9536-824FA1C4F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12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74CD09-835E-4550-9E32-C5AB191D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2D3E-5C1D-4346-BC02-08E3667AA71E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CBC3AE-0E9B-465C-B3B5-6DF2356C9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7BE6CF-6397-4337-9FE1-E9763AF5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6538-472A-4BFC-9536-824FA1C4F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89548-810A-46D8-8D57-BCB05CF6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817DD8-3123-466D-AAAA-DEDD2B383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A26668-45DF-4CAE-B1E5-F95FD114E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53BE77-0E00-4B1A-83BB-E86038E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2D3E-5C1D-4346-BC02-08E3667AA71E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E901CA-9380-49F2-8479-DF73CFFBC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EA5206-68D4-46B5-9991-2BA9D33F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6538-472A-4BFC-9536-824FA1C4F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12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EB7E1-D23A-4C39-8F9C-E97817317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371326-A0B9-4CCD-ADED-5A4A618DB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08F5A7-BC09-408B-9501-A447CFB5E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3D62A1-6E82-4809-AE2A-7D43068C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2D3E-5C1D-4346-BC02-08E3667AA71E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9A8D3B-7B11-468C-B65A-E8D4E86E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36E2A3-9D7C-47CB-A43F-A507380E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6538-472A-4BFC-9536-824FA1C4F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65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038785-3607-482E-B266-7DDABAF4A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F37504-207C-4C2D-B28A-28972144D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E3CB40-4A88-4A8E-8764-8DC662184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C2D3E-5C1D-4346-BC02-08E3667AA71E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972EA-44AF-4A56-96E3-2AF914099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92A537-45F2-43EC-AC7E-6535FB3AE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46538-472A-4BFC-9536-824FA1C4F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84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13724-0FD9-44B6-A414-CC0EDA8850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V8</a:t>
            </a:r>
            <a:r>
              <a:rPr lang="zh-CN" altLang="en-US" dirty="0">
                <a:solidFill>
                  <a:srgbClr val="0070C0"/>
                </a:solidFill>
              </a:rPr>
              <a:t>引擎原理简析</a:t>
            </a:r>
          </a:p>
        </p:txBody>
      </p:sp>
    </p:spTree>
    <p:extLst>
      <p:ext uri="{BB962C8B-B14F-4D97-AF65-F5344CB8AC3E}">
        <p14:creationId xmlns:p14="http://schemas.microsoft.com/office/powerpoint/2010/main" val="417867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A0B9F18-440F-4888-89A6-45361B0A1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09" y="2364091"/>
            <a:ext cx="5800024" cy="3121899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BC81BF35-DF40-400F-999C-CB56E4922E01}"/>
              </a:ext>
            </a:extLst>
          </p:cNvPr>
          <p:cNvSpPr txBox="1">
            <a:spLocks/>
          </p:cNvSpPr>
          <p:nvPr/>
        </p:nvSpPr>
        <p:spPr>
          <a:xfrm>
            <a:off x="838200" y="4410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zh-CN" altLang="en-US" sz="2400" kern="0" dirty="0">
                <a:solidFill>
                  <a:schemeClr val="accent5">
                    <a:lumMod val="75000"/>
                  </a:schemeClr>
                </a:solidFill>
              </a:rPr>
              <a:t>隐藏类（</a:t>
            </a:r>
            <a:r>
              <a:rPr lang="en-US" altLang="zh-CN" sz="2400" kern="0" dirty="0">
                <a:solidFill>
                  <a:schemeClr val="accent5">
                    <a:lumMod val="75000"/>
                  </a:schemeClr>
                </a:solidFill>
              </a:rPr>
              <a:t>Hidden Class</a:t>
            </a:r>
            <a:r>
              <a:rPr lang="zh-CN" altLang="en-US" sz="2400" kern="0" dirty="0">
                <a:solidFill>
                  <a:schemeClr val="accent5">
                    <a:lumMod val="75000"/>
                  </a:schemeClr>
                </a:solidFill>
              </a:rPr>
              <a:t>）</a:t>
            </a:r>
            <a:r>
              <a:rPr lang="en-US" altLang="zh-CN" sz="2400" kern="0" dirty="0">
                <a:solidFill>
                  <a:schemeClr val="accent5">
                    <a:lumMod val="75000"/>
                  </a:schemeClr>
                </a:solidFill>
              </a:rPr>
              <a:t>—— 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Shape</a:t>
            </a:r>
            <a:endParaRPr lang="en-US" altLang="zh-CN" sz="2400" kern="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C57F69-A2A8-4C07-96BC-1ED563CAE7A0}"/>
              </a:ext>
            </a:extLst>
          </p:cNvPr>
          <p:cNvSpPr/>
          <p:nvPr/>
        </p:nvSpPr>
        <p:spPr>
          <a:xfrm>
            <a:off x="838200" y="1720440"/>
            <a:ext cx="99277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隐藏类类似于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类语言的指针，表示存储的地址；创建一个新的隐藏类，将开辟一个新的存储地址。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31B30B5-A791-46B7-BADA-58F43316C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487" y="2364090"/>
            <a:ext cx="5413012" cy="312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7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CBB8B07-79EC-435D-9EDE-103215AD4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174" y="923857"/>
            <a:ext cx="7762240" cy="44547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2DD6234-A086-4B97-8C8C-C02E4FA2A201}"/>
              </a:ext>
            </a:extLst>
          </p:cNvPr>
          <p:cNvSpPr txBox="1"/>
          <p:nvPr/>
        </p:nvSpPr>
        <p:spPr>
          <a:xfrm>
            <a:off x="4961467" y="5378602"/>
            <a:ext cx="2269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隐藏类的复用 </a:t>
            </a:r>
          </a:p>
        </p:txBody>
      </p:sp>
    </p:spTree>
    <p:extLst>
      <p:ext uri="{BB962C8B-B14F-4D97-AF65-F5344CB8AC3E}">
        <p14:creationId xmlns:p14="http://schemas.microsoft.com/office/powerpoint/2010/main" val="272699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7DE1918-3DB0-4539-9B88-2721D346D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38" y="1991781"/>
            <a:ext cx="3476726" cy="31249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384D4F-F757-4812-9080-804223504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907" y="2437074"/>
            <a:ext cx="5581650" cy="1638300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1E2D4BD8-F780-4084-9EEE-5964845F6FAD}"/>
              </a:ext>
            </a:extLst>
          </p:cNvPr>
          <p:cNvSpPr/>
          <p:nvPr/>
        </p:nvSpPr>
        <p:spPr>
          <a:xfrm>
            <a:off x="4661115" y="3422023"/>
            <a:ext cx="489098" cy="170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E54365-4C37-4F01-9C27-CDF63E47AAFD}"/>
              </a:ext>
            </a:extLst>
          </p:cNvPr>
          <p:cNvSpPr txBox="1"/>
          <p:nvPr/>
        </p:nvSpPr>
        <p:spPr>
          <a:xfrm>
            <a:off x="790785" y="1033119"/>
            <a:ext cx="2799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隐藏类复用的条件</a:t>
            </a:r>
          </a:p>
        </p:txBody>
      </p:sp>
    </p:spTree>
    <p:extLst>
      <p:ext uri="{BB962C8B-B14F-4D97-AF65-F5344CB8AC3E}">
        <p14:creationId xmlns:p14="http://schemas.microsoft.com/office/powerpoint/2010/main" val="267039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EDF50-20B0-4DF6-9ACF-B160D19F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Transition chain</a:t>
            </a:r>
            <a:r>
              <a:rPr lang="zh-CN" altLang="en-US" sz="2400" b="1" dirty="0">
                <a:solidFill>
                  <a:schemeClr val="accent1"/>
                </a:solidFill>
              </a:rPr>
              <a:t>（过渡链）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DF08CF1-30AE-4456-9480-ED0A253DD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8407" y="1789389"/>
            <a:ext cx="6153463" cy="327922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3EA9C06-A3BF-4730-9869-F32BA77F5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" y="1842864"/>
            <a:ext cx="5615202" cy="332868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B537B18F-F41E-4F15-907F-E68E004D6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427" y="5537258"/>
            <a:ext cx="4043680" cy="338554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Arial" panose="020B0604020202020204" pitchFamily="34" charset="0"/>
                <a:ea typeface="PT Serif"/>
              </a:rPr>
              <a:t>不需要为每个</a:t>
            </a:r>
            <a:r>
              <a:rPr lang="zh-CN" altLang="zh-CN" sz="1600" dirty="0">
                <a:solidFill>
                  <a:srgbClr val="BF616A"/>
                </a:solidFill>
                <a:latin typeface="Arial Unicode MS"/>
                <a:ea typeface="Menlo"/>
              </a:rPr>
              <a:t>Shape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Arial" panose="020B0604020202020204" pitchFamily="34" charset="0"/>
                <a:ea typeface="PT Serif"/>
              </a:rPr>
              <a:t>存储完整的属性表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33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EDF50-20B0-4DF6-9ACF-B160D19F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err="1">
                <a:solidFill>
                  <a:schemeClr val="accent1"/>
                </a:solidFill>
              </a:rPr>
              <a:t>ShapeTable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A2A856B-7C46-4CE7-A6E1-BB74E9754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9758" y="1239836"/>
            <a:ext cx="7976437" cy="47203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B50E6AA-E8C1-457D-8F0D-294AF0ED9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79" y="1997113"/>
            <a:ext cx="2717846" cy="121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A27B5-40EA-4C18-9F01-42D35EF2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内联缓存（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Incline Cache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C35EA-CCD7-406F-97BA-F3B174EC9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30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内联缓存是使</a:t>
            </a:r>
            <a:r>
              <a:rPr lang="en-US" altLang="zh-CN" sz="2000" dirty="0">
                <a:solidFill>
                  <a:srgbClr val="FF0000"/>
                </a:solidFill>
              </a:rPr>
              <a:t>JavaScript</a:t>
            </a:r>
            <a:r>
              <a:rPr lang="zh-CN" altLang="en-US" sz="2000" dirty="0">
                <a:solidFill>
                  <a:srgbClr val="FF0000"/>
                </a:solidFill>
              </a:rPr>
              <a:t>快速运行的关键因素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引擎使用内联缓存来存储有关在何处查找对象属性信息，减少昂贵的查找次数。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1B46218-5EFD-4A80-8BC6-877F03D13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070" y="2819011"/>
            <a:ext cx="5729860" cy="27614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61D5CD5-2F5A-4160-82ED-223F8AC70806}"/>
              </a:ext>
            </a:extLst>
          </p:cNvPr>
          <p:cNvSpPr txBox="1"/>
          <p:nvPr/>
        </p:nvSpPr>
        <p:spPr>
          <a:xfrm>
            <a:off x="6811138" y="39809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字节码</a:t>
            </a:r>
          </a:p>
        </p:txBody>
      </p:sp>
    </p:spTree>
    <p:extLst>
      <p:ext uri="{BB962C8B-B14F-4D97-AF65-F5344CB8AC3E}">
        <p14:creationId xmlns:p14="http://schemas.microsoft.com/office/powerpoint/2010/main" val="201759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A9575D-FF76-469E-849F-5433E83BA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688" y="2256938"/>
            <a:ext cx="5648619" cy="3527489"/>
          </a:xfrm>
          <a:prstGeom prst="rect">
            <a:avLst/>
          </a:prstGeom>
        </p:spPr>
      </p:pic>
      <p:sp>
        <p:nvSpPr>
          <p:cNvPr id="6" name="箭头: 右弧形 5">
            <a:extLst>
              <a:ext uri="{FF2B5EF4-FFF2-40B4-BE49-F238E27FC236}">
                <a16:creationId xmlns:a16="http://schemas.microsoft.com/office/drawing/2014/main" id="{DDF7EA8A-91C2-47E3-B159-2294105EA2C0}"/>
              </a:ext>
            </a:extLst>
          </p:cNvPr>
          <p:cNvSpPr/>
          <p:nvPr/>
        </p:nvSpPr>
        <p:spPr>
          <a:xfrm rot="16200000">
            <a:off x="5674970" y="467195"/>
            <a:ext cx="676867" cy="223783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134B68-1B36-4C5C-8A53-F5EFF8C46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385" y="2404534"/>
            <a:ext cx="1998133" cy="137498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EA92A1B-7CEC-4577-B3EA-7530688CC90E}"/>
              </a:ext>
            </a:extLst>
          </p:cNvPr>
          <p:cNvSpPr txBox="1"/>
          <p:nvPr/>
        </p:nvSpPr>
        <p:spPr>
          <a:xfrm>
            <a:off x="4450080" y="5486401"/>
            <a:ext cx="384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减少属性查询，提高性能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4DE75F5-01DA-46E0-86C6-1F0CB5D373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04" y="2404534"/>
            <a:ext cx="5460796" cy="285753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343D9EE-0D2D-4BFC-9422-907913D771DB}"/>
              </a:ext>
            </a:extLst>
          </p:cNvPr>
          <p:cNvSpPr/>
          <p:nvPr/>
        </p:nvSpPr>
        <p:spPr>
          <a:xfrm>
            <a:off x="1693671" y="155521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第一次执行该函数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D37B4BA-B0E0-475A-A6C5-2BF6809734F7}"/>
              </a:ext>
            </a:extLst>
          </p:cNvPr>
          <p:cNvSpPr/>
          <p:nvPr/>
        </p:nvSpPr>
        <p:spPr>
          <a:xfrm>
            <a:off x="8467004" y="159477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后续执行该函数</a:t>
            </a:r>
          </a:p>
        </p:txBody>
      </p:sp>
    </p:spTree>
    <p:extLst>
      <p:ext uri="{BB962C8B-B14F-4D97-AF65-F5344CB8AC3E}">
        <p14:creationId xmlns:p14="http://schemas.microsoft.com/office/powerpoint/2010/main" val="238350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F86D6-D530-4100-B853-D073C2CF5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垃圾回收（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GC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）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—— 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分代式垃圾回收机制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7CE3FE-3D63-4758-A515-9C86519E7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244" y="3574625"/>
            <a:ext cx="7705725" cy="1524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9763DDE-645A-41CD-B407-3EBDA16FDD3F}"/>
              </a:ext>
            </a:extLst>
          </p:cNvPr>
          <p:cNvSpPr/>
          <p:nvPr/>
        </p:nvSpPr>
        <p:spPr>
          <a:xfrm>
            <a:off x="1517226" y="2685888"/>
            <a:ext cx="7206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zh-CN" altLang="en-US" dirty="0">
                <a:solidFill>
                  <a:schemeClr val="accent1"/>
                </a:solidFill>
              </a:rPr>
              <a:t>新生代垃圾回收算法 </a:t>
            </a:r>
            <a:r>
              <a:rPr lang="en-US" altLang="zh-CN" dirty="0">
                <a:solidFill>
                  <a:schemeClr val="accent1"/>
                </a:solidFill>
              </a:rPr>
              <a:t>--- Scavenge</a:t>
            </a:r>
            <a:r>
              <a:rPr lang="zh-CN" altLang="en-US" dirty="0">
                <a:solidFill>
                  <a:schemeClr val="accent1"/>
                </a:solidFill>
              </a:rPr>
              <a:t>算法（牺牲空间换取时间）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0F29AE-4206-4441-8E5C-B2E08E175942}"/>
              </a:ext>
            </a:extLst>
          </p:cNvPr>
          <p:cNvSpPr/>
          <p:nvPr/>
        </p:nvSpPr>
        <p:spPr>
          <a:xfrm>
            <a:off x="1517226" y="1619442"/>
            <a:ext cx="8967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66666"/>
                </a:solidFill>
                <a:latin typeface="-apple-system"/>
              </a:rPr>
              <a:t>v8</a:t>
            </a:r>
            <a:r>
              <a:rPr lang="zh-CN" altLang="en-US" dirty="0">
                <a:solidFill>
                  <a:srgbClr val="666666"/>
                </a:solidFill>
                <a:latin typeface="-apple-system"/>
              </a:rPr>
              <a:t>中，</a:t>
            </a:r>
            <a:r>
              <a:rPr lang="en-US" altLang="zh-CN" dirty="0">
                <a:solidFill>
                  <a:srgbClr val="666666"/>
                </a:solidFill>
                <a:latin typeface="-apple-system"/>
              </a:rPr>
              <a:t>JavaScript</a:t>
            </a:r>
            <a:r>
              <a:rPr lang="zh-CN" altLang="en-US" dirty="0">
                <a:solidFill>
                  <a:srgbClr val="666666"/>
                </a:solidFill>
                <a:latin typeface="-apple-system"/>
              </a:rPr>
              <a:t>对象存储在堆中。堆分为新生代内存空间和老生代内存空间，且分别使用不同的垃圾回收算法进行垃圾回收。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029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18B9D31-88FE-42C0-BA72-742D214D2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63" y="1960925"/>
            <a:ext cx="6917863" cy="32806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5F3A8AE-439C-4BEC-94A6-FE1D86C26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515" y="1698415"/>
            <a:ext cx="6798205" cy="3543193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9B45050E-8611-4A39-A035-69FED567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两种晋升机制</a:t>
            </a:r>
          </a:p>
        </p:txBody>
      </p:sp>
    </p:spTree>
    <p:extLst>
      <p:ext uri="{BB962C8B-B14F-4D97-AF65-F5344CB8AC3E}">
        <p14:creationId xmlns:p14="http://schemas.microsoft.com/office/powerpoint/2010/main" val="32730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C41A04-E7BF-4D37-B9ED-AEDB8F26C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2800"/>
            <a:ext cx="10515600" cy="392853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zh-CN" altLang="en-US" sz="1800" dirty="0">
                <a:solidFill>
                  <a:schemeClr val="accent1"/>
                </a:solidFill>
              </a:rPr>
              <a:t>老生代垃圾回收算法 </a:t>
            </a:r>
            <a:r>
              <a:rPr lang="en-US" altLang="zh-CN" sz="1800" dirty="0">
                <a:solidFill>
                  <a:schemeClr val="accent1"/>
                </a:solidFill>
              </a:rPr>
              <a:t>——  Mark-Sweep &amp; Mark-Compact</a:t>
            </a:r>
            <a:r>
              <a:rPr lang="zh-CN" altLang="en-US" sz="1800" dirty="0">
                <a:solidFill>
                  <a:schemeClr val="accent1"/>
                </a:solidFill>
              </a:rPr>
              <a:t>（标记清除）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793463-0A98-4860-9431-67796A907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315" y="1389591"/>
            <a:ext cx="7229475" cy="15049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02AAAB9-A6C6-4029-8438-7CF4BE341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725" y="3078479"/>
            <a:ext cx="6315075" cy="28670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48048DE-0374-4965-B41E-8F1D483ACA76}"/>
              </a:ext>
            </a:extLst>
          </p:cNvPr>
          <p:cNvSpPr/>
          <p:nvPr/>
        </p:nvSpPr>
        <p:spPr>
          <a:xfrm>
            <a:off x="1299317" y="1695661"/>
            <a:ext cx="4376736" cy="143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老生代不使用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Scavenge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算法的原因：</a:t>
            </a:r>
            <a:endParaRPr lang="en-US" altLang="zh-CN" dirty="0">
              <a:solidFill>
                <a:srgbClr val="FF0000"/>
              </a:solidFill>
              <a:latin typeface="-apple-system"/>
            </a:endParaRPr>
          </a:p>
          <a:p>
            <a:endParaRPr lang="zh-CN" altLang="en-US" dirty="0">
              <a:solidFill>
                <a:srgbClr val="FF0000"/>
              </a:solidFill>
              <a:latin typeface="-apple-system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-apple-system"/>
              </a:rPr>
              <a:t>老生代存活对象很多，复制效率很低；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-apple-system"/>
              </a:rPr>
              <a:t>浪费一半空间</a:t>
            </a:r>
            <a:endParaRPr lang="zh-CN" altLang="en-US" b="0" i="0" dirty="0">
              <a:effectLst/>
              <a:latin typeface="-apple-system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37BE72-499C-4309-BED7-190122F60A7F}"/>
              </a:ext>
            </a:extLst>
          </p:cNvPr>
          <p:cNvSpPr txBox="1"/>
          <p:nvPr/>
        </p:nvSpPr>
        <p:spPr>
          <a:xfrm>
            <a:off x="1299317" y="4571999"/>
            <a:ext cx="2668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增量标记</a:t>
            </a:r>
          </a:p>
        </p:txBody>
      </p:sp>
    </p:spTree>
    <p:extLst>
      <p:ext uri="{BB962C8B-B14F-4D97-AF65-F5344CB8AC3E}">
        <p14:creationId xmlns:p14="http://schemas.microsoft.com/office/powerpoint/2010/main" val="266719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745B1-2D7A-4204-BBC8-0E98DF347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088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主要内容：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D3801-3E81-4AB5-B49B-2BFF7F92A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393" y="2360717"/>
            <a:ext cx="8353213" cy="32746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V8</a:t>
            </a:r>
            <a:r>
              <a:rPr lang="zh-CN" altLang="en-US" sz="2400" dirty="0"/>
              <a:t>引擎的由来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工作过程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优化分析</a:t>
            </a:r>
            <a:endParaRPr lang="en-US" altLang="zh-CN" sz="2400" dirty="0"/>
          </a:p>
          <a:p>
            <a:pPr lvl="1"/>
            <a:r>
              <a:rPr lang="zh-CN" altLang="en-US" sz="2000" dirty="0"/>
              <a:t>优化属性访问</a:t>
            </a:r>
            <a:endParaRPr lang="en-US" altLang="zh-CN" sz="2000" dirty="0"/>
          </a:p>
          <a:p>
            <a:pPr lvl="1"/>
            <a:r>
              <a:rPr lang="zh-CN" altLang="en-US" sz="2000" dirty="0"/>
              <a:t>垃圾回收（</a:t>
            </a:r>
            <a:r>
              <a:rPr lang="en-US" altLang="zh-CN" sz="2000" dirty="0"/>
              <a:t>GC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总结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7092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3AC47-8E71-498F-A4F0-37C81A79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</a:rPr>
              <a:t>4. </a:t>
            </a:r>
            <a:r>
              <a:rPr lang="zh-CN" altLang="en-US" sz="3200" b="1" dirty="0">
                <a:solidFill>
                  <a:schemeClr val="accent1"/>
                </a:solidFill>
              </a:rPr>
              <a:t>总结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2BF48-10E2-4CE9-9284-D665A43D0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0726" y="2333626"/>
            <a:ext cx="8687647" cy="249576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Ignition+ </a:t>
            </a:r>
            <a:r>
              <a:rPr lang="en-US" altLang="zh-CN" sz="2000" dirty="0" err="1"/>
              <a:t>TurboFan</a:t>
            </a:r>
            <a:r>
              <a:rPr lang="zh-CN" altLang="en-US" sz="2000" dirty="0"/>
              <a:t>，牺牲部分时间换取空间，提升</a:t>
            </a:r>
            <a:r>
              <a:rPr lang="en-US" altLang="zh-CN" sz="2000" dirty="0"/>
              <a:t>Chrome</a:t>
            </a:r>
            <a:r>
              <a:rPr lang="zh-CN" altLang="en-US" sz="2000" dirty="0"/>
              <a:t>启动速度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使用隐藏类和内联缓存优化属性访问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针对不同类别的内存空间使用不同的垃圾回收方法，提升回收效率。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263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079FD-5464-402C-BA7B-105783E7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b="1" dirty="0">
                <a:solidFill>
                  <a:schemeClr val="accent1"/>
                </a:solidFill>
              </a:rPr>
              <a:t>开发过程中应该注意的地方：</a:t>
            </a:r>
            <a:endParaRPr lang="zh-CN" altLang="en-US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B62944-A1EC-4566-95A1-F54181193B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13337"/>
            <a:ext cx="104394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总是以相同的顺序实例化对象属性，以便可以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复用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隐藏类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，节约资源。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800" dirty="0">
                <a:latin typeface="Arial" panose="020B0604020202020204" pitchFamily="34" charset="0"/>
              </a:rPr>
              <a:t>归纳封装一些公用方法</a:t>
            </a:r>
            <a:r>
              <a:rPr lang="zh-CN" altLang="en-US" sz="1800" dirty="0">
                <a:latin typeface="Arial" panose="020B0604020202020204" pitchFamily="34" charset="0"/>
              </a:rPr>
              <a:t>，热点函数可以编译为机器码，提高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代码运行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速度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Deoptimization非常耗性能，可以使用Type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cript等规范</a:t>
            </a:r>
            <a:r>
              <a:rPr lang="zh-CN" altLang="en-US" sz="1800" dirty="0">
                <a:latin typeface="Arial" panose="020B0604020202020204" pitchFamily="34" charset="0"/>
              </a:rPr>
              <a:t>传参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zh-CN" altLang="zh-CN" sz="1800" dirty="0">
                <a:latin typeface="Arial" panose="020B0604020202020204" pitchFamily="34" charset="0"/>
              </a:rPr>
              <a:t>减少Deoptimization操作。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55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267B597-7705-4A0A-91D3-2C193E780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6773" y="1391592"/>
            <a:ext cx="4093421" cy="407481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2C6444B-A06A-4C29-86C6-EC63407CFBDC}"/>
              </a:ext>
            </a:extLst>
          </p:cNvPr>
          <p:cNvSpPr txBox="1"/>
          <p:nvPr/>
        </p:nvSpPr>
        <p:spPr>
          <a:xfrm>
            <a:off x="3271521" y="3136611"/>
            <a:ext cx="1307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accent1"/>
                </a:solidFill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17314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C5B96-762E-4B9E-B09B-07AA2729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5302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0070C0"/>
                </a:solidFill>
              </a:rPr>
              <a:t>1. V8</a:t>
            </a:r>
            <a:r>
              <a:rPr lang="zh-CN" altLang="en-US" sz="3200" b="1" dirty="0">
                <a:solidFill>
                  <a:srgbClr val="0070C0"/>
                </a:solidFill>
              </a:rPr>
              <a:t>引擎的由来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3BAC5EC-783A-4A72-8998-69E6F452D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996" y="1871863"/>
            <a:ext cx="7856008" cy="311427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40E5AEA-0436-48A9-A31D-5C21CBC7EB4E}"/>
              </a:ext>
            </a:extLst>
          </p:cNvPr>
          <p:cNvSpPr txBox="1"/>
          <p:nvPr/>
        </p:nvSpPr>
        <p:spPr>
          <a:xfrm>
            <a:off x="3794760" y="5590573"/>
            <a:ext cx="460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"8</a:t>
            </a:r>
            <a:r>
              <a:rPr lang="zh-CN" altLang="en-US" dirty="0">
                <a:solidFill>
                  <a:srgbClr val="FF0000"/>
                </a:solidFill>
              </a:rPr>
              <a:t>个气缸分成两组，每组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个，成</a:t>
            </a:r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zh-CN" altLang="en-US" dirty="0">
                <a:solidFill>
                  <a:srgbClr val="FF0000"/>
                </a:solidFill>
              </a:rPr>
              <a:t>型排列</a:t>
            </a:r>
            <a:r>
              <a:rPr lang="en-US" altLang="zh-CN" dirty="0">
                <a:solidFill>
                  <a:srgbClr val="FF0000"/>
                </a:solidFill>
              </a:rPr>
              <a:t>"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86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E39F3-6C60-454C-ACB8-A3C3FAD73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浏览器</a:t>
            </a:r>
            <a:r>
              <a:rPr lang="en-US" altLang="zh-CN" sz="2400" b="1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/Node.js</a:t>
            </a:r>
            <a:endParaRPr lang="zh-CN" altLang="en-US" sz="2400" b="1" dirty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CB9F7B-4449-4C35-9A06-DAB2F6712A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054" y="1604330"/>
            <a:ext cx="5842000" cy="370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A9FAC70-4097-453C-8354-2FC762294AAD}"/>
              </a:ext>
            </a:extLst>
          </p:cNvPr>
          <p:cNvSpPr/>
          <p:nvPr/>
        </p:nvSpPr>
        <p:spPr>
          <a:xfrm>
            <a:off x="3315033" y="5870602"/>
            <a:ext cx="49760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666666"/>
                </a:solidFill>
                <a:latin typeface="-apple-system"/>
              </a:rPr>
              <a:t>Node.js = V8 + </a:t>
            </a:r>
            <a:r>
              <a:rPr lang="zh-CN" altLang="en-US" sz="2000" dirty="0">
                <a:solidFill>
                  <a:srgbClr val="666666"/>
                </a:solidFill>
                <a:latin typeface="-apple-system"/>
              </a:rPr>
              <a:t>内置模块（大部分由</a:t>
            </a:r>
            <a:r>
              <a:rPr lang="en-US" altLang="zh-CN" sz="2000" dirty="0" err="1">
                <a:solidFill>
                  <a:srgbClr val="666666"/>
                </a:solidFill>
                <a:latin typeface="-apple-system"/>
              </a:rPr>
              <a:t>js</a:t>
            </a:r>
            <a:r>
              <a:rPr lang="zh-CN" altLang="en-US" sz="2000" dirty="0">
                <a:solidFill>
                  <a:srgbClr val="666666"/>
                </a:solidFill>
                <a:latin typeface="-apple-system"/>
              </a:rPr>
              <a:t>编写）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6636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C5B96-762E-4B9E-B09B-07AA2729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5302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accent1"/>
                </a:solidFill>
              </a:rPr>
              <a:t>2. V8</a:t>
            </a:r>
            <a:r>
              <a:rPr lang="zh-CN" altLang="en-US" sz="3200" b="1" dirty="0">
                <a:solidFill>
                  <a:schemeClr val="accent1"/>
                </a:solidFill>
              </a:rPr>
              <a:t>引擎的工作过程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0E5AEA-0436-48A9-A31D-5C21CBC7EB4E}"/>
              </a:ext>
            </a:extLst>
          </p:cNvPr>
          <p:cNvSpPr txBox="1"/>
          <p:nvPr/>
        </p:nvSpPr>
        <p:spPr>
          <a:xfrm>
            <a:off x="5230706" y="3239158"/>
            <a:ext cx="209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2017</a:t>
            </a:r>
            <a:r>
              <a:rPr lang="zh-CN" altLang="en-US" dirty="0">
                <a:solidFill>
                  <a:srgbClr val="FF0000"/>
                </a:solidFill>
              </a:rPr>
              <a:t>年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BDBCA0A-ADC1-46E2-BF25-A50958988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387" y="1628884"/>
            <a:ext cx="5741022" cy="4101354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1FE92FFD-3822-45B8-8C9B-6FE8C9018E82}"/>
              </a:ext>
            </a:extLst>
          </p:cNvPr>
          <p:cNvSpPr/>
          <p:nvPr/>
        </p:nvSpPr>
        <p:spPr>
          <a:xfrm rot="10800000">
            <a:off x="4814188" y="3423824"/>
            <a:ext cx="41651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59969ED4-B915-40FB-BD03-85EEC3D41003}"/>
              </a:ext>
            </a:extLst>
          </p:cNvPr>
          <p:cNvSpPr/>
          <p:nvPr/>
        </p:nvSpPr>
        <p:spPr>
          <a:xfrm>
            <a:off x="6452142" y="3411972"/>
            <a:ext cx="41651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305E7AE-7B80-49AE-8AB5-5DB3D6694B68}"/>
              </a:ext>
            </a:extLst>
          </p:cNvPr>
          <p:cNvSpPr txBox="1"/>
          <p:nvPr/>
        </p:nvSpPr>
        <p:spPr>
          <a:xfrm>
            <a:off x="8629226" y="4979209"/>
            <a:ext cx="1327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Deoptimization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B9BE21F3-A7EB-4E2B-8020-F5DE223F1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71807" y="1720427"/>
            <a:ext cx="32481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0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4AC69-7064-40BC-BCD8-E26DE9351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bytecode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90E7DC8-1EE8-4768-886D-80A740BAC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935" y="1889761"/>
            <a:ext cx="8602363" cy="3559228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82BFCD5A-39F5-4FFC-91CD-B4AA3A2E85DA}"/>
              </a:ext>
            </a:extLst>
          </p:cNvPr>
          <p:cNvSpPr/>
          <p:nvPr/>
        </p:nvSpPr>
        <p:spPr>
          <a:xfrm>
            <a:off x="3840479" y="2314692"/>
            <a:ext cx="2709332" cy="250792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>
              <a:solidFill>
                <a:schemeClr val="accent5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7A63D18-5DD5-4B34-8D87-01763647725E}"/>
              </a:ext>
            </a:extLst>
          </p:cNvPr>
          <p:cNvSpPr/>
          <p:nvPr/>
        </p:nvSpPr>
        <p:spPr>
          <a:xfrm>
            <a:off x="6600781" y="2114636"/>
            <a:ext cx="2709332" cy="250792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67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8DA8EE3F-00C7-4CDE-BA14-A150B5761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931" y="772962"/>
            <a:ext cx="4591286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</a:rPr>
              <a:t>Ignition</a:t>
            </a:r>
            <a:r>
              <a:rPr lang="zh-CN" altLang="en-US" sz="2400" b="1" dirty="0">
                <a:solidFill>
                  <a:schemeClr val="accent1"/>
                </a:solidFill>
              </a:rPr>
              <a:t>与</a:t>
            </a:r>
            <a:r>
              <a:rPr lang="en-US" altLang="zh-CN" sz="2400" b="1" dirty="0" err="1">
                <a:solidFill>
                  <a:schemeClr val="accent1"/>
                </a:solidFill>
              </a:rPr>
              <a:t>TurboFan</a:t>
            </a:r>
            <a:r>
              <a:rPr lang="zh-CN" altLang="en-US" sz="2400" b="1" dirty="0">
                <a:solidFill>
                  <a:schemeClr val="accent1"/>
                </a:solidFill>
              </a:rPr>
              <a:t>作用对比</a:t>
            </a:r>
            <a:br>
              <a:rPr lang="en-US" altLang="zh-CN" sz="2400" b="1" dirty="0">
                <a:solidFill>
                  <a:schemeClr val="accent1"/>
                </a:solidFill>
              </a:rPr>
            </a:b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0BD14B2E-F844-4AA9-B29E-8416B453A8CA}"/>
              </a:ext>
            </a:extLst>
          </p:cNvPr>
          <p:cNvSpPr txBox="1">
            <a:spLocks/>
          </p:cNvSpPr>
          <p:nvPr/>
        </p:nvSpPr>
        <p:spPr>
          <a:xfrm>
            <a:off x="6465664" y="772962"/>
            <a:ext cx="45912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7BED4C9D-A7EF-4B5A-A2D9-2B0AE693D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060410"/>
              </p:ext>
            </p:extLst>
          </p:nvPr>
        </p:nvGraphicFramePr>
        <p:xfrm>
          <a:off x="2159039" y="2499584"/>
          <a:ext cx="8256694" cy="1858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8347">
                  <a:extLst>
                    <a:ext uri="{9D8B030D-6E8A-4147-A177-3AD203B41FA5}">
                      <a16:colId xmlns:a16="http://schemas.microsoft.com/office/drawing/2014/main" val="819928397"/>
                    </a:ext>
                  </a:extLst>
                </a:gridCol>
                <a:gridCol w="4128347">
                  <a:extLst>
                    <a:ext uri="{9D8B030D-6E8A-4147-A177-3AD203B41FA5}">
                      <a16:colId xmlns:a16="http://schemas.microsoft.com/office/drawing/2014/main" val="3715541661"/>
                    </a:ext>
                  </a:extLst>
                </a:gridCol>
              </a:tblGrid>
              <a:tr h="6351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</a:rPr>
                        <a:t>Ignition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err="1">
                          <a:solidFill>
                            <a:schemeClr val="bg1"/>
                          </a:solidFill>
                        </a:rPr>
                        <a:t>TurboFan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0373"/>
                  </a:ext>
                </a:extLst>
              </a:tr>
              <a:tr h="6025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快速启动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启动之后快速运行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936363"/>
                  </a:ext>
                </a:extLst>
              </a:tr>
              <a:tr h="6212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不常执行代码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经常执行代码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541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56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F5A1A82-CE1C-4872-A4A0-40AF9AEA9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427" y="1070239"/>
            <a:ext cx="9259145" cy="5195371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C555C431-2981-490B-9ABB-995B06B6C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Ignition</a:t>
            </a:r>
            <a:r>
              <a:rPr lang="zh-CN" altLang="en-US" sz="2400" b="1" dirty="0">
                <a:solidFill>
                  <a:schemeClr val="accent1"/>
                </a:solidFill>
              </a:rPr>
              <a:t>与</a:t>
            </a:r>
            <a:r>
              <a:rPr lang="en-US" altLang="zh-CN" sz="2400" b="1" dirty="0" err="1">
                <a:solidFill>
                  <a:schemeClr val="accent1"/>
                </a:solidFill>
              </a:rPr>
              <a:t>TurboFan</a:t>
            </a:r>
            <a:r>
              <a:rPr lang="zh-CN" altLang="en-US" sz="2400" b="1" dirty="0">
                <a:solidFill>
                  <a:schemeClr val="accent1"/>
                </a:solidFill>
              </a:rPr>
              <a:t>协作方式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6103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3AC47-8E71-498F-A4F0-37C81A79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</a:rPr>
              <a:t>3. </a:t>
            </a:r>
            <a:r>
              <a:rPr lang="zh-CN" altLang="en-US" sz="3200" b="1" dirty="0">
                <a:solidFill>
                  <a:schemeClr val="accent1"/>
                </a:solidFill>
              </a:rPr>
              <a:t>优化分析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2BF48-10E2-4CE9-9284-D665A43D0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ea"/>
              <a:buAutoNum type="circleNumDbPlain"/>
            </a:pPr>
            <a:endParaRPr lang="en-US" altLang="zh-CN" dirty="0"/>
          </a:p>
          <a:p>
            <a:pPr lvl="1"/>
            <a:r>
              <a:rPr lang="zh-CN" altLang="en-US" dirty="0"/>
              <a:t>优化属性访问</a:t>
            </a:r>
            <a:endParaRPr lang="en-US" altLang="zh-CN" dirty="0"/>
          </a:p>
          <a:p>
            <a:pPr lvl="2"/>
            <a:r>
              <a:rPr lang="zh-CN" altLang="en-US" dirty="0"/>
              <a:t>隐藏类</a:t>
            </a:r>
            <a:endParaRPr lang="en-US" altLang="zh-CN" dirty="0"/>
          </a:p>
          <a:p>
            <a:pPr lvl="2"/>
            <a:r>
              <a:rPr lang="zh-CN" altLang="en-US" dirty="0"/>
              <a:t>内联缓存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垃圾回收（</a:t>
            </a:r>
            <a:r>
              <a:rPr lang="en-US" altLang="zh-CN" dirty="0"/>
              <a:t>GC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98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7924</TotalTime>
  <Words>450</Words>
  <Application>Microsoft Office PowerPoint</Application>
  <PresentationFormat>宽屏</PresentationFormat>
  <Paragraphs>64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-apple-system</vt:lpstr>
      <vt:lpstr>Arial Unicode MS</vt:lpstr>
      <vt:lpstr>等线</vt:lpstr>
      <vt:lpstr>等线 Light</vt:lpstr>
      <vt:lpstr>微软雅黑 Light</vt:lpstr>
      <vt:lpstr>Arial</vt:lpstr>
      <vt:lpstr>Office 主题​​</vt:lpstr>
      <vt:lpstr>V8引擎原理简析</vt:lpstr>
      <vt:lpstr>主要内容：</vt:lpstr>
      <vt:lpstr>1. V8引擎的由来</vt:lpstr>
      <vt:lpstr>浏览器/Node.js</vt:lpstr>
      <vt:lpstr>2. V8引擎的工作过程</vt:lpstr>
      <vt:lpstr>bytecode</vt:lpstr>
      <vt:lpstr>Ignition与TurboFan作用对比 </vt:lpstr>
      <vt:lpstr>Ignition与TurboFan协作方式</vt:lpstr>
      <vt:lpstr>3. 优化分析</vt:lpstr>
      <vt:lpstr>PowerPoint 演示文稿</vt:lpstr>
      <vt:lpstr>PowerPoint 演示文稿</vt:lpstr>
      <vt:lpstr>PowerPoint 演示文稿</vt:lpstr>
      <vt:lpstr>Transition chain（过渡链）</vt:lpstr>
      <vt:lpstr>ShapeTable</vt:lpstr>
      <vt:lpstr>内联缓存（Incline Cache）</vt:lpstr>
      <vt:lpstr>PowerPoint 演示文稿</vt:lpstr>
      <vt:lpstr>垃圾回收（GC）—— 分代式垃圾回收机制</vt:lpstr>
      <vt:lpstr>两种晋升机制</vt:lpstr>
      <vt:lpstr>PowerPoint 演示文稿</vt:lpstr>
      <vt:lpstr>4. 总结</vt:lpstr>
      <vt:lpstr>开发过程中应该注意的地方：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V8引擎原理简析</dc:title>
  <dc:creator>jiuhua wang</dc:creator>
  <cp:lastModifiedBy>jiuhua wang</cp:lastModifiedBy>
  <cp:revision>97</cp:revision>
  <dcterms:created xsi:type="dcterms:W3CDTF">2020-04-11T02:59:44Z</dcterms:created>
  <dcterms:modified xsi:type="dcterms:W3CDTF">2020-06-12T07:35:24Z</dcterms:modified>
</cp:coreProperties>
</file>