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K Grotesk" panose="020B0604020202020204" charset="0"/>
      <p:regular r:id="rId14"/>
    </p:embeddedFont>
    <p:embeddedFont>
      <p:font typeface="HK Grotesk Bold" panose="020B0604020202020204" charset="0"/>
      <p:regular r:id="rId15"/>
    </p:embeddedFont>
    <p:embeddedFont>
      <p:font typeface="HK Grotesk Medium" panose="020B0604020202020204" charset="0"/>
      <p:regular r:id="rId16"/>
    </p:embeddedFont>
    <p:embeddedFont>
      <p:font typeface="HK Grotesk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607824"/>
            <a:ext cx="4732122" cy="4650476"/>
            <a:chOff x="0" y="0"/>
            <a:chExt cx="6309496" cy="6200635"/>
          </a:xfrm>
        </p:grpSpPr>
        <p:sp>
          <p:nvSpPr>
            <p:cNvPr id="3" name="Freeform 3"/>
            <p:cNvSpPr/>
            <p:nvPr/>
          </p:nvSpPr>
          <p:spPr>
            <a:xfrm>
              <a:off x="0" y="1900040"/>
              <a:ext cx="6309496" cy="4266354"/>
            </a:xfrm>
            <a:custGeom>
              <a:avLst/>
              <a:gdLst/>
              <a:ahLst/>
              <a:cxnLst/>
              <a:rect l="l" t="t" r="r" b="b"/>
              <a:pathLst>
                <a:path w="6309496" h="4266354">
                  <a:moveTo>
                    <a:pt x="0" y="0"/>
                  </a:moveTo>
                  <a:lnTo>
                    <a:pt x="6309496" y="0"/>
                  </a:lnTo>
                  <a:lnTo>
                    <a:pt x="6309496" y="4266354"/>
                  </a:lnTo>
                  <a:lnTo>
                    <a:pt x="0" y="4266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4654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2938278" y="1310046"/>
              <a:ext cx="3201491" cy="4869188"/>
            </a:xfrm>
            <a:custGeom>
              <a:avLst/>
              <a:gdLst/>
              <a:ahLst/>
              <a:cxnLst/>
              <a:rect l="l" t="t" r="r" b="b"/>
              <a:pathLst>
                <a:path w="3201491" h="4869188">
                  <a:moveTo>
                    <a:pt x="3201492" y="0"/>
                  </a:moveTo>
                  <a:lnTo>
                    <a:pt x="0" y="0"/>
                  </a:lnTo>
                  <a:lnTo>
                    <a:pt x="0" y="4869188"/>
                  </a:lnTo>
                  <a:lnTo>
                    <a:pt x="3201492" y="4869188"/>
                  </a:lnTo>
                  <a:lnTo>
                    <a:pt x="3201492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 flipH="1">
              <a:off x="0" y="2067562"/>
              <a:ext cx="2809138" cy="4115953"/>
            </a:xfrm>
            <a:custGeom>
              <a:avLst/>
              <a:gdLst/>
              <a:ahLst/>
              <a:cxnLst/>
              <a:rect l="l" t="t" r="r" b="b"/>
              <a:pathLst>
                <a:path w="2809138" h="4115953">
                  <a:moveTo>
                    <a:pt x="2809138" y="0"/>
                  </a:moveTo>
                  <a:lnTo>
                    <a:pt x="0" y="0"/>
                  </a:lnTo>
                  <a:lnTo>
                    <a:pt x="0" y="4115953"/>
                  </a:lnTo>
                  <a:lnTo>
                    <a:pt x="2809138" y="4115953"/>
                  </a:lnTo>
                  <a:lnTo>
                    <a:pt x="2809138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702937" y="2084682"/>
              <a:ext cx="2217469" cy="4115953"/>
            </a:xfrm>
            <a:custGeom>
              <a:avLst/>
              <a:gdLst/>
              <a:ahLst/>
              <a:cxnLst/>
              <a:rect l="l" t="t" r="r" b="b"/>
              <a:pathLst>
                <a:path w="2217469" h="4115953">
                  <a:moveTo>
                    <a:pt x="0" y="0"/>
                  </a:moveTo>
                  <a:lnTo>
                    <a:pt x="2217469" y="0"/>
                  </a:lnTo>
                  <a:lnTo>
                    <a:pt x="2217469" y="4115953"/>
                  </a:lnTo>
                  <a:lnTo>
                    <a:pt x="0" y="41159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12744">
              <a:off x="1721347" y="1620216"/>
              <a:ext cx="267782" cy="267782"/>
            </a:xfrm>
            <a:custGeom>
              <a:avLst/>
              <a:gdLst/>
              <a:ahLst/>
              <a:cxnLst/>
              <a:rect l="l" t="t" r="r" b="b"/>
              <a:pathLst>
                <a:path w="267782" h="267782">
                  <a:moveTo>
                    <a:pt x="0" y="0"/>
                  </a:moveTo>
                  <a:lnTo>
                    <a:pt x="267781" y="0"/>
                  </a:lnTo>
                  <a:lnTo>
                    <a:pt x="267781" y="267781"/>
                  </a:lnTo>
                  <a:lnTo>
                    <a:pt x="0" y="267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407354">
              <a:off x="4037111" y="763285"/>
              <a:ext cx="267782" cy="267782"/>
            </a:xfrm>
            <a:custGeom>
              <a:avLst/>
              <a:gdLst/>
              <a:ahLst/>
              <a:cxnLst/>
              <a:rect l="l" t="t" r="r" b="b"/>
              <a:pathLst>
                <a:path w="267782" h="267782">
                  <a:moveTo>
                    <a:pt x="0" y="0"/>
                  </a:moveTo>
                  <a:lnTo>
                    <a:pt x="267781" y="0"/>
                  </a:lnTo>
                  <a:lnTo>
                    <a:pt x="267781" y="267782"/>
                  </a:lnTo>
                  <a:lnTo>
                    <a:pt x="0" y="267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1768104">
              <a:off x="2441958" y="706583"/>
              <a:ext cx="992641" cy="696089"/>
            </a:xfrm>
            <a:custGeom>
              <a:avLst/>
              <a:gdLst/>
              <a:ahLst/>
              <a:cxnLst/>
              <a:rect l="l" t="t" r="r" b="b"/>
              <a:pathLst>
                <a:path w="992641" h="696089">
                  <a:moveTo>
                    <a:pt x="0" y="0"/>
                  </a:moveTo>
                  <a:lnTo>
                    <a:pt x="992641" y="0"/>
                  </a:lnTo>
                  <a:lnTo>
                    <a:pt x="992641" y="696089"/>
                  </a:lnTo>
                  <a:lnTo>
                    <a:pt x="0" y="696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-1209112">
              <a:off x="773075" y="149681"/>
              <a:ext cx="992641" cy="696089"/>
            </a:xfrm>
            <a:custGeom>
              <a:avLst/>
              <a:gdLst/>
              <a:ahLst/>
              <a:cxnLst/>
              <a:rect l="l" t="t" r="r" b="b"/>
              <a:pathLst>
                <a:path w="992641" h="696089">
                  <a:moveTo>
                    <a:pt x="0" y="0"/>
                  </a:moveTo>
                  <a:lnTo>
                    <a:pt x="992641" y="0"/>
                  </a:lnTo>
                  <a:lnTo>
                    <a:pt x="992641" y="696089"/>
                  </a:lnTo>
                  <a:lnTo>
                    <a:pt x="0" y="696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417443" y="6179234"/>
              <a:ext cx="5834688" cy="0"/>
            </a:xfrm>
            <a:prstGeom prst="line">
              <a:avLst/>
            </a:prstGeom>
            <a:ln w="856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15219" y="642210"/>
            <a:ext cx="1125992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sz="4342">
                <a:solidFill>
                  <a:srgbClr val="202C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2367" y="1829824"/>
            <a:ext cx="7663267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2367" y="4219807"/>
            <a:ext cx="2614639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56269" y="4219807"/>
            <a:ext cx="4733606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Vương Xuân Tuấn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12367" y="6542769"/>
            <a:ext cx="3028881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56269" y="6438204"/>
            <a:ext cx="5216889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Nguyễn Lan Anh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12367" y="5381393"/>
            <a:ext cx="3028881" cy="682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SV: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56269" y="5381393"/>
            <a:ext cx="3650245" cy="146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4142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2020604294</a:t>
            </a:r>
          </a:p>
          <a:p>
            <a:pPr algn="l">
              <a:lnSpc>
                <a:spcPts val="5799"/>
              </a:lnSpc>
              <a:spcBef>
                <a:spcPct val="0"/>
              </a:spcBef>
            </a:pPr>
            <a:endParaRPr lang="en-US" sz="4142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52046" y="2961561"/>
            <a:ext cx="16699635" cy="143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064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XIN VIỆC BẰNG REACTJS VÀ PYTHON</a:t>
            </a:r>
          </a:p>
          <a:p>
            <a:pPr algn="ctr">
              <a:lnSpc>
                <a:spcPts val="5690"/>
              </a:lnSpc>
              <a:spcBef>
                <a:spcPct val="0"/>
              </a:spcBef>
            </a:pPr>
            <a:endParaRPr lang="en-US" sz="4064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357642" y="-952505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3"/>
                </a:lnTo>
                <a:lnTo>
                  <a:pt x="11374591" y="11752743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230591" y="-2402128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00359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908910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728190" y="1197389"/>
            <a:ext cx="6437507" cy="1118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Phần Mềm</a:t>
            </a:r>
          </a:p>
          <a:p>
            <a:pPr marL="0" lvl="0" indent="0" algn="l">
              <a:lnSpc>
                <a:spcPts val="311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HK Grotesk Semi-Bold"/>
            </a:endParaRPr>
          </a:p>
        </p:txBody>
      </p:sp>
      <p:sp>
        <p:nvSpPr>
          <p:cNvPr id="13" name="Freeform 13"/>
          <p:cNvSpPr/>
          <p:nvPr/>
        </p:nvSpPr>
        <p:spPr>
          <a:xfrm rot="-1572517">
            <a:off x="-27065" y="288345"/>
            <a:ext cx="2111531" cy="1480711"/>
          </a:xfrm>
          <a:custGeom>
            <a:avLst/>
            <a:gdLst/>
            <a:ahLst/>
            <a:cxnLst/>
            <a:rect l="l" t="t" r="r" b="b"/>
            <a:pathLst>
              <a:path w="2111531" h="1480711">
                <a:moveTo>
                  <a:pt x="0" y="0"/>
                </a:moveTo>
                <a:lnTo>
                  <a:pt x="2111530" y="0"/>
                </a:lnTo>
                <a:lnTo>
                  <a:pt x="2111530" y="1480710"/>
                </a:lnTo>
                <a:lnTo>
                  <a:pt x="0" y="1480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1151521">
            <a:off x="17038643" y="950835"/>
            <a:ext cx="405216" cy="405216"/>
          </a:xfrm>
          <a:custGeom>
            <a:avLst/>
            <a:gdLst/>
            <a:ahLst/>
            <a:cxnLst/>
            <a:rect l="l" t="t" r="r" b="b"/>
            <a:pathLst>
              <a:path w="405216" h="405216">
                <a:moveTo>
                  <a:pt x="0" y="0"/>
                </a:moveTo>
                <a:lnTo>
                  <a:pt x="405216" y="0"/>
                </a:lnTo>
                <a:lnTo>
                  <a:pt x="405216" y="405216"/>
                </a:lnTo>
                <a:lnTo>
                  <a:pt x="0" y="4052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781913">
            <a:off x="3862762" y="9182545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99466">
            <a:off x="1073018" y="6733908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655050">
            <a:off x="1937968" y="663772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2302895" y="3451397"/>
            <a:ext cx="6110792" cy="3157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thiệu: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chức năng.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khả năng sử dụng.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bảo mật.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tương thích.</a:t>
            </a: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90028" y="3451397"/>
            <a:ext cx="6089555" cy="265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kiểm thử: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kế hoạch kiểm thử.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trường hợp kiểm thử.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kiểm thử.</a:t>
            </a: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HK Grotesk Semi-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882477" y="-3060043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00359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Freeform 11"/>
          <p:cNvSpPr/>
          <p:nvPr/>
        </p:nvSpPr>
        <p:spPr>
          <a:xfrm rot="1172709" flipH="1">
            <a:off x="15989619" y="310545"/>
            <a:ext cx="2111531" cy="1480711"/>
          </a:xfrm>
          <a:custGeom>
            <a:avLst/>
            <a:gdLst/>
            <a:ahLst/>
            <a:cxnLst/>
            <a:rect l="l" t="t" r="r" b="b"/>
            <a:pathLst>
              <a:path w="2111531" h="1480711">
                <a:moveTo>
                  <a:pt x="2111531" y="0"/>
                </a:moveTo>
                <a:lnTo>
                  <a:pt x="0" y="0"/>
                </a:lnTo>
                <a:lnTo>
                  <a:pt x="0" y="1480711"/>
                </a:lnTo>
                <a:lnTo>
                  <a:pt x="2111531" y="1480711"/>
                </a:lnTo>
                <a:lnTo>
                  <a:pt x="211153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1151521">
            <a:off x="17039192" y="6614950"/>
            <a:ext cx="409235" cy="409235"/>
          </a:xfrm>
          <a:custGeom>
            <a:avLst/>
            <a:gdLst/>
            <a:ahLst/>
            <a:cxnLst/>
            <a:rect l="l" t="t" r="r" b="b"/>
            <a:pathLst>
              <a:path w="409235" h="409235">
                <a:moveTo>
                  <a:pt x="0" y="0"/>
                </a:moveTo>
                <a:lnTo>
                  <a:pt x="409235" y="0"/>
                </a:lnTo>
                <a:lnTo>
                  <a:pt x="409235" y="409234"/>
                </a:lnTo>
                <a:lnTo>
                  <a:pt x="0" y="4092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781913">
            <a:off x="1062270" y="6710369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99466">
            <a:off x="16510643" y="3715694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655050">
            <a:off x="14648405" y="1057490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7762833" y="974701"/>
            <a:ext cx="2762333" cy="138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K Grotesk Bold"/>
              </a:rPr>
              <a:t>KẾT LUẬN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21173" y="2378655"/>
            <a:ext cx="7767762" cy="339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CÔNG WEBSITE XIN VIỆC.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YÊU CẦU CHỨC NĂNG VÀ PHI CHỨC NĂNG.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21173" y="5756494"/>
            <a:ext cx="10761271" cy="2853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TIẾN GIAO DIỆN NGƯỜI DÙNG.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CÁC TÍNH NĂNG MỚI NHƯ CHAT TRỰC TUYẾN, ĐÁNH GIÁ CÔNG TY.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09784" y="1625733"/>
            <a:ext cx="9551938" cy="1381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HK Grotesk Medium"/>
              </a:rPr>
              <a:t>Cảm ơn thầy cô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85753" y="4991100"/>
            <a:ext cx="5573547" cy="4478858"/>
            <a:chOff x="0" y="0"/>
            <a:chExt cx="7431395" cy="5971810"/>
          </a:xfrm>
        </p:grpSpPr>
        <p:sp>
          <p:nvSpPr>
            <p:cNvPr id="4" name="Freeform 4"/>
            <p:cNvSpPr/>
            <p:nvPr/>
          </p:nvSpPr>
          <p:spPr>
            <a:xfrm rot="5400000">
              <a:off x="1901083" y="464696"/>
              <a:ext cx="4426651" cy="6044853"/>
            </a:xfrm>
            <a:custGeom>
              <a:avLst/>
              <a:gdLst/>
              <a:ahLst/>
              <a:cxnLst/>
              <a:rect l="l" t="t" r="r" b="b"/>
              <a:pathLst>
                <a:path w="4426651" h="6044853">
                  <a:moveTo>
                    <a:pt x="0" y="0"/>
                  </a:moveTo>
                  <a:lnTo>
                    <a:pt x="4426651" y="0"/>
                  </a:lnTo>
                  <a:lnTo>
                    <a:pt x="4426651" y="6044853"/>
                  </a:lnTo>
                  <a:lnTo>
                    <a:pt x="0" y="6044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3780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5664200"/>
              <a:ext cx="7326890" cy="0"/>
            </a:xfrm>
            <a:prstGeom prst="line">
              <a:avLst/>
            </a:prstGeom>
            <a:ln w="254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723527" y="2648522"/>
              <a:ext cx="4887188" cy="3323288"/>
            </a:xfrm>
            <a:custGeom>
              <a:avLst/>
              <a:gdLst/>
              <a:ahLst/>
              <a:cxnLst/>
              <a:rect l="l" t="t" r="r" b="b"/>
              <a:pathLst>
                <a:path w="4887188" h="3323288">
                  <a:moveTo>
                    <a:pt x="0" y="0"/>
                  </a:moveTo>
                  <a:lnTo>
                    <a:pt x="4887188" y="0"/>
                  </a:lnTo>
                  <a:lnTo>
                    <a:pt x="4887188" y="3323288"/>
                  </a:lnTo>
                  <a:lnTo>
                    <a:pt x="0" y="3323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12744">
              <a:off x="1748439" y="1414296"/>
              <a:ext cx="362364" cy="362364"/>
            </a:xfrm>
            <a:custGeom>
              <a:avLst/>
              <a:gdLst/>
              <a:ahLst/>
              <a:cxnLst/>
              <a:rect l="l" t="t" r="r" b="b"/>
              <a:pathLst>
                <a:path w="362364" h="362364">
                  <a:moveTo>
                    <a:pt x="0" y="0"/>
                  </a:moveTo>
                  <a:lnTo>
                    <a:pt x="362364" y="0"/>
                  </a:lnTo>
                  <a:lnTo>
                    <a:pt x="362364" y="362365"/>
                  </a:lnTo>
                  <a:lnTo>
                    <a:pt x="0" y="36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249078" flipH="1">
              <a:off x="4216755" y="1129771"/>
              <a:ext cx="2062049" cy="1446012"/>
            </a:xfrm>
            <a:custGeom>
              <a:avLst/>
              <a:gdLst/>
              <a:ahLst/>
              <a:cxnLst/>
              <a:rect l="l" t="t" r="r" b="b"/>
              <a:pathLst>
                <a:path w="2062049" h="1446012">
                  <a:moveTo>
                    <a:pt x="2062048" y="0"/>
                  </a:moveTo>
                  <a:lnTo>
                    <a:pt x="0" y="0"/>
                  </a:lnTo>
                  <a:lnTo>
                    <a:pt x="0" y="1446012"/>
                  </a:lnTo>
                  <a:lnTo>
                    <a:pt x="2062048" y="1446012"/>
                  </a:lnTo>
                  <a:lnTo>
                    <a:pt x="2062048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12744">
              <a:off x="7003434" y="2074306"/>
              <a:ext cx="400432" cy="400432"/>
            </a:xfrm>
            <a:custGeom>
              <a:avLst/>
              <a:gdLst/>
              <a:ahLst/>
              <a:cxnLst/>
              <a:rect l="l" t="t" r="r" b="b"/>
              <a:pathLst>
                <a:path w="400432" h="400432">
                  <a:moveTo>
                    <a:pt x="0" y="0"/>
                  </a:moveTo>
                  <a:lnTo>
                    <a:pt x="400432" y="0"/>
                  </a:lnTo>
                  <a:lnTo>
                    <a:pt x="400432" y="400432"/>
                  </a:lnTo>
                  <a:lnTo>
                    <a:pt x="0" y="400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-512744">
              <a:off x="3069768" y="30812"/>
              <a:ext cx="448184" cy="448184"/>
            </a:xfrm>
            <a:custGeom>
              <a:avLst/>
              <a:gdLst/>
              <a:ahLst/>
              <a:cxnLst/>
              <a:rect l="l" t="t" r="r" b="b"/>
              <a:pathLst>
                <a:path w="448184" h="448184">
                  <a:moveTo>
                    <a:pt x="0" y="0"/>
                  </a:moveTo>
                  <a:lnTo>
                    <a:pt x="448184" y="0"/>
                  </a:lnTo>
                  <a:lnTo>
                    <a:pt x="448184" y="448184"/>
                  </a:lnTo>
                  <a:lnTo>
                    <a:pt x="0" y="448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80958" y="8947785"/>
            <a:ext cx="3635178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39"/>
              </a:lnSpc>
              <a:spcBef>
                <a:spcPct val="0"/>
              </a:spcBef>
            </a:pPr>
            <a:r>
              <a:rPr lang="en-US" sz="1799" u="none">
                <a:solidFill>
                  <a:srgbClr val="000000"/>
                </a:solidFill>
                <a:latin typeface="HK Grotesk"/>
              </a:rPr>
              <a:t>45th Commencement Exercises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0"/>
            <a:ext cx="5861758" cy="10287000"/>
            <a:chOff x="0" y="0"/>
            <a:chExt cx="7815678" cy="137160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/>
            <a:srcRect l="16843" r="16843" b="22319"/>
            <a:stretch>
              <a:fillRect/>
            </a:stretch>
          </p:blipFill>
          <p:spPr>
            <a:xfrm>
              <a:off x="0" y="0"/>
              <a:ext cx="7815678" cy="13716000"/>
            </a:xfrm>
            <a:prstGeom prst="rect">
              <a:avLst/>
            </a:prstGeom>
          </p:spPr>
        </p:pic>
      </p:grpSp>
      <p:sp>
        <p:nvSpPr>
          <p:cNvPr id="14" name="AutoShape 14"/>
          <p:cNvSpPr/>
          <p:nvPr/>
        </p:nvSpPr>
        <p:spPr>
          <a:xfrm rot="-5400000">
            <a:off x="523813" y="5318895"/>
            <a:ext cx="10656841" cy="0"/>
          </a:xfrm>
          <a:prstGeom prst="line">
            <a:avLst/>
          </a:prstGeom>
          <a:ln w="19050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5762"/>
            <a:ext cx="16074872" cy="1161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6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731167" y="6722607"/>
            <a:ext cx="1589519" cy="5539267"/>
            <a:chOff x="0" y="0"/>
            <a:chExt cx="2119358" cy="7385689"/>
          </a:xfrm>
        </p:grpSpPr>
        <p:sp>
          <p:nvSpPr>
            <p:cNvPr id="4" name="Freeform 4"/>
            <p:cNvSpPr/>
            <p:nvPr/>
          </p:nvSpPr>
          <p:spPr>
            <a:xfrm>
              <a:off x="88803" y="194798"/>
              <a:ext cx="1782118" cy="7190891"/>
            </a:xfrm>
            <a:custGeom>
              <a:avLst/>
              <a:gdLst/>
              <a:ahLst/>
              <a:cxnLst/>
              <a:rect l="l" t="t" r="r" b="b"/>
              <a:pathLst>
                <a:path w="1782118" h="7190891">
                  <a:moveTo>
                    <a:pt x="0" y="0"/>
                  </a:moveTo>
                  <a:lnTo>
                    <a:pt x="1782119" y="0"/>
                  </a:lnTo>
                  <a:lnTo>
                    <a:pt x="1782119" y="7190891"/>
                  </a:lnTo>
                  <a:lnTo>
                    <a:pt x="0" y="71908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841" r="-19841" b="-1077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50"/>
              <a:ext cx="2119358" cy="0"/>
            </a:xfrm>
            <a:prstGeom prst="line">
              <a:avLst/>
            </a:prstGeom>
            <a:ln w="127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81100" y="3762866"/>
            <a:ext cx="41144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3360" y="2145459"/>
            <a:ext cx="14182496" cy="222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phát triển mạnh mẽ của internet và nhu cầu tìm việc online.</a:t>
            </a:r>
          </a:p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 ích của website tuyển dụng trong việc kết nối người tìm việc và nhà tuyển dụng.</a:t>
            </a:r>
          </a:p>
          <a:p>
            <a:pPr algn="l">
              <a:lnSpc>
                <a:spcPts val="6076"/>
              </a:lnSpc>
            </a:pPr>
            <a:endParaRPr lang="en-US" sz="2800" spc="42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1824038"/>
            <a:ext cx="372287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3360" y="4181966"/>
            <a:ext cx="14182496" cy="222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một website xin việc.</a:t>
            </a:r>
          </a:p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ReactJS cho front-end và Python (Django) cho back-end.</a:t>
            </a:r>
          </a:p>
          <a:p>
            <a:pPr algn="l">
              <a:lnSpc>
                <a:spcPts val="6076"/>
              </a:lnSpc>
            </a:pPr>
            <a:endParaRPr lang="en-US" sz="2800" spc="42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6146654"/>
            <a:ext cx="463226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cứu:</a:t>
            </a:r>
          </a:p>
          <a:p>
            <a:pPr algn="l">
              <a:lnSpc>
                <a:spcPts val="4199"/>
              </a:lnSpc>
            </a:pPr>
            <a:endParaRPr lang="en-US" sz="3499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3360" y="6620476"/>
            <a:ext cx="14182496" cy="222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phát triển: Visual Studio, ngôn ngữ Python và ReactJS.</a:t>
            </a:r>
          </a:p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thực hiện: 18/03/2024 đến 18/05/2024.</a:t>
            </a:r>
          </a:p>
          <a:p>
            <a:pPr algn="l">
              <a:lnSpc>
                <a:spcPts val="6076"/>
              </a:lnSpc>
            </a:pPr>
            <a:endParaRPr lang="en-US" sz="2800" spc="42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357642" y="-952505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3"/>
                </a:lnTo>
                <a:lnTo>
                  <a:pt x="11374591" y="11752743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230591" y="-2402128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08204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5686086" y="1028700"/>
            <a:ext cx="6915829" cy="156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507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Mong Muốn</a:t>
            </a:r>
          </a:p>
          <a:p>
            <a:pPr algn="l">
              <a:lnSpc>
                <a:spcPts val="6084"/>
              </a:lnSpc>
            </a:pPr>
            <a:endParaRPr lang="en-US" sz="507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6545" y="1974087"/>
            <a:ext cx="8115300" cy="59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cho người dùng: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62648" y="2746669"/>
            <a:ext cx="8115300" cy="210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ký tài khoản.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việc làm, ứng tuyển.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 cá nhân.</a:t>
            </a:r>
          </a:p>
          <a:p>
            <a:pPr algn="l">
              <a:lnSpc>
                <a:spcPts val="4080"/>
              </a:lnSpc>
            </a:pPr>
            <a:endParaRPr lang="en-US" sz="34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6545" y="4732364"/>
            <a:ext cx="8115300" cy="59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cho công ty: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62648" y="5512948"/>
            <a:ext cx="11014997" cy="210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ký tài khoản.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tin tuyển dụng.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ứng viên, cập nhật thông tin công ty.</a:t>
            </a:r>
          </a:p>
          <a:p>
            <a:pPr algn="l">
              <a:lnSpc>
                <a:spcPts val="4080"/>
              </a:lnSpc>
            </a:pPr>
            <a:endParaRPr lang="en-US" sz="34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7384864"/>
            <a:ext cx="8115300" cy="59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cho quản trị viên: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80791" y="8147531"/>
            <a:ext cx="11014997" cy="15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 người dùng, công ty.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bài đăng tuyển dụng.</a:t>
            </a:r>
          </a:p>
          <a:p>
            <a:pPr algn="l">
              <a:lnSpc>
                <a:spcPts val="4080"/>
              </a:lnSpc>
            </a:pPr>
            <a:endParaRPr lang="en-US" sz="340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312244" y="7280622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24" t="-3139" r="-130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5555210" y="7792269"/>
            <a:ext cx="2901541" cy="1243517"/>
          </a:xfrm>
          <a:custGeom>
            <a:avLst/>
            <a:gdLst/>
            <a:ahLst/>
            <a:cxnLst/>
            <a:rect l="l" t="t" r="r" b="b"/>
            <a:pathLst>
              <a:path w="2901541" h="1243517">
                <a:moveTo>
                  <a:pt x="0" y="0"/>
                </a:moveTo>
                <a:lnTo>
                  <a:pt x="2901541" y="0"/>
                </a:lnTo>
                <a:lnTo>
                  <a:pt x="2901541" y="1243518"/>
                </a:lnTo>
                <a:lnTo>
                  <a:pt x="0" y="1243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863871" y="7815522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060814" y="7657589"/>
            <a:ext cx="3558081" cy="1331691"/>
          </a:xfrm>
          <a:custGeom>
            <a:avLst/>
            <a:gdLst/>
            <a:ahLst/>
            <a:cxnLst/>
            <a:rect l="l" t="t" r="r" b="b"/>
            <a:pathLst>
              <a:path w="3558081" h="1331691">
                <a:moveTo>
                  <a:pt x="0" y="0"/>
                </a:moveTo>
                <a:lnTo>
                  <a:pt x="3558080" y="0"/>
                </a:lnTo>
                <a:lnTo>
                  <a:pt x="3558080" y="1331691"/>
                </a:lnTo>
                <a:lnTo>
                  <a:pt x="0" y="13316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1652" b="-955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49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1"/>
              </a:lnSpc>
            </a:pPr>
            <a:r>
              <a:rPr lang="en-US" sz="6917">
                <a:solidFill>
                  <a:srgbClr val="000000"/>
                </a:solidFill>
                <a:latin typeface="HK Grotesk Medium"/>
              </a:rPr>
              <a:t>Tổng Quan Công Nghệ</a:t>
            </a:r>
          </a:p>
          <a:p>
            <a:pPr algn="l">
              <a:lnSpc>
                <a:spcPts val="4611"/>
              </a:lnSpc>
            </a:pPr>
            <a:endParaRPr lang="en-US" sz="6917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75553" y="2011966"/>
            <a:ext cx="10948474" cy="2346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web Python.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tắc "Don't Repeat Yourself" (DRY).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mạnh mẽ, hệ thống quản trị tự động, bảo mật cao.</a:t>
            </a:r>
          </a:p>
          <a:p>
            <a:pPr algn="l">
              <a:lnSpc>
                <a:spcPts val="2399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75553" y="4308997"/>
            <a:ext cx="10948474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phổ biến.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mật cao, hỗ trợ đa tính năng SQL.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144000" y="4308997"/>
            <a:ext cx="10948474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 viện JavaScript của Facebook.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người dùng linh hoạt.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nhỏ thành các component.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312244" y="7280622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24" t="-3139" r="-130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5555210" y="7792269"/>
            <a:ext cx="2901541" cy="1243517"/>
          </a:xfrm>
          <a:custGeom>
            <a:avLst/>
            <a:gdLst/>
            <a:ahLst/>
            <a:cxnLst/>
            <a:rect l="l" t="t" r="r" b="b"/>
            <a:pathLst>
              <a:path w="2901541" h="1243517">
                <a:moveTo>
                  <a:pt x="0" y="0"/>
                </a:moveTo>
                <a:lnTo>
                  <a:pt x="2901541" y="0"/>
                </a:lnTo>
                <a:lnTo>
                  <a:pt x="2901541" y="1243518"/>
                </a:lnTo>
                <a:lnTo>
                  <a:pt x="0" y="1243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863871" y="7815522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060814" y="7657589"/>
            <a:ext cx="3558081" cy="1331691"/>
          </a:xfrm>
          <a:custGeom>
            <a:avLst/>
            <a:gdLst/>
            <a:ahLst/>
            <a:cxnLst/>
            <a:rect l="l" t="t" r="r" b="b"/>
            <a:pathLst>
              <a:path w="3558081" h="1331691">
                <a:moveTo>
                  <a:pt x="0" y="0"/>
                </a:moveTo>
                <a:lnTo>
                  <a:pt x="3558080" y="0"/>
                </a:lnTo>
                <a:lnTo>
                  <a:pt x="3558080" y="1331691"/>
                </a:lnTo>
                <a:lnTo>
                  <a:pt x="0" y="13316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1652" b="-955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3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1"/>
              </a:lnSpc>
            </a:pPr>
            <a:r>
              <a:rPr lang="en-US" sz="6917">
                <a:solidFill>
                  <a:srgbClr val="000000"/>
                </a:solidFill>
                <a:latin typeface="HK Grotesk Medium"/>
              </a:rPr>
              <a:t>Lịch Sử Phát Triển</a:t>
            </a:r>
          </a:p>
          <a:p>
            <a:pPr algn="ctr">
              <a:lnSpc>
                <a:spcPts val="4611"/>
              </a:lnSpc>
            </a:pPr>
            <a:endParaRPr lang="en-US" sz="6917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2009612"/>
            <a:ext cx="10948474" cy="18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từ 2003, công khai 2005.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tên theo nhạc sĩ jazz Django Reinhardt.</a:t>
            </a:r>
          </a:p>
          <a:p>
            <a:pPr algn="l">
              <a:lnSpc>
                <a:spcPts val="2399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3714919"/>
            <a:ext cx="10948474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 bản đầu ra đời 1995.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bởi Oracle từ 2010.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309287"/>
            <a:ext cx="10948474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bởi Jordan Walke tại Facebook.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khai 2013.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312244" y="7280622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24" t="-3139" r="-130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5555210" y="7792269"/>
            <a:ext cx="2901541" cy="1243517"/>
          </a:xfrm>
          <a:custGeom>
            <a:avLst/>
            <a:gdLst/>
            <a:ahLst/>
            <a:cxnLst/>
            <a:rect l="l" t="t" r="r" b="b"/>
            <a:pathLst>
              <a:path w="2901541" h="1243517">
                <a:moveTo>
                  <a:pt x="0" y="0"/>
                </a:moveTo>
                <a:lnTo>
                  <a:pt x="2901541" y="0"/>
                </a:lnTo>
                <a:lnTo>
                  <a:pt x="2901541" y="1243518"/>
                </a:lnTo>
                <a:lnTo>
                  <a:pt x="0" y="1243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863871" y="7815522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060814" y="7657589"/>
            <a:ext cx="3558081" cy="1331691"/>
          </a:xfrm>
          <a:custGeom>
            <a:avLst/>
            <a:gdLst/>
            <a:ahLst/>
            <a:cxnLst/>
            <a:rect l="l" t="t" r="r" b="b"/>
            <a:pathLst>
              <a:path w="3558081" h="1331691">
                <a:moveTo>
                  <a:pt x="0" y="0"/>
                </a:moveTo>
                <a:lnTo>
                  <a:pt x="3558080" y="0"/>
                </a:lnTo>
                <a:lnTo>
                  <a:pt x="3558080" y="1331691"/>
                </a:lnTo>
                <a:lnTo>
                  <a:pt x="0" y="13316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1652" b="-955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3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1"/>
              </a:lnSpc>
            </a:pPr>
            <a:r>
              <a:rPr lang="en-US" sz="6917">
                <a:solidFill>
                  <a:srgbClr val="000000"/>
                </a:solidFill>
                <a:latin typeface="HK Grotesk Medium"/>
              </a:rPr>
              <a:t>Ưu Điểm Công Nghệ</a:t>
            </a:r>
          </a:p>
          <a:p>
            <a:pPr algn="ctr">
              <a:lnSpc>
                <a:spcPts val="4611"/>
              </a:lnSpc>
            </a:pPr>
            <a:endParaRPr lang="en-US" sz="6917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2009612"/>
            <a:ext cx="10948474" cy="18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mạnh mẽ, quản trị tự động, bảo mật cao.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template mạnh mẽ.</a:t>
            </a:r>
          </a:p>
          <a:p>
            <a:pPr algn="l">
              <a:lnSpc>
                <a:spcPts val="2399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3714919"/>
            <a:ext cx="10948474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sử dụng, bảo mật cao, đa tính năng.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 năng mở rộng, tốc độ nhanh chóng.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309287"/>
            <a:ext cx="10948474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nhanh nhẹn.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tái sử dụng component.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359" y="433386"/>
            <a:ext cx="17287282" cy="9420228"/>
            <a:chOff x="0" y="0"/>
            <a:chExt cx="4274726" cy="23293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29394"/>
            </a:xfrm>
            <a:custGeom>
              <a:avLst/>
              <a:gdLst/>
              <a:ahLst/>
              <a:cxnLst/>
              <a:rect l="l" t="t" r="r" b="b"/>
              <a:pathLst>
                <a:path w="4274726" h="2329394">
                  <a:moveTo>
                    <a:pt x="0" y="0"/>
                  </a:moveTo>
                  <a:lnTo>
                    <a:pt x="4274726" y="0"/>
                  </a:lnTo>
                  <a:lnTo>
                    <a:pt x="4274726" y="2329394"/>
                  </a:lnTo>
                  <a:lnTo>
                    <a:pt x="0" y="2329394"/>
                  </a:lnTo>
                  <a:close/>
                </a:path>
              </a:pathLst>
            </a:custGeom>
            <a:solidFill>
              <a:srgbClr val="FAFAFA"/>
            </a:solidFill>
            <a:ln w="9525" cap="sq">
              <a:solidFill>
                <a:srgbClr val="76767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67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36521" y="1028700"/>
            <a:ext cx="10014958" cy="167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5"/>
              </a:lnSpc>
            </a:pPr>
            <a:r>
              <a:rPr lang="en-US" sz="5496">
                <a:solidFill>
                  <a:srgbClr val="000000"/>
                </a:solidFill>
                <a:latin typeface="HK Grotesk Medium"/>
              </a:rPr>
              <a:t>Phân Tích Yêu Cầu Hệ Thống</a:t>
            </a:r>
          </a:p>
          <a:p>
            <a:pPr algn="ctr">
              <a:lnSpc>
                <a:spcPts val="6595"/>
              </a:lnSpc>
            </a:pPr>
            <a:endParaRPr lang="en-US" sz="5496">
              <a:solidFill>
                <a:srgbClr val="000000"/>
              </a:solidFill>
              <a:latin typeface="HK Grotesk Medi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1975253" y="6761036"/>
            <a:ext cx="5284047" cy="4306499"/>
            <a:chOff x="0" y="0"/>
            <a:chExt cx="7045396" cy="57419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45396" cy="5741998"/>
            </a:xfrm>
            <a:custGeom>
              <a:avLst/>
              <a:gdLst/>
              <a:ahLst/>
              <a:cxnLst/>
              <a:rect l="l" t="t" r="r" b="b"/>
              <a:pathLst>
                <a:path w="7045396" h="5741998">
                  <a:moveTo>
                    <a:pt x="0" y="0"/>
                  </a:moveTo>
                  <a:lnTo>
                    <a:pt x="7045396" y="0"/>
                  </a:lnTo>
                  <a:lnTo>
                    <a:pt x="7045396" y="5741998"/>
                  </a:lnTo>
                  <a:lnTo>
                    <a:pt x="0" y="574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-512744">
              <a:off x="407121" y="27312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80" y="0"/>
                  </a:lnTo>
                  <a:lnTo>
                    <a:pt x="397280" y="397280"/>
                  </a:lnTo>
                  <a:lnTo>
                    <a:pt x="0" y="39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1652131">
              <a:off x="5304571" y="521234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79" y="0"/>
                  </a:lnTo>
                  <a:lnTo>
                    <a:pt x="397279" y="397280"/>
                  </a:lnTo>
                  <a:lnTo>
                    <a:pt x="0" y="39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72170" y="1209435"/>
            <a:ext cx="420953" cy="389573"/>
          </a:xfrm>
          <a:custGeom>
            <a:avLst/>
            <a:gdLst/>
            <a:ahLst/>
            <a:cxnLst/>
            <a:rect l="l" t="t" r="r" b="b"/>
            <a:pathLst>
              <a:path w="420953" h="389573">
                <a:moveTo>
                  <a:pt x="0" y="0"/>
                </a:moveTo>
                <a:lnTo>
                  <a:pt x="420953" y="0"/>
                </a:lnTo>
                <a:lnTo>
                  <a:pt x="420953" y="389572"/>
                </a:lnTo>
                <a:lnTo>
                  <a:pt x="0" y="389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783681" y="2046682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00359" y="9815514"/>
            <a:ext cx="17287282" cy="26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HK Grotesk Medium"/>
              </a:rPr>
              <a:t>Nội dung đoạn văn bản của bạn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7037" y="9815514"/>
            <a:ext cx="17287282" cy="26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HK Grotesk Medium"/>
              </a:rPr>
              <a:t>Nội dung đoạn văn bản của bạn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2646" y="2397577"/>
            <a:ext cx="8841271" cy="332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spc="404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chức năng: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27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ký tài khoản.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27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việc làm, ứng tuyển.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27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 cá nhân.</a:t>
            </a:r>
          </a:p>
          <a:p>
            <a:pPr algn="l">
              <a:lnSpc>
                <a:spcPts val="7695"/>
              </a:lnSpc>
            </a:pPr>
            <a:endParaRPr lang="en-US" sz="3000" spc="27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2647" y="5061012"/>
            <a:ext cx="10292606" cy="3568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404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phi chức năng: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000" spc="31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mật.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000" spc="31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 độ xử lý nhanh.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000" spc="31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thiện, tương thích nhiều thiết bị.</a:t>
            </a:r>
          </a:p>
          <a:p>
            <a:pPr algn="l">
              <a:lnSpc>
                <a:spcPts val="7695"/>
              </a:lnSpc>
            </a:pPr>
            <a:endParaRPr lang="en-US" sz="3500" spc="315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325" y="950118"/>
            <a:ext cx="753427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l">
              <a:lnSpc>
                <a:spcPts val="9000"/>
              </a:lnSpc>
            </a:pPr>
            <a:endParaRPr lang="en-US" sz="5400">
              <a:solidFill>
                <a:srgbClr val="000000"/>
              </a:solidFill>
              <a:latin typeface="HK Grotesk Medium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7339904"/>
            <a:ext cx="3222581" cy="3836793"/>
            <a:chOff x="0" y="0"/>
            <a:chExt cx="4296775" cy="5115724"/>
          </a:xfrm>
        </p:grpSpPr>
        <p:sp>
          <p:nvSpPr>
            <p:cNvPr id="4" name="AutoShape 4"/>
            <p:cNvSpPr/>
            <p:nvPr/>
          </p:nvSpPr>
          <p:spPr>
            <a:xfrm>
              <a:off x="249617" y="5090324"/>
              <a:ext cx="3797542" cy="0"/>
            </a:xfrm>
            <a:prstGeom prst="line">
              <a:avLst/>
            </a:prstGeom>
            <a:ln w="254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4296775" cy="5115724"/>
            </a:xfrm>
            <a:custGeom>
              <a:avLst/>
              <a:gdLst/>
              <a:ahLst/>
              <a:cxnLst/>
              <a:rect l="l" t="t" r="r" b="b"/>
              <a:pathLst>
                <a:path w="4296775" h="5115724">
                  <a:moveTo>
                    <a:pt x="0" y="0"/>
                  </a:moveTo>
                  <a:lnTo>
                    <a:pt x="4296775" y="0"/>
                  </a:lnTo>
                  <a:lnTo>
                    <a:pt x="4296775" y="5115724"/>
                  </a:lnTo>
                  <a:lnTo>
                    <a:pt x="0" y="5115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2921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22581" y="2803489"/>
            <a:ext cx="10269369" cy="307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 Case: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các tác nhân (người dùng, công ty, quản trị viên).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các yêu cầu chức năng.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22581" y="6139924"/>
            <a:ext cx="10062248" cy="2462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liệu: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bảng, quan hệ giữa các bảng.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8175"/>
            <a:ext cx="551576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30764" y="7212785"/>
            <a:ext cx="3057236" cy="3074215"/>
            <a:chOff x="0" y="0"/>
            <a:chExt cx="4076315" cy="4098954"/>
          </a:xfrm>
        </p:grpSpPr>
        <p:sp>
          <p:nvSpPr>
            <p:cNvPr id="4" name="Freeform 4"/>
            <p:cNvSpPr/>
            <p:nvPr/>
          </p:nvSpPr>
          <p:spPr>
            <a:xfrm rot="5400000">
              <a:off x="320317" y="333183"/>
              <a:ext cx="3540750" cy="3971247"/>
            </a:xfrm>
            <a:custGeom>
              <a:avLst/>
              <a:gdLst/>
              <a:ahLst/>
              <a:cxnLst/>
              <a:rect l="l" t="t" r="r" b="b"/>
              <a:pathLst>
                <a:path w="3540750" h="3971247">
                  <a:moveTo>
                    <a:pt x="0" y="0"/>
                  </a:moveTo>
                  <a:lnTo>
                    <a:pt x="3540750" y="0"/>
                  </a:lnTo>
                  <a:lnTo>
                    <a:pt x="3540750" y="3971247"/>
                  </a:lnTo>
                  <a:lnTo>
                    <a:pt x="0" y="397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1318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4089182"/>
              <a:ext cx="4076315" cy="0"/>
            </a:xfrm>
            <a:prstGeom prst="line">
              <a:avLst/>
            </a:prstGeom>
            <a:ln w="9772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12744">
              <a:off x="917561" y="1936535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883048" y="435921"/>
              <a:ext cx="2585383" cy="3663033"/>
            </a:xfrm>
            <a:custGeom>
              <a:avLst/>
              <a:gdLst/>
              <a:ahLst/>
              <a:cxnLst/>
              <a:rect l="l" t="t" r="r" b="b"/>
              <a:pathLst>
                <a:path w="2585383" h="3663033">
                  <a:moveTo>
                    <a:pt x="0" y="0"/>
                  </a:moveTo>
                  <a:lnTo>
                    <a:pt x="2585383" y="0"/>
                  </a:lnTo>
                  <a:lnTo>
                    <a:pt x="2585383" y="3663033"/>
                  </a:lnTo>
                  <a:lnTo>
                    <a:pt x="0" y="3663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407354">
              <a:off x="721700" y="472007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88143">
              <a:off x="3303686" y="447817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38411" y="1916255"/>
              <a:ext cx="1885014" cy="2172927"/>
            </a:xfrm>
            <a:custGeom>
              <a:avLst/>
              <a:gdLst/>
              <a:ahLst/>
              <a:cxnLst/>
              <a:rect l="l" t="t" r="r" b="b"/>
              <a:pathLst>
                <a:path w="1885014" h="2172927">
                  <a:moveTo>
                    <a:pt x="0" y="0"/>
                  </a:moveTo>
                  <a:lnTo>
                    <a:pt x="1885014" y="0"/>
                  </a:lnTo>
                  <a:lnTo>
                    <a:pt x="1885014" y="2172927"/>
                  </a:lnTo>
                  <a:lnTo>
                    <a:pt x="0" y="21729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833485" y="2012960"/>
              <a:ext cx="1056035" cy="2085994"/>
            </a:xfrm>
            <a:custGeom>
              <a:avLst/>
              <a:gdLst/>
              <a:ahLst/>
              <a:cxnLst/>
              <a:rect l="l" t="t" r="r" b="b"/>
              <a:pathLst>
                <a:path w="1056035" h="2085994">
                  <a:moveTo>
                    <a:pt x="0" y="0"/>
                  </a:moveTo>
                  <a:lnTo>
                    <a:pt x="1056035" y="0"/>
                  </a:lnTo>
                  <a:lnTo>
                    <a:pt x="1056035" y="2085994"/>
                  </a:lnTo>
                  <a:lnTo>
                    <a:pt x="0" y="2085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 rot="407354">
              <a:off x="2455640" y="8499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776945" y="1725014"/>
            <a:ext cx="9692704" cy="658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999" b="1" spc="1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màn hình chính: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chủ: Giao diện chính cho người dùng.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công ty: Quản lý thông tin công ty và tin tuyển dụng.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Blog: Chia sẻ tin tức và bài viết.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người dùng: Quản lý thông tin cá nhân và ứng tuyển.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nhập: Giao diện cho người dùng đăng nhập.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ký: Giao diện cho người dùng đăng ký tài khoản.</a:t>
            </a:r>
          </a:p>
          <a:p>
            <a:pPr algn="l">
              <a:lnSpc>
                <a:spcPts val="5040"/>
              </a:lnSpc>
            </a:pPr>
            <a:endParaRPr lang="en-US" sz="3000" spc="93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746</Words>
  <Application>Microsoft Office PowerPoint</Application>
  <PresentationFormat>Custom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HK Grotesk Bold</vt:lpstr>
      <vt:lpstr>HK Grotesk</vt:lpstr>
      <vt:lpstr>Arial</vt:lpstr>
      <vt:lpstr>Calibri</vt:lpstr>
      <vt:lpstr>HK Grotesk Semi-Bold</vt:lpstr>
      <vt:lpstr>HK Grotesk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đoạn văn bản của bạn</dc:title>
  <cp:lastModifiedBy>Xuân Tuấn</cp:lastModifiedBy>
  <cp:revision>2</cp:revision>
  <dcterms:created xsi:type="dcterms:W3CDTF">2006-08-16T00:00:00Z</dcterms:created>
  <dcterms:modified xsi:type="dcterms:W3CDTF">2024-05-19T06:51:28Z</dcterms:modified>
  <dc:identifier>DAGFpTiNftA</dc:identifier>
</cp:coreProperties>
</file>