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0515600" cy="7315200"/>
  <p:notesSz cx="6858000" cy="9144000"/>
  <p:defaultTextStyle>
    <a:defPPr>
      <a:defRPr lang="en-US"/>
    </a:defPPr>
    <a:lvl1pPr marL="0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31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61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92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722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153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583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6014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444" algn="l" defTabSz="1018861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698FC3"/>
    <a:srgbClr val="FEFAB0"/>
    <a:srgbClr val="F7CDA0"/>
    <a:srgbClr val="CDC2DF"/>
    <a:srgbClr val="98D29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3"/>
    <p:restoredTop sz="96239"/>
  </p:normalViewPr>
  <p:slideViewPr>
    <p:cSldViewPr snapToGrid="0" snapToObjects="1">
      <p:cViewPr varScale="1">
        <p:scale>
          <a:sx n="150" d="100"/>
          <a:sy n="150" d="100"/>
        </p:scale>
        <p:origin x="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6E81D-B7BC-6948-A59D-2139AD9CD953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143000"/>
            <a:ext cx="443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F34F-14CF-2549-BD97-74F24BC4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636788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1273576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910364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2547153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3183941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3820729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4457517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5094305" algn="l" defTabSz="1273576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F34F-14CF-2549-BD97-74F24BC426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7187"/>
            <a:ext cx="89382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842174"/>
            <a:ext cx="78867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89467"/>
            <a:ext cx="2267426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89467"/>
            <a:ext cx="6670834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823722"/>
            <a:ext cx="906970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895429"/>
            <a:ext cx="9069705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947333"/>
            <a:ext cx="446913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947333"/>
            <a:ext cx="446913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89468"/>
            <a:ext cx="906970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793241"/>
            <a:ext cx="444859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672080"/>
            <a:ext cx="44485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793241"/>
            <a:ext cx="447050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672080"/>
            <a:ext cx="447050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87680"/>
            <a:ext cx="339155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1053255"/>
            <a:ext cx="5323523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194560"/>
            <a:ext cx="339155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87680"/>
            <a:ext cx="339155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1053255"/>
            <a:ext cx="5323523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194560"/>
            <a:ext cx="339155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89468"/>
            <a:ext cx="906970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947333"/>
            <a:ext cx="906970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780108"/>
            <a:ext cx="23660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4E92-2A29-424D-A001-2F6D8F0AC6A4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780108"/>
            <a:ext cx="354901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780108"/>
            <a:ext cx="23660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DBCD-4821-E14F-9FC9-73D6651B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54834" y="740433"/>
            <a:ext cx="10205935" cy="5834336"/>
            <a:chOff x="23432" y="3268336"/>
            <a:chExt cx="7404309" cy="423275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8710"/>
            <a:stretch/>
          </p:blipFill>
          <p:spPr>
            <a:xfrm>
              <a:off x="34766" y="5215631"/>
              <a:ext cx="3621291" cy="17536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1" r="4890" b="28764"/>
            <a:stretch/>
          </p:blipFill>
          <p:spPr>
            <a:xfrm>
              <a:off x="3590905" y="3643460"/>
              <a:ext cx="3418198" cy="15969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03" r="4890" b="28552"/>
            <a:stretch/>
          </p:blipFill>
          <p:spPr>
            <a:xfrm>
              <a:off x="3725904" y="5372007"/>
              <a:ext cx="3418199" cy="159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92" r="6602" b="28764"/>
            <a:stretch/>
          </p:blipFill>
          <p:spPr>
            <a:xfrm>
              <a:off x="46688" y="3612681"/>
              <a:ext cx="3356659" cy="159730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76266" y="6987729"/>
              <a:ext cx="3593939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Reference genome coordinate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1628400" y="5264513"/>
              <a:ext cx="3593939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C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opy number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2530236" y="4154553"/>
              <a:ext cx="2286000" cy="51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Nested</a:t>
              </a:r>
            </a:p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tandem duplication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6074452" y="4296794"/>
              <a:ext cx="2286000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Helvetica Neue" charset="0"/>
                  <a:ea typeface="Helvetica Neue" charset="0"/>
                  <a:cs typeface="Helvetica Neue" charset="0"/>
                </a:rPr>
                <a:t>C</a:t>
              </a:r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hromoplexy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139603" y="6212953"/>
              <a:ext cx="2286000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Helvetica Neue" charset="0"/>
                  <a:ea typeface="Helvetica Neue" charset="0"/>
                  <a:cs typeface="Helvetica Neue" charset="0"/>
                </a:rPr>
                <a:t>C</a:t>
              </a:r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hromothripsis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2531986" y="5947336"/>
              <a:ext cx="2286000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BFB cycle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3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>
          <a:xfrm>
            <a:off x="5188125" y="3239911"/>
            <a:ext cx="3204385" cy="711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684181" y="-314938"/>
            <a:ext cx="274320" cy="160126"/>
          </a:xfrm>
          <a:prstGeom prst="rect">
            <a:avLst/>
          </a:prstGeom>
          <a:solidFill>
            <a:srgbClr val="CDC2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28675" y="-314938"/>
            <a:ext cx="274320" cy="160126"/>
          </a:xfrm>
          <a:prstGeom prst="rect">
            <a:avLst/>
          </a:prstGeom>
          <a:solidFill>
            <a:srgbClr val="98D2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9687" y="-314938"/>
            <a:ext cx="274320" cy="160126"/>
          </a:xfrm>
          <a:prstGeom prst="rect">
            <a:avLst/>
          </a:prstGeom>
          <a:solidFill>
            <a:srgbClr val="F7CD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2510" y="-315810"/>
            <a:ext cx="274320" cy="160126"/>
          </a:xfrm>
          <a:prstGeom prst="rect">
            <a:avLst/>
          </a:prstGeom>
          <a:solidFill>
            <a:srgbClr val="FEFA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45333" y="-315810"/>
            <a:ext cx="274320" cy="160126"/>
          </a:xfrm>
          <a:prstGeom prst="rect">
            <a:avLst/>
          </a:prstGeom>
          <a:solidFill>
            <a:srgbClr val="698F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2304733" y="851712"/>
            <a:ext cx="5906135" cy="5611776"/>
            <a:chOff x="3836651" y="143075"/>
            <a:chExt cx="5906135" cy="5611776"/>
          </a:xfrm>
        </p:grpSpPr>
        <p:grpSp>
          <p:nvGrpSpPr>
            <p:cNvPr id="51" name="Group 50"/>
            <p:cNvGrpSpPr/>
            <p:nvPr/>
          </p:nvGrpSpPr>
          <p:grpSpPr>
            <a:xfrm>
              <a:off x="6041745" y="143075"/>
              <a:ext cx="1495946" cy="316795"/>
              <a:chOff x="4232793" y="97263"/>
              <a:chExt cx="1495946" cy="31679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02967" y="97263"/>
                <a:ext cx="274320" cy="160126"/>
              </a:xfrm>
              <a:prstGeom prst="rect">
                <a:avLst/>
              </a:prstGeom>
              <a:solidFill>
                <a:srgbClr val="CDC2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32793" y="98135"/>
                <a:ext cx="274320" cy="160126"/>
              </a:xfrm>
              <a:prstGeom prst="rect">
                <a:avLst/>
              </a:prstGeom>
              <a:solidFill>
                <a:srgbClr val="98D29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73931" y="97263"/>
                <a:ext cx="274320" cy="160126"/>
              </a:xfrm>
              <a:prstGeom prst="rect">
                <a:avLst/>
              </a:prstGeom>
              <a:solidFill>
                <a:srgbClr val="F7CD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48855" y="97263"/>
                <a:ext cx="274320" cy="160126"/>
              </a:xfrm>
              <a:prstGeom prst="rect">
                <a:avLst/>
              </a:prstGeom>
              <a:solidFill>
                <a:srgbClr val="FEFA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08780" y="97263"/>
                <a:ext cx="274320" cy="160126"/>
              </a:xfrm>
              <a:prstGeom prst="rect">
                <a:avLst/>
              </a:prstGeom>
              <a:solidFill>
                <a:srgbClr val="698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48606" y="258261"/>
                <a:ext cx="274320" cy="153366"/>
              </a:xfrm>
              <a:prstGeom prst="rect">
                <a:avLst/>
              </a:prstGeom>
              <a:solidFill>
                <a:srgbClr val="CDC2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378432" y="252373"/>
                <a:ext cx="274320" cy="160126"/>
              </a:xfrm>
              <a:prstGeom prst="rect">
                <a:avLst/>
              </a:prstGeom>
              <a:solidFill>
                <a:srgbClr val="98D29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19570" y="257389"/>
                <a:ext cx="274320" cy="154238"/>
              </a:xfrm>
              <a:prstGeom prst="rect">
                <a:avLst/>
              </a:prstGeom>
              <a:solidFill>
                <a:srgbClr val="F7CD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194494" y="253932"/>
                <a:ext cx="274320" cy="160126"/>
              </a:xfrm>
              <a:prstGeom prst="rect">
                <a:avLst/>
              </a:prstGeom>
              <a:solidFill>
                <a:srgbClr val="FEFA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454419" y="253932"/>
                <a:ext cx="274320" cy="160126"/>
              </a:xfrm>
              <a:prstGeom prst="rect">
                <a:avLst/>
              </a:prstGeom>
              <a:solidFill>
                <a:srgbClr val="698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3836651" y="641961"/>
              <a:ext cx="5906135" cy="5112890"/>
              <a:chOff x="3836651" y="641961"/>
              <a:chExt cx="5906135" cy="5112890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6825666" y="641961"/>
                <a:ext cx="2917120" cy="5112890"/>
                <a:chOff x="345821" y="641961"/>
                <a:chExt cx="2917120" cy="511289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345821" y="2719608"/>
                  <a:ext cx="2917120" cy="318181"/>
                  <a:chOff x="3891241" y="2192698"/>
                  <a:chExt cx="2917120" cy="318181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4156905" y="2193134"/>
                    <a:ext cx="274320" cy="154800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891241" y="2193570"/>
                    <a:ext cx="274320" cy="150981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432494" y="2192698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707303" y="2192698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976372" y="2192698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363430" y="2347934"/>
                    <a:ext cx="274320" cy="160998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4634236" y="2347934"/>
                    <a:ext cx="274320" cy="160998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4907977" y="2347934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716821" y="2349441"/>
                    <a:ext cx="274320" cy="161005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5987627" y="2349441"/>
                    <a:ext cx="274320" cy="161005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261368" y="2352824"/>
                    <a:ext cx="274320" cy="157622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090880" y="2347498"/>
                    <a:ext cx="274320" cy="160998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6534041" y="2351952"/>
                    <a:ext cx="274320" cy="156108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5182996" y="2350753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5450946" y="2350753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77632" y="4075282"/>
                  <a:ext cx="2053499" cy="321473"/>
                  <a:chOff x="4232793" y="1186964"/>
                  <a:chExt cx="2053499" cy="321473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4507601" y="1186964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4232793" y="1187836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783190" y="1186964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5057999" y="1186964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5317924" y="1186964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653749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4929346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5199397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5470203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5743944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4381199" y="1347875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011972" y="134787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77632" y="4754765"/>
                  <a:ext cx="2053499" cy="320601"/>
                  <a:chOff x="4232793" y="1187836"/>
                  <a:chExt cx="2053499" cy="320601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507601" y="1194944"/>
                    <a:ext cx="274320" cy="152145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232793" y="1187836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783190" y="1194944"/>
                    <a:ext cx="274320" cy="152145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5057999" y="1194944"/>
                    <a:ext cx="274320" cy="152145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5317924" y="1194944"/>
                    <a:ext cx="274320" cy="152145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4653749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4924555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5198296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5468347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743944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4381199" y="1347875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6011972" y="134787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124656" y="5433378"/>
                  <a:ext cx="1359451" cy="321473"/>
                  <a:chOff x="4232793" y="1186964"/>
                  <a:chExt cx="1359451" cy="321473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4507601" y="1186964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4232793" y="1187836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4783190" y="1186964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5057999" y="1186964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5317924" y="1186964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4653749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4930403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4381199" y="1347875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5198431" y="134787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43157" y="3395799"/>
                  <a:ext cx="2322449" cy="321473"/>
                  <a:chOff x="4232793" y="1186964"/>
                  <a:chExt cx="2322449" cy="321473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4507601" y="1186964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4232793" y="1187836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4782333" y="1186964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42258" y="1186964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4653749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924555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5198296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5468347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5739153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012894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381199" y="1347875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6280922" y="134787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643157" y="1341043"/>
                  <a:ext cx="2322449" cy="321473"/>
                  <a:chOff x="1029837" y="1318996"/>
                  <a:chExt cx="2322449" cy="321473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304645" y="1318996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ctangle 2"/>
                  <p:cNvSpPr/>
                  <p:nvPr/>
                </p:nvSpPr>
                <p:spPr>
                  <a:xfrm>
                    <a:off x="1029837" y="1319868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1580234" y="1318996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847548" y="1318996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107473" y="1318996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450793" y="1480343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721599" y="1480343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995340" y="1479471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265391" y="1480343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536197" y="1480343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809938" y="1479471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178243" y="1479907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077966" y="1479907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072177" y="641961"/>
                  <a:ext cx="1464408" cy="341072"/>
                  <a:chOff x="1166997" y="641961"/>
                  <a:chExt cx="1464408" cy="34107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1166997" y="641961"/>
                    <a:ext cx="1464408" cy="341072"/>
                  </a:xfrm>
                  <a:prstGeom prst="rect">
                    <a:avLst/>
                  </a:prstGeom>
                  <a:solidFill>
                    <a:srgbClr val="767171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adding</a:t>
                    </a:r>
                    <a:endParaRPr lang="en-US" sz="1400" dirty="0">
                      <a:solidFill>
                        <a:schemeClr val="tx1"/>
                      </a:solidFill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829869" y="735468"/>
                    <a:ext cx="722386" cy="160126"/>
                    <a:chOff x="4816872" y="741548"/>
                    <a:chExt cx="722386" cy="160126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816872" y="741548"/>
                      <a:ext cx="274320" cy="160126"/>
                    </a:xfrm>
                    <a:prstGeom prst="rect">
                      <a:avLst/>
                    </a:prstGeom>
                    <a:solidFill>
                      <a:srgbClr val="FEFAB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5264938" y="741548"/>
                      <a:ext cx="274320" cy="160126"/>
                    </a:xfrm>
                    <a:prstGeom prst="rect">
                      <a:avLst/>
                    </a:prstGeom>
                    <a:solidFill>
                      <a:srgbClr val="CDC2D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4" name="Straight Arrow Connector 13"/>
                    <p:cNvCxnSpPr>
                      <a:stCxn id="12" idx="3"/>
                      <a:endCxn id="13" idx="1"/>
                    </p:cNvCxnSpPr>
                    <p:nvPr/>
                  </p:nvCxnSpPr>
                  <p:spPr>
                    <a:xfrm>
                      <a:off x="5091192" y="821611"/>
                      <a:ext cx="173746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1072177" y="2020526"/>
                  <a:ext cx="1464408" cy="341072"/>
                  <a:chOff x="1178243" y="1963945"/>
                  <a:chExt cx="1464408" cy="341072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1178243" y="1963945"/>
                    <a:ext cx="1464408" cy="341072"/>
                  </a:xfrm>
                  <a:prstGeom prst="rect">
                    <a:avLst/>
                  </a:prstGeom>
                  <a:solidFill>
                    <a:srgbClr val="767171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adding</a:t>
                    </a:r>
                    <a:endParaRPr lang="en-US" sz="1400" dirty="0">
                      <a:solidFill>
                        <a:schemeClr val="tx1"/>
                      </a:solidFill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1829869" y="2058003"/>
                    <a:ext cx="722386" cy="160126"/>
                    <a:chOff x="516501" y="367232"/>
                    <a:chExt cx="722386" cy="160126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964567" y="367232"/>
                      <a:ext cx="274320" cy="160126"/>
                    </a:xfrm>
                    <a:prstGeom prst="rect">
                      <a:avLst/>
                    </a:prstGeom>
                    <a:solidFill>
                      <a:srgbClr val="FEFAB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16501" y="367232"/>
                      <a:ext cx="274320" cy="160126"/>
                    </a:xfrm>
                    <a:prstGeom prst="rect">
                      <a:avLst/>
                    </a:prstGeom>
                    <a:solidFill>
                      <a:srgbClr val="CDC2D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" name="Straight Arrow Connector 16"/>
                    <p:cNvCxnSpPr>
                      <a:stCxn id="16" idx="3"/>
                      <a:endCxn id="15" idx="1"/>
                    </p:cNvCxnSpPr>
                    <p:nvPr/>
                  </p:nvCxnSpPr>
                  <p:spPr>
                    <a:xfrm>
                      <a:off x="790821" y="447295"/>
                      <a:ext cx="173746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3" name="Group 192"/>
              <p:cNvGrpSpPr/>
              <p:nvPr/>
            </p:nvGrpSpPr>
            <p:grpSpPr>
              <a:xfrm>
                <a:off x="3836651" y="641961"/>
                <a:ext cx="2322449" cy="3233037"/>
                <a:chOff x="3836651" y="2499443"/>
                <a:chExt cx="2322449" cy="3233037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4249902" y="3239816"/>
                  <a:ext cx="1495946" cy="316109"/>
                  <a:chOff x="6193265" y="1280962"/>
                  <a:chExt cx="1495946" cy="3161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463439" y="1281835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6193265" y="1280962"/>
                    <a:ext cx="274320" cy="160997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739507" y="1281835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6999432" y="128183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6609078" y="1442833"/>
                    <a:ext cx="274320" cy="15336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338904" y="1441961"/>
                    <a:ext cx="274320" cy="155110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880042" y="1441961"/>
                    <a:ext cx="274320" cy="154238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7154966" y="1441960"/>
                    <a:ext cx="274320" cy="154239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414891" y="1441960"/>
                    <a:ext cx="274320" cy="154239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836651" y="4695598"/>
                  <a:ext cx="2322449" cy="321473"/>
                  <a:chOff x="4232793" y="1186964"/>
                  <a:chExt cx="2322449" cy="321473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4507601" y="1186964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4232793" y="1187836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788179" y="1186964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048104" y="1186964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653749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24555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5198296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5468347" y="1348311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5739153" y="1348311"/>
                    <a:ext cx="274320" cy="160126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6012894" y="1347439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381199" y="1347875"/>
                    <a:ext cx="274320" cy="160126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280922" y="1347875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4172822" y="5416371"/>
                  <a:ext cx="1650107" cy="316109"/>
                  <a:chOff x="8771680" y="3910869"/>
                  <a:chExt cx="1650107" cy="316109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9041854" y="3911742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8771680" y="3910869"/>
                    <a:ext cx="274320" cy="160997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9317922" y="3911742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10147467" y="3911742"/>
                    <a:ext cx="274320" cy="160126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9187493" y="4072740"/>
                    <a:ext cx="274320" cy="15336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8917319" y="4071868"/>
                    <a:ext cx="274320" cy="155110"/>
                  </a:xfrm>
                  <a:prstGeom prst="rect">
                    <a:avLst/>
                  </a:prstGeom>
                  <a:solidFill>
                    <a:srgbClr val="98D29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A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9458457" y="4071868"/>
                    <a:ext cx="274320" cy="154238"/>
                  </a:xfrm>
                  <a:prstGeom prst="rect">
                    <a:avLst/>
                  </a:prstGeom>
                  <a:solidFill>
                    <a:srgbClr val="F7CD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9733381" y="4071867"/>
                    <a:ext cx="274320" cy="154239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9993306" y="4071867"/>
                    <a:ext cx="274320" cy="154239"/>
                  </a:xfrm>
                  <a:prstGeom prst="rect">
                    <a:avLst/>
                  </a:prstGeom>
                  <a:solidFill>
                    <a:srgbClr val="698F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9594473" y="3911742"/>
                    <a:ext cx="274320" cy="160126"/>
                  </a:xfrm>
                  <a:prstGeom prst="rect">
                    <a:avLst/>
                  </a:prstGeom>
                  <a:solidFill>
                    <a:srgbClr val="CDC2D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9870541" y="3911742"/>
                    <a:ext cx="274320" cy="160126"/>
                  </a:xfrm>
                  <a:prstGeom prst="rect">
                    <a:avLst/>
                  </a:prstGeom>
                  <a:solidFill>
                    <a:srgbClr val="FEFAB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4265671" y="2499443"/>
                  <a:ext cx="1464408" cy="341072"/>
                  <a:chOff x="5937865" y="641961"/>
                  <a:chExt cx="1464408" cy="341072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5937865" y="641961"/>
                    <a:ext cx="1464408" cy="341072"/>
                  </a:xfrm>
                  <a:prstGeom prst="rect">
                    <a:avLst/>
                  </a:prstGeom>
                  <a:solidFill>
                    <a:srgbClr val="767171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adding</a:t>
                    </a:r>
                    <a:endParaRPr lang="en-US" sz="1400" dirty="0">
                      <a:solidFill>
                        <a:schemeClr val="tx1"/>
                      </a:solidFill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6580045" y="737094"/>
                    <a:ext cx="722386" cy="160126"/>
                    <a:chOff x="516501" y="367232"/>
                    <a:chExt cx="722386" cy="160126"/>
                  </a:xfrm>
                </p:grpSpPr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964567" y="367232"/>
                      <a:ext cx="274320" cy="160126"/>
                    </a:xfrm>
                    <a:prstGeom prst="rect">
                      <a:avLst/>
                    </a:prstGeom>
                    <a:solidFill>
                      <a:srgbClr val="FEFAB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6501" y="367232"/>
                      <a:ext cx="274320" cy="160126"/>
                    </a:xfrm>
                    <a:prstGeom prst="rect">
                      <a:avLst/>
                    </a:prstGeom>
                    <a:solidFill>
                      <a:srgbClr val="CDC2D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790821" y="447295"/>
                      <a:ext cx="173746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4265671" y="3955226"/>
                  <a:ext cx="1464408" cy="341072"/>
                  <a:chOff x="5937865" y="1958635"/>
                  <a:chExt cx="1464408" cy="34107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5937865" y="1958635"/>
                    <a:ext cx="1464408" cy="341072"/>
                  </a:xfrm>
                  <a:prstGeom prst="rect">
                    <a:avLst/>
                  </a:prstGeom>
                  <a:solidFill>
                    <a:srgbClr val="767171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rPr>
                      <a:t>adding</a:t>
                    </a:r>
                    <a:endParaRPr lang="en-US" sz="1400" dirty="0">
                      <a:solidFill>
                        <a:schemeClr val="tx1"/>
                      </a:solidFill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6580045" y="2055126"/>
                    <a:ext cx="722386" cy="160126"/>
                    <a:chOff x="4816872" y="741548"/>
                    <a:chExt cx="722386" cy="160126"/>
                  </a:xfrm>
                </p:grpSpPr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4816872" y="741548"/>
                      <a:ext cx="274320" cy="160126"/>
                    </a:xfrm>
                    <a:prstGeom prst="rect">
                      <a:avLst/>
                    </a:prstGeom>
                    <a:solidFill>
                      <a:srgbClr val="FEFAB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64938" y="741548"/>
                      <a:ext cx="274320" cy="160126"/>
                    </a:xfrm>
                    <a:prstGeom prst="rect">
                      <a:avLst/>
                    </a:prstGeom>
                    <a:solidFill>
                      <a:srgbClr val="CDC2D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6" name="Straight Arrow Connector 135"/>
                    <p:cNvCxnSpPr/>
                    <p:nvPr/>
                  </p:nvCxnSpPr>
                  <p:spPr>
                    <a:xfrm>
                      <a:off x="5091192" y="821611"/>
                      <a:ext cx="173746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cxnSp>
        <p:nvCxnSpPr>
          <p:cNvPr id="200" name="Straight Connector 199"/>
          <p:cNvCxnSpPr/>
          <p:nvPr/>
        </p:nvCxnSpPr>
        <p:spPr>
          <a:xfrm flipH="1">
            <a:off x="5062579" y="1350598"/>
            <a:ext cx="11835" cy="511201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000397" y="1146508"/>
            <a:ext cx="8514807" cy="5022184"/>
            <a:chOff x="870071" y="416688"/>
            <a:chExt cx="5106722" cy="3012035"/>
          </a:xfrm>
        </p:grpSpPr>
        <p:sp>
          <p:nvSpPr>
            <p:cNvPr id="3" name="Rectangle 2"/>
            <p:cNvSpPr/>
            <p:nvPr/>
          </p:nvSpPr>
          <p:spPr>
            <a:xfrm>
              <a:off x="2642350" y="1763806"/>
              <a:ext cx="1691258" cy="2625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4" name="Straight Arrow Connector 3"/>
            <p:cNvCxnSpPr>
              <a:endCxn id="40" idx="1"/>
            </p:cNvCxnSpPr>
            <p:nvPr/>
          </p:nvCxnSpPr>
          <p:spPr>
            <a:xfrm flipV="1">
              <a:off x="2459127" y="1895079"/>
              <a:ext cx="183224" cy="80791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40" idx="3"/>
              <a:endCxn id="49" idx="1"/>
            </p:cNvCxnSpPr>
            <p:nvPr/>
          </p:nvCxnSpPr>
          <p:spPr>
            <a:xfrm>
              <a:off x="4333608" y="1895079"/>
              <a:ext cx="411426" cy="83982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19112" y="2232927"/>
              <a:ext cx="218429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r>
                <a:rPr lang="en-US" sz="20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0205" y="2256143"/>
              <a:ext cx="218429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r>
                <a:rPr lang="en-US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45033" y="2603632"/>
              <a:ext cx="652627" cy="2625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9192" y="2571717"/>
              <a:ext cx="779935" cy="2625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92413" y="3188759"/>
              <a:ext cx="2101032" cy="23996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r>
                <a:rPr lang="en-US" sz="2000" baseline="-25000" dirty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 + a</a:t>
              </a:r>
              <a:r>
                <a:rPr lang="en-US" sz="2000" baseline="-25000" dirty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 + r</a:t>
              </a:r>
              <a:r>
                <a:rPr lang="en-US" sz="2000" baseline="-25000" dirty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 = c = 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r>
                <a:rPr lang="en-US" sz="2000" baseline="-250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+ a</a:t>
              </a:r>
              <a:r>
                <a:rPr lang="en-US" sz="2000" baseline="-25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 + 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  <a:r>
                <a:rPr lang="en-US" sz="2000" baseline="-250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sz="2000" baseline="-25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55668" y="1678810"/>
              <a:ext cx="2291441" cy="2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Copy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n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umber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22783" y="3105397"/>
              <a:ext cx="45413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7656" y="3119389"/>
              <a:ext cx="139913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Reference 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position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65808" y="553692"/>
              <a:ext cx="62864" cy="2561538"/>
              <a:chOff x="1255976" y="543860"/>
              <a:chExt cx="62864" cy="25615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00552" y="543860"/>
                <a:ext cx="18288" cy="256153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71723" y="543860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55976" y="1798973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1723" y="1390334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71723" y="976359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255976" y="2242110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55976" y="2662261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55976" y="3076244"/>
                <a:ext cx="45720" cy="182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67927" y="2949071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0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67927" y="2535088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7927" y="2114937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4306" y="1671800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9183" y="1263160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79183" y="833547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5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80265" y="416688"/>
              <a:ext cx="19631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350" y="1926142"/>
              <a:ext cx="1691258" cy="314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339881" y="1797752"/>
              <a:ext cx="281629" cy="284247"/>
              <a:chOff x="4429737" y="3296507"/>
              <a:chExt cx="408953" cy="41275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612612" y="3342226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429737" y="3296507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12612" y="3522203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429737" y="3663543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745034" y="2788415"/>
              <a:ext cx="652627" cy="314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04289" y="2660023"/>
              <a:ext cx="281629" cy="284247"/>
              <a:chOff x="4429737" y="3296507"/>
              <a:chExt cx="408953" cy="41275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612612" y="3342226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29737" y="3296507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12612" y="3522203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29737" y="3663543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679191" y="2627679"/>
              <a:ext cx="779935" cy="345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05584" y="2499289"/>
              <a:ext cx="281629" cy="284247"/>
              <a:chOff x="4429737" y="3296507"/>
              <a:chExt cx="408953" cy="41275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612612" y="3342226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29737" y="3296507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12612" y="3522203"/>
                <a:ext cx="45719" cy="1407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429737" y="3663543"/>
                <a:ext cx="40895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21" name="Freeform 20"/>
            <p:cNvSpPr/>
            <p:nvPr/>
          </p:nvSpPr>
          <p:spPr>
            <a:xfrm rot="13389302">
              <a:off x="1735307" y="1425440"/>
              <a:ext cx="839612" cy="529221"/>
            </a:xfrm>
            <a:custGeom>
              <a:avLst/>
              <a:gdLst>
                <a:gd name="connsiteX0" fmla="*/ 0 w 1219200"/>
                <a:gd name="connsiteY0" fmla="*/ 768482 h 768482"/>
                <a:gd name="connsiteX1" fmla="*/ 575733 w 1219200"/>
                <a:gd name="connsiteY1" fmla="*/ 641482 h 768482"/>
                <a:gd name="connsiteX2" fmla="*/ 440267 w 1219200"/>
                <a:gd name="connsiteY2" fmla="*/ 438282 h 768482"/>
                <a:gd name="connsiteX3" fmla="*/ 228600 w 1219200"/>
                <a:gd name="connsiteY3" fmla="*/ 463682 h 768482"/>
                <a:gd name="connsiteX4" fmla="*/ 389467 w 1219200"/>
                <a:gd name="connsiteY4" fmla="*/ 285882 h 768482"/>
                <a:gd name="connsiteX5" fmla="*/ 330200 w 1219200"/>
                <a:gd name="connsiteY5" fmla="*/ 150415 h 768482"/>
                <a:gd name="connsiteX6" fmla="*/ 592667 w 1219200"/>
                <a:gd name="connsiteY6" fmla="*/ 14949 h 768482"/>
                <a:gd name="connsiteX7" fmla="*/ 778933 w 1219200"/>
                <a:gd name="connsiteY7" fmla="*/ 23415 h 768482"/>
                <a:gd name="connsiteX8" fmla="*/ 990600 w 1219200"/>
                <a:gd name="connsiteY8" fmla="*/ 192749 h 768482"/>
                <a:gd name="connsiteX9" fmla="*/ 1151467 w 1219200"/>
                <a:gd name="connsiteY9" fmla="*/ 99615 h 768482"/>
                <a:gd name="connsiteX10" fmla="*/ 1117600 w 1219200"/>
                <a:gd name="connsiteY10" fmla="*/ 48815 h 768482"/>
                <a:gd name="connsiteX11" fmla="*/ 1219200 w 1219200"/>
                <a:gd name="connsiteY11" fmla="*/ 14949 h 76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" h="768482">
                  <a:moveTo>
                    <a:pt x="0" y="768482"/>
                  </a:moveTo>
                  <a:cubicBezTo>
                    <a:pt x="251177" y="732498"/>
                    <a:pt x="502355" y="696515"/>
                    <a:pt x="575733" y="641482"/>
                  </a:cubicBezTo>
                  <a:cubicBezTo>
                    <a:pt x="649111" y="586449"/>
                    <a:pt x="498123" y="467915"/>
                    <a:pt x="440267" y="438282"/>
                  </a:cubicBezTo>
                  <a:cubicBezTo>
                    <a:pt x="382412" y="408649"/>
                    <a:pt x="237067" y="489082"/>
                    <a:pt x="228600" y="463682"/>
                  </a:cubicBezTo>
                  <a:cubicBezTo>
                    <a:pt x="220133" y="438282"/>
                    <a:pt x="372534" y="338093"/>
                    <a:pt x="389467" y="285882"/>
                  </a:cubicBezTo>
                  <a:cubicBezTo>
                    <a:pt x="406400" y="233671"/>
                    <a:pt x="296333" y="195570"/>
                    <a:pt x="330200" y="150415"/>
                  </a:cubicBezTo>
                  <a:cubicBezTo>
                    <a:pt x="364067" y="105260"/>
                    <a:pt x="517878" y="36116"/>
                    <a:pt x="592667" y="14949"/>
                  </a:cubicBezTo>
                  <a:cubicBezTo>
                    <a:pt x="667456" y="-6218"/>
                    <a:pt x="712611" y="-6218"/>
                    <a:pt x="778933" y="23415"/>
                  </a:cubicBezTo>
                  <a:cubicBezTo>
                    <a:pt x="845255" y="53048"/>
                    <a:pt x="928511" y="180049"/>
                    <a:pt x="990600" y="192749"/>
                  </a:cubicBezTo>
                  <a:cubicBezTo>
                    <a:pt x="1052689" y="205449"/>
                    <a:pt x="1130300" y="123604"/>
                    <a:pt x="1151467" y="99615"/>
                  </a:cubicBezTo>
                  <a:cubicBezTo>
                    <a:pt x="1172634" y="75626"/>
                    <a:pt x="1106311" y="62926"/>
                    <a:pt x="1117600" y="48815"/>
                  </a:cubicBezTo>
                  <a:cubicBezTo>
                    <a:pt x="1128889" y="34704"/>
                    <a:pt x="1174044" y="24826"/>
                    <a:pt x="1219200" y="14949"/>
                  </a:cubicBezTo>
                </a:path>
              </a:pathLst>
            </a:custGeom>
            <a:ln w="285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868" y="1733618"/>
              <a:ext cx="193433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670" y="1256432"/>
              <a:ext cx="1091376" cy="42455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Noise 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penalty:</a:t>
              </a:r>
            </a:p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(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c-</a:t>
              </a:r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μ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)2/σ2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79350" y="1143470"/>
              <a:ext cx="24438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r>
                <a:rPr lang="en-US" sz="20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46306" y="1293769"/>
              <a:ext cx="839612" cy="529221"/>
            </a:xfrm>
            <a:custGeom>
              <a:avLst/>
              <a:gdLst>
                <a:gd name="connsiteX0" fmla="*/ 0 w 1219200"/>
                <a:gd name="connsiteY0" fmla="*/ 768482 h 768482"/>
                <a:gd name="connsiteX1" fmla="*/ 575733 w 1219200"/>
                <a:gd name="connsiteY1" fmla="*/ 641482 h 768482"/>
                <a:gd name="connsiteX2" fmla="*/ 440267 w 1219200"/>
                <a:gd name="connsiteY2" fmla="*/ 438282 h 768482"/>
                <a:gd name="connsiteX3" fmla="*/ 228600 w 1219200"/>
                <a:gd name="connsiteY3" fmla="*/ 463682 h 768482"/>
                <a:gd name="connsiteX4" fmla="*/ 389467 w 1219200"/>
                <a:gd name="connsiteY4" fmla="*/ 285882 h 768482"/>
                <a:gd name="connsiteX5" fmla="*/ 330200 w 1219200"/>
                <a:gd name="connsiteY5" fmla="*/ 150415 h 768482"/>
                <a:gd name="connsiteX6" fmla="*/ 592667 w 1219200"/>
                <a:gd name="connsiteY6" fmla="*/ 14949 h 768482"/>
                <a:gd name="connsiteX7" fmla="*/ 778933 w 1219200"/>
                <a:gd name="connsiteY7" fmla="*/ 23415 h 768482"/>
                <a:gd name="connsiteX8" fmla="*/ 990600 w 1219200"/>
                <a:gd name="connsiteY8" fmla="*/ 192749 h 768482"/>
                <a:gd name="connsiteX9" fmla="*/ 1151467 w 1219200"/>
                <a:gd name="connsiteY9" fmla="*/ 99615 h 768482"/>
                <a:gd name="connsiteX10" fmla="*/ 1117600 w 1219200"/>
                <a:gd name="connsiteY10" fmla="*/ 48815 h 768482"/>
                <a:gd name="connsiteX11" fmla="*/ 1219200 w 1219200"/>
                <a:gd name="connsiteY11" fmla="*/ 14949 h 76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" h="768482">
                  <a:moveTo>
                    <a:pt x="0" y="768482"/>
                  </a:moveTo>
                  <a:cubicBezTo>
                    <a:pt x="251177" y="732498"/>
                    <a:pt x="502355" y="696515"/>
                    <a:pt x="575733" y="641482"/>
                  </a:cubicBezTo>
                  <a:cubicBezTo>
                    <a:pt x="649111" y="586449"/>
                    <a:pt x="498123" y="467915"/>
                    <a:pt x="440267" y="438282"/>
                  </a:cubicBezTo>
                  <a:cubicBezTo>
                    <a:pt x="382412" y="408649"/>
                    <a:pt x="237067" y="489082"/>
                    <a:pt x="228600" y="463682"/>
                  </a:cubicBezTo>
                  <a:cubicBezTo>
                    <a:pt x="220133" y="438282"/>
                    <a:pt x="372534" y="338093"/>
                    <a:pt x="389467" y="285882"/>
                  </a:cubicBezTo>
                  <a:cubicBezTo>
                    <a:pt x="406400" y="233671"/>
                    <a:pt x="296333" y="195570"/>
                    <a:pt x="330200" y="150415"/>
                  </a:cubicBezTo>
                  <a:cubicBezTo>
                    <a:pt x="364067" y="105260"/>
                    <a:pt x="517878" y="36116"/>
                    <a:pt x="592667" y="14949"/>
                  </a:cubicBezTo>
                  <a:cubicBezTo>
                    <a:pt x="667456" y="-6218"/>
                    <a:pt x="712611" y="-6218"/>
                    <a:pt x="778933" y="23415"/>
                  </a:cubicBezTo>
                  <a:cubicBezTo>
                    <a:pt x="845255" y="53048"/>
                    <a:pt x="928511" y="180049"/>
                    <a:pt x="990600" y="192749"/>
                  </a:cubicBezTo>
                  <a:cubicBezTo>
                    <a:pt x="1052689" y="205449"/>
                    <a:pt x="1130300" y="123604"/>
                    <a:pt x="1151467" y="99615"/>
                  </a:cubicBezTo>
                  <a:cubicBezTo>
                    <a:pt x="1172634" y="75626"/>
                    <a:pt x="1106311" y="62926"/>
                    <a:pt x="1117600" y="48815"/>
                  </a:cubicBezTo>
                  <a:cubicBezTo>
                    <a:pt x="1128889" y="34704"/>
                    <a:pt x="1174044" y="24826"/>
                    <a:pt x="1219200" y="14949"/>
                  </a:cubicBezTo>
                </a:path>
              </a:pathLst>
            </a:custGeom>
            <a:ln w="285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8288" y="1378995"/>
              <a:ext cx="244387" cy="23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r>
                <a:rPr lang="en-US" sz="20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60387" y="715100"/>
              <a:ext cx="1076954" cy="42455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Slack 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p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enalty:</a:t>
              </a:r>
            </a:p>
            <a:p>
              <a:pPr algn="ctr"/>
              <a:r>
                <a:rPr lang="en-US" sz="2000" dirty="0" err="1">
                  <a:latin typeface="Helvetica Neue" charset="0"/>
                  <a:ea typeface="Helvetica Neue" charset="0"/>
                  <a:cs typeface="Helvetica Neue" charset="0"/>
                </a:rPr>
                <a:t>ε</a:t>
              </a:r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(s1 + s2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)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459127" y="1209878"/>
              <a:ext cx="183224" cy="61523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09972" y="940866"/>
              <a:ext cx="374604" cy="2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a</a:t>
              </a:r>
              <a:r>
                <a:rPr lang="en-US" sz="20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333607" y="1263162"/>
              <a:ext cx="64741" cy="5619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25005" y="1011994"/>
              <a:ext cx="346685" cy="2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a</a:t>
              </a:r>
              <a:r>
                <a:rPr lang="en-US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5894" y="2034851"/>
              <a:ext cx="424167" cy="2399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μ, σ</a:t>
              </a:r>
              <a:r>
                <a:rPr lang="en-US" sz="2000" baseline="30000" dirty="0" smtClean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0321" y="1556456"/>
            <a:ext cx="9994959" cy="4202289"/>
            <a:chOff x="1458506" y="1793334"/>
            <a:chExt cx="6179021" cy="2597912"/>
          </a:xfrm>
        </p:grpSpPr>
        <p:sp>
          <p:nvSpPr>
            <p:cNvPr id="3" name="Rounded Rectangle 2"/>
            <p:cNvSpPr/>
            <p:nvPr/>
          </p:nvSpPr>
          <p:spPr>
            <a:xfrm>
              <a:off x="1458506" y="3253183"/>
              <a:ext cx="1287518" cy="434911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Tumor/Normal WGS BAM</a:t>
              </a:r>
              <a:endParaRPr lang="en-US" sz="2000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746024" y="2060166"/>
              <a:ext cx="519489" cy="1410473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997447" y="2765102"/>
              <a:ext cx="0" cy="470666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133185" y="3230894"/>
              <a:ext cx="1955027" cy="457200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somatic </a:t>
              </a:r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SV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33186" y="2527779"/>
              <a:ext cx="1955026" cy="457126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Helvetica Neue" charset="0"/>
                  <a:ea typeface="Helvetica Neue" charset="0"/>
                  <a:cs typeface="Helvetica Neue" charset="0"/>
                </a:rPr>
                <a:t>Primary segmentation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33184" y="1827942"/>
              <a:ext cx="1955027" cy="455411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Tumor/normal</a:t>
              </a:r>
            </a:p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read </a:t>
              </a:r>
              <a:r>
                <a:rPr lang="en-US" sz="2000" b="1" dirty="0">
                  <a:latin typeface="Helvetica Neue" charset="0"/>
                  <a:ea typeface="Helvetica Neue" charset="0"/>
                  <a:cs typeface="Helvetica Neue" charset="0"/>
                </a:rPr>
                <a:t>depth ratio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33184" y="3934046"/>
              <a:ext cx="1955027" cy="457200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Helvetica Neue" charset="0"/>
                  <a:ea typeface="Helvetica Neue" charset="0"/>
                  <a:cs typeface="Helvetica Neue" charset="0"/>
                </a:rPr>
                <a:t>Germline </a:t>
              </a:r>
              <a:r>
                <a:rPr lang="en-US" sz="20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heterozygotic</a:t>
              </a:r>
              <a:endParaRPr lang="en-US" sz="2000" b="1" dirty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allelic read count</a:t>
              </a:r>
              <a:endParaRPr lang="en-US" sz="2000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746024" y="2751469"/>
              <a:ext cx="519489" cy="719170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212" y="2755778"/>
              <a:ext cx="589195" cy="6437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088211" y="2055648"/>
              <a:ext cx="589196" cy="707131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088212" y="2762779"/>
              <a:ext cx="589195" cy="696715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357367" y="3235768"/>
              <a:ext cx="1280160" cy="457200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Helvetica Neue" charset="0"/>
                  <a:ea typeface="Helvetica Neue" charset="0"/>
                  <a:cs typeface="Helvetica Neue" charset="0"/>
                </a:rPr>
                <a:t>gGraph</a:t>
              </a:r>
              <a:endParaRPr lang="en-US" sz="20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57367" y="3930160"/>
              <a:ext cx="1280160" cy="457200"/>
            </a:xfrm>
            <a:prstGeom prst="roundRect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latin typeface="Helvetica Neue" charset="0"/>
                  <a:ea typeface="Helvetica Neue" charset="0"/>
                  <a:cs typeface="Helvetica Neue" charset="0"/>
                </a:rPr>
                <a:t>Allelic SCNA</a:t>
              </a:r>
              <a:endParaRPr lang="en-US" sz="20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3299" y="2060166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265513" y="2055648"/>
              <a:ext cx="867671" cy="4518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213299" y="2751469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265513" y="2750905"/>
              <a:ext cx="867673" cy="4873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213299" y="3457058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746024" y="3459494"/>
              <a:ext cx="1387161" cy="11145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02256" y="1793334"/>
              <a:ext cx="959485" cy="24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fragCounter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87537" y="2509094"/>
              <a:ext cx="441193" cy="24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 Neue" charset="0"/>
                  <a:ea typeface="Helvetica Neue" charset="0"/>
                  <a:cs typeface="Helvetica Neue" charset="0"/>
                </a:rPr>
                <a:t>CBS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1944" y="2841380"/>
              <a:ext cx="611645" cy="627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SvABA</a:t>
              </a:r>
              <a:endParaRPr lang="en-US" sz="2000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Delly</a:t>
              </a:r>
              <a:endParaRPr lang="en-US" sz="2000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Lumpy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05352" y="2476157"/>
              <a:ext cx="587860" cy="24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 Neue" charset="0"/>
                  <a:ea typeface="Helvetica Neue" charset="0"/>
                  <a:cs typeface="Helvetica Neue" charset="0"/>
                </a:rPr>
                <a:t>JaBbA</a:t>
              </a:r>
              <a:endParaRPr lang="en-US" sz="20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997447" y="3692968"/>
              <a:ext cx="0" cy="237192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46024" y="3470639"/>
              <a:ext cx="503539" cy="699965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197349" y="4170604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249563" y="4162646"/>
              <a:ext cx="883621" cy="7958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39333" y="3882549"/>
              <a:ext cx="547230" cy="24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pileup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677407" y="2762779"/>
              <a:ext cx="320040" cy="2323"/>
            </a:xfrm>
            <a:prstGeom prst="straightConnector1">
              <a:avLst/>
            </a:prstGeom>
            <a:ln w="19050">
              <a:headEnd type="none" w="med" len="med"/>
              <a:tailEnd type="non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625193" y="2762779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997447" y="4103898"/>
              <a:ext cx="104428" cy="117569"/>
            </a:xfrm>
            <a:prstGeom prst="ellipse">
              <a:avLst/>
            </a:prstGeom>
            <a:noFill/>
            <a:ln w="3175">
              <a:noFill/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6088211" y="4158760"/>
              <a:ext cx="269156" cy="3886"/>
            </a:xfrm>
            <a:prstGeom prst="straightConnector1">
              <a:avLst/>
            </a:prstGeom>
            <a:ln w="19050">
              <a:headEnd type="none" w="med" len="med"/>
              <a:tailEnd type="stealth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7328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01530" y="1126391"/>
            <a:ext cx="11118660" cy="5062419"/>
            <a:chOff x="-248355" y="0"/>
            <a:chExt cx="11118660" cy="50624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29" b="31241"/>
            <a:stretch/>
          </p:blipFill>
          <p:spPr>
            <a:xfrm>
              <a:off x="-248355" y="0"/>
              <a:ext cx="11118660" cy="463973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310975" y="466230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Helvetica Neue" charset="0"/>
                  <a:ea typeface="Helvetica Neue" charset="0"/>
                  <a:cs typeface="Helvetica Neue" charset="0"/>
                </a:rPr>
                <a:t>Chr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 19</a:t>
              </a:r>
              <a:endParaRPr lang="en-US" sz="2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85050" y="0"/>
            <a:ext cx="10342031" cy="7315200"/>
            <a:chOff x="362957" y="23739240"/>
            <a:chExt cx="15517746" cy="1097612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4" t="15024" r="12473" b="17712"/>
            <a:stretch/>
          </p:blipFill>
          <p:spPr>
            <a:xfrm>
              <a:off x="362957" y="23739240"/>
              <a:ext cx="11644920" cy="1097612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11475151" y="25448254"/>
              <a:ext cx="4405552" cy="4260695"/>
              <a:chOff x="11114390" y="26287253"/>
              <a:chExt cx="4405552" cy="42606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19110" y="26440857"/>
                <a:ext cx="339124" cy="339124"/>
              </a:xfrm>
              <a:prstGeom prst="ellipse">
                <a:avLst/>
              </a:prstGeom>
              <a:solidFill>
                <a:srgbClr val="FA80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1419110" y="27550713"/>
                <a:ext cx="339124" cy="339124"/>
              </a:xfrm>
              <a:prstGeom prst="ellipse">
                <a:avLst/>
              </a:prstGeom>
              <a:solidFill>
                <a:srgbClr val="87C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114390" y="28660569"/>
                <a:ext cx="948564" cy="21265"/>
              </a:xfrm>
              <a:prstGeom prst="straightConnector1">
                <a:avLst/>
              </a:prstGeom>
              <a:ln w="19050">
                <a:solidFill>
                  <a:srgbClr val="E4201C"/>
                </a:solidFill>
                <a:prstDash val="sys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114390" y="29452566"/>
                <a:ext cx="948564" cy="21265"/>
              </a:xfrm>
              <a:prstGeom prst="straightConnector1">
                <a:avLst/>
              </a:prstGeom>
              <a:ln w="19050">
                <a:solidFill>
                  <a:srgbClr val="4EAF49"/>
                </a:solidFill>
                <a:prstDash val="sys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1114390" y="30244563"/>
                <a:ext cx="948564" cy="21265"/>
              </a:xfrm>
              <a:prstGeom prst="straightConnector1">
                <a:avLst/>
              </a:prstGeom>
              <a:ln w="19050">
                <a:solidFill>
                  <a:srgbClr val="ACC9E2"/>
                </a:solidFill>
                <a:prstDash val="sys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2462444" y="26287253"/>
                <a:ext cx="3018000" cy="56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1898 Sans" charset="0"/>
                    <a:ea typeface="1898 Sans" charset="0"/>
                    <a:cs typeface="1898 Sans" charset="0"/>
                  </a:rPr>
                  <a:t>+ strand vertex</a:t>
                </a:r>
                <a:endParaRPr lang="en-US" sz="2000" dirty="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97826" y="27396492"/>
                <a:ext cx="2947239" cy="56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1898 Sans" charset="0"/>
                    <a:ea typeface="1898 Sans" charset="0"/>
                    <a:cs typeface="1898 Sans" charset="0"/>
                  </a:rPr>
                  <a:t>-</a:t>
                </a:r>
                <a:r>
                  <a:rPr lang="en-US" sz="2000" dirty="0" smtClean="0">
                    <a:latin typeface="1898 Sans" charset="0"/>
                    <a:ea typeface="1898 Sans" charset="0"/>
                    <a:cs typeface="1898 Sans" charset="0"/>
                  </a:rPr>
                  <a:t> strand vertex</a:t>
                </a:r>
                <a:endParaRPr lang="en-US" sz="2000" dirty="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567443" y="28347919"/>
                <a:ext cx="2808003" cy="56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mtClean="0">
                    <a:latin typeface="1898 Sans" charset="0"/>
                    <a:ea typeface="1898 Sans" charset="0"/>
                    <a:cs typeface="1898 Sans" charset="0"/>
                  </a:rPr>
                  <a:t>aberrant edge</a:t>
                </a:r>
                <a:endParaRPr lang="en-US" sz="200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543029" y="29144220"/>
                <a:ext cx="2976913" cy="56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1898 Sans" charset="0"/>
                    <a:ea typeface="1898 Sans" charset="0"/>
                    <a:cs typeface="1898 Sans" charset="0"/>
                  </a:rPr>
                  <a:t>reference edge</a:t>
                </a:r>
                <a:endParaRPr lang="en-US" sz="2000" dirty="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870156" y="29978221"/>
                <a:ext cx="2193995" cy="56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1898 Sans" charset="0"/>
                    <a:ea typeface="1898 Sans" charset="0"/>
                    <a:cs typeface="1898 Sans" charset="0"/>
                  </a:rPr>
                  <a:t>loose edge</a:t>
                </a:r>
                <a:endParaRPr lang="en-US" sz="2000" dirty="0">
                  <a:latin typeface="1898 Sans" charset="0"/>
                  <a:ea typeface="1898 Sans" charset="0"/>
                  <a:cs typeface="1898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4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231</Words>
  <Application>Microsoft Macintosh PowerPoint</Application>
  <PresentationFormat>Custom</PresentationFormat>
  <Paragraphs>184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1898 Sans</vt:lpstr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Xiaotong Yao</dc:creator>
  <cp:lastModifiedBy>Xiaotong Yao</cp:lastModifiedBy>
  <cp:revision>41</cp:revision>
  <dcterms:created xsi:type="dcterms:W3CDTF">2017-05-12T22:06:41Z</dcterms:created>
  <dcterms:modified xsi:type="dcterms:W3CDTF">2017-06-10T16:44:49Z</dcterms:modified>
</cp:coreProperties>
</file>