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8" r:id="rId2"/>
    <p:sldId id="365" r:id="rId3"/>
    <p:sldId id="363" r:id="rId4"/>
    <p:sldId id="364" r:id="rId5"/>
    <p:sldId id="366" r:id="rId6"/>
    <p:sldId id="367" r:id="rId7"/>
  </p:sldIdLst>
  <p:sldSz cx="9144000" cy="6858000" type="screen4x3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E33"/>
    <a:srgbClr val="A20815"/>
    <a:srgbClr val="7F7F7F"/>
    <a:srgbClr val="E87722"/>
    <a:srgbClr val="CF4520"/>
    <a:srgbClr val="FFC627"/>
    <a:srgbClr val="EFEEED"/>
    <a:srgbClr val="636463"/>
    <a:srgbClr val="898989"/>
    <a:srgbClr val="F47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 autoAdjust="0"/>
    <p:restoredTop sz="94671"/>
  </p:normalViewPr>
  <p:slideViewPr>
    <p:cSldViewPr snapToGrid="0" snapToObjects="1">
      <p:cViewPr varScale="1">
        <p:scale>
          <a:sx n="99" d="100"/>
          <a:sy n="99" d="100"/>
        </p:scale>
        <p:origin x="18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4/23/16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4/23/16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Gra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7956" y="160278"/>
            <a:ext cx="8889700" cy="6561199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4" y="152400"/>
            <a:ext cx="2578426" cy="11295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/>
        </p:blipFill>
        <p:spPr>
          <a:xfrm>
            <a:off x="655633" y="5709159"/>
            <a:ext cx="487369" cy="696561"/>
          </a:xfrm>
          <a:prstGeom prst="rect">
            <a:avLst/>
          </a:prstGeom>
        </p:spPr>
      </p:pic>
      <p:sp>
        <p:nvSpPr>
          <p:cNvPr id="10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2212258" y="5830722"/>
            <a:ext cx="3893268" cy="620956"/>
          </a:xfrm>
        </p:spPr>
        <p:txBody>
          <a:bodyPr anchor="b">
            <a:noAutofit/>
          </a:bodyPr>
          <a:lstStyle>
            <a:lvl1pPr>
              <a:defRPr sz="1500">
                <a:solidFill>
                  <a:srgbClr val="A2081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419850" y="5830722"/>
            <a:ext cx="2180441" cy="620957"/>
          </a:xfrm>
        </p:spPr>
        <p:txBody>
          <a:bodyPr anchor="b">
            <a:normAutofit/>
          </a:bodyPr>
          <a:lstStyle>
            <a:lvl1pPr algn="r">
              <a:defRPr sz="1500" baseline="0">
                <a:solidFill>
                  <a:srgbClr val="A20815"/>
                </a:solidFill>
              </a:defRPr>
            </a:lvl1pPr>
          </a:lstStyle>
          <a:p>
            <a:pPr lvl="0"/>
            <a:r>
              <a:rPr lang="en-US" dirty="0" smtClean="0"/>
              <a:t>10.10.15</a:t>
            </a:r>
            <a:br>
              <a:rPr lang="en-US" dirty="0" smtClean="0"/>
            </a:br>
            <a:r>
              <a:rPr lang="en-US" dirty="0" smtClean="0"/>
              <a:t>Web Address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95259" y="2863629"/>
            <a:ext cx="8351856" cy="989914"/>
          </a:xfrm>
          <a:prstGeom prst="rect">
            <a:avLst/>
          </a:prstGeo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rgbClr val="E8772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CBM Journal Club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9" y="3922962"/>
            <a:ext cx="6400800" cy="88286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rgbClr val="E8772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Secondary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6"/>
          <p:cNvSpPr>
            <a:spLocks noGrp="1"/>
          </p:cNvSpPr>
          <p:nvPr>
            <p:ph type="chart" sz="quarter" idx="24"/>
          </p:nvPr>
        </p:nvSpPr>
        <p:spPr>
          <a:xfrm>
            <a:off x="3416472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Chart Placeholder 6"/>
          <p:cNvSpPr>
            <a:spLocks noGrp="1"/>
          </p:cNvSpPr>
          <p:nvPr>
            <p:ph type="chart" sz="quarter" idx="25"/>
          </p:nvPr>
        </p:nvSpPr>
        <p:spPr>
          <a:xfrm>
            <a:off x="6038465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796890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Pie Charts (Alternative)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 smtClean="0"/>
              <a:t>#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7" hasCustomPrompt="1"/>
          </p:nvPr>
        </p:nvSpPr>
        <p:spPr>
          <a:xfrm>
            <a:off x="915988" y="4067526"/>
            <a:ext cx="2176462" cy="1974605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8" hasCustomPrompt="1"/>
          </p:nvPr>
        </p:nvSpPr>
        <p:spPr>
          <a:xfrm>
            <a:off x="3527425" y="4067526"/>
            <a:ext cx="2178050" cy="1974605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9" hasCustomPrompt="1"/>
          </p:nvPr>
        </p:nvSpPr>
        <p:spPr>
          <a:xfrm>
            <a:off x="6154738" y="4067526"/>
            <a:ext cx="2189162" cy="1974605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Pie Charts &amp; Long Copy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753250" y="3598668"/>
            <a:ext cx="7654150" cy="244450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0">
                <a:solidFill>
                  <a:srgbClr val="8D8E8D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7"/>
          </p:nvPr>
        </p:nvSpPr>
        <p:spPr>
          <a:xfrm>
            <a:off x="6517174" y="1417639"/>
            <a:ext cx="1890226" cy="21810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8"/>
          </p:nvPr>
        </p:nvSpPr>
        <p:spPr>
          <a:xfrm>
            <a:off x="4595866" y="1417639"/>
            <a:ext cx="1890226" cy="21810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2" name="Chart Placeholder 6"/>
          <p:cNvSpPr>
            <a:spLocks noGrp="1"/>
          </p:cNvSpPr>
          <p:nvPr>
            <p:ph type="chart" sz="quarter" idx="29"/>
          </p:nvPr>
        </p:nvSpPr>
        <p:spPr>
          <a:xfrm>
            <a:off x="2674558" y="1417639"/>
            <a:ext cx="1890226" cy="21810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3" name="Chart Placeholder 6"/>
          <p:cNvSpPr>
            <a:spLocks noGrp="1"/>
          </p:cNvSpPr>
          <p:nvPr>
            <p:ph type="chart" sz="quarter" idx="30"/>
          </p:nvPr>
        </p:nvSpPr>
        <p:spPr>
          <a:xfrm>
            <a:off x="753250" y="1417639"/>
            <a:ext cx="1890226" cy="21810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4471428-3EEF-4813-AAD3-C1BF741F60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 with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1269999" y="4067527"/>
            <a:ext cx="5970422" cy="19756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FontTx/>
              <a:buNone/>
              <a:defRPr sz="1500" b="0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1270002" y="1417761"/>
            <a:ext cx="5970421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Bar Chart &amp;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5030EB4-49AB-46C8-B984-D6812FC5B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le Placeholder 8"/>
          <p:cNvSpPr>
            <a:spLocks noGrp="1"/>
          </p:cNvSpPr>
          <p:nvPr>
            <p:ph type="tbl" sz="quarter" idx="24"/>
          </p:nvPr>
        </p:nvSpPr>
        <p:spPr>
          <a:xfrm>
            <a:off x="457200" y="1675181"/>
            <a:ext cx="8229600" cy="44464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F692A28-C8F1-486E-BE97-ACF3C63A39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8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with Descript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4827238" y="1417759"/>
            <a:ext cx="3440462" cy="36769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Bar Chart &amp;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B10A70DB-513B-4724-B30E-9605F3F377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850900" y="1417639"/>
            <a:ext cx="3976688" cy="470388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5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with Descript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le Placeholder 8"/>
          <p:cNvSpPr>
            <a:spLocks noGrp="1"/>
          </p:cNvSpPr>
          <p:nvPr>
            <p:ph type="tbl" sz="quarter" idx="25"/>
          </p:nvPr>
        </p:nvSpPr>
        <p:spPr>
          <a:xfrm>
            <a:off x="664364" y="1417761"/>
            <a:ext cx="3804897" cy="367628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Chart &amp;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D4F4876-2C9B-4D83-B3FB-7D2BC890FE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7"/>
          </p:nvPr>
        </p:nvSpPr>
        <p:spPr>
          <a:xfrm>
            <a:off x="4468815" y="1417639"/>
            <a:ext cx="3989387" cy="47038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4 Blocks of descript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623213" y="3694604"/>
            <a:ext cx="1973262" cy="2276841"/>
          </a:xfrm>
          <a:solidFill>
            <a:srgbClr val="C0C1BF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577164" y="3694604"/>
            <a:ext cx="1973262" cy="2276841"/>
          </a:xfrm>
          <a:solidFill>
            <a:srgbClr val="C0C1BF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536568" y="1417761"/>
            <a:ext cx="1973262" cy="2276841"/>
          </a:xfrm>
          <a:solidFill>
            <a:srgbClr val="C0C1BF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603902" y="1417761"/>
            <a:ext cx="1973262" cy="2276841"/>
          </a:xfrm>
          <a:solidFill>
            <a:srgbClr val="C0C1BF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/>
                <a:cs typeface="Arial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4 Images &amp; 4 Blocks of Copy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30144" y="1417760"/>
            <a:ext cx="1966333" cy="2268845"/>
          </a:xfrm>
          <a:prstGeom prst="rect">
            <a:avLst/>
          </a:prstGeom>
          <a:solidFill>
            <a:srgbClr val="DDDE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0237" y="1417760"/>
            <a:ext cx="1966333" cy="2268845"/>
          </a:xfrm>
          <a:prstGeom prst="rect">
            <a:avLst/>
          </a:prstGeom>
          <a:solidFill>
            <a:srgbClr val="DDDE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603904" y="3686607"/>
            <a:ext cx="1966333" cy="2268845"/>
          </a:xfrm>
          <a:prstGeom prst="rect">
            <a:avLst/>
          </a:prstGeom>
          <a:solidFill>
            <a:srgbClr val="DDDE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36570" y="3686607"/>
            <a:ext cx="1966333" cy="2268845"/>
          </a:xfrm>
          <a:prstGeom prst="rect">
            <a:avLst/>
          </a:prstGeom>
          <a:solidFill>
            <a:srgbClr val="DDDE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723877" y="1540487"/>
            <a:ext cx="1765300" cy="2146119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rgbClr val="A21E3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4676435" y="1540487"/>
            <a:ext cx="1765300" cy="2146119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rgbClr val="A21E3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2717961" y="3800237"/>
            <a:ext cx="1765300" cy="2146119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646780" y="3800237"/>
            <a:ext cx="1765300" cy="2146119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BB4BAF1-8156-415F-8534-5AE5CE4632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76616" y="1417760"/>
            <a:ext cx="7781584" cy="2334795"/>
          </a:xfrm>
        </p:spPr>
        <p:txBody>
          <a:bodyPr lIns="0" tIns="0" bIns="0"/>
          <a:lstStyle>
            <a:lvl1pPr marL="0" indent="0">
              <a:lnSpc>
                <a:spcPct val="80000"/>
              </a:lnSpc>
              <a:buFontTx/>
              <a:buNone/>
              <a:defRPr sz="2400">
                <a:solidFill>
                  <a:srgbClr val="8D8E8D"/>
                </a:solidFill>
                <a:latin typeface="Arial"/>
                <a:cs typeface="Arial"/>
              </a:defRPr>
            </a:lvl1pPr>
            <a:lvl2pPr marL="0" indent="0">
              <a:spcBef>
                <a:spcPts val="600"/>
              </a:spcBef>
              <a:buFontTx/>
              <a:buNone/>
              <a:defRPr sz="1500" b="1">
                <a:solidFill>
                  <a:srgbClr val="F47A22"/>
                </a:solidFill>
                <a:latin typeface="Arial"/>
                <a:cs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500" b="0">
                <a:solidFill>
                  <a:srgbClr val="8D8E8D"/>
                </a:solidFill>
                <a:latin typeface="Arial"/>
                <a:cs typeface="Arial"/>
              </a:defRPr>
            </a:lvl3pPr>
            <a:lvl4pPr marL="0" indent="0">
              <a:spcBef>
                <a:spcPts val="0"/>
              </a:spcBef>
              <a:buNone/>
              <a:defRPr sz="1500">
                <a:solidFill>
                  <a:srgbClr val="8D8E8D"/>
                </a:solidFill>
                <a:latin typeface="Arial"/>
                <a:cs typeface="Arial"/>
              </a:defRPr>
            </a:lvl4pPr>
            <a:lvl5pPr marL="0" indent="-137160">
              <a:lnSpc>
                <a:spcPct val="120000"/>
              </a:lnSpc>
              <a:spcBef>
                <a:spcPts val="0"/>
              </a:spcBef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Venn Diagram</a:t>
            </a:r>
            <a:endParaRPr lang="en-US" dirty="0"/>
          </a:p>
        </p:txBody>
      </p:sp>
      <p:grpSp>
        <p:nvGrpSpPr>
          <p:cNvPr id="4" name="Group 11"/>
          <p:cNvGrpSpPr/>
          <p:nvPr userDrawn="1"/>
        </p:nvGrpSpPr>
        <p:grpSpPr>
          <a:xfrm>
            <a:off x="2835842" y="2608989"/>
            <a:ext cx="3136213" cy="2972365"/>
            <a:chOff x="2943666" y="2261124"/>
            <a:chExt cx="2954151" cy="2576050"/>
          </a:xfrm>
        </p:grpSpPr>
        <p:sp>
          <p:nvSpPr>
            <p:cNvPr id="3" name="Oval 2"/>
            <p:cNvSpPr/>
            <p:nvPr userDrawn="1"/>
          </p:nvSpPr>
          <p:spPr>
            <a:xfrm>
              <a:off x="3554937" y="2261124"/>
              <a:ext cx="1722635" cy="1584960"/>
            </a:xfrm>
            <a:prstGeom prst="ellipse">
              <a:avLst/>
            </a:prstGeom>
            <a:solidFill>
              <a:srgbClr val="8D8E8D">
                <a:alpha val="53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6"/>
            <p:cNvGrpSpPr/>
            <p:nvPr userDrawn="1"/>
          </p:nvGrpSpPr>
          <p:grpSpPr>
            <a:xfrm>
              <a:off x="2943666" y="3252214"/>
              <a:ext cx="2954151" cy="1584960"/>
              <a:chOff x="3554937" y="3252214"/>
              <a:chExt cx="2954151" cy="1584960"/>
            </a:xfrm>
          </p:grpSpPr>
          <p:sp>
            <p:nvSpPr>
              <p:cNvPr id="10" name="Oval 9"/>
              <p:cNvSpPr/>
              <p:nvPr userDrawn="1"/>
            </p:nvSpPr>
            <p:spPr>
              <a:xfrm>
                <a:off x="3554937" y="3252214"/>
                <a:ext cx="1722636" cy="1584960"/>
              </a:xfrm>
              <a:prstGeom prst="ellipse">
                <a:avLst/>
              </a:prstGeom>
              <a:solidFill>
                <a:srgbClr val="8D8E8D">
                  <a:alpha val="53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4786452" y="3252214"/>
                <a:ext cx="1722636" cy="1584960"/>
              </a:xfrm>
              <a:prstGeom prst="ellipse">
                <a:avLst/>
              </a:prstGeom>
              <a:solidFill>
                <a:srgbClr val="8D8E8D">
                  <a:alpha val="53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Connector 13"/>
          <p:cNvCxnSpPr/>
          <p:nvPr userDrawn="1"/>
        </p:nvCxnSpPr>
        <p:spPr>
          <a:xfrm>
            <a:off x="6041310" y="4608527"/>
            <a:ext cx="2416892" cy="0"/>
          </a:xfrm>
          <a:prstGeom prst="line">
            <a:avLst/>
          </a:prstGeom>
          <a:ln w="3175" cmpd="sng">
            <a:solidFill>
              <a:srgbClr val="8D8E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041310" y="4737959"/>
            <a:ext cx="2416891" cy="13017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219700" y="3019184"/>
            <a:ext cx="3238500" cy="669"/>
          </a:xfrm>
          <a:prstGeom prst="line">
            <a:avLst/>
          </a:prstGeom>
          <a:ln w="3175" cmpd="sng">
            <a:solidFill>
              <a:srgbClr val="8D8E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0"/>
          <p:cNvSpPr>
            <a:spLocks noGrp="1"/>
          </p:cNvSpPr>
          <p:nvPr>
            <p:ph type="body" sz="quarter" idx="25"/>
          </p:nvPr>
        </p:nvSpPr>
        <p:spPr>
          <a:xfrm>
            <a:off x="6041310" y="3019184"/>
            <a:ext cx="2416891" cy="13017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76618" y="4642771"/>
            <a:ext cx="2085909" cy="0"/>
          </a:xfrm>
          <a:prstGeom prst="line">
            <a:avLst/>
          </a:prstGeom>
          <a:ln w="3175" cmpd="sng">
            <a:solidFill>
              <a:srgbClr val="8D8E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676618" y="4737959"/>
            <a:ext cx="2085909" cy="13017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rgbClr val="8D8E8D"/>
                </a:solidFill>
                <a:latin typeface="Arial"/>
                <a:cs typeface="Arial"/>
              </a:defRPr>
            </a:lvl2pPr>
            <a:lvl3pPr>
              <a:defRPr sz="800">
                <a:latin typeface="Arial"/>
                <a:cs typeface="Arial"/>
              </a:defRPr>
            </a:lvl3pPr>
            <a:lvl4pPr>
              <a:defRPr sz="800">
                <a:latin typeface="Arial"/>
                <a:cs typeface="Arial"/>
              </a:defRPr>
            </a:lvl4pPr>
            <a:lvl5pPr>
              <a:defRPr sz="8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ABA24DC-EC61-4B7C-8843-50890E15F6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5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01_Gra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7956" y="160278"/>
            <a:ext cx="8889700" cy="6561199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4" y="152400"/>
            <a:ext cx="2578426" cy="11295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/>
        </p:blipFill>
        <p:spPr>
          <a:xfrm>
            <a:off x="655633" y="5856639"/>
            <a:ext cx="487369" cy="6965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259" y="2863629"/>
            <a:ext cx="8351856" cy="989914"/>
          </a:xfrm>
          <a:prstGeom prst="rect">
            <a:avLst/>
          </a:prstGeo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9" y="3922962"/>
            <a:ext cx="6400800" cy="88286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Secondary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02_Gra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7956" y="160278"/>
            <a:ext cx="8889700" cy="6561199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4" y="152400"/>
            <a:ext cx="2578426" cy="11295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/>
        </p:blipFill>
        <p:spPr>
          <a:xfrm>
            <a:off x="655633" y="5856639"/>
            <a:ext cx="487369" cy="6965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5259" y="2863629"/>
            <a:ext cx="8351856" cy="989914"/>
          </a:xfrm>
          <a:prstGeom prst="rect">
            <a:avLst/>
          </a:prstGeo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259" y="3922962"/>
            <a:ext cx="6400800" cy="88286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rgbClr val="A20815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Secondary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Copy Only Slide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14401" y="1432415"/>
            <a:ext cx="7759701" cy="4517048"/>
          </a:xfrm>
        </p:spPr>
        <p:txBody>
          <a:bodyPr/>
          <a:lstStyle>
            <a:lvl1pPr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0">
              <a:buNone/>
              <a:defRPr sz="1500" b="0" i="0">
                <a:solidFill>
                  <a:srgbClr val="E0621B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0">
              <a:buNone/>
              <a:defRPr sz="1500" b="0" i="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0">
              <a:defRPr sz="1500" b="0" i="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457200">
              <a:defRPr sz="1500" b="0" i="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/ Image + Descriptor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533900" y="1417760"/>
            <a:ext cx="3744913" cy="4007827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Image &amp; Copy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2427" y="1418371"/>
            <a:ext cx="3554338" cy="4007067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4E7A3FE-1E06-4A1C-917C-DDA1A5AA2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1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Double Column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088009-D85B-4F39-8820-1ACAB773B9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23900" y="1417760"/>
            <a:ext cx="3632200" cy="4007827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4546215" y="1417760"/>
            <a:ext cx="3797300" cy="4007827"/>
          </a:xfrm>
        </p:spPr>
        <p:txBody>
          <a:bodyPr/>
          <a:lstStyle/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1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+ 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Images &amp; Bulleted Copy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88615" y="1417639"/>
            <a:ext cx="2177520" cy="251252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500629" y="1417639"/>
            <a:ext cx="2177520" cy="251252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6127895" y="1417639"/>
            <a:ext cx="2177520" cy="251252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888615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0" i="0">
                <a:solidFill>
                  <a:srgbClr val="63646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 i="0">
                <a:solidFill>
                  <a:srgbClr val="8D8E8D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500629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0" i="0">
                <a:solidFill>
                  <a:srgbClr val="F47A22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 i="0">
                <a:solidFill>
                  <a:srgbClr val="8D8E8D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6127895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0" i="0">
                <a:solidFill>
                  <a:srgbClr val="63646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 i="0">
                <a:solidFill>
                  <a:srgbClr val="8D8E8D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F562A21-70A8-47A7-96CC-A5EDF18FD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48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Image Slide with Copy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 baseline="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Long Image &amp; Copy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63600" y="1417639"/>
            <a:ext cx="7416800" cy="251252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863600" y="4067527"/>
            <a:ext cx="7416800" cy="19756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1500" b="0" i="0">
                <a:solidFill>
                  <a:schemeClr val="bg2">
                    <a:lumMod val="2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D16F68-DC81-4AF4-AA43-97FAFA95A3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5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6"/>
          <p:cNvSpPr>
            <a:spLocks noGrp="1"/>
          </p:cNvSpPr>
          <p:nvPr>
            <p:ph type="chart" sz="quarter" idx="24"/>
          </p:nvPr>
        </p:nvSpPr>
        <p:spPr>
          <a:xfrm>
            <a:off x="3415727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Chart Placeholder 6"/>
          <p:cNvSpPr>
            <a:spLocks noGrp="1"/>
          </p:cNvSpPr>
          <p:nvPr>
            <p:ph type="chart" sz="quarter" idx="25"/>
          </p:nvPr>
        </p:nvSpPr>
        <p:spPr>
          <a:xfrm>
            <a:off x="6037720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796145" y="1417761"/>
            <a:ext cx="2178050" cy="251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Insert Title Here</a:t>
            </a:r>
            <a:br>
              <a:rPr lang="en-US" dirty="0" smtClean="0"/>
            </a:br>
            <a:r>
              <a:rPr lang="en-US" dirty="0" smtClean="0"/>
              <a:t>Pie Charts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926715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538729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6165995" y="4067527"/>
            <a:ext cx="2177520" cy="1975644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rgbClr val="636463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rgbClr val="8D8E8D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3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439009"/>
            <a:ext cx="7734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517" y="6270146"/>
            <a:ext cx="52025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solidFill>
                  <a:srgbClr val="8D8E8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#</a:t>
            </a:r>
            <a:endParaRPr lang="en-US" dirty="0"/>
          </a:p>
        </p:txBody>
      </p:sp>
      <p:pic>
        <p:nvPicPr>
          <p:cNvPr id="11" name="Picture 10" descr="LOCKUP_WCM_NYP_FULLCOLOR_SMALL.png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2" y="6333987"/>
            <a:ext cx="3767328" cy="292608"/>
          </a:xfrm>
          <a:prstGeom prst="rect">
            <a:avLst/>
          </a:prstGeom>
        </p:spPr>
      </p:pic>
      <p:sp>
        <p:nvSpPr>
          <p:cNvPr id="7" name="Date Placeholder 2"/>
          <p:cNvSpPr txBox="1">
            <a:spLocks/>
          </p:cNvSpPr>
          <p:nvPr/>
        </p:nvSpPr>
        <p:spPr>
          <a:xfrm>
            <a:off x="4402231" y="6270146"/>
            <a:ext cx="34844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 smtClean="0">
                <a:solidFill>
                  <a:srgbClr val="8D8E8D"/>
                </a:solidFill>
                <a:effectLst/>
                <a:latin typeface="Arial"/>
                <a:ea typeface="+mn-ea"/>
                <a:cs typeface="Arial"/>
              </a:rPr>
              <a:t>A spectral approach integrating functional genomic annotations for coding and noncoding variants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35200" y="6389077"/>
            <a:ext cx="1828800" cy="468923"/>
          </a:xfrm>
          <a:prstGeom prst="rect">
            <a:avLst/>
          </a:prstGeom>
          <a:solidFill>
            <a:srgbClr val="EFE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 spectral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5" r:id="rId11"/>
    <p:sldLayoutId id="2147483662" r:id="rId12"/>
    <p:sldLayoutId id="2147483663" r:id="rId13"/>
    <p:sldLayoutId id="2147483664" r:id="rId14"/>
    <p:sldLayoutId id="2147483666" r:id="rId15"/>
    <p:sldLayoutId id="2147483667" r:id="rId16"/>
    <p:sldLayoutId id="214748366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baseline="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bg2">
              <a:lumMod val="25000"/>
            </a:schemeClr>
          </a:solidFill>
          <a:latin typeface="Helvetica Light" charset="0"/>
          <a:ea typeface="Helvetica Light" charset="0"/>
          <a:cs typeface="Helvetica Light" charset="0"/>
        </a:defRPr>
      </a:lvl1pPr>
      <a:lvl2pPr marL="0" indent="-285750" algn="l" defTabSz="457200" rtl="0" eaLnBrk="1" latinLnBrk="0" hangingPunct="1">
        <a:spcBef>
          <a:spcPct val="20000"/>
        </a:spcBef>
        <a:buFont typeface="Arial"/>
        <a:buNone/>
        <a:defRPr sz="1500" b="0" i="0" kern="1200">
          <a:solidFill>
            <a:schemeClr val="accent3"/>
          </a:solidFill>
          <a:latin typeface="Helvetica Light" charset="0"/>
          <a:ea typeface="Helvetica Light" charset="0"/>
          <a:cs typeface="Helvetica Light" charset="0"/>
        </a:defRPr>
      </a:lvl2pPr>
      <a:lvl3pPr marL="0" indent="-228600" algn="l" defTabSz="457200" rtl="0" eaLnBrk="1" latinLnBrk="0" hangingPunct="1">
        <a:spcBef>
          <a:spcPct val="20000"/>
        </a:spcBef>
        <a:buFont typeface="Arial"/>
        <a:buNone/>
        <a:defRPr sz="1500" b="0" i="0" kern="1200">
          <a:solidFill>
            <a:schemeClr val="bg2">
              <a:lumMod val="25000"/>
            </a:schemeClr>
          </a:solidFill>
          <a:latin typeface="Helvetica Light" charset="0"/>
          <a:ea typeface="Helvetica Light" charset="0"/>
          <a:cs typeface="Helvetica Light" charset="0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bg2">
              <a:lumMod val="25000"/>
            </a:schemeClr>
          </a:solidFill>
          <a:latin typeface="Helvetica Light" charset="0"/>
          <a:ea typeface="Helvetica Light" charset="0"/>
          <a:cs typeface="Helvetica Light" charset="0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bg2">
              <a:lumMod val="25000"/>
            </a:schemeClr>
          </a:solidFill>
          <a:latin typeface="Helvetica Light" charset="0"/>
          <a:ea typeface="Helvetica Light" charset="0"/>
          <a:cs typeface="Helvetica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Xiaotong Yao</a:t>
            </a:r>
          </a:p>
          <a:p>
            <a:r>
              <a:rPr lang="en-US" dirty="0" smtClean="0"/>
              <a:t>PhD student</a:t>
            </a:r>
          </a:p>
          <a:p>
            <a:r>
              <a:rPr lang="en-US" dirty="0" smtClean="0"/>
              <a:t>Tri-I Computational Biology and 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04.25.16</a:t>
            </a:r>
            <a:endParaRPr lang="en-US" dirty="0"/>
          </a:p>
          <a:p>
            <a:r>
              <a:rPr lang="en-US" dirty="0" err="1" smtClean="0"/>
              <a:t>Github.com</a:t>
            </a:r>
            <a:r>
              <a:rPr lang="en-US" smtClean="0"/>
              <a:t>/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9995" y="2863629"/>
            <a:ext cx="8949888" cy="989914"/>
          </a:xfrm>
        </p:spPr>
        <p:txBody>
          <a:bodyPr/>
          <a:lstStyle/>
          <a:p>
            <a:r>
              <a:rPr lang="en-US" sz="4400" dirty="0" smtClean="0"/>
              <a:t>CBM Journal Club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60982" y="3922962"/>
            <a:ext cx="6400800" cy="882865"/>
          </a:xfrm>
        </p:spPr>
        <p:txBody>
          <a:bodyPr>
            <a:noAutofit/>
          </a:bodyPr>
          <a:lstStyle/>
          <a:p>
            <a:r>
              <a:rPr lang="en-US" sz="2000" dirty="0"/>
              <a:t>A spectral approach integrating functional genomic annotations for coding and noncoding variants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03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4475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Needle in a haystack: </a:t>
            </a:r>
            <a:br>
              <a:rPr lang="en-US" i="1" dirty="0" smtClean="0"/>
            </a:br>
            <a:r>
              <a:rPr lang="en-US" dirty="0" smtClean="0"/>
              <a:t>computational</a:t>
            </a:r>
            <a:r>
              <a:rPr lang="en-US" i="1" dirty="0" smtClean="0"/>
              <a:t> </a:t>
            </a:r>
            <a:r>
              <a:rPr lang="en-US" dirty="0" smtClean="0"/>
              <a:t>annotation to guide validation</a:t>
            </a:r>
            <a:endParaRPr lang="en-US" i="1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r="23175"/>
          <a:stretch>
            <a:fillRect/>
          </a:stretch>
        </p:blipFill>
        <p:spPr>
          <a:xfrm>
            <a:off x="1359" y="1417639"/>
            <a:ext cx="2947963" cy="3401496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7" b="39478"/>
          <a:stretch/>
        </p:blipFill>
        <p:spPr>
          <a:xfrm>
            <a:off x="2447044" y="1417639"/>
            <a:ext cx="3829010" cy="3401496"/>
          </a:xfrm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/>
          <a:srcRect r="52234"/>
          <a:stretch/>
        </p:blipFill>
        <p:spPr>
          <a:xfrm>
            <a:off x="5200616" y="1417639"/>
            <a:ext cx="3853029" cy="340038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84202" y="4819135"/>
            <a:ext cx="2608935" cy="1606379"/>
          </a:xfrm>
        </p:spPr>
        <p:txBody>
          <a:bodyPr/>
          <a:lstStyle/>
          <a:p>
            <a:r>
              <a:rPr lang="en-US" dirty="0" smtClean="0"/>
              <a:t>Inherited variants in association with phenotypes found in GWAS</a:t>
            </a:r>
            <a:endParaRPr lang="en-US" sz="900" dirty="0"/>
          </a:p>
          <a:p>
            <a:r>
              <a:rPr lang="en-US" sz="900" dirty="0" err="1" smtClean="0"/>
              <a:t>Radstake</a:t>
            </a:r>
            <a:r>
              <a:rPr lang="en-US" sz="900" dirty="0"/>
              <a:t>, Timothy RDJ, et al. "Genome-wide association study of systemic sclerosis identifies CD247 as a new susceptibility locus." </a:t>
            </a:r>
            <a:r>
              <a:rPr lang="en-US" sz="900" i="1" dirty="0"/>
              <a:t>Nature genetics</a:t>
            </a:r>
            <a:r>
              <a:rPr lang="en-US" sz="900" dirty="0"/>
              <a:t>42.5 (2010): </a:t>
            </a:r>
            <a:r>
              <a:rPr lang="en-US" sz="900" dirty="0" smtClean="0"/>
              <a:t>426-429.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1"/>
          </p:nvPr>
        </p:nvSpPr>
        <p:spPr>
          <a:xfrm>
            <a:off x="3503699" y="4818020"/>
            <a:ext cx="2177520" cy="1562110"/>
          </a:xfrm>
        </p:spPr>
        <p:txBody>
          <a:bodyPr/>
          <a:lstStyle/>
          <a:p>
            <a:r>
              <a:rPr lang="en-US" dirty="0">
                <a:solidFill>
                  <a:srgbClr val="636463"/>
                </a:solidFill>
              </a:rPr>
              <a:t>De novo mutations identified from exome-sequencing or whole-genome </a:t>
            </a:r>
            <a:r>
              <a:rPr lang="en-US" dirty="0" smtClean="0">
                <a:solidFill>
                  <a:srgbClr val="636463"/>
                </a:solidFill>
              </a:rPr>
              <a:t>sequencing</a:t>
            </a:r>
          </a:p>
          <a:p>
            <a:r>
              <a:rPr lang="en-US" sz="900" dirty="0" err="1" smtClean="0">
                <a:solidFill>
                  <a:srgbClr val="636463"/>
                </a:solidFill>
              </a:rPr>
              <a:t>Veltman</a:t>
            </a:r>
            <a:r>
              <a:rPr lang="en-US" sz="900" dirty="0">
                <a:solidFill>
                  <a:srgbClr val="636463"/>
                </a:solidFill>
              </a:rPr>
              <a:t>, </a:t>
            </a:r>
            <a:r>
              <a:rPr lang="en-US" sz="900" dirty="0" err="1">
                <a:solidFill>
                  <a:srgbClr val="636463"/>
                </a:solidFill>
              </a:rPr>
              <a:t>Joris</a:t>
            </a:r>
            <a:r>
              <a:rPr lang="en-US" sz="900" dirty="0">
                <a:solidFill>
                  <a:srgbClr val="636463"/>
                </a:solidFill>
              </a:rPr>
              <a:t> A., and Han G. Brunner. "De novo mutations in human genetic disease." Nature Reviews Genetics 13.8 (2012): 565-575.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2"/>
          </p:nvPr>
        </p:nvSpPr>
        <p:spPr>
          <a:xfrm>
            <a:off x="6235596" y="4818020"/>
            <a:ext cx="2177520" cy="1452126"/>
          </a:xfrm>
        </p:spPr>
        <p:txBody>
          <a:bodyPr/>
          <a:lstStyle/>
          <a:p>
            <a:r>
              <a:rPr lang="en-US" dirty="0" smtClean="0"/>
              <a:t>Somatic mutations from sequencing particular tissue (e.g. tumor) and germline</a:t>
            </a:r>
            <a:r>
              <a:rPr lang="en-US" dirty="0"/>
              <a:t> </a:t>
            </a:r>
            <a:r>
              <a:rPr lang="en-US" dirty="0" smtClean="0"/>
              <a:t>samples</a:t>
            </a:r>
          </a:p>
          <a:p>
            <a:r>
              <a:rPr lang="en-US" sz="900" dirty="0" err="1"/>
              <a:t>Alexandrov</a:t>
            </a:r>
            <a:r>
              <a:rPr lang="en-US" sz="900" dirty="0"/>
              <a:t>, </a:t>
            </a:r>
            <a:r>
              <a:rPr lang="en-US" sz="900" dirty="0" err="1"/>
              <a:t>Ludmil</a:t>
            </a:r>
            <a:r>
              <a:rPr lang="en-US" sz="900" dirty="0"/>
              <a:t> B., et al. "Signatures of mutational processes in human cancer." Nature 500.7463 (2013): 415-421.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F562A21-70A8-47A7-96CC-A5EDF18FD45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5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impact of genomic variants: inferred from various sources of evidence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3600" y="5432387"/>
            <a:ext cx="7416800" cy="670331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Combine scores: majority vote, weighted sum, supervised learning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Combined Annotation-Dependent Depletion </a:t>
            </a:r>
            <a:r>
              <a:rPr lang="en-US" dirty="0"/>
              <a:t>(CADD), Genome-Wide Annotation of </a:t>
            </a:r>
            <a:r>
              <a:rPr lang="en-US" dirty="0" smtClean="0"/>
              <a:t>Variants (GWAVA)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Limitation: </a:t>
            </a:r>
            <a:r>
              <a:rPr lang="en-US" b="1" dirty="0" smtClean="0">
                <a:solidFill>
                  <a:srgbClr val="A21E33"/>
                </a:solidFill>
              </a:rPr>
              <a:t>dependence on training labels!</a:t>
            </a:r>
            <a:endParaRPr lang="en-US" b="1" dirty="0">
              <a:solidFill>
                <a:srgbClr val="A21E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D16F68-DC81-4AF4-AA43-97FAFA95A39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Placeholder 5"/>
          <p:cNvPicPr preferRelativeResize="0"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863600" y="1431112"/>
            <a:ext cx="7504976" cy="39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Spectral Meta-Learner (SML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notations and constraints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58DEE-842F-4A72-8C22-21209FD9968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03851"/>
              </p:ext>
            </p:extLst>
          </p:nvPr>
        </p:nvGraphicFramePr>
        <p:xfrm>
          <a:off x="5439638" y="1779281"/>
          <a:ext cx="2743200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Z</a:t>
                      </a:r>
                      <a:r>
                        <a:rPr lang="en-US" sz="1800" b="0" i="0" baseline="-2500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11</a:t>
                      </a:r>
                      <a:endParaRPr lang="en-US" sz="1800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…</a:t>
                      </a:r>
                      <a:endParaRPr lang="en-US" sz="1800" b="0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Z</a:t>
                      </a:r>
                      <a:r>
                        <a:rPr lang="en-US" sz="1800" b="0" i="0" baseline="-2500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1j</a:t>
                      </a:r>
                      <a:endParaRPr lang="en-US" sz="1800" b="0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…</a:t>
                      </a:r>
                      <a:endParaRPr lang="en-US" sz="1800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Z</a:t>
                      </a:r>
                      <a:r>
                        <a:rPr lang="en-US" sz="1800" b="0" i="0" baseline="-2500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1k</a:t>
                      </a:r>
                      <a:endParaRPr lang="en-US" sz="1800" b="0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is-IS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…</a:t>
                      </a:r>
                      <a:endParaRPr lang="en-US" sz="1800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</a:tr>
              <a:tr h="8595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Z</a:t>
                      </a:r>
                      <a:r>
                        <a:rPr lang="en-US" sz="1800" b="0" i="0" baseline="-2500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i1</a:t>
                      </a:r>
                      <a:endParaRPr lang="en-US" sz="1800" b="0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is-IS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…</a:t>
                      </a:r>
                      <a:endParaRPr lang="en-US" sz="1800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</a:tr>
              <a:tr h="8595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Z</a:t>
                      </a:r>
                      <a:r>
                        <a:rPr lang="en-US" sz="1800" b="0" i="0" baseline="-2500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m1</a:t>
                      </a:r>
                      <a:endParaRPr lang="en-US" sz="1800" b="0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384888" y="1927198"/>
            <a:ext cx="0" cy="383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71441" y="1913751"/>
            <a:ext cx="25952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00051" y="1501144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k individual scores</a:t>
            </a:r>
            <a:endParaRPr lang="en-US" sz="2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63401" y="4874414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m variants</a:t>
            </a:r>
            <a:endParaRPr lang="en-US" sz="2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69833"/>
              </p:ext>
            </p:extLst>
          </p:nvPr>
        </p:nvGraphicFramePr>
        <p:xfrm>
          <a:off x="8226204" y="1779281"/>
          <a:ext cx="512064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064"/>
              </a:tblGrid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</a:t>
                      </a:r>
                      <a:r>
                        <a:rPr lang="en-US" sz="1800" b="0" i="0" kern="1200" baseline="-25000" dirty="0" smtClean="0">
                          <a:solidFill>
                            <a:schemeClr val="tx1"/>
                          </a:solidFill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1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is-IS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…</a:t>
                      </a:r>
                      <a:endParaRPr 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</a:t>
                      </a:r>
                      <a:r>
                        <a:rPr lang="en-US" b="0" i="0" baseline="-2500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i</a:t>
                      </a:r>
                      <a:endParaRPr lang="en-US" b="0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algn="ctr"/>
                      <a:r>
                        <a:rPr lang="is-IS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…</a:t>
                      </a:r>
                      <a:endParaRPr lang="en-US" b="0" i="0" dirty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C</a:t>
                      </a:r>
                      <a:r>
                        <a:rPr lang="en-US" b="0" i="0" baseline="-25000" dirty="0" smtClean="0">
                          <a:latin typeface="Helvetica Light" charset="0"/>
                          <a:ea typeface="Helvetica Light" charset="0"/>
                          <a:cs typeface="Helvetica Light" charset="0"/>
                        </a:rPr>
                        <a:t>m</a:t>
                      </a:r>
                      <a:endParaRPr lang="en-US" b="0" i="0" dirty="0" smtClean="0">
                        <a:latin typeface="Helvetica Light" charset="0"/>
                        <a:ea typeface="Helvetica Light" charset="0"/>
                        <a:cs typeface="Helvetica Light" charset="0"/>
                      </a:endParaRPr>
                    </a:p>
                  </a:txBody>
                  <a:tcPr anchor="ctr">
                    <a:solidFill>
                      <a:schemeClr val="accent6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57200" y="1417639"/>
                <a:ext cx="4389120" cy="465932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Z</a:t>
                </a:r>
                <a:r>
                  <a:rPr lang="en-US" baseline="-25000" dirty="0" err="1" smtClean="0">
                    <a:latin typeface="Helvetica Light" charset="0"/>
                    <a:ea typeface="Helvetica Light" charset="0"/>
                    <a:cs typeface="Helvetica Light" charset="0"/>
                  </a:rPr>
                  <a:t>i</a:t>
                </a:r>
                <a:r>
                  <a:rPr lang="en-U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=(Z</a:t>
                </a:r>
                <a:r>
                  <a:rPr lang="en-US" baseline="-25000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i1</a:t>
                </a:r>
                <a:r>
                  <a:rPr lang="en-U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is-I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… Z</a:t>
                </a:r>
                <a:r>
                  <a:rPr lang="is-IS" baseline="-25000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ij</a:t>
                </a:r>
                <a:r>
                  <a:rPr lang="is-I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 ... Z</a:t>
                </a:r>
                <a:r>
                  <a:rPr lang="is-IS" baseline="-25000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ik</a:t>
                </a:r>
                <a:r>
                  <a:rPr lang="en-U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0" baseline="-25000" smtClean="0">
                        <a:latin typeface="Helvetica Light" charset="0"/>
                        <a:ea typeface="Helvetica Light" charset="0"/>
                        <a:cs typeface="Helvetica Light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, scores for variant </a:t>
                </a:r>
                <a:r>
                  <a:rPr lang="en-US" dirty="0" err="1" smtClean="0">
                    <a:latin typeface="Helvetica Light" charset="0"/>
                    <a:ea typeface="Helvetica Light" charset="0"/>
                    <a:cs typeface="Helvetica Light" charset="0"/>
                  </a:rPr>
                  <a:t>i</a:t>
                </a:r>
                <a:endParaRPr lang="en-US" baseline="-25000" dirty="0" smtClean="0">
                  <a:latin typeface="Helvetica Light" charset="0"/>
                  <a:ea typeface="Helvetica Light" charset="0"/>
                  <a:cs typeface="Helvetica Light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C</a:t>
                </a:r>
                <a:r>
                  <a:rPr lang="en-US" baseline="-25000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i</a:t>
                </a:r>
                <a:r>
                  <a:rPr lang="en-U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=(C</a:t>
                </a:r>
                <a:r>
                  <a:rPr lang="en-US" baseline="-25000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1 </a:t>
                </a:r>
                <a:r>
                  <a:rPr lang="is-I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…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C</a:t>
                </a:r>
                <a:r>
                  <a:rPr lang="en-US" baseline="-25000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i </a:t>
                </a:r>
                <a:r>
                  <a:rPr lang="is-I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…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  <a:r>
                  <a:rPr lang="en-U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C</a:t>
                </a:r>
                <a:r>
                  <a:rPr lang="en-US" baseline="-25000" dirty="0">
                    <a:latin typeface="Helvetica Light" charset="0"/>
                    <a:ea typeface="Helvetica Light" charset="0"/>
                    <a:cs typeface="Helvetica Light" charset="0"/>
                  </a:rPr>
                  <a:t>m</a:t>
                </a:r>
                <a:r>
                  <a:rPr lang="en-U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𝐵𝑒𝑟𝑛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the true state vector of variants, 1-functional, 0-non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=0, 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the centered column mean and normalized variance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Distribution of each score is modeled as a two-component mixture,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+(1−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charset="0"/>
                    <a:ea typeface="Cambria Math" charset="0"/>
                    <a:cs typeface="Cambria Math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Helvetica Light" charset="0"/>
                    <a:ea typeface="Helvetica Light" charset="0"/>
                    <a:cs typeface="Helvetica Light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𝑗𝑙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 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=0, 1)</m:t>
                    </m:r>
                  </m:oMath>
                </a14:m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correspond to the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𝑍</m:t>
                    </m:r>
                  </m:oMath>
                </a14:m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</m:oMath>
                </a14:m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7639"/>
                <a:ext cx="4389120" cy="4659322"/>
              </a:xfrm>
              <a:prstGeom prst="rect">
                <a:avLst/>
              </a:prstGeom>
              <a:blipFill rotWithShape="0">
                <a:blip r:embed="rId2"/>
                <a:stretch>
                  <a:fillRect l="-1111" r="-417" b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7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01124"/>
          </a:xfrm>
        </p:spPr>
        <p:txBody>
          <a:bodyPr>
            <a:normAutofit/>
          </a:bodyPr>
          <a:lstStyle/>
          <a:p>
            <a:r>
              <a:rPr lang="en-US" smtClean="0"/>
              <a:t>SML: decompose covariance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088009-D85B-4F39-8820-1ACAB773B9DE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57200" y="875763"/>
                <a:ext cx="3632200" cy="44301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𝑍</m:t>
                          </m:r>
                        </m:e>
                      </m:d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𝑍</m:t>
                          </m:r>
                        </m:e>
                      </m:d>
                      <m:r>
                        <a:rPr lang="en-US" sz="1800" i="1">
                          <a:latin typeface="Cambria Math" charset="0"/>
                        </a:rPr>
                        <m:t>+(1−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sz="1800" i="1"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Naturally, column expectation,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𝜋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1800" b="0" i="1" dirty="0" smtClean="0">
                  <a:latin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𝑤h𝑒𝑟𝑒</m:t>
                      </m:r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𝑙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𝐸</m:t>
                      </m:r>
                      <m:r>
                        <a:rPr lang="en-US" sz="1800" b="0" i="1" smtClean="0">
                          <a:latin typeface="Cambria Math" charset="0"/>
                        </a:rPr>
                        <m:t>[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𝑍</m:t>
                      </m:r>
                      <m:r>
                        <a:rPr lang="en-US" sz="1800" b="0" i="1" smtClean="0">
                          <a:latin typeface="Cambria Math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𝑙</m:t>
                      </m:r>
                      <m:r>
                        <a:rPr lang="en-US" sz="18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tx1"/>
                            </a:solidFill>
                          </a:rPr>
                          <m:t>𝜇</m:t>
                        </m:r>
                      </m:e>
                      <m:sub>
                        <m:r>
                          <a:rPr lang="en-US" sz="1800">
                            <a:solidFill>
                              <a:schemeClr val="tx1"/>
                            </a:solidFill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set to 0,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bg-BG" sz="1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b="0" dirty="0" smtClean="0"/>
              </a:p>
              <a:p>
                <a:pPr/>
                <a:endParaRPr lang="en-US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57200" y="875763"/>
                <a:ext cx="3632200" cy="4430166"/>
              </a:xfrm>
              <a:blipFill rotWithShape="0">
                <a:blip r:embed="rId2"/>
                <a:stretch>
                  <a:fillRect l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6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SML (cont.): individual scores</a:t>
            </a:r>
            <a:br>
              <a:rPr lang="en-US" dirty="0" smtClean="0"/>
            </a:br>
            <a:r>
              <a:rPr lang="en-US" dirty="0" smtClean="0"/>
              <a:t>weighted </a:t>
            </a:r>
            <a:r>
              <a:rPr lang="en-US" dirty="0"/>
              <a:t>by first eigenvector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(partial</a:t>
            </a:r>
            <a:r>
              <a:rPr lang="en-US" dirty="0"/>
              <a:t>) column covariance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1088009-D85B-4F39-8820-1ACAB773B9DE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Masterbrand_Gray_102215">
  <a:themeElements>
    <a:clrScheme name="Weill Cornell Medicine">
      <a:dk1>
        <a:srgbClr val="2D2E2D"/>
      </a:dk1>
      <a:lt1>
        <a:sysClr val="window" lastClr="FFFFFF"/>
      </a:lt1>
      <a:dk2>
        <a:srgbClr val="A20815"/>
      </a:dk2>
      <a:lt2>
        <a:srgbClr val="EFEEED"/>
      </a:lt2>
      <a:accent1>
        <a:srgbClr val="A20815"/>
      </a:accent1>
      <a:accent2>
        <a:srgbClr val="C23019"/>
      </a:accent2>
      <a:accent3>
        <a:srgbClr val="E0621B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WCM_Gray</Template>
  <TotalTime>1514</TotalTime>
  <Words>245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Helvetica Light</vt:lpstr>
      <vt:lpstr>Lucida Grande</vt:lpstr>
      <vt:lpstr>Arial</vt:lpstr>
      <vt:lpstr>Template_PPT_Masterbrand_Gray_102215</vt:lpstr>
      <vt:lpstr>CBM Journal Club</vt:lpstr>
      <vt:lpstr>Needle in a haystack:  computational annotation to guide validation</vt:lpstr>
      <vt:lpstr>Functional impact of genomic variants: inferred from various sources of evidence</vt:lpstr>
      <vt:lpstr>Spectral Meta-Learner (SML): notations and constraints</vt:lpstr>
      <vt:lpstr>SML: decompose covariance matrix</vt:lpstr>
      <vt:lpstr>SML (cont.): individual scores weighted by first eigenvector of (partial) column covariance matrix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CBM Journal Club</dc:title>
  <dc:subject/>
  <dc:creator>Xiaotong Yao</dc:creator>
  <cp:keywords/>
  <dc:description/>
  <cp:lastModifiedBy>Xiaotong Yao</cp:lastModifiedBy>
  <cp:revision>29</cp:revision>
  <cp:lastPrinted>2015-10-19T18:33:17Z</cp:lastPrinted>
  <dcterms:created xsi:type="dcterms:W3CDTF">2016-04-23T14:42:19Z</dcterms:created>
  <dcterms:modified xsi:type="dcterms:W3CDTF">2016-04-24T16:12:36Z</dcterms:modified>
  <cp:category/>
</cp:coreProperties>
</file>