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01104-4F75-4FC4-A9CB-97146A4D0CB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16FA0-0789-41BA-B6D4-0AD0E5F6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Thrift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software framework for scalable cross-language services development.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16FA0-0789-41BA-B6D4-0AD0E5F645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Thrift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software framework for scalable cross-language services development.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16FA0-0789-41BA-B6D4-0AD0E5F645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6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Thrift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software framework for scalable cross-language services development.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16FA0-0789-41BA-B6D4-0AD0E5F645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6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3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1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9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1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740E-406B-4771-9B98-86ECFEA14EC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7A899-774C-4BEA-BBB4-0A483548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495907" y="1231641"/>
            <a:ext cx="8915399" cy="2379306"/>
          </a:xfrm>
        </p:spPr>
        <p:txBody>
          <a:bodyPr>
            <a:normAutofit/>
          </a:bodyPr>
          <a:lstStyle/>
          <a:p>
            <a:r>
              <a:rPr lang="en-US" dirty="0"/>
              <a:t>Credit Card Fraud</a:t>
            </a:r>
            <a:br>
              <a:rPr lang="en-US" dirty="0"/>
            </a:br>
            <a:r>
              <a:rPr lang="en-US" dirty="0"/>
              <a:t>					</a:t>
            </a:r>
            <a:r>
              <a:rPr lang="en-US" sz="2800" dirty="0"/>
              <a:t>SPARK STREAMING</a:t>
            </a:r>
            <a:r>
              <a:rPr lang="en-US" sz="2800" dirty="0"/>
              <a:t> &amp; </a:t>
            </a:r>
            <a:r>
              <a:rPr lang="en-US" sz="2800" dirty="0"/>
              <a:t>SPARK SQL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495907" y="4329510"/>
            <a:ext cx="8682133" cy="1268858"/>
          </a:xfrm>
        </p:spPr>
        <p:txBody>
          <a:bodyPr>
            <a:normAutofit/>
          </a:bodyPr>
          <a:lstStyle/>
          <a:p>
            <a:r>
              <a:rPr lang="en-US" dirty="0"/>
              <a:t>CS 522 – Big Data</a:t>
            </a:r>
          </a:p>
          <a:p>
            <a:r>
              <a:rPr lang="tr-TR" dirty="0"/>
              <a:t>Prof. </a:t>
            </a:r>
            <a:r>
              <a:rPr lang="en-US" dirty="0" err="1"/>
              <a:t>Mrudula</a:t>
            </a:r>
            <a:r>
              <a:rPr lang="en-US" dirty="0"/>
              <a:t> </a:t>
            </a:r>
            <a:r>
              <a:rPr lang="en-US" dirty="0" err="1"/>
              <a:t>Mukadam</a:t>
            </a:r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Meli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0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Convert Single Line of Stream Data to Transaction Bean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79644"/>
            <a:ext cx="8996431" cy="42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Transform and Analysis RDD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07" y="1539347"/>
            <a:ext cx="8920660" cy="48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7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spark sql with Hive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87" y="1436914"/>
            <a:ext cx="8757913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50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Spark SQL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72" y="1709057"/>
            <a:ext cx="9974425" cy="430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0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247693" y="381515"/>
            <a:ext cx="8911687" cy="128089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/>
              <a:t>ccount &amp; Transaction HQL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15" y="1189910"/>
            <a:ext cx="8920065" cy="54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2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247693" y="381515"/>
            <a:ext cx="8911687" cy="1280890"/>
          </a:xfrm>
        </p:spPr>
        <p:txBody>
          <a:bodyPr/>
          <a:lstStyle/>
          <a:p>
            <a:r>
              <a:rPr lang="en-US" dirty="0"/>
              <a:t>Insert New Transaction HQL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902" y="1224955"/>
            <a:ext cx="9251003" cy="45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812"/>
          </a:xfrm>
        </p:spPr>
        <p:txBody>
          <a:bodyPr/>
          <a:lstStyle/>
          <a:p>
            <a:r>
              <a:rPr lang="en-US" dirty="0"/>
              <a:t>Transaction Fraud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253" y="1408922"/>
            <a:ext cx="8915400" cy="5187821"/>
          </a:xfrm>
        </p:spPr>
        <p:txBody>
          <a:bodyPr>
            <a:normAutofit fontScale="92500"/>
          </a:bodyPr>
          <a:lstStyle/>
          <a:p>
            <a:r>
              <a:rPr lang="en-US" dirty="0"/>
              <a:t>Simple algorithm to compute “ Transaction” points – Based on </a:t>
            </a:r>
          </a:p>
          <a:p>
            <a:pPr lvl="1"/>
            <a:r>
              <a:rPr lang="en-US" dirty="0"/>
              <a:t>Location of Transaction</a:t>
            </a:r>
          </a:p>
          <a:p>
            <a:pPr lvl="2"/>
            <a:r>
              <a:rPr lang="en-US" dirty="0"/>
              <a:t>Same City, State, Country	 -&gt; 0 point</a:t>
            </a:r>
          </a:p>
          <a:p>
            <a:pPr lvl="2"/>
            <a:r>
              <a:rPr lang="en-US" dirty="0"/>
              <a:t>Same State and Country	 -&gt; 5 points</a:t>
            </a:r>
            <a:endParaRPr lang="en-US" dirty="0"/>
          </a:p>
          <a:p>
            <a:pPr lvl="2"/>
            <a:r>
              <a:rPr lang="en-US" dirty="0"/>
              <a:t>Different Country 			- &gt; 11 points</a:t>
            </a:r>
          </a:p>
          <a:p>
            <a:pPr lvl="1"/>
            <a:r>
              <a:rPr lang="en-US" dirty="0"/>
              <a:t>At most 24 of Recent Transactions</a:t>
            </a:r>
          </a:p>
          <a:p>
            <a:pPr lvl="2"/>
            <a:r>
              <a:rPr lang="en-US" dirty="0"/>
              <a:t>Existed Location			-&gt; 0 point</a:t>
            </a:r>
            <a:endParaRPr lang="en-US" dirty="0"/>
          </a:p>
          <a:p>
            <a:pPr lvl="2"/>
            <a:r>
              <a:rPr lang="en-US" dirty="0"/>
              <a:t>New Location</a:t>
            </a:r>
          </a:p>
          <a:p>
            <a:pPr lvl="3"/>
            <a:r>
              <a:rPr lang="en-US" dirty="0"/>
              <a:t>Same Country			-&gt; 5 points</a:t>
            </a:r>
          </a:p>
          <a:p>
            <a:pPr lvl="3"/>
            <a:r>
              <a:rPr lang="en-US" dirty="0"/>
              <a:t>Different Country		-&gt; 11 points</a:t>
            </a:r>
          </a:p>
          <a:p>
            <a:pPr lvl="1"/>
            <a:r>
              <a:rPr lang="en-US" dirty="0"/>
              <a:t>Average Amount of </a:t>
            </a:r>
            <a:r>
              <a:rPr lang="en-US" dirty="0"/>
              <a:t>24 Recent Transactions</a:t>
            </a:r>
          </a:p>
          <a:p>
            <a:pPr lvl="2"/>
            <a:r>
              <a:rPr lang="en-US" dirty="0"/>
              <a:t>&lt;= (</a:t>
            </a:r>
            <a:r>
              <a:rPr lang="en-US" dirty="0" err="1"/>
              <a:t>Avg</a:t>
            </a:r>
            <a:r>
              <a:rPr lang="en-US" dirty="0"/>
              <a:t> + $500)			-&gt; 0 points</a:t>
            </a:r>
          </a:p>
          <a:p>
            <a:pPr lvl="2"/>
            <a:r>
              <a:rPr lang="en-US" dirty="0"/>
              <a:t>&gt;</a:t>
            </a:r>
            <a:r>
              <a:rPr lang="en-US" dirty="0"/>
              <a:t> 	(</a:t>
            </a:r>
            <a:r>
              <a:rPr lang="en-US" dirty="0" err="1"/>
              <a:t>Avg</a:t>
            </a:r>
            <a:r>
              <a:rPr lang="en-US" dirty="0"/>
              <a:t> + $500)			-&gt; 5 points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2600" b="1" dirty="0">
                <a:sym typeface="Wingdings" panose="05000000000000000000" pitchFamily="2" charset="2"/>
              </a:rPr>
              <a:t> </a:t>
            </a:r>
            <a:r>
              <a:rPr lang="en-US" sz="2600" b="1" dirty="0"/>
              <a:t>ENRICHED (&lt;=10 points) </a:t>
            </a:r>
            <a:r>
              <a:rPr lang="en-US" sz="2600" dirty="0"/>
              <a:t>otherwise </a:t>
            </a:r>
            <a:r>
              <a:rPr lang="en-US" sz="2600" b="1" dirty="0"/>
              <a:t>FRAUD</a:t>
            </a:r>
            <a:r>
              <a:rPr lang="en-US" sz="2600" b="1" dirty="0"/>
              <a:t> (&gt;10 points)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09629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8723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Team </a:t>
            </a:r>
            <a:r>
              <a:rPr lang="tr-TR" dirty="0" err="1"/>
              <a:t>Members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Thanh Van – 985218</a:t>
            </a:r>
          </a:p>
          <a:p>
            <a:r>
              <a:rPr lang="tr-TR" dirty="0"/>
              <a:t>Jeremy</a:t>
            </a:r>
            <a:r>
              <a:rPr lang="en-US" dirty="0"/>
              <a:t> </a:t>
            </a:r>
            <a:r>
              <a:rPr lang="tr-TR" dirty="0"/>
              <a:t>–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tr-TR" dirty="0"/>
              <a:t>85515</a:t>
            </a:r>
            <a:endParaRPr lang="en-US" dirty="0"/>
          </a:p>
          <a:p>
            <a:r>
              <a:rPr lang="tr-TR" dirty="0"/>
              <a:t>Bataak</a:t>
            </a:r>
            <a:r>
              <a:rPr lang="en-US" dirty="0"/>
              <a:t> </a:t>
            </a:r>
            <a:r>
              <a:rPr lang="tr-TR" dirty="0"/>
              <a:t>–</a:t>
            </a:r>
            <a:r>
              <a:rPr lang="en-US" dirty="0"/>
              <a:t> </a:t>
            </a:r>
            <a:r>
              <a:rPr lang="tr-TR" dirty="0"/>
              <a:t>985307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Brief</a:t>
            </a:r>
            <a:r>
              <a:rPr lang="tr-TR" dirty="0"/>
              <a:t> Project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78508"/>
            <a:ext cx="8915400" cy="5181600"/>
          </a:xfrm>
        </p:spPr>
        <p:txBody>
          <a:bodyPr>
            <a:normAutofit/>
          </a:bodyPr>
          <a:lstStyle/>
          <a:p>
            <a:r>
              <a:rPr lang="tr-TR" dirty="0"/>
              <a:t>This </a:t>
            </a:r>
            <a:r>
              <a:rPr lang="en-US" dirty="0"/>
              <a:t>project analysis &amp; examine whether the new transaction is “enriched” or “fraud” </a:t>
            </a:r>
          </a:p>
          <a:p>
            <a:endParaRPr lang="en-US" dirty="0"/>
          </a:p>
          <a:p>
            <a:r>
              <a:rPr lang="en-US" dirty="0"/>
              <a:t>This application is developed by JAVA 8 and SPARK API </a:t>
            </a:r>
          </a:p>
          <a:p>
            <a:pPr lvl="1"/>
            <a:r>
              <a:rPr lang="en-US" dirty="0"/>
              <a:t>SPARK STREAMING</a:t>
            </a:r>
          </a:p>
          <a:p>
            <a:pPr lvl="1"/>
            <a:r>
              <a:rPr lang="en-US" dirty="0"/>
              <a:t>SPARK SQL Integrate HIVE </a:t>
            </a:r>
          </a:p>
          <a:p>
            <a:pPr lvl="1"/>
            <a:r>
              <a:rPr lang="en-US" dirty="0"/>
              <a:t>Data Streaming with </a:t>
            </a:r>
            <a:r>
              <a:rPr lang="en-US" dirty="0" err="1"/>
              <a:t>NetCat</a:t>
            </a:r>
            <a:endParaRPr lang="en-US" dirty="0"/>
          </a:p>
          <a:p>
            <a:pPr lvl="1"/>
            <a:r>
              <a:rPr lang="en-US" dirty="0"/>
              <a:t>Cloudera &amp; Hadoop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netca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178" y="4732459"/>
            <a:ext cx="1169885" cy="10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ARK sTREA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42" y="4800966"/>
            <a:ext cx="1389521" cy="10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ARK SQL ICON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93" y="4732459"/>
            <a:ext cx="2515291" cy="9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ive tab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914" y="4732459"/>
            <a:ext cx="998034" cy="89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Clouder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10" y="4764782"/>
            <a:ext cx="2937127" cy="118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9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Database</a:t>
            </a:r>
            <a:r>
              <a:rPr lang="en-US" dirty="0"/>
              <a:t> Structure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392072"/>
            <a:ext cx="8915400" cy="5008728"/>
          </a:xfrm>
        </p:spPr>
        <p:txBody>
          <a:bodyPr/>
          <a:lstStyle/>
          <a:p>
            <a:r>
              <a:rPr lang="en-US" b="1" dirty="0"/>
              <a:t>Account</a:t>
            </a:r>
            <a:r>
              <a:rPr lang="tr-TR" dirty="0"/>
              <a:t>: </a:t>
            </a:r>
            <a:r>
              <a:rPr lang="en-US" dirty="0"/>
              <a:t>Contains Bank Account information as </a:t>
            </a:r>
            <a:r>
              <a:rPr lang="en-US" dirty="0" err="1"/>
              <a:t>AccountNo</a:t>
            </a:r>
            <a:r>
              <a:rPr lang="en-US" dirty="0"/>
              <a:t>, </a:t>
            </a:r>
            <a:r>
              <a:rPr lang="en-US" dirty="0" err="1"/>
              <a:t>HomeAddress</a:t>
            </a:r>
            <a:r>
              <a:rPr lang="en-US" dirty="0"/>
              <a:t>, </a:t>
            </a:r>
            <a:r>
              <a:rPr lang="en-US" dirty="0" err="1"/>
              <a:t>UserName</a:t>
            </a:r>
            <a:r>
              <a:rPr lang="en-US" dirty="0"/>
              <a:t>, </a:t>
            </a:r>
            <a:r>
              <a:rPr lang="en-US" dirty="0" err="1"/>
              <a:t>AccountType</a:t>
            </a:r>
            <a:endParaRPr lang="tr-TR" dirty="0"/>
          </a:p>
          <a:p>
            <a:r>
              <a:rPr lang="en-US" b="1" dirty="0"/>
              <a:t>Transaction</a:t>
            </a:r>
            <a:r>
              <a:rPr lang="tr-TR" dirty="0"/>
              <a:t>: For keeping track of </a:t>
            </a:r>
            <a:r>
              <a:rPr lang="en-US" dirty="0"/>
              <a:t>Bank Transactions as </a:t>
            </a:r>
            <a:r>
              <a:rPr lang="en-US" dirty="0" err="1"/>
              <a:t>TransactionId</a:t>
            </a:r>
            <a:r>
              <a:rPr lang="en-US" dirty="0"/>
              <a:t>, </a:t>
            </a:r>
            <a:r>
              <a:rPr lang="en-US" dirty="0" err="1"/>
              <a:t>AccountNo</a:t>
            </a:r>
            <a:r>
              <a:rPr lang="en-US" dirty="0"/>
              <a:t>, Time, Location, Amount, Alert</a:t>
            </a:r>
          </a:p>
          <a:p>
            <a:pPr lvl="3"/>
            <a:r>
              <a:rPr lang="en-US" dirty="0"/>
              <a:t>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Transaction</a:t>
            </a:r>
          </a:p>
          <a:p>
            <a:endParaRPr lang="tr-TR" b="1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80" y="3105976"/>
            <a:ext cx="5719863" cy="124216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780" y="4991728"/>
            <a:ext cx="7910245" cy="1257409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21" y="2775603"/>
            <a:ext cx="2523682" cy="3576175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958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Structure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67361" y="1343711"/>
            <a:ext cx="4851887" cy="4730518"/>
          </a:xfrm>
        </p:spPr>
        <p:txBody>
          <a:bodyPr/>
          <a:lstStyle/>
          <a:p>
            <a:r>
              <a:rPr lang="en-US" b="1" dirty="0" err="1"/>
              <a:t>DataSevice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u="sng" dirty="0" err="1"/>
              <a:t>SparkSQL</a:t>
            </a:r>
            <a:r>
              <a:rPr lang="en-US" dirty="0"/>
              <a:t> implementation which handle to load and Insert data to Hive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Bean Classes</a:t>
            </a:r>
            <a:r>
              <a:rPr lang="en-US" dirty="0"/>
              <a:t>: </a:t>
            </a:r>
            <a:r>
              <a:rPr lang="en-US" b="1" dirty="0"/>
              <a:t>Account</a:t>
            </a:r>
            <a:r>
              <a:rPr lang="en-US" dirty="0"/>
              <a:t> &amp; </a:t>
            </a:r>
            <a:r>
              <a:rPr lang="en-US" b="1" dirty="0"/>
              <a:t>Transaction</a:t>
            </a:r>
          </a:p>
          <a:p>
            <a:endParaRPr lang="en-US" dirty="0"/>
          </a:p>
          <a:p>
            <a:r>
              <a:rPr lang="en-US" b="1" dirty="0" err="1"/>
              <a:t>CreditCardTransactionStream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u="sng" dirty="0" err="1"/>
              <a:t>SparkStream</a:t>
            </a:r>
            <a:r>
              <a:rPr lang="en-US" dirty="0"/>
              <a:t> implementation which handle to receive/analysis streaming data. </a:t>
            </a:r>
          </a:p>
          <a:p>
            <a:pPr marL="0" indent="0">
              <a:buNone/>
            </a:pPr>
            <a:r>
              <a:rPr lang="en-US" dirty="0"/>
              <a:t>	Integrate with </a:t>
            </a:r>
            <a:r>
              <a:rPr lang="en-US" b="1" dirty="0" err="1"/>
              <a:t>DataService</a:t>
            </a:r>
            <a:r>
              <a:rPr lang="en-US" dirty="0"/>
              <a:t> and </a:t>
            </a:r>
            <a:r>
              <a:rPr lang="en-US" b="1" dirty="0" err="1"/>
              <a:t>TransactionFraudDectection</a:t>
            </a:r>
            <a:r>
              <a:rPr lang="en-US" dirty="0"/>
              <a:t> Engine to analysis data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34" y="1522259"/>
            <a:ext cx="4882291" cy="44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Environment Preparation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4218900"/>
          </a:xfrm>
        </p:spPr>
        <p:txBody>
          <a:bodyPr/>
          <a:lstStyle/>
          <a:p>
            <a:r>
              <a:rPr lang="en-US" dirty="0"/>
              <a:t>Upgrade Spark version: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References </a:t>
            </a:r>
            <a:r>
              <a:rPr lang="en-US" b="1" dirty="0"/>
              <a:t>ONLY</a:t>
            </a:r>
            <a:r>
              <a:rPr lang="en-US" dirty="0"/>
              <a:t> SPARK library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22" y="1688291"/>
            <a:ext cx="7483106" cy="989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21" y="3374005"/>
            <a:ext cx="4331345" cy="33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8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1506"/>
          </a:xfrm>
        </p:spPr>
        <p:txBody>
          <a:bodyPr/>
          <a:lstStyle/>
          <a:p>
            <a:r>
              <a:rPr lang="en-US" dirty="0"/>
              <a:t>Spark Streaming vs Spark SQL</a:t>
            </a:r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10" y="1315616"/>
            <a:ext cx="10261690" cy="554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7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park stream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75" y="463053"/>
            <a:ext cx="9141815" cy="604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9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Spark Session and Stream Receiver Configuration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4998"/>
            <a:ext cx="8570200" cy="44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623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300</TotalTime>
  <Words>188</Words>
  <Application>Microsoft Office PowerPoint</Application>
  <PresentationFormat>Widescreen</PresentationFormat>
  <Paragraphs>72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Duman</vt:lpstr>
      <vt:lpstr>Credit Card Fraud      SPARK STREAMING &amp; SPARK SQL</vt:lpstr>
      <vt:lpstr>Team Members</vt:lpstr>
      <vt:lpstr>Brief Project Overview</vt:lpstr>
      <vt:lpstr>Database Structure</vt:lpstr>
      <vt:lpstr>Solution Structure</vt:lpstr>
      <vt:lpstr>Environment Preparation</vt:lpstr>
      <vt:lpstr>Spark Streaming vs Spark SQL</vt:lpstr>
      <vt:lpstr>PowerPoint Presentation</vt:lpstr>
      <vt:lpstr>Spark Session and Stream Receiver Configuration</vt:lpstr>
      <vt:lpstr>Convert Single Line of Stream Data to Transaction Bean</vt:lpstr>
      <vt:lpstr>Transform and Analysis RDD Data</vt:lpstr>
      <vt:lpstr>PowerPoint Presentation</vt:lpstr>
      <vt:lpstr>Spark SQL Configuration</vt:lpstr>
      <vt:lpstr>Account &amp; Transaction HQL</vt:lpstr>
      <vt:lpstr>Insert New Transaction HQL</vt:lpstr>
      <vt:lpstr>Transaction Fraud Detection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RECYCLING APP</dc:title>
  <dc:creator>utku güleviz</dc:creator>
  <cp:lastModifiedBy>Thanh Van</cp:lastModifiedBy>
  <cp:revision>71</cp:revision>
  <dcterms:created xsi:type="dcterms:W3CDTF">2017-02-09T05:12:54Z</dcterms:created>
  <dcterms:modified xsi:type="dcterms:W3CDTF">2017-03-20T08:15:43Z</dcterms:modified>
</cp:coreProperties>
</file>