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7" r:id="rId3"/>
    <p:sldId id="257" r:id="rId4"/>
    <p:sldId id="259" r:id="rId5"/>
    <p:sldId id="260" r:id="rId6"/>
    <p:sldId id="258" r:id="rId7"/>
    <p:sldId id="263" r:id="rId8"/>
    <p:sldId id="261" r:id="rId9"/>
    <p:sldId id="262" r:id="rId10"/>
    <p:sldId id="264" r:id="rId11"/>
    <p:sldId id="265" r:id="rId12"/>
    <p:sldId id="266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85" autoAdjust="0"/>
    <p:restoredTop sz="94660"/>
  </p:normalViewPr>
  <p:slideViewPr>
    <p:cSldViewPr>
      <p:cViewPr varScale="1">
        <p:scale>
          <a:sx n="131" d="100"/>
          <a:sy n="131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1A94E-C7EB-4572-A384-9A9729E1D7C8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CA0E9-D00B-4635-B742-63A44A541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19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18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18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2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必要となるクラス群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6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</a:rPr>
                <a:t>WallManager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Container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j-lt"/>
                </a:rPr>
                <a:t>&lt; Wall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j-lt"/>
                </a:rPr>
                <a:t>*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j-lt"/>
                </a:rPr>
                <a:t> &gt; </a:t>
              </a:r>
              <a:r>
                <a:rPr lang="en-US" altLang="ja-JP" sz="800" b="1" dirty="0" err="1" smtClean="0">
                  <a:solidFill>
                    <a:schemeClr val="tx1"/>
                  </a:solidFill>
                  <a:latin typeface="+mj-lt"/>
                </a:rPr>
                <a:t>m_WallContainer</a:t>
              </a:r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壁一つ一つのクラス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壁管理クラス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自機の障害となる壁を管理するクラス</a:t>
            </a:r>
            <a:endParaRPr lang="en-US" altLang="ja-JP" dirty="0" smtClean="0"/>
          </a:p>
          <a:p>
            <a:r>
              <a:rPr lang="en-US" altLang="ja-JP" dirty="0" smtClean="0"/>
              <a:t>Wall</a:t>
            </a:r>
            <a:r>
              <a:rPr lang="ja-JP" altLang="en-US" dirty="0" smtClean="0"/>
              <a:t>クラスを管理する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211738" y="4082887"/>
            <a:ext cx="2312257" cy="2448272"/>
            <a:chOff x="3491880" y="1340768"/>
            <a:chExt cx="4896544" cy="5184576"/>
          </a:xfrm>
        </p:grpSpPr>
        <p:sp>
          <p:nvSpPr>
            <p:cNvPr id="39" name="正方形/長方形 38"/>
            <p:cNvSpPr/>
            <p:nvPr/>
          </p:nvSpPr>
          <p:spPr>
            <a:xfrm>
              <a:off x="3491880" y="1340768"/>
              <a:ext cx="4896544" cy="51845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491880" y="1340768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851920" y="2192507"/>
              <a:ext cx="269772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968781" y="4801811"/>
              <a:ext cx="1365496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783614" y="3475856"/>
              <a:ext cx="1365496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8028384" y="1340768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8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Item 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アイテム一つ一つのクラス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アイテムクラス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自機が拾うことのできるアイテムのクラス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1621412" y="4189866"/>
            <a:ext cx="2510219" cy="2115909"/>
            <a:chOff x="1353826" y="2929063"/>
            <a:chExt cx="3633680" cy="3062895"/>
          </a:xfrm>
        </p:grpSpPr>
        <p:cxnSp>
          <p:nvCxnSpPr>
            <p:cNvPr id="16" name="直線矢印コネクタ 15"/>
            <p:cNvCxnSpPr/>
            <p:nvPr/>
          </p:nvCxnSpPr>
          <p:spPr>
            <a:xfrm flipV="1">
              <a:off x="1816333" y="3587706"/>
              <a:ext cx="2739125" cy="194792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グループ化 16"/>
            <p:cNvGrpSpPr/>
            <p:nvPr/>
          </p:nvGrpSpPr>
          <p:grpSpPr>
            <a:xfrm>
              <a:off x="1353826" y="2929063"/>
              <a:ext cx="3398194" cy="3062895"/>
              <a:chOff x="1353826" y="2929063"/>
              <a:chExt cx="3398194" cy="3062895"/>
            </a:xfrm>
            <a:solidFill>
              <a:srgbClr val="00B050"/>
            </a:solidFill>
          </p:grpSpPr>
          <p:sp>
            <p:nvSpPr>
              <p:cNvPr id="18" name="円/楕円 17"/>
              <p:cNvSpPr/>
              <p:nvPr/>
            </p:nvSpPr>
            <p:spPr>
              <a:xfrm>
                <a:off x="2506409" y="3829741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1792849" y="4020377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1922623" y="4667984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3755644" y="4077072"/>
                <a:ext cx="288032" cy="28803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/>
              <p:cNvSpPr/>
              <p:nvPr/>
            </p:nvSpPr>
            <p:spPr>
              <a:xfrm>
                <a:off x="4463988" y="4667984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2758292" y="5247601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/>
              <p:cNvSpPr/>
              <p:nvPr/>
            </p:nvSpPr>
            <p:spPr>
              <a:xfrm>
                <a:off x="3654542" y="3526392"/>
                <a:ext cx="288032" cy="28803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2976674" y="5652241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3923928" y="5703926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4067944" y="5015743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3239260" y="3987469"/>
                <a:ext cx="288032" cy="28803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567361" y="2929063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2174642" y="3432487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1353826" y="4379925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3451163" y="4914779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2774697" y="4509120"/>
                <a:ext cx="288032" cy="28803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" name="直線矢印コネクタ 33"/>
            <p:cNvCxnSpPr/>
            <p:nvPr/>
          </p:nvCxnSpPr>
          <p:spPr>
            <a:xfrm flipV="1">
              <a:off x="3798558" y="3432487"/>
              <a:ext cx="665430" cy="21951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 flipV="1">
              <a:off x="3519473" y="3587706"/>
              <a:ext cx="1092224" cy="46154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 flipV="1">
              <a:off x="4023261" y="3587706"/>
              <a:ext cx="588436" cy="57668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V="1">
              <a:off x="3046324" y="3651999"/>
              <a:ext cx="1501080" cy="95277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円/楕円 39"/>
            <p:cNvSpPr/>
            <p:nvPr/>
          </p:nvSpPr>
          <p:spPr>
            <a:xfrm>
              <a:off x="1507259" y="5466648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4555458" y="3288471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7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ItemManager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 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Container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j-lt"/>
                </a:rPr>
                <a:t>&lt; Item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j-lt"/>
                </a:rPr>
                <a:t>* 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j-lt"/>
                </a:rPr>
                <a:t>&gt; </a:t>
              </a:r>
              <a:r>
                <a:rPr lang="en-US" altLang="ja-JP" sz="800" b="1" dirty="0" err="1" smtClean="0">
                  <a:solidFill>
                    <a:schemeClr val="tx1"/>
                  </a:solidFill>
                  <a:latin typeface="+mj-lt"/>
                </a:rPr>
                <a:t>m_ItemContainer</a:t>
              </a:r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アイテムを管理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アイテム管理クラス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アイテムを管理するクラス</a:t>
            </a:r>
            <a:endParaRPr lang="en-US" altLang="ja-JP" dirty="0" smtClean="0"/>
          </a:p>
          <a:p>
            <a:r>
              <a:rPr lang="en-US" altLang="ja-JP" dirty="0" smtClean="0"/>
              <a:t>Item</a:t>
            </a:r>
            <a:r>
              <a:rPr lang="ja-JP" altLang="en-US" dirty="0" smtClean="0"/>
              <a:t>クラスを管理する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18" name="円/楕円 17"/>
          <p:cNvSpPr/>
          <p:nvPr/>
        </p:nvSpPr>
        <p:spPr>
          <a:xfrm>
            <a:off x="4409026" y="481207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213326" y="495642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014348" y="5863366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769975" y="5590106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777631" y="5391128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742508" y="607109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3396890" y="6106797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4756038" y="5631386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5004048" y="481207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777631" y="4509120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621412" y="5192150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3578481" y="488747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303405" y="5962855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813182" y="5391123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525150" y="6184345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55576" y="4149080"/>
            <a:ext cx="7992888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9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Gauge 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ゲージを描画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ゲージクラス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ゲージを描画するクラス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664940" y="5558665"/>
            <a:ext cx="2988332" cy="729087"/>
            <a:chOff x="5544108" y="5652241"/>
            <a:chExt cx="2988332" cy="729087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j-lt"/>
                </a:rPr>
                <a:t>Start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アイテムを管理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スタートクラス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チェックポイントを設定するクラス</a:t>
            </a:r>
            <a:endParaRPr kumimoji="1" lang="en-US" altLang="ja-JP" dirty="0" smtClean="0"/>
          </a:p>
          <a:p>
            <a:r>
              <a:rPr lang="ja-JP" altLang="en-US" dirty="0" smtClean="0"/>
              <a:t>・これに触れると死亡時その位置から再開できる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16016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lang="ja-JP" altLang="en-US" dirty="0" smtClean="0"/>
              <a:t>自機クラス内定義の可能性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2764737" y="4495885"/>
            <a:ext cx="3438541" cy="3438541"/>
            <a:chOff x="1086254" y="3515326"/>
            <a:chExt cx="6349341" cy="6349341"/>
          </a:xfrm>
        </p:grpSpPr>
        <p:sp>
          <p:nvSpPr>
            <p:cNvPr id="26" name="パイ 25"/>
            <p:cNvSpPr/>
            <p:nvPr/>
          </p:nvSpPr>
          <p:spPr>
            <a:xfrm>
              <a:off x="1086254" y="3515326"/>
              <a:ext cx="6349341" cy="6349341"/>
            </a:xfrm>
            <a:prstGeom prst="pie">
              <a:avLst>
                <a:gd name="adj1" fmla="val 10802125"/>
                <a:gd name="adj2" fmla="val 108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 rot="1587390">
              <a:off x="3771176" y="5562108"/>
              <a:ext cx="1044117" cy="936104"/>
              <a:chOff x="1519166" y="2354680"/>
              <a:chExt cx="1044117" cy="936104"/>
            </a:xfrm>
          </p:grpSpPr>
          <p:sp>
            <p:nvSpPr>
              <p:cNvPr id="29" name="二等辺三角形 28"/>
              <p:cNvSpPr/>
              <p:nvPr/>
            </p:nvSpPr>
            <p:spPr>
              <a:xfrm rot="18900000">
                <a:off x="1519166" y="2426688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0" name="グループ化 29"/>
              <p:cNvGrpSpPr/>
              <p:nvPr/>
            </p:nvGrpSpPr>
            <p:grpSpPr>
              <a:xfrm rot="2700000">
                <a:off x="1807199" y="2367374"/>
                <a:ext cx="648072" cy="864096"/>
                <a:chOff x="611560" y="404664"/>
                <a:chExt cx="648072" cy="864096"/>
              </a:xfrm>
            </p:grpSpPr>
            <p:sp>
              <p:nvSpPr>
                <p:cNvPr id="38" name="二等辺三角形 37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" name="グループ化 30"/>
              <p:cNvGrpSpPr/>
              <p:nvPr/>
            </p:nvGrpSpPr>
            <p:grpSpPr>
              <a:xfrm>
                <a:off x="1663183" y="2354680"/>
                <a:ext cx="648072" cy="864096"/>
                <a:chOff x="611560" y="404664"/>
                <a:chExt cx="648072" cy="864096"/>
              </a:xfrm>
            </p:grpSpPr>
            <p:sp>
              <p:nvSpPr>
                <p:cNvPr id="32" name="二等辺三角形 31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円/楕円 36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40" name="直線矢印コネクタ 39"/>
            <p:cNvCxnSpPr/>
            <p:nvPr/>
          </p:nvCxnSpPr>
          <p:spPr>
            <a:xfrm flipV="1">
              <a:off x="4563446" y="4523438"/>
              <a:ext cx="584618" cy="9487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右矢印 40"/>
            <p:cNvSpPr/>
            <p:nvPr/>
          </p:nvSpPr>
          <p:spPr>
            <a:xfrm rot="13456869">
              <a:off x="5649401" y="4223839"/>
              <a:ext cx="581499" cy="2880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5424046" y="4367855"/>
              <a:ext cx="2056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5521722" y="4061755"/>
              <a:ext cx="108012" cy="87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5842782" y="3896552"/>
              <a:ext cx="0" cy="165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0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CheckPoint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アイテムを管理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チェックポイント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               </a:t>
            </a:r>
            <a:r>
              <a:rPr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チェックポイントを設定するクラス</a:t>
            </a:r>
            <a:endParaRPr kumimoji="1" lang="en-US" altLang="ja-JP" dirty="0" smtClean="0"/>
          </a:p>
          <a:p>
            <a:r>
              <a:rPr lang="ja-JP" altLang="en-US" dirty="0" smtClean="0"/>
              <a:t>・これに触れると死亡時その位置から再開できる</a:t>
            </a:r>
            <a:endParaRPr kumimoji="1"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640666" y="4189809"/>
            <a:ext cx="5955670" cy="2113965"/>
            <a:chOff x="720000" y="3269205"/>
            <a:chExt cx="8244488" cy="2926381"/>
          </a:xfrm>
        </p:grpSpPr>
        <p:sp>
          <p:nvSpPr>
            <p:cNvPr id="14" name="ひし形 13"/>
            <p:cNvSpPr/>
            <p:nvPr/>
          </p:nvSpPr>
          <p:spPr>
            <a:xfrm>
              <a:off x="720000" y="3269205"/>
              <a:ext cx="2304256" cy="80054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ひし形 14"/>
            <p:cNvSpPr/>
            <p:nvPr/>
          </p:nvSpPr>
          <p:spPr>
            <a:xfrm>
              <a:off x="3471521" y="4081621"/>
              <a:ext cx="2304256" cy="80054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4299613" y="5331490"/>
              <a:ext cx="648072" cy="864096"/>
              <a:chOff x="611560" y="404664"/>
              <a:chExt cx="648072" cy="864096"/>
            </a:xfrm>
          </p:grpSpPr>
          <p:sp>
            <p:nvSpPr>
              <p:cNvPr id="17" name="二等辺三角形 16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" name="右矢印 18"/>
            <p:cNvSpPr/>
            <p:nvPr/>
          </p:nvSpPr>
          <p:spPr>
            <a:xfrm>
              <a:off x="5971022" y="4882162"/>
              <a:ext cx="776443" cy="881376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ひし形 19"/>
            <p:cNvSpPr/>
            <p:nvPr/>
          </p:nvSpPr>
          <p:spPr>
            <a:xfrm>
              <a:off x="6660232" y="4081621"/>
              <a:ext cx="2304256" cy="80054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7488324" y="4481891"/>
              <a:ext cx="648072" cy="864096"/>
              <a:chOff x="611560" y="404664"/>
              <a:chExt cx="648072" cy="864096"/>
            </a:xfrm>
          </p:grpSpPr>
          <p:sp>
            <p:nvSpPr>
              <p:cNvPr id="22" name="二等辺三角形 21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38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OverallView</a:t>
              </a:r>
              <a:r>
                <a:rPr lang="en-US" altLang="ja-JP" sz="900" b="1" dirty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788024" y="3804431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全体マップクラス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マップの全体図を描画するクラス</a:t>
            </a:r>
            <a:endParaRPr kumimoji="1"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402277" y="3514726"/>
            <a:ext cx="4025707" cy="2848338"/>
            <a:chOff x="1043608" y="808705"/>
            <a:chExt cx="7570767" cy="5356599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1043608" y="1700808"/>
              <a:ext cx="6984776" cy="4464496"/>
              <a:chOff x="1043608" y="1700808"/>
              <a:chExt cx="6984776" cy="4464496"/>
            </a:xfrm>
          </p:grpSpPr>
          <p:sp>
            <p:nvSpPr>
              <p:cNvPr id="25" name="正方形/長方形 24"/>
              <p:cNvSpPr/>
              <p:nvPr/>
            </p:nvSpPr>
            <p:spPr>
              <a:xfrm>
                <a:off x="1043608" y="1700808"/>
                <a:ext cx="6984776" cy="446449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6" name="グループ化 25"/>
              <p:cNvGrpSpPr/>
              <p:nvPr/>
            </p:nvGrpSpPr>
            <p:grpSpPr>
              <a:xfrm>
                <a:off x="1619672" y="2097819"/>
                <a:ext cx="1116124" cy="1116124"/>
                <a:chOff x="2375756" y="3825044"/>
                <a:chExt cx="2664296" cy="2664296"/>
              </a:xfrm>
            </p:grpSpPr>
            <p:sp>
              <p:nvSpPr>
                <p:cNvPr id="35" name="円/楕円 34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円/楕円 35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円/楕円 36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>
                  <a:off x="3491880" y="4941168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27" name="グループ化 26"/>
              <p:cNvGrpSpPr/>
              <p:nvPr/>
            </p:nvGrpSpPr>
            <p:grpSpPr>
              <a:xfrm>
                <a:off x="3664008" y="3213943"/>
                <a:ext cx="1103412" cy="1103412"/>
                <a:chOff x="4211960" y="1500097"/>
                <a:chExt cx="2664296" cy="2664296"/>
              </a:xfrm>
            </p:grpSpPr>
            <p:grpSp>
              <p:nvGrpSpPr>
                <p:cNvPr id="30" name="グループ化 29"/>
                <p:cNvGrpSpPr/>
                <p:nvPr/>
              </p:nvGrpSpPr>
              <p:grpSpPr>
                <a:xfrm>
                  <a:off x="4211960" y="1500097"/>
                  <a:ext cx="2664296" cy="2664296"/>
                  <a:chOff x="2375756" y="3825044"/>
                  <a:chExt cx="2664296" cy="2664296"/>
                </a:xfrm>
              </p:grpSpPr>
              <p:sp>
                <p:nvSpPr>
                  <p:cNvPr id="32" name="円/楕円 31"/>
                  <p:cNvSpPr/>
                  <p:nvPr/>
                </p:nvSpPr>
                <p:spPr>
                  <a:xfrm>
                    <a:off x="2375756" y="3825044"/>
                    <a:ext cx="2664296" cy="2664296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円/楕円 32"/>
                  <p:cNvSpPr/>
                  <p:nvPr/>
                </p:nvSpPr>
                <p:spPr>
                  <a:xfrm>
                    <a:off x="2771800" y="4220524"/>
                    <a:ext cx="1873335" cy="1873335"/>
                  </a:xfrm>
                  <a:prstGeom prst="ellips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円/楕円 33"/>
                  <p:cNvSpPr/>
                  <p:nvPr/>
                </p:nvSpPr>
                <p:spPr>
                  <a:xfrm>
                    <a:off x="3096399" y="4545124"/>
                    <a:ext cx="1224136" cy="1224136"/>
                  </a:xfrm>
                  <a:prstGeom prst="ellipse">
                    <a:avLst/>
                  </a:prstGeom>
                  <a:solidFill>
                    <a:schemeClr val="tx2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1" name="円/楕円 30"/>
                <p:cNvSpPr/>
                <p:nvPr/>
              </p:nvSpPr>
              <p:spPr>
                <a:xfrm>
                  <a:off x="5325159" y="2612733"/>
                  <a:ext cx="439023" cy="43902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28" name="正方形/長方形 27"/>
              <p:cNvSpPr/>
              <p:nvPr/>
            </p:nvSpPr>
            <p:spPr>
              <a:xfrm>
                <a:off x="5652120" y="1700808"/>
                <a:ext cx="2376264" cy="446449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1043608" y="5229200"/>
                <a:ext cx="4608512" cy="936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1" name="直線矢印コネクタ 40"/>
            <p:cNvCxnSpPr/>
            <p:nvPr/>
          </p:nvCxnSpPr>
          <p:spPr>
            <a:xfrm>
              <a:off x="7092280" y="1412776"/>
              <a:ext cx="144016" cy="19148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6003839" y="808705"/>
              <a:ext cx="2610536" cy="694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全体ＭＡＰ</a:t>
              </a:r>
              <a:endParaRPr lang="en-US" altLang="ja-JP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027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OverallView</a:t>
              </a:r>
              <a:r>
                <a:rPr lang="en-US" altLang="ja-JP" sz="900" b="1" dirty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211960" y="3561047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全体マップクラス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マップの全体図を描画するクラス</a:t>
            </a:r>
            <a:endParaRPr kumimoji="1" lang="en-US" altLang="ja-JP" dirty="0" smtClean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749272" y="3476370"/>
            <a:ext cx="2656188" cy="2812434"/>
            <a:chOff x="3789993" y="1353174"/>
            <a:chExt cx="4896544" cy="5184576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3789993" y="1353174"/>
              <a:ext cx="4896544" cy="5184576"/>
              <a:chOff x="3491880" y="1340768"/>
              <a:chExt cx="4896544" cy="5184576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491880" y="1340768"/>
                <a:ext cx="4896544" cy="51845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8" name="グループ化 47"/>
              <p:cNvGrpSpPr/>
              <p:nvPr/>
            </p:nvGrpSpPr>
            <p:grpSpPr>
              <a:xfrm>
                <a:off x="5174361" y="4925307"/>
                <a:ext cx="273030" cy="364040"/>
                <a:chOff x="611560" y="404664"/>
                <a:chExt cx="648072" cy="864096"/>
              </a:xfrm>
            </p:grpSpPr>
            <p:sp>
              <p:nvSpPr>
                <p:cNvPr id="52" name="二等辺三角形 51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円/楕円 52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9" name="正方形/長方形 48"/>
              <p:cNvSpPr/>
              <p:nvPr/>
            </p:nvSpPr>
            <p:spPr>
              <a:xfrm>
                <a:off x="3491880" y="1340768"/>
                <a:ext cx="360040" cy="5184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3851920" y="2192507"/>
                <a:ext cx="2697720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6662888" y="4969737"/>
                <a:ext cx="1365496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正方形/長方形 41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雲 61"/>
          <p:cNvSpPr/>
          <p:nvPr/>
        </p:nvSpPr>
        <p:spPr>
          <a:xfrm>
            <a:off x="749270" y="6014538"/>
            <a:ext cx="2656189" cy="457897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3219475" y="5118523"/>
            <a:ext cx="984234" cy="900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3923928" y="46931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接近してくる何</a:t>
            </a:r>
            <a:r>
              <a:rPr lang="ja-JP" altLang="en-US" dirty="0"/>
              <a:t>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9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23665"/>
            <a:ext cx="7175351" cy="1793167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INDEX</a:t>
            </a:r>
            <a:endParaRPr kumimoji="1" lang="ja-JP" altLang="en-US" dirty="0"/>
          </a:p>
        </p:txBody>
      </p:sp>
      <p:sp>
        <p:nvSpPr>
          <p:cNvPr id="3" name="テキスト ボックス 2">
            <a:hlinkClick r:id="rId3" action="ppaction://hlinksldjump"/>
          </p:cNvPr>
          <p:cNvSpPr txBox="1"/>
          <p:nvPr/>
        </p:nvSpPr>
        <p:spPr>
          <a:xfrm>
            <a:off x="539552" y="1412776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hlinkClick r:id="rId3" action="ppaction://hlinksldjump"/>
              </a:rPr>
              <a:t>MagneticObject</a:t>
            </a:r>
            <a:r>
              <a:rPr kumimoji="1" lang="en-US" altLang="ja-JP" b="1" dirty="0" smtClean="0"/>
              <a:t> </a:t>
            </a:r>
            <a:r>
              <a:rPr kumimoji="1" lang="en-US" altLang="ja-JP" dirty="0" smtClean="0"/>
              <a:t> 		: </a:t>
            </a:r>
            <a:r>
              <a:rPr kumimoji="1" lang="ja-JP" altLang="en-US" dirty="0" smtClean="0"/>
              <a:t>磁界の基本クラス</a:t>
            </a:r>
            <a:endParaRPr kumimoji="1" lang="en-US" altLang="ja-JP" dirty="0" smtClean="0"/>
          </a:p>
          <a:p>
            <a:r>
              <a:rPr lang="en-US" altLang="ja-JP" b="1" dirty="0" err="1" smtClean="0">
                <a:hlinkClick r:id="rId4" action="ppaction://hlinksldjump"/>
              </a:rPr>
              <a:t>UserMagnet</a:t>
            </a:r>
            <a:r>
              <a:rPr lang="en-US" altLang="ja-JP" b="1" dirty="0" smtClean="0"/>
              <a:t>       		: </a:t>
            </a:r>
            <a:r>
              <a:rPr lang="ja-JP" altLang="en-US" dirty="0" smtClean="0"/>
              <a:t>ユーザ設置磁界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5" action="ppaction://hlinksldjump"/>
              </a:rPr>
              <a:t>PlayerCoil</a:t>
            </a:r>
            <a:r>
              <a:rPr lang="en-US" altLang="ja-JP" b="1" dirty="0" smtClean="0"/>
              <a:t>          		: </a:t>
            </a:r>
            <a:r>
              <a:rPr lang="ja-JP" altLang="en-US" dirty="0" smtClean="0"/>
              <a:t>自機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6" action="ppaction://hlinksldjump"/>
              </a:rPr>
              <a:t>PlacementMagnet</a:t>
            </a:r>
            <a:r>
              <a:rPr lang="en-US" altLang="ja-JP" b="1" dirty="0" smtClean="0"/>
              <a:t>	: </a:t>
            </a:r>
            <a:r>
              <a:rPr lang="ja-JP" altLang="en-US" dirty="0" smtClean="0"/>
              <a:t>初期配置用磁界クラス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7" action="ppaction://hlinksldjump"/>
              </a:rPr>
              <a:t>PlaMagManager</a:t>
            </a:r>
            <a:r>
              <a:rPr lang="en-US" altLang="ja-JP" b="1" dirty="0" smtClean="0"/>
              <a:t>	</a:t>
            </a:r>
            <a:r>
              <a:rPr lang="en-US" altLang="ja-JP" b="1" dirty="0"/>
              <a:t>	: </a:t>
            </a:r>
            <a:r>
              <a:rPr lang="en-US" altLang="ja-JP" dirty="0" err="1" smtClean="0"/>
              <a:t>PlacementMagnet</a:t>
            </a:r>
            <a:r>
              <a:rPr lang="ja-JP" altLang="en-US" dirty="0" smtClean="0"/>
              <a:t>を管理するクラス</a:t>
            </a:r>
            <a:endParaRPr lang="en-US" altLang="ja-JP" dirty="0" smtClean="0">
              <a:hlinkClick r:id="rId8" action="ppaction://hlinksldjump"/>
            </a:endParaRPr>
          </a:p>
          <a:p>
            <a:r>
              <a:rPr lang="en-US" altLang="ja-JP" b="1" dirty="0" err="1" smtClean="0">
                <a:hlinkClick r:id="rId8" action="ppaction://hlinksldjump"/>
              </a:rPr>
              <a:t>OrbitSimulator</a:t>
            </a:r>
            <a:r>
              <a:rPr lang="en-US" altLang="ja-JP" b="1" dirty="0" smtClean="0"/>
              <a:t>		: </a:t>
            </a:r>
            <a:r>
              <a:rPr lang="ja-JP" altLang="en-US" dirty="0" smtClean="0"/>
              <a:t>軌道予測クラス</a:t>
            </a:r>
            <a:endParaRPr lang="en-US" altLang="ja-JP" dirty="0" smtClean="0"/>
          </a:p>
          <a:p>
            <a:r>
              <a:rPr lang="en-US" altLang="ja-JP" b="1" dirty="0" smtClean="0">
                <a:latin typeface="+mj-lt"/>
                <a:hlinkClick r:id="rId9" action="ppaction://hlinksldjump"/>
              </a:rPr>
              <a:t>Wall</a:t>
            </a:r>
            <a:r>
              <a:rPr lang="en-US" altLang="ja-JP" dirty="0" smtClean="0"/>
              <a:t>			: </a:t>
            </a:r>
            <a:r>
              <a:rPr lang="ja-JP" altLang="en-US" dirty="0" smtClean="0"/>
              <a:t>壁のクラス</a:t>
            </a:r>
            <a:endParaRPr lang="en-US" altLang="ja-JP" dirty="0" smtClean="0"/>
          </a:p>
          <a:p>
            <a:r>
              <a:rPr lang="en-US" altLang="ja-JP" b="1" dirty="0" err="1" smtClean="0">
                <a:latin typeface="+mj-lt"/>
                <a:hlinkClick r:id="rId10" action="ppaction://hlinksldjump"/>
              </a:rPr>
              <a:t>WallManager</a:t>
            </a:r>
            <a:r>
              <a:rPr lang="en-US" altLang="ja-JP" dirty="0" smtClean="0"/>
              <a:t>		: Wall</a:t>
            </a:r>
            <a:r>
              <a:rPr lang="ja-JP" altLang="en-US" dirty="0" smtClean="0"/>
              <a:t>を管理するクラス</a:t>
            </a:r>
            <a:endParaRPr lang="en-US" altLang="ja-JP" dirty="0" smtClean="0"/>
          </a:p>
          <a:p>
            <a:r>
              <a:rPr lang="en-US" altLang="ja-JP" b="1" dirty="0" smtClean="0">
                <a:latin typeface="+mj-lt"/>
                <a:hlinkClick r:id="rId11" action="ppaction://hlinksldjump"/>
              </a:rPr>
              <a:t>Item</a:t>
            </a:r>
            <a:r>
              <a:rPr lang="en-US" altLang="ja-JP" dirty="0" smtClean="0"/>
              <a:t>			: </a:t>
            </a:r>
            <a:r>
              <a:rPr lang="ja-JP" altLang="en-US" dirty="0" smtClean="0"/>
              <a:t>アイテムのクラス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12" action="ppaction://hlinksldjump"/>
              </a:rPr>
              <a:t>ItemManager</a:t>
            </a:r>
            <a:r>
              <a:rPr lang="en-US" altLang="ja-JP" dirty="0" smtClean="0"/>
              <a:t>		: Item</a:t>
            </a:r>
            <a:r>
              <a:rPr lang="ja-JP" altLang="en-US" dirty="0" smtClean="0"/>
              <a:t>を管理するクラス</a:t>
            </a:r>
            <a:endParaRPr lang="en-US" altLang="ja-JP" dirty="0" smtClean="0"/>
          </a:p>
          <a:p>
            <a:r>
              <a:rPr lang="en-US" altLang="ja-JP" b="1" dirty="0" smtClean="0">
                <a:hlinkClick r:id="rId13" action="ppaction://hlinksldjump"/>
              </a:rPr>
              <a:t>Gauge</a:t>
            </a:r>
            <a:r>
              <a:rPr lang="en-US" altLang="ja-JP" dirty="0" smtClean="0"/>
              <a:t>			: </a:t>
            </a:r>
            <a:r>
              <a:rPr lang="ja-JP" altLang="en-US" dirty="0" smtClean="0"/>
              <a:t>ゲージのクラス</a:t>
            </a:r>
            <a:endParaRPr lang="en-US" altLang="ja-JP" dirty="0" smtClean="0"/>
          </a:p>
          <a:p>
            <a:r>
              <a:rPr lang="en-US" altLang="ja-JP" b="1" dirty="0" smtClean="0">
                <a:hlinkClick r:id="rId14" action="ppaction://hlinksldjump"/>
              </a:rPr>
              <a:t>Start</a:t>
            </a:r>
            <a:r>
              <a:rPr lang="en-US" altLang="ja-JP" dirty="0" smtClean="0"/>
              <a:t>			: </a:t>
            </a:r>
            <a:r>
              <a:rPr lang="ja-JP" altLang="en-US" dirty="0" smtClean="0"/>
              <a:t>スタート時処理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15" action="ppaction://hlinksldjump"/>
              </a:rPr>
              <a:t>CheckPoint</a:t>
            </a:r>
            <a:r>
              <a:rPr lang="en-US" altLang="ja-JP" b="1" dirty="0" smtClean="0"/>
              <a:t>		: </a:t>
            </a:r>
            <a:r>
              <a:rPr lang="ja-JP" altLang="en-US" dirty="0" smtClean="0"/>
              <a:t>チェックポイント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16" action="ppaction://hlinksldjump"/>
              </a:rPr>
              <a:t>OverallView</a:t>
            </a:r>
            <a:r>
              <a:rPr lang="en-US" altLang="ja-JP" b="1" dirty="0" smtClean="0"/>
              <a:t>		: </a:t>
            </a:r>
            <a:r>
              <a:rPr lang="ja-JP" altLang="en-US" dirty="0" smtClean="0"/>
              <a:t>全体マップ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273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21577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MagneticObject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 : Cylinder , 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setPoleS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setPoleN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r>
                <a:rPr lang="en-US" altLang="ja-JP" sz="800" dirty="0" err="1">
                  <a:solidFill>
                    <a:schemeClr val="tx1"/>
                  </a:solidFill>
                </a:rPr>
                <a:t>bool</a:t>
              </a:r>
              <a:r>
                <a:rPr lang="en-US" altLang="ja-JP" sz="800" dirty="0">
                  <a:solidFill>
                    <a:schemeClr val="tx1"/>
                  </a:solidFill>
                </a:rPr>
                <a:t> </a:t>
              </a:r>
              <a:r>
                <a:rPr lang="en-US" altLang="ja-JP" sz="800" dirty="0" err="1">
                  <a:solidFill>
                    <a:schemeClr val="tx1"/>
                  </a:solidFill>
                </a:rPr>
                <a:t>ChangePole</a:t>
              </a:r>
              <a:r>
                <a:rPr lang="en-US" altLang="ja-JP" sz="800" dirty="0">
                  <a:solidFill>
                    <a:schemeClr val="tx1"/>
                  </a:solidFill>
                </a:rPr>
                <a:t>()</a:t>
              </a:r>
              <a:endParaRPr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bool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m_bMagnetPole</a:t>
              </a:r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 </a:t>
              </a:r>
              <a:endParaRPr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f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loat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m_fMagFieldRange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 </a:t>
              </a:r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8" name="円/楕円 7"/>
          <p:cNvSpPr/>
          <p:nvPr/>
        </p:nvSpPr>
        <p:spPr>
          <a:xfrm>
            <a:off x="2159732" y="429309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5436096" y="4293096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0" name="左右矢印 9"/>
          <p:cNvSpPr/>
          <p:nvPr/>
        </p:nvSpPr>
        <p:spPr>
          <a:xfrm>
            <a:off x="3347864" y="4473116"/>
            <a:ext cx="1800200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11760" y="3573016"/>
            <a:ext cx="41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ChangePole</a:t>
            </a:r>
            <a:r>
              <a:rPr lang="en-US" altLang="ja-JP" dirty="0" smtClean="0"/>
              <a:t>()</a:t>
            </a:r>
            <a:r>
              <a:rPr lang="ja-JP" altLang="en-US" dirty="0" smtClean="0"/>
              <a:t>関数で磁極が反転される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磁界</a:t>
            </a:r>
            <a:r>
              <a:rPr lang="ja-JP" altLang="en-US" dirty="0" smtClean="0"/>
              <a:t>の基本</a:t>
            </a:r>
            <a:r>
              <a:rPr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磁界を発生するものすべての基本となるクラス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Cylinder</a:t>
            </a:r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､Object</a:t>
            </a:r>
            <a:r>
              <a:rPr kumimoji="1" lang="ja-JP" altLang="en-US" dirty="0" smtClean="0"/>
              <a:t>クラスを継承する</a:t>
            </a:r>
            <a:endParaRPr kumimoji="1" lang="en-US" altLang="ja-JP" dirty="0" smtClean="0"/>
          </a:p>
          <a:p>
            <a:r>
              <a:rPr lang="ja-JP" altLang="en-US" dirty="0" smtClean="0"/>
              <a:t>・磁極</a:t>
            </a:r>
            <a:r>
              <a:rPr lang="en-US" altLang="ja-JP" dirty="0" smtClean="0"/>
              <a:t>(S</a:t>
            </a:r>
            <a:r>
              <a:rPr lang="ja-JP" altLang="en-US" dirty="0" smtClean="0"/>
              <a:t>極</a:t>
            </a:r>
            <a:r>
              <a:rPr lang="en-US" altLang="ja-JP" dirty="0" smtClean="0"/>
              <a:t>､N</a:t>
            </a:r>
            <a:r>
              <a:rPr lang="ja-JP" altLang="en-US" dirty="0" smtClean="0"/>
              <a:t>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の管理</a:t>
            </a:r>
            <a:r>
              <a:rPr lang="en-US" altLang="ja-JP" dirty="0" smtClean="0"/>
              <a:t>(</a:t>
            </a:r>
            <a:r>
              <a:rPr lang="ja-JP" altLang="en-US" dirty="0" smtClean="0"/>
              <a:t>磁極の設定 磁界の反転等</a:t>
            </a:r>
            <a:endParaRPr lang="en-US" altLang="ja-JP" dirty="0" smtClean="0"/>
          </a:p>
          <a:p>
            <a:r>
              <a:rPr lang="ja-JP" altLang="en-US" dirty="0"/>
              <a:t>・影響</a:t>
            </a:r>
            <a:r>
              <a:rPr lang="ja-JP" altLang="en-US" dirty="0" smtClean="0"/>
              <a:t>範囲</a:t>
            </a:r>
            <a:r>
              <a:rPr lang="en-US" altLang="ja-JP" dirty="0" smtClean="0"/>
              <a:t>/</a:t>
            </a:r>
            <a:r>
              <a:rPr lang="ja-JP" altLang="en-US" dirty="0" smtClean="0"/>
              <a:t>威力の</a:t>
            </a:r>
            <a:r>
              <a:rPr lang="ja-JP" altLang="en-US" dirty="0"/>
              <a:t>管理</a:t>
            </a:r>
          </a:p>
          <a:p>
            <a:r>
              <a:rPr kumimoji="1" lang="ja-JP" altLang="en-US" dirty="0" smtClean="0"/>
              <a:t>・磁石オブジェクトの描画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64288" y="5486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Class</a:t>
            </a:r>
            <a:r>
              <a:rPr lang="ja-JP" altLang="en-US" dirty="0" smtClean="0"/>
              <a:t>作成済み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97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UserMagnet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 : </a:t>
              </a:r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MagneticObject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左クリックで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極 右クリックで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極の磁界が発生する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プレイヤー設置用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           </a:t>
            </a:r>
            <a:r>
              <a:rPr lang="ja-JP" altLang="en-US" dirty="0" smtClean="0"/>
              <a:t>磁界クラス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プレイヤーが任意に</a:t>
            </a:r>
            <a:r>
              <a:rPr lang="ja-JP" altLang="en-US" dirty="0"/>
              <a:t>配置することが</a:t>
            </a:r>
            <a:r>
              <a:rPr lang="ja-JP" altLang="en-US" dirty="0" smtClean="0"/>
              <a:t>できる磁石</a:t>
            </a:r>
            <a:endParaRPr lang="en-US" altLang="ja-JP" dirty="0" smtClean="0"/>
          </a:p>
          <a:p>
            <a:r>
              <a:rPr lang="en-US" altLang="ja-JP" dirty="0" err="1"/>
              <a:t>MagneticObject</a:t>
            </a:r>
            <a:r>
              <a:rPr lang="en-US" altLang="ja-JP" dirty="0"/>
              <a:t> </a:t>
            </a:r>
            <a:r>
              <a:rPr lang="ja-JP" altLang="en-US" dirty="0" smtClean="0"/>
              <a:t>クラスを継承</a:t>
            </a:r>
            <a:endParaRPr lang="en-US" altLang="ja-JP" dirty="0" smtClean="0"/>
          </a:p>
          <a:p>
            <a:r>
              <a:rPr lang="ja-JP" altLang="en-US" dirty="0" smtClean="0"/>
              <a:t>・左クリックで</a:t>
            </a:r>
            <a:r>
              <a:rPr lang="en-US" altLang="ja-JP" dirty="0"/>
              <a:t>N</a:t>
            </a:r>
            <a:r>
              <a:rPr lang="ja-JP" altLang="en-US" dirty="0" smtClean="0"/>
              <a:t>極 を発生</a:t>
            </a:r>
            <a:endParaRPr lang="en-US" altLang="ja-JP" dirty="0" smtClean="0"/>
          </a:p>
          <a:p>
            <a:r>
              <a:rPr kumimoji="1" lang="ja-JP" altLang="en-US" dirty="0" smtClean="0"/>
              <a:t>・右クリックで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極 を発生</a:t>
            </a:r>
            <a:endParaRPr kumimoji="1" lang="en-US" altLang="ja-JP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088999" y="4221088"/>
            <a:ext cx="2255309" cy="2255309"/>
            <a:chOff x="2375756" y="3825044"/>
            <a:chExt cx="2664296" cy="2664296"/>
          </a:xfrm>
        </p:grpSpPr>
        <p:sp>
          <p:nvSpPr>
            <p:cNvPr id="15" name="円/楕円 1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sp>
        <p:nvSpPr>
          <p:cNvPr id="19" name="V 字形矢印 18"/>
          <p:cNvSpPr/>
          <p:nvPr/>
        </p:nvSpPr>
        <p:spPr>
          <a:xfrm rot="13555661">
            <a:off x="6194837" y="5367864"/>
            <a:ext cx="409359" cy="327487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1691680" y="4221088"/>
            <a:ext cx="2255309" cy="2255309"/>
            <a:chOff x="2375756" y="3825044"/>
            <a:chExt cx="2664296" cy="2664296"/>
          </a:xfrm>
        </p:grpSpPr>
        <p:sp>
          <p:nvSpPr>
            <p:cNvPr id="25" name="円/楕円 2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N</a:t>
              </a:r>
              <a:endParaRPr kumimoji="1" lang="ja-JP" altLang="en-US" dirty="0"/>
            </a:p>
          </p:txBody>
        </p:sp>
      </p:grpSp>
      <p:sp>
        <p:nvSpPr>
          <p:cNvPr id="29" name="V 字形矢印 28"/>
          <p:cNvSpPr/>
          <p:nvPr/>
        </p:nvSpPr>
        <p:spPr>
          <a:xfrm rot="13555661">
            <a:off x="2797518" y="5367864"/>
            <a:ext cx="409359" cy="327487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4254043" y="4484329"/>
            <a:ext cx="432048" cy="6815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パイ 2"/>
          <p:cNvSpPr/>
          <p:nvPr/>
        </p:nvSpPr>
        <p:spPr>
          <a:xfrm>
            <a:off x="4254043" y="4484328"/>
            <a:ext cx="432048" cy="681551"/>
          </a:xfrm>
          <a:prstGeom prst="pie">
            <a:avLst>
              <a:gd name="adj1" fmla="val 10939793"/>
              <a:gd name="adj2" fmla="val 162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パイ 29"/>
          <p:cNvSpPr/>
          <p:nvPr/>
        </p:nvSpPr>
        <p:spPr>
          <a:xfrm>
            <a:off x="4254043" y="4484329"/>
            <a:ext cx="432048" cy="681551"/>
          </a:xfrm>
          <a:prstGeom prst="pie">
            <a:avLst>
              <a:gd name="adj1" fmla="val 16144841"/>
              <a:gd name="adj2" fmla="val 12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フリーフォーム 30"/>
          <p:cNvSpPr/>
          <p:nvPr/>
        </p:nvSpPr>
        <p:spPr>
          <a:xfrm>
            <a:off x="4393864" y="4114215"/>
            <a:ext cx="366822" cy="370114"/>
          </a:xfrm>
          <a:custGeom>
            <a:avLst/>
            <a:gdLst>
              <a:gd name="connsiteX0" fmla="*/ 62022 w 366822"/>
              <a:gd name="connsiteY0" fmla="*/ 370114 h 370114"/>
              <a:gd name="connsiteX1" fmla="*/ 83793 w 366822"/>
              <a:gd name="connsiteY1" fmla="*/ 333828 h 370114"/>
              <a:gd name="connsiteX2" fmla="*/ 98307 w 366822"/>
              <a:gd name="connsiteY2" fmla="*/ 290285 h 370114"/>
              <a:gd name="connsiteX3" fmla="*/ 105565 w 366822"/>
              <a:gd name="connsiteY3" fmla="*/ 268514 h 370114"/>
              <a:gd name="connsiteX4" fmla="*/ 120079 w 366822"/>
              <a:gd name="connsiteY4" fmla="*/ 239485 h 370114"/>
              <a:gd name="connsiteX5" fmla="*/ 134593 w 366822"/>
              <a:gd name="connsiteY5" fmla="*/ 195942 h 370114"/>
              <a:gd name="connsiteX6" fmla="*/ 127336 w 366822"/>
              <a:gd name="connsiteY6" fmla="*/ 159657 h 370114"/>
              <a:gd name="connsiteX7" fmla="*/ 83793 w 366822"/>
              <a:gd name="connsiteY7" fmla="*/ 145142 h 370114"/>
              <a:gd name="connsiteX8" fmla="*/ 3965 w 366822"/>
              <a:gd name="connsiteY8" fmla="*/ 152400 h 370114"/>
              <a:gd name="connsiteX9" fmla="*/ 25736 w 366822"/>
              <a:gd name="connsiteY9" fmla="*/ 232228 h 370114"/>
              <a:gd name="connsiteX10" fmla="*/ 47507 w 366822"/>
              <a:gd name="connsiteY10" fmla="*/ 239485 h 370114"/>
              <a:gd name="connsiteX11" fmla="*/ 185393 w 366822"/>
              <a:gd name="connsiteY11" fmla="*/ 224971 h 370114"/>
              <a:gd name="connsiteX12" fmla="*/ 207165 w 366822"/>
              <a:gd name="connsiteY12" fmla="*/ 210457 h 370114"/>
              <a:gd name="connsiteX13" fmla="*/ 236193 w 366822"/>
              <a:gd name="connsiteY13" fmla="*/ 166914 h 370114"/>
              <a:gd name="connsiteX14" fmla="*/ 250707 w 366822"/>
              <a:gd name="connsiteY14" fmla="*/ 145142 h 370114"/>
              <a:gd name="connsiteX15" fmla="*/ 265222 w 366822"/>
              <a:gd name="connsiteY15" fmla="*/ 130628 h 370114"/>
              <a:gd name="connsiteX16" fmla="*/ 308765 w 366822"/>
              <a:gd name="connsiteY16" fmla="*/ 72571 h 370114"/>
              <a:gd name="connsiteX17" fmla="*/ 345050 w 366822"/>
              <a:gd name="connsiteY17" fmla="*/ 29028 h 370114"/>
              <a:gd name="connsiteX18" fmla="*/ 366822 w 366822"/>
              <a:gd name="connsiteY18" fmla="*/ 0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6822" h="370114">
                <a:moveTo>
                  <a:pt x="62022" y="370114"/>
                </a:moveTo>
                <a:cubicBezTo>
                  <a:pt x="69279" y="358019"/>
                  <a:pt x="77956" y="346669"/>
                  <a:pt x="83793" y="333828"/>
                </a:cubicBezTo>
                <a:cubicBezTo>
                  <a:pt x="90124" y="319900"/>
                  <a:pt x="93469" y="304799"/>
                  <a:pt x="98307" y="290285"/>
                </a:cubicBezTo>
                <a:cubicBezTo>
                  <a:pt x="100726" y="283028"/>
                  <a:pt x="102144" y="275356"/>
                  <a:pt x="105565" y="268514"/>
                </a:cubicBezTo>
                <a:cubicBezTo>
                  <a:pt x="110403" y="258838"/>
                  <a:pt x="116061" y="249530"/>
                  <a:pt x="120079" y="239485"/>
                </a:cubicBezTo>
                <a:cubicBezTo>
                  <a:pt x="125761" y="225280"/>
                  <a:pt x="134593" y="195942"/>
                  <a:pt x="134593" y="195942"/>
                </a:cubicBezTo>
                <a:cubicBezTo>
                  <a:pt x="132174" y="183847"/>
                  <a:pt x="136058" y="168379"/>
                  <a:pt x="127336" y="159657"/>
                </a:cubicBezTo>
                <a:cubicBezTo>
                  <a:pt x="116518" y="148839"/>
                  <a:pt x="83793" y="145142"/>
                  <a:pt x="83793" y="145142"/>
                </a:cubicBezTo>
                <a:cubicBezTo>
                  <a:pt x="57184" y="147561"/>
                  <a:pt x="23825" y="134526"/>
                  <a:pt x="3965" y="152400"/>
                </a:cubicBezTo>
                <a:cubicBezTo>
                  <a:pt x="-8028" y="163194"/>
                  <a:pt x="9496" y="219236"/>
                  <a:pt x="25736" y="232228"/>
                </a:cubicBezTo>
                <a:cubicBezTo>
                  <a:pt x="31709" y="237007"/>
                  <a:pt x="40250" y="237066"/>
                  <a:pt x="47507" y="239485"/>
                </a:cubicBezTo>
                <a:cubicBezTo>
                  <a:pt x="50621" y="239277"/>
                  <a:pt x="152815" y="238933"/>
                  <a:pt x="185393" y="224971"/>
                </a:cubicBezTo>
                <a:cubicBezTo>
                  <a:pt x="193410" y="221535"/>
                  <a:pt x="199908" y="215295"/>
                  <a:pt x="207165" y="210457"/>
                </a:cubicBezTo>
                <a:lnTo>
                  <a:pt x="236193" y="166914"/>
                </a:lnTo>
                <a:cubicBezTo>
                  <a:pt x="241031" y="159657"/>
                  <a:pt x="244539" y="151309"/>
                  <a:pt x="250707" y="145142"/>
                </a:cubicBezTo>
                <a:lnTo>
                  <a:pt x="265222" y="130628"/>
                </a:lnTo>
                <a:cubicBezTo>
                  <a:pt x="277888" y="92629"/>
                  <a:pt x="267070" y="114266"/>
                  <a:pt x="308765" y="72571"/>
                </a:cubicBezTo>
                <a:cubicBezTo>
                  <a:pt x="360488" y="20848"/>
                  <a:pt x="304630" y="79553"/>
                  <a:pt x="345050" y="29028"/>
                </a:cubicBezTo>
                <a:cubicBezTo>
                  <a:pt x="369505" y="-1540"/>
                  <a:pt x="351671" y="30302"/>
                  <a:pt x="3668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447207" y="4555859"/>
            <a:ext cx="45719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4288" y="5486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Class</a:t>
            </a:r>
            <a:r>
              <a:rPr lang="ja-JP" altLang="en-US" dirty="0" smtClean="0"/>
              <a:t>作成済み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79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>
                  <a:solidFill>
                    <a:schemeClr val="tx1"/>
                  </a:solidFill>
                </a:rPr>
                <a:t>PlayerCoil</a:t>
              </a:r>
              <a:r>
                <a:rPr lang="en-US" altLang="ja-JP" sz="900" dirty="0"/>
                <a:t>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 </a:t>
              </a:r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MagneticObject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err="1" smtClean="0">
                  <a:solidFill>
                    <a:schemeClr val="tx1"/>
                  </a:solidFill>
                </a:rPr>
                <a:t>OrbitSimulator</a:t>
              </a:r>
              <a:r>
                <a:rPr lang="ja-JP" altLang="en-US" sz="800" dirty="0" smtClean="0">
                  <a:solidFill>
                    <a:schemeClr val="tx1"/>
                  </a:solidFill>
                </a:rPr>
                <a:t>* </a:t>
              </a:r>
              <a:r>
                <a:rPr lang="en-US" altLang="ja-JP" sz="800" dirty="0" err="1" smtClean="0">
                  <a:solidFill>
                    <a:schemeClr val="tx1"/>
                  </a:solidFill>
                </a:rPr>
                <a:t>m_pOrbitSimulator</a:t>
              </a:r>
              <a:endParaRPr lang="en-US" altLang="ja-JP" sz="800" dirty="0" smtClean="0">
                <a:solidFill>
                  <a:schemeClr val="tx1"/>
                </a:solidFill>
              </a:endParaRPr>
            </a:p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左クリックで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極 右クリックで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極の磁界が発生する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/>
              <a:t>自機</a:t>
            </a:r>
            <a:r>
              <a:rPr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</a:t>
            </a:r>
            <a:endParaRPr lang="en-US" altLang="ja-JP" dirty="0" smtClean="0"/>
          </a:p>
          <a:p>
            <a:r>
              <a:rPr lang="en-US" altLang="ja-JP" dirty="0" err="1" smtClean="0"/>
              <a:t>MagneticObject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クラスを継承</a:t>
            </a:r>
            <a:endParaRPr lang="en-US" altLang="ja-JP" dirty="0" smtClean="0"/>
          </a:p>
          <a:p>
            <a:r>
              <a:rPr lang="ja-JP" altLang="en-US" dirty="0" smtClean="0"/>
              <a:t>・磁界に影響されて移動する</a:t>
            </a:r>
            <a:endParaRPr kumimoji="1" lang="en-US" altLang="ja-JP" dirty="0" smtClean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3944846" y="5013176"/>
            <a:ext cx="648072" cy="864096"/>
            <a:chOff x="611560" y="404664"/>
            <a:chExt cx="648072" cy="864096"/>
          </a:xfrm>
        </p:grpSpPr>
        <p:sp>
          <p:nvSpPr>
            <p:cNvPr id="34" name="二等辺三角形 3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7164288" y="5486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Class</a:t>
            </a:r>
            <a:r>
              <a:rPr lang="ja-JP" altLang="en-US" dirty="0" smtClean="0"/>
              <a:t>作成済み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58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600089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PlacementMagnet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 </a:t>
              </a:r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MagneticObject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b</a:t>
              </a:r>
              <a:r>
                <a:rPr kumimoji="1" lang="en-US" altLang="ja-JP" sz="800" dirty="0" err="1" smtClean="0">
                  <a:solidFill>
                    <a:schemeClr val="tx1"/>
                  </a:solidFill>
                  <a:latin typeface="+mj-lt"/>
                </a:rPr>
                <a:t>ool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kumimoji="1" lang="en-US" altLang="ja-JP" sz="800" dirty="0" err="1" smtClean="0">
                  <a:solidFill>
                    <a:schemeClr val="tx1"/>
                  </a:solidFill>
                  <a:latin typeface="+mj-lt"/>
                </a:rPr>
                <a:t>hitTest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 );</a:t>
              </a:r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bool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m_bMagnetPole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</a:p>
            <a:p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float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m_fMagFieldRange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 </a:t>
              </a:r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初期配置用磁界クラス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1732692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マップ上に最初から配置されている磁界のクラス</a:t>
            </a:r>
            <a:endParaRPr kumimoji="1" lang="en-US" altLang="ja-JP" dirty="0" smtClean="0"/>
          </a:p>
          <a:p>
            <a:r>
              <a:rPr lang="en-US" altLang="ja-JP" dirty="0" err="1" smtClean="0"/>
              <a:t>MagneticObject</a:t>
            </a:r>
            <a:r>
              <a:rPr lang="ja-JP" altLang="en-US" dirty="0" smtClean="0"/>
              <a:t>クラスを継承する</a:t>
            </a:r>
            <a:endParaRPr lang="en-US" altLang="ja-JP" dirty="0" smtClean="0"/>
          </a:p>
          <a:p>
            <a:r>
              <a:rPr lang="en-US" altLang="ja-JP" dirty="0" err="1" smtClean="0"/>
              <a:t>PlaMagManager</a:t>
            </a:r>
            <a:r>
              <a:rPr lang="ja-JP" altLang="en-US" dirty="0" smtClean="0"/>
              <a:t>クラスで管理される</a:t>
            </a:r>
            <a:endParaRPr kumimoji="1" lang="en-US" altLang="ja-JP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681734" y="3482977"/>
            <a:ext cx="2733819" cy="2894632"/>
            <a:chOff x="3789994" y="1353174"/>
            <a:chExt cx="4896547" cy="5184576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3789994" y="1353174"/>
              <a:ext cx="4896547" cy="5184576"/>
              <a:chOff x="3491879" y="1340769"/>
              <a:chExt cx="4896543" cy="5184578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3491879" y="1340769"/>
                <a:ext cx="4896543" cy="518457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/>
              <p:cNvGrpSpPr/>
              <p:nvPr/>
            </p:nvGrpSpPr>
            <p:grpSpPr>
              <a:xfrm>
                <a:off x="4242224" y="3138381"/>
                <a:ext cx="674680" cy="674681"/>
                <a:chOff x="1619672" y="2097819"/>
                <a:chExt cx="1116124" cy="1116124"/>
              </a:xfrm>
            </p:grpSpPr>
            <p:sp>
              <p:nvSpPr>
                <p:cNvPr id="31" name="円/楕円 30"/>
                <p:cNvSpPr/>
                <p:nvPr/>
              </p:nvSpPr>
              <p:spPr>
                <a:xfrm>
                  <a:off x="1619672" y="2097819"/>
                  <a:ext cx="1116124" cy="11161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円/楕円 31"/>
                <p:cNvSpPr/>
                <p:nvPr/>
              </p:nvSpPr>
              <p:spPr>
                <a:xfrm>
                  <a:off x="1785582" y="2263493"/>
                  <a:ext cx="784775" cy="78477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円/楕円 32"/>
                <p:cNvSpPr/>
                <p:nvPr/>
              </p:nvSpPr>
              <p:spPr>
                <a:xfrm>
                  <a:off x="1921563" y="2399474"/>
                  <a:ext cx="512814" cy="512814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円/楕円 33"/>
                <p:cNvSpPr/>
                <p:nvPr/>
              </p:nvSpPr>
              <p:spPr>
                <a:xfrm>
                  <a:off x="2087237" y="2565384"/>
                  <a:ext cx="180993" cy="1809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6042425" y="3911740"/>
                <a:ext cx="783094" cy="783096"/>
                <a:chOff x="3664008" y="3213943"/>
                <a:chExt cx="1103412" cy="1103412"/>
              </a:xfrm>
            </p:grpSpPr>
            <p:sp>
              <p:nvSpPr>
                <p:cNvPr id="27" name="円/楕円 26"/>
                <p:cNvSpPr/>
                <p:nvPr/>
              </p:nvSpPr>
              <p:spPr>
                <a:xfrm>
                  <a:off x="3664008" y="3213943"/>
                  <a:ext cx="1103412" cy="1103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3828029" y="3377730"/>
                  <a:ext cx="775837" cy="775837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3962461" y="3512162"/>
                  <a:ext cx="506973" cy="506973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125037" y="3674739"/>
                  <a:ext cx="181820" cy="1818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20" name="下矢印 19"/>
              <p:cNvSpPr/>
              <p:nvPr/>
            </p:nvSpPr>
            <p:spPr>
              <a:xfrm flipV="1">
                <a:off x="5178329" y="4484590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" name="グループ化 20"/>
              <p:cNvGrpSpPr/>
              <p:nvPr/>
            </p:nvGrpSpPr>
            <p:grpSpPr>
              <a:xfrm>
                <a:off x="5174359" y="4925310"/>
                <a:ext cx="273030" cy="364039"/>
                <a:chOff x="611560" y="404664"/>
                <a:chExt cx="648072" cy="864096"/>
              </a:xfrm>
            </p:grpSpPr>
            <p:sp>
              <p:nvSpPr>
                <p:cNvPr id="25" name="二等辺三角形 24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" name="正方形/長方形 21"/>
              <p:cNvSpPr/>
              <p:nvPr/>
            </p:nvSpPr>
            <p:spPr>
              <a:xfrm>
                <a:off x="3491879" y="1340769"/>
                <a:ext cx="360040" cy="518457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851919" y="2192509"/>
                <a:ext cx="2697719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6662889" y="4969738"/>
                <a:ext cx="1365495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6431765" y="4860755"/>
            <a:ext cx="376685" cy="376685"/>
            <a:chOff x="1619672" y="2097819"/>
            <a:chExt cx="1116124" cy="1116124"/>
          </a:xfrm>
        </p:grpSpPr>
        <p:sp>
          <p:nvSpPr>
            <p:cNvPr id="37" name="円/楕円 36"/>
            <p:cNvSpPr/>
            <p:nvPr/>
          </p:nvSpPr>
          <p:spPr>
            <a:xfrm>
              <a:off x="1619672" y="2097819"/>
              <a:ext cx="1116124" cy="1116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785582" y="2263493"/>
              <a:ext cx="784775" cy="7847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1921563" y="2399474"/>
              <a:ext cx="512814" cy="5128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2087237" y="2565384"/>
              <a:ext cx="180993" cy="1809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5207629" y="4830490"/>
            <a:ext cx="437214" cy="437215"/>
            <a:chOff x="3664008" y="3213943"/>
            <a:chExt cx="1103412" cy="1103412"/>
          </a:xfrm>
        </p:grpSpPr>
        <p:sp>
          <p:nvSpPr>
            <p:cNvPr id="42" name="円/楕円 41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3716306" y="35962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</a:t>
            </a:r>
            <a:r>
              <a:rPr kumimoji="1" lang="ja-JP" altLang="en-US" dirty="0" smtClean="0"/>
              <a:t>の図のように画面上に元々配置してある磁界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80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55576" y="4149080"/>
            <a:ext cx="7992888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</a:rPr>
                <a:t>PlaMagManager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 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 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b</a:t>
              </a:r>
              <a:r>
                <a:rPr kumimoji="1" lang="en-US" altLang="ja-JP" sz="800" dirty="0" err="1" smtClean="0">
                  <a:solidFill>
                    <a:schemeClr val="tx1"/>
                  </a:solidFill>
                  <a:latin typeface="+mj-lt"/>
                </a:rPr>
                <a:t>ool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kumimoji="1" lang="en-US" altLang="ja-JP" sz="800" dirty="0" err="1" smtClean="0">
                  <a:solidFill>
                    <a:schemeClr val="tx1"/>
                  </a:solidFill>
                  <a:latin typeface="+mj-lt"/>
                </a:rPr>
                <a:t>hitTest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b="1" dirty="0" err="1" smtClean="0">
                  <a:solidFill>
                    <a:schemeClr val="tx1"/>
                  </a:solidFill>
                </a:rPr>
                <a:t>PlacementMagnet</a:t>
              </a:r>
              <a:r>
                <a:rPr lang="en-US" altLang="ja-JP" sz="800" b="1" dirty="0" smtClean="0">
                  <a:solidFill>
                    <a:schemeClr val="tx1"/>
                  </a:solidFill>
                </a:rPr>
                <a:t>*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smtClean="0">
                  <a:solidFill>
                    <a:schemeClr val="tx1"/>
                  </a:solidFill>
                </a:rPr>
                <a:t>Container&lt;</a:t>
              </a:r>
              <a:r>
                <a:rPr lang="en-US" altLang="ja-JP" sz="800" b="1" dirty="0" err="1" smtClean="0">
                  <a:solidFill>
                    <a:schemeClr val="tx1"/>
                  </a:solidFill>
                </a:rPr>
                <a:t>PlacementMagnet</a:t>
              </a:r>
              <a:r>
                <a:rPr lang="ja-JP" altLang="en-US" sz="800" dirty="0" smtClean="0">
                  <a:solidFill>
                    <a:schemeClr val="tx1"/>
                  </a:solidFill>
                </a:rPr>
                <a:t>*</a:t>
              </a:r>
              <a:r>
                <a:rPr lang="en-US" altLang="ja-JP" sz="800" dirty="0" smtClean="0">
                  <a:solidFill>
                    <a:schemeClr val="tx1"/>
                  </a:solidFill>
                </a:rPr>
                <a:t>&gt;</a:t>
              </a:r>
              <a:r>
                <a:rPr lang="ja-JP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800" dirty="0" err="1" smtClean="0">
                  <a:solidFill>
                    <a:schemeClr val="tx1"/>
                  </a:solidFill>
                </a:rPr>
                <a:t>m_PlaMagContainer</a:t>
              </a:r>
              <a:endParaRPr lang="en-US" altLang="ja-JP" sz="800" dirty="0" smtClean="0">
                <a:solidFill>
                  <a:schemeClr val="tx1"/>
                </a:solidFill>
              </a:endParaRPr>
            </a:p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磁界を管理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初期配置磁界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       </a:t>
            </a:r>
            <a:r>
              <a:rPr lang="ja-JP" altLang="en-US" dirty="0" smtClean="0"/>
              <a:t>管理クラス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最初から配置してある無数の磁界を管理する</a:t>
            </a:r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b="1" dirty="0"/>
              <a:t> </a:t>
            </a:r>
            <a:r>
              <a:rPr lang="en-US" altLang="ja-JP" b="1" dirty="0" err="1" smtClean="0"/>
              <a:t>PlacementMagnet</a:t>
            </a:r>
            <a:r>
              <a:rPr lang="ja-JP" altLang="en-US" dirty="0" smtClean="0"/>
              <a:t>オブジェクトを複数保持</a:t>
            </a:r>
            <a:endParaRPr kumimoji="1"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619672" y="4278568"/>
            <a:ext cx="6209333" cy="2179935"/>
            <a:chOff x="1619672" y="4278568"/>
            <a:chExt cx="6209333" cy="2179935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483768" y="4365104"/>
              <a:ext cx="376685" cy="376685"/>
              <a:chOff x="1619673" y="2097818"/>
              <a:chExt cx="1116124" cy="1116124"/>
            </a:xfrm>
          </p:grpSpPr>
          <p:sp>
            <p:nvSpPr>
              <p:cNvPr id="15" name="円/楕円 14"/>
              <p:cNvSpPr/>
              <p:nvPr/>
            </p:nvSpPr>
            <p:spPr>
              <a:xfrm>
                <a:off x="1619673" y="2097818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1619672" y="4984198"/>
              <a:ext cx="437214" cy="437215"/>
              <a:chOff x="3664008" y="3213943"/>
              <a:chExt cx="1103412" cy="1103412"/>
            </a:xfrm>
          </p:grpSpPr>
          <p:sp>
            <p:nvSpPr>
              <p:cNvPr id="20" name="円/楕円 19"/>
              <p:cNvSpPr/>
              <p:nvPr/>
            </p:nvSpPr>
            <p:spPr>
              <a:xfrm>
                <a:off x="3664008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6431765" y="4860755"/>
              <a:ext cx="376685" cy="376685"/>
              <a:chOff x="1619672" y="2097819"/>
              <a:chExt cx="1116124" cy="1116124"/>
            </a:xfrm>
          </p:grpSpPr>
          <p:sp>
            <p:nvSpPr>
              <p:cNvPr id="25" name="円/楕円 24"/>
              <p:cNvSpPr/>
              <p:nvPr/>
            </p:nvSpPr>
            <p:spPr>
              <a:xfrm>
                <a:off x="1619672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>
              <a:off x="5207629" y="4830490"/>
              <a:ext cx="437214" cy="437215"/>
              <a:chOff x="3664007" y="3213943"/>
              <a:chExt cx="1103412" cy="1103412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3664007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2641568" y="5775409"/>
              <a:ext cx="376685" cy="376685"/>
              <a:chOff x="1619672" y="2097819"/>
              <a:chExt cx="1116124" cy="1116124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1619672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>
              <a:off x="5831569" y="6021288"/>
              <a:ext cx="437214" cy="437215"/>
              <a:chOff x="3664008" y="3213943"/>
              <a:chExt cx="1103412" cy="1103412"/>
            </a:xfrm>
          </p:grpSpPr>
          <p:sp>
            <p:nvSpPr>
              <p:cNvPr id="43" name="円/楕円 42"/>
              <p:cNvSpPr/>
              <p:nvPr/>
            </p:nvSpPr>
            <p:spPr>
              <a:xfrm>
                <a:off x="3664008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円/楕円 44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4760860" y="4278568"/>
              <a:ext cx="376685" cy="376685"/>
              <a:chOff x="1619672" y="2097819"/>
              <a:chExt cx="1116124" cy="1116124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1619672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49643" y="4392294"/>
              <a:ext cx="437214" cy="437215"/>
              <a:chOff x="3664008" y="3213943"/>
              <a:chExt cx="1103412" cy="1103412"/>
            </a:xfrm>
          </p:grpSpPr>
          <p:sp>
            <p:nvSpPr>
              <p:cNvPr id="53" name="円/楕円 52"/>
              <p:cNvSpPr/>
              <p:nvPr/>
            </p:nvSpPr>
            <p:spPr>
              <a:xfrm>
                <a:off x="3664008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54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5137545" y="5854614"/>
              <a:ext cx="376685" cy="376685"/>
              <a:chOff x="1619672" y="2097819"/>
              <a:chExt cx="1116124" cy="1116124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1619672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62" name="グループ化 61"/>
            <p:cNvGrpSpPr/>
            <p:nvPr/>
          </p:nvGrpSpPr>
          <p:grpSpPr>
            <a:xfrm>
              <a:off x="3929094" y="4525347"/>
              <a:ext cx="437214" cy="437215"/>
              <a:chOff x="3664008" y="3213943"/>
              <a:chExt cx="1103412" cy="1103412"/>
            </a:xfrm>
          </p:grpSpPr>
          <p:sp>
            <p:nvSpPr>
              <p:cNvPr id="63" name="円/楕円 62"/>
              <p:cNvSpPr/>
              <p:nvPr/>
            </p:nvSpPr>
            <p:spPr>
              <a:xfrm>
                <a:off x="3664008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67" name="グループ化 66"/>
            <p:cNvGrpSpPr/>
            <p:nvPr/>
          </p:nvGrpSpPr>
          <p:grpSpPr>
            <a:xfrm>
              <a:off x="7452320" y="5861945"/>
              <a:ext cx="376685" cy="376685"/>
              <a:chOff x="1619673" y="2097819"/>
              <a:chExt cx="1116124" cy="1116124"/>
            </a:xfrm>
          </p:grpSpPr>
          <p:sp>
            <p:nvSpPr>
              <p:cNvPr id="68" name="円/楕円 67"/>
              <p:cNvSpPr/>
              <p:nvPr/>
            </p:nvSpPr>
            <p:spPr>
              <a:xfrm>
                <a:off x="1619673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円/楕円 68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69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72" name="グループ化 71"/>
            <p:cNvGrpSpPr/>
            <p:nvPr/>
          </p:nvGrpSpPr>
          <p:grpSpPr>
            <a:xfrm>
              <a:off x="3491880" y="5526626"/>
              <a:ext cx="437214" cy="437215"/>
              <a:chOff x="3664009" y="3213943"/>
              <a:chExt cx="1103412" cy="1103412"/>
            </a:xfrm>
          </p:grpSpPr>
          <p:sp>
            <p:nvSpPr>
              <p:cNvPr id="73" name="円/楕円 72"/>
              <p:cNvSpPr/>
              <p:nvPr/>
            </p:nvSpPr>
            <p:spPr>
              <a:xfrm>
                <a:off x="3664009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円/楕円 74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円/楕円 7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53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</a:rPr>
                <a:t>OrbitSimulator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 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自機</a:t>
            </a:r>
            <a:r>
              <a:rPr lang="ja-JP" altLang="en-US" dirty="0" smtClean="0"/>
              <a:t>から一定の距離まで軌道シミュレート情報を描画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軌道予測クラス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自機が通る道筋を示す</a:t>
            </a:r>
            <a:endParaRPr lang="en-US" altLang="ja-JP" dirty="0" smtClean="0"/>
          </a:p>
          <a:p>
            <a:r>
              <a:rPr lang="en-US" altLang="ja-JP" dirty="0" err="1" smtClean="0"/>
              <a:t>PlayerCoil</a:t>
            </a:r>
            <a:r>
              <a:rPr lang="ja-JP" altLang="en-US" dirty="0" smtClean="0"/>
              <a:t>クラスで使用</a:t>
            </a:r>
            <a:endParaRPr lang="en-US" altLang="ja-JP" dirty="0" smtClean="0"/>
          </a:p>
          <a:p>
            <a:r>
              <a:rPr lang="ja-JP" altLang="en-US" dirty="0" smtClean="0"/>
              <a:t>・プレイヤーの軌道をシミュレートして描画する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33" name="グループ化 32"/>
          <p:cNvGrpSpPr/>
          <p:nvPr/>
        </p:nvGrpSpPr>
        <p:grpSpPr>
          <a:xfrm rot="4287913">
            <a:off x="1489166" y="5286814"/>
            <a:ext cx="648072" cy="864096"/>
            <a:chOff x="611560" y="404664"/>
            <a:chExt cx="648072" cy="864096"/>
          </a:xfrm>
        </p:grpSpPr>
        <p:sp>
          <p:nvSpPr>
            <p:cNvPr id="34" name="二等辺三角形 3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039931" y="4044399"/>
            <a:ext cx="1535229" cy="1535229"/>
            <a:chOff x="2375756" y="3825044"/>
            <a:chExt cx="2664296" cy="2664296"/>
          </a:xfrm>
        </p:grpSpPr>
        <p:sp>
          <p:nvSpPr>
            <p:cNvPr id="15" name="円/楕円 1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852672" y="4979899"/>
            <a:ext cx="1535229" cy="1535229"/>
            <a:chOff x="2375756" y="3825044"/>
            <a:chExt cx="2664296" cy="2664296"/>
          </a:xfrm>
        </p:grpSpPr>
        <p:sp>
          <p:nvSpPr>
            <p:cNvPr id="21" name="円/楕円 20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N</a:t>
              </a:r>
              <a:endParaRPr kumimoji="1" lang="ja-JP" altLang="en-US" dirty="0"/>
            </a:p>
          </p:txBody>
        </p:sp>
      </p:grpSp>
      <p:sp>
        <p:nvSpPr>
          <p:cNvPr id="40" name="フリーフォーム 39"/>
          <p:cNvSpPr/>
          <p:nvPr/>
        </p:nvSpPr>
        <p:spPr>
          <a:xfrm>
            <a:off x="2235200" y="4288327"/>
            <a:ext cx="4651829" cy="1292416"/>
          </a:xfrm>
          <a:custGeom>
            <a:avLst/>
            <a:gdLst>
              <a:gd name="connsiteX0" fmla="*/ 0 w 4651829"/>
              <a:gd name="connsiteY0" fmla="*/ 1292416 h 1292416"/>
              <a:gd name="connsiteX1" fmla="*/ 747486 w 4651829"/>
              <a:gd name="connsiteY1" fmla="*/ 1052930 h 1292416"/>
              <a:gd name="connsiteX2" fmla="*/ 3113314 w 4651829"/>
              <a:gd name="connsiteY2" fmla="*/ 644 h 1292416"/>
              <a:gd name="connsiteX3" fmla="*/ 4651829 w 4651829"/>
              <a:gd name="connsiteY3" fmla="*/ 929559 h 12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1829" h="1292416">
                <a:moveTo>
                  <a:pt x="0" y="1292416"/>
                </a:moveTo>
                <a:lnTo>
                  <a:pt x="747486" y="1052930"/>
                </a:lnTo>
                <a:cubicBezTo>
                  <a:pt x="1536095" y="702168"/>
                  <a:pt x="2462590" y="21206"/>
                  <a:pt x="3113314" y="644"/>
                </a:cubicBezTo>
                <a:cubicBezTo>
                  <a:pt x="3764038" y="-19918"/>
                  <a:pt x="4207933" y="454820"/>
                  <a:pt x="4651829" y="929559"/>
                </a:cubicBezTo>
              </a:path>
            </a:pathLst>
          </a:custGeom>
          <a:noFill/>
          <a:ln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9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</a:rPr>
                <a:t>Wall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壁一つ一つのクラス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壁クラス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自機の障害となる壁のクラス</a:t>
            </a:r>
            <a:endParaRPr lang="en-US" altLang="ja-JP" dirty="0" smtClean="0"/>
          </a:p>
          <a:p>
            <a:r>
              <a:rPr lang="en-US" altLang="ja-JP" dirty="0" err="1" smtClean="0"/>
              <a:t>WallManager</a:t>
            </a:r>
            <a:r>
              <a:rPr lang="ja-JP" altLang="en-US" dirty="0" smtClean="0"/>
              <a:t>クラスで管理される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211738" y="4082887"/>
            <a:ext cx="2312257" cy="2448272"/>
            <a:chOff x="3491880" y="1340768"/>
            <a:chExt cx="4896544" cy="5184576"/>
          </a:xfrm>
        </p:grpSpPr>
        <p:sp>
          <p:nvSpPr>
            <p:cNvPr id="39" name="正方形/長方形 38"/>
            <p:cNvSpPr/>
            <p:nvPr/>
          </p:nvSpPr>
          <p:spPr>
            <a:xfrm>
              <a:off x="3491880" y="1340768"/>
              <a:ext cx="4896544" cy="51845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491880" y="1340768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851920" y="2192507"/>
              <a:ext cx="269772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968781" y="4801811"/>
              <a:ext cx="1365496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783614" y="3475856"/>
              <a:ext cx="1365496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8028384" y="1340768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7164288" y="5486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Class</a:t>
            </a:r>
            <a:r>
              <a:rPr lang="ja-JP" altLang="en-US" dirty="0" smtClean="0"/>
              <a:t>作成済み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31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227</TotalTime>
  <Words>633</Words>
  <Application>Microsoft Office PowerPoint</Application>
  <PresentationFormat>画面に合わせる (4:3)</PresentationFormat>
  <Paragraphs>172</Paragraphs>
  <Slides>17</Slides>
  <Notes>17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スリップストリーム</vt:lpstr>
      <vt:lpstr>必要となるクラス群</vt:lpstr>
      <vt:lpstr>INDEX</vt:lpstr>
      <vt:lpstr>磁界の基本クラス</vt:lpstr>
      <vt:lpstr>プレイヤー設置用                 磁界クラス</vt:lpstr>
      <vt:lpstr>自機クラス</vt:lpstr>
      <vt:lpstr>初期配置用磁界クラス</vt:lpstr>
      <vt:lpstr>初期配置磁界             管理クラス</vt:lpstr>
      <vt:lpstr>軌道予測クラス</vt:lpstr>
      <vt:lpstr>壁クラス</vt:lpstr>
      <vt:lpstr>壁管理クラス</vt:lpstr>
      <vt:lpstr>アイテムクラス</vt:lpstr>
      <vt:lpstr>アイテム管理クラス</vt:lpstr>
      <vt:lpstr>ゲージクラス</vt:lpstr>
      <vt:lpstr>スタートクラス </vt:lpstr>
      <vt:lpstr>チェックポイント                     クラス</vt:lpstr>
      <vt:lpstr>全体マップクラス</vt:lpstr>
      <vt:lpstr>全体マップクラス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必要となるクラス群</dc:title>
  <dc:creator>sayuri</dc:creator>
  <cp:lastModifiedBy>sayuri</cp:lastModifiedBy>
  <cp:revision>22</cp:revision>
  <dcterms:created xsi:type="dcterms:W3CDTF">2013-04-26T01:36:37Z</dcterms:created>
  <dcterms:modified xsi:type="dcterms:W3CDTF">2013-05-03T03:37:53Z</dcterms:modified>
</cp:coreProperties>
</file>