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3"/>
  </p:notesMasterIdLst>
  <p:handoutMasterIdLst>
    <p:handoutMasterId r:id="rId14"/>
  </p:handoutMasterIdLst>
  <p:sldIdLst>
    <p:sldId id="603" r:id="rId2"/>
    <p:sldId id="604" r:id="rId3"/>
    <p:sldId id="428" r:id="rId4"/>
    <p:sldId id="591" r:id="rId5"/>
    <p:sldId id="596" r:id="rId6"/>
    <p:sldId id="601" r:id="rId7"/>
    <p:sldId id="602" r:id="rId8"/>
    <p:sldId id="597" r:id="rId9"/>
    <p:sldId id="598" r:id="rId10"/>
    <p:sldId id="599" r:id="rId11"/>
    <p:sldId id="600" r:id="rId12"/>
  </p:sldIdLst>
  <p:sldSz cx="9906000" cy="6858000" type="A4"/>
  <p:notesSz cx="6858000" cy="9945688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sz="900" b="1" kern="1200">
        <a:solidFill>
          <a:schemeClr val="tx1"/>
        </a:solidFill>
        <a:latin typeface="ＭＳ Ｐゴシック" charset="-128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CCCC"/>
    <a:srgbClr val="FFE5E5"/>
    <a:srgbClr val="CCFFFF"/>
    <a:srgbClr val="FFE89F"/>
    <a:srgbClr val="FF9933"/>
    <a:srgbClr val="FF6600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4" autoAdjust="0"/>
    <p:restoredTop sz="98053" autoAdjust="0"/>
  </p:normalViewPr>
  <p:slideViewPr>
    <p:cSldViewPr>
      <p:cViewPr>
        <p:scale>
          <a:sx n="120" d="100"/>
          <a:sy n="120" d="100"/>
        </p:scale>
        <p:origin x="252" y="-3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2082" y="-90"/>
      </p:cViewPr>
      <p:guideLst>
        <p:guide orient="horz" pos="3132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880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48800"/>
            <a:ext cx="2973387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C0CC170-0E7E-453E-8F24-2B0A33B15E4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0635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331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735013" y="746125"/>
            <a:ext cx="5387975" cy="3730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724400"/>
            <a:ext cx="5486400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9447213"/>
            <a:ext cx="2973388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42" tIns="45870" rIns="91742" bIns="4587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471A13EC-A8D3-45EB-9119-53A7E135B82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16225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C011095-3A04-4798-B7E1-F915B7BC8AFB}" type="slidenum">
              <a:rPr lang="en-US" altLang="ja-JP" sz="1200" b="0" smtClean="0">
                <a:latin typeface="Arial" charset="0"/>
              </a:rPr>
              <a:pPr eaLnBrk="1" hangingPunct="1"/>
              <a:t>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253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93F663F7-0E99-4521-BC1E-1B096758F862}" type="slidenum">
              <a:rPr lang="en-US" altLang="ja-JP" sz="1200" b="0" smtClean="0">
                <a:latin typeface="Arial" charset="0"/>
              </a:rPr>
              <a:pPr eaLnBrk="1" hangingPunct="1"/>
              <a:t>10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355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0A186807-963A-4499-9175-E783683E698D}" type="slidenum">
              <a:rPr lang="en-US" altLang="ja-JP" sz="1200" b="0" smtClean="0">
                <a:latin typeface="Arial" charset="0"/>
              </a:rPr>
              <a:pPr eaLnBrk="1" hangingPunct="1"/>
              <a:t>11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536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C011095-3A04-4798-B7E1-F915B7BC8AFB}" type="slidenum">
              <a:rPr lang="en-US" altLang="ja-JP" sz="1200" b="0" smtClean="0">
                <a:latin typeface="Arial" charset="0"/>
              </a:rPr>
              <a:pPr eaLnBrk="1" hangingPunct="1"/>
              <a:t>2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434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A7330A07-5F91-464B-B7A9-0447AEB184F9}" type="slidenum">
              <a:rPr lang="en-US" altLang="ja-JP" sz="1200" b="0" smtClean="0">
                <a:latin typeface="Arial" charset="0"/>
              </a:rPr>
              <a:pPr eaLnBrk="1" hangingPunct="1"/>
              <a:t>3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ja-JP" altLang="en-US" smtClean="0"/>
          </a:p>
        </p:txBody>
      </p:sp>
      <p:sp>
        <p:nvSpPr>
          <p:cNvPr id="1638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840C7057-3FAB-4CEF-BB6C-CE3A7F7615C5}" type="slidenum">
              <a:rPr lang="en-US" altLang="ja-JP" sz="1200" b="0" smtClean="0">
                <a:latin typeface="Arial" charset="0"/>
              </a:rPr>
              <a:pPr eaLnBrk="1" hangingPunct="1"/>
              <a:t>4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7412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3FAFF9D-29B1-459F-AF90-2551D09A28AF}" type="slidenum">
              <a:rPr lang="en-US" altLang="ja-JP" sz="1200" b="0" smtClean="0">
                <a:latin typeface="Arial" charset="0"/>
              </a:rPr>
              <a:pPr eaLnBrk="1" hangingPunct="1"/>
              <a:t>5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8436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B88AC98-F657-4363-8699-F47F428ED2CF}" type="slidenum">
              <a:rPr lang="en-US" altLang="ja-JP" sz="1200" b="0" smtClean="0">
                <a:latin typeface="Arial" charset="0"/>
              </a:rPr>
              <a:pPr eaLnBrk="1" hangingPunct="1"/>
              <a:t>6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9460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C008E07-0E20-4A26-B860-6E02963D25BA}" type="slidenum">
              <a:rPr lang="en-US" altLang="ja-JP" sz="1200" b="0" smtClean="0">
                <a:latin typeface="Arial" charset="0"/>
              </a:rPr>
              <a:pPr eaLnBrk="1" hangingPunct="1"/>
              <a:t>7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0484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4D27803-7108-4E5B-82E8-330AEAA66831}" type="slidenum">
              <a:rPr lang="en-US" altLang="ja-JP" sz="1200" b="0" smtClean="0">
                <a:latin typeface="Arial" charset="0"/>
              </a:rPr>
              <a:pPr eaLnBrk="1" hangingPunct="1"/>
              <a:t>8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21508" name="スライド番号プレースホルダー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428D8191-E6CE-4051-9A1B-90D11A63F72A}" type="slidenum">
              <a:rPr lang="en-US" altLang="ja-JP" sz="1200" b="0" smtClean="0">
                <a:latin typeface="Arial" charset="0"/>
              </a:rPr>
              <a:pPr eaLnBrk="1" hangingPunct="1"/>
              <a:t>9</a:t>
            </a:fld>
            <a:endParaRPr lang="en-US" altLang="ja-JP" sz="1200" b="0" smtClean="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3" name="Picture 3" descr="header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pic>
        <p:nvPicPr>
          <p:cNvPr id="5" name="Picture 5" descr="header0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0558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4AB4A-768C-4602-85D2-EF2DBD5F5D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6557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7116763" y="765175"/>
            <a:ext cx="2293937" cy="536098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233363" y="765175"/>
            <a:ext cx="6731000" cy="53609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588817-D49E-4287-87EE-3C409C3FC81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6775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16DE2-DC7C-4B6C-93D6-2557C66B052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0755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2B3ED5-7C22-45C3-9E80-E04310BEE16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863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BE745-E268-4657-B095-5204308E1B9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9684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A1C06E-DD87-443E-963D-BE6F5ED43E6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1327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1AD01-F786-4101-8E89-C3E10A766D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177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ACD648-E4FD-40E6-9229-D99E7C280E8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59636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D4D856-E389-4E09-A339-274AD14EBE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93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61487F-6060-44D7-A95B-992BF9AC142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209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906000" cy="333375"/>
          </a:xfrm>
          <a:prstGeom prst="rect">
            <a:avLst/>
          </a:prstGeom>
          <a:gradFill rotWithShape="1">
            <a:gsLst>
              <a:gs pos="0">
                <a:srgbClr val="FAFAFA"/>
              </a:gs>
              <a:gs pos="100000">
                <a:srgbClr val="C0C0C0">
                  <a:alpha val="65999"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3363" y="765175"/>
            <a:ext cx="8915400" cy="360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pic>
        <p:nvPicPr>
          <p:cNvPr id="1028" name="Picture 5" descr="header0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375"/>
            <a:ext cx="34798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6"/>
          <p:cNvSpPr>
            <a:spLocks noChangeArrowheads="1"/>
          </p:cNvSpPr>
          <p:nvPr/>
        </p:nvSpPr>
        <p:spPr bwMode="auto">
          <a:xfrm>
            <a:off x="0" y="6524625"/>
            <a:ext cx="9906000" cy="333375"/>
          </a:xfrm>
          <a:prstGeom prst="rect">
            <a:avLst/>
          </a:prstGeom>
          <a:solidFill>
            <a:srgbClr val="C0C0C0">
              <a:alpha val="65881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339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29713" y="6597650"/>
            <a:ext cx="776287" cy="20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600" b="0">
                <a:latin typeface="HG丸ｺﾞｼｯｸM-PRO" pitchFamily="50" charset="-128"/>
                <a:ea typeface="HG丸ｺﾞｼｯｸM-PRO" pitchFamily="50" charset="-128"/>
              </a:defRPr>
            </a:lvl1pPr>
          </a:lstStyle>
          <a:p>
            <a:pPr>
              <a:defRPr/>
            </a:pPr>
            <a:fld id="{D66F6658-EA1A-45AF-965E-BEE0434E212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pic>
        <p:nvPicPr>
          <p:cNvPr id="1031" name="Picture 8" descr="header0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00" y="6381750"/>
            <a:ext cx="3479800" cy="14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  <p:sldLayoutId id="2147484035" r:id="rId2"/>
    <p:sldLayoutId id="2147484036" r:id="rId3"/>
    <p:sldLayoutId id="2147484037" r:id="rId4"/>
    <p:sldLayoutId id="2147484038" r:id="rId5"/>
    <p:sldLayoutId id="2147484039" r:id="rId6"/>
    <p:sldLayoutId id="2147484040" r:id="rId7"/>
    <p:sldLayoutId id="2147484041" r:id="rId8"/>
    <p:sldLayoutId id="2147484042" r:id="rId9"/>
    <p:sldLayoutId id="2147484043" r:id="rId10"/>
    <p:sldLayoutId id="2147484044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0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D21014B-B7FC-4CD8-A847-7528F1BB93B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410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2" name="円/楕円 1"/>
          <p:cNvSpPr/>
          <p:nvPr/>
        </p:nvSpPr>
        <p:spPr bwMode="auto">
          <a:xfrm>
            <a:off x="3365376" y="68580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0" name="円/楕円 9"/>
          <p:cNvSpPr/>
          <p:nvPr/>
        </p:nvSpPr>
        <p:spPr bwMode="auto">
          <a:xfrm>
            <a:off x="1190507" y="170080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1" name="円/楕円 10"/>
          <p:cNvSpPr/>
          <p:nvPr/>
        </p:nvSpPr>
        <p:spPr bwMode="auto">
          <a:xfrm>
            <a:off x="2061253" y="530120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円/楕円 11"/>
          <p:cNvSpPr/>
          <p:nvPr/>
        </p:nvSpPr>
        <p:spPr bwMode="auto">
          <a:xfrm>
            <a:off x="6825208" y="2033228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円/楕円 12"/>
          <p:cNvSpPr/>
          <p:nvPr/>
        </p:nvSpPr>
        <p:spPr bwMode="auto">
          <a:xfrm>
            <a:off x="2305472" y="2924944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grpSp>
        <p:nvGrpSpPr>
          <p:cNvPr id="4" name="グループ化 3"/>
          <p:cNvGrpSpPr/>
          <p:nvPr/>
        </p:nvGrpSpPr>
        <p:grpSpPr>
          <a:xfrm>
            <a:off x="3763144" y="2744924"/>
            <a:ext cx="1227584" cy="1080120"/>
            <a:chOff x="3763144" y="2744924"/>
            <a:chExt cx="1227584" cy="1080120"/>
          </a:xfrm>
        </p:grpSpPr>
        <p:sp>
          <p:nvSpPr>
            <p:cNvPr id="14" name="円/楕円 13"/>
            <p:cNvSpPr/>
            <p:nvPr/>
          </p:nvSpPr>
          <p:spPr bwMode="auto">
            <a:xfrm>
              <a:off x="4160912" y="3104964"/>
              <a:ext cx="432048" cy="36004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3" name="円/楕円 2"/>
            <p:cNvSpPr/>
            <p:nvPr/>
          </p:nvSpPr>
          <p:spPr bwMode="auto">
            <a:xfrm>
              <a:off x="3763144" y="2744924"/>
              <a:ext cx="1227584" cy="10801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sp>
        <p:nvSpPr>
          <p:cNvPr id="20" name="円/楕円 19"/>
          <p:cNvSpPr/>
          <p:nvPr/>
        </p:nvSpPr>
        <p:spPr bwMode="auto">
          <a:xfrm>
            <a:off x="4031297" y="2996952"/>
            <a:ext cx="691278" cy="576064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9755E-6 -4.08744E-6 L -0.21791 0.1260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96" y="629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31966E-7 1.41106E-7 L 0.05848 0.28961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16" y="1448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2878E-6 -3.87694E-6 L 0.24163 0.183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081" y="918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9718E-6 -2.24613E-6 L 0.12193 0.0159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9" y="78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70053E-7 4.53389E-7 L 0.16119 -0.2674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060" y="-13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20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4000"/>
                            </p:stCondLst>
                            <p:childTnLst>
                              <p:par>
                                <p:cTn id="1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8045E-6 4.33495E-6 L 0.05865 0.05829 C 0.07179 0.07055 0.08364 0.09299 0.09278 0.11982 C 0.10207 0.14989 0.10607 0.17649 0.10383 0.19824 L 0.09758 0.30164 " pathEditMode="relative" rAng="3901413" ptsTypes="FffFF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82" y="1357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6 -0.00046 L 0.05848 0.05645 C 0.0713 0.06778 0.0838 0.08952 0.09181 0.11589 C 0.10206 0.14573 0.10623 0.17211 0.10431 0.19385 L 0.09854 0.29609 " pathEditMode="relative" rAng="3860156" ptsTypes="FffFF">
                                      <p:cBhvr>
                                        <p:cTn id="2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30" y="13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0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8579A3E-9281-4E89-89B9-0D6F4C5FEF35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10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1267" name="Rectangle 48"/>
          <p:cNvSpPr>
            <a:spLocks noChangeArrowheads="1"/>
          </p:cNvSpPr>
          <p:nvPr/>
        </p:nvSpPr>
        <p:spPr bwMode="auto">
          <a:xfrm>
            <a:off x="1600200" y="2209800"/>
            <a:ext cx="1066800" cy="1295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68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４．クラス階層図（ ３、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1269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1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1323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1270" name="Line 11"/>
          <p:cNvSpPr>
            <a:spLocks noChangeShapeType="1"/>
          </p:cNvSpPr>
          <p:nvPr/>
        </p:nvSpPr>
        <p:spPr bwMode="auto">
          <a:xfrm flipH="1" flipV="1">
            <a:off x="5105400" y="160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1" name="Line 12"/>
          <p:cNvSpPr>
            <a:spLocks noChangeShapeType="1"/>
          </p:cNvSpPr>
          <p:nvPr/>
        </p:nvSpPr>
        <p:spPr bwMode="auto">
          <a:xfrm flipH="1" flipV="1">
            <a:off x="914400" y="1981200"/>
            <a:ext cx="861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2" name="Line 13"/>
          <p:cNvSpPr>
            <a:spLocks noChangeShapeType="1"/>
          </p:cNvSpPr>
          <p:nvPr/>
        </p:nvSpPr>
        <p:spPr bwMode="auto">
          <a:xfrm flipH="1" flipV="1">
            <a:off x="9144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3" name="Line 14"/>
          <p:cNvSpPr>
            <a:spLocks noChangeShapeType="1"/>
          </p:cNvSpPr>
          <p:nvPr/>
        </p:nvSpPr>
        <p:spPr bwMode="auto">
          <a:xfrm flipH="1" flipV="1">
            <a:off x="65532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304800" y="2209800"/>
            <a:ext cx="8382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OpeningStage</a:t>
            </a:r>
            <a:endParaRPr lang="en-US" altLang="ja-JP"/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304800" y="2438400"/>
            <a:ext cx="838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6" name="Rectangle 26"/>
          <p:cNvSpPr>
            <a:spLocks noChangeArrowheads="1"/>
          </p:cNvSpPr>
          <p:nvPr/>
        </p:nvSpPr>
        <p:spPr bwMode="auto">
          <a:xfrm>
            <a:off x="28956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MainTextMenu</a:t>
            </a:r>
            <a:endParaRPr lang="en-US" altLang="ja-JP"/>
          </a:p>
        </p:txBody>
      </p:sp>
      <p:sp>
        <p:nvSpPr>
          <p:cNvPr id="11277" name="Rectangle 27"/>
          <p:cNvSpPr>
            <a:spLocks noChangeArrowheads="1"/>
          </p:cNvSpPr>
          <p:nvPr/>
        </p:nvSpPr>
        <p:spPr bwMode="auto">
          <a:xfrm>
            <a:off x="28956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78" name="Line 28"/>
          <p:cNvSpPr>
            <a:spLocks noChangeShapeType="1"/>
          </p:cNvSpPr>
          <p:nvPr/>
        </p:nvSpPr>
        <p:spPr bwMode="auto">
          <a:xfrm flipH="1" flipV="1">
            <a:off x="3352800" y="1981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79" name="Rectangle 29"/>
          <p:cNvSpPr>
            <a:spLocks noChangeArrowheads="1"/>
          </p:cNvSpPr>
          <p:nvPr/>
        </p:nvSpPr>
        <p:spPr bwMode="auto">
          <a:xfrm>
            <a:off x="6248400" y="2209800"/>
            <a:ext cx="1295400" cy="205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1280" name="Rectangle 30"/>
          <p:cNvSpPr>
            <a:spLocks noChangeArrowheads="1"/>
          </p:cNvSpPr>
          <p:nvPr/>
        </p:nvSpPr>
        <p:spPr bwMode="auto">
          <a:xfrm>
            <a:off x="6248400" y="2438400"/>
            <a:ext cx="129540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1" name="Rectangle 32"/>
          <p:cNvSpPr>
            <a:spLocks noChangeArrowheads="1"/>
          </p:cNvSpPr>
          <p:nvPr/>
        </p:nvSpPr>
        <p:spPr bwMode="auto">
          <a:xfrm>
            <a:off x="2362200" y="5486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1282" name="Rectangle 33"/>
          <p:cNvSpPr>
            <a:spLocks noChangeArrowheads="1"/>
          </p:cNvSpPr>
          <p:nvPr/>
        </p:nvSpPr>
        <p:spPr bwMode="auto">
          <a:xfrm>
            <a:off x="2362200" y="5715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1283" name="Line 36"/>
          <p:cNvSpPr>
            <a:spLocks noChangeShapeType="1"/>
          </p:cNvSpPr>
          <p:nvPr/>
        </p:nvSpPr>
        <p:spPr bwMode="auto">
          <a:xfrm flipH="1" flipV="1">
            <a:off x="2667000" y="5257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4" name="Rectangle 38"/>
          <p:cNvSpPr>
            <a:spLocks noChangeArrowheads="1"/>
          </p:cNvSpPr>
          <p:nvPr/>
        </p:nvSpPr>
        <p:spPr bwMode="auto">
          <a:xfrm>
            <a:off x="4267200" y="5334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11285" name="Rectangle 39"/>
          <p:cNvSpPr>
            <a:spLocks noChangeArrowheads="1"/>
          </p:cNvSpPr>
          <p:nvPr/>
        </p:nvSpPr>
        <p:spPr bwMode="auto">
          <a:xfrm>
            <a:off x="4267200" y="7620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11286" name="Rectangle 42"/>
          <p:cNvSpPr>
            <a:spLocks noChangeArrowheads="1"/>
          </p:cNvSpPr>
          <p:nvPr/>
        </p:nvSpPr>
        <p:spPr bwMode="auto">
          <a:xfrm>
            <a:off x="1676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87" name="Rectangle 43"/>
          <p:cNvSpPr>
            <a:spLocks noChangeArrowheads="1"/>
          </p:cNvSpPr>
          <p:nvPr/>
        </p:nvSpPr>
        <p:spPr bwMode="auto">
          <a:xfrm>
            <a:off x="1676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88" name="Line 44"/>
          <p:cNvSpPr>
            <a:spLocks noChangeShapeType="1"/>
          </p:cNvSpPr>
          <p:nvPr/>
        </p:nvSpPr>
        <p:spPr bwMode="auto">
          <a:xfrm>
            <a:off x="1219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89" name="AutoShape 45"/>
          <p:cNvSpPr>
            <a:spLocks noChangeArrowheads="1"/>
          </p:cNvSpPr>
          <p:nvPr/>
        </p:nvSpPr>
        <p:spPr bwMode="auto">
          <a:xfrm>
            <a:off x="1143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0" name="Rectangle 46"/>
          <p:cNvSpPr>
            <a:spLocks noChangeArrowheads="1"/>
          </p:cNvSpPr>
          <p:nvPr/>
        </p:nvSpPr>
        <p:spPr bwMode="auto">
          <a:xfrm>
            <a:off x="1143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1" name="Rectangle 47"/>
          <p:cNvSpPr>
            <a:spLocks noChangeArrowheads="1"/>
          </p:cNvSpPr>
          <p:nvPr/>
        </p:nvSpPr>
        <p:spPr bwMode="auto">
          <a:xfrm>
            <a:off x="1371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2" name="Rectangle 49"/>
          <p:cNvSpPr>
            <a:spLocks noChangeArrowheads="1"/>
          </p:cNvSpPr>
          <p:nvPr/>
        </p:nvSpPr>
        <p:spPr bwMode="auto">
          <a:xfrm>
            <a:off x="46482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293" name="Rectangle 50"/>
          <p:cNvSpPr>
            <a:spLocks noChangeArrowheads="1"/>
          </p:cNvSpPr>
          <p:nvPr/>
        </p:nvSpPr>
        <p:spPr bwMode="auto">
          <a:xfrm>
            <a:off x="47244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294" name="Rectangle 51"/>
          <p:cNvSpPr>
            <a:spLocks noChangeArrowheads="1"/>
          </p:cNvSpPr>
          <p:nvPr/>
        </p:nvSpPr>
        <p:spPr bwMode="auto">
          <a:xfrm>
            <a:off x="47244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295" name="Line 52"/>
          <p:cNvSpPr>
            <a:spLocks noChangeShapeType="1"/>
          </p:cNvSpPr>
          <p:nvPr/>
        </p:nvSpPr>
        <p:spPr bwMode="auto">
          <a:xfrm>
            <a:off x="42672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296" name="AutoShape 53"/>
          <p:cNvSpPr>
            <a:spLocks noChangeArrowheads="1"/>
          </p:cNvSpPr>
          <p:nvPr/>
        </p:nvSpPr>
        <p:spPr bwMode="auto">
          <a:xfrm>
            <a:off x="41910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297" name="Rectangle 54"/>
          <p:cNvSpPr>
            <a:spLocks noChangeArrowheads="1"/>
          </p:cNvSpPr>
          <p:nvPr/>
        </p:nvSpPr>
        <p:spPr bwMode="auto">
          <a:xfrm>
            <a:off x="41910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8" name="Rectangle 55"/>
          <p:cNvSpPr>
            <a:spLocks noChangeArrowheads="1"/>
          </p:cNvSpPr>
          <p:nvPr/>
        </p:nvSpPr>
        <p:spPr bwMode="auto">
          <a:xfrm>
            <a:off x="44196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299" name="Rectangle 56"/>
          <p:cNvSpPr>
            <a:spLocks noChangeArrowheads="1"/>
          </p:cNvSpPr>
          <p:nvPr/>
        </p:nvSpPr>
        <p:spPr bwMode="auto">
          <a:xfrm>
            <a:off x="4724400" y="3505200"/>
            <a:ext cx="11430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0" name="Rectangle 57"/>
          <p:cNvSpPr>
            <a:spLocks noChangeArrowheads="1"/>
          </p:cNvSpPr>
          <p:nvPr/>
        </p:nvSpPr>
        <p:spPr bwMode="auto">
          <a:xfrm>
            <a:off x="4724400" y="3733800"/>
            <a:ext cx="1143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1" name="Line 58"/>
          <p:cNvSpPr>
            <a:spLocks noChangeShapeType="1"/>
          </p:cNvSpPr>
          <p:nvPr/>
        </p:nvSpPr>
        <p:spPr bwMode="auto">
          <a:xfrm>
            <a:off x="42672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2" name="AutoShape 59"/>
          <p:cNvSpPr>
            <a:spLocks noChangeArrowheads="1"/>
          </p:cNvSpPr>
          <p:nvPr/>
        </p:nvSpPr>
        <p:spPr bwMode="auto">
          <a:xfrm>
            <a:off x="41910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03" name="Rectangle 60"/>
          <p:cNvSpPr>
            <a:spLocks noChangeArrowheads="1"/>
          </p:cNvSpPr>
          <p:nvPr/>
        </p:nvSpPr>
        <p:spPr bwMode="auto">
          <a:xfrm>
            <a:off x="41910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4" name="Rectangle 61"/>
          <p:cNvSpPr>
            <a:spLocks noChangeArrowheads="1"/>
          </p:cNvSpPr>
          <p:nvPr/>
        </p:nvSpPr>
        <p:spPr bwMode="auto">
          <a:xfrm>
            <a:off x="44196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05" name="Rectangle 62"/>
          <p:cNvSpPr>
            <a:spLocks noChangeArrowheads="1"/>
          </p:cNvSpPr>
          <p:nvPr/>
        </p:nvSpPr>
        <p:spPr bwMode="auto">
          <a:xfrm>
            <a:off x="8001000" y="2209800"/>
            <a:ext cx="1371600" cy="28194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1306" name="Rectangle 63"/>
          <p:cNvSpPr>
            <a:spLocks noChangeArrowheads="1"/>
          </p:cNvSpPr>
          <p:nvPr/>
        </p:nvSpPr>
        <p:spPr bwMode="auto">
          <a:xfrm>
            <a:off x="8077200" y="2667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07" name="Rectangle 64"/>
          <p:cNvSpPr>
            <a:spLocks noChangeArrowheads="1"/>
          </p:cNvSpPr>
          <p:nvPr/>
        </p:nvSpPr>
        <p:spPr bwMode="auto">
          <a:xfrm>
            <a:off x="8077200" y="2895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08" name="Line 65"/>
          <p:cNvSpPr>
            <a:spLocks noChangeShapeType="1"/>
          </p:cNvSpPr>
          <p:nvPr/>
        </p:nvSpPr>
        <p:spPr bwMode="auto">
          <a:xfrm>
            <a:off x="7620000" y="2819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09" name="AutoShape 66"/>
          <p:cNvSpPr>
            <a:spLocks noChangeArrowheads="1"/>
          </p:cNvSpPr>
          <p:nvPr/>
        </p:nvSpPr>
        <p:spPr bwMode="auto">
          <a:xfrm>
            <a:off x="7543800" y="2743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0" name="Rectangle 67"/>
          <p:cNvSpPr>
            <a:spLocks noChangeArrowheads="1"/>
          </p:cNvSpPr>
          <p:nvPr/>
        </p:nvSpPr>
        <p:spPr bwMode="auto">
          <a:xfrm>
            <a:off x="75438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1" name="Rectangle 68"/>
          <p:cNvSpPr>
            <a:spLocks noChangeArrowheads="1"/>
          </p:cNvSpPr>
          <p:nvPr/>
        </p:nvSpPr>
        <p:spPr bwMode="auto">
          <a:xfrm>
            <a:off x="7772400" y="2895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2" name="Rectangle 69"/>
          <p:cNvSpPr>
            <a:spLocks noChangeArrowheads="1"/>
          </p:cNvSpPr>
          <p:nvPr/>
        </p:nvSpPr>
        <p:spPr bwMode="auto">
          <a:xfrm>
            <a:off x="8077200" y="3505200"/>
            <a:ext cx="12192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</p:txBody>
      </p:sp>
      <p:sp>
        <p:nvSpPr>
          <p:cNvPr id="11313" name="Rectangle 70"/>
          <p:cNvSpPr>
            <a:spLocks noChangeArrowheads="1"/>
          </p:cNvSpPr>
          <p:nvPr/>
        </p:nvSpPr>
        <p:spPr bwMode="auto">
          <a:xfrm>
            <a:off x="8077200" y="3733800"/>
            <a:ext cx="1219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en-US"/>
          </a:p>
        </p:txBody>
      </p:sp>
      <p:sp>
        <p:nvSpPr>
          <p:cNvPr id="11314" name="Line 71"/>
          <p:cNvSpPr>
            <a:spLocks noChangeShapeType="1"/>
          </p:cNvSpPr>
          <p:nvPr/>
        </p:nvSpPr>
        <p:spPr bwMode="auto">
          <a:xfrm>
            <a:off x="7620000" y="3657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5" name="AutoShape 72"/>
          <p:cNvSpPr>
            <a:spLocks noChangeArrowheads="1"/>
          </p:cNvSpPr>
          <p:nvPr/>
        </p:nvSpPr>
        <p:spPr bwMode="auto">
          <a:xfrm>
            <a:off x="7543800" y="3581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1316" name="Rectangle 73"/>
          <p:cNvSpPr>
            <a:spLocks noChangeArrowheads="1"/>
          </p:cNvSpPr>
          <p:nvPr/>
        </p:nvSpPr>
        <p:spPr bwMode="auto">
          <a:xfrm>
            <a:off x="75438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7" name="Rectangle 74"/>
          <p:cNvSpPr>
            <a:spLocks noChangeArrowheads="1"/>
          </p:cNvSpPr>
          <p:nvPr/>
        </p:nvSpPr>
        <p:spPr bwMode="auto">
          <a:xfrm>
            <a:off x="7772400" y="3733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1318" name="Line 75"/>
          <p:cNvSpPr>
            <a:spLocks noChangeShapeType="1"/>
          </p:cNvSpPr>
          <p:nvPr/>
        </p:nvSpPr>
        <p:spPr bwMode="auto">
          <a:xfrm flipH="1" flipV="1">
            <a:off x="9525000" y="1981200"/>
            <a:ext cx="0" cy="3276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19" name="Line 76"/>
          <p:cNvSpPr>
            <a:spLocks noChangeShapeType="1"/>
          </p:cNvSpPr>
          <p:nvPr/>
        </p:nvSpPr>
        <p:spPr bwMode="auto">
          <a:xfrm flipH="1" flipV="1">
            <a:off x="2667000" y="52578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0" name="Line 77"/>
          <p:cNvSpPr>
            <a:spLocks noChangeShapeType="1"/>
          </p:cNvSpPr>
          <p:nvPr/>
        </p:nvSpPr>
        <p:spPr bwMode="auto">
          <a:xfrm>
            <a:off x="3048000" y="6096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1321" name="Rectangle 78"/>
          <p:cNvSpPr>
            <a:spLocks noChangeArrowheads="1"/>
          </p:cNvSpPr>
          <p:nvPr/>
        </p:nvSpPr>
        <p:spPr bwMode="auto">
          <a:xfrm>
            <a:off x="2362200" y="63246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Ga,eStaget</a:t>
            </a:r>
            <a:r>
              <a:rPr lang="ja-JP" altLang="en-US"/>
              <a:t>（次ページ）へ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B87D7DE1-7DC6-4EBC-9A10-AC9744FCEFA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11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1447800" y="914400"/>
            <a:ext cx="1066800" cy="11430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52400" y="914400"/>
            <a:ext cx="9144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152400" y="1143000"/>
            <a:ext cx="914400" cy="190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オープニング時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1524000" y="1295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2295" name="Rectangle 6"/>
          <p:cNvSpPr>
            <a:spLocks noChangeArrowheads="1"/>
          </p:cNvSpPr>
          <p:nvPr/>
        </p:nvSpPr>
        <p:spPr bwMode="auto">
          <a:xfrm>
            <a:off x="1524000" y="1524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1143000" y="1447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297" name="AutoShape 8"/>
          <p:cNvSpPr>
            <a:spLocks noChangeArrowheads="1"/>
          </p:cNvSpPr>
          <p:nvPr/>
        </p:nvSpPr>
        <p:spPr bwMode="auto">
          <a:xfrm>
            <a:off x="1066800" y="1371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298" name="Rectangle 9"/>
          <p:cNvSpPr>
            <a:spLocks noChangeArrowheads="1"/>
          </p:cNvSpPr>
          <p:nvPr/>
        </p:nvSpPr>
        <p:spPr bwMode="auto">
          <a:xfrm>
            <a:off x="10668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299" name="Rectangle 10"/>
          <p:cNvSpPr>
            <a:spLocks noChangeArrowheads="1"/>
          </p:cNvSpPr>
          <p:nvPr/>
        </p:nvSpPr>
        <p:spPr bwMode="auto">
          <a:xfrm>
            <a:off x="1219200" y="1524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0" name="Rectangle 11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５．クラス階層図（ ４、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GameStage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クラス）</a:t>
            </a:r>
          </a:p>
        </p:txBody>
      </p:sp>
      <p:grpSp>
        <p:nvGrpSpPr>
          <p:cNvPr id="12301" name="Group 12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2417" name="AutoShape 13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8" name="AutoShape 14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2419" name="AutoShape 15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2302" name="Rectangle 16"/>
          <p:cNvSpPr>
            <a:spLocks noChangeArrowheads="1"/>
          </p:cNvSpPr>
          <p:nvPr/>
        </p:nvSpPr>
        <p:spPr bwMode="auto">
          <a:xfrm>
            <a:off x="3886200" y="1447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Labyrinth</a:t>
            </a:r>
            <a:endParaRPr lang="en-US" altLang="ja-JP"/>
          </a:p>
        </p:txBody>
      </p:sp>
      <p:sp>
        <p:nvSpPr>
          <p:cNvPr id="12303" name="Rectangle 17"/>
          <p:cNvSpPr>
            <a:spLocks noChangeArrowheads="1"/>
          </p:cNvSpPr>
          <p:nvPr/>
        </p:nvSpPr>
        <p:spPr bwMode="auto">
          <a:xfrm>
            <a:off x="3886200" y="1676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04" name="Line 18"/>
          <p:cNvSpPr>
            <a:spLocks noChangeShapeType="1"/>
          </p:cNvSpPr>
          <p:nvPr/>
        </p:nvSpPr>
        <p:spPr bwMode="auto">
          <a:xfrm>
            <a:off x="3505200" y="1600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05" name="AutoShape 19"/>
          <p:cNvSpPr>
            <a:spLocks noChangeArrowheads="1"/>
          </p:cNvSpPr>
          <p:nvPr/>
        </p:nvSpPr>
        <p:spPr bwMode="auto">
          <a:xfrm>
            <a:off x="3429000" y="1524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06" name="Rectangle 20"/>
          <p:cNvSpPr>
            <a:spLocks noChangeArrowheads="1"/>
          </p:cNvSpPr>
          <p:nvPr/>
        </p:nvSpPr>
        <p:spPr bwMode="auto">
          <a:xfrm>
            <a:off x="34290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7" name="Rectangle 21"/>
          <p:cNvSpPr>
            <a:spLocks noChangeArrowheads="1"/>
          </p:cNvSpPr>
          <p:nvPr/>
        </p:nvSpPr>
        <p:spPr bwMode="auto">
          <a:xfrm>
            <a:off x="3657600" y="1676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08" name="Rectangle 22"/>
          <p:cNvSpPr>
            <a:spLocks noChangeArrowheads="1"/>
          </p:cNvSpPr>
          <p:nvPr/>
        </p:nvSpPr>
        <p:spPr bwMode="auto">
          <a:xfrm>
            <a:off x="4114800" y="2362200"/>
            <a:ext cx="1066800" cy="3886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09" name="Rectangle 23"/>
          <p:cNvSpPr>
            <a:spLocks noChangeArrowheads="1"/>
          </p:cNvSpPr>
          <p:nvPr/>
        </p:nvSpPr>
        <p:spPr bwMode="auto">
          <a:xfrm>
            <a:off x="2590800" y="914400"/>
            <a:ext cx="838200" cy="541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10" name="Rectangle 24"/>
          <p:cNvSpPr>
            <a:spLocks noChangeArrowheads="1"/>
          </p:cNvSpPr>
          <p:nvPr/>
        </p:nvSpPr>
        <p:spPr bwMode="auto">
          <a:xfrm>
            <a:off x="2590800" y="1143000"/>
            <a:ext cx="8382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endParaRPr lang="ja-JP" altLang="en-US"/>
          </a:p>
          <a:p>
            <a:r>
              <a:rPr lang="en-US" altLang="ja-JP" noProof="1"/>
              <a:t>Labyrinth* </a:t>
            </a:r>
            <a:endParaRPr lang="en-US" altLang="ja-JP"/>
          </a:p>
          <a:p>
            <a:r>
              <a:rPr lang="en-US" altLang="ja-JP" noProof="1"/>
              <a:t>m_pLabyrinth</a:t>
            </a:r>
            <a:endParaRPr lang="en-US" altLang="ja-JP"/>
          </a:p>
        </p:txBody>
      </p:sp>
      <p:sp>
        <p:nvSpPr>
          <p:cNvPr id="12311" name="Rectangle 25"/>
          <p:cNvSpPr>
            <a:spLocks noChangeArrowheads="1"/>
          </p:cNvSpPr>
          <p:nvPr/>
        </p:nvSpPr>
        <p:spPr bwMode="auto">
          <a:xfrm>
            <a:off x="4191000" y="2971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2312" name="Rectangle 26"/>
          <p:cNvSpPr>
            <a:spLocks noChangeArrowheads="1"/>
          </p:cNvSpPr>
          <p:nvPr/>
        </p:nvSpPr>
        <p:spPr bwMode="auto">
          <a:xfrm>
            <a:off x="4191000" y="3200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3" name="Line 27"/>
          <p:cNvSpPr>
            <a:spLocks noChangeShapeType="1"/>
          </p:cNvSpPr>
          <p:nvPr/>
        </p:nvSpPr>
        <p:spPr bwMode="auto">
          <a:xfrm>
            <a:off x="3505200" y="3124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14" name="AutoShape 28"/>
          <p:cNvSpPr>
            <a:spLocks noChangeArrowheads="1"/>
          </p:cNvSpPr>
          <p:nvPr/>
        </p:nvSpPr>
        <p:spPr bwMode="auto">
          <a:xfrm>
            <a:off x="3429000" y="3048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15" name="Rectangle 29"/>
          <p:cNvSpPr>
            <a:spLocks noChangeArrowheads="1"/>
          </p:cNvSpPr>
          <p:nvPr/>
        </p:nvSpPr>
        <p:spPr bwMode="auto">
          <a:xfrm>
            <a:off x="34290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6" name="Rectangle 30"/>
          <p:cNvSpPr>
            <a:spLocks noChangeArrowheads="1"/>
          </p:cNvSpPr>
          <p:nvPr/>
        </p:nvSpPr>
        <p:spPr bwMode="auto">
          <a:xfrm>
            <a:off x="3657600" y="3200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17" name="Rectangle 31"/>
          <p:cNvSpPr>
            <a:spLocks noChangeArrowheads="1"/>
          </p:cNvSpPr>
          <p:nvPr/>
        </p:nvSpPr>
        <p:spPr bwMode="auto">
          <a:xfrm>
            <a:off x="41910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2318" name="Rectangle 32"/>
          <p:cNvSpPr>
            <a:spLocks noChangeArrowheads="1"/>
          </p:cNvSpPr>
          <p:nvPr/>
        </p:nvSpPr>
        <p:spPr bwMode="auto">
          <a:xfrm>
            <a:off x="41910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19" name="Rectangle 37"/>
          <p:cNvSpPr>
            <a:spLocks noChangeArrowheads="1"/>
          </p:cNvSpPr>
          <p:nvPr/>
        </p:nvSpPr>
        <p:spPr bwMode="auto">
          <a:xfrm>
            <a:off x="4191000" y="4648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2320" name="Rectangle 38"/>
          <p:cNvSpPr>
            <a:spLocks noChangeArrowheads="1"/>
          </p:cNvSpPr>
          <p:nvPr/>
        </p:nvSpPr>
        <p:spPr bwMode="auto">
          <a:xfrm>
            <a:off x="4191000" y="4876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1" name="Rectangle 43"/>
          <p:cNvSpPr>
            <a:spLocks noChangeArrowheads="1"/>
          </p:cNvSpPr>
          <p:nvPr/>
        </p:nvSpPr>
        <p:spPr bwMode="auto">
          <a:xfrm>
            <a:off x="4191000" y="54864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2322" name="Rectangle 44"/>
          <p:cNvSpPr>
            <a:spLocks noChangeArrowheads="1"/>
          </p:cNvSpPr>
          <p:nvPr/>
        </p:nvSpPr>
        <p:spPr bwMode="auto">
          <a:xfrm>
            <a:off x="4191000" y="57150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23" name="Rectangle 49"/>
          <p:cNvSpPr>
            <a:spLocks noChangeArrowheads="1"/>
          </p:cNvSpPr>
          <p:nvPr/>
        </p:nvSpPr>
        <p:spPr bwMode="auto">
          <a:xfrm>
            <a:off x="3962400" y="2057400"/>
            <a:ext cx="1295400" cy="426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MainFactory</a:t>
            </a:r>
            <a:endParaRPr lang="en-US" altLang="ja-JP"/>
          </a:p>
        </p:txBody>
      </p:sp>
      <p:sp>
        <p:nvSpPr>
          <p:cNvPr id="12324" name="Rectangle 50"/>
          <p:cNvSpPr>
            <a:spLocks noChangeArrowheads="1"/>
          </p:cNvSpPr>
          <p:nvPr/>
        </p:nvSpPr>
        <p:spPr bwMode="auto">
          <a:xfrm>
            <a:off x="3962400" y="2286000"/>
            <a:ext cx="1295400" cy="403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2325" name="Line 51"/>
          <p:cNvSpPr>
            <a:spLocks noChangeShapeType="1"/>
          </p:cNvSpPr>
          <p:nvPr/>
        </p:nvSpPr>
        <p:spPr bwMode="auto">
          <a:xfrm>
            <a:off x="34290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6" name="Rectangle 52"/>
          <p:cNvSpPr>
            <a:spLocks noChangeArrowheads="1"/>
          </p:cNvSpPr>
          <p:nvPr/>
        </p:nvSpPr>
        <p:spPr bwMode="auto">
          <a:xfrm>
            <a:off x="1600200" y="3048000"/>
            <a:ext cx="9144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依存関係</a:t>
            </a:r>
          </a:p>
          <a:p>
            <a:r>
              <a:rPr lang="ja-JP" altLang="en-US"/>
              <a:t>（構築依存）</a:t>
            </a:r>
          </a:p>
        </p:txBody>
      </p:sp>
      <p:sp>
        <p:nvSpPr>
          <p:cNvPr id="12327" name="Line 53"/>
          <p:cNvSpPr>
            <a:spLocks noChangeShapeType="1"/>
          </p:cNvSpPr>
          <p:nvPr/>
        </p:nvSpPr>
        <p:spPr bwMode="auto">
          <a:xfrm>
            <a:off x="3505200" y="3962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28" name="AutoShape 54"/>
          <p:cNvSpPr>
            <a:spLocks noChangeArrowheads="1"/>
          </p:cNvSpPr>
          <p:nvPr/>
        </p:nvSpPr>
        <p:spPr bwMode="auto">
          <a:xfrm>
            <a:off x="34290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29" name="Rectangle 55"/>
          <p:cNvSpPr>
            <a:spLocks noChangeArrowheads="1"/>
          </p:cNvSpPr>
          <p:nvPr/>
        </p:nvSpPr>
        <p:spPr bwMode="auto">
          <a:xfrm>
            <a:off x="34290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0" name="Rectangle 56"/>
          <p:cNvSpPr>
            <a:spLocks noChangeArrowheads="1"/>
          </p:cNvSpPr>
          <p:nvPr/>
        </p:nvSpPr>
        <p:spPr bwMode="auto">
          <a:xfrm>
            <a:off x="36576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1" name="Line 57"/>
          <p:cNvSpPr>
            <a:spLocks noChangeShapeType="1"/>
          </p:cNvSpPr>
          <p:nvPr/>
        </p:nvSpPr>
        <p:spPr bwMode="auto">
          <a:xfrm>
            <a:off x="3505200" y="4800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2" name="AutoShape 58"/>
          <p:cNvSpPr>
            <a:spLocks noChangeArrowheads="1"/>
          </p:cNvSpPr>
          <p:nvPr/>
        </p:nvSpPr>
        <p:spPr bwMode="auto">
          <a:xfrm>
            <a:off x="3429000" y="4724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3" name="Rectangle 59"/>
          <p:cNvSpPr>
            <a:spLocks noChangeArrowheads="1"/>
          </p:cNvSpPr>
          <p:nvPr/>
        </p:nvSpPr>
        <p:spPr bwMode="auto">
          <a:xfrm>
            <a:off x="34290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4" name="Rectangle 60"/>
          <p:cNvSpPr>
            <a:spLocks noChangeArrowheads="1"/>
          </p:cNvSpPr>
          <p:nvPr/>
        </p:nvSpPr>
        <p:spPr bwMode="auto">
          <a:xfrm>
            <a:off x="3657600" y="4876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5" name="Line 61"/>
          <p:cNvSpPr>
            <a:spLocks noChangeShapeType="1"/>
          </p:cNvSpPr>
          <p:nvPr/>
        </p:nvSpPr>
        <p:spPr bwMode="auto">
          <a:xfrm>
            <a:off x="3505200" y="5638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36" name="AutoShape 62"/>
          <p:cNvSpPr>
            <a:spLocks noChangeArrowheads="1"/>
          </p:cNvSpPr>
          <p:nvPr/>
        </p:nvSpPr>
        <p:spPr bwMode="auto">
          <a:xfrm>
            <a:off x="3429000" y="5562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37" name="Rectangle 63"/>
          <p:cNvSpPr>
            <a:spLocks noChangeArrowheads="1"/>
          </p:cNvSpPr>
          <p:nvPr/>
        </p:nvSpPr>
        <p:spPr bwMode="auto">
          <a:xfrm>
            <a:off x="34290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8" name="Rectangle 64"/>
          <p:cNvSpPr>
            <a:spLocks noChangeArrowheads="1"/>
          </p:cNvSpPr>
          <p:nvPr/>
        </p:nvSpPr>
        <p:spPr bwMode="auto">
          <a:xfrm>
            <a:off x="3657600" y="5715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39" name="Rectangle 65"/>
          <p:cNvSpPr>
            <a:spLocks noChangeArrowheads="1"/>
          </p:cNvSpPr>
          <p:nvPr/>
        </p:nvSpPr>
        <p:spPr bwMode="auto">
          <a:xfrm>
            <a:off x="5334000" y="457200"/>
            <a:ext cx="838200" cy="5867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340" name="Rectangle 66"/>
          <p:cNvSpPr>
            <a:spLocks noChangeArrowheads="1"/>
          </p:cNvSpPr>
          <p:nvPr/>
        </p:nvSpPr>
        <p:spPr bwMode="auto">
          <a:xfrm>
            <a:off x="5334000" y="685800"/>
            <a:ext cx="838200" cy="563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341" name="Rectangle 67"/>
          <p:cNvSpPr>
            <a:spLocks noChangeArrowheads="1"/>
          </p:cNvSpPr>
          <p:nvPr/>
        </p:nvSpPr>
        <p:spPr bwMode="auto">
          <a:xfrm>
            <a:off x="6629400" y="457200"/>
            <a:ext cx="1066800" cy="1371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m_TextureVec</a:t>
            </a:r>
            <a:r>
              <a:rPr lang="ja-JP"/>
              <a:t>内</a:t>
            </a:r>
            <a:endParaRPr lang="ja-JP" altLang="en-US"/>
          </a:p>
          <a:p>
            <a:r>
              <a:rPr lang="ja-JP"/>
              <a:t>に</a:t>
            </a:r>
            <a:r>
              <a:rPr lang="ja-JP" altLang="en-US"/>
              <a:t>実装</a:t>
            </a:r>
          </a:p>
        </p:txBody>
      </p:sp>
      <p:sp>
        <p:nvSpPr>
          <p:cNvPr id="12342" name="Rectangle 68"/>
          <p:cNvSpPr>
            <a:spLocks noChangeArrowheads="1"/>
          </p:cNvSpPr>
          <p:nvPr/>
        </p:nvSpPr>
        <p:spPr bwMode="auto">
          <a:xfrm>
            <a:off x="6705600" y="10668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12343" name="Rectangle 69"/>
          <p:cNvSpPr>
            <a:spLocks noChangeArrowheads="1"/>
          </p:cNvSpPr>
          <p:nvPr/>
        </p:nvSpPr>
        <p:spPr bwMode="auto">
          <a:xfrm>
            <a:off x="6705600" y="12954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44" name="Line 70"/>
          <p:cNvSpPr>
            <a:spLocks noChangeShapeType="1"/>
          </p:cNvSpPr>
          <p:nvPr/>
        </p:nvSpPr>
        <p:spPr bwMode="auto">
          <a:xfrm>
            <a:off x="6248400" y="1219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5" name="AutoShape 71"/>
          <p:cNvSpPr>
            <a:spLocks noChangeArrowheads="1"/>
          </p:cNvSpPr>
          <p:nvPr/>
        </p:nvSpPr>
        <p:spPr bwMode="auto">
          <a:xfrm>
            <a:off x="6172200" y="1143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46" name="Rectangle 72"/>
          <p:cNvSpPr>
            <a:spLocks noChangeArrowheads="1"/>
          </p:cNvSpPr>
          <p:nvPr/>
        </p:nvSpPr>
        <p:spPr bwMode="auto">
          <a:xfrm>
            <a:off x="61722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47" name="Rectangle 73"/>
          <p:cNvSpPr>
            <a:spLocks noChangeArrowheads="1"/>
          </p:cNvSpPr>
          <p:nvPr/>
        </p:nvSpPr>
        <p:spPr bwMode="auto">
          <a:xfrm>
            <a:off x="6400800" y="1295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3</a:t>
            </a:r>
          </a:p>
        </p:txBody>
      </p:sp>
      <p:sp>
        <p:nvSpPr>
          <p:cNvPr id="12348" name="Line 74"/>
          <p:cNvSpPr>
            <a:spLocks noChangeShapeType="1"/>
          </p:cNvSpPr>
          <p:nvPr/>
        </p:nvSpPr>
        <p:spPr bwMode="auto">
          <a:xfrm flipV="1">
            <a:off x="23622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49" name="Rectangle 75"/>
          <p:cNvSpPr>
            <a:spLocks noChangeArrowheads="1"/>
          </p:cNvSpPr>
          <p:nvPr/>
        </p:nvSpPr>
        <p:spPr bwMode="auto">
          <a:xfrm>
            <a:off x="6629400" y="1905000"/>
            <a:ext cx="1066800" cy="44196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50" name="Rectangle 76"/>
          <p:cNvSpPr>
            <a:spLocks noChangeArrowheads="1"/>
          </p:cNvSpPr>
          <p:nvPr/>
        </p:nvSpPr>
        <p:spPr bwMode="auto">
          <a:xfrm>
            <a:off x="6705600" y="2286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2351" name="Rectangle 77"/>
          <p:cNvSpPr>
            <a:spLocks noChangeArrowheads="1"/>
          </p:cNvSpPr>
          <p:nvPr/>
        </p:nvSpPr>
        <p:spPr bwMode="auto">
          <a:xfrm>
            <a:off x="6705600" y="2514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2" name="Line 78"/>
          <p:cNvSpPr>
            <a:spLocks noChangeShapeType="1"/>
          </p:cNvSpPr>
          <p:nvPr/>
        </p:nvSpPr>
        <p:spPr bwMode="auto">
          <a:xfrm>
            <a:off x="6248400" y="2438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3" name="AutoShape 79"/>
          <p:cNvSpPr>
            <a:spLocks noChangeArrowheads="1"/>
          </p:cNvSpPr>
          <p:nvPr/>
        </p:nvSpPr>
        <p:spPr bwMode="auto">
          <a:xfrm>
            <a:off x="6172200" y="2362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54" name="Rectangle 80"/>
          <p:cNvSpPr>
            <a:spLocks noChangeArrowheads="1"/>
          </p:cNvSpPr>
          <p:nvPr/>
        </p:nvSpPr>
        <p:spPr bwMode="auto">
          <a:xfrm>
            <a:off x="61722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5" name="Rectangle 81"/>
          <p:cNvSpPr>
            <a:spLocks noChangeArrowheads="1"/>
          </p:cNvSpPr>
          <p:nvPr/>
        </p:nvSpPr>
        <p:spPr bwMode="auto">
          <a:xfrm>
            <a:off x="6400800" y="2514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56" name="Rectangle 82"/>
          <p:cNvSpPr>
            <a:spLocks noChangeArrowheads="1"/>
          </p:cNvSpPr>
          <p:nvPr/>
        </p:nvSpPr>
        <p:spPr bwMode="auto">
          <a:xfrm>
            <a:off x="6705600" y="3048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2357" name="Rectangle 83"/>
          <p:cNvSpPr>
            <a:spLocks noChangeArrowheads="1"/>
          </p:cNvSpPr>
          <p:nvPr/>
        </p:nvSpPr>
        <p:spPr bwMode="auto">
          <a:xfrm>
            <a:off x="6705600" y="3276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58" name="Line 84"/>
          <p:cNvSpPr>
            <a:spLocks noChangeShapeType="1"/>
          </p:cNvSpPr>
          <p:nvPr/>
        </p:nvSpPr>
        <p:spPr bwMode="auto">
          <a:xfrm>
            <a:off x="6248400" y="3200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59" name="AutoShape 85"/>
          <p:cNvSpPr>
            <a:spLocks noChangeArrowheads="1"/>
          </p:cNvSpPr>
          <p:nvPr/>
        </p:nvSpPr>
        <p:spPr bwMode="auto">
          <a:xfrm>
            <a:off x="6172200" y="3124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0" name="Rectangle 86"/>
          <p:cNvSpPr>
            <a:spLocks noChangeArrowheads="1"/>
          </p:cNvSpPr>
          <p:nvPr/>
        </p:nvSpPr>
        <p:spPr bwMode="auto">
          <a:xfrm>
            <a:off x="61722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1" name="Rectangle 87"/>
          <p:cNvSpPr>
            <a:spLocks noChangeArrowheads="1"/>
          </p:cNvSpPr>
          <p:nvPr/>
        </p:nvSpPr>
        <p:spPr bwMode="auto">
          <a:xfrm>
            <a:off x="6400800" y="3276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2" name="Rectangle 88"/>
          <p:cNvSpPr>
            <a:spLocks noChangeArrowheads="1"/>
          </p:cNvSpPr>
          <p:nvPr/>
        </p:nvSpPr>
        <p:spPr bwMode="auto">
          <a:xfrm>
            <a:off x="6705600" y="3810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2363" name="Rectangle 89"/>
          <p:cNvSpPr>
            <a:spLocks noChangeArrowheads="1"/>
          </p:cNvSpPr>
          <p:nvPr/>
        </p:nvSpPr>
        <p:spPr bwMode="auto">
          <a:xfrm>
            <a:off x="6705600" y="4038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64" name="Line 90"/>
          <p:cNvSpPr>
            <a:spLocks noChangeShapeType="1"/>
          </p:cNvSpPr>
          <p:nvPr/>
        </p:nvSpPr>
        <p:spPr bwMode="auto">
          <a:xfrm>
            <a:off x="6248400" y="3962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65" name="AutoShape 91"/>
          <p:cNvSpPr>
            <a:spLocks noChangeArrowheads="1"/>
          </p:cNvSpPr>
          <p:nvPr/>
        </p:nvSpPr>
        <p:spPr bwMode="auto">
          <a:xfrm>
            <a:off x="6172200" y="3886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66" name="Rectangle 92"/>
          <p:cNvSpPr>
            <a:spLocks noChangeArrowheads="1"/>
          </p:cNvSpPr>
          <p:nvPr/>
        </p:nvSpPr>
        <p:spPr bwMode="auto">
          <a:xfrm>
            <a:off x="61722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7" name="Rectangle 93"/>
          <p:cNvSpPr>
            <a:spLocks noChangeArrowheads="1"/>
          </p:cNvSpPr>
          <p:nvPr/>
        </p:nvSpPr>
        <p:spPr bwMode="auto">
          <a:xfrm>
            <a:off x="6400800" y="4038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68" name="Rectangle 94"/>
          <p:cNvSpPr>
            <a:spLocks noChangeArrowheads="1"/>
          </p:cNvSpPr>
          <p:nvPr/>
        </p:nvSpPr>
        <p:spPr bwMode="auto">
          <a:xfrm>
            <a:off x="6705600" y="4572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2369" name="Rectangle 95"/>
          <p:cNvSpPr>
            <a:spLocks noChangeArrowheads="1"/>
          </p:cNvSpPr>
          <p:nvPr/>
        </p:nvSpPr>
        <p:spPr bwMode="auto">
          <a:xfrm>
            <a:off x="6705600" y="4800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0" name="Line 96"/>
          <p:cNvSpPr>
            <a:spLocks noChangeShapeType="1"/>
          </p:cNvSpPr>
          <p:nvPr/>
        </p:nvSpPr>
        <p:spPr bwMode="auto">
          <a:xfrm>
            <a:off x="6248400" y="4724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1" name="AutoShape 97"/>
          <p:cNvSpPr>
            <a:spLocks noChangeArrowheads="1"/>
          </p:cNvSpPr>
          <p:nvPr/>
        </p:nvSpPr>
        <p:spPr bwMode="auto">
          <a:xfrm>
            <a:off x="6172200" y="4648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2" name="Rectangle 98"/>
          <p:cNvSpPr>
            <a:spLocks noChangeArrowheads="1"/>
          </p:cNvSpPr>
          <p:nvPr/>
        </p:nvSpPr>
        <p:spPr bwMode="auto">
          <a:xfrm>
            <a:off x="61722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3" name="Rectangle 99"/>
          <p:cNvSpPr>
            <a:spLocks noChangeArrowheads="1"/>
          </p:cNvSpPr>
          <p:nvPr/>
        </p:nvSpPr>
        <p:spPr bwMode="auto">
          <a:xfrm>
            <a:off x="6400800" y="4800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4" name="Rectangle 100"/>
          <p:cNvSpPr>
            <a:spLocks noChangeArrowheads="1"/>
          </p:cNvSpPr>
          <p:nvPr/>
        </p:nvSpPr>
        <p:spPr bwMode="auto">
          <a:xfrm>
            <a:off x="6705600" y="53340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2375" name="Rectangle 101"/>
          <p:cNvSpPr>
            <a:spLocks noChangeArrowheads="1"/>
          </p:cNvSpPr>
          <p:nvPr/>
        </p:nvSpPr>
        <p:spPr bwMode="auto">
          <a:xfrm>
            <a:off x="6705600" y="55626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76" name="Line 102"/>
          <p:cNvSpPr>
            <a:spLocks noChangeShapeType="1"/>
          </p:cNvSpPr>
          <p:nvPr/>
        </p:nvSpPr>
        <p:spPr bwMode="auto">
          <a:xfrm>
            <a:off x="6248400" y="54864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77" name="AutoShape 103"/>
          <p:cNvSpPr>
            <a:spLocks noChangeArrowheads="1"/>
          </p:cNvSpPr>
          <p:nvPr/>
        </p:nvSpPr>
        <p:spPr bwMode="auto">
          <a:xfrm>
            <a:off x="6172200" y="54102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78" name="Rectangle 104"/>
          <p:cNvSpPr>
            <a:spLocks noChangeArrowheads="1"/>
          </p:cNvSpPr>
          <p:nvPr/>
        </p:nvSpPr>
        <p:spPr bwMode="auto">
          <a:xfrm>
            <a:off x="61722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79" name="Rectangle 105"/>
          <p:cNvSpPr>
            <a:spLocks noChangeArrowheads="1"/>
          </p:cNvSpPr>
          <p:nvPr/>
        </p:nvSpPr>
        <p:spPr bwMode="auto">
          <a:xfrm>
            <a:off x="6400800" y="55626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0" name="Rectangle 146"/>
          <p:cNvSpPr>
            <a:spLocks noChangeArrowheads="1"/>
          </p:cNvSpPr>
          <p:nvPr/>
        </p:nvSpPr>
        <p:spPr bwMode="auto">
          <a:xfrm>
            <a:off x="8382000" y="1219200"/>
            <a:ext cx="1066800" cy="3505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r>
              <a:rPr lang="en-US" altLang="ja-JP"/>
              <a:t>*</a:t>
            </a:r>
            <a:r>
              <a:rPr lang="ja-JP" altLang="en-US"/>
              <a:t>として</a:t>
            </a:r>
          </a:p>
          <a:p>
            <a:r>
              <a:rPr lang="en-US" altLang="ja-JP" noProof="1"/>
              <a:t>m_Vec</a:t>
            </a:r>
            <a:r>
              <a:rPr lang="ja-JP"/>
              <a:t>内に</a:t>
            </a:r>
            <a:r>
              <a:rPr lang="ja-JP" altLang="en-US"/>
              <a:t>実装</a:t>
            </a:r>
          </a:p>
        </p:txBody>
      </p:sp>
      <p:sp>
        <p:nvSpPr>
          <p:cNvPr id="12381" name="Rectangle 147"/>
          <p:cNvSpPr>
            <a:spLocks noChangeArrowheads="1"/>
          </p:cNvSpPr>
          <p:nvPr/>
        </p:nvSpPr>
        <p:spPr bwMode="auto">
          <a:xfrm>
            <a:off x="8458200" y="1600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2382" name="Rectangle 148"/>
          <p:cNvSpPr>
            <a:spLocks noChangeArrowheads="1"/>
          </p:cNvSpPr>
          <p:nvPr/>
        </p:nvSpPr>
        <p:spPr bwMode="auto">
          <a:xfrm>
            <a:off x="8458200" y="1828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3" name="Line 149"/>
          <p:cNvSpPr>
            <a:spLocks noChangeShapeType="1"/>
          </p:cNvSpPr>
          <p:nvPr/>
        </p:nvSpPr>
        <p:spPr bwMode="auto">
          <a:xfrm>
            <a:off x="8001000" y="1752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84" name="AutoShape 150"/>
          <p:cNvSpPr>
            <a:spLocks noChangeArrowheads="1"/>
          </p:cNvSpPr>
          <p:nvPr/>
        </p:nvSpPr>
        <p:spPr bwMode="auto">
          <a:xfrm>
            <a:off x="7924800" y="1676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85" name="Rectangle 151"/>
          <p:cNvSpPr>
            <a:spLocks noChangeArrowheads="1"/>
          </p:cNvSpPr>
          <p:nvPr/>
        </p:nvSpPr>
        <p:spPr bwMode="auto">
          <a:xfrm>
            <a:off x="79248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6" name="Rectangle 152"/>
          <p:cNvSpPr>
            <a:spLocks noChangeArrowheads="1"/>
          </p:cNvSpPr>
          <p:nvPr/>
        </p:nvSpPr>
        <p:spPr bwMode="auto">
          <a:xfrm>
            <a:off x="8153400" y="1828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87" name="Rectangle 153"/>
          <p:cNvSpPr>
            <a:spLocks noChangeArrowheads="1"/>
          </p:cNvSpPr>
          <p:nvPr/>
        </p:nvSpPr>
        <p:spPr bwMode="auto">
          <a:xfrm>
            <a:off x="8458200" y="2362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2388" name="Rectangle 154"/>
          <p:cNvSpPr>
            <a:spLocks noChangeArrowheads="1"/>
          </p:cNvSpPr>
          <p:nvPr/>
        </p:nvSpPr>
        <p:spPr bwMode="auto">
          <a:xfrm>
            <a:off x="8458200" y="2590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89" name="Line 155"/>
          <p:cNvSpPr>
            <a:spLocks noChangeShapeType="1"/>
          </p:cNvSpPr>
          <p:nvPr/>
        </p:nvSpPr>
        <p:spPr bwMode="auto">
          <a:xfrm>
            <a:off x="8001000" y="2514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0" name="AutoShape 156"/>
          <p:cNvSpPr>
            <a:spLocks noChangeArrowheads="1"/>
          </p:cNvSpPr>
          <p:nvPr/>
        </p:nvSpPr>
        <p:spPr bwMode="auto">
          <a:xfrm>
            <a:off x="7924800" y="2438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1" name="Rectangle 157"/>
          <p:cNvSpPr>
            <a:spLocks noChangeArrowheads="1"/>
          </p:cNvSpPr>
          <p:nvPr/>
        </p:nvSpPr>
        <p:spPr bwMode="auto">
          <a:xfrm>
            <a:off x="79248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2" name="Rectangle 158"/>
          <p:cNvSpPr>
            <a:spLocks noChangeArrowheads="1"/>
          </p:cNvSpPr>
          <p:nvPr/>
        </p:nvSpPr>
        <p:spPr bwMode="auto">
          <a:xfrm>
            <a:off x="8153400" y="2590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3" name="Rectangle 159"/>
          <p:cNvSpPr>
            <a:spLocks noChangeArrowheads="1"/>
          </p:cNvSpPr>
          <p:nvPr/>
        </p:nvSpPr>
        <p:spPr bwMode="auto">
          <a:xfrm>
            <a:off x="8458200" y="3124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</a:t>
            </a:r>
            <a:endParaRPr lang="en-US" altLang="ja-JP"/>
          </a:p>
        </p:txBody>
      </p:sp>
      <p:sp>
        <p:nvSpPr>
          <p:cNvPr id="12394" name="Rectangle 160"/>
          <p:cNvSpPr>
            <a:spLocks noChangeArrowheads="1"/>
          </p:cNvSpPr>
          <p:nvPr/>
        </p:nvSpPr>
        <p:spPr bwMode="auto">
          <a:xfrm>
            <a:off x="8458200" y="3352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395" name="Line 161"/>
          <p:cNvSpPr>
            <a:spLocks noChangeShapeType="1"/>
          </p:cNvSpPr>
          <p:nvPr/>
        </p:nvSpPr>
        <p:spPr bwMode="auto">
          <a:xfrm>
            <a:off x="80010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396" name="AutoShape 162"/>
          <p:cNvSpPr>
            <a:spLocks noChangeArrowheads="1"/>
          </p:cNvSpPr>
          <p:nvPr/>
        </p:nvSpPr>
        <p:spPr bwMode="auto">
          <a:xfrm>
            <a:off x="79248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397" name="Rectangle 163"/>
          <p:cNvSpPr>
            <a:spLocks noChangeArrowheads="1"/>
          </p:cNvSpPr>
          <p:nvPr/>
        </p:nvSpPr>
        <p:spPr bwMode="auto">
          <a:xfrm>
            <a:off x="79248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8" name="Rectangle 164"/>
          <p:cNvSpPr>
            <a:spLocks noChangeArrowheads="1"/>
          </p:cNvSpPr>
          <p:nvPr/>
        </p:nvSpPr>
        <p:spPr bwMode="auto">
          <a:xfrm>
            <a:off x="81534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399" name="Rectangle 165"/>
          <p:cNvSpPr>
            <a:spLocks noChangeArrowheads="1"/>
          </p:cNvSpPr>
          <p:nvPr/>
        </p:nvSpPr>
        <p:spPr bwMode="auto">
          <a:xfrm>
            <a:off x="8458200" y="3886200"/>
            <a:ext cx="9144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2400" name="Rectangle 166"/>
          <p:cNvSpPr>
            <a:spLocks noChangeArrowheads="1"/>
          </p:cNvSpPr>
          <p:nvPr/>
        </p:nvSpPr>
        <p:spPr bwMode="auto">
          <a:xfrm>
            <a:off x="8458200" y="4114800"/>
            <a:ext cx="914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5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</p:txBody>
      </p:sp>
      <p:sp>
        <p:nvSpPr>
          <p:cNvPr id="12401" name="Line 167"/>
          <p:cNvSpPr>
            <a:spLocks noChangeShapeType="1"/>
          </p:cNvSpPr>
          <p:nvPr/>
        </p:nvSpPr>
        <p:spPr bwMode="auto">
          <a:xfrm>
            <a:off x="8001000" y="4038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2" name="AutoShape 168"/>
          <p:cNvSpPr>
            <a:spLocks noChangeArrowheads="1"/>
          </p:cNvSpPr>
          <p:nvPr/>
        </p:nvSpPr>
        <p:spPr bwMode="auto">
          <a:xfrm>
            <a:off x="7924800" y="3962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03" name="Rectangle 169"/>
          <p:cNvSpPr>
            <a:spLocks noChangeArrowheads="1"/>
          </p:cNvSpPr>
          <p:nvPr/>
        </p:nvSpPr>
        <p:spPr bwMode="auto">
          <a:xfrm>
            <a:off x="79248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4" name="Rectangle 170"/>
          <p:cNvSpPr>
            <a:spLocks noChangeArrowheads="1"/>
          </p:cNvSpPr>
          <p:nvPr/>
        </p:nvSpPr>
        <p:spPr bwMode="auto">
          <a:xfrm>
            <a:off x="8153400" y="4114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05" name="Rectangle 177"/>
          <p:cNvSpPr>
            <a:spLocks noChangeArrowheads="1"/>
          </p:cNvSpPr>
          <p:nvPr/>
        </p:nvSpPr>
        <p:spPr bwMode="auto">
          <a:xfrm>
            <a:off x="7848600" y="457200"/>
            <a:ext cx="1676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6" name="Rectangle 178"/>
          <p:cNvSpPr>
            <a:spLocks noChangeArrowheads="1"/>
          </p:cNvSpPr>
          <p:nvPr/>
        </p:nvSpPr>
        <p:spPr bwMode="auto">
          <a:xfrm>
            <a:off x="7848600" y="685800"/>
            <a:ext cx="1676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  <a:p>
            <a:r>
              <a:rPr lang="en-US" altLang="ja-JP" noProof="1"/>
              <a:t>DX2MultiText* m_pText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2407" name="Line 179"/>
          <p:cNvSpPr>
            <a:spLocks noChangeShapeType="1"/>
          </p:cNvSpPr>
          <p:nvPr/>
        </p:nvSpPr>
        <p:spPr bwMode="auto">
          <a:xfrm flipH="1" flipV="1">
            <a:off x="7924800" y="1143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08" name="Rectangle 180"/>
          <p:cNvSpPr>
            <a:spLocks noChangeArrowheads="1"/>
          </p:cNvSpPr>
          <p:nvPr/>
        </p:nvSpPr>
        <p:spPr bwMode="auto">
          <a:xfrm>
            <a:off x="7848600" y="4800600"/>
            <a:ext cx="1447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GameStage</a:t>
            </a:r>
            <a:endParaRPr lang="en-US" altLang="ja-JP"/>
          </a:p>
        </p:txBody>
      </p:sp>
      <p:sp>
        <p:nvSpPr>
          <p:cNvPr id="12409" name="Rectangle 181"/>
          <p:cNvSpPr>
            <a:spLocks noChangeArrowheads="1"/>
          </p:cNvSpPr>
          <p:nvPr/>
        </p:nvSpPr>
        <p:spPr bwMode="auto">
          <a:xfrm>
            <a:off x="7848600" y="5029200"/>
            <a:ext cx="1447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ゲーム時</a:t>
            </a:r>
          </a:p>
        </p:txBody>
      </p:sp>
      <p:sp>
        <p:nvSpPr>
          <p:cNvPr id="12410" name="Line 182"/>
          <p:cNvSpPr>
            <a:spLocks noChangeShapeType="1"/>
          </p:cNvSpPr>
          <p:nvPr/>
        </p:nvSpPr>
        <p:spPr bwMode="auto">
          <a:xfrm flipH="1" flipV="1">
            <a:off x="79248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1" name="Rectangle 183"/>
          <p:cNvSpPr>
            <a:spLocks noChangeArrowheads="1"/>
          </p:cNvSpPr>
          <p:nvPr/>
        </p:nvSpPr>
        <p:spPr bwMode="auto">
          <a:xfrm>
            <a:off x="8382000" y="5562600"/>
            <a:ext cx="10668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TextDialog</a:t>
            </a:r>
            <a:endParaRPr lang="en-US" altLang="ja-JP"/>
          </a:p>
        </p:txBody>
      </p:sp>
      <p:sp>
        <p:nvSpPr>
          <p:cNvPr id="12412" name="Rectangle 184"/>
          <p:cNvSpPr>
            <a:spLocks noChangeArrowheads="1"/>
          </p:cNvSpPr>
          <p:nvPr/>
        </p:nvSpPr>
        <p:spPr bwMode="auto">
          <a:xfrm>
            <a:off x="8382000" y="5791200"/>
            <a:ext cx="1066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6</a:t>
            </a:r>
            <a:r>
              <a:rPr lang="ja-JP" altLang="en-US"/>
              <a:t>ページ</a:t>
            </a:r>
          </a:p>
          <a:p>
            <a:r>
              <a:rPr lang="ja-JP" altLang="en-US"/>
              <a:t>記載クラス</a:t>
            </a:r>
          </a:p>
          <a:p>
            <a:endParaRPr lang="en-US" altLang="ja-JP"/>
          </a:p>
        </p:txBody>
      </p:sp>
      <p:sp>
        <p:nvSpPr>
          <p:cNvPr id="12413" name="Line 185"/>
          <p:cNvSpPr>
            <a:spLocks noChangeShapeType="1"/>
          </p:cNvSpPr>
          <p:nvPr/>
        </p:nvSpPr>
        <p:spPr bwMode="auto">
          <a:xfrm>
            <a:off x="8001000" y="5715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2414" name="AutoShape 186"/>
          <p:cNvSpPr>
            <a:spLocks noChangeArrowheads="1"/>
          </p:cNvSpPr>
          <p:nvPr/>
        </p:nvSpPr>
        <p:spPr bwMode="auto">
          <a:xfrm>
            <a:off x="7924800" y="5638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2415" name="Rectangle 187"/>
          <p:cNvSpPr>
            <a:spLocks noChangeArrowheads="1"/>
          </p:cNvSpPr>
          <p:nvPr/>
        </p:nvSpPr>
        <p:spPr bwMode="auto">
          <a:xfrm>
            <a:off x="79248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2416" name="Rectangle 188"/>
          <p:cNvSpPr>
            <a:spLocks noChangeArrowheads="1"/>
          </p:cNvSpPr>
          <p:nvPr/>
        </p:nvSpPr>
        <p:spPr bwMode="auto">
          <a:xfrm>
            <a:off x="8153400" y="5791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D21014B-B7FC-4CD8-A847-7528F1BB93BE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2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4100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4101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410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410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5" name="グループ化 4"/>
          <p:cNvGrpSpPr/>
          <p:nvPr/>
        </p:nvGrpSpPr>
        <p:grpSpPr>
          <a:xfrm>
            <a:off x="3780006" y="2744924"/>
            <a:ext cx="1032899" cy="828092"/>
            <a:chOff x="3780006" y="2744924"/>
            <a:chExt cx="1032899" cy="828092"/>
          </a:xfrm>
        </p:grpSpPr>
        <p:sp>
          <p:nvSpPr>
            <p:cNvPr id="2" name="円/楕円 1"/>
            <p:cNvSpPr/>
            <p:nvPr/>
          </p:nvSpPr>
          <p:spPr bwMode="auto">
            <a:xfrm>
              <a:off x="4160912" y="2744924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0" name="円/楕円 9"/>
            <p:cNvSpPr/>
            <p:nvPr/>
          </p:nvSpPr>
          <p:spPr bwMode="auto">
            <a:xfrm>
              <a:off x="3944888" y="2816932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1" name="円/楕円 10"/>
            <p:cNvSpPr/>
            <p:nvPr/>
          </p:nvSpPr>
          <p:spPr bwMode="auto">
            <a:xfrm>
              <a:off x="4090079" y="3212976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2" name="円/楕円 11"/>
            <p:cNvSpPr/>
            <p:nvPr/>
          </p:nvSpPr>
          <p:spPr bwMode="auto">
            <a:xfrm>
              <a:off x="4380857" y="2848047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13" name="円/楕円 12"/>
            <p:cNvSpPr/>
            <p:nvPr/>
          </p:nvSpPr>
          <p:spPr bwMode="auto">
            <a:xfrm>
              <a:off x="3780006" y="3109366"/>
              <a:ext cx="432048" cy="36004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4722575" y="4797152"/>
            <a:ext cx="1227584" cy="1080120"/>
            <a:chOff x="3763144" y="2744924"/>
            <a:chExt cx="1227584" cy="1080120"/>
          </a:xfrm>
        </p:grpSpPr>
        <p:sp>
          <p:nvSpPr>
            <p:cNvPr id="14" name="円/楕円 13"/>
            <p:cNvSpPr/>
            <p:nvPr/>
          </p:nvSpPr>
          <p:spPr bwMode="auto">
            <a:xfrm>
              <a:off x="4160912" y="3104964"/>
              <a:ext cx="432048" cy="360040"/>
            </a:xfrm>
            <a:prstGeom prst="ellipse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3" name="円/楕円 2"/>
            <p:cNvSpPr/>
            <p:nvPr/>
          </p:nvSpPr>
          <p:spPr bwMode="auto">
            <a:xfrm>
              <a:off x="3763144" y="2744924"/>
              <a:ext cx="1227584" cy="1080120"/>
            </a:xfrm>
            <a:prstGeom prst="ellipse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9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</p:grpSp>
      <p:sp>
        <p:nvSpPr>
          <p:cNvPr id="20" name="円/楕円 19"/>
          <p:cNvSpPr/>
          <p:nvPr/>
        </p:nvSpPr>
        <p:spPr bwMode="auto">
          <a:xfrm>
            <a:off x="3991542" y="4216526"/>
            <a:ext cx="2689650" cy="2241372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円/楕円 17"/>
          <p:cNvSpPr/>
          <p:nvPr/>
        </p:nvSpPr>
        <p:spPr bwMode="auto">
          <a:xfrm>
            <a:off x="-591616" y="2568859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円/楕円 18"/>
          <p:cNvSpPr/>
          <p:nvPr/>
        </p:nvSpPr>
        <p:spPr bwMode="auto">
          <a:xfrm>
            <a:off x="-625950" y="594928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1" name="円/楕円 20"/>
          <p:cNvSpPr/>
          <p:nvPr/>
        </p:nvSpPr>
        <p:spPr bwMode="auto">
          <a:xfrm>
            <a:off x="3728864" y="-531440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2" name="円/楕円 21"/>
          <p:cNvSpPr/>
          <p:nvPr/>
        </p:nvSpPr>
        <p:spPr bwMode="auto">
          <a:xfrm>
            <a:off x="7329264" y="-502889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23" name="円/楕円 22"/>
          <p:cNvSpPr/>
          <p:nvPr/>
        </p:nvSpPr>
        <p:spPr bwMode="auto">
          <a:xfrm>
            <a:off x="9906000" y="3176972"/>
            <a:ext cx="432048" cy="360040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6" name="爆発 2 5"/>
          <p:cNvSpPr/>
          <p:nvPr/>
        </p:nvSpPr>
        <p:spPr bwMode="auto">
          <a:xfrm rot="1507410">
            <a:off x="3487758" y="3126314"/>
            <a:ext cx="4264238" cy="4224067"/>
          </a:xfrm>
          <a:prstGeom prst="irregularSeal2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9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8501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6965E-6 1.90608E-6 L 0.13075 0.6451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7" y="322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2959E-6 -1.86907E-6 L -0.1527 0.5570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43" y="2785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4885E-6 -2.26E-6 L -0.40538 0.251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269" y="1258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68354E-6 3.62248E-6 L 0.53068 0.361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34" y="1806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1078E-7 2.29008E-7 L 0.40314 -0.0786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7" y="-3932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6148E-6 1.5244E-6 L 0.08092 0.249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38" y="1244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animScale>
                                      <p:cBhvr>
                                        <p:cTn id="18" dur="900" fill="hold"/>
                                        <p:tgtEl>
                                          <p:spTgt spid="2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6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6" presetClass="exit" presetSubtype="16" fill="hold" grpId="1" nodeType="afterEffect">
                                  <p:stCondLst>
                                    <p:cond delay="400"/>
                                  </p:stCondLst>
                                  <p:childTnLst>
                                    <p:animEffect transition="out" filter="circle(i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6" presetClass="emph" presetSubtype="0" fill="hold" grpId="1" nodeType="withEffect">
                                  <p:stCondLst>
                                    <p:cond delay="700"/>
                                  </p:stCondLst>
                                  <p:childTnLst>
                                    <p:animScale>
                                      <p:cBhvr>
                                        <p:cTn id="39" dur="100" fill="hold"/>
                                        <p:tgtEl>
                                          <p:spTgt spid="20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3" grpId="0" animBg="1"/>
      <p:bldP spid="23" grpId="1" animBg="1"/>
      <p:bldP spid="6" grpId="0" animBg="1"/>
      <p:bldP spid="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56F2FBA-A3AF-4C5C-B447-B3F2FC4A39C6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3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3075" name="正方形/長方形 3"/>
          <p:cNvSpPr>
            <a:spLocks noChangeArrowheads="1"/>
          </p:cNvSpPr>
          <p:nvPr/>
        </p:nvSpPr>
        <p:spPr bwMode="auto">
          <a:xfrm>
            <a:off x="1531938" y="2640013"/>
            <a:ext cx="649287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ｵｰﾌﾟﾆﾝｸﾞ</a:t>
            </a:r>
            <a:endParaRPr lang="en-US" altLang="ja-JP"/>
          </a:p>
        </p:txBody>
      </p:sp>
      <p:cxnSp>
        <p:nvCxnSpPr>
          <p:cNvPr id="3076" name="直線矢印コネクタ 4"/>
          <p:cNvCxnSpPr>
            <a:cxnSpLocks noChangeShapeType="1"/>
            <a:stCxn id="3078" idx="3"/>
            <a:endCxn id="3075" idx="1"/>
          </p:cNvCxnSpPr>
          <p:nvPr/>
        </p:nvCxnSpPr>
        <p:spPr bwMode="auto">
          <a:xfrm>
            <a:off x="1316038" y="275590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7" name="正方形/長方形 6"/>
          <p:cNvSpPr>
            <a:spLocks noChangeArrowheads="1"/>
          </p:cNvSpPr>
          <p:nvPr/>
        </p:nvSpPr>
        <p:spPr bwMode="auto">
          <a:xfrm>
            <a:off x="2397125" y="2640013"/>
            <a:ext cx="719138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ﾀｲﾄﾙﾒﾆｭｰ</a:t>
            </a:r>
          </a:p>
        </p:txBody>
      </p:sp>
      <p:sp>
        <p:nvSpPr>
          <p:cNvPr id="3078" name="正方形/長方形 12"/>
          <p:cNvSpPr>
            <a:spLocks noChangeArrowheads="1"/>
          </p:cNvSpPr>
          <p:nvPr/>
        </p:nvSpPr>
        <p:spPr bwMode="auto">
          <a:xfrm>
            <a:off x="884238" y="2640013"/>
            <a:ext cx="431800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Run</a:t>
            </a:r>
          </a:p>
        </p:txBody>
      </p:sp>
      <p:cxnSp>
        <p:nvCxnSpPr>
          <p:cNvPr id="3079" name="直線矢印コネクタ 16"/>
          <p:cNvCxnSpPr>
            <a:cxnSpLocks noChangeShapeType="1"/>
            <a:stCxn id="3075" idx="3"/>
            <a:endCxn id="3077" idx="1"/>
          </p:cNvCxnSpPr>
          <p:nvPr/>
        </p:nvCxnSpPr>
        <p:spPr bwMode="auto">
          <a:xfrm flipV="1">
            <a:off x="2181225" y="2755900"/>
            <a:ext cx="21590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80" name="正方形/長方形 19"/>
          <p:cNvSpPr>
            <a:spLocks noChangeArrowheads="1"/>
          </p:cNvSpPr>
          <p:nvPr/>
        </p:nvSpPr>
        <p:spPr bwMode="auto">
          <a:xfrm>
            <a:off x="3670300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ステージ</a:t>
            </a:r>
            <a:r>
              <a:rPr lang="en-US" altLang="ja-JP"/>
              <a:t>1</a:t>
            </a:r>
          </a:p>
        </p:txBody>
      </p:sp>
      <p:sp>
        <p:nvSpPr>
          <p:cNvPr id="3081" name="正方形/長方形 20"/>
          <p:cNvSpPr>
            <a:spLocks noChangeArrowheads="1"/>
          </p:cNvSpPr>
          <p:nvPr/>
        </p:nvSpPr>
        <p:spPr bwMode="auto">
          <a:xfrm>
            <a:off x="3673475" y="2640013"/>
            <a:ext cx="774700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設定</a:t>
            </a:r>
          </a:p>
        </p:txBody>
      </p:sp>
      <p:sp>
        <p:nvSpPr>
          <p:cNvPr id="3082" name="正方形/長方形 21"/>
          <p:cNvSpPr>
            <a:spLocks noChangeArrowheads="1"/>
          </p:cNvSpPr>
          <p:nvPr/>
        </p:nvSpPr>
        <p:spPr bwMode="auto">
          <a:xfrm>
            <a:off x="3702050" y="3379788"/>
            <a:ext cx="746125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その他</a:t>
            </a:r>
          </a:p>
        </p:txBody>
      </p:sp>
      <p:cxnSp>
        <p:nvCxnSpPr>
          <p:cNvPr id="3083" name="直線矢印コネクタ 24"/>
          <p:cNvCxnSpPr>
            <a:cxnSpLocks noChangeShapeType="1"/>
            <a:stCxn id="3077" idx="3"/>
            <a:endCxn id="3080" idx="1"/>
          </p:cNvCxnSpPr>
          <p:nvPr/>
        </p:nvCxnSpPr>
        <p:spPr bwMode="auto">
          <a:xfrm flipV="1">
            <a:off x="3116263" y="2176463"/>
            <a:ext cx="554037" cy="5794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4" name="直線矢印コネクタ 26"/>
          <p:cNvCxnSpPr>
            <a:cxnSpLocks noChangeShapeType="1"/>
            <a:stCxn id="3077" idx="3"/>
            <a:endCxn id="3081" idx="1"/>
          </p:cNvCxnSpPr>
          <p:nvPr/>
        </p:nvCxnSpPr>
        <p:spPr bwMode="auto">
          <a:xfrm>
            <a:off x="3116263" y="2755900"/>
            <a:ext cx="55721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5" name="直線矢印コネクタ 28"/>
          <p:cNvCxnSpPr>
            <a:cxnSpLocks noChangeShapeType="1"/>
            <a:stCxn id="3077" idx="3"/>
            <a:endCxn id="3082" idx="1"/>
          </p:cNvCxnSpPr>
          <p:nvPr/>
        </p:nvCxnSpPr>
        <p:spPr bwMode="auto">
          <a:xfrm>
            <a:off x="3116263" y="2755900"/>
            <a:ext cx="585787" cy="739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6" name="カギ線コネクタ 3125"/>
          <p:cNvCxnSpPr>
            <a:cxnSpLocks noChangeShapeType="1"/>
            <a:endCxn id="3077" idx="2"/>
          </p:cNvCxnSpPr>
          <p:nvPr/>
        </p:nvCxnSpPr>
        <p:spPr bwMode="auto">
          <a:xfrm rot="10800000" flipV="1">
            <a:off x="2757488" y="2755900"/>
            <a:ext cx="1979612" cy="114300"/>
          </a:xfrm>
          <a:prstGeom prst="bentConnector4">
            <a:avLst>
              <a:gd name="adj1" fmla="val 352"/>
              <a:gd name="adj2" fmla="val 1092491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7" name="直線矢印コネクタ 3130"/>
          <p:cNvCxnSpPr>
            <a:cxnSpLocks noChangeShapeType="1"/>
            <a:stCxn id="3082" idx="3"/>
          </p:cNvCxnSpPr>
          <p:nvPr/>
        </p:nvCxnSpPr>
        <p:spPr bwMode="auto">
          <a:xfrm>
            <a:off x="4448175" y="3495675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8" name="直線矢印コネクタ 3156"/>
          <p:cNvCxnSpPr>
            <a:cxnSpLocks noChangeShapeType="1"/>
            <a:stCxn id="3081" idx="3"/>
          </p:cNvCxnSpPr>
          <p:nvPr/>
        </p:nvCxnSpPr>
        <p:spPr bwMode="auto">
          <a:xfrm flipV="1">
            <a:off x="4448175" y="2755900"/>
            <a:ext cx="2889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9" name="直線矢印コネクタ 3159"/>
          <p:cNvCxnSpPr>
            <a:cxnSpLocks noChangeShapeType="1"/>
            <a:stCxn id="3080" idx="3"/>
            <a:endCxn id="3090" idx="1"/>
          </p:cNvCxnSpPr>
          <p:nvPr/>
        </p:nvCxnSpPr>
        <p:spPr bwMode="auto">
          <a:xfrm>
            <a:off x="4448175" y="2176463"/>
            <a:ext cx="3079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0" name="正方形/長方形 120"/>
          <p:cNvSpPr>
            <a:spLocks noChangeArrowheads="1"/>
          </p:cNvSpPr>
          <p:nvPr/>
        </p:nvSpPr>
        <p:spPr bwMode="auto">
          <a:xfrm>
            <a:off x="4756150" y="2060575"/>
            <a:ext cx="779463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リザルト</a:t>
            </a:r>
            <a:endParaRPr lang="en-US" altLang="ja-JP"/>
          </a:p>
        </p:txBody>
      </p:sp>
      <p:sp>
        <p:nvSpPr>
          <p:cNvPr id="3091" name="正方形/長方形 133"/>
          <p:cNvSpPr>
            <a:spLocks noChangeArrowheads="1"/>
          </p:cNvSpPr>
          <p:nvPr/>
        </p:nvSpPr>
        <p:spPr bwMode="auto">
          <a:xfrm>
            <a:off x="5861050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ステージ</a:t>
            </a:r>
            <a:r>
              <a:rPr lang="en-US" altLang="ja-JP"/>
              <a:t>2</a:t>
            </a:r>
          </a:p>
        </p:txBody>
      </p:sp>
      <p:cxnSp>
        <p:nvCxnSpPr>
          <p:cNvPr id="3092" name="直線矢印コネクタ 101"/>
          <p:cNvCxnSpPr>
            <a:cxnSpLocks noChangeShapeType="1"/>
            <a:stCxn id="3090" idx="3"/>
            <a:endCxn id="3091" idx="1"/>
          </p:cNvCxnSpPr>
          <p:nvPr/>
        </p:nvCxnSpPr>
        <p:spPr bwMode="auto">
          <a:xfrm>
            <a:off x="5535613" y="2176463"/>
            <a:ext cx="32543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3" name="正方形/長方形 146"/>
          <p:cNvSpPr>
            <a:spLocks noChangeArrowheads="1"/>
          </p:cNvSpPr>
          <p:nvPr/>
        </p:nvSpPr>
        <p:spPr bwMode="auto">
          <a:xfrm>
            <a:off x="6897688" y="2060575"/>
            <a:ext cx="777875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リザルト</a:t>
            </a:r>
            <a:endParaRPr lang="en-US" altLang="ja-JP"/>
          </a:p>
        </p:txBody>
      </p:sp>
      <p:cxnSp>
        <p:nvCxnSpPr>
          <p:cNvPr id="3094" name="直線矢印コネクタ 113"/>
          <p:cNvCxnSpPr>
            <a:cxnSpLocks noChangeShapeType="1"/>
            <a:stCxn id="3091" idx="3"/>
            <a:endCxn id="3093" idx="1"/>
          </p:cNvCxnSpPr>
          <p:nvPr/>
        </p:nvCxnSpPr>
        <p:spPr bwMode="auto">
          <a:xfrm>
            <a:off x="6638925" y="2176463"/>
            <a:ext cx="258763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95" name="テキスト ボックス 114"/>
          <p:cNvSpPr txBox="1">
            <a:spLocks noChangeArrowheads="1"/>
          </p:cNvSpPr>
          <p:nvPr/>
        </p:nvSpPr>
        <p:spPr bwMode="auto">
          <a:xfrm>
            <a:off x="7905750" y="2060575"/>
            <a:ext cx="863600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…</a:t>
            </a:r>
          </a:p>
        </p:txBody>
      </p:sp>
      <p:sp>
        <p:nvSpPr>
          <p:cNvPr id="3096" name="正方形/長方形 118"/>
          <p:cNvSpPr>
            <a:spLocks noChangeArrowheads="1"/>
          </p:cNvSpPr>
          <p:nvPr/>
        </p:nvSpPr>
        <p:spPr bwMode="auto">
          <a:xfrm>
            <a:off x="4997450" y="1020763"/>
            <a:ext cx="863600" cy="23018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ｹﾞｰﾑｵｰﾊﾞｰ</a:t>
            </a:r>
            <a:endParaRPr lang="en-US" altLang="ja-JP"/>
          </a:p>
        </p:txBody>
      </p:sp>
      <p:cxnSp>
        <p:nvCxnSpPr>
          <p:cNvPr id="3097" name="直線矢印コネクタ 121"/>
          <p:cNvCxnSpPr>
            <a:cxnSpLocks noChangeShapeType="1"/>
            <a:stCxn id="3080" idx="0"/>
            <a:endCxn id="3096" idx="2"/>
          </p:cNvCxnSpPr>
          <p:nvPr/>
        </p:nvCxnSpPr>
        <p:spPr bwMode="auto">
          <a:xfrm flipV="1">
            <a:off x="4059238" y="1250950"/>
            <a:ext cx="1370012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8" name="直線矢印コネクタ 123"/>
          <p:cNvCxnSpPr>
            <a:cxnSpLocks noChangeShapeType="1"/>
            <a:stCxn id="3091" idx="0"/>
            <a:endCxn id="3096" idx="2"/>
          </p:cNvCxnSpPr>
          <p:nvPr/>
        </p:nvCxnSpPr>
        <p:spPr bwMode="auto">
          <a:xfrm flipH="1" flipV="1">
            <a:off x="5429250" y="1250950"/>
            <a:ext cx="820738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99" name="直線矢印コネクタ 129"/>
          <p:cNvCxnSpPr>
            <a:cxnSpLocks noChangeShapeType="1"/>
            <a:stCxn id="3095" idx="0"/>
            <a:endCxn id="3096" idx="2"/>
          </p:cNvCxnSpPr>
          <p:nvPr/>
        </p:nvCxnSpPr>
        <p:spPr bwMode="auto">
          <a:xfrm flipH="1" flipV="1">
            <a:off x="5429250" y="1250950"/>
            <a:ext cx="2908300" cy="8096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00" name="カギ線コネクタ 134"/>
          <p:cNvCxnSpPr>
            <a:cxnSpLocks noChangeShapeType="1"/>
            <a:stCxn id="3096" idx="1"/>
            <a:endCxn id="3077" idx="0"/>
          </p:cNvCxnSpPr>
          <p:nvPr/>
        </p:nvCxnSpPr>
        <p:spPr bwMode="auto">
          <a:xfrm rot="10800000" flipV="1">
            <a:off x="2757488" y="1136650"/>
            <a:ext cx="2239962" cy="15033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01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めも</a:t>
            </a:r>
            <a:endParaRPr lang="en-US" altLang="ja-JP" sz="1600" b="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3102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3103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104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105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6FD186CA-AF32-4BBD-A6AF-8DDDE2426C0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4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5123" name="Rectangle 2"/>
          <p:cNvSpPr>
            <a:spLocks noChangeArrowheads="1"/>
          </p:cNvSpPr>
          <p:nvPr/>
        </p:nvSpPr>
        <p:spPr bwMode="auto">
          <a:xfrm>
            <a:off x="228600" y="457200"/>
            <a:ext cx="3352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 b="0">
                <a:solidFill>
                  <a:schemeClr val="accent2"/>
                </a:solidFill>
                <a:latin typeface="Arial" charset="0"/>
                <a:ea typeface="HGP創英角ｺﾞｼｯｸUB" pitchFamily="50" charset="-128"/>
              </a:rPr>
              <a:t>コーディング規約</a:t>
            </a:r>
            <a:endParaRPr lang="ja-JP" altLang="en-US" sz="1600">
              <a:solidFill>
                <a:schemeClr val="accent2"/>
              </a:solidFill>
              <a:latin typeface="Arial" charset="0"/>
              <a:ea typeface="HGP創英角ｺﾞｼｯｸUB" pitchFamily="50" charset="-128"/>
            </a:endParaRPr>
          </a:p>
        </p:txBody>
      </p:sp>
      <p:grpSp>
        <p:nvGrpSpPr>
          <p:cNvPr id="5124" name="Group 3"/>
          <p:cNvGrpSpPr>
            <a:grpSpLocks/>
          </p:cNvGrpSpPr>
          <p:nvPr/>
        </p:nvGrpSpPr>
        <p:grpSpPr bwMode="auto">
          <a:xfrm flipV="1">
            <a:off x="0" y="685800"/>
            <a:ext cx="1752600" cy="88900"/>
            <a:chOff x="-962" y="663"/>
            <a:chExt cx="2540" cy="45"/>
          </a:xfrm>
        </p:grpSpPr>
        <p:sp>
          <p:nvSpPr>
            <p:cNvPr id="5129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0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5131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5125" name="テキスト ボックス 2"/>
          <p:cNvSpPr txBox="1">
            <a:spLocks noChangeArrowheads="1"/>
          </p:cNvSpPr>
          <p:nvPr/>
        </p:nvSpPr>
        <p:spPr bwMode="auto">
          <a:xfrm>
            <a:off x="7458075" y="6165850"/>
            <a:ext cx="2447925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algn="r" eaLnBrk="1" hangingPunct="1"/>
            <a:r>
              <a:rPr lang="ja-JP" altLang="en-US"/>
              <a:t>デバイス寄りの関数・クラス</a:t>
            </a:r>
          </a:p>
        </p:txBody>
      </p:sp>
      <p:sp>
        <p:nvSpPr>
          <p:cNvPr id="5126" name="テキスト ボックス 1"/>
          <p:cNvSpPr txBox="1">
            <a:spLocks noChangeArrowheads="1"/>
          </p:cNvSpPr>
          <p:nvPr/>
        </p:nvSpPr>
        <p:spPr bwMode="auto">
          <a:xfrm>
            <a:off x="214313" y="908050"/>
            <a:ext cx="70564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 sz="1200"/>
              <a:t>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１．変数の命名規則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命名はハンガリー記法を環境に合わせてかみ砕き、特に変数について次のように定義する。</a:t>
            </a: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プレフィックス部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_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タイプ部</a:t>
            </a:r>
            <a:r>
              <a:rPr lang="en-US" altLang="ja-JP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+</a:t>
            </a:r>
            <a:r>
              <a:rPr lang="ja-JP" altLang="en-US" sz="1000">
                <a:solidFill>
                  <a:srgbClr val="FF0000"/>
                </a:solidFill>
                <a:latin typeface="ＭＳ ゴシック" pitchFamily="49" charset="-128"/>
                <a:ea typeface="ＭＳ ゴシック" pitchFamily="49" charset="-128"/>
              </a:rPr>
              <a:t>名前部</a:t>
            </a:r>
            <a:endParaRPr lang="en-US" altLang="ja-JP" sz="1000">
              <a:solidFill>
                <a:srgbClr val="FF0000"/>
              </a:solidFill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例：</a:t>
            </a:r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char*g_pFileName ;  //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グローバル位置に宣言されたポインタでファイルの名前を表す）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r>
              <a:rPr lang="en-US" altLang="ja-JP" sz="1000">
                <a:latin typeface="ＭＳ ゴシック" pitchFamily="49" charset="-128"/>
                <a:ea typeface="ＭＳ ゴシック" pitchFamily="49" charset="-128"/>
              </a:rPr>
              <a:t>    </a:t>
            </a:r>
            <a:r>
              <a:rPr lang="ja-JP" altLang="en-US" sz="1000">
                <a:latin typeface="ＭＳ ゴシック" pitchFamily="49" charset="-128"/>
                <a:ea typeface="ＭＳ ゴシック" pitchFamily="49" charset="-128"/>
              </a:rPr>
              <a:t>なお、この規約に固く従う必要はない。規約といっても命名例程度に考えてもらえれば良い </a:t>
            </a:r>
            <a:endParaRPr lang="en-US" altLang="ja-JP" sz="1000">
              <a:latin typeface="ＭＳ ゴシック" pitchFamily="49" charset="-128"/>
              <a:ea typeface="ＭＳ ゴシック" pitchFamily="49" charset="-128"/>
            </a:endParaRPr>
          </a:p>
          <a:p>
            <a:pPr eaLnBrk="1" hangingPunct="1"/>
            <a:endParaRPr lang="ja-JP" altLang="en-US" sz="1000"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5127" name="正方形/長方形 1"/>
          <p:cNvSpPr>
            <a:spLocks noChangeArrowheads="1"/>
          </p:cNvSpPr>
          <p:nvPr/>
        </p:nvSpPr>
        <p:spPr bwMode="auto">
          <a:xfrm>
            <a:off x="4592638" y="2108200"/>
            <a:ext cx="4953000" cy="258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・タイプ部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タイプ部は変数の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p        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ポインタ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h        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ハンドル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b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フラグ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論理型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bool )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c        	8bit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整数型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char )</a:t>
            </a:r>
            <a:endParaRPr lang="ja-JP" altLang="en-US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	16bit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整数型（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int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 ）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l	32bit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整数型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long int )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by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バイナリ型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( 8bit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, byte )</a:t>
            </a:r>
            <a:endParaRPr lang="ja-JP" altLang="en-US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w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ワードデータ（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16bit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, unsigned short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dw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ダブルワードデータ（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32bit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分のフラグデータ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, unsigned long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）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f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実数型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float )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v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ベクトル型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D3DXVECTOR2 , D3DXVECTOR3 , D3DXVECTOR4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)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v2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二次元ベクトル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D3DXVECTOR2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v3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三次元ベクトル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D3DXVECTOR3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v4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四次元ベクトル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D3DXVECTOR4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等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)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を明示的に表記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m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マトリックス型</a:t>
            </a:r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s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文字列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( string , wstring , char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* 等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)</a:t>
            </a:r>
          </a:p>
        </p:txBody>
      </p:sp>
      <p:sp>
        <p:nvSpPr>
          <p:cNvPr id="5128" name="正方形/長方形 2"/>
          <p:cNvSpPr>
            <a:spLocks noChangeArrowheads="1"/>
          </p:cNvSpPr>
          <p:nvPr/>
        </p:nvSpPr>
        <p:spPr bwMode="auto">
          <a:xfrm>
            <a:off x="261938" y="2108200"/>
            <a:ext cx="4953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・プレフィックス部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プレフィックス部は変数のスコープ（有効範囲）を表す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g_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グローバル変数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m_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メンバ変数（パブリック変数には付けない）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s_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スタティック変数（定数とグローバル以外）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出力用の仮引数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io_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入出力用の仮引数</a:t>
            </a:r>
          </a:p>
          <a:p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      なし </a:t>
            </a:r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	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ローカル変数</a:t>
            </a:r>
          </a:p>
          <a:p>
            <a:r>
              <a:rPr lang="en-US" altLang="ja-JP">
                <a:latin typeface="ＭＳ ゴシック" pitchFamily="49" charset="-128"/>
                <a:ea typeface="ＭＳ ゴシック" pitchFamily="49" charset="-128"/>
              </a:rPr>
              <a:t>      ※</a:t>
            </a:r>
            <a:r>
              <a:rPr lang="ja-JP" altLang="en-US">
                <a:latin typeface="ＭＳ ゴシック" pitchFamily="49" charset="-128"/>
                <a:ea typeface="ＭＳ ゴシック" pitchFamily="49" charset="-128"/>
              </a:rPr>
              <a:t>プレフィックスは重複しない</a:t>
            </a:r>
          </a:p>
          <a:p>
            <a:endParaRPr lang="en-US" altLang="ja-JP">
              <a:latin typeface="ＭＳ ゴシック" pitchFamily="49" charset="-128"/>
              <a:ea typeface="ＭＳ ゴシック" pitchFamily="49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EF7F2ECD-F167-47B8-8F59-971C48144491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5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6147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6148" name="Rectangle 24"/>
          <p:cNvSpPr>
            <a:spLocks noChangeArrowheads="1"/>
          </p:cNvSpPr>
          <p:nvPr/>
        </p:nvSpPr>
        <p:spPr bwMode="auto">
          <a:xfrm>
            <a:off x="228600" y="1219200"/>
            <a:ext cx="69215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6149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</a:p>
        </p:txBody>
      </p:sp>
      <p:grpSp>
        <p:nvGrpSpPr>
          <p:cNvPr id="6150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6172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3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6174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6151" name="グループ化 1"/>
          <p:cNvGrpSpPr>
            <a:grpSpLocks/>
          </p:cNvGrpSpPr>
          <p:nvPr/>
        </p:nvGrpSpPr>
        <p:grpSpPr bwMode="auto">
          <a:xfrm>
            <a:off x="914400" y="844550"/>
            <a:ext cx="8502650" cy="5486400"/>
            <a:chOff x="1136576" y="846151"/>
            <a:chExt cx="8503096" cy="5486400"/>
          </a:xfrm>
        </p:grpSpPr>
        <p:sp>
          <p:nvSpPr>
            <p:cNvPr id="6152" name="Rectangle 2"/>
            <p:cNvSpPr>
              <a:spLocks noChangeArrowheads="1"/>
            </p:cNvSpPr>
            <p:nvPr/>
          </p:nvSpPr>
          <p:spPr bwMode="auto">
            <a:xfrm>
              <a:off x="1822376" y="922351"/>
              <a:ext cx="990600" cy="5029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6153" name="Rectangle 3"/>
            <p:cNvSpPr>
              <a:spLocks noChangeArrowheads="1"/>
            </p:cNvSpPr>
            <p:nvPr/>
          </p:nvSpPr>
          <p:spPr bwMode="auto">
            <a:xfrm>
              <a:off x="1136576" y="846151"/>
              <a:ext cx="8503096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6154" name="Line 21"/>
            <p:cNvSpPr>
              <a:spLocks noChangeShapeType="1"/>
            </p:cNvSpPr>
            <p:nvPr/>
          </p:nvSpPr>
          <p:spPr bwMode="auto">
            <a:xfrm>
              <a:off x="1593776" y="1150951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55" name="Rectangle 23"/>
            <p:cNvSpPr>
              <a:spLocks noChangeArrowheads="1"/>
            </p:cNvSpPr>
            <p:nvPr/>
          </p:nvSpPr>
          <p:spPr bwMode="auto">
            <a:xfrm>
              <a:off x="1288976" y="1150951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6156" name="Rectangle 32"/>
            <p:cNvSpPr>
              <a:spLocks noChangeArrowheads="1"/>
            </p:cNvSpPr>
            <p:nvPr/>
          </p:nvSpPr>
          <p:spPr bwMode="auto">
            <a:xfrm>
              <a:off x="3422576" y="1379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6157" name="Rectangle 33"/>
            <p:cNvSpPr>
              <a:spLocks noChangeArrowheads="1"/>
            </p:cNvSpPr>
            <p:nvPr/>
          </p:nvSpPr>
          <p:spPr bwMode="auto">
            <a:xfrm>
              <a:off x="3422576" y="1760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6158" name="Rectangle 34"/>
            <p:cNvSpPr>
              <a:spLocks noChangeArrowheads="1"/>
            </p:cNvSpPr>
            <p:nvPr/>
          </p:nvSpPr>
          <p:spPr bwMode="auto">
            <a:xfrm>
              <a:off x="3422576" y="2141551"/>
              <a:ext cx="1824608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6159" name="Line 53"/>
            <p:cNvSpPr>
              <a:spLocks noChangeShapeType="1"/>
            </p:cNvSpPr>
            <p:nvPr/>
          </p:nvSpPr>
          <p:spPr bwMode="auto">
            <a:xfrm flipH="1">
              <a:off x="2812976" y="55705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0" name="Rectangle 54"/>
            <p:cNvSpPr>
              <a:spLocks noChangeArrowheads="1"/>
            </p:cNvSpPr>
            <p:nvPr/>
          </p:nvSpPr>
          <p:spPr bwMode="auto">
            <a:xfrm>
              <a:off x="2889176" y="5722951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6161" name="Line 55"/>
            <p:cNvSpPr>
              <a:spLocks noChangeShapeType="1"/>
            </p:cNvSpPr>
            <p:nvPr/>
          </p:nvSpPr>
          <p:spPr bwMode="auto">
            <a:xfrm>
              <a:off x="2812976" y="2831989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2" name="Rectangle 59"/>
            <p:cNvSpPr>
              <a:spLocks noChangeArrowheads="1"/>
            </p:cNvSpPr>
            <p:nvPr/>
          </p:nvSpPr>
          <p:spPr bwMode="auto">
            <a:xfrm>
              <a:off x="1822376" y="6027751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6163" name="Line 60"/>
            <p:cNvSpPr>
              <a:spLocks noChangeShapeType="1"/>
            </p:cNvSpPr>
            <p:nvPr/>
          </p:nvSpPr>
          <p:spPr bwMode="auto">
            <a:xfrm>
              <a:off x="2812976" y="1455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4" name="Line 61"/>
            <p:cNvSpPr>
              <a:spLocks noChangeShapeType="1"/>
            </p:cNvSpPr>
            <p:nvPr/>
          </p:nvSpPr>
          <p:spPr bwMode="auto">
            <a:xfrm>
              <a:off x="2812976" y="1836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5" name="Line 62"/>
            <p:cNvSpPr>
              <a:spLocks noChangeShapeType="1"/>
            </p:cNvSpPr>
            <p:nvPr/>
          </p:nvSpPr>
          <p:spPr bwMode="auto">
            <a:xfrm>
              <a:off x="2812976" y="2293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6" name="Rectangle 63"/>
            <p:cNvSpPr>
              <a:spLocks noChangeArrowheads="1"/>
            </p:cNvSpPr>
            <p:nvPr/>
          </p:nvSpPr>
          <p:spPr bwMode="auto">
            <a:xfrm>
              <a:off x="3422576" y="998551"/>
              <a:ext cx="1371600" cy="22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6167" name="Line 64"/>
            <p:cNvSpPr>
              <a:spLocks noChangeShapeType="1"/>
            </p:cNvSpPr>
            <p:nvPr/>
          </p:nvSpPr>
          <p:spPr bwMode="auto">
            <a:xfrm>
              <a:off x="2812976" y="10747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68" name="Rectangle 34"/>
            <p:cNvSpPr>
              <a:spLocks noChangeArrowheads="1"/>
            </p:cNvSpPr>
            <p:nvPr/>
          </p:nvSpPr>
          <p:spPr bwMode="auto">
            <a:xfrm>
              <a:off x="3422576" y="2710243"/>
              <a:ext cx="1824608" cy="108230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シーンのアップデート</a:t>
              </a:r>
              <a:endParaRPr lang="en-US" altLang="ja-JP"/>
            </a:p>
          </p:txBody>
        </p:sp>
        <p:sp>
          <p:nvSpPr>
            <p:cNvPr id="6169" name="Rectangle 34"/>
            <p:cNvSpPr>
              <a:spLocks noChangeArrowheads="1"/>
            </p:cNvSpPr>
            <p:nvPr/>
          </p:nvSpPr>
          <p:spPr bwMode="auto">
            <a:xfrm>
              <a:off x="3401939" y="4224351"/>
              <a:ext cx="2421310" cy="1498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ja-JP" altLang="en-US"/>
                <a:t>シーンの描画</a:t>
              </a:r>
              <a:endParaRPr lang="en-US" altLang="ja-JP"/>
            </a:p>
          </p:txBody>
        </p:sp>
        <p:sp>
          <p:nvSpPr>
            <p:cNvPr id="6170" name="Line 53"/>
            <p:cNvSpPr>
              <a:spLocks noChangeShapeType="1"/>
            </p:cNvSpPr>
            <p:nvPr/>
          </p:nvSpPr>
          <p:spPr bwMode="auto">
            <a:xfrm flipH="1">
              <a:off x="2812976" y="3436951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171" name="Line 55"/>
            <p:cNvSpPr>
              <a:spLocks noChangeShapeType="1"/>
            </p:cNvSpPr>
            <p:nvPr/>
          </p:nvSpPr>
          <p:spPr bwMode="auto">
            <a:xfrm>
              <a:off x="2812976" y="4513276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A18D114-DD4F-4C46-9BE0-A8C141781AC0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6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7171" name="Oval 22"/>
          <p:cNvSpPr>
            <a:spLocks noChangeArrowheads="1"/>
          </p:cNvSpPr>
          <p:nvPr/>
        </p:nvSpPr>
        <p:spPr bwMode="auto">
          <a:xfrm>
            <a:off x="457200" y="838200"/>
            <a:ext cx="304800" cy="304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7172" name="Rectangle 24"/>
          <p:cNvSpPr>
            <a:spLocks noChangeArrowheads="1"/>
          </p:cNvSpPr>
          <p:nvPr/>
        </p:nvSpPr>
        <p:spPr bwMode="auto">
          <a:xfrm>
            <a:off x="228600" y="1219200"/>
            <a:ext cx="685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ja-JP" altLang="en-US"/>
              <a:t>ユーザー</a:t>
            </a:r>
          </a:p>
        </p:txBody>
      </p:sp>
      <p:sp>
        <p:nvSpPr>
          <p:cNvPr id="7173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１．全体の処理の流れ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（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マルチスレッド</a:t>
            </a:r>
            <a:r>
              <a:rPr lang="ja-JP" altLang="en-US" sz="1600">
                <a:solidFill>
                  <a:schemeClr val="accent2"/>
                </a:solidFill>
                <a:latin typeface="HGS創英角ｺﾞｼｯｸUB" pitchFamily="50" charset="-128"/>
                <a:ea typeface="HGS創英角ｺﾞｼｯｸUB" pitchFamily="50" charset="-128"/>
              </a:rPr>
              <a:t>版）</a:t>
            </a:r>
          </a:p>
        </p:txBody>
      </p:sp>
      <p:grpSp>
        <p:nvGrpSpPr>
          <p:cNvPr id="7174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7245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6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7247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grpSp>
        <p:nvGrpSpPr>
          <p:cNvPr id="7175" name="グループ化 6"/>
          <p:cNvGrpSpPr>
            <a:grpSpLocks/>
          </p:cNvGrpSpPr>
          <p:nvPr/>
        </p:nvGrpSpPr>
        <p:grpSpPr bwMode="auto">
          <a:xfrm>
            <a:off x="914400" y="844550"/>
            <a:ext cx="8807450" cy="5486400"/>
            <a:chOff x="914400" y="844550"/>
            <a:chExt cx="8807450" cy="5486400"/>
          </a:xfrm>
        </p:grpSpPr>
        <p:sp>
          <p:nvSpPr>
            <p:cNvPr id="7176" name="角丸四角形 4"/>
            <p:cNvSpPr>
              <a:spLocks noChangeArrowheads="1"/>
            </p:cNvSpPr>
            <p:nvPr/>
          </p:nvSpPr>
          <p:spPr bwMode="auto">
            <a:xfrm>
              <a:off x="3771900" y="3967700"/>
              <a:ext cx="4837113" cy="2363249"/>
            </a:xfrm>
            <a:prstGeom prst="roundRect">
              <a:avLst>
                <a:gd name="adj" fmla="val 16667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7" name="角丸四角形 3"/>
            <p:cNvSpPr>
              <a:spLocks noChangeArrowheads="1"/>
            </p:cNvSpPr>
            <p:nvPr/>
          </p:nvSpPr>
          <p:spPr bwMode="auto">
            <a:xfrm>
              <a:off x="1447800" y="882650"/>
              <a:ext cx="3649216" cy="5448300"/>
            </a:xfrm>
            <a:prstGeom prst="roundRect">
              <a:avLst>
                <a:gd name="adj" fmla="val 6074"/>
              </a:avLst>
            </a:prstGeom>
            <a:solidFill>
              <a:srgbClr val="FFCCCC"/>
            </a:solidFill>
            <a:ln w="9525" algn="ctr">
              <a:solidFill>
                <a:srgbClr val="FF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ja-JP" altLang="en-US"/>
            </a:p>
          </p:txBody>
        </p:sp>
        <p:sp>
          <p:nvSpPr>
            <p:cNvPr id="7178" name="正方形/長方形 5"/>
            <p:cNvSpPr>
              <a:spLocks noChangeArrowheads="1"/>
            </p:cNvSpPr>
            <p:nvPr/>
          </p:nvSpPr>
          <p:spPr bwMode="auto">
            <a:xfrm>
              <a:off x="4838204" y="3975651"/>
              <a:ext cx="331192" cy="2355297"/>
            </a:xfrm>
            <a:prstGeom prst="rect">
              <a:avLst/>
            </a:prstGeom>
            <a:solidFill>
              <a:srgbClr val="FF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79" name="角丸四角形 2"/>
            <p:cNvSpPr>
              <a:spLocks noChangeArrowheads="1"/>
            </p:cNvSpPr>
            <p:nvPr/>
          </p:nvSpPr>
          <p:spPr bwMode="auto">
            <a:xfrm>
              <a:off x="5097016" y="920750"/>
              <a:ext cx="4464497" cy="3046951"/>
            </a:xfrm>
            <a:prstGeom prst="roundRect">
              <a:avLst>
                <a:gd name="adj" fmla="val 7597"/>
              </a:avLst>
            </a:prstGeom>
            <a:solidFill>
              <a:srgbClr val="CCFFFF"/>
            </a:solidFill>
            <a:ln w="9525" algn="ctr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0" name="Rectangle 2"/>
            <p:cNvSpPr>
              <a:spLocks noChangeArrowheads="1"/>
            </p:cNvSpPr>
            <p:nvPr/>
          </p:nvSpPr>
          <p:spPr bwMode="auto">
            <a:xfrm>
              <a:off x="1600200" y="920750"/>
              <a:ext cx="990600" cy="5029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WinMain() </a:t>
              </a:r>
              <a:r>
                <a:rPr lang="ja-JP" altLang="en-US"/>
                <a:t>関数</a:t>
              </a:r>
            </a:p>
            <a:p>
              <a:endParaRPr lang="en-US" altLang="ja-JP"/>
            </a:p>
          </p:txBody>
        </p:sp>
        <p:sp>
          <p:nvSpPr>
            <p:cNvPr id="7181" name="Rectangle 3"/>
            <p:cNvSpPr>
              <a:spLocks noChangeArrowheads="1"/>
            </p:cNvSpPr>
            <p:nvPr/>
          </p:nvSpPr>
          <p:spPr bwMode="auto">
            <a:xfrm>
              <a:off x="914400" y="844550"/>
              <a:ext cx="8647113" cy="548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  <p:sp>
          <p:nvSpPr>
            <p:cNvPr id="7182" name="Line 21"/>
            <p:cNvSpPr>
              <a:spLocks noChangeShapeType="1"/>
            </p:cNvSpPr>
            <p:nvPr/>
          </p:nvSpPr>
          <p:spPr bwMode="auto">
            <a:xfrm>
              <a:off x="1371600" y="1149350"/>
              <a:ext cx="0" cy="48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83" name="Rectangle 23"/>
            <p:cNvSpPr>
              <a:spLocks noChangeArrowheads="1"/>
            </p:cNvSpPr>
            <p:nvPr/>
          </p:nvSpPr>
          <p:spPr bwMode="auto">
            <a:xfrm>
              <a:off x="1066800" y="1149350"/>
              <a:ext cx="320675" cy="1219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/>
            <a:p>
              <a:r>
                <a:rPr lang="ja-JP" altLang="en-US"/>
                <a:t>実行の流れ</a:t>
              </a:r>
            </a:p>
          </p:txBody>
        </p:sp>
        <p:sp>
          <p:nvSpPr>
            <p:cNvPr id="7184" name="Rectangle 32"/>
            <p:cNvSpPr>
              <a:spLocks noChangeArrowheads="1"/>
            </p:cNvSpPr>
            <p:nvPr/>
          </p:nvSpPr>
          <p:spPr bwMode="auto">
            <a:xfrm>
              <a:off x="3200400" y="1377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ウインドウの作成</a:t>
              </a:r>
            </a:p>
            <a:p>
              <a:endParaRPr lang="en-US" altLang="ja-JP"/>
            </a:p>
          </p:txBody>
        </p:sp>
        <p:sp>
          <p:nvSpPr>
            <p:cNvPr id="7185" name="Rectangle 33"/>
            <p:cNvSpPr>
              <a:spLocks noChangeArrowheads="1"/>
            </p:cNvSpPr>
            <p:nvPr/>
          </p:nvSpPr>
          <p:spPr bwMode="auto">
            <a:xfrm>
              <a:off x="3200400" y="1758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en-US" altLang="ja-JP"/>
                <a:t>DirectX</a:t>
              </a:r>
              <a:r>
                <a:rPr lang="ja-JP" altLang="en-US"/>
                <a:t>デバイスの作成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6" name="Rectangle 34"/>
            <p:cNvSpPr>
              <a:spLocks noChangeArrowheads="1"/>
            </p:cNvSpPr>
            <p:nvPr/>
          </p:nvSpPr>
          <p:spPr bwMode="auto">
            <a:xfrm>
              <a:off x="3200400" y="2139950"/>
              <a:ext cx="1803400" cy="457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シーンの初期化</a:t>
              </a:r>
            </a:p>
            <a:p>
              <a:r>
                <a:rPr lang="ja-JP" altLang="en-US"/>
                <a:t>　ここで最初のステージを構築する</a:t>
              </a:r>
            </a:p>
            <a:p>
              <a:endParaRPr lang="en-US" altLang="ja-JP"/>
            </a:p>
          </p:txBody>
        </p:sp>
        <p:sp>
          <p:nvSpPr>
            <p:cNvPr id="7187" name="Rectangle 35"/>
            <p:cNvSpPr>
              <a:spLocks noChangeArrowheads="1"/>
            </p:cNvSpPr>
            <p:nvPr/>
          </p:nvSpPr>
          <p:spPr bwMode="auto">
            <a:xfrm>
              <a:off x="3200400" y="3892550"/>
              <a:ext cx="1143000" cy="1752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メインスレッド</a:t>
              </a:r>
              <a:endParaRPr lang="en-US" altLang="ja-JP"/>
            </a:p>
            <a:p>
              <a:r>
                <a:rPr lang="ja-JP" altLang="en-US"/>
                <a:t>アイドリングループ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8" name="Rectangle 36"/>
            <p:cNvSpPr>
              <a:spLocks noChangeArrowheads="1"/>
            </p:cNvSpPr>
            <p:nvPr/>
          </p:nvSpPr>
          <p:spPr bwMode="auto">
            <a:xfrm>
              <a:off x="4640263" y="4086225"/>
              <a:ext cx="1920875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89" name="Rectangle 37"/>
            <p:cNvSpPr>
              <a:spLocks noChangeArrowheads="1"/>
            </p:cNvSpPr>
            <p:nvPr/>
          </p:nvSpPr>
          <p:spPr bwMode="auto">
            <a:xfrm>
              <a:off x="6738937" y="2230438"/>
              <a:ext cx="1870075" cy="36671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デバイスのクリア</a:t>
              </a:r>
            </a:p>
            <a:p>
              <a:r>
                <a:rPr lang="ja-JP" altLang="en-US"/>
                <a:t>　コントローラーの状態を得る</a:t>
              </a:r>
            </a:p>
          </p:txBody>
        </p:sp>
        <p:sp>
          <p:nvSpPr>
            <p:cNvPr id="7190" name="Rectangle 38"/>
            <p:cNvSpPr>
              <a:spLocks noChangeArrowheads="1"/>
            </p:cNvSpPr>
            <p:nvPr/>
          </p:nvSpPr>
          <p:spPr bwMode="auto">
            <a:xfrm>
              <a:off x="4640263" y="5155151"/>
              <a:ext cx="1904999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シーンの描画</a:t>
              </a:r>
            </a:p>
            <a:p>
              <a:r>
                <a:rPr lang="ja-JP" altLang="en-US"/>
                <a:t>　現在のステージを描画</a:t>
              </a:r>
            </a:p>
          </p:txBody>
        </p:sp>
        <p:sp>
          <p:nvSpPr>
            <p:cNvPr id="7191" name="Rectangle 39"/>
            <p:cNvSpPr>
              <a:spLocks noChangeArrowheads="1"/>
            </p:cNvSpPr>
            <p:nvPr/>
          </p:nvSpPr>
          <p:spPr bwMode="auto">
            <a:xfrm>
              <a:off x="4640263" y="4456238"/>
              <a:ext cx="1904999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192" name="Rectangle 41"/>
            <p:cNvSpPr>
              <a:spLocks noChangeArrowheads="1"/>
            </p:cNvSpPr>
            <p:nvPr/>
          </p:nvSpPr>
          <p:spPr bwMode="auto">
            <a:xfrm>
              <a:off x="4640263" y="479829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193" name="Line 42"/>
            <p:cNvSpPr>
              <a:spLocks noChangeShapeType="1"/>
            </p:cNvSpPr>
            <p:nvPr/>
          </p:nvSpPr>
          <p:spPr bwMode="auto">
            <a:xfrm>
              <a:off x="5410200" y="4314825"/>
              <a:ext cx="6350" cy="138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4" name="Line 43"/>
            <p:cNvSpPr>
              <a:spLocks noChangeShapeType="1"/>
            </p:cNvSpPr>
            <p:nvPr/>
          </p:nvSpPr>
          <p:spPr bwMode="auto">
            <a:xfrm>
              <a:off x="6408738" y="4605338"/>
              <a:ext cx="6286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5" name="Line 44"/>
            <p:cNvSpPr>
              <a:spLocks noChangeShapeType="1"/>
            </p:cNvSpPr>
            <p:nvPr/>
          </p:nvSpPr>
          <p:spPr bwMode="auto">
            <a:xfrm flipH="1" flipV="1">
              <a:off x="7037388" y="4006850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6" name="Line 45"/>
            <p:cNvSpPr>
              <a:spLocks noChangeShapeType="1"/>
            </p:cNvSpPr>
            <p:nvPr/>
          </p:nvSpPr>
          <p:spPr bwMode="auto">
            <a:xfrm flipH="1" flipV="1">
              <a:off x="4343400" y="4006850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7" name="Rectangle 46"/>
            <p:cNvSpPr>
              <a:spLocks noChangeArrowheads="1"/>
            </p:cNvSpPr>
            <p:nvPr/>
          </p:nvSpPr>
          <p:spPr bwMode="auto">
            <a:xfrm>
              <a:off x="7115175" y="4117975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198" name="Line 47"/>
            <p:cNvSpPr>
              <a:spLocks noChangeShapeType="1"/>
            </p:cNvSpPr>
            <p:nvPr/>
          </p:nvSpPr>
          <p:spPr bwMode="auto">
            <a:xfrm>
              <a:off x="5410200" y="5014913"/>
              <a:ext cx="0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199" name="Line 48"/>
            <p:cNvSpPr>
              <a:spLocks noChangeShapeType="1"/>
            </p:cNvSpPr>
            <p:nvPr/>
          </p:nvSpPr>
          <p:spPr bwMode="auto">
            <a:xfrm flipH="1">
              <a:off x="7473950" y="2597150"/>
              <a:ext cx="635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0" name="Line 49"/>
            <p:cNvSpPr>
              <a:spLocks noChangeShapeType="1"/>
            </p:cNvSpPr>
            <p:nvPr/>
          </p:nvSpPr>
          <p:spPr bwMode="auto">
            <a:xfrm flipV="1">
              <a:off x="6461125" y="5949950"/>
              <a:ext cx="576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1" name="Line 50"/>
            <p:cNvSpPr>
              <a:spLocks noChangeShapeType="1"/>
            </p:cNvSpPr>
            <p:nvPr/>
          </p:nvSpPr>
          <p:spPr bwMode="auto">
            <a:xfrm flipH="1" flipV="1">
              <a:off x="7037388" y="4314825"/>
              <a:ext cx="0" cy="1644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2" name="Line 51"/>
            <p:cNvSpPr>
              <a:spLocks noChangeShapeType="1"/>
            </p:cNvSpPr>
            <p:nvPr/>
          </p:nvSpPr>
          <p:spPr bwMode="auto">
            <a:xfrm>
              <a:off x="4343400" y="419100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3" name="Line 52"/>
            <p:cNvSpPr>
              <a:spLocks noChangeShapeType="1"/>
            </p:cNvSpPr>
            <p:nvPr/>
          </p:nvSpPr>
          <p:spPr bwMode="auto">
            <a:xfrm>
              <a:off x="4343400" y="4883150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4" name="Line 53"/>
            <p:cNvSpPr>
              <a:spLocks noChangeShapeType="1"/>
            </p:cNvSpPr>
            <p:nvPr/>
          </p:nvSpPr>
          <p:spPr bwMode="auto">
            <a:xfrm flipH="1">
              <a:off x="2590800" y="55689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5" name="Rectangle 54"/>
            <p:cNvSpPr>
              <a:spLocks noChangeArrowheads="1"/>
            </p:cNvSpPr>
            <p:nvPr/>
          </p:nvSpPr>
          <p:spPr bwMode="auto">
            <a:xfrm>
              <a:off x="2667000" y="5721350"/>
              <a:ext cx="16764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終了メッセージで</a:t>
              </a:r>
            </a:p>
            <a:p>
              <a:r>
                <a:rPr lang="ja-JP" altLang="en-US"/>
                <a:t>ループを抜ける</a:t>
              </a:r>
            </a:p>
          </p:txBody>
        </p:sp>
        <p:sp>
          <p:nvSpPr>
            <p:cNvPr id="7206" name="Line 55"/>
            <p:cNvSpPr>
              <a:spLocks noChangeShapeType="1"/>
            </p:cNvSpPr>
            <p:nvPr/>
          </p:nvSpPr>
          <p:spPr bwMode="auto">
            <a:xfrm>
              <a:off x="2590800" y="4081463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7" name="Rectangle 56"/>
            <p:cNvSpPr>
              <a:spLocks noChangeArrowheads="1"/>
            </p:cNvSpPr>
            <p:nvPr/>
          </p:nvSpPr>
          <p:spPr bwMode="auto">
            <a:xfrm>
              <a:off x="6011863" y="4275138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08" name="Line 57"/>
            <p:cNvSpPr>
              <a:spLocks noChangeShapeType="1"/>
            </p:cNvSpPr>
            <p:nvPr/>
          </p:nvSpPr>
          <p:spPr bwMode="auto">
            <a:xfrm flipH="1">
              <a:off x="3200400" y="4589463"/>
              <a:ext cx="1447800" cy="9794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09" name="Rectangle 58"/>
            <p:cNvSpPr>
              <a:spLocks noChangeArrowheads="1"/>
            </p:cNvSpPr>
            <p:nvPr/>
          </p:nvSpPr>
          <p:spPr bwMode="auto">
            <a:xfrm>
              <a:off x="3505200" y="4484688"/>
              <a:ext cx="9906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終了する場合</a:t>
              </a:r>
            </a:p>
          </p:txBody>
        </p:sp>
        <p:sp>
          <p:nvSpPr>
            <p:cNvPr id="7210" name="Rectangle 59"/>
            <p:cNvSpPr>
              <a:spLocks noChangeArrowheads="1"/>
            </p:cNvSpPr>
            <p:nvPr/>
          </p:nvSpPr>
          <p:spPr bwMode="auto">
            <a:xfrm>
              <a:off x="1600200" y="6026150"/>
              <a:ext cx="11430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ja-JP"/>
                <a:t>WinMain()</a:t>
              </a:r>
              <a:r>
                <a:rPr lang="ja-JP" altLang="en-US"/>
                <a:t>の終了</a:t>
              </a:r>
            </a:p>
          </p:txBody>
        </p:sp>
        <p:sp>
          <p:nvSpPr>
            <p:cNvPr id="7211" name="Line 60"/>
            <p:cNvSpPr>
              <a:spLocks noChangeShapeType="1"/>
            </p:cNvSpPr>
            <p:nvPr/>
          </p:nvSpPr>
          <p:spPr bwMode="auto">
            <a:xfrm>
              <a:off x="2590800" y="1454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2" name="Line 61"/>
            <p:cNvSpPr>
              <a:spLocks noChangeShapeType="1"/>
            </p:cNvSpPr>
            <p:nvPr/>
          </p:nvSpPr>
          <p:spPr bwMode="auto">
            <a:xfrm>
              <a:off x="2590800" y="1835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3" name="Line 62"/>
            <p:cNvSpPr>
              <a:spLocks noChangeShapeType="1"/>
            </p:cNvSpPr>
            <p:nvPr/>
          </p:nvSpPr>
          <p:spPr bwMode="auto">
            <a:xfrm>
              <a:off x="2590800" y="22923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4" name="Rectangle 63"/>
            <p:cNvSpPr>
              <a:spLocks noChangeArrowheads="1"/>
            </p:cNvSpPr>
            <p:nvPr/>
          </p:nvSpPr>
          <p:spPr bwMode="auto">
            <a:xfrm>
              <a:off x="3200400" y="996950"/>
              <a:ext cx="13716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ウインドウクラスの登録</a:t>
              </a:r>
            </a:p>
            <a:p>
              <a:endParaRPr lang="en-US" altLang="ja-JP"/>
            </a:p>
          </p:txBody>
        </p:sp>
        <p:sp>
          <p:nvSpPr>
            <p:cNvPr id="7215" name="Line 64"/>
            <p:cNvSpPr>
              <a:spLocks noChangeShapeType="1"/>
            </p:cNvSpPr>
            <p:nvPr/>
          </p:nvSpPr>
          <p:spPr bwMode="auto">
            <a:xfrm>
              <a:off x="2590800" y="10731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6" name="Rectangle 70"/>
            <p:cNvSpPr>
              <a:spLocks noChangeArrowheads="1"/>
            </p:cNvSpPr>
            <p:nvPr/>
          </p:nvSpPr>
          <p:spPr bwMode="auto">
            <a:xfrm>
              <a:off x="4640263" y="5701858"/>
              <a:ext cx="1791666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ステージの描画</a:t>
              </a:r>
            </a:p>
            <a:p>
              <a:r>
                <a:rPr lang="ja-JP" altLang="en-US"/>
                <a:t>　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Draw()</a:t>
              </a:r>
              <a:r>
                <a:rPr lang="ja-JP" altLang="en-US"/>
                <a:t>関数を呼び出す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17" name="Line 71"/>
            <p:cNvSpPr>
              <a:spLocks noChangeShapeType="1"/>
            </p:cNvSpPr>
            <p:nvPr/>
          </p:nvSpPr>
          <p:spPr bwMode="auto">
            <a:xfrm>
              <a:off x="5410200" y="5568950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8" name="Line 72"/>
            <p:cNvSpPr>
              <a:spLocks noChangeShapeType="1"/>
            </p:cNvSpPr>
            <p:nvPr/>
          </p:nvSpPr>
          <p:spPr bwMode="auto">
            <a:xfrm flipH="1" flipV="1">
              <a:off x="5943600" y="555625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19" name="Rectangle 73"/>
            <p:cNvSpPr>
              <a:spLocks noChangeArrowheads="1"/>
            </p:cNvSpPr>
            <p:nvPr/>
          </p:nvSpPr>
          <p:spPr bwMode="auto">
            <a:xfrm>
              <a:off x="6427788" y="5908675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20" name="Rectangle 35"/>
            <p:cNvSpPr>
              <a:spLocks noChangeArrowheads="1"/>
            </p:cNvSpPr>
            <p:nvPr/>
          </p:nvSpPr>
          <p:spPr bwMode="auto">
            <a:xfrm>
              <a:off x="3200400" y="2711450"/>
              <a:ext cx="1579563" cy="10668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アップデート用スレッドの生成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1" name="Line 55"/>
            <p:cNvSpPr>
              <a:spLocks noChangeShapeType="1"/>
            </p:cNvSpPr>
            <p:nvPr/>
          </p:nvSpPr>
          <p:spPr bwMode="auto">
            <a:xfrm>
              <a:off x="2590800" y="2832565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2" name="Line 53"/>
            <p:cNvSpPr>
              <a:spLocks noChangeShapeType="1"/>
            </p:cNvSpPr>
            <p:nvPr/>
          </p:nvSpPr>
          <p:spPr bwMode="auto">
            <a:xfrm flipH="1" flipV="1">
              <a:off x="2590800" y="3435350"/>
              <a:ext cx="619125" cy="3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23" name="Rectangle 35"/>
            <p:cNvSpPr>
              <a:spLocks noChangeArrowheads="1"/>
            </p:cNvSpPr>
            <p:nvPr/>
          </p:nvSpPr>
          <p:spPr bwMode="auto">
            <a:xfrm>
              <a:off x="5226050" y="990600"/>
              <a:ext cx="1182688" cy="27781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アップデートスレッド</a:t>
              </a:r>
            </a:p>
            <a:p>
              <a:r>
                <a:rPr lang="ja-JP" altLang="en-US"/>
                <a:t>アイドリングループ</a:t>
              </a:r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endParaRPr lang="en-US" altLang="ja-JP"/>
            </a:p>
            <a:p>
              <a:r>
                <a:rPr lang="ja-JP" altLang="en-US"/>
                <a:t>ループを終了し</a:t>
              </a:r>
              <a:endParaRPr lang="en-US" altLang="ja-JP"/>
            </a:p>
            <a:p>
              <a:r>
                <a:rPr lang="ja-JP" altLang="en-US"/>
                <a:t>スレッドを閉じる</a:t>
              </a:r>
              <a:endParaRPr lang="en-US" altLang="ja-JP"/>
            </a:p>
          </p:txBody>
        </p:sp>
        <p:cxnSp>
          <p:nvCxnSpPr>
            <p:cNvPr id="7224" name="直線矢印コネクタ 4"/>
            <p:cNvCxnSpPr>
              <a:cxnSpLocks noChangeShapeType="1"/>
            </p:cNvCxnSpPr>
            <p:nvPr/>
          </p:nvCxnSpPr>
          <p:spPr bwMode="auto">
            <a:xfrm>
              <a:off x="4779963" y="3209925"/>
              <a:ext cx="446087" cy="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225" name="Rectangle 36"/>
            <p:cNvSpPr>
              <a:spLocks noChangeArrowheads="1"/>
            </p:cNvSpPr>
            <p:nvPr/>
          </p:nvSpPr>
          <p:spPr bwMode="auto">
            <a:xfrm>
              <a:off x="6704013" y="1139825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ウインドウにメッセージがある場合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6" name="Rectangle 38"/>
            <p:cNvSpPr>
              <a:spLocks noChangeArrowheads="1"/>
            </p:cNvSpPr>
            <p:nvPr/>
          </p:nvSpPr>
          <p:spPr bwMode="auto">
            <a:xfrm>
              <a:off x="6750049" y="2817813"/>
              <a:ext cx="1858963" cy="3810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シーンの更新</a:t>
              </a:r>
              <a:endParaRPr lang="en-US" altLang="ja-JP"/>
            </a:p>
            <a:p>
              <a:r>
                <a:rPr lang="ja-JP" altLang="en-US"/>
                <a:t>現在のステージを描画</a:t>
              </a:r>
            </a:p>
            <a:p>
              <a:endParaRPr lang="ja-JP" altLang="en-US"/>
            </a:p>
            <a:p>
              <a:endParaRPr lang="ja-JP" altLang="en-US"/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7" name="Rectangle 39"/>
            <p:cNvSpPr>
              <a:spLocks noChangeArrowheads="1"/>
            </p:cNvSpPr>
            <p:nvPr/>
          </p:nvSpPr>
          <p:spPr bwMode="auto">
            <a:xfrm>
              <a:off x="6718300" y="1539875"/>
              <a:ext cx="1890712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メッセージ処理（終了旅理など）</a:t>
              </a:r>
            </a:p>
            <a:p>
              <a:endParaRPr lang="ja-JP" altLang="en-US"/>
            </a:p>
            <a:p>
              <a:endParaRPr lang="en-US" altLang="ja-JP"/>
            </a:p>
          </p:txBody>
        </p:sp>
        <p:sp>
          <p:nvSpPr>
            <p:cNvPr id="7228" name="Rectangle 41"/>
            <p:cNvSpPr>
              <a:spLocks noChangeArrowheads="1"/>
            </p:cNvSpPr>
            <p:nvPr/>
          </p:nvSpPr>
          <p:spPr bwMode="auto">
            <a:xfrm>
              <a:off x="6704013" y="1849438"/>
              <a:ext cx="190500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ウインドウにメッセージがない場合</a:t>
              </a:r>
            </a:p>
            <a:p>
              <a:endParaRPr lang="en-US" altLang="ja-JP"/>
            </a:p>
          </p:txBody>
        </p:sp>
        <p:sp>
          <p:nvSpPr>
            <p:cNvPr id="7229" name="Line 42"/>
            <p:cNvSpPr>
              <a:spLocks noChangeShapeType="1"/>
            </p:cNvSpPr>
            <p:nvPr/>
          </p:nvSpPr>
          <p:spPr bwMode="auto">
            <a:xfrm>
              <a:off x="7480300" y="1358900"/>
              <a:ext cx="0" cy="188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0" name="Line 43"/>
            <p:cNvSpPr>
              <a:spLocks noChangeShapeType="1"/>
            </p:cNvSpPr>
            <p:nvPr/>
          </p:nvSpPr>
          <p:spPr bwMode="auto">
            <a:xfrm>
              <a:off x="8609012" y="1670050"/>
              <a:ext cx="4921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1" name="Line 44"/>
            <p:cNvSpPr>
              <a:spLocks noChangeShapeType="1"/>
            </p:cNvSpPr>
            <p:nvPr/>
          </p:nvSpPr>
          <p:spPr bwMode="auto">
            <a:xfrm flipH="1" flipV="1">
              <a:off x="9101138" y="1069975"/>
              <a:ext cx="0" cy="342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2" name="Line 45"/>
            <p:cNvSpPr>
              <a:spLocks noChangeShapeType="1"/>
            </p:cNvSpPr>
            <p:nvPr/>
          </p:nvSpPr>
          <p:spPr bwMode="auto">
            <a:xfrm flipH="1" flipV="1">
              <a:off x="6407150" y="1069975"/>
              <a:ext cx="26939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3" name="Rectangle 46"/>
            <p:cNvSpPr>
              <a:spLocks noChangeArrowheads="1"/>
            </p:cNvSpPr>
            <p:nvPr/>
          </p:nvSpPr>
          <p:spPr bwMode="auto">
            <a:xfrm>
              <a:off x="8143875" y="882650"/>
              <a:ext cx="1020763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次のループへ</a:t>
              </a:r>
            </a:p>
          </p:txBody>
        </p:sp>
        <p:sp>
          <p:nvSpPr>
            <p:cNvPr id="7234" name="Line 47"/>
            <p:cNvSpPr>
              <a:spLocks noChangeShapeType="1"/>
            </p:cNvSpPr>
            <p:nvPr/>
          </p:nvSpPr>
          <p:spPr bwMode="auto">
            <a:xfrm>
              <a:off x="7473950" y="2078038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5" name="Line 49"/>
            <p:cNvSpPr>
              <a:spLocks noChangeShapeType="1"/>
            </p:cNvSpPr>
            <p:nvPr/>
          </p:nvSpPr>
          <p:spPr bwMode="auto">
            <a:xfrm flipV="1">
              <a:off x="8497888" y="3536950"/>
              <a:ext cx="603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6" name="Line 50"/>
            <p:cNvSpPr>
              <a:spLocks noChangeShapeType="1"/>
            </p:cNvSpPr>
            <p:nvPr/>
          </p:nvSpPr>
          <p:spPr bwMode="auto">
            <a:xfrm flipH="1" flipV="1">
              <a:off x="9101138" y="1379538"/>
              <a:ext cx="0" cy="21574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7" name="Line 51"/>
            <p:cNvSpPr>
              <a:spLocks noChangeShapeType="1"/>
            </p:cNvSpPr>
            <p:nvPr/>
          </p:nvSpPr>
          <p:spPr bwMode="auto">
            <a:xfrm>
              <a:off x="6407150" y="1254125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8" name="Line 52"/>
            <p:cNvSpPr>
              <a:spLocks noChangeShapeType="1"/>
            </p:cNvSpPr>
            <p:nvPr/>
          </p:nvSpPr>
          <p:spPr bwMode="auto">
            <a:xfrm>
              <a:off x="6407150" y="1947863"/>
              <a:ext cx="304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39" name="Rectangle 56"/>
            <p:cNvSpPr>
              <a:spLocks noChangeArrowheads="1"/>
            </p:cNvSpPr>
            <p:nvPr/>
          </p:nvSpPr>
          <p:spPr bwMode="auto">
            <a:xfrm>
              <a:off x="8075613" y="1339850"/>
              <a:ext cx="1066800" cy="228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終了しない場合</a:t>
              </a:r>
            </a:p>
          </p:txBody>
        </p:sp>
        <p:sp>
          <p:nvSpPr>
            <p:cNvPr id="7240" name="Rectangle 70"/>
            <p:cNvSpPr>
              <a:spLocks noChangeArrowheads="1"/>
            </p:cNvSpPr>
            <p:nvPr/>
          </p:nvSpPr>
          <p:spPr bwMode="auto">
            <a:xfrm>
              <a:off x="6738938" y="3359150"/>
              <a:ext cx="1752600" cy="5334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r>
                <a:rPr lang="ja-JP" altLang="en-US"/>
                <a:t>ステージの更新</a:t>
              </a:r>
              <a:endParaRPr lang="en-US" altLang="ja-JP"/>
            </a:p>
            <a:p>
              <a:r>
                <a:rPr lang="ja-JP" altLang="en-US"/>
                <a:t>各配置オブジェクトの</a:t>
              </a:r>
            </a:p>
            <a:p>
              <a:r>
                <a:rPr lang="ja-JP" altLang="en-US"/>
                <a:t>　</a:t>
              </a:r>
              <a:r>
                <a:rPr lang="en-US" altLang="ja-JP"/>
                <a:t>Update()</a:t>
              </a:r>
              <a:r>
                <a:rPr lang="ja-JP" altLang="en-US"/>
                <a:t>関数を呼び出す</a:t>
              </a:r>
            </a:p>
            <a:p>
              <a:endParaRPr lang="en-US" altLang="ja-JP"/>
            </a:p>
          </p:txBody>
        </p:sp>
        <p:sp>
          <p:nvSpPr>
            <p:cNvPr id="7241" name="Line 71"/>
            <p:cNvSpPr>
              <a:spLocks noChangeShapeType="1"/>
            </p:cNvSpPr>
            <p:nvPr/>
          </p:nvSpPr>
          <p:spPr bwMode="auto">
            <a:xfrm>
              <a:off x="7473950" y="3209925"/>
              <a:ext cx="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2" name="Line 72"/>
            <p:cNvSpPr>
              <a:spLocks noChangeShapeType="1"/>
            </p:cNvSpPr>
            <p:nvPr/>
          </p:nvSpPr>
          <p:spPr bwMode="auto">
            <a:xfrm flipH="1" flipV="1">
              <a:off x="8007350" y="3198813"/>
              <a:ext cx="0" cy="163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243" name="Rectangle 73"/>
            <p:cNvSpPr>
              <a:spLocks noChangeArrowheads="1"/>
            </p:cNvSpPr>
            <p:nvPr/>
          </p:nvSpPr>
          <p:spPr bwMode="auto">
            <a:xfrm>
              <a:off x="8502650" y="3536950"/>
              <a:ext cx="1219200" cy="3651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ja-JP" altLang="en-US"/>
                <a:t>コマンドによって</a:t>
              </a:r>
            </a:p>
            <a:p>
              <a:r>
                <a:rPr lang="ja-JP" altLang="en-US"/>
                <a:t>ステージ切り替え</a:t>
              </a:r>
            </a:p>
          </p:txBody>
        </p:sp>
        <p:sp>
          <p:nvSpPr>
            <p:cNvPr id="7244" name="Line 57"/>
            <p:cNvSpPr>
              <a:spLocks noChangeShapeType="1"/>
            </p:cNvSpPr>
            <p:nvPr/>
          </p:nvSpPr>
          <p:spPr bwMode="auto">
            <a:xfrm flipH="1">
              <a:off x="5691188" y="1670050"/>
              <a:ext cx="1031875" cy="1689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正方形/長方形 1"/>
          <p:cNvSpPr>
            <a:spLocks noChangeArrowheads="1"/>
          </p:cNvSpPr>
          <p:nvPr/>
        </p:nvSpPr>
        <p:spPr bwMode="auto">
          <a:xfrm>
            <a:off x="6332538" y="685800"/>
            <a:ext cx="2346325" cy="4179888"/>
          </a:xfrm>
          <a:prstGeom prst="rect">
            <a:avLst/>
          </a:prstGeom>
          <a:solidFill>
            <a:srgbClr val="CCFFFF"/>
          </a:solidFill>
          <a:ln w="9525" algn="ctr">
            <a:solidFill>
              <a:schemeClr val="accent2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4" name="L 字 253"/>
          <p:cNvSpPr/>
          <p:nvPr/>
        </p:nvSpPr>
        <p:spPr bwMode="auto">
          <a:xfrm rot="5400000">
            <a:off x="365919" y="3518694"/>
            <a:ext cx="3443287" cy="1958975"/>
          </a:xfrm>
          <a:prstGeom prst="corner">
            <a:avLst>
              <a:gd name="adj1" fmla="val 100000"/>
              <a:gd name="adj2" fmla="val 43934"/>
            </a:avLst>
          </a:prstGeom>
          <a:solidFill>
            <a:srgbClr val="FFE5E5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ja-JP" altLang="en-US"/>
          </a:p>
        </p:txBody>
      </p:sp>
      <p:sp>
        <p:nvSpPr>
          <p:cNvPr id="8196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7FFEA1EF-826D-4BB4-9257-2159A7059C5D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7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8197" name="Rectangle 65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１．シーンの切り替え（マルチスレッド版）</a:t>
            </a:r>
          </a:p>
        </p:txBody>
      </p:sp>
      <p:grpSp>
        <p:nvGrpSpPr>
          <p:cNvPr id="8198" name="Group 66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8258" name="AutoShape 67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59" name="AutoShape 68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8260" name="AutoShape 69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8199" name="フローチャート : 代替処理 542800"/>
          <p:cNvSpPr>
            <a:spLocks noChangeArrowheads="1"/>
          </p:cNvSpPr>
          <p:nvPr/>
        </p:nvSpPr>
        <p:spPr bwMode="auto">
          <a:xfrm>
            <a:off x="1252538" y="914400"/>
            <a:ext cx="1657350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0" name="フローチャート: 処理 542803"/>
          <p:cNvSpPr>
            <a:spLocks noChangeArrowheads="1"/>
          </p:cNvSpPr>
          <p:nvPr/>
        </p:nvSpPr>
        <p:spPr bwMode="auto">
          <a:xfrm>
            <a:off x="1252538" y="1474788"/>
            <a:ext cx="1657350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メイン関数</a:t>
            </a:r>
            <a:r>
              <a:rPr lang="en-US" altLang="ja-JP"/>
              <a:t>()</a:t>
            </a:r>
            <a:endParaRPr lang="ja-JP" altLang="en-US"/>
          </a:p>
        </p:txBody>
      </p:sp>
      <p:sp>
        <p:nvSpPr>
          <p:cNvPr id="8201" name="フローチャート: 処理 135"/>
          <p:cNvSpPr>
            <a:spLocks noChangeArrowheads="1"/>
          </p:cNvSpPr>
          <p:nvPr/>
        </p:nvSpPr>
        <p:spPr bwMode="auto">
          <a:xfrm>
            <a:off x="1263650" y="2495550"/>
            <a:ext cx="1657350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</a:t>
            </a:r>
            <a:r>
              <a:rPr lang="en-US" altLang="ja-JP"/>
              <a:t>Draw()</a:t>
            </a:r>
            <a:r>
              <a:rPr lang="ja-JP" altLang="en-US"/>
              <a:t>処理</a:t>
            </a:r>
          </a:p>
        </p:txBody>
      </p:sp>
      <p:sp>
        <p:nvSpPr>
          <p:cNvPr id="8202" name="フローチャート: 処理 136"/>
          <p:cNvSpPr>
            <a:spLocks noChangeArrowheads="1"/>
          </p:cNvSpPr>
          <p:nvPr/>
        </p:nvSpPr>
        <p:spPr bwMode="auto">
          <a:xfrm>
            <a:off x="1200150" y="4419600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アップデートスレッドの停止待ち</a:t>
            </a:r>
          </a:p>
        </p:txBody>
      </p:sp>
      <p:sp>
        <p:nvSpPr>
          <p:cNvPr id="8203" name="フローチャート: 処理 137"/>
          <p:cNvSpPr>
            <a:spLocks noChangeArrowheads="1"/>
          </p:cNvSpPr>
          <p:nvPr/>
        </p:nvSpPr>
        <p:spPr bwMode="auto">
          <a:xfrm>
            <a:off x="1247775" y="197485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en-US" altLang="ja-JP"/>
              <a:t>Update</a:t>
            </a:r>
            <a:r>
              <a:rPr lang="ja-JP" altLang="en-US"/>
              <a:t>用スレッド生成</a:t>
            </a:r>
          </a:p>
        </p:txBody>
      </p:sp>
      <p:sp>
        <p:nvSpPr>
          <p:cNvPr id="8204" name="フローチャート : 代替処理 140"/>
          <p:cNvSpPr>
            <a:spLocks noChangeArrowheads="1"/>
          </p:cNvSpPr>
          <p:nvPr/>
        </p:nvSpPr>
        <p:spPr bwMode="auto">
          <a:xfrm>
            <a:off x="6567488" y="787400"/>
            <a:ext cx="1655762" cy="255588"/>
          </a:xfrm>
          <a:prstGeom prst="flowChartAlternate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開始</a:t>
            </a:r>
          </a:p>
        </p:txBody>
      </p:sp>
      <p:sp>
        <p:nvSpPr>
          <p:cNvPr id="8205" name="フローチャート: 処理 142"/>
          <p:cNvSpPr>
            <a:spLocks noChangeArrowheads="1"/>
          </p:cNvSpPr>
          <p:nvPr/>
        </p:nvSpPr>
        <p:spPr bwMode="auto">
          <a:xfrm>
            <a:off x="6562725" y="1346200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各レベルのアップデート</a:t>
            </a:r>
            <a:r>
              <a:rPr lang="en-US" altLang="ja-JP"/>
              <a:t>()</a:t>
            </a:r>
            <a:r>
              <a:rPr lang="ja-JP" altLang="en-US"/>
              <a:t>処理</a:t>
            </a:r>
          </a:p>
        </p:txBody>
      </p:sp>
      <p:sp>
        <p:nvSpPr>
          <p:cNvPr id="8206" name="フローチャート: 処理 143"/>
          <p:cNvSpPr>
            <a:spLocks noChangeArrowheads="1"/>
          </p:cNvSpPr>
          <p:nvPr/>
        </p:nvSpPr>
        <p:spPr bwMode="auto">
          <a:xfrm>
            <a:off x="6562725" y="2744788"/>
            <a:ext cx="1655763" cy="230187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スレッド停止通知</a:t>
            </a:r>
          </a:p>
        </p:txBody>
      </p:sp>
      <p:cxnSp>
        <p:nvCxnSpPr>
          <p:cNvPr id="8207" name="カギ線コネクタ 542807"/>
          <p:cNvCxnSpPr>
            <a:cxnSpLocks noChangeShapeType="1"/>
            <a:stCxn id="8203" idx="3"/>
            <a:endCxn id="8204" idx="1"/>
          </p:cNvCxnSpPr>
          <p:nvPr/>
        </p:nvCxnSpPr>
        <p:spPr bwMode="auto">
          <a:xfrm flipV="1">
            <a:off x="2903538" y="914400"/>
            <a:ext cx="3663950" cy="1176338"/>
          </a:xfrm>
          <a:prstGeom prst="bentConnector3">
            <a:avLst>
              <a:gd name="adj1" fmla="val 7153"/>
            </a:avLst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8" name="直線矢印コネクタ 542810"/>
          <p:cNvCxnSpPr>
            <a:cxnSpLocks noChangeShapeType="1"/>
            <a:stCxn id="8199" idx="2"/>
            <a:endCxn id="8200" idx="0"/>
          </p:cNvCxnSpPr>
          <p:nvPr/>
        </p:nvCxnSpPr>
        <p:spPr bwMode="auto">
          <a:xfrm>
            <a:off x="2081213" y="116998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09" name="直線矢印コネクタ 150"/>
          <p:cNvCxnSpPr>
            <a:cxnSpLocks noChangeShapeType="1"/>
            <a:stCxn id="8200" idx="2"/>
          </p:cNvCxnSpPr>
          <p:nvPr/>
        </p:nvCxnSpPr>
        <p:spPr bwMode="auto">
          <a:xfrm flipH="1">
            <a:off x="2076450" y="1704975"/>
            <a:ext cx="4763" cy="2698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0" name="直線矢印コネクタ 152"/>
          <p:cNvCxnSpPr>
            <a:cxnSpLocks noChangeShapeType="1"/>
          </p:cNvCxnSpPr>
          <p:nvPr/>
        </p:nvCxnSpPr>
        <p:spPr bwMode="auto">
          <a:xfrm>
            <a:off x="2076450" y="22050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1" name="直線矢印コネクタ 153"/>
          <p:cNvCxnSpPr>
            <a:cxnSpLocks noChangeShapeType="1"/>
          </p:cNvCxnSpPr>
          <p:nvPr/>
        </p:nvCxnSpPr>
        <p:spPr bwMode="auto">
          <a:xfrm>
            <a:off x="2076450" y="2725738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2" name="フローチャート: 処理 154"/>
          <p:cNvSpPr>
            <a:spLocks noChangeArrowheads="1"/>
          </p:cNvSpPr>
          <p:nvPr/>
        </p:nvSpPr>
        <p:spPr bwMode="auto">
          <a:xfrm>
            <a:off x="124618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現在のステージの削除処理</a:t>
            </a:r>
          </a:p>
        </p:txBody>
      </p:sp>
      <p:cxnSp>
        <p:nvCxnSpPr>
          <p:cNvPr id="8213" name="直線矢印コネクタ 155"/>
          <p:cNvCxnSpPr>
            <a:cxnSpLocks noChangeShapeType="1"/>
          </p:cNvCxnSpPr>
          <p:nvPr/>
        </p:nvCxnSpPr>
        <p:spPr bwMode="auto">
          <a:xfrm>
            <a:off x="2054225" y="3260725"/>
            <a:ext cx="0" cy="304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4" name="ひし形 542812"/>
          <p:cNvSpPr>
            <a:spLocks noChangeArrowheads="1"/>
          </p:cNvSpPr>
          <p:nvPr/>
        </p:nvSpPr>
        <p:spPr bwMode="auto">
          <a:xfrm>
            <a:off x="6562725" y="1784350"/>
            <a:ext cx="1655763" cy="7334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cxnSp>
        <p:nvCxnSpPr>
          <p:cNvPr id="8215" name="直線矢印コネクタ 160"/>
          <p:cNvCxnSpPr>
            <a:cxnSpLocks noChangeShapeType="1"/>
          </p:cNvCxnSpPr>
          <p:nvPr/>
        </p:nvCxnSpPr>
        <p:spPr bwMode="auto">
          <a:xfrm flipH="1">
            <a:off x="7424738" y="1155700"/>
            <a:ext cx="10191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6" name="直線矢印コネクタ 162"/>
          <p:cNvCxnSpPr>
            <a:cxnSpLocks noChangeShapeType="1"/>
          </p:cNvCxnSpPr>
          <p:nvPr/>
        </p:nvCxnSpPr>
        <p:spPr bwMode="auto">
          <a:xfrm>
            <a:off x="7424738" y="1042988"/>
            <a:ext cx="0" cy="3032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7" name="直線矢印コネクタ 166"/>
          <p:cNvCxnSpPr>
            <a:cxnSpLocks noChangeShapeType="1"/>
          </p:cNvCxnSpPr>
          <p:nvPr/>
        </p:nvCxnSpPr>
        <p:spPr bwMode="auto">
          <a:xfrm flipV="1">
            <a:off x="8443913" y="1138238"/>
            <a:ext cx="0" cy="32813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18" name="直線矢印コネクタ 169"/>
          <p:cNvCxnSpPr>
            <a:cxnSpLocks noChangeShapeType="1"/>
            <a:stCxn id="8214" idx="3"/>
          </p:cNvCxnSpPr>
          <p:nvPr/>
        </p:nvCxnSpPr>
        <p:spPr bwMode="auto">
          <a:xfrm flipV="1">
            <a:off x="8218488" y="2151063"/>
            <a:ext cx="22542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19" name="テキスト ボックス 71"/>
          <p:cNvSpPr txBox="1">
            <a:spLocks noChangeArrowheads="1"/>
          </p:cNvSpPr>
          <p:nvPr/>
        </p:nvSpPr>
        <p:spPr bwMode="auto">
          <a:xfrm>
            <a:off x="8024813" y="1841500"/>
            <a:ext cx="4381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</a:p>
        </p:txBody>
      </p:sp>
      <p:cxnSp>
        <p:nvCxnSpPr>
          <p:cNvPr id="8220" name="直線矢印コネクタ 173"/>
          <p:cNvCxnSpPr>
            <a:cxnSpLocks noChangeShapeType="1"/>
            <a:stCxn id="8205" idx="2"/>
            <a:endCxn id="8214" idx="0"/>
          </p:cNvCxnSpPr>
          <p:nvPr/>
        </p:nvCxnSpPr>
        <p:spPr bwMode="auto">
          <a:xfrm>
            <a:off x="7389813" y="1577975"/>
            <a:ext cx="0" cy="206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1" name="テキスト ボックス 176"/>
          <p:cNvSpPr txBox="1">
            <a:spLocks noChangeArrowheads="1"/>
          </p:cNvSpPr>
          <p:nvPr/>
        </p:nvSpPr>
        <p:spPr bwMode="auto">
          <a:xfrm>
            <a:off x="7588250" y="2462213"/>
            <a:ext cx="43656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</a:p>
        </p:txBody>
      </p:sp>
      <p:cxnSp>
        <p:nvCxnSpPr>
          <p:cNvPr id="8222" name="直線矢印コネクタ 177"/>
          <p:cNvCxnSpPr>
            <a:cxnSpLocks noChangeShapeType="1"/>
            <a:stCxn id="8214" idx="2"/>
            <a:endCxn id="8206" idx="0"/>
          </p:cNvCxnSpPr>
          <p:nvPr/>
        </p:nvCxnSpPr>
        <p:spPr bwMode="auto">
          <a:xfrm>
            <a:off x="7389813" y="2517775"/>
            <a:ext cx="0" cy="227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3" name="フローチャート: 処理 179"/>
          <p:cNvSpPr>
            <a:spLocks noChangeArrowheads="1"/>
          </p:cNvSpPr>
          <p:nvPr/>
        </p:nvSpPr>
        <p:spPr bwMode="auto">
          <a:xfrm>
            <a:off x="6562725" y="3303588"/>
            <a:ext cx="1655763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スレッド停止</a:t>
            </a:r>
          </a:p>
        </p:txBody>
      </p:sp>
      <p:cxnSp>
        <p:nvCxnSpPr>
          <p:cNvPr id="8224" name="直線矢印コネクタ 180"/>
          <p:cNvCxnSpPr>
            <a:cxnSpLocks noChangeShapeType="1"/>
            <a:stCxn id="8206" idx="2"/>
            <a:endCxn id="8223" idx="0"/>
          </p:cNvCxnSpPr>
          <p:nvPr/>
        </p:nvCxnSpPr>
        <p:spPr bwMode="auto">
          <a:xfrm>
            <a:off x="7389813" y="2974975"/>
            <a:ext cx="0" cy="3286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25" name="テキスト ボックス 84"/>
          <p:cNvSpPr txBox="1">
            <a:spLocks noChangeArrowheads="1"/>
          </p:cNvSpPr>
          <p:nvPr/>
        </p:nvSpPr>
        <p:spPr bwMode="auto">
          <a:xfrm>
            <a:off x="3300413" y="1295400"/>
            <a:ext cx="2876550" cy="2568575"/>
          </a:xfrm>
          <a:prstGeom prst="rect">
            <a:avLst/>
          </a:prstGeom>
          <a:solidFill>
            <a:schemeClr val="bg1"/>
          </a:solidFill>
          <a:ln w="9525">
            <a:solidFill>
              <a:srgbClr val="FFC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</a:t>
            </a:r>
            <a:r>
              <a:rPr lang="ja-JP" altLang="en-US"/>
              <a:t>レジスタ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スレッド停止要求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スレッド停止通知</a:t>
            </a:r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endParaRPr lang="en-US" altLang="ja-JP"/>
          </a:p>
          <a:p>
            <a:pPr eaLnBrk="1" hangingPunct="1"/>
            <a:r>
              <a:rPr lang="en-US" altLang="ja-JP"/>
              <a:t>bool </a:t>
            </a:r>
            <a:r>
              <a:rPr lang="ja-JP" altLang="en-US"/>
              <a:t>スレッド再開要求</a:t>
            </a:r>
            <a:endParaRPr lang="en-US" altLang="ja-JP"/>
          </a:p>
          <a:p>
            <a:pPr eaLnBrk="1" hangingPunct="1"/>
            <a:endParaRPr lang="ja-JP" altLang="en-US"/>
          </a:p>
        </p:txBody>
      </p:sp>
      <p:sp>
        <p:nvSpPr>
          <p:cNvPr id="8226" name="ひし形 192"/>
          <p:cNvSpPr>
            <a:spLocks noChangeArrowheads="1"/>
          </p:cNvSpPr>
          <p:nvPr/>
        </p:nvSpPr>
        <p:spPr bwMode="auto">
          <a:xfrm>
            <a:off x="1246188" y="3030538"/>
            <a:ext cx="1655762" cy="669925"/>
          </a:xfrm>
          <a:prstGeom prst="diamond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ja-JP" altLang="en-US"/>
              <a:t>スレッドの</a:t>
            </a:r>
            <a:endParaRPr lang="en-US" altLang="ja-JP"/>
          </a:p>
          <a:p>
            <a:pPr algn="ctr"/>
            <a:r>
              <a:rPr lang="ja-JP" altLang="en-US"/>
              <a:t>停止要求</a:t>
            </a:r>
          </a:p>
        </p:txBody>
      </p:sp>
      <p:sp>
        <p:nvSpPr>
          <p:cNvPr id="8227" name="テキスト ボックス 87"/>
          <p:cNvSpPr txBox="1">
            <a:spLocks noChangeArrowheads="1"/>
          </p:cNvSpPr>
          <p:nvPr/>
        </p:nvSpPr>
        <p:spPr bwMode="auto">
          <a:xfrm>
            <a:off x="1103313" y="2949575"/>
            <a:ext cx="844550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Scene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28" name="直線矢印コネクタ 194"/>
          <p:cNvCxnSpPr>
            <a:cxnSpLocks noChangeShapeType="1"/>
          </p:cNvCxnSpPr>
          <p:nvPr/>
        </p:nvCxnSpPr>
        <p:spPr bwMode="auto">
          <a:xfrm>
            <a:off x="806450" y="2357438"/>
            <a:ext cx="1285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29" name="直線矢印コネクタ 197"/>
          <p:cNvCxnSpPr>
            <a:cxnSpLocks noChangeShapeType="1"/>
          </p:cNvCxnSpPr>
          <p:nvPr/>
        </p:nvCxnSpPr>
        <p:spPr bwMode="auto">
          <a:xfrm flipV="1">
            <a:off x="806450" y="2357438"/>
            <a:ext cx="0" cy="4095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0" name="直線矢印コネクタ 200"/>
          <p:cNvCxnSpPr>
            <a:cxnSpLocks noChangeShapeType="1"/>
            <a:stCxn id="8226" idx="1"/>
          </p:cNvCxnSpPr>
          <p:nvPr/>
        </p:nvCxnSpPr>
        <p:spPr bwMode="auto">
          <a:xfrm flipH="1">
            <a:off x="806450" y="3365500"/>
            <a:ext cx="43973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1" name="テキスト ボックス 203"/>
          <p:cNvSpPr txBox="1">
            <a:spLocks noChangeArrowheads="1"/>
          </p:cNvSpPr>
          <p:nvPr/>
        </p:nvSpPr>
        <p:spPr bwMode="auto">
          <a:xfrm>
            <a:off x="806450" y="3124200"/>
            <a:ext cx="377825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なし</a:t>
            </a:r>
            <a:endParaRPr lang="en-US" altLang="ja-JP"/>
          </a:p>
        </p:txBody>
      </p:sp>
      <p:cxnSp>
        <p:nvCxnSpPr>
          <p:cNvPr id="8232" name="直線矢印コネクタ 204"/>
          <p:cNvCxnSpPr>
            <a:cxnSpLocks noChangeShapeType="1"/>
            <a:stCxn id="8226" idx="2"/>
            <a:endCxn id="8242" idx="0"/>
          </p:cNvCxnSpPr>
          <p:nvPr/>
        </p:nvCxnSpPr>
        <p:spPr bwMode="auto">
          <a:xfrm>
            <a:off x="2074863" y="3700463"/>
            <a:ext cx="1587" cy="2873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3" name="テキスト ボックス 208"/>
          <p:cNvSpPr txBox="1">
            <a:spLocks noChangeArrowheads="1"/>
          </p:cNvSpPr>
          <p:nvPr/>
        </p:nvSpPr>
        <p:spPr bwMode="auto">
          <a:xfrm>
            <a:off x="2306638" y="3633788"/>
            <a:ext cx="381000" cy="23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あり</a:t>
            </a:r>
            <a:endParaRPr lang="en-US" altLang="ja-JP"/>
          </a:p>
        </p:txBody>
      </p:sp>
      <p:sp>
        <p:nvSpPr>
          <p:cNvPr id="8234" name="フローチャート: 処理 215"/>
          <p:cNvSpPr>
            <a:spLocks noChangeArrowheads="1"/>
          </p:cNvSpPr>
          <p:nvPr/>
        </p:nvSpPr>
        <p:spPr bwMode="auto">
          <a:xfrm>
            <a:off x="1246188" y="5456238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新しいステージの作成処理</a:t>
            </a:r>
          </a:p>
        </p:txBody>
      </p:sp>
      <p:cxnSp>
        <p:nvCxnSpPr>
          <p:cNvPr id="8235" name="直線矢印コネクタ 216"/>
          <p:cNvCxnSpPr>
            <a:cxnSpLocks noChangeShapeType="1"/>
            <a:stCxn id="8202" idx="2"/>
            <a:endCxn id="8212" idx="0"/>
          </p:cNvCxnSpPr>
          <p:nvPr/>
        </p:nvCxnSpPr>
        <p:spPr bwMode="auto">
          <a:xfrm>
            <a:off x="2074863" y="4649788"/>
            <a:ext cx="0" cy="25876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36" name="直線矢印コネクタ 223"/>
          <p:cNvCxnSpPr>
            <a:cxnSpLocks noChangeShapeType="1"/>
            <a:stCxn id="8212" idx="2"/>
            <a:endCxn id="8234" idx="0"/>
          </p:cNvCxnSpPr>
          <p:nvPr/>
        </p:nvCxnSpPr>
        <p:spPr bwMode="auto">
          <a:xfrm>
            <a:off x="2074863" y="5140325"/>
            <a:ext cx="0" cy="3159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37" name="フローチャート: 処理 226"/>
          <p:cNvSpPr>
            <a:spLocks noChangeArrowheads="1"/>
          </p:cNvSpPr>
          <p:nvPr/>
        </p:nvSpPr>
        <p:spPr bwMode="auto">
          <a:xfrm>
            <a:off x="1200150" y="5889625"/>
            <a:ext cx="1747838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アップデートスレッドの再開要求</a:t>
            </a:r>
          </a:p>
        </p:txBody>
      </p:sp>
      <p:sp>
        <p:nvSpPr>
          <p:cNvPr id="8238" name="フローチャート: 処理 227"/>
          <p:cNvSpPr>
            <a:spLocks noChangeArrowheads="1"/>
          </p:cNvSpPr>
          <p:nvPr/>
        </p:nvSpPr>
        <p:spPr bwMode="auto">
          <a:xfrm>
            <a:off x="3348038" y="4362450"/>
            <a:ext cx="1655762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アップデートスレッドの再開</a:t>
            </a:r>
          </a:p>
        </p:txBody>
      </p:sp>
      <p:sp>
        <p:nvSpPr>
          <p:cNvPr id="8239" name="フローチャート: 処理 228"/>
          <p:cNvSpPr>
            <a:spLocks noChangeArrowheads="1"/>
          </p:cNvSpPr>
          <p:nvPr/>
        </p:nvSpPr>
        <p:spPr bwMode="auto">
          <a:xfrm>
            <a:off x="3348038" y="4908550"/>
            <a:ext cx="1655762" cy="231775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endParaRPr lang="ja-JP" altLang="en-US"/>
          </a:p>
        </p:txBody>
      </p:sp>
      <p:cxnSp>
        <p:nvCxnSpPr>
          <p:cNvPr id="8240" name="直線矢印コネクタ 229"/>
          <p:cNvCxnSpPr>
            <a:cxnSpLocks noChangeShapeType="1"/>
            <a:stCxn id="8234" idx="2"/>
            <a:endCxn id="8237" idx="0"/>
          </p:cNvCxnSpPr>
          <p:nvPr/>
        </p:nvCxnSpPr>
        <p:spPr bwMode="auto">
          <a:xfrm>
            <a:off x="2074863" y="5688013"/>
            <a:ext cx="0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41" name="直線矢印コネクタ 230"/>
          <p:cNvCxnSpPr>
            <a:cxnSpLocks noChangeShapeType="1"/>
            <a:stCxn id="8238" idx="2"/>
            <a:endCxn id="8239" idx="0"/>
          </p:cNvCxnSpPr>
          <p:nvPr/>
        </p:nvCxnSpPr>
        <p:spPr bwMode="auto">
          <a:xfrm>
            <a:off x="4176713" y="4592638"/>
            <a:ext cx="0" cy="3159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2" name="フローチャート: 処理 238"/>
          <p:cNvSpPr>
            <a:spLocks noChangeArrowheads="1"/>
          </p:cNvSpPr>
          <p:nvPr/>
        </p:nvSpPr>
        <p:spPr bwMode="auto">
          <a:xfrm>
            <a:off x="1201738" y="3987800"/>
            <a:ext cx="1747837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アップデートスレッドの停止要求</a:t>
            </a:r>
          </a:p>
        </p:txBody>
      </p:sp>
      <p:cxnSp>
        <p:nvCxnSpPr>
          <p:cNvPr id="8243" name="直線矢印コネクタ 240"/>
          <p:cNvCxnSpPr>
            <a:cxnSpLocks noChangeShapeType="1"/>
            <a:stCxn id="8242" idx="2"/>
            <a:endCxn id="8202" idx="0"/>
          </p:cNvCxnSpPr>
          <p:nvPr/>
        </p:nvCxnSpPr>
        <p:spPr bwMode="auto">
          <a:xfrm flipH="1">
            <a:off x="2074863" y="4217988"/>
            <a:ext cx="1587" cy="201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直線矢印コネクタ 232"/>
          <p:cNvCxnSpPr/>
          <p:nvPr/>
        </p:nvCxnSpPr>
        <p:spPr bwMode="auto">
          <a:xfrm flipV="1">
            <a:off x="1598613" y="1681163"/>
            <a:ext cx="1749425" cy="230663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" name="直線矢印コネクタ 234"/>
          <p:cNvCxnSpPr/>
          <p:nvPr/>
        </p:nvCxnSpPr>
        <p:spPr bwMode="auto">
          <a:xfrm>
            <a:off x="4478338" y="1681163"/>
            <a:ext cx="2084387" cy="469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7" name="直線矢印コネクタ 236"/>
          <p:cNvCxnSpPr/>
          <p:nvPr/>
        </p:nvCxnSpPr>
        <p:spPr bwMode="auto">
          <a:xfrm flipH="1" flipV="1">
            <a:off x="4478338" y="2509838"/>
            <a:ext cx="2016125" cy="368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0" name="直線矢印コネクタ 239"/>
          <p:cNvCxnSpPr/>
          <p:nvPr/>
        </p:nvCxnSpPr>
        <p:spPr bwMode="auto">
          <a:xfrm flipH="1">
            <a:off x="2473325" y="2524125"/>
            <a:ext cx="896938" cy="18399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直線矢印コネクタ 249"/>
          <p:cNvCxnSpPr/>
          <p:nvPr/>
        </p:nvCxnSpPr>
        <p:spPr bwMode="auto">
          <a:xfrm flipV="1">
            <a:off x="2473325" y="3314700"/>
            <a:ext cx="1050925" cy="25749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49" name="テキスト ボックス 260"/>
          <p:cNvSpPr txBox="1">
            <a:spLocks noChangeArrowheads="1"/>
          </p:cNvSpPr>
          <p:nvPr/>
        </p:nvSpPr>
        <p:spPr bwMode="auto">
          <a:xfrm>
            <a:off x="4478338" y="4127500"/>
            <a:ext cx="1001712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en-US" altLang="ja-JP"/>
              <a:t>DxDevice </a:t>
            </a:r>
            <a:r>
              <a:rPr lang="ja-JP" altLang="en-US"/>
              <a:t>レベル</a:t>
            </a:r>
            <a:endParaRPr lang="en-US" altLang="ja-JP"/>
          </a:p>
        </p:txBody>
      </p:sp>
      <p:cxnSp>
        <p:nvCxnSpPr>
          <p:cNvPr id="8250" name="カギ線コネクタ 268"/>
          <p:cNvCxnSpPr>
            <a:cxnSpLocks noChangeShapeType="1"/>
            <a:stCxn id="8237" idx="2"/>
            <a:endCxn id="8238" idx="0"/>
          </p:cNvCxnSpPr>
          <p:nvPr/>
        </p:nvCxnSpPr>
        <p:spPr bwMode="auto">
          <a:xfrm rot="5400000" flipH="1" flipV="1">
            <a:off x="2247106" y="4190207"/>
            <a:ext cx="1757363" cy="2101850"/>
          </a:xfrm>
          <a:prstGeom prst="bentConnector5">
            <a:avLst>
              <a:gd name="adj1" fmla="val -13005"/>
              <a:gd name="adj2" fmla="val 51088"/>
              <a:gd name="adj3" fmla="val 113005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0" name="直線矢印コネクタ 289"/>
          <p:cNvCxnSpPr/>
          <p:nvPr/>
        </p:nvCxnSpPr>
        <p:spPr bwMode="auto">
          <a:xfrm>
            <a:off x="4089400" y="3260725"/>
            <a:ext cx="388938" cy="11017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2" name="フローチャート: 処理 303"/>
          <p:cNvSpPr>
            <a:spLocks noChangeArrowheads="1"/>
          </p:cNvSpPr>
          <p:nvPr/>
        </p:nvSpPr>
        <p:spPr bwMode="auto">
          <a:xfrm>
            <a:off x="6562725" y="3860800"/>
            <a:ext cx="1655763" cy="230188"/>
          </a:xfrm>
          <a:prstGeom prst="flowChartProcess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algn="ctr"/>
            <a:r>
              <a:rPr lang="ja-JP" altLang="en-US"/>
              <a:t>スレッド再開通知</a:t>
            </a:r>
          </a:p>
        </p:txBody>
      </p:sp>
      <p:cxnSp>
        <p:nvCxnSpPr>
          <p:cNvPr id="8253" name="直線矢印コネクタ 304"/>
          <p:cNvCxnSpPr>
            <a:cxnSpLocks noChangeShapeType="1"/>
          </p:cNvCxnSpPr>
          <p:nvPr/>
        </p:nvCxnSpPr>
        <p:spPr bwMode="auto">
          <a:xfrm>
            <a:off x="7385050" y="3532188"/>
            <a:ext cx="0" cy="3286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4" name="カギ線コネクタ 151"/>
          <p:cNvCxnSpPr>
            <a:cxnSpLocks noChangeShapeType="1"/>
            <a:stCxn id="8239" idx="2"/>
          </p:cNvCxnSpPr>
          <p:nvPr/>
        </p:nvCxnSpPr>
        <p:spPr bwMode="auto">
          <a:xfrm rot="5400000">
            <a:off x="1835150" y="4111625"/>
            <a:ext cx="1312863" cy="3370263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55" name="カギ線コネクタ 315"/>
          <p:cNvCxnSpPr>
            <a:cxnSpLocks noChangeShapeType="1"/>
            <a:stCxn id="8252" idx="2"/>
          </p:cNvCxnSpPr>
          <p:nvPr/>
        </p:nvCxnSpPr>
        <p:spPr bwMode="auto">
          <a:xfrm rot="16200000" flipH="1">
            <a:off x="7759700" y="3721101"/>
            <a:ext cx="314325" cy="1054100"/>
          </a:xfrm>
          <a:prstGeom prst="bentConnector2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256" name="テキスト ボックス 87"/>
          <p:cNvSpPr txBox="1">
            <a:spLocks noChangeArrowheads="1"/>
          </p:cNvSpPr>
          <p:nvPr/>
        </p:nvSpPr>
        <p:spPr bwMode="auto">
          <a:xfrm>
            <a:off x="6316663" y="1079500"/>
            <a:ext cx="11430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アップデートスレッド</a:t>
            </a:r>
            <a:endParaRPr lang="en-US" altLang="ja-JP"/>
          </a:p>
        </p:txBody>
      </p:sp>
      <p:sp>
        <p:nvSpPr>
          <p:cNvPr id="8257" name="テキスト ボックス 87"/>
          <p:cNvSpPr txBox="1">
            <a:spLocks noChangeArrowheads="1"/>
          </p:cNvSpPr>
          <p:nvPr/>
        </p:nvSpPr>
        <p:spPr bwMode="auto">
          <a:xfrm>
            <a:off x="1108075" y="2762250"/>
            <a:ext cx="83343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r>
              <a:rPr lang="ja-JP" altLang="en-US"/>
              <a:t>メインスレッド</a:t>
            </a:r>
            <a:endParaRPr lang="en-US" altLang="ja-JP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F51707C1-C7F5-4C5C-8743-5917016913A2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8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2743200" y="1143000"/>
            <a:ext cx="2133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endParaRPr lang="en-US" altLang="ja-JP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2743200" y="1371600"/>
            <a:ext cx="21336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LPDIRECT3D9</a:t>
            </a:r>
            <a:r>
              <a:rPr lang="en-US" altLang="ja-JP"/>
              <a:t>            </a:t>
            </a:r>
            <a:r>
              <a:rPr lang="en-US" altLang="ja-JP" noProof="1"/>
              <a:t>m_pD3D</a:t>
            </a:r>
            <a:endParaRPr lang="en-US" altLang="ja-JP"/>
          </a:p>
          <a:p>
            <a:r>
              <a:rPr lang="en-US" altLang="ja-JP" noProof="1"/>
              <a:t>LPDIRECT3DDEVICE9</a:t>
            </a:r>
            <a:r>
              <a:rPr lang="en-US" altLang="ja-JP"/>
              <a:t> </a:t>
            </a:r>
            <a:r>
              <a:rPr lang="en-US" altLang="ja-JP" noProof="1"/>
              <a:t>m_pD3DDevice</a:t>
            </a:r>
            <a:endParaRPr lang="en-US" altLang="ja-JP"/>
          </a:p>
          <a:p>
            <a:r>
              <a:rPr lang="en-US" altLang="ja-JP" noProof="1"/>
              <a:t>D3DPRESENT_PARAMETERS   m_D3DPP</a:t>
            </a:r>
            <a:endParaRPr lang="en-US" altLang="ja-JP"/>
          </a:p>
          <a:p>
            <a:r>
              <a:rPr lang="en-US" altLang="ja-JP" noProof="1"/>
              <a:t>XBoxController*</a:t>
            </a:r>
            <a:r>
              <a:rPr lang="en-US" altLang="ja-JP"/>
              <a:t>          </a:t>
            </a:r>
            <a:r>
              <a:rPr lang="en-US" altLang="ja-JP" noProof="1"/>
              <a:t>m_pController</a:t>
            </a:r>
            <a:endParaRPr lang="en-US" altLang="ja-JP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5715000" y="1905000"/>
            <a:ext cx="1828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XBoxController</a:t>
            </a:r>
            <a:endParaRPr lang="en-US" altLang="ja-JP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auto">
          <a:xfrm>
            <a:off x="5715000" y="2133600"/>
            <a:ext cx="18288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r>
              <a:rPr lang="en-US" altLang="ja-JP"/>
              <a:t> </a:t>
            </a:r>
            <a:r>
              <a:rPr lang="en-US" altLang="ja-JP" noProof="1"/>
              <a:t>m_State[</a:t>
            </a:r>
            <a:r>
              <a:rPr lang="en-US" altLang="ja-JP"/>
              <a:t>4</a:t>
            </a:r>
            <a:r>
              <a:rPr lang="en-US" altLang="ja-JP" noProof="1"/>
              <a:t>]</a:t>
            </a:r>
            <a:endParaRPr lang="en-US" altLang="ja-JP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>
            <a:off x="4876800" y="1981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24" name="AutoShape 8"/>
          <p:cNvSpPr>
            <a:spLocks noChangeArrowheads="1"/>
          </p:cNvSpPr>
          <p:nvPr/>
        </p:nvSpPr>
        <p:spPr bwMode="auto">
          <a:xfrm>
            <a:off x="4876800" y="1905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8768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486400" y="2057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8077200" y="21336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CONTROLER_STATE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28" name="Rectangle 12"/>
          <p:cNvSpPr>
            <a:spLocks noChangeArrowheads="1"/>
          </p:cNvSpPr>
          <p:nvPr/>
        </p:nvSpPr>
        <p:spPr bwMode="auto">
          <a:xfrm>
            <a:off x="8077200" y="23622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>
            <a:off x="7543800" y="2286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0" name="AutoShape 14"/>
          <p:cNvSpPr>
            <a:spLocks noChangeArrowheads="1"/>
          </p:cNvSpPr>
          <p:nvPr/>
        </p:nvSpPr>
        <p:spPr bwMode="auto">
          <a:xfrm>
            <a:off x="75438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1" name="Rectangle 15"/>
          <p:cNvSpPr>
            <a:spLocks noChangeArrowheads="1"/>
          </p:cNvSpPr>
          <p:nvPr/>
        </p:nvSpPr>
        <p:spPr bwMode="auto">
          <a:xfrm>
            <a:off x="75438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7848600" y="2362200"/>
            <a:ext cx="3048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4</a:t>
            </a:r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2743200" y="2209800"/>
            <a:ext cx="1752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Scene</a:t>
            </a:r>
            <a:endParaRPr lang="en-US" altLang="ja-JP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2743200" y="2438400"/>
            <a:ext cx="17526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altLang="ja-JP"/>
          </a:p>
          <a:p>
            <a:r>
              <a:rPr lang="en-US" altLang="ja-JP" noProof="1"/>
              <a:t>Stage* m_pRootStage</a:t>
            </a:r>
            <a:endParaRPr lang="en-US" altLang="ja-JP"/>
          </a:p>
          <a:p>
            <a:endParaRPr lang="en-US" altLang="ja-JP"/>
          </a:p>
        </p:txBody>
      </p:sp>
      <p:sp>
        <p:nvSpPr>
          <p:cNvPr id="9235" name="Rectangle 40"/>
          <p:cNvSpPr>
            <a:spLocks noChangeArrowheads="1"/>
          </p:cNvSpPr>
          <p:nvPr/>
        </p:nvSpPr>
        <p:spPr bwMode="auto">
          <a:xfrm>
            <a:off x="1371600" y="1143000"/>
            <a:ext cx="914400" cy="1371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WinMain</a:t>
            </a:r>
            <a:r>
              <a:rPr lang="en-US" altLang="ja-JP"/>
              <a:t>()</a:t>
            </a:r>
          </a:p>
        </p:txBody>
      </p:sp>
      <p:sp>
        <p:nvSpPr>
          <p:cNvPr id="9236" name="Rectangle 41"/>
          <p:cNvSpPr>
            <a:spLocks noChangeArrowheads="1"/>
          </p:cNvSpPr>
          <p:nvPr/>
        </p:nvSpPr>
        <p:spPr bwMode="auto">
          <a:xfrm>
            <a:off x="1371600" y="1371600"/>
            <a:ext cx="9144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DxDevice</a:t>
            </a:r>
            <a:r>
              <a:rPr lang="en-US" altLang="ja-JP"/>
              <a:t> device</a:t>
            </a:r>
          </a:p>
          <a:p>
            <a:endParaRPr lang="en-US" altLang="ja-JP"/>
          </a:p>
          <a:p>
            <a:r>
              <a:rPr lang="en-US" altLang="ja-JP" noProof="1"/>
              <a:t>HWND hWnd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Scene scene</a:t>
            </a:r>
            <a:endParaRPr lang="en-US" altLang="ja-JP"/>
          </a:p>
        </p:txBody>
      </p:sp>
      <p:sp>
        <p:nvSpPr>
          <p:cNvPr id="9237" name="Line 42"/>
          <p:cNvSpPr>
            <a:spLocks noChangeShapeType="1"/>
          </p:cNvSpPr>
          <p:nvPr/>
        </p:nvSpPr>
        <p:spPr bwMode="auto">
          <a:xfrm>
            <a:off x="2362200" y="1524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38" name="AutoShape 43"/>
          <p:cNvSpPr>
            <a:spLocks noChangeArrowheads="1"/>
          </p:cNvSpPr>
          <p:nvPr/>
        </p:nvSpPr>
        <p:spPr bwMode="auto">
          <a:xfrm>
            <a:off x="2286000" y="1447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39" name="Rectangle 44"/>
          <p:cNvSpPr>
            <a:spLocks noChangeArrowheads="1"/>
          </p:cNvSpPr>
          <p:nvPr/>
        </p:nvSpPr>
        <p:spPr bwMode="auto">
          <a:xfrm>
            <a:off x="22860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0" name="Rectangle 45"/>
          <p:cNvSpPr>
            <a:spLocks noChangeArrowheads="1"/>
          </p:cNvSpPr>
          <p:nvPr/>
        </p:nvSpPr>
        <p:spPr bwMode="auto">
          <a:xfrm>
            <a:off x="2514600" y="1600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1" name="Line 46"/>
          <p:cNvSpPr>
            <a:spLocks noChangeShapeType="1"/>
          </p:cNvSpPr>
          <p:nvPr/>
        </p:nvSpPr>
        <p:spPr bwMode="auto">
          <a:xfrm>
            <a:off x="2362200" y="2286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2" name="AutoShape 47"/>
          <p:cNvSpPr>
            <a:spLocks noChangeArrowheads="1"/>
          </p:cNvSpPr>
          <p:nvPr/>
        </p:nvSpPr>
        <p:spPr bwMode="auto">
          <a:xfrm>
            <a:off x="2286000" y="2209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3" name="Rectangle 48"/>
          <p:cNvSpPr>
            <a:spLocks noChangeArrowheads="1"/>
          </p:cNvSpPr>
          <p:nvPr/>
        </p:nvSpPr>
        <p:spPr bwMode="auto">
          <a:xfrm>
            <a:off x="22860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4" name="Rectangle 49"/>
          <p:cNvSpPr>
            <a:spLocks noChangeArrowheads="1"/>
          </p:cNvSpPr>
          <p:nvPr/>
        </p:nvSpPr>
        <p:spPr bwMode="auto">
          <a:xfrm>
            <a:off x="2514600" y="2362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5" name="Line 61"/>
          <p:cNvSpPr>
            <a:spLocks noChangeShapeType="1"/>
          </p:cNvSpPr>
          <p:nvPr/>
        </p:nvSpPr>
        <p:spPr bwMode="auto">
          <a:xfrm>
            <a:off x="4724400" y="2667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46" name="AutoShape 62"/>
          <p:cNvSpPr>
            <a:spLocks noChangeArrowheads="1"/>
          </p:cNvSpPr>
          <p:nvPr/>
        </p:nvSpPr>
        <p:spPr bwMode="auto">
          <a:xfrm>
            <a:off x="4495800" y="25908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47" name="Rectangle 63"/>
          <p:cNvSpPr>
            <a:spLocks noChangeArrowheads="1"/>
          </p:cNvSpPr>
          <p:nvPr/>
        </p:nvSpPr>
        <p:spPr bwMode="auto">
          <a:xfrm>
            <a:off x="44958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48" name="Rectangle 64"/>
          <p:cNvSpPr>
            <a:spLocks noChangeArrowheads="1"/>
          </p:cNvSpPr>
          <p:nvPr/>
        </p:nvSpPr>
        <p:spPr bwMode="auto">
          <a:xfrm>
            <a:off x="4953000" y="27432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49" name="Rectangle 75"/>
          <p:cNvSpPr>
            <a:spLocks noChangeArrowheads="1"/>
          </p:cNvSpPr>
          <p:nvPr/>
        </p:nvSpPr>
        <p:spPr bwMode="auto">
          <a:xfrm>
            <a:off x="381000" y="3124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DxException</a:t>
            </a:r>
            <a:endParaRPr lang="en-US" altLang="ja-JP"/>
          </a:p>
          <a:p>
            <a:r>
              <a:rPr lang="en-US" altLang="ja-JP"/>
              <a:t>: public exception</a:t>
            </a:r>
          </a:p>
        </p:txBody>
      </p:sp>
      <p:sp>
        <p:nvSpPr>
          <p:cNvPr id="9250" name="Rectangle 76"/>
          <p:cNvSpPr>
            <a:spLocks noChangeArrowheads="1"/>
          </p:cNvSpPr>
          <p:nvPr/>
        </p:nvSpPr>
        <p:spPr bwMode="auto">
          <a:xfrm>
            <a:off x="381000" y="3505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51" name="Rectangle 77"/>
          <p:cNvSpPr>
            <a:spLocks noChangeArrowheads="1"/>
          </p:cNvSpPr>
          <p:nvPr/>
        </p:nvSpPr>
        <p:spPr bwMode="auto">
          <a:xfrm>
            <a:off x="381000" y="4419600"/>
            <a:ext cx="1219200" cy="5334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SafeDelete()</a:t>
            </a:r>
            <a:endParaRPr lang="en-US" altLang="ja-JP"/>
          </a:p>
          <a:p>
            <a:r>
              <a:rPr lang="en-US" altLang="ja-JP" noProof="1"/>
              <a:t>SafeDeleteArr()</a:t>
            </a:r>
            <a:endParaRPr lang="en-US" altLang="ja-JP"/>
          </a:p>
          <a:p>
            <a:r>
              <a:rPr lang="en-US" altLang="ja-JP" noProof="1"/>
              <a:t>SafeRelease()</a:t>
            </a:r>
            <a:endParaRPr lang="en-US" altLang="ja-JP"/>
          </a:p>
        </p:txBody>
      </p:sp>
      <p:sp>
        <p:nvSpPr>
          <p:cNvPr id="9252" name="Rectangle 78"/>
          <p:cNvSpPr>
            <a:spLocks noChangeArrowheads="1"/>
          </p:cNvSpPr>
          <p:nvPr/>
        </p:nvSpPr>
        <p:spPr bwMode="auto">
          <a:xfrm>
            <a:off x="381000" y="38100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HitTest</a:t>
            </a:r>
            <a:endParaRPr lang="en-US" altLang="ja-JP"/>
          </a:p>
        </p:txBody>
      </p:sp>
      <p:grpSp>
        <p:nvGrpSpPr>
          <p:cNvPr id="9253" name="グループ化 1"/>
          <p:cNvGrpSpPr>
            <a:grpSpLocks/>
          </p:cNvGrpSpPr>
          <p:nvPr/>
        </p:nvGrpSpPr>
        <p:grpSpPr bwMode="auto">
          <a:xfrm>
            <a:off x="400050" y="1143000"/>
            <a:ext cx="838200" cy="762000"/>
            <a:chOff x="381000" y="1676400"/>
            <a:chExt cx="838200" cy="762000"/>
          </a:xfrm>
        </p:grpSpPr>
        <p:sp>
          <p:nvSpPr>
            <p:cNvPr id="9303" name="Rectangle 80"/>
            <p:cNvSpPr>
              <a:spLocks noChangeArrowheads="1"/>
            </p:cNvSpPr>
            <p:nvPr/>
          </p:nvSpPr>
          <p:spPr bwMode="auto">
            <a:xfrm>
              <a:off x="381000" y="1676400"/>
              <a:ext cx="838200" cy="76200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r>
                <a:rPr lang="en-US" altLang="ja-JP" noProof="1"/>
                <a:t>WindowProc</a:t>
              </a:r>
              <a:r>
                <a:rPr lang="en-US" altLang="ja-JP"/>
                <a:t>()</a:t>
              </a:r>
            </a:p>
          </p:txBody>
        </p:sp>
        <p:sp>
          <p:nvSpPr>
            <p:cNvPr id="9304" name="Rectangle 81"/>
            <p:cNvSpPr>
              <a:spLocks noChangeArrowheads="1"/>
            </p:cNvSpPr>
            <p:nvPr/>
          </p:nvSpPr>
          <p:spPr bwMode="auto">
            <a:xfrm>
              <a:off x="381000" y="1905000"/>
              <a:ext cx="838200" cy="53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ja-JP" altLang="ja-JP"/>
            </a:p>
          </p:txBody>
        </p:sp>
      </p:grpSp>
      <p:sp>
        <p:nvSpPr>
          <p:cNvPr id="9254" name="Line 82"/>
          <p:cNvSpPr>
            <a:spLocks noChangeShapeType="1"/>
          </p:cNvSpPr>
          <p:nvPr/>
        </p:nvSpPr>
        <p:spPr bwMode="auto">
          <a:xfrm>
            <a:off x="1219200" y="1752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55" name="Rectangle 83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２．クラス階層図（１、下層ライブラリ）</a:t>
            </a:r>
          </a:p>
        </p:txBody>
      </p:sp>
      <p:grpSp>
        <p:nvGrpSpPr>
          <p:cNvPr id="9256" name="Group 84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9300" name="AutoShape 85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1" name="AutoShape 86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302" name="AutoShape 87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9257" name="Rectangle 88"/>
          <p:cNvSpPr>
            <a:spLocks noChangeArrowheads="1"/>
          </p:cNvSpPr>
          <p:nvPr/>
        </p:nvSpPr>
        <p:spPr bwMode="auto">
          <a:xfrm>
            <a:off x="5181600" y="2590800"/>
            <a:ext cx="17526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</a:t>
            </a:r>
            <a:endParaRPr lang="en-US" altLang="ja-JP"/>
          </a:p>
        </p:txBody>
      </p:sp>
      <p:sp>
        <p:nvSpPr>
          <p:cNvPr id="9258" name="Rectangle 89"/>
          <p:cNvSpPr>
            <a:spLocks noChangeArrowheads="1"/>
          </p:cNvSpPr>
          <p:nvPr/>
        </p:nvSpPr>
        <p:spPr bwMode="auto">
          <a:xfrm>
            <a:off x="5181600" y="2819400"/>
            <a:ext cx="17526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Stage* m_pChildStage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vector&lt;Texture*&gt; m_TextureVec</a:t>
            </a:r>
            <a:endParaRPr lang="en-US" altLang="ja-JP"/>
          </a:p>
          <a:p>
            <a:endParaRPr lang="en-US" altLang="ja-JP"/>
          </a:p>
          <a:p>
            <a:r>
              <a:rPr lang="en-US" altLang="ja-JP" noProof="1"/>
              <a:t>vector&lt;Object*&gt;</a:t>
            </a:r>
            <a:r>
              <a:rPr lang="en-US" altLang="ja-JP"/>
              <a:t> </a:t>
            </a:r>
            <a:r>
              <a:rPr lang="en-US" altLang="ja-JP" noProof="1"/>
              <a:t>m_Vec</a:t>
            </a:r>
            <a:endParaRPr lang="en-US" altLang="ja-JP"/>
          </a:p>
          <a:p>
            <a:endParaRPr lang="en-US" altLang="ja-JP"/>
          </a:p>
          <a:p>
            <a:endParaRPr lang="en-US" altLang="ja-JP"/>
          </a:p>
        </p:txBody>
      </p:sp>
      <p:sp>
        <p:nvSpPr>
          <p:cNvPr id="9259" name="Rectangle 90"/>
          <p:cNvSpPr>
            <a:spLocks noChangeArrowheads="1"/>
          </p:cNvSpPr>
          <p:nvPr/>
        </p:nvSpPr>
        <p:spPr bwMode="auto">
          <a:xfrm>
            <a:off x="2743200" y="31242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Texture</a:t>
            </a:r>
            <a:endParaRPr lang="en-US" altLang="ja-JP"/>
          </a:p>
        </p:txBody>
      </p:sp>
      <p:sp>
        <p:nvSpPr>
          <p:cNvPr id="9260" name="Rectangle 91"/>
          <p:cNvSpPr>
            <a:spLocks noChangeArrowheads="1"/>
          </p:cNvSpPr>
          <p:nvPr/>
        </p:nvSpPr>
        <p:spPr bwMode="auto">
          <a:xfrm>
            <a:off x="2743200" y="3352800"/>
            <a:ext cx="1905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</p:txBody>
      </p:sp>
      <p:sp>
        <p:nvSpPr>
          <p:cNvPr id="9261" name="Line 92"/>
          <p:cNvSpPr>
            <a:spLocks noChangeShapeType="1"/>
          </p:cNvSpPr>
          <p:nvPr/>
        </p:nvSpPr>
        <p:spPr bwMode="auto">
          <a:xfrm>
            <a:off x="4648200" y="3276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2" name="AutoShape 93"/>
          <p:cNvSpPr>
            <a:spLocks noChangeArrowheads="1"/>
          </p:cNvSpPr>
          <p:nvPr/>
        </p:nvSpPr>
        <p:spPr bwMode="auto">
          <a:xfrm>
            <a:off x="4953000" y="3200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3" name="Rectangle 94"/>
          <p:cNvSpPr>
            <a:spLocks noChangeArrowheads="1"/>
          </p:cNvSpPr>
          <p:nvPr/>
        </p:nvSpPr>
        <p:spPr bwMode="auto">
          <a:xfrm>
            <a:off x="46482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64" name="Rectangle 95"/>
          <p:cNvSpPr>
            <a:spLocks noChangeArrowheads="1"/>
          </p:cNvSpPr>
          <p:nvPr/>
        </p:nvSpPr>
        <p:spPr bwMode="auto">
          <a:xfrm>
            <a:off x="4953000" y="3352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65" name="Line 96"/>
          <p:cNvSpPr>
            <a:spLocks noChangeShapeType="1"/>
          </p:cNvSpPr>
          <p:nvPr/>
        </p:nvSpPr>
        <p:spPr bwMode="auto">
          <a:xfrm>
            <a:off x="7162800" y="2971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6" name="AutoShape 97"/>
          <p:cNvSpPr>
            <a:spLocks noChangeArrowheads="1"/>
          </p:cNvSpPr>
          <p:nvPr/>
        </p:nvSpPr>
        <p:spPr bwMode="auto">
          <a:xfrm>
            <a:off x="6934200" y="28956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67" name="Line 98"/>
          <p:cNvSpPr>
            <a:spLocks noChangeShapeType="1"/>
          </p:cNvSpPr>
          <p:nvPr/>
        </p:nvSpPr>
        <p:spPr bwMode="auto">
          <a:xfrm flipV="1">
            <a:off x="7543800" y="2667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8" name="Line 99"/>
          <p:cNvSpPr>
            <a:spLocks noChangeShapeType="1"/>
          </p:cNvSpPr>
          <p:nvPr/>
        </p:nvSpPr>
        <p:spPr bwMode="auto">
          <a:xfrm>
            <a:off x="6934200" y="2667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69" name="Rectangle 100"/>
          <p:cNvSpPr>
            <a:spLocks noChangeArrowheads="1"/>
          </p:cNvSpPr>
          <p:nvPr/>
        </p:nvSpPr>
        <p:spPr bwMode="auto">
          <a:xfrm>
            <a:off x="6934200" y="3048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0" name="Rectangle 101"/>
          <p:cNvSpPr>
            <a:spLocks noChangeArrowheads="1"/>
          </p:cNvSpPr>
          <p:nvPr/>
        </p:nvSpPr>
        <p:spPr bwMode="auto">
          <a:xfrm>
            <a:off x="6934200" y="26670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1" name="Line 102"/>
          <p:cNvSpPr>
            <a:spLocks noChangeShapeType="1"/>
          </p:cNvSpPr>
          <p:nvPr/>
        </p:nvSpPr>
        <p:spPr bwMode="auto">
          <a:xfrm>
            <a:off x="71628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2" name="AutoShape 103"/>
          <p:cNvSpPr>
            <a:spLocks noChangeArrowheads="1"/>
          </p:cNvSpPr>
          <p:nvPr/>
        </p:nvSpPr>
        <p:spPr bwMode="auto">
          <a:xfrm>
            <a:off x="6934200" y="34290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9273" name="Rectangle 104"/>
          <p:cNvSpPr>
            <a:spLocks noChangeArrowheads="1"/>
          </p:cNvSpPr>
          <p:nvPr/>
        </p:nvSpPr>
        <p:spPr bwMode="auto">
          <a:xfrm>
            <a:off x="69342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9274" name="Rectangle 105"/>
          <p:cNvSpPr>
            <a:spLocks noChangeArrowheads="1"/>
          </p:cNvSpPr>
          <p:nvPr/>
        </p:nvSpPr>
        <p:spPr bwMode="auto">
          <a:xfrm>
            <a:off x="7467600" y="35814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*</a:t>
            </a:r>
          </a:p>
        </p:txBody>
      </p:sp>
      <p:sp>
        <p:nvSpPr>
          <p:cNvPr id="9275" name="Line 108"/>
          <p:cNvSpPr>
            <a:spLocks noChangeShapeType="1"/>
          </p:cNvSpPr>
          <p:nvPr/>
        </p:nvSpPr>
        <p:spPr bwMode="auto">
          <a:xfrm>
            <a:off x="8382000" y="41148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6" name="Rectangle 109"/>
          <p:cNvSpPr>
            <a:spLocks noChangeArrowheads="1"/>
          </p:cNvSpPr>
          <p:nvPr/>
        </p:nvSpPr>
        <p:spPr bwMode="auto">
          <a:xfrm>
            <a:off x="7696200" y="4495800"/>
            <a:ext cx="1676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Object</a:t>
            </a:r>
            <a:r>
              <a:rPr lang="ja-JP" altLang="en-US"/>
              <a:t>階層（２）ページへ</a:t>
            </a:r>
          </a:p>
        </p:txBody>
      </p:sp>
      <p:sp>
        <p:nvSpPr>
          <p:cNvPr id="9277" name="Line 162"/>
          <p:cNvSpPr>
            <a:spLocks noChangeShapeType="1"/>
          </p:cNvSpPr>
          <p:nvPr/>
        </p:nvSpPr>
        <p:spPr bwMode="auto">
          <a:xfrm>
            <a:off x="61722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9278" name="Rectangle 163"/>
          <p:cNvSpPr>
            <a:spLocks noChangeArrowheads="1"/>
          </p:cNvSpPr>
          <p:nvPr/>
        </p:nvSpPr>
        <p:spPr bwMode="auto">
          <a:xfrm>
            <a:off x="5257800" y="3886200"/>
            <a:ext cx="1905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Stage</a:t>
            </a:r>
            <a:r>
              <a:rPr lang="ja-JP" altLang="en-US"/>
              <a:t>階層（３）ページへ</a:t>
            </a:r>
          </a:p>
        </p:txBody>
      </p:sp>
      <p:sp>
        <p:nvSpPr>
          <p:cNvPr id="9279" name="Rectangle 164"/>
          <p:cNvSpPr>
            <a:spLocks noChangeArrowheads="1"/>
          </p:cNvSpPr>
          <p:nvPr/>
        </p:nvSpPr>
        <p:spPr bwMode="auto">
          <a:xfrm>
            <a:off x="381000" y="5105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Command</a:t>
            </a:r>
            <a:endParaRPr lang="en-US" altLang="ja-JP"/>
          </a:p>
        </p:txBody>
      </p:sp>
      <p:sp>
        <p:nvSpPr>
          <p:cNvPr id="9280" name="Rectangle 165"/>
          <p:cNvSpPr>
            <a:spLocks noChangeArrowheads="1"/>
          </p:cNvSpPr>
          <p:nvPr/>
        </p:nvSpPr>
        <p:spPr bwMode="auto">
          <a:xfrm>
            <a:off x="381000" y="5334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81" name="Rectangle 166"/>
          <p:cNvSpPr>
            <a:spLocks noChangeArrowheads="1"/>
          </p:cNvSpPr>
          <p:nvPr/>
        </p:nvSpPr>
        <p:spPr bwMode="auto">
          <a:xfrm>
            <a:off x="381000" y="5791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9282" name="Rectangle 167"/>
          <p:cNvSpPr>
            <a:spLocks noChangeArrowheads="1"/>
          </p:cNvSpPr>
          <p:nvPr/>
        </p:nvSpPr>
        <p:spPr bwMode="auto">
          <a:xfrm>
            <a:off x="381000" y="6019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3" name="Rectangle 170"/>
          <p:cNvSpPr>
            <a:spLocks noChangeArrowheads="1"/>
          </p:cNvSpPr>
          <p:nvPr/>
        </p:nvSpPr>
        <p:spPr bwMode="auto">
          <a:xfrm>
            <a:off x="3124200" y="3886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Size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tagSIZE</a:t>
            </a:r>
            <a:endParaRPr lang="en-US" altLang="ja-JP"/>
          </a:p>
        </p:txBody>
      </p:sp>
      <p:sp>
        <p:nvSpPr>
          <p:cNvPr id="9284" name="Rectangle 171"/>
          <p:cNvSpPr>
            <a:spLocks noChangeArrowheads="1"/>
          </p:cNvSpPr>
          <p:nvPr/>
        </p:nvSpPr>
        <p:spPr bwMode="auto">
          <a:xfrm>
            <a:off x="3124200" y="4267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5" name="Rectangle 172"/>
          <p:cNvSpPr>
            <a:spLocks noChangeArrowheads="1"/>
          </p:cNvSpPr>
          <p:nvPr/>
        </p:nvSpPr>
        <p:spPr bwMode="auto">
          <a:xfrm>
            <a:off x="3124200" y="4648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Point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tagPOINT</a:t>
            </a:r>
            <a:endParaRPr lang="en-US" altLang="ja-JP"/>
          </a:p>
        </p:txBody>
      </p:sp>
      <p:sp>
        <p:nvSpPr>
          <p:cNvPr id="9286" name="Rectangle 173"/>
          <p:cNvSpPr>
            <a:spLocks noChangeArrowheads="1"/>
          </p:cNvSpPr>
          <p:nvPr/>
        </p:nvSpPr>
        <p:spPr bwMode="auto">
          <a:xfrm>
            <a:off x="3124200" y="5029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7" name="Rectangle 174"/>
          <p:cNvSpPr>
            <a:spLocks noChangeArrowheads="1"/>
          </p:cNvSpPr>
          <p:nvPr/>
        </p:nvSpPr>
        <p:spPr bwMode="auto">
          <a:xfrm>
            <a:off x="3124200" y="5410200"/>
            <a:ext cx="1219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Rect</a:t>
            </a:r>
            <a:endParaRPr lang="en-US" altLang="ja-JP"/>
          </a:p>
          <a:p>
            <a:r>
              <a:rPr lang="en-US" altLang="ja-JP"/>
              <a:t>: public </a:t>
            </a:r>
            <a:r>
              <a:rPr lang="en-US" altLang="ja-JP" noProof="1"/>
              <a:t>tagRECT</a:t>
            </a:r>
            <a:endParaRPr lang="en-US" altLang="ja-JP"/>
          </a:p>
        </p:txBody>
      </p:sp>
      <p:sp>
        <p:nvSpPr>
          <p:cNvPr id="9288" name="Rectangle 175"/>
          <p:cNvSpPr>
            <a:spLocks noChangeArrowheads="1"/>
          </p:cNvSpPr>
          <p:nvPr/>
        </p:nvSpPr>
        <p:spPr bwMode="auto">
          <a:xfrm>
            <a:off x="3124200" y="5791200"/>
            <a:ext cx="12192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89" name="Rectangle 176"/>
          <p:cNvSpPr>
            <a:spLocks noChangeArrowheads="1"/>
          </p:cNvSpPr>
          <p:nvPr/>
        </p:nvSpPr>
        <p:spPr bwMode="auto">
          <a:xfrm>
            <a:off x="7696200" y="34290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9290" name="Rectangle 177"/>
          <p:cNvSpPr>
            <a:spLocks noChangeArrowheads="1"/>
          </p:cNvSpPr>
          <p:nvPr/>
        </p:nvSpPr>
        <p:spPr bwMode="auto">
          <a:xfrm>
            <a:off x="7696200" y="36576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9291" name="Rectangle 180"/>
          <p:cNvSpPr>
            <a:spLocks noChangeArrowheads="1"/>
          </p:cNvSpPr>
          <p:nvPr/>
        </p:nvSpPr>
        <p:spPr bwMode="auto">
          <a:xfrm>
            <a:off x="381000" y="40386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9292" name="Rectangle 181"/>
          <p:cNvSpPr>
            <a:spLocks noChangeArrowheads="1"/>
          </p:cNvSpPr>
          <p:nvPr/>
        </p:nvSpPr>
        <p:spPr bwMode="auto">
          <a:xfrm>
            <a:off x="1752600" y="39624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OBB</a:t>
            </a:r>
          </a:p>
        </p:txBody>
      </p:sp>
      <p:sp>
        <p:nvSpPr>
          <p:cNvPr id="9293" name="Rectangle 182"/>
          <p:cNvSpPr>
            <a:spLocks noChangeArrowheads="1"/>
          </p:cNvSpPr>
          <p:nvPr/>
        </p:nvSpPr>
        <p:spPr bwMode="auto">
          <a:xfrm>
            <a:off x="1752600" y="41910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4" name="Rectangle 183"/>
          <p:cNvSpPr>
            <a:spLocks noChangeArrowheads="1"/>
          </p:cNvSpPr>
          <p:nvPr/>
        </p:nvSpPr>
        <p:spPr bwMode="auto">
          <a:xfrm>
            <a:off x="1752600" y="4648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Sphere</a:t>
            </a:r>
            <a:endParaRPr lang="en-US" altLang="ja-JP"/>
          </a:p>
        </p:txBody>
      </p:sp>
      <p:sp>
        <p:nvSpPr>
          <p:cNvPr id="9295" name="Rectangle 184"/>
          <p:cNvSpPr>
            <a:spLocks noChangeArrowheads="1"/>
          </p:cNvSpPr>
          <p:nvPr/>
        </p:nvSpPr>
        <p:spPr bwMode="auto">
          <a:xfrm>
            <a:off x="1752600" y="4876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構造体</a:t>
            </a:r>
          </a:p>
        </p:txBody>
      </p:sp>
      <p:sp>
        <p:nvSpPr>
          <p:cNvPr id="9296" name="Rectangle 185"/>
          <p:cNvSpPr>
            <a:spLocks noChangeArrowheads="1"/>
          </p:cNvSpPr>
          <p:nvPr/>
        </p:nvSpPr>
        <p:spPr bwMode="auto">
          <a:xfrm>
            <a:off x="5105400" y="1371600"/>
            <a:ext cx="1143000" cy="228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グローバル関数</a:t>
            </a:r>
            <a:endParaRPr lang="ja-JP" altLang="en-US"/>
          </a:p>
        </p:txBody>
      </p:sp>
      <p:sp>
        <p:nvSpPr>
          <p:cNvPr id="9297" name="Rectangle 186"/>
          <p:cNvSpPr>
            <a:spLocks noChangeArrowheads="1"/>
          </p:cNvSpPr>
          <p:nvPr/>
        </p:nvSpPr>
        <p:spPr bwMode="auto">
          <a:xfrm>
            <a:off x="6324600" y="1371600"/>
            <a:ext cx="1219200" cy="22860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テンプレート</a:t>
            </a:r>
            <a:endParaRPr lang="ja-JP" altLang="en-US"/>
          </a:p>
        </p:txBody>
      </p:sp>
      <p:sp>
        <p:nvSpPr>
          <p:cNvPr id="9298" name="Rectangle 187"/>
          <p:cNvSpPr>
            <a:spLocks noChangeArrowheads="1"/>
          </p:cNvSpPr>
          <p:nvPr/>
        </p:nvSpPr>
        <p:spPr bwMode="auto">
          <a:xfrm>
            <a:off x="7620000" y="1371600"/>
            <a:ext cx="1905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/>
              <a:t>クラスまたは構造体</a:t>
            </a:r>
            <a:endParaRPr lang="ja-JP" altLang="en-US"/>
          </a:p>
          <a:p>
            <a:r>
              <a:rPr lang="ja-JP"/>
              <a:t>＊構造体の場合は「構造体」と付記</a:t>
            </a:r>
            <a:endParaRPr lang="ja-JP" altLang="en-US"/>
          </a:p>
        </p:txBody>
      </p:sp>
      <p:sp>
        <p:nvSpPr>
          <p:cNvPr id="9299" name="Rectangle 188"/>
          <p:cNvSpPr>
            <a:spLocks noChangeArrowheads="1"/>
          </p:cNvSpPr>
          <p:nvPr/>
        </p:nvSpPr>
        <p:spPr bwMode="auto">
          <a:xfrm>
            <a:off x="5029200" y="1143000"/>
            <a:ext cx="4572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色分けの意味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スライド番号プレースホルダー 1"/>
          <p:cNvSpPr>
            <a:spLocks noGrp="1"/>
          </p:cNvSpPr>
          <p:nvPr>
            <p:ph type="sldNum" sz="quarter" idx="10"/>
          </p:nvPr>
        </p:nvSpPr>
        <p:spPr>
          <a:noFill/>
        </p:spPr>
        <p:txBody>
          <a:bodyPr/>
          <a:lstStyle>
            <a:lvl1pPr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eaLnBrk="1" hangingPunct="1"/>
            <a:fld id="{D99683B5-04C4-4481-9C29-5E1EB4A73D99}" type="slidenum">
              <a:rPr lang="en-US" altLang="ja-JP" sz="600" b="0" smtClean="0">
                <a:latin typeface="HG丸ｺﾞｼｯｸM-PRO" pitchFamily="50" charset="-128"/>
                <a:ea typeface="HG丸ｺﾞｼｯｸM-PRO" pitchFamily="50" charset="-128"/>
              </a:rPr>
              <a:pPr eaLnBrk="1" hangingPunct="1"/>
              <a:t>9</a:t>
            </a:fld>
            <a:endParaRPr lang="en-US" altLang="ja-JP" sz="600" b="0" smtClean="0">
              <a:latin typeface="HG丸ｺﾞｼｯｸM-PRO" pitchFamily="50" charset="-128"/>
              <a:ea typeface="HG丸ｺﾞｼｯｸM-PRO" pitchFamily="50" charset="-128"/>
            </a:endParaRPr>
          </a:p>
        </p:txBody>
      </p:sp>
      <p:sp>
        <p:nvSpPr>
          <p:cNvPr id="10243" name="Rectangle 2"/>
          <p:cNvSpPr>
            <a:spLocks noChangeArrowheads="1"/>
          </p:cNvSpPr>
          <p:nvPr/>
        </p:nvSpPr>
        <p:spPr bwMode="auto">
          <a:xfrm>
            <a:off x="228600" y="457200"/>
            <a:ext cx="4114800" cy="28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３．クラス階層図（２、</a:t>
            </a:r>
            <a:r>
              <a:rPr lang="en-US" altLang="ja-JP" sz="1600">
                <a:solidFill>
                  <a:schemeClr val="accent2"/>
                </a:solidFill>
                <a:ea typeface="HGP創英角ｺﾞｼｯｸUB" pitchFamily="50" charset="-128"/>
              </a:rPr>
              <a:t>Object</a:t>
            </a:r>
            <a:r>
              <a:rPr lang="ja-JP" altLang="en-US" sz="1600">
                <a:solidFill>
                  <a:schemeClr val="accent2"/>
                </a:solidFill>
                <a:ea typeface="HGP創英角ｺﾞｼｯｸUB" pitchFamily="50" charset="-128"/>
              </a:rPr>
              <a:t>クラス階層）</a:t>
            </a:r>
          </a:p>
        </p:txBody>
      </p:sp>
      <p:grpSp>
        <p:nvGrpSpPr>
          <p:cNvPr id="10244" name="Group 3"/>
          <p:cNvGrpSpPr>
            <a:grpSpLocks/>
          </p:cNvGrpSpPr>
          <p:nvPr/>
        </p:nvGrpSpPr>
        <p:grpSpPr bwMode="auto">
          <a:xfrm flipV="1">
            <a:off x="0" y="685800"/>
            <a:ext cx="2895600" cy="76200"/>
            <a:chOff x="-962" y="663"/>
            <a:chExt cx="2540" cy="45"/>
          </a:xfrm>
        </p:grpSpPr>
        <p:sp>
          <p:nvSpPr>
            <p:cNvPr id="10322" name="AutoShape 4"/>
            <p:cNvSpPr>
              <a:spLocks noChangeArrowheads="1"/>
            </p:cNvSpPr>
            <p:nvPr/>
          </p:nvSpPr>
          <p:spPr bwMode="auto">
            <a:xfrm>
              <a:off x="1337" y="663"/>
              <a:ext cx="195" cy="45"/>
            </a:xfrm>
            <a:prstGeom prst="parallelogram">
              <a:avLst>
                <a:gd name="adj" fmla="val 264454"/>
              </a:avLst>
            </a:prstGeom>
            <a:gradFill rotWithShape="1">
              <a:gsLst>
                <a:gs pos="0">
                  <a:srgbClr val="DFDFDF"/>
                </a:gs>
                <a:gs pos="100000">
                  <a:srgbClr val="292929"/>
                </a:gs>
              </a:gsLst>
              <a:lin ang="0" scaled="1"/>
            </a:gradFill>
            <a:ln w="3175" algn="ctr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3" name="AutoShape 5"/>
            <p:cNvSpPr>
              <a:spLocks noChangeArrowheads="1"/>
            </p:cNvSpPr>
            <p:nvPr/>
          </p:nvSpPr>
          <p:spPr bwMode="auto">
            <a:xfrm>
              <a:off x="1269" y="663"/>
              <a:ext cx="127" cy="34"/>
            </a:xfrm>
            <a:prstGeom prst="parallelogram">
              <a:avLst>
                <a:gd name="adj" fmla="val 272227"/>
              </a:avLst>
            </a:prstGeom>
            <a:solidFill>
              <a:srgbClr val="C0C0C0"/>
            </a:solidFill>
            <a:ln w="6350" algn="ctr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324" name="AutoShape 6"/>
            <p:cNvSpPr>
              <a:spLocks noChangeArrowheads="1"/>
            </p:cNvSpPr>
            <p:nvPr/>
          </p:nvSpPr>
          <p:spPr bwMode="auto">
            <a:xfrm>
              <a:off x="-962" y="663"/>
              <a:ext cx="2540" cy="23"/>
            </a:xfrm>
            <a:prstGeom prst="parallelogram">
              <a:avLst>
                <a:gd name="adj" fmla="val 276598"/>
              </a:avLst>
            </a:prstGeom>
            <a:noFill/>
            <a:ln w="6350" algn="ctr">
              <a:solidFill>
                <a:srgbClr val="3333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245" name="Rectangle 8"/>
          <p:cNvSpPr>
            <a:spLocks noChangeArrowheads="1"/>
          </p:cNvSpPr>
          <p:nvPr/>
        </p:nvSpPr>
        <p:spPr bwMode="auto">
          <a:xfrm>
            <a:off x="4038600" y="914400"/>
            <a:ext cx="19812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Object</a:t>
            </a:r>
            <a:endParaRPr lang="en-US" altLang="ja-JP"/>
          </a:p>
        </p:txBody>
      </p: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4038600" y="1143000"/>
            <a:ext cx="1981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vrtual void Draw() = 0;</a:t>
            </a:r>
          </a:p>
          <a:p>
            <a:r>
              <a:rPr lang="en-US" altLang="ja-JP"/>
              <a:t>virtual void DrawShadowVolume()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381000" y="1981200"/>
            <a:ext cx="12954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Light</a:t>
            </a:r>
            <a:endParaRPr lang="en-US" altLang="ja-JP"/>
          </a:p>
        </p:txBody>
      </p:sp>
      <p:sp>
        <p:nvSpPr>
          <p:cNvPr id="10248" name="Rectangle 11"/>
          <p:cNvSpPr>
            <a:spLocks noChangeArrowheads="1"/>
          </p:cNvSpPr>
          <p:nvPr/>
        </p:nvSpPr>
        <p:spPr bwMode="auto">
          <a:xfrm>
            <a:off x="381000" y="2209800"/>
            <a:ext cx="12954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D3DLIGHT9   m_Light</a:t>
            </a:r>
            <a:endParaRPr lang="en-US" altLang="ja-JP"/>
          </a:p>
        </p:txBody>
      </p:sp>
      <p:sp>
        <p:nvSpPr>
          <p:cNvPr id="10249" name="Line 12"/>
          <p:cNvSpPr>
            <a:spLocks noChangeShapeType="1"/>
          </p:cNvSpPr>
          <p:nvPr/>
        </p:nvSpPr>
        <p:spPr bwMode="auto">
          <a:xfrm flipH="1" flipV="1">
            <a:off x="4953000" y="1524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0" name="Line 13"/>
          <p:cNvSpPr>
            <a:spLocks noChangeShapeType="1"/>
          </p:cNvSpPr>
          <p:nvPr/>
        </p:nvSpPr>
        <p:spPr bwMode="auto">
          <a:xfrm flipH="1" flipV="1">
            <a:off x="990600" y="1752600"/>
            <a:ext cx="845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auto">
          <a:xfrm flipH="1" flipV="1">
            <a:off x="29718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2" name="Line 15"/>
          <p:cNvSpPr>
            <a:spLocks noChangeShapeType="1"/>
          </p:cNvSpPr>
          <p:nvPr/>
        </p:nvSpPr>
        <p:spPr bwMode="auto">
          <a:xfrm flipH="1" flipV="1">
            <a:off x="80010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3" name="Line 16"/>
          <p:cNvSpPr>
            <a:spLocks noChangeShapeType="1"/>
          </p:cNvSpPr>
          <p:nvPr/>
        </p:nvSpPr>
        <p:spPr bwMode="auto">
          <a:xfrm flipH="1" flipV="1">
            <a:off x="2133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4" name="Rectangle 18"/>
          <p:cNvSpPr>
            <a:spLocks noChangeArrowheads="1"/>
          </p:cNvSpPr>
          <p:nvPr/>
        </p:nvSpPr>
        <p:spPr bwMode="auto">
          <a:xfrm>
            <a:off x="1752600" y="1981200"/>
            <a:ext cx="762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Camera</a:t>
            </a:r>
            <a:endParaRPr lang="en-US" altLang="ja-JP"/>
          </a:p>
        </p:txBody>
      </p:sp>
      <p:sp>
        <p:nvSpPr>
          <p:cNvPr id="10255" name="Rectangle 19"/>
          <p:cNvSpPr>
            <a:spLocks noChangeArrowheads="1"/>
          </p:cNvSpPr>
          <p:nvPr/>
        </p:nvSpPr>
        <p:spPr bwMode="auto">
          <a:xfrm>
            <a:off x="1752600" y="2209800"/>
            <a:ext cx="7620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56" name="Rectangle 20"/>
          <p:cNvSpPr>
            <a:spLocks noChangeArrowheads="1"/>
          </p:cNvSpPr>
          <p:nvPr/>
        </p:nvSpPr>
        <p:spPr bwMode="auto">
          <a:xfrm>
            <a:off x="7239000" y="1981200"/>
            <a:ext cx="19812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Sprite</a:t>
            </a:r>
            <a:endParaRPr lang="en-US" altLang="ja-JP"/>
          </a:p>
        </p:txBody>
      </p:sp>
      <p:sp>
        <p:nvSpPr>
          <p:cNvPr id="10257" name="Rectangle 21"/>
          <p:cNvSpPr>
            <a:spLocks noChangeArrowheads="1"/>
          </p:cNvSpPr>
          <p:nvPr/>
        </p:nvSpPr>
        <p:spPr bwMode="auto">
          <a:xfrm>
            <a:off x="7239000" y="2209800"/>
            <a:ext cx="19812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m_pTexture;</a:t>
            </a:r>
          </a:p>
          <a:p>
            <a:r>
              <a:rPr lang="en-US" altLang="ja-JP" noProof="1"/>
              <a:t>LPD3DXSPRITE m_pSprite;</a:t>
            </a:r>
            <a:endParaRPr lang="en-US" altLang="ja-JP"/>
          </a:p>
        </p:txBody>
      </p:sp>
      <p:sp>
        <p:nvSpPr>
          <p:cNvPr id="10258" name="Line 22"/>
          <p:cNvSpPr>
            <a:spLocks noChangeShapeType="1"/>
          </p:cNvSpPr>
          <p:nvPr/>
        </p:nvSpPr>
        <p:spPr bwMode="auto">
          <a:xfrm flipH="1" flipV="1">
            <a:off x="9448800" y="17526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59" name="Rectangle 23"/>
          <p:cNvSpPr>
            <a:spLocks noChangeArrowheads="1"/>
          </p:cNvSpPr>
          <p:nvPr/>
        </p:nvSpPr>
        <p:spPr bwMode="auto">
          <a:xfrm>
            <a:off x="685800" y="38862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DX2MultiTextt</a:t>
            </a:r>
            <a:endParaRPr lang="en-US" altLang="ja-JP"/>
          </a:p>
        </p:txBody>
      </p:sp>
      <p:sp>
        <p:nvSpPr>
          <p:cNvPr id="10260" name="Rectangle 24"/>
          <p:cNvSpPr>
            <a:spLocks noChangeArrowheads="1"/>
          </p:cNvSpPr>
          <p:nvPr/>
        </p:nvSpPr>
        <p:spPr bwMode="auto">
          <a:xfrm>
            <a:off x="685800" y="41148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LPD3DXFONT m_pD3DXFont</a:t>
            </a:r>
            <a:endParaRPr lang="en-US" altLang="ja-JP"/>
          </a:p>
        </p:txBody>
      </p:sp>
      <p:sp>
        <p:nvSpPr>
          <p:cNvPr id="10261" name="Line 27"/>
          <p:cNvSpPr>
            <a:spLocks noChangeShapeType="1"/>
          </p:cNvSpPr>
          <p:nvPr/>
        </p:nvSpPr>
        <p:spPr bwMode="auto">
          <a:xfrm flipH="1" flipV="1">
            <a:off x="14478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2" name="Line 28"/>
          <p:cNvSpPr>
            <a:spLocks noChangeShapeType="1"/>
          </p:cNvSpPr>
          <p:nvPr/>
        </p:nvSpPr>
        <p:spPr bwMode="auto">
          <a:xfrm flipH="1" flipV="1">
            <a:off x="9906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3" name="Rectangle 29"/>
          <p:cNvSpPr>
            <a:spLocks noChangeArrowheads="1"/>
          </p:cNvSpPr>
          <p:nvPr/>
        </p:nvSpPr>
        <p:spPr bwMode="auto">
          <a:xfrm>
            <a:off x="381000" y="2895600"/>
            <a:ext cx="1524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DirectionalLight</a:t>
            </a:r>
            <a:endParaRPr lang="en-US" altLang="ja-JP"/>
          </a:p>
        </p:txBody>
      </p:sp>
      <p:sp>
        <p:nvSpPr>
          <p:cNvPr id="10264" name="Rectangle 30"/>
          <p:cNvSpPr>
            <a:spLocks noChangeArrowheads="1"/>
          </p:cNvSpPr>
          <p:nvPr/>
        </p:nvSpPr>
        <p:spPr bwMode="auto">
          <a:xfrm>
            <a:off x="381000" y="3124200"/>
            <a:ext cx="1524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D3DXVECTOR3 m_Direction</a:t>
            </a:r>
            <a:endParaRPr lang="en-US" altLang="ja-JP"/>
          </a:p>
        </p:txBody>
      </p:sp>
      <p:sp>
        <p:nvSpPr>
          <p:cNvPr id="10265" name="Line 31"/>
          <p:cNvSpPr>
            <a:spLocks noChangeShapeType="1"/>
          </p:cNvSpPr>
          <p:nvPr/>
        </p:nvSpPr>
        <p:spPr bwMode="auto">
          <a:xfrm flipH="1" flipV="1">
            <a:off x="1066800" y="2667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6" name="Rectangle 32"/>
          <p:cNvSpPr>
            <a:spLocks noChangeArrowheads="1"/>
          </p:cNvSpPr>
          <p:nvPr/>
        </p:nvSpPr>
        <p:spPr bwMode="auto">
          <a:xfrm>
            <a:off x="2743200" y="1981200"/>
            <a:ext cx="533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Guide</a:t>
            </a:r>
            <a:endParaRPr lang="en-US" altLang="ja-JP"/>
          </a:p>
        </p:txBody>
      </p:sp>
      <p:sp>
        <p:nvSpPr>
          <p:cNvPr id="10267" name="Rectangle 33"/>
          <p:cNvSpPr>
            <a:spLocks noChangeArrowheads="1"/>
          </p:cNvSpPr>
          <p:nvPr/>
        </p:nvSpPr>
        <p:spPr bwMode="auto">
          <a:xfrm>
            <a:off x="2743200" y="2209800"/>
            <a:ext cx="533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68" name="Line 34"/>
          <p:cNvSpPr>
            <a:spLocks noChangeShapeType="1"/>
          </p:cNvSpPr>
          <p:nvPr/>
        </p:nvSpPr>
        <p:spPr bwMode="auto">
          <a:xfrm flipH="1" flipV="1">
            <a:off x="6172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69" name="Line 35"/>
          <p:cNvSpPr>
            <a:spLocks noChangeShapeType="1"/>
          </p:cNvSpPr>
          <p:nvPr/>
        </p:nvSpPr>
        <p:spPr bwMode="auto">
          <a:xfrm flipH="1" flipV="1">
            <a:off x="4267200" y="1752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0" name="Rectangle 36"/>
          <p:cNvSpPr>
            <a:spLocks noChangeArrowheads="1"/>
          </p:cNvSpPr>
          <p:nvPr/>
        </p:nvSpPr>
        <p:spPr bwMode="auto">
          <a:xfrm>
            <a:off x="3429000" y="1981200"/>
            <a:ext cx="1676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</a:t>
            </a:r>
            <a:endParaRPr lang="en-US" altLang="ja-JP"/>
          </a:p>
        </p:txBody>
      </p:sp>
      <p:sp>
        <p:nvSpPr>
          <p:cNvPr id="10271" name="Rectangle 37"/>
          <p:cNvSpPr>
            <a:spLocks noChangeArrowheads="1"/>
          </p:cNvSpPr>
          <p:nvPr/>
        </p:nvSpPr>
        <p:spPr bwMode="auto">
          <a:xfrm>
            <a:off x="3429000" y="2209800"/>
            <a:ext cx="1676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LPD3DXEFFECT	m_pEffect</a:t>
            </a:r>
            <a:endParaRPr lang="en-US" altLang="ja-JP"/>
          </a:p>
        </p:txBody>
      </p:sp>
      <p:sp>
        <p:nvSpPr>
          <p:cNvPr id="10272" name="Rectangle 40"/>
          <p:cNvSpPr>
            <a:spLocks noChangeArrowheads="1"/>
          </p:cNvSpPr>
          <p:nvPr/>
        </p:nvSpPr>
        <p:spPr bwMode="auto">
          <a:xfrm>
            <a:off x="5257800" y="1981200"/>
            <a:ext cx="19050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Sound</a:t>
            </a:r>
            <a:endParaRPr lang="en-US" altLang="ja-JP"/>
          </a:p>
        </p:txBody>
      </p:sp>
      <p:sp>
        <p:nvSpPr>
          <p:cNvPr id="10273" name="Rectangle 41"/>
          <p:cNvSpPr>
            <a:spLocks noChangeArrowheads="1"/>
          </p:cNvSpPr>
          <p:nvPr/>
        </p:nvSpPr>
        <p:spPr bwMode="auto">
          <a:xfrm>
            <a:off x="5257800" y="2209800"/>
            <a:ext cx="19050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IXACT3Engine* m_pEngine;</a:t>
            </a:r>
          </a:p>
          <a:p>
            <a:r>
              <a:rPr lang="en-US" altLang="ja-JP" noProof="1"/>
              <a:t>IXACT3WaveBank* m_pWaveBank;</a:t>
            </a:r>
          </a:p>
          <a:p>
            <a:r>
              <a:rPr lang="en-US" altLang="ja-JP" noProof="1"/>
              <a:t>IXACT3SoundBank* m_pSoundBank;</a:t>
            </a:r>
            <a:endParaRPr lang="en-US" altLang="ja-JP"/>
          </a:p>
        </p:txBody>
      </p:sp>
      <p:sp>
        <p:nvSpPr>
          <p:cNvPr id="10274" name="Rectangle 42"/>
          <p:cNvSpPr>
            <a:spLocks noChangeArrowheads="1"/>
          </p:cNvSpPr>
          <p:nvPr/>
        </p:nvSpPr>
        <p:spPr bwMode="auto">
          <a:xfrm>
            <a:off x="5334000" y="2971800"/>
            <a:ext cx="1600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ZapSound</a:t>
            </a:r>
            <a:endParaRPr lang="en-US" altLang="ja-JP"/>
          </a:p>
        </p:txBody>
      </p:sp>
      <p:sp>
        <p:nvSpPr>
          <p:cNvPr id="10275" name="Rectangle 43"/>
          <p:cNvSpPr>
            <a:spLocks noChangeArrowheads="1"/>
          </p:cNvSpPr>
          <p:nvPr/>
        </p:nvSpPr>
        <p:spPr bwMode="auto">
          <a:xfrm>
            <a:off x="5334000" y="3200400"/>
            <a:ext cx="1600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76" name="Line 44"/>
          <p:cNvSpPr>
            <a:spLocks noChangeShapeType="1"/>
          </p:cNvSpPr>
          <p:nvPr/>
        </p:nvSpPr>
        <p:spPr bwMode="auto">
          <a:xfrm flipH="1" flipV="1">
            <a:off x="6172200" y="2743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7" name="Line 45"/>
          <p:cNvSpPr>
            <a:spLocks noChangeShapeType="1"/>
          </p:cNvSpPr>
          <p:nvPr/>
        </p:nvSpPr>
        <p:spPr bwMode="auto">
          <a:xfrm flipH="1" flipV="1">
            <a:off x="1447800" y="36576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78" name="Rectangle 46"/>
          <p:cNvSpPr>
            <a:spLocks noChangeArrowheads="1"/>
          </p:cNvSpPr>
          <p:nvPr/>
        </p:nvSpPr>
        <p:spPr bwMode="auto">
          <a:xfrm>
            <a:off x="228600" y="4876800"/>
            <a:ext cx="914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OpeningText</a:t>
            </a:r>
            <a:endParaRPr lang="en-US" altLang="ja-JP"/>
          </a:p>
        </p:txBody>
      </p:sp>
      <p:sp>
        <p:nvSpPr>
          <p:cNvPr id="10279" name="Rectangle 47"/>
          <p:cNvSpPr>
            <a:spLocks noChangeArrowheads="1"/>
          </p:cNvSpPr>
          <p:nvPr/>
        </p:nvSpPr>
        <p:spPr bwMode="auto">
          <a:xfrm>
            <a:off x="228600" y="5105400"/>
            <a:ext cx="914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80" name="Line 48"/>
          <p:cNvSpPr>
            <a:spLocks noChangeShapeType="1"/>
          </p:cNvSpPr>
          <p:nvPr/>
        </p:nvSpPr>
        <p:spPr bwMode="auto">
          <a:xfrm flipH="1" flipV="1">
            <a:off x="4191000" y="3657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1" name="Line 49"/>
          <p:cNvSpPr>
            <a:spLocks noChangeShapeType="1"/>
          </p:cNvSpPr>
          <p:nvPr/>
        </p:nvSpPr>
        <p:spPr bwMode="auto">
          <a:xfrm flipH="1" flipV="1">
            <a:off x="1295400" y="4419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2" name="Rectangle 50"/>
          <p:cNvSpPr>
            <a:spLocks noChangeArrowheads="1"/>
          </p:cNvSpPr>
          <p:nvPr/>
        </p:nvSpPr>
        <p:spPr bwMode="auto">
          <a:xfrm>
            <a:off x="3505200" y="3886200"/>
            <a:ext cx="19050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CommonMesh</a:t>
            </a:r>
            <a:endParaRPr lang="en-US" altLang="ja-JP"/>
          </a:p>
        </p:txBody>
      </p:sp>
      <p:sp>
        <p:nvSpPr>
          <p:cNvPr id="10283" name="Rectangle 51"/>
          <p:cNvSpPr>
            <a:spLocks noChangeArrowheads="1"/>
          </p:cNvSpPr>
          <p:nvPr/>
        </p:nvSpPr>
        <p:spPr bwMode="auto">
          <a:xfrm>
            <a:off x="3505200" y="4114800"/>
            <a:ext cx="1905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/>
              <a:t>LPD3DXMESH m_pMesh;</a:t>
            </a:r>
          </a:p>
          <a:p>
            <a:r>
              <a:rPr lang="en-US" altLang="ja-JP"/>
              <a:t>LPD3DXMESH m_pShadowMesh;</a:t>
            </a:r>
          </a:p>
          <a:p>
            <a:r>
              <a:rPr lang="en-US" altLang="ja-JP"/>
              <a:t>ShadowVolume* m_pShadowVolume;</a:t>
            </a:r>
          </a:p>
        </p:txBody>
      </p:sp>
      <p:sp>
        <p:nvSpPr>
          <p:cNvPr id="10284" name="Line 53"/>
          <p:cNvSpPr>
            <a:spLocks noChangeShapeType="1"/>
          </p:cNvSpPr>
          <p:nvPr/>
        </p:nvSpPr>
        <p:spPr bwMode="auto">
          <a:xfrm flipH="1" flipV="1">
            <a:off x="4267200" y="4724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5" name="Line 54"/>
          <p:cNvSpPr>
            <a:spLocks noChangeShapeType="1"/>
          </p:cNvSpPr>
          <p:nvPr/>
        </p:nvSpPr>
        <p:spPr bwMode="auto">
          <a:xfrm flipH="1" flipV="1">
            <a:off x="3124200" y="4953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6" name="Line 55"/>
          <p:cNvSpPr>
            <a:spLocks noChangeShapeType="1"/>
          </p:cNvSpPr>
          <p:nvPr/>
        </p:nvSpPr>
        <p:spPr bwMode="auto">
          <a:xfrm flipH="1" flipV="1">
            <a:off x="3124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87" name="Rectangle 56"/>
          <p:cNvSpPr>
            <a:spLocks noChangeArrowheads="1"/>
          </p:cNvSpPr>
          <p:nvPr/>
        </p:nvSpPr>
        <p:spPr bwMode="auto">
          <a:xfrm>
            <a:off x="2590800" y="5105400"/>
            <a:ext cx="2057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Plate</a:t>
            </a:r>
            <a:endParaRPr lang="en-US" altLang="ja-JP"/>
          </a:p>
        </p:txBody>
      </p:sp>
      <p:sp>
        <p:nvSpPr>
          <p:cNvPr id="10288" name="Rectangle 57"/>
          <p:cNvSpPr>
            <a:spLocks noChangeArrowheads="1"/>
          </p:cNvSpPr>
          <p:nvPr/>
        </p:nvSpPr>
        <p:spPr bwMode="auto">
          <a:xfrm>
            <a:off x="2590800" y="5334000"/>
            <a:ext cx="2057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LPDIRECT3DTEXTURE9 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289" name="Rectangle 58"/>
          <p:cNvSpPr>
            <a:spLocks noChangeArrowheads="1"/>
          </p:cNvSpPr>
          <p:nvPr/>
        </p:nvSpPr>
        <p:spPr bwMode="auto">
          <a:xfrm>
            <a:off x="2590800" y="5943600"/>
            <a:ext cx="16764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MultiPlate</a:t>
            </a:r>
            <a:endParaRPr lang="en-US" altLang="ja-JP"/>
          </a:p>
        </p:txBody>
      </p:sp>
      <p:sp>
        <p:nvSpPr>
          <p:cNvPr id="10290" name="Rectangle 59"/>
          <p:cNvSpPr>
            <a:spLocks noChangeArrowheads="1"/>
          </p:cNvSpPr>
          <p:nvPr/>
        </p:nvSpPr>
        <p:spPr bwMode="auto">
          <a:xfrm>
            <a:off x="2590800" y="6172200"/>
            <a:ext cx="1676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1" name="Line 60"/>
          <p:cNvSpPr>
            <a:spLocks noChangeShapeType="1"/>
          </p:cNvSpPr>
          <p:nvPr/>
        </p:nvSpPr>
        <p:spPr bwMode="auto">
          <a:xfrm flipH="1" flipV="1">
            <a:off x="3657600" y="5715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2" name="Rectangle 63"/>
          <p:cNvSpPr>
            <a:spLocks noChangeArrowheads="1"/>
          </p:cNvSpPr>
          <p:nvPr/>
        </p:nvSpPr>
        <p:spPr bwMode="auto">
          <a:xfrm>
            <a:off x="1219200" y="48768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DX2MultiTextButtons</a:t>
            </a:r>
            <a:endParaRPr lang="en-US" altLang="ja-JP"/>
          </a:p>
        </p:txBody>
      </p:sp>
      <p:sp>
        <p:nvSpPr>
          <p:cNvPr id="10293" name="Rectangle 64"/>
          <p:cNvSpPr>
            <a:spLocks noChangeArrowheads="1"/>
          </p:cNvSpPr>
          <p:nvPr/>
        </p:nvSpPr>
        <p:spPr bwMode="auto">
          <a:xfrm>
            <a:off x="1219200" y="51054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4" name="Line 65"/>
          <p:cNvSpPr>
            <a:spLocks noChangeShapeType="1"/>
          </p:cNvSpPr>
          <p:nvPr/>
        </p:nvSpPr>
        <p:spPr bwMode="auto">
          <a:xfrm flipH="1" flipV="1">
            <a:off x="609600" y="4648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5" name="Line 66"/>
          <p:cNvSpPr>
            <a:spLocks noChangeShapeType="1"/>
          </p:cNvSpPr>
          <p:nvPr/>
        </p:nvSpPr>
        <p:spPr bwMode="auto">
          <a:xfrm flipH="1" flipV="1">
            <a:off x="19050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6" name="Line 67"/>
          <p:cNvSpPr>
            <a:spLocks noChangeShapeType="1"/>
          </p:cNvSpPr>
          <p:nvPr/>
        </p:nvSpPr>
        <p:spPr bwMode="auto">
          <a:xfrm flipH="1" flipV="1">
            <a:off x="609600" y="46482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297" name="Rectangle 68"/>
          <p:cNvSpPr>
            <a:spLocks noChangeArrowheads="1"/>
          </p:cNvSpPr>
          <p:nvPr/>
        </p:nvSpPr>
        <p:spPr bwMode="auto">
          <a:xfrm>
            <a:off x="4724400" y="5105400"/>
            <a:ext cx="12954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MultiPowerItem</a:t>
            </a:r>
            <a:endParaRPr lang="en-US" altLang="ja-JP"/>
          </a:p>
        </p:txBody>
      </p:sp>
      <p:sp>
        <p:nvSpPr>
          <p:cNvPr id="10298" name="Rectangle 69"/>
          <p:cNvSpPr>
            <a:spLocks noChangeArrowheads="1"/>
          </p:cNvSpPr>
          <p:nvPr/>
        </p:nvSpPr>
        <p:spPr bwMode="auto">
          <a:xfrm>
            <a:off x="4724400" y="5334000"/>
            <a:ext cx="12954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299" name="Rectangle 71"/>
          <p:cNvSpPr>
            <a:spLocks noChangeArrowheads="1"/>
          </p:cNvSpPr>
          <p:nvPr/>
        </p:nvSpPr>
        <p:spPr bwMode="auto">
          <a:xfrm>
            <a:off x="6096000" y="5105400"/>
            <a:ext cx="762000" cy="45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MultiShell</a:t>
            </a:r>
            <a:endParaRPr lang="en-US" altLang="ja-JP"/>
          </a:p>
        </p:txBody>
      </p:sp>
      <p:sp>
        <p:nvSpPr>
          <p:cNvPr id="10300" name="Rectangle 72"/>
          <p:cNvSpPr>
            <a:spLocks noChangeArrowheads="1"/>
          </p:cNvSpPr>
          <p:nvPr/>
        </p:nvSpPr>
        <p:spPr bwMode="auto">
          <a:xfrm>
            <a:off x="6096000" y="5334000"/>
            <a:ext cx="762000" cy="228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1" name="Line 73"/>
          <p:cNvSpPr>
            <a:spLocks noChangeShapeType="1"/>
          </p:cNvSpPr>
          <p:nvPr/>
        </p:nvSpPr>
        <p:spPr bwMode="auto">
          <a:xfrm flipH="1" flipV="1">
            <a:off x="6705600" y="5562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2" name="Rectangle 74"/>
          <p:cNvSpPr>
            <a:spLocks noChangeArrowheads="1"/>
          </p:cNvSpPr>
          <p:nvPr/>
        </p:nvSpPr>
        <p:spPr bwMode="auto">
          <a:xfrm>
            <a:off x="45720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</a:t>
            </a:r>
            <a:endParaRPr lang="en-US" altLang="ja-JP"/>
          </a:p>
        </p:txBody>
      </p:sp>
      <p:sp>
        <p:nvSpPr>
          <p:cNvPr id="10303" name="Rectangle 75"/>
          <p:cNvSpPr>
            <a:spLocks noChangeArrowheads="1"/>
          </p:cNvSpPr>
          <p:nvPr/>
        </p:nvSpPr>
        <p:spPr bwMode="auto">
          <a:xfrm>
            <a:off x="45720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4" name="Line 76"/>
          <p:cNvSpPr>
            <a:spLocks noChangeShapeType="1"/>
          </p:cNvSpPr>
          <p:nvPr/>
        </p:nvSpPr>
        <p:spPr bwMode="auto">
          <a:xfrm flipH="1" flipV="1">
            <a:off x="5181600" y="5791200"/>
            <a:ext cx="152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5" name="Line 77"/>
          <p:cNvSpPr>
            <a:spLocks noChangeShapeType="1"/>
          </p:cNvSpPr>
          <p:nvPr/>
        </p:nvSpPr>
        <p:spPr bwMode="auto">
          <a:xfrm flipH="1" flipV="1">
            <a:off x="5181600" y="5791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06" name="Rectangle 78"/>
          <p:cNvSpPr>
            <a:spLocks noChangeArrowheads="1"/>
          </p:cNvSpPr>
          <p:nvPr/>
        </p:nvSpPr>
        <p:spPr bwMode="auto">
          <a:xfrm>
            <a:off x="5867400" y="5943600"/>
            <a:ext cx="1143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</a:t>
            </a:r>
            <a:endParaRPr lang="en-US" altLang="ja-JP"/>
          </a:p>
        </p:txBody>
      </p:sp>
      <p:sp>
        <p:nvSpPr>
          <p:cNvPr id="10307" name="Rectangle 79"/>
          <p:cNvSpPr>
            <a:spLocks noChangeArrowheads="1"/>
          </p:cNvSpPr>
          <p:nvPr/>
        </p:nvSpPr>
        <p:spPr bwMode="auto">
          <a:xfrm>
            <a:off x="5867400" y="6172200"/>
            <a:ext cx="11430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ja-JP" altLang="ja-JP"/>
          </a:p>
        </p:txBody>
      </p:sp>
      <p:sp>
        <p:nvSpPr>
          <p:cNvPr id="10308" name="Rectangle 80"/>
          <p:cNvSpPr>
            <a:spLocks noChangeArrowheads="1"/>
          </p:cNvSpPr>
          <p:nvPr/>
        </p:nvSpPr>
        <p:spPr bwMode="auto">
          <a:xfrm>
            <a:off x="7086600" y="5105400"/>
            <a:ext cx="1371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</a:t>
            </a:r>
            <a:endParaRPr lang="en-US" altLang="ja-JP"/>
          </a:p>
        </p:txBody>
      </p:sp>
      <p:sp>
        <p:nvSpPr>
          <p:cNvPr id="10309" name="Rectangle 81"/>
          <p:cNvSpPr>
            <a:spLocks noChangeArrowheads="1"/>
          </p:cNvSpPr>
          <p:nvPr/>
        </p:nvSpPr>
        <p:spPr bwMode="auto">
          <a:xfrm>
            <a:off x="7086600" y="5334000"/>
            <a:ext cx="13716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PlayerMultiShell*</a:t>
            </a:r>
            <a:endParaRPr lang="en-US" altLang="ja-JP"/>
          </a:p>
          <a:p>
            <a:r>
              <a:rPr lang="en-US" altLang="ja-JP" noProof="1"/>
              <a:t>　　　　　　 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  <a:p>
            <a:r>
              <a:rPr lang="en-US" altLang="ja-JP" noProof="1"/>
              <a:t>LPDIRECT3DTEXTURE9</a:t>
            </a:r>
            <a:endParaRPr lang="en-US" altLang="ja-JP"/>
          </a:p>
          <a:p>
            <a:r>
              <a:rPr lang="en-US" altLang="ja-JP" noProof="1"/>
              <a:t>　　　　 　　　　m_pTexture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0" name="Rectangle 82"/>
          <p:cNvSpPr>
            <a:spLocks noChangeArrowheads="1"/>
          </p:cNvSpPr>
          <p:nvPr/>
        </p:nvSpPr>
        <p:spPr bwMode="auto">
          <a:xfrm>
            <a:off x="8534400" y="5105400"/>
            <a:ext cx="1143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MultiEnemy</a:t>
            </a:r>
            <a:endParaRPr lang="en-US" altLang="ja-JP"/>
          </a:p>
        </p:txBody>
      </p:sp>
      <p:sp>
        <p:nvSpPr>
          <p:cNvPr id="10311" name="Rectangle 83"/>
          <p:cNvSpPr>
            <a:spLocks noChangeArrowheads="1"/>
          </p:cNvSpPr>
          <p:nvPr/>
        </p:nvSpPr>
        <p:spPr bwMode="auto">
          <a:xfrm>
            <a:off x="8534400" y="5334000"/>
            <a:ext cx="11430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EnemyMultiShell* </a:t>
            </a:r>
            <a:endParaRPr lang="en-US" altLang="ja-JP"/>
          </a:p>
          <a:p>
            <a:r>
              <a:rPr lang="en-US" altLang="ja-JP" noProof="1"/>
              <a:t>　　　　　　　m_pShell</a:t>
            </a:r>
            <a:endParaRPr lang="en-US" altLang="ja-JP"/>
          </a:p>
          <a:p>
            <a:r>
              <a:rPr lang="ja-JP"/>
              <a:t>（ポインタのみ保持）</a:t>
            </a:r>
            <a:endParaRPr lang="ja-JP" altLang="en-US"/>
          </a:p>
        </p:txBody>
      </p:sp>
      <p:sp>
        <p:nvSpPr>
          <p:cNvPr id="10312" name="Line 84"/>
          <p:cNvSpPr>
            <a:spLocks noChangeShapeType="1"/>
          </p:cNvSpPr>
          <p:nvPr/>
        </p:nvSpPr>
        <p:spPr bwMode="auto">
          <a:xfrm flipH="1" flipV="1">
            <a:off x="525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3" name="Line 85"/>
          <p:cNvSpPr>
            <a:spLocks noChangeShapeType="1"/>
          </p:cNvSpPr>
          <p:nvPr/>
        </p:nvSpPr>
        <p:spPr bwMode="auto">
          <a:xfrm flipH="1" flipV="1">
            <a:off x="6400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4" name="Line 86"/>
          <p:cNvSpPr>
            <a:spLocks noChangeShapeType="1"/>
          </p:cNvSpPr>
          <p:nvPr/>
        </p:nvSpPr>
        <p:spPr bwMode="auto">
          <a:xfrm flipH="1" flipV="1">
            <a:off x="76962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5" name="Line 87"/>
          <p:cNvSpPr>
            <a:spLocks noChangeShapeType="1"/>
          </p:cNvSpPr>
          <p:nvPr/>
        </p:nvSpPr>
        <p:spPr bwMode="auto">
          <a:xfrm flipH="1" flipV="1">
            <a:off x="9067800" y="4953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6" name="Rectangle 88"/>
          <p:cNvSpPr>
            <a:spLocks noChangeArrowheads="1"/>
          </p:cNvSpPr>
          <p:nvPr/>
        </p:nvSpPr>
        <p:spPr bwMode="auto">
          <a:xfrm>
            <a:off x="5943600" y="4267200"/>
            <a:ext cx="12192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ja-JP" noProof="1"/>
              <a:t>ShadowVolume</a:t>
            </a:r>
            <a:endParaRPr lang="en-US" altLang="ja-JP"/>
          </a:p>
        </p:txBody>
      </p:sp>
      <p:sp>
        <p:nvSpPr>
          <p:cNvPr id="10317" name="Rectangle 89"/>
          <p:cNvSpPr>
            <a:spLocks noChangeArrowheads="1"/>
          </p:cNvSpPr>
          <p:nvPr/>
        </p:nvSpPr>
        <p:spPr bwMode="auto">
          <a:xfrm>
            <a:off x="5943600" y="4495800"/>
            <a:ext cx="1219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ja-JP" altLang="en-US"/>
              <a:t>前ページ記載クラス</a:t>
            </a:r>
          </a:p>
        </p:txBody>
      </p:sp>
      <p:sp>
        <p:nvSpPr>
          <p:cNvPr id="10318" name="Line 90"/>
          <p:cNvSpPr>
            <a:spLocks noChangeShapeType="1"/>
          </p:cNvSpPr>
          <p:nvPr/>
        </p:nvSpPr>
        <p:spPr bwMode="auto">
          <a:xfrm>
            <a:off x="5486400" y="4419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10319" name="AutoShape 91"/>
          <p:cNvSpPr>
            <a:spLocks noChangeArrowheads="1"/>
          </p:cNvSpPr>
          <p:nvPr/>
        </p:nvSpPr>
        <p:spPr bwMode="auto">
          <a:xfrm>
            <a:off x="5410200" y="4343400"/>
            <a:ext cx="228600" cy="152400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ja-JP" altLang="en-US"/>
          </a:p>
        </p:txBody>
      </p:sp>
      <p:sp>
        <p:nvSpPr>
          <p:cNvPr id="10320" name="Rectangle 92"/>
          <p:cNvSpPr>
            <a:spLocks noChangeArrowheads="1"/>
          </p:cNvSpPr>
          <p:nvPr/>
        </p:nvSpPr>
        <p:spPr bwMode="auto">
          <a:xfrm>
            <a:off x="54102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  <p:sp>
        <p:nvSpPr>
          <p:cNvPr id="10321" name="Rectangle 93"/>
          <p:cNvSpPr>
            <a:spLocks noChangeArrowheads="1"/>
          </p:cNvSpPr>
          <p:nvPr/>
        </p:nvSpPr>
        <p:spPr bwMode="auto">
          <a:xfrm>
            <a:off x="5638800" y="4495800"/>
            <a:ext cx="228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ja-JP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kids_tmpl">
  <a:themeElements>
    <a:clrScheme name="comkids_tmp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omkids_tmpl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9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  <a:ln>
          <a:solidFill>
            <a:schemeClr val="tx1"/>
          </a:solidFill>
        </a:ln>
      </a:spPr>
      <a:bodyPr wrap="square" rtlCol="0">
        <a:spAutoFit/>
      </a:bodyPr>
      <a:lstStyle>
        <a:defPPr>
          <a:defRPr kumimoji="1" dirty="0" smtClean="0"/>
        </a:defPPr>
      </a:lstStyle>
    </a:txDef>
  </a:objectDefaults>
  <a:extraClrSchemeLst>
    <a:extraClrScheme>
      <a:clrScheme name="comkids_tmp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kids_tmp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kids_tmp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Settings\YY\Application Data\Microsoft\Templates\comkids_tmpl.pot</Template>
  <TotalTime>42423</TotalTime>
  <Words>936</Words>
  <Application>Microsoft Office PowerPoint</Application>
  <PresentationFormat>A4 210 x 297 mm</PresentationFormat>
  <Paragraphs>459</Paragraphs>
  <Slides>11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ＭＳ Ｐ明朝</vt:lpstr>
      <vt:lpstr>HG丸ｺﾞｼｯｸM-PRO</vt:lpstr>
      <vt:lpstr>HGP創英角ｺﾞｼｯｸUB</vt:lpstr>
      <vt:lpstr>ＭＳ ゴシック</vt:lpstr>
      <vt:lpstr>HGS創英角ｺﾞｼｯｸUB</vt:lpstr>
      <vt:lpstr>Times New Roman</vt:lpstr>
      <vt:lpstr>comkids_tmpl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YY</dc:creator>
  <cp:lastModifiedBy>sayuri</cp:lastModifiedBy>
  <cp:revision>710</cp:revision>
  <cp:lastPrinted>2012-04-24T15:37:43Z</cp:lastPrinted>
  <dcterms:created xsi:type="dcterms:W3CDTF">2006-12-22T02:30:18Z</dcterms:created>
  <dcterms:modified xsi:type="dcterms:W3CDTF">2013-04-11T01:03:09Z</dcterms:modified>
</cp:coreProperties>
</file>