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71" r:id="rId10"/>
    <p:sldId id="270" r:id="rId11"/>
    <p:sldId id="274" r:id="rId12"/>
    <p:sldId id="262" r:id="rId13"/>
    <p:sldId id="265" r:id="rId14"/>
    <p:sldId id="277" r:id="rId15"/>
    <p:sldId id="275" r:id="rId16"/>
    <p:sldId id="276" r:id="rId17"/>
    <p:sldId id="272" r:id="rId18"/>
    <p:sldId id="273" r:id="rId19"/>
    <p:sldId id="264" r:id="rId20"/>
    <p:sldId id="26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FC6E-CD95-4BF0-9719-DDBA9D352F9C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062A-C5CF-4C2D-BFF6-CBE80105CC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3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9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3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5193831" cy="1080120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 err="1" smtClean="0"/>
              <a:t>Magnetica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9322" y="908720"/>
            <a:ext cx="2520280" cy="598081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Team</a:t>
            </a:r>
            <a:r>
              <a:rPr kumimoji="1"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Bokan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44" y="256490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主人公の</a:t>
            </a:r>
            <a:r>
              <a:rPr kumimoji="1"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磁力（</a:t>
            </a:r>
            <a:r>
              <a:rPr lang="en-US" altLang="ja-JP" sz="36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3600" b="1" dirty="0" smtClean="0">
                <a:solidFill>
                  <a:srgbClr val="C00000"/>
                </a:solidFill>
              </a:rPr>
              <a:t>極</a:t>
            </a:r>
            <a:r>
              <a:rPr lang="ja-JP" altLang="en-US" sz="3600" b="1" dirty="0" smtClean="0"/>
              <a:t>・</a:t>
            </a:r>
            <a:r>
              <a:rPr lang="en-US" altLang="ja-JP" sz="3600" b="1" dirty="0" smtClean="0">
                <a:solidFill>
                  <a:schemeClr val="tx2"/>
                </a:solidFill>
              </a:rPr>
              <a:t>S</a:t>
            </a:r>
            <a:r>
              <a:rPr lang="ja-JP" altLang="en-US" sz="36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3600" b="1" dirty="0" smtClean="0"/>
              <a:t>）の力で誘導し</a:t>
            </a:r>
            <a:endParaRPr lang="en-US" altLang="ja-JP" sz="3600" b="1" dirty="0" smtClean="0"/>
          </a:p>
          <a:p>
            <a:r>
              <a:rPr lang="ja-JP" altLang="en-US" sz="3600" b="1" dirty="0"/>
              <a:t>迷路</a:t>
            </a:r>
            <a:r>
              <a:rPr lang="ja-JP" altLang="en-US" sz="3600" b="1" dirty="0" smtClean="0"/>
              <a:t>から脱出させるゲーム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41234" y="1591550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テーマ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磁力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3968" y="1611957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舞台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迷路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736620"/>
            <a:ext cx="66967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自身は</a:t>
            </a:r>
            <a:r>
              <a:rPr kumimoji="1" lang="en-US" altLang="ja-JP" sz="2800" b="1" dirty="0" smtClean="0">
                <a:solidFill>
                  <a:srgbClr val="C00000"/>
                </a:solidFill>
              </a:rPr>
              <a:t>N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極</a:t>
            </a:r>
            <a:r>
              <a:rPr kumimoji="1" lang="ja-JP" altLang="en-US" sz="2800" b="1" dirty="0" smtClean="0"/>
              <a:t>状態、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S</a:t>
            </a:r>
            <a:r>
              <a:rPr lang="ja-JP" altLang="en-US" sz="28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2800" b="1" dirty="0" smtClean="0"/>
              <a:t>状態に変化する</a:t>
            </a:r>
            <a:endParaRPr lang="en-US" altLang="ja-JP" sz="2800" b="1" dirty="0" smtClean="0"/>
          </a:p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の状態を考慮してうまく誘導しよう</a:t>
            </a:r>
            <a:r>
              <a:rPr kumimoji="1" lang="en-US" altLang="ja-JP" sz="2800" b="1" dirty="0" smtClean="0"/>
              <a:t>!!</a:t>
            </a:r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09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壁（ビリビリ）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壁（ビリビリ）</a:t>
            </a:r>
            <a:endParaRPr lang="en-US" altLang="ja-JP" dirty="0" smtClean="0"/>
          </a:p>
          <a:p>
            <a:r>
              <a:rPr lang="ja-JP" altLang="en-US" dirty="0" smtClean="0"/>
              <a:t>・壁に触れると死亡</a:t>
            </a:r>
            <a:endParaRPr lang="en-US" altLang="ja-JP" dirty="0" smtClean="0"/>
          </a:p>
          <a:p>
            <a:r>
              <a:rPr lang="ja-JP" altLang="en-US" dirty="0" smtClean="0"/>
              <a:t>・一撃死</a:t>
            </a:r>
            <a:endParaRPr lang="en-US" altLang="ja-JP" dirty="0" smtClean="0"/>
          </a:p>
          <a:p>
            <a:r>
              <a:rPr lang="ja-JP" altLang="en-US" dirty="0" smtClean="0"/>
              <a:t>・漏電</a:t>
            </a:r>
            <a:endParaRPr lang="en-US" altLang="ja-JP" dirty="0" smtClean="0"/>
          </a:p>
          <a:p>
            <a:r>
              <a:rPr lang="ja-JP" altLang="en-US" dirty="0" smtClean="0"/>
              <a:t>・ステージの端、ステージ内にある</a:t>
            </a:r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4242226" y="3138378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042426" y="3911738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5178330" y="4484588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174361" y="4925307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51920" y="219250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34139" y="4946733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6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3" name="円/楕円 12"/>
          <p:cNvSpPr/>
          <p:nvPr/>
        </p:nvSpPr>
        <p:spPr>
          <a:xfrm>
            <a:off x="1497842" y="5471340"/>
            <a:ext cx="439023" cy="4390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3" idx="7"/>
            <a:endCxn id="18" idx="3"/>
          </p:cNvCxnSpPr>
          <p:nvPr/>
        </p:nvCxnSpPr>
        <p:spPr>
          <a:xfrm flipV="1">
            <a:off x="1872572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547404" y="321297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・ゲージ消費による磁界の配置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・ステージ内のエネルギー回収によるゲージ回復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8" idx="3"/>
          </p:cNvCxnSpPr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18" idx="3"/>
          </p:cNvCxnSpPr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5652241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8318826" y="4710329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544671" y="5058795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57386" y="5041029"/>
            <a:ext cx="0" cy="61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100392" y="5041029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544108" y="5247601"/>
            <a:ext cx="30132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660232" y="4717360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156739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残り回数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779047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消費量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312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・ゲージが貯まると自機の磁極の強制変化（Ｓ→Ｎ、Ｎ→Ｓ）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・エネルギーに触れると回収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</a:t>
            </a:r>
            <a:r>
              <a:rPr lang="ja-JP" altLang="en-US" dirty="0"/>
              <a:t>磁力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磁力を発する壁</a:t>
            </a:r>
            <a:endParaRPr lang="en-US" altLang="ja-JP" dirty="0" smtClean="0"/>
          </a:p>
          <a:p>
            <a:r>
              <a:rPr lang="ja-JP" altLang="en-US" dirty="0" smtClean="0"/>
              <a:t>自機が近づくと、吸い付きまたは反発する</a:t>
            </a:r>
            <a:endParaRPr lang="en-US" altLang="ja-JP" dirty="0" smtClean="0"/>
          </a:p>
          <a:p>
            <a:r>
              <a:rPr lang="ja-JP" altLang="en-US" dirty="0"/>
              <a:t>磁力</a:t>
            </a:r>
            <a:r>
              <a:rPr lang="ja-JP" altLang="en-US" dirty="0" smtClean="0"/>
              <a:t>は最弱、磁界優先</a:t>
            </a:r>
            <a:endParaRPr lang="en-US" altLang="ja-JP" dirty="0" smtClean="0"/>
          </a:p>
        </p:txBody>
      </p:sp>
      <p:sp>
        <p:nvSpPr>
          <p:cNvPr id="26" name="円/楕円 25"/>
          <p:cNvSpPr/>
          <p:nvPr/>
        </p:nvSpPr>
        <p:spPr>
          <a:xfrm>
            <a:off x="3165714" y="3589158"/>
            <a:ext cx="322580" cy="32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8393963" y="3415238"/>
            <a:ext cx="284030" cy="2932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月 10"/>
          <p:cNvSpPr/>
          <p:nvPr/>
        </p:nvSpPr>
        <p:spPr>
          <a:xfrm flipH="1">
            <a:off x="3521438" y="1332243"/>
            <a:ext cx="1944216" cy="5179567"/>
          </a:xfrm>
          <a:prstGeom prst="moon">
            <a:avLst>
              <a:gd name="adj" fmla="val 87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月 32"/>
          <p:cNvSpPr/>
          <p:nvPr/>
        </p:nvSpPr>
        <p:spPr>
          <a:xfrm>
            <a:off x="6449747" y="1319450"/>
            <a:ext cx="1944216" cy="5179567"/>
          </a:xfrm>
          <a:prstGeom prst="moon">
            <a:avLst>
              <a:gd name="adj" fmla="val 87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028384" y="1319450"/>
            <a:ext cx="360040" cy="51845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7020272" y="4789858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flipV="1">
            <a:off x="7217461" y="3909234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4644008" y="4880868"/>
            <a:ext cx="273030" cy="364040"/>
            <a:chOff x="611560" y="404664"/>
            <a:chExt cx="648072" cy="864096"/>
          </a:xfrm>
        </p:grpSpPr>
        <p:sp>
          <p:nvSpPr>
            <p:cNvPr id="42" name="二等辺三角形 41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2" name="直線矢印コネクタ 51"/>
          <p:cNvCxnSpPr/>
          <p:nvPr/>
        </p:nvCxnSpPr>
        <p:spPr>
          <a:xfrm flipV="1">
            <a:off x="4774636" y="4065813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5687" y="4797152"/>
            <a:ext cx="375063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放電ポイント</a:t>
            </a:r>
            <a:endParaRPr lang="en-US" altLang="ja-JP" dirty="0" smtClean="0"/>
          </a:p>
          <a:p>
            <a:r>
              <a:rPr lang="ja-JP" altLang="en-US" dirty="0"/>
              <a:t>一定の間隔</a:t>
            </a:r>
            <a:r>
              <a:rPr lang="ja-JP" altLang="en-US" dirty="0" smtClean="0"/>
              <a:t>で放電している</a:t>
            </a:r>
            <a:endParaRPr lang="en-US" altLang="ja-JP" dirty="0" smtClean="0"/>
          </a:p>
          <a:p>
            <a:r>
              <a:rPr lang="ja-JP" altLang="en-US" dirty="0" smtClean="0"/>
              <a:t>放電に当たると死ぬ</a:t>
            </a:r>
            <a:endParaRPr lang="en-US" altLang="ja-JP" dirty="0" smtClean="0"/>
          </a:p>
          <a:p>
            <a:r>
              <a:rPr lang="ja-JP" altLang="en-US" dirty="0"/>
              <a:t>放電</a:t>
            </a:r>
            <a:r>
              <a:rPr lang="ja-JP" altLang="en-US" dirty="0" smtClean="0"/>
              <a:t>が消えたタイミングで通り抜ける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768948" y="1287518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2204494" y="3191199"/>
            <a:ext cx="163137" cy="217516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768948" y="1287518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4074" y="2403878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78774" y="2373251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稲妻 3"/>
          <p:cNvSpPr/>
          <p:nvPr/>
        </p:nvSpPr>
        <p:spPr>
          <a:xfrm rot="8784682">
            <a:off x="1747426" y="2201921"/>
            <a:ext cx="1090981" cy="595807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48064" y="1287517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431225" y="1897314"/>
            <a:ext cx="467905" cy="467905"/>
            <a:chOff x="3664008" y="3213943"/>
            <a:chExt cx="1103412" cy="1103412"/>
          </a:xfrm>
        </p:grpSpPr>
        <p:sp>
          <p:nvSpPr>
            <p:cNvPr id="38" name="円/楕円 3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9" name="下矢印 28"/>
          <p:cNvSpPr/>
          <p:nvPr/>
        </p:nvSpPr>
        <p:spPr>
          <a:xfrm flipV="1">
            <a:off x="6599899" y="2520615"/>
            <a:ext cx="172101" cy="6645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583610" y="3191198"/>
            <a:ext cx="163137" cy="217516"/>
            <a:chOff x="611560" y="404664"/>
            <a:chExt cx="648072" cy="864096"/>
          </a:xfrm>
        </p:grpSpPr>
        <p:sp>
          <p:nvSpPr>
            <p:cNvPr id="35" name="二等辺三角形 3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148064" y="1287517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363190" y="2403877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57890" y="2373250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2617426"/>
            <a:ext cx="850132" cy="43204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83348" y="2004880"/>
            <a:ext cx="288032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回転する十字の電撃棒</a:t>
            </a:r>
            <a:endParaRPr lang="en-US" altLang="ja-JP" dirty="0" smtClean="0"/>
          </a:p>
          <a:p>
            <a:r>
              <a:rPr lang="ja-JP" altLang="en-US" dirty="0" smtClean="0"/>
              <a:t>当たると死ぬ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72528"/>
            <a:ext cx="4824536" cy="5034299"/>
            <a:chOff x="539552" y="1372528"/>
            <a:chExt cx="3744416" cy="3907217"/>
          </a:xfrm>
        </p:grpSpPr>
        <p:sp>
          <p:nvSpPr>
            <p:cNvPr id="2" name="正方形/長方形 1"/>
            <p:cNvSpPr/>
            <p:nvPr/>
          </p:nvSpPr>
          <p:spPr>
            <a:xfrm>
              <a:off x="539552" y="1372528"/>
              <a:ext cx="3744416" cy="39072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グループ化 59"/>
            <p:cNvGrpSpPr/>
            <p:nvPr/>
          </p:nvGrpSpPr>
          <p:grpSpPr>
            <a:xfrm>
              <a:off x="2308879" y="4675998"/>
              <a:ext cx="205762" cy="274349"/>
              <a:chOff x="611560" y="404664"/>
              <a:chExt cx="648072" cy="864096"/>
            </a:xfrm>
          </p:grpSpPr>
          <p:sp>
            <p:nvSpPr>
              <p:cNvPr id="61" name="二等辺三角形 60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 rot="2769494">
              <a:off x="996196" y="1510284"/>
              <a:ext cx="2831127" cy="2831127"/>
              <a:chOff x="924188" y="1772816"/>
              <a:chExt cx="2831127" cy="2831127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2267744" y="1772816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16200000">
                <a:off x="2267744" y="1784830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下カーブ矢印 24"/>
            <p:cNvSpPr/>
            <p:nvPr/>
          </p:nvSpPr>
          <p:spPr>
            <a:xfrm rot="5400000" flipV="1">
              <a:off x="331104" y="2679600"/>
              <a:ext cx="1368662" cy="703173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下カーブ矢印 25"/>
            <p:cNvSpPr/>
            <p:nvPr/>
          </p:nvSpPr>
          <p:spPr>
            <a:xfrm rot="16200000" flipV="1">
              <a:off x="3106487" y="2601171"/>
              <a:ext cx="1368658" cy="703171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4773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画面下からもゲームオーバー要素</a:t>
            </a:r>
            <a:endParaRPr lang="en-US" altLang="ja-JP" dirty="0" smtClean="0"/>
          </a:p>
          <a:p>
            <a:r>
              <a:rPr lang="ja-JP" altLang="en-US" dirty="0" smtClean="0"/>
              <a:t>・下から</a:t>
            </a:r>
            <a:r>
              <a:rPr kumimoji="1" lang="ja-JP" altLang="en-US" dirty="0" smtClean="0"/>
              <a:t>何か来る、迫ってくる</a:t>
            </a:r>
            <a:endParaRPr kumimoji="1" lang="en-US" altLang="ja-JP" dirty="0" smtClean="0"/>
          </a:p>
          <a:p>
            <a:r>
              <a:rPr lang="ja-JP" altLang="en-US" dirty="0" smtClean="0"/>
              <a:t>・下から壊れていく</a:t>
            </a:r>
            <a:endParaRPr lang="en-US" altLang="ja-JP" dirty="0" smtClean="0"/>
          </a:p>
          <a:p>
            <a:r>
              <a:rPr lang="ja-JP" altLang="en-US" dirty="0" smtClean="0"/>
              <a:t>・壊れていくデータから逃げる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雲 3"/>
          <p:cNvSpPr/>
          <p:nvPr/>
        </p:nvSpPr>
        <p:spPr>
          <a:xfrm>
            <a:off x="3789993" y="5877272"/>
            <a:ext cx="4896544" cy="8441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75432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回収アイテム</a:t>
            </a:r>
            <a:endParaRPr lang="en-US" altLang="ja-JP" dirty="0" smtClean="0"/>
          </a:p>
          <a:p>
            <a:r>
              <a:rPr lang="ja-JP" altLang="en-US" dirty="0" smtClean="0"/>
              <a:t>・回収して目標を目指す</a:t>
            </a:r>
            <a:endParaRPr lang="en-US" altLang="ja-JP" dirty="0" smtClean="0"/>
          </a:p>
          <a:p>
            <a:r>
              <a:rPr lang="ja-JP" altLang="en-US" dirty="0" smtClean="0"/>
              <a:t>・得点用アイテム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例：ＣＰＵ内のデータを回収しながらＵＳＢへデータを移す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ひし形 6"/>
          <p:cNvSpPr/>
          <p:nvPr/>
        </p:nvSpPr>
        <p:spPr>
          <a:xfrm>
            <a:off x="6796771" y="3137082"/>
            <a:ext cx="1337730" cy="44872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62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484757" y="1036847"/>
            <a:ext cx="8659244" cy="5435042"/>
            <a:chOff x="484756" y="563244"/>
            <a:chExt cx="9295991" cy="6408168"/>
          </a:xfrm>
        </p:grpSpPr>
        <p:sp>
          <p:nvSpPr>
            <p:cNvPr id="39" name="雲 38"/>
            <p:cNvSpPr/>
            <p:nvPr/>
          </p:nvSpPr>
          <p:spPr>
            <a:xfrm rot="17255871">
              <a:off x="3575844" y="766508"/>
              <a:ext cx="6408168" cy="6001639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雲 37"/>
            <p:cNvSpPr/>
            <p:nvPr/>
          </p:nvSpPr>
          <p:spPr>
            <a:xfrm>
              <a:off x="484756" y="4180683"/>
              <a:ext cx="5472608" cy="2545615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951681" y="1103032"/>
            <a:ext cx="2664296" cy="2664296"/>
            <a:chOff x="4211960" y="1500097"/>
            <a:chExt cx="2664296" cy="266429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211960" y="1500097"/>
              <a:ext cx="2664296" cy="2664296"/>
              <a:chOff x="2375756" y="3825044"/>
              <a:chExt cx="2664296" cy="2664296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円/楕円 10"/>
            <p:cNvSpPr/>
            <p:nvPr/>
          </p:nvSpPr>
          <p:spPr>
            <a:xfrm>
              <a:off x="5325159" y="2612733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495369" y="2328505"/>
            <a:ext cx="4143383" cy="4143383"/>
            <a:chOff x="4275859" y="1697220"/>
            <a:chExt cx="4143383" cy="4143383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4275859" y="1697220"/>
              <a:ext cx="4143383" cy="4143383"/>
              <a:chOff x="2375756" y="3825044"/>
              <a:chExt cx="2664296" cy="2664296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円/楕円 23"/>
            <p:cNvSpPr/>
            <p:nvPr/>
          </p:nvSpPr>
          <p:spPr>
            <a:xfrm>
              <a:off x="6128038" y="354939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343821" y="4822119"/>
            <a:ext cx="1607016" cy="1607016"/>
            <a:chOff x="1833555" y="4054315"/>
            <a:chExt cx="1607016" cy="1607016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33555" y="4054315"/>
              <a:ext cx="1607016" cy="1607016"/>
              <a:chOff x="2375756" y="3825044"/>
              <a:chExt cx="2664296" cy="26642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417551" y="4638311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752945" y="1036847"/>
            <a:ext cx="3271651" cy="64633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・特殊なエリアにより、磁場範囲が変化する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284392" y="4005064"/>
            <a:ext cx="0" cy="614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661261" y="2943536"/>
            <a:ext cx="834108" cy="504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4365" y="4077072"/>
            <a:ext cx="2350729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366" y="5601816"/>
            <a:ext cx="3888432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 1 9"/>
          <p:cNvSpPr/>
          <p:nvPr/>
        </p:nvSpPr>
        <p:spPr>
          <a:xfrm>
            <a:off x="-6529" y="0"/>
            <a:ext cx="4650538" cy="1708496"/>
          </a:xfrm>
          <a:prstGeom prst="irregularSeal1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</a:rPr>
              <a:t>触る</a:t>
            </a:r>
            <a:r>
              <a:rPr kumimoji="1" lang="ja-JP" altLang="en-US" sz="2800" b="1" dirty="0" err="1" smtClean="0">
                <a:solidFill>
                  <a:srgbClr val="FFFF00"/>
                </a:solidFill>
              </a:rPr>
              <a:t>な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危険</a:t>
            </a:r>
            <a:r>
              <a:rPr kumimoji="1" lang="en-US" altLang="ja-JP" sz="2800" b="1" dirty="0" smtClean="0">
                <a:solidFill>
                  <a:srgbClr val="FFFF00"/>
                </a:solidFill>
              </a:rPr>
              <a:t>!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！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1786" y="1700542"/>
            <a:ext cx="461184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壁は</a:t>
            </a:r>
            <a:r>
              <a:rPr lang="ja-JP" altLang="en-US" sz="54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高圧電流</a:t>
            </a:r>
            <a:endParaRPr lang="en-US" altLang="ja-JP" sz="54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触れたらアウト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120" y="3351565"/>
            <a:ext cx="3132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磁界を設置し、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自機を誘導</a:t>
            </a:r>
            <a:endParaRPr kumimoji="1" lang="ja-JP" altLang="en-US" sz="2800" b="1" dirty="0"/>
          </a:p>
        </p:txBody>
      </p:sp>
      <p:sp>
        <p:nvSpPr>
          <p:cNvPr id="16" name="円/楕円 15"/>
          <p:cNvSpPr/>
          <p:nvPr/>
        </p:nvSpPr>
        <p:spPr>
          <a:xfrm>
            <a:off x="3635896" y="4514654"/>
            <a:ext cx="1008113" cy="100811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0215" y="4750921"/>
            <a:ext cx="287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同じ極なら</a:t>
            </a:r>
            <a:r>
              <a:rPr kumimoji="1" lang="ja-JP" altLang="en-US" sz="3200" b="1" dirty="0" smtClean="0"/>
              <a:t>反発</a:t>
            </a:r>
            <a:r>
              <a:rPr kumimoji="1" lang="en-US" altLang="ja-JP" sz="3200" b="1" dirty="0" smtClean="0"/>
              <a:t>!!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2987824" y="3780836"/>
            <a:ext cx="1040915" cy="104091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5448" y="4381591"/>
            <a:ext cx="4201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違う極なら</a:t>
            </a:r>
            <a:r>
              <a:rPr kumimoji="1" lang="ja-JP" altLang="en-US" sz="3200" b="1" dirty="0" smtClean="0"/>
              <a:t>吸い付く</a:t>
            </a:r>
            <a:r>
              <a:rPr kumimoji="1" lang="en-US" altLang="ja-JP" sz="3200" b="1" dirty="0" smtClean="0"/>
              <a:t>!!</a:t>
            </a:r>
          </a:p>
          <a:p>
            <a:r>
              <a:rPr lang="ja-JP" altLang="en-US" sz="2400" b="1" dirty="0" smtClean="0"/>
              <a:t>すると自機の極</a:t>
            </a:r>
            <a:r>
              <a:rPr lang="ja-JP" altLang="en-US" sz="2400" b="1" dirty="0"/>
              <a:t>が</a:t>
            </a:r>
            <a:r>
              <a:rPr lang="ja-JP" altLang="en-US" sz="2400" b="1" dirty="0" smtClean="0"/>
              <a:t>変わり、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反発の力で飛び出す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2803" y="4627811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磁界を置く位置でルートが変わる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　巧み</a:t>
            </a:r>
            <a:r>
              <a:rPr lang="ja-JP" altLang="en-US" sz="2400" b="1" dirty="0"/>
              <a:t>な配置</a:t>
            </a:r>
            <a:r>
              <a:rPr lang="ja-JP" altLang="en-US" sz="2400" b="1" dirty="0" smtClean="0"/>
              <a:t>でゴールへ導け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4975448" y="192200"/>
            <a:ext cx="3809020" cy="2660736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0607" y="404664"/>
            <a:ext cx="33107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~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　面白さ　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~</a:t>
            </a:r>
          </a:p>
          <a:p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・判断ミスが即アウトの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スリル感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・自分の好きなように道が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　作れる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創造性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6 L 0.21319 -0.0074 C 0.26563 -0.00647 0.30139 -0.01965 0.30642 -0.04532 C 0.31215 -0.07377 0.28576 -0.10777 0.23976 -0.14107 L 0.05747 -0.28885 " pathEditMode="relative" rAng="-4510529" ptsTypes="F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056E-8 L 0.08698 0.00624 C 0.10556 0.00786 0.1316 0.00301 0.15764 -0.00694 C 0.18716 -0.01827 0.21007 -0.03168 0.225 -0.04625 L 0.29705 -0.1124 " pathEditMode="relative" rAng="-949861" ptsTypes="FffFF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04 -0.11239 L 0.48611 -0.332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uiExpand="1" build="allAtOnce"/>
      <p:bldP spid="16" grpId="0" animBg="1"/>
      <p:bldP spid="16" grpId="1" animBg="1"/>
      <p:bldP spid="19" grpId="0" animBg="1"/>
      <p:bldP spid="19" grpId="1" animBg="1"/>
      <p:bldP spid="18" grpId="0"/>
      <p:bldP spid="18" grpId="1"/>
      <p:bldP spid="25" grpId="2" animBg="1"/>
      <p:bldP spid="25" grpId="3" animBg="1"/>
      <p:bldP spid="25" grpId="4" animBg="1"/>
      <p:bldP spid="25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00291" y="482044"/>
            <a:ext cx="648072" cy="864096"/>
            <a:chOff x="611560" y="404664"/>
            <a:chExt cx="648072" cy="864096"/>
          </a:xfrm>
        </p:grpSpPr>
        <p:sp>
          <p:nvSpPr>
            <p:cNvPr id="4" name="二等辺三角形 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3000291" y="939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653867" y="46329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731035" y="463299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8369" y="93967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磁界ポイント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6237359" y="2874539"/>
            <a:ext cx="792088" cy="13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0972" y="172746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プレイヤーの任意で発射</a:t>
            </a:r>
            <a:endParaRPr kumimoji="1" lang="en-US" altLang="ja-JP" dirty="0" smtClean="0"/>
          </a:p>
          <a:p>
            <a:r>
              <a:rPr lang="ja-JP" altLang="en-US" dirty="0" smtClean="0"/>
              <a:t>その時の角度に向かい進む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 rot="5400000">
            <a:off x="5342464" y="2511391"/>
            <a:ext cx="648072" cy="864096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4796072" y="278672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96072" y="29514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796072" y="310308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66476" y="3893121"/>
            <a:ext cx="2664296" cy="2664296"/>
            <a:chOff x="2375756" y="3825044"/>
            <a:chExt cx="2664296" cy="2664296"/>
          </a:xfrm>
        </p:grpSpPr>
        <p:sp>
          <p:nvSpPr>
            <p:cNvPr id="39" name="円/楕円 3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5400000">
            <a:off x="590002" y="4431181"/>
            <a:ext cx="273030" cy="364040"/>
            <a:chOff x="611560" y="404664"/>
            <a:chExt cx="648072" cy="864096"/>
          </a:xfrm>
        </p:grpSpPr>
        <p:sp>
          <p:nvSpPr>
            <p:cNvPr id="41" name="二等辺三角形 4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763428" y="5874610"/>
            <a:ext cx="22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磁界ポイントには</a:t>
            </a:r>
            <a:endParaRPr kumimoji="1" lang="en-US" altLang="ja-JP" sz="1200" b="1" dirty="0" smtClean="0"/>
          </a:p>
          <a:p>
            <a:r>
              <a:rPr kumimoji="1" lang="ja-JP" altLang="en-US" sz="1200" b="1" dirty="0" smtClean="0"/>
              <a:t>磁場の範囲があり</a:t>
            </a:r>
            <a:r>
              <a:rPr kumimoji="1" lang="en-US" altLang="ja-JP" sz="1200" b="1" dirty="0" smtClean="0"/>
              <a:t>､</a:t>
            </a:r>
          </a:p>
          <a:p>
            <a:r>
              <a:rPr kumimoji="1" lang="ja-JP" altLang="en-US" sz="1200" b="1" dirty="0" smtClean="0"/>
              <a:t>範囲に入ると引き寄せられる</a:t>
            </a:r>
            <a:r>
              <a:rPr kumimoji="1" lang="en-US" altLang="ja-JP" sz="1200" b="1" dirty="0" smtClean="0"/>
              <a:t>｡</a:t>
            </a:r>
            <a:endParaRPr kumimoji="1" lang="ja-JP" altLang="en-US" sz="1200" b="1" dirty="0"/>
          </a:p>
        </p:txBody>
      </p:sp>
      <p:sp>
        <p:nvSpPr>
          <p:cNvPr id="58" name="円弧 57"/>
          <p:cNvSpPr/>
          <p:nvPr/>
        </p:nvSpPr>
        <p:spPr>
          <a:xfrm>
            <a:off x="16657" y="4613201"/>
            <a:ext cx="1681967" cy="904031"/>
          </a:xfrm>
          <a:prstGeom prst="arc">
            <a:avLst>
              <a:gd name="adj1" fmla="val 16200000"/>
              <a:gd name="adj2" fmla="val 332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4413751" y="3778590"/>
            <a:ext cx="2664296" cy="2664296"/>
            <a:chOff x="2375756" y="3825044"/>
            <a:chExt cx="2664296" cy="2664296"/>
          </a:xfrm>
        </p:grpSpPr>
        <p:sp>
          <p:nvSpPr>
            <p:cNvPr id="60" name="円/楕円 59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609947" y="4510842"/>
            <a:ext cx="273030" cy="364040"/>
            <a:chOff x="611560" y="404664"/>
            <a:chExt cx="648072" cy="864096"/>
          </a:xfrm>
        </p:grpSpPr>
        <p:sp>
          <p:nvSpPr>
            <p:cNvPr id="65" name="二等辺三角形 6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6681170" y="3712405"/>
            <a:ext cx="16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ポイントに吸着すると</a:t>
            </a:r>
            <a:endParaRPr lang="en-US" altLang="ja-JP" sz="1200" b="1" dirty="0"/>
          </a:p>
          <a:p>
            <a:r>
              <a:rPr kumimoji="1" lang="ja-JP" altLang="en-US" sz="1200" b="1" dirty="0" smtClean="0"/>
              <a:t>自機の極が変わる</a:t>
            </a:r>
            <a:r>
              <a:rPr kumimoji="1" lang="en-US" altLang="ja-JP" sz="1200" b="1" dirty="0" smtClean="0"/>
              <a:t>｡</a:t>
            </a:r>
          </a:p>
        </p:txBody>
      </p:sp>
      <p:sp>
        <p:nvSpPr>
          <p:cNvPr id="69" name="二等辺三角形 68"/>
          <p:cNvSpPr/>
          <p:nvPr/>
        </p:nvSpPr>
        <p:spPr>
          <a:xfrm rot="10800000">
            <a:off x="1597293" y="503873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333718" y="2635033"/>
            <a:ext cx="1044117" cy="936104"/>
            <a:chOff x="1519166" y="2354680"/>
            <a:chExt cx="1044117" cy="936104"/>
          </a:xfrm>
        </p:grpSpPr>
        <p:sp>
          <p:nvSpPr>
            <p:cNvPr id="72" name="二等辺三角形 71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70" name="二等辺三角形 69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" name="直線矢印コネクタ 48"/>
          <p:cNvCxnSpPr/>
          <p:nvPr/>
        </p:nvCxnSpPr>
        <p:spPr>
          <a:xfrm flipV="1">
            <a:off x="1801771" y="1301466"/>
            <a:ext cx="0" cy="1243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247" y="1898811"/>
            <a:ext cx="3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最初の一回目は、プレイヤーの好きな方向に選択する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3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08578" y="188640"/>
            <a:ext cx="2664296" cy="2664296"/>
            <a:chOff x="2375756" y="3825044"/>
            <a:chExt cx="2664296" cy="2664296"/>
          </a:xfrm>
        </p:grpSpPr>
        <p:sp>
          <p:nvSpPr>
            <p:cNvPr id="5" name="円/楕円 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04774" y="983680"/>
            <a:ext cx="273030" cy="364040"/>
            <a:chOff x="611560" y="404664"/>
            <a:chExt cx="648072" cy="864096"/>
          </a:xfrm>
        </p:grpSpPr>
        <p:sp>
          <p:nvSpPr>
            <p:cNvPr id="10" name="二等辺三角形 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65249" y="2924944"/>
            <a:ext cx="29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吸着後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磁界ポイントに添って公転し続け</a:t>
            </a:r>
            <a:r>
              <a:rPr lang="en-US" altLang="ja-JP" sz="1200" dirty="0" smtClean="0"/>
              <a:t>､</a:t>
            </a:r>
          </a:p>
          <a:p>
            <a:r>
              <a:rPr lang="ja-JP" altLang="en-US" sz="1200" dirty="0"/>
              <a:t>プレイヤー</a:t>
            </a:r>
            <a:r>
              <a:rPr lang="ja-JP" altLang="en-US" sz="1200" dirty="0" smtClean="0"/>
              <a:t>の任意で発射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その時の角度に向かって進む</a:t>
            </a:r>
            <a:r>
              <a:rPr lang="en-US" altLang="ja-JP" sz="1200" dirty="0" smtClean="0"/>
              <a:t>｡</a:t>
            </a:r>
            <a:endParaRPr lang="en-US" altLang="ja-JP" sz="1200" dirty="0"/>
          </a:p>
        </p:txBody>
      </p:sp>
      <p:grpSp>
        <p:nvGrpSpPr>
          <p:cNvPr id="13" name="グループ化 12"/>
          <p:cNvGrpSpPr/>
          <p:nvPr/>
        </p:nvGrpSpPr>
        <p:grpSpPr>
          <a:xfrm rot="10800000">
            <a:off x="1404774" y="1759712"/>
            <a:ext cx="273030" cy="364040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5400000">
            <a:off x="1834822" y="1338767"/>
            <a:ext cx="273030" cy="364040"/>
            <a:chOff x="611560" y="404664"/>
            <a:chExt cx="648072" cy="864096"/>
          </a:xfrm>
        </p:grpSpPr>
        <p:sp>
          <p:nvSpPr>
            <p:cNvPr id="17" name="二等辺三角形 1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 rot="16200000">
            <a:off x="1016341" y="1338768"/>
            <a:ext cx="273030" cy="364040"/>
            <a:chOff x="611560" y="404664"/>
            <a:chExt cx="648072" cy="864096"/>
          </a:xfrm>
        </p:grpSpPr>
        <p:sp>
          <p:nvSpPr>
            <p:cNvPr id="20" name="二等辺三角形 1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下カーブ矢印 21"/>
          <p:cNvSpPr/>
          <p:nvPr/>
        </p:nvSpPr>
        <p:spPr>
          <a:xfrm rot="5400000" flipV="1">
            <a:off x="409908" y="1274975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カーブ矢印 22"/>
          <p:cNvSpPr/>
          <p:nvPr/>
        </p:nvSpPr>
        <p:spPr>
          <a:xfrm rot="16200000" flipV="1">
            <a:off x="1732815" y="1268759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059832" y="194855"/>
            <a:ext cx="2664296" cy="2664296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8100000">
            <a:off x="4672947" y="1787559"/>
            <a:ext cx="273030" cy="364040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/>
          <p:cNvSpPr/>
          <p:nvPr/>
        </p:nvSpPr>
        <p:spPr>
          <a:xfrm rot="2700000">
            <a:off x="4708392" y="2458938"/>
            <a:ext cx="1292529" cy="10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4608221" y="1633599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554945" y="1705313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77671" y="1759912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756750" y="4005064"/>
            <a:ext cx="2664296" cy="2664296"/>
            <a:chOff x="2375756" y="3825044"/>
            <a:chExt cx="2664296" cy="2664296"/>
          </a:xfrm>
        </p:grpSpPr>
        <p:sp>
          <p:nvSpPr>
            <p:cNvPr id="45" name="円/楕円 4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 rot="5400000">
            <a:off x="1404774" y="4781369"/>
            <a:ext cx="273030" cy="364040"/>
            <a:chOff x="611560" y="404664"/>
            <a:chExt cx="648072" cy="864096"/>
          </a:xfrm>
        </p:grpSpPr>
        <p:sp>
          <p:nvSpPr>
            <p:cNvPr id="50" name="二等辺三角形 4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円弧 57"/>
          <p:cNvSpPr/>
          <p:nvPr/>
        </p:nvSpPr>
        <p:spPr>
          <a:xfrm rot="21033074">
            <a:off x="-54689" y="3559983"/>
            <a:ext cx="2597109" cy="1501813"/>
          </a:xfrm>
          <a:prstGeom prst="arc">
            <a:avLst>
              <a:gd name="adj1" fmla="val 568803"/>
              <a:gd name="adj2" fmla="val 38411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二等辺三角形 58"/>
          <p:cNvSpPr/>
          <p:nvPr/>
        </p:nvSpPr>
        <p:spPr>
          <a:xfrm rot="1722201">
            <a:off x="2422226" y="421644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879323" y="1124743"/>
            <a:ext cx="7498287" cy="48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3707904" y="1603575"/>
            <a:ext cx="2975389" cy="297538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835696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3608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18173" y="499910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0" name="V 字形矢印 19"/>
          <p:cNvSpPr/>
          <p:nvPr/>
        </p:nvSpPr>
        <p:spPr>
          <a:xfrm rot="13555661">
            <a:off x="5166816" y="3107895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012228" y="499910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2" name="V 字形矢印 21"/>
          <p:cNvSpPr/>
          <p:nvPr/>
        </p:nvSpPr>
        <p:spPr>
          <a:xfrm rot="13555661">
            <a:off x="1618682" y="5127348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9750832">
            <a:off x="3735300" y="2102093"/>
            <a:ext cx="273030" cy="364040"/>
            <a:chOff x="611560" y="404664"/>
            <a:chExt cx="648072" cy="864096"/>
          </a:xfrm>
        </p:grpSpPr>
        <p:sp>
          <p:nvSpPr>
            <p:cNvPr id="27" name="二等辺三角形 2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692894" y="3537159"/>
            <a:ext cx="1131889" cy="49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4/22 </a:t>
            </a:r>
            <a:r>
              <a:rPr kumimoji="1" lang="ja-JP" altLang="en-US" dirty="0" smtClean="0"/>
              <a:t>今日のアイディア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改善点 </a:t>
            </a:r>
            <a:r>
              <a:rPr kumimoji="1" lang="en-US" altLang="ja-JP" dirty="0" smtClean="0"/>
              <a:t>4/</a:t>
            </a:r>
            <a:r>
              <a:rPr kumimoji="1" lang="ja-JP" altLang="en-US" dirty="0" smtClean="0"/>
              <a:t>１９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noFill/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/>
              <a:t>操作はマウス</a:t>
            </a:r>
            <a:endParaRPr kumimoji="1" lang="en-US" altLang="ja-JP" dirty="0" smtClean="0"/>
          </a:p>
          <a:p>
            <a:r>
              <a:rPr lang="ja-JP" altLang="en-US" dirty="0" smtClean="0"/>
              <a:t>右クリックと左クリックで配置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最初の発射はプレイヤーが選択する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操作性はシンプル</a:t>
            </a:r>
            <a:endParaRPr kumimoji="1" lang="en-US" altLang="ja-JP" dirty="0" smtClean="0"/>
          </a:p>
          <a:p>
            <a:r>
              <a:rPr lang="ja-JP" altLang="en-US" dirty="0" smtClean="0"/>
              <a:t>ゲーム画面はスクロール</a:t>
            </a:r>
            <a:endParaRPr lang="en-US" altLang="ja-JP" dirty="0" smtClean="0"/>
          </a:p>
          <a:p>
            <a:r>
              <a:rPr kumimoji="1" lang="ja-JP" altLang="en-US" dirty="0"/>
              <a:t>要素の</a:t>
            </a:r>
            <a:r>
              <a:rPr kumimoji="1" lang="ja-JP" altLang="en-US" dirty="0" smtClean="0"/>
              <a:t>追加（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個ほど）</a:t>
            </a:r>
            <a:endParaRPr kumimoji="1"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調整しやすい</a:t>
            </a:r>
            <a:r>
              <a:rPr lang="ja-JP" altLang="en-US" dirty="0" smtClean="0"/>
              <a:t>プログラムコード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週間程度でプロトタイプの作成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632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ゲーム内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088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/>
              <a:t>プログラム</a:t>
            </a:r>
            <a:r>
              <a:rPr lang="ja-JP" altLang="en-US" dirty="0" smtClean="0"/>
              <a:t>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20072" y="1340768"/>
            <a:ext cx="3168352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スクロールについて＿１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932040" y="1844824"/>
            <a:ext cx="0" cy="4176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39552" y="1135402"/>
            <a:ext cx="4176464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スクロール方向・・・上、登る又は進む</a:t>
            </a:r>
            <a:endParaRPr kumimoji="1" lang="en-US" altLang="ja-JP" dirty="0" smtClean="0"/>
          </a:p>
          <a:p>
            <a:r>
              <a:rPr lang="ja-JP" altLang="en-US" dirty="0"/>
              <a:t>死に</a:t>
            </a:r>
            <a:r>
              <a:rPr lang="ja-JP" altLang="en-US" dirty="0" smtClean="0"/>
              <a:t>ゲーなのに脱出とは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何故、上に登るのか・・・</a:t>
            </a:r>
            <a:endParaRPr kumimoji="1" lang="en-US" altLang="ja-JP" dirty="0" smtClean="0"/>
          </a:p>
          <a:p>
            <a:r>
              <a:rPr lang="ja-JP" altLang="en-US" dirty="0" smtClean="0"/>
              <a:t>・脱出</a:t>
            </a:r>
            <a:endParaRPr lang="en-US" altLang="ja-JP" dirty="0" smtClean="0"/>
          </a:p>
          <a:p>
            <a:r>
              <a:rPr kumimoji="1" lang="ja-JP" altLang="en-US" dirty="0" smtClean="0"/>
              <a:t>・何かを集めて→ゴールを目指す</a:t>
            </a:r>
            <a:endParaRPr kumimoji="1" lang="en-US" altLang="ja-JP" dirty="0" smtClean="0"/>
          </a:p>
          <a:p>
            <a:r>
              <a:rPr lang="ja-JP" altLang="en-US" dirty="0"/>
              <a:t>電気</a:t>
            </a:r>
            <a:r>
              <a:rPr lang="ja-JP" altLang="en-US" dirty="0" smtClean="0"/>
              <a:t>を集めて、明かりを灯す</a:t>
            </a:r>
            <a:endParaRPr kumimoji="1" lang="en-US" altLang="ja-JP" dirty="0" smtClean="0"/>
          </a:p>
          <a:p>
            <a:r>
              <a:rPr lang="ja-JP" altLang="en-US" dirty="0" smtClean="0"/>
              <a:t>・時間制限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580112" y="2938215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7380312" y="3711575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6516216" y="4284425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6512247" y="4725144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スクロールについて＿２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5536" y="1135402"/>
            <a:ext cx="4176464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r>
              <a:rPr lang="ja-JP" altLang="en-US" dirty="0"/>
              <a:t>・エージェント「コイル」</a:t>
            </a:r>
            <a:endParaRPr lang="en-US" altLang="ja-JP" dirty="0"/>
          </a:p>
          <a:p>
            <a:r>
              <a:rPr lang="ja-JP" altLang="en-US" dirty="0"/>
              <a:t>ミッションを遂行、または失敗</a:t>
            </a:r>
            <a:endParaRPr lang="en-US" altLang="ja-JP" dirty="0"/>
          </a:p>
          <a:p>
            <a:r>
              <a:rPr lang="ja-JP" altLang="en-US" dirty="0"/>
              <a:t>・コンピュータ内</a:t>
            </a:r>
            <a:endParaRPr lang="en-US" altLang="ja-JP" dirty="0"/>
          </a:p>
          <a:p>
            <a:r>
              <a:rPr lang="ja-JP" altLang="en-US" dirty="0"/>
              <a:t>バグに追われる</a:t>
            </a:r>
            <a:endParaRPr lang="en-US" altLang="ja-JP" dirty="0"/>
          </a:p>
          <a:p>
            <a:r>
              <a:rPr lang="ja-JP" altLang="en-US" dirty="0"/>
              <a:t>データを回収し、ＵＳＢに逃れる</a:t>
            </a:r>
            <a:endParaRPr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1135402"/>
            <a:ext cx="41764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アイディア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5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582</Words>
  <Application>Microsoft Office PowerPoint</Application>
  <PresentationFormat>画面に合わせる (4:3)</PresentationFormat>
  <Paragraphs>155</Paragraphs>
  <Slides>20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Magnetica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4/22 今日のアイディア</vt:lpstr>
      <vt:lpstr>改善点 4/１９</vt:lpstr>
      <vt:lpstr>スクロールについて＿１</vt:lpstr>
      <vt:lpstr>スクロールについて＿２</vt:lpstr>
      <vt:lpstr>壁（ビリビリ）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ゲーム画面イメージ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COS_MOS</dc:creator>
  <cp:lastModifiedBy>カレッジリーグ</cp:lastModifiedBy>
  <cp:revision>68</cp:revision>
  <dcterms:created xsi:type="dcterms:W3CDTF">2013-04-18T03:44:29Z</dcterms:created>
  <dcterms:modified xsi:type="dcterms:W3CDTF">2013-04-23T07:31:36Z</dcterms:modified>
</cp:coreProperties>
</file>