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591" r:id="rId2"/>
    <p:sldId id="596" r:id="rId3"/>
    <p:sldId id="601" r:id="rId4"/>
    <p:sldId id="602" r:id="rId5"/>
    <p:sldId id="603" r:id="rId6"/>
    <p:sldId id="598" r:id="rId7"/>
    <p:sldId id="599" r:id="rId8"/>
    <p:sldId id="600" r:id="rId9"/>
  </p:sldIdLst>
  <p:sldSz cx="9906000" cy="6858000" type="A4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E5E5"/>
    <a:srgbClr val="CCFFFF"/>
    <a:srgbClr val="FFE89F"/>
    <a:srgbClr val="FF9933"/>
    <a:srgbClr val="FF66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4" autoAdjust="0"/>
    <p:restoredTop sz="98053" autoAdjust="0"/>
  </p:normalViewPr>
  <p:slideViewPr>
    <p:cSldViewPr>
      <p:cViewPr>
        <p:scale>
          <a:sx n="120" d="100"/>
          <a:sy n="120" d="100"/>
        </p:scale>
        <p:origin x="3132" y="-3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082" y="-90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C0CC170-0E7E-453E-8F24-2B0A33B15E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063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71A13EC-A8D3-45EB-9119-53A7E135B8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6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840C7057-3FAB-4CEF-BB6C-CE3A7F7615C5}" type="slidenum">
              <a:rPr lang="en-US" altLang="ja-JP" sz="1200" b="0" smtClean="0">
                <a:latin typeface="Arial" charset="0"/>
              </a:rPr>
              <a:pPr eaLnBrk="1" hangingPunct="1"/>
              <a:t>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3FAFF9D-29B1-459F-AF90-2551D09A28AF}" type="slidenum">
              <a:rPr lang="en-US" altLang="ja-JP" sz="1200" b="0" smtClean="0">
                <a:latin typeface="Arial" charset="0"/>
              </a:rPr>
              <a:pPr eaLnBrk="1" hangingPunct="1"/>
              <a:t>2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B88AC98-F657-4363-8699-F47F428ED2CF}" type="slidenum">
              <a:rPr lang="en-US" altLang="ja-JP" sz="1200" b="0" smtClean="0">
                <a:latin typeface="Arial" charset="0"/>
              </a:rPr>
              <a:pPr eaLnBrk="1" hangingPunct="1"/>
              <a:t>3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C008E07-0E20-4A26-B860-6E02963D25BA}" type="slidenum">
              <a:rPr lang="en-US" altLang="ja-JP" sz="1200" b="0" smtClean="0">
                <a:latin typeface="Arial" charset="0"/>
              </a:rPr>
              <a:pPr eaLnBrk="1" hangingPunct="1"/>
              <a:t>4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4D27803-7108-4E5B-82E8-330AEAA66831}" type="slidenum">
              <a:rPr lang="en-US" altLang="ja-JP" sz="1200" b="0" smtClean="0">
                <a:latin typeface="Arial" charset="0"/>
              </a:rPr>
              <a:pPr eaLnBrk="1" hangingPunct="1"/>
              <a:t>5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28D8191-E6CE-4051-9A1B-90D11A63F72A}" type="slidenum">
              <a:rPr lang="en-US" altLang="ja-JP" sz="1200" b="0" smtClean="0">
                <a:latin typeface="Arial" charset="0"/>
              </a:rPr>
              <a:pPr eaLnBrk="1" hangingPunct="1"/>
              <a:t>6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25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93F663F7-0E99-4521-BC1E-1B096758F862}" type="slidenum">
              <a:rPr lang="en-US" altLang="ja-JP" sz="1200" b="0" smtClean="0">
                <a:latin typeface="Arial" charset="0"/>
              </a:rPr>
              <a:pPr eaLnBrk="1" hangingPunct="1"/>
              <a:t>7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0A186807-963A-4499-9175-E783683E698D}" type="slidenum">
              <a:rPr lang="en-US" altLang="ja-JP" sz="1200" b="0" smtClean="0">
                <a:latin typeface="Arial" charset="0"/>
              </a:rPr>
              <a:pPr eaLnBrk="1" hangingPunct="1"/>
              <a:t>8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" name="Picture 3" descr="head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" name="Picture 5" descr="header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AB4A-768C-4602-85D2-EF2DBD5F5D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16763" y="765175"/>
            <a:ext cx="2293937" cy="53609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3363" y="765175"/>
            <a:ext cx="6731000" cy="5360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8817-D49E-4287-87EE-3C409C3FC8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67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6DE2-DC7C-4B6C-93D6-2557C66B05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75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B3ED5-7C22-45C3-9E80-E04310BEE1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86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E745-E268-4657-B095-5204308E1B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8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C06E-DD87-443E-963D-BE6F5ED43E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2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1AD01-F786-4101-8E89-C3E10A766D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7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D648-E4FD-40E6-9229-D99E7C280E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6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4D856-E389-4E09-A339-274AD14EBE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9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1487F-6060-44D7-A95B-992BF9AC14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0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765175"/>
            <a:ext cx="8915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pic>
        <p:nvPicPr>
          <p:cNvPr id="1028" name="Picture 5" descr="heade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713" y="6597650"/>
            <a:ext cx="7762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>
              <a:defRPr/>
            </a:pPr>
            <a:fld id="{D66F6658-EA1A-45AF-965E-BEE0434E2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8" descr="header0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FD186CA-AF32-4BBD-A6AF-8DDDE2426C0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コーディング規約</a:t>
            </a:r>
            <a:endParaRPr lang="ja-JP" altLang="en-US" sz="160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5129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0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1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125" name="テキスト ボックス 2"/>
          <p:cNvSpPr txBox="1">
            <a:spLocks noChangeArrowheads="1"/>
          </p:cNvSpPr>
          <p:nvPr/>
        </p:nvSpPr>
        <p:spPr bwMode="auto">
          <a:xfrm>
            <a:off x="7458075" y="6165850"/>
            <a:ext cx="244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/>
            <a:r>
              <a:rPr lang="ja-JP" altLang="en-US"/>
              <a:t>デバイス寄りの関数・クラス</a:t>
            </a:r>
          </a:p>
        </p:txBody>
      </p:sp>
      <p:sp>
        <p:nvSpPr>
          <p:cNvPr id="5126" name="テキスト ボックス 1"/>
          <p:cNvSpPr txBox="1">
            <a:spLocks noChangeArrowheads="1"/>
          </p:cNvSpPr>
          <p:nvPr/>
        </p:nvSpPr>
        <p:spPr bwMode="auto">
          <a:xfrm>
            <a:off x="214313" y="908050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１．変数の命名規則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命名はハンガリー記法を環境に合わせてかみ砕き、特に変数について次のように定義する。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プレフィックス部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_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タイプ部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+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名前部</a:t>
            </a:r>
            <a:endParaRPr lang="en-US" altLang="ja-JP" sz="10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char*g_pFileName ;  //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グローバル位置に宣言されたポインタでファイルの名前を表す）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なお、この規約に固く従う必要はない。規約といっても命名例程度に考えてもらえれば良い 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ja-JP" altLang="en-US" sz="10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127" name="正方形/長方形 1"/>
          <p:cNvSpPr>
            <a:spLocks noChangeArrowheads="1"/>
          </p:cNvSpPr>
          <p:nvPr/>
        </p:nvSpPr>
        <p:spPr bwMode="auto">
          <a:xfrm>
            <a:off x="4592638" y="2108200"/>
            <a:ext cx="495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・タイプ部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タイプ部は変数の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p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ポインタ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h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ハンドル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フラグ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論理型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bool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c        	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整数型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char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16bit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（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 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l	32bit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long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by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バイナリ型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byte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w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16bit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short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dw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ダブルワードデータ（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32bit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long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f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実数型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float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ベクトル型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D3DXVECTOR2 , D3DXVECTOR3 ,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v2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二次元ベクトル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D3DXVECTOR2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v3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三次元ベクトル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D3DXVECTOR3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v4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四次元ベクトル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m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マトリックス型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s	</a:t>
            </a:r>
            <a:r>
              <a:rPr lang="ja-JP" altLang="en-US" smtClean="0">
                <a:latin typeface="ＭＳ ゴシック" pitchFamily="49" charset="-128"/>
                <a:ea typeface="ＭＳ ゴシック" pitchFamily="49" charset="-128"/>
              </a:rPr>
              <a:t>文字列 </a:t>
            </a:r>
            <a:r>
              <a:rPr lang="en-US" altLang="ja-JP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string ,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wstring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, char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* 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</p:txBody>
      </p:sp>
      <p:sp>
        <p:nvSpPr>
          <p:cNvPr id="5128" name="正方形/長方形 2"/>
          <p:cNvSpPr>
            <a:spLocks noChangeArrowheads="1"/>
          </p:cNvSpPr>
          <p:nvPr/>
        </p:nvSpPr>
        <p:spPr bwMode="auto">
          <a:xfrm>
            <a:off x="261938" y="2108200"/>
            <a:ext cx="495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・プレフィックス部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プレフィックス部は変数のスコープ（有効範囲）を表す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g_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グローバル変数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m_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メンバ変数（パブリック変数には付けない）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s_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スタティック変数（定数とグローバル以外）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出力用の仮引数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入出力用の仮引数</a:t>
            </a:r>
          </a:p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      なし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ローカル変数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※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プレフィックスは重複しない</a:t>
            </a:r>
          </a:p>
          <a:p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F7F2ECD-F167-47B8-8F59-971C48144491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2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147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8" name="Rectangle 24"/>
          <p:cNvSpPr>
            <a:spLocks noChangeArrowheads="1"/>
          </p:cNvSpPr>
          <p:nvPr/>
        </p:nvSpPr>
        <p:spPr bwMode="auto">
          <a:xfrm>
            <a:off x="228600" y="1219200"/>
            <a:ext cx="69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6149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</a:p>
        </p:txBody>
      </p:sp>
      <p:grpSp>
        <p:nvGrpSpPr>
          <p:cNvPr id="6150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6172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3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4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151" name="グループ化 1"/>
          <p:cNvGrpSpPr>
            <a:grpSpLocks/>
          </p:cNvGrpSpPr>
          <p:nvPr/>
        </p:nvGrpSpPr>
        <p:grpSpPr bwMode="auto">
          <a:xfrm>
            <a:off x="914400" y="844550"/>
            <a:ext cx="8502650" cy="5486400"/>
            <a:chOff x="1136576" y="846151"/>
            <a:chExt cx="8503096" cy="5486400"/>
          </a:xfrm>
        </p:grpSpPr>
        <p:sp>
          <p:nvSpPr>
            <p:cNvPr id="6152" name="Rectangle 2"/>
            <p:cNvSpPr>
              <a:spLocks noChangeArrowheads="1"/>
            </p:cNvSpPr>
            <p:nvPr/>
          </p:nvSpPr>
          <p:spPr bwMode="auto">
            <a:xfrm>
              <a:off x="1822376" y="922351"/>
              <a:ext cx="990600" cy="502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1136576" y="846151"/>
              <a:ext cx="8503096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1593776" y="1150951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1288976" y="1150951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6156" name="Rectangle 32"/>
            <p:cNvSpPr>
              <a:spLocks noChangeArrowheads="1"/>
            </p:cNvSpPr>
            <p:nvPr/>
          </p:nvSpPr>
          <p:spPr bwMode="auto">
            <a:xfrm>
              <a:off x="3422576" y="1379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6157" name="Rectangle 33"/>
            <p:cNvSpPr>
              <a:spLocks noChangeArrowheads="1"/>
            </p:cNvSpPr>
            <p:nvPr/>
          </p:nvSpPr>
          <p:spPr bwMode="auto">
            <a:xfrm>
              <a:off x="3422576" y="1760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6158" name="Rectangle 34"/>
            <p:cNvSpPr>
              <a:spLocks noChangeArrowheads="1"/>
            </p:cNvSpPr>
            <p:nvPr/>
          </p:nvSpPr>
          <p:spPr bwMode="auto">
            <a:xfrm>
              <a:off x="3422576" y="2141551"/>
              <a:ext cx="182460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6159" name="Line 53"/>
            <p:cNvSpPr>
              <a:spLocks noChangeShapeType="1"/>
            </p:cNvSpPr>
            <p:nvPr/>
          </p:nvSpPr>
          <p:spPr bwMode="auto">
            <a:xfrm flipH="1">
              <a:off x="2812976" y="55705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Rectangle 54"/>
            <p:cNvSpPr>
              <a:spLocks noChangeArrowheads="1"/>
            </p:cNvSpPr>
            <p:nvPr/>
          </p:nvSpPr>
          <p:spPr bwMode="auto">
            <a:xfrm>
              <a:off x="2889176" y="5722951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6161" name="Line 55"/>
            <p:cNvSpPr>
              <a:spLocks noChangeShapeType="1"/>
            </p:cNvSpPr>
            <p:nvPr/>
          </p:nvSpPr>
          <p:spPr bwMode="auto">
            <a:xfrm>
              <a:off x="2812976" y="283198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Rectangle 59"/>
            <p:cNvSpPr>
              <a:spLocks noChangeArrowheads="1"/>
            </p:cNvSpPr>
            <p:nvPr/>
          </p:nvSpPr>
          <p:spPr bwMode="auto">
            <a:xfrm>
              <a:off x="1822376" y="6027751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6163" name="Line 60"/>
            <p:cNvSpPr>
              <a:spLocks noChangeShapeType="1"/>
            </p:cNvSpPr>
            <p:nvPr/>
          </p:nvSpPr>
          <p:spPr bwMode="auto">
            <a:xfrm>
              <a:off x="2812976" y="1455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61"/>
            <p:cNvSpPr>
              <a:spLocks noChangeShapeType="1"/>
            </p:cNvSpPr>
            <p:nvPr/>
          </p:nvSpPr>
          <p:spPr bwMode="auto">
            <a:xfrm>
              <a:off x="2812976" y="1836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62"/>
            <p:cNvSpPr>
              <a:spLocks noChangeShapeType="1"/>
            </p:cNvSpPr>
            <p:nvPr/>
          </p:nvSpPr>
          <p:spPr bwMode="auto">
            <a:xfrm>
              <a:off x="2812976" y="2293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Rectangle 63"/>
            <p:cNvSpPr>
              <a:spLocks noChangeArrowheads="1"/>
            </p:cNvSpPr>
            <p:nvPr/>
          </p:nvSpPr>
          <p:spPr bwMode="auto">
            <a:xfrm>
              <a:off x="3422576" y="998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6167" name="Line 64"/>
            <p:cNvSpPr>
              <a:spLocks noChangeShapeType="1"/>
            </p:cNvSpPr>
            <p:nvPr/>
          </p:nvSpPr>
          <p:spPr bwMode="auto">
            <a:xfrm>
              <a:off x="2812976" y="1074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auto">
            <a:xfrm>
              <a:off x="3422576" y="2710243"/>
              <a:ext cx="1824608" cy="108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シーンのアップデート</a:t>
              </a:r>
              <a:endParaRPr lang="en-US" altLang="ja-JP"/>
            </a:p>
          </p:txBody>
        </p:sp>
        <p:sp>
          <p:nvSpPr>
            <p:cNvPr id="6169" name="Rectangle 34"/>
            <p:cNvSpPr>
              <a:spLocks noChangeArrowheads="1"/>
            </p:cNvSpPr>
            <p:nvPr/>
          </p:nvSpPr>
          <p:spPr bwMode="auto">
            <a:xfrm>
              <a:off x="3401939" y="4224351"/>
              <a:ext cx="2421310" cy="149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シーンの描画</a:t>
              </a:r>
              <a:endParaRPr lang="en-US" altLang="ja-JP"/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 flipH="1">
              <a:off x="2812976" y="3436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1" name="Line 55"/>
            <p:cNvSpPr>
              <a:spLocks noChangeShapeType="1"/>
            </p:cNvSpPr>
            <p:nvPr/>
          </p:nvSpPr>
          <p:spPr bwMode="auto">
            <a:xfrm>
              <a:off x="2812976" y="451327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A18D114-DD4F-4C46-9BE0-A8C141781AC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3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171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2" name="Rectangle 24"/>
          <p:cNvSpPr>
            <a:spLocks noChangeArrowheads="1"/>
          </p:cNvSpPr>
          <p:nvPr/>
        </p:nvSpPr>
        <p:spPr bwMode="auto">
          <a:xfrm>
            <a:off x="228600" y="12192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7173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１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．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全体の処理の流れ</a:t>
            </a:r>
            <a:r>
              <a:rPr lang="ja-JP" altLang="en-US" sz="1600" dirty="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マルチスレッド</a:t>
            </a:r>
            <a:r>
              <a:rPr lang="ja-JP" altLang="en-US" sz="1600" dirty="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版）</a:t>
            </a:r>
          </a:p>
        </p:txBody>
      </p:sp>
      <p:grpSp>
        <p:nvGrpSpPr>
          <p:cNvPr id="7174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7245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6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7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7175" name="グループ化 6"/>
          <p:cNvGrpSpPr>
            <a:grpSpLocks/>
          </p:cNvGrpSpPr>
          <p:nvPr/>
        </p:nvGrpSpPr>
        <p:grpSpPr bwMode="auto">
          <a:xfrm>
            <a:off x="914400" y="844550"/>
            <a:ext cx="8807450" cy="5486400"/>
            <a:chOff x="914400" y="844550"/>
            <a:chExt cx="8807450" cy="5486400"/>
          </a:xfrm>
        </p:grpSpPr>
        <p:sp>
          <p:nvSpPr>
            <p:cNvPr id="7176" name="角丸四角形 4"/>
            <p:cNvSpPr>
              <a:spLocks noChangeArrowheads="1"/>
            </p:cNvSpPr>
            <p:nvPr/>
          </p:nvSpPr>
          <p:spPr bwMode="auto">
            <a:xfrm>
              <a:off x="3771900" y="3967700"/>
              <a:ext cx="4837113" cy="2363249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" name="角丸四角形 3"/>
            <p:cNvSpPr>
              <a:spLocks noChangeArrowheads="1"/>
            </p:cNvSpPr>
            <p:nvPr/>
          </p:nvSpPr>
          <p:spPr bwMode="auto">
            <a:xfrm>
              <a:off x="1447800" y="882650"/>
              <a:ext cx="3649216" cy="5448300"/>
            </a:xfrm>
            <a:prstGeom prst="roundRect">
              <a:avLst>
                <a:gd name="adj" fmla="val 6074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178" name="正方形/長方形 5"/>
            <p:cNvSpPr>
              <a:spLocks noChangeArrowheads="1"/>
            </p:cNvSpPr>
            <p:nvPr/>
          </p:nvSpPr>
          <p:spPr bwMode="auto">
            <a:xfrm>
              <a:off x="4838204" y="3975651"/>
              <a:ext cx="331192" cy="235529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" name="角丸四角形 2"/>
            <p:cNvSpPr>
              <a:spLocks noChangeArrowheads="1"/>
            </p:cNvSpPr>
            <p:nvPr/>
          </p:nvSpPr>
          <p:spPr bwMode="auto">
            <a:xfrm>
              <a:off x="5097016" y="920750"/>
              <a:ext cx="4464497" cy="3046951"/>
            </a:xfrm>
            <a:prstGeom prst="roundRect">
              <a:avLst>
                <a:gd name="adj" fmla="val 7597"/>
              </a:avLst>
            </a:prstGeom>
            <a:solidFill>
              <a:srgbClr val="CCFFFF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Rectangle 2"/>
            <p:cNvSpPr>
              <a:spLocks noChangeArrowheads="1"/>
            </p:cNvSpPr>
            <p:nvPr/>
          </p:nvSpPr>
          <p:spPr bwMode="auto">
            <a:xfrm>
              <a:off x="1600200" y="920750"/>
              <a:ext cx="990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7181" name="Rectangle 3"/>
            <p:cNvSpPr>
              <a:spLocks noChangeArrowheads="1"/>
            </p:cNvSpPr>
            <p:nvPr/>
          </p:nvSpPr>
          <p:spPr bwMode="auto">
            <a:xfrm>
              <a:off x="914400" y="844550"/>
              <a:ext cx="8647113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7182" name="Line 21"/>
            <p:cNvSpPr>
              <a:spLocks noChangeShapeType="1"/>
            </p:cNvSpPr>
            <p:nvPr/>
          </p:nvSpPr>
          <p:spPr bwMode="auto">
            <a:xfrm>
              <a:off x="1371600" y="1149350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Rectangle 23"/>
            <p:cNvSpPr>
              <a:spLocks noChangeArrowheads="1"/>
            </p:cNvSpPr>
            <p:nvPr/>
          </p:nvSpPr>
          <p:spPr bwMode="auto">
            <a:xfrm>
              <a:off x="1066800" y="1149350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7184" name="Rectangle 32"/>
            <p:cNvSpPr>
              <a:spLocks noChangeArrowheads="1"/>
            </p:cNvSpPr>
            <p:nvPr/>
          </p:nvSpPr>
          <p:spPr bwMode="auto">
            <a:xfrm>
              <a:off x="3200400" y="1377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7185" name="Rectangle 33"/>
            <p:cNvSpPr>
              <a:spLocks noChangeArrowheads="1"/>
            </p:cNvSpPr>
            <p:nvPr/>
          </p:nvSpPr>
          <p:spPr bwMode="auto">
            <a:xfrm>
              <a:off x="3200400" y="1758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6" name="Rectangle 34"/>
            <p:cNvSpPr>
              <a:spLocks noChangeArrowheads="1"/>
            </p:cNvSpPr>
            <p:nvPr/>
          </p:nvSpPr>
          <p:spPr bwMode="auto">
            <a:xfrm>
              <a:off x="3200400" y="2139950"/>
              <a:ext cx="180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7187" name="Rectangle 35"/>
            <p:cNvSpPr>
              <a:spLocks noChangeArrowheads="1"/>
            </p:cNvSpPr>
            <p:nvPr/>
          </p:nvSpPr>
          <p:spPr bwMode="auto">
            <a:xfrm>
              <a:off x="3200400" y="3892550"/>
              <a:ext cx="11430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メインスレッド</a:t>
              </a:r>
              <a:endParaRPr lang="en-US" altLang="ja-JP"/>
            </a:p>
            <a:p>
              <a:r>
                <a:rPr lang="ja-JP" altLang="en-US"/>
                <a:t>アイドリングループ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8" name="Rectangle 36"/>
            <p:cNvSpPr>
              <a:spLocks noChangeArrowheads="1"/>
            </p:cNvSpPr>
            <p:nvPr/>
          </p:nvSpPr>
          <p:spPr bwMode="auto">
            <a:xfrm>
              <a:off x="4640263" y="4086225"/>
              <a:ext cx="1920875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9" name="Rectangle 37"/>
            <p:cNvSpPr>
              <a:spLocks noChangeArrowheads="1"/>
            </p:cNvSpPr>
            <p:nvPr/>
          </p:nvSpPr>
          <p:spPr bwMode="auto">
            <a:xfrm>
              <a:off x="6738937" y="2230438"/>
              <a:ext cx="1870075" cy="3667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デバイスのクリア</a:t>
              </a:r>
            </a:p>
            <a:p>
              <a:r>
                <a:rPr lang="ja-JP" altLang="en-US"/>
                <a:t>　コントローラーの状態を得る</a:t>
              </a:r>
            </a:p>
          </p:txBody>
        </p:sp>
        <p:sp>
          <p:nvSpPr>
            <p:cNvPr id="7190" name="Rectangle 38"/>
            <p:cNvSpPr>
              <a:spLocks noChangeArrowheads="1"/>
            </p:cNvSpPr>
            <p:nvPr/>
          </p:nvSpPr>
          <p:spPr bwMode="auto">
            <a:xfrm>
              <a:off x="4640263" y="5155151"/>
              <a:ext cx="1904999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シーンの描画</a:t>
              </a:r>
            </a:p>
            <a:p>
              <a:r>
                <a:rPr lang="ja-JP" altLang="en-US"/>
                <a:t>　現在のステージを描画</a:t>
              </a:r>
            </a:p>
          </p:txBody>
        </p:sp>
        <p:sp>
          <p:nvSpPr>
            <p:cNvPr id="7191" name="Rectangle 39"/>
            <p:cNvSpPr>
              <a:spLocks noChangeArrowheads="1"/>
            </p:cNvSpPr>
            <p:nvPr/>
          </p:nvSpPr>
          <p:spPr bwMode="auto">
            <a:xfrm>
              <a:off x="4640263" y="4456238"/>
              <a:ext cx="1904999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92" name="Rectangle 41"/>
            <p:cNvSpPr>
              <a:spLocks noChangeArrowheads="1"/>
            </p:cNvSpPr>
            <p:nvPr/>
          </p:nvSpPr>
          <p:spPr bwMode="auto">
            <a:xfrm>
              <a:off x="4640263" y="479829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193" name="Line 42"/>
            <p:cNvSpPr>
              <a:spLocks noChangeShapeType="1"/>
            </p:cNvSpPr>
            <p:nvPr/>
          </p:nvSpPr>
          <p:spPr bwMode="auto">
            <a:xfrm>
              <a:off x="5410200" y="4314825"/>
              <a:ext cx="635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4" name="Line 43"/>
            <p:cNvSpPr>
              <a:spLocks noChangeShapeType="1"/>
            </p:cNvSpPr>
            <p:nvPr/>
          </p:nvSpPr>
          <p:spPr bwMode="auto">
            <a:xfrm>
              <a:off x="6408738" y="4605338"/>
              <a:ext cx="62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5" name="Line 44"/>
            <p:cNvSpPr>
              <a:spLocks noChangeShapeType="1"/>
            </p:cNvSpPr>
            <p:nvPr/>
          </p:nvSpPr>
          <p:spPr bwMode="auto">
            <a:xfrm flipH="1" flipV="1">
              <a:off x="7037388" y="400685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6" name="Line 45"/>
            <p:cNvSpPr>
              <a:spLocks noChangeShapeType="1"/>
            </p:cNvSpPr>
            <p:nvPr/>
          </p:nvSpPr>
          <p:spPr bwMode="auto">
            <a:xfrm flipH="1" flipV="1">
              <a:off x="4343400" y="4006850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7115175" y="4117975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>
              <a:off x="5410200" y="5014913"/>
              <a:ext cx="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H="1">
              <a:off x="7473950" y="2597150"/>
              <a:ext cx="6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0" name="Line 49"/>
            <p:cNvSpPr>
              <a:spLocks noChangeShapeType="1"/>
            </p:cNvSpPr>
            <p:nvPr/>
          </p:nvSpPr>
          <p:spPr bwMode="auto">
            <a:xfrm flipV="1">
              <a:off x="6461125" y="594995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1" name="Line 50"/>
            <p:cNvSpPr>
              <a:spLocks noChangeShapeType="1"/>
            </p:cNvSpPr>
            <p:nvPr/>
          </p:nvSpPr>
          <p:spPr bwMode="auto">
            <a:xfrm flipH="1" flipV="1">
              <a:off x="7037388" y="4314825"/>
              <a:ext cx="0" cy="164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>
              <a:off x="4343400" y="4191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3" name="Line 52"/>
            <p:cNvSpPr>
              <a:spLocks noChangeShapeType="1"/>
            </p:cNvSpPr>
            <p:nvPr/>
          </p:nvSpPr>
          <p:spPr bwMode="auto">
            <a:xfrm>
              <a:off x="4343400" y="48831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4" name="Line 53"/>
            <p:cNvSpPr>
              <a:spLocks noChangeShapeType="1"/>
            </p:cNvSpPr>
            <p:nvPr/>
          </p:nvSpPr>
          <p:spPr bwMode="auto">
            <a:xfrm flipH="1">
              <a:off x="2590800" y="55689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2667000" y="5721350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7206" name="Line 55"/>
            <p:cNvSpPr>
              <a:spLocks noChangeShapeType="1"/>
            </p:cNvSpPr>
            <p:nvPr/>
          </p:nvSpPr>
          <p:spPr bwMode="auto">
            <a:xfrm>
              <a:off x="2590800" y="40814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7" name="Rectangle 56"/>
            <p:cNvSpPr>
              <a:spLocks noChangeArrowheads="1"/>
            </p:cNvSpPr>
            <p:nvPr/>
          </p:nvSpPr>
          <p:spPr bwMode="auto">
            <a:xfrm>
              <a:off x="6011863" y="4275138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08" name="Line 57"/>
            <p:cNvSpPr>
              <a:spLocks noChangeShapeType="1"/>
            </p:cNvSpPr>
            <p:nvPr/>
          </p:nvSpPr>
          <p:spPr bwMode="auto">
            <a:xfrm flipH="1">
              <a:off x="3200400" y="4589463"/>
              <a:ext cx="1447800" cy="979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3505200" y="4484688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終了する場合</a:t>
              </a:r>
            </a:p>
          </p:txBody>
        </p:sp>
        <p:sp>
          <p:nvSpPr>
            <p:cNvPr id="7210" name="Rectangle 59"/>
            <p:cNvSpPr>
              <a:spLocks noChangeArrowheads="1"/>
            </p:cNvSpPr>
            <p:nvPr/>
          </p:nvSpPr>
          <p:spPr bwMode="auto">
            <a:xfrm>
              <a:off x="1600200" y="6026150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7211" name="Line 60"/>
            <p:cNvSpPr>
              <a:spLocks noChangeShapeType="1"/>
            </p:cNvSpPr>
            <p:nvPr/>
          </p:nvSpPr>
          <p:spPr bwMode="auto">
            <a:xfrm>
              <a:off x="2590800" y="1454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2" name="Line 61"/>
            <p:cNvSpPr>
              <a:spLocks noChangeShapeType="1"/>
            </p:cNvSpPr>
            <p:nvPr/>
          </p:nvSpPr>
          <p:spPr bwMode="auto">
            <a:xfrm>
              <a:off x="2590800" y="1835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3" name="Line 62"/>
            <p:cNvSpPr>
              <a:spLocks noChangeShapeType="1"/>
            </p:cNvSpPr>
            <p:nvPr/>
          </p:nvSpPr>
          <p:spPr bwMode="auto">
            <a:xfrm>
              <a:off x="2590800" y="22923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4" name="Rectangle 63"/>
            <p:cNvSpPr>
              <a:spLocks noChangeArrowheads="1"/>
            </p:cNvSpPr>
            <p:nvPr/>
          </p:nvSpPr>
          <p:spPr bwMode="auto">
            <a:xfrm>
              <a:off x="3200400" y="996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7215" name="Line 64"/>
            <p:cNvSpPr>
              <a:spLocks noChangeShapeType="1"/>
            </p:cNvSpPr>
            <p:nvPr/>
          </p:nvSpPr>
          <p:spPr bwMode="auto">
            <a:xfrm>
              <a:off x="2590800" y="1073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6" name="Rectangle 70"/>
            <p:cNvSpPr>
              <a:spLocks noChangeArrowheads="1"/>
            </p:cNvSpPr>
            <p:nvPr/>
          </p:nvSpPr>
          <p:spPr bwMode="auto">
            <a:xfrm>
              <a:off x="4640263" y="5701858"/>
              <a:ext cx="1791666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ステージの描画</a:t>
              </a:r>
            </a:p>
            <a:p>
              <a:r>
                <a:rPr lang="ja-JP" altLang="en-US"/>
                <a:t>　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Draw()</a:t>
              </a:r>
              <a:r>
                <a:rPr lang="ja-JP" altLang="en-US"/>
                <a:t>関数を呼び出す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17" name="Line 71"/>
            <p:cNvSpPr>
              <a:spLocks noChangeShapeType="1"/>
            </p:cNvSpPr>
            <p:nvPr/>
          </p:nvSpPr>
          <p:spPr bwMode="auto">
            <a:xfrm>
              <a:off x="5410200" y="55689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 flipH="1" flipV="1">
              <a:off x="5943600" y="55562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9" name="Rectangle 73"/>
            <p:cNvSpPr>
              <a:spLocks noChangeArrowheads="1"/>
            </p:cNvSpPr>
            <p:nvPr/>
          </p:nvSpPr>
          <p:spPr bwMode="auto">
            <a:xfrm>
              <a:off x="6427788" y="5908675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20" name="Rectangle 35"/>
            <p:cNvSpPr>
              <a:spLocks noChangeArrowheads="1"/>
            </p:cNvSpPr>
            <p:nvPr/>
          </p:nvSpPr>
          <p:spPr bwMode="auto">
            <a:xfrm>
              <a:off x="3200400" y="2711450"/>
              <a:ext cx="1579563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アップデート用スレッドの生成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1" name="Line 55"/>
            <p:cNvSpPr>
              <a:spLocks noChangeShapeType="1"/>
            </p:cNvSpPr>
            <p:nvPr/>
          </p:nvSpPr>
          <p:spPr bwMode="auto">
            <a:xfrm>
              <a:off x="2590800" y="283256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2" name="Line 53"/>
            <p:cNvSpPr>
              <a:spLocks noChangeShapeType="1"/>
            </p:cNvSpPr>
            <p:nvPr/>
          </p:nvSpPr>
          <p:spPr bwMode="auto">
            <a:xfrm flipH="1" flipV="1">
              <a:off x="2590800" y="3435350"/>
              <a:ext cx="6191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3" name="Rectangle 35"/>
            <p:cNvSpPr>
              <a:spLocks noChangeArrowheads="1"/>
            </p:cNvSpPr>
            <p:nvPr/>
          </p:nvSpPr>
          <p:spPr bwMode="auto">
            <a:xfrm>
              <a:off x="5226050" y="990600"/>
              <a:ext cx="1182688" cy="2778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アップデートスレッド</a:t>
              </a:r>
            </a:p>
            <a:p>
              <a:r>
                <a:rPr lang="ja-JP" altLang="en-US"/>
                <a:t>アイドリングループ</a:t>
              </a:r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r>
                <a:rPr lang="ja-JP" altLang="en-US"/>
                <a:t>ループを終了し</a:t>
              </a:r>
              <a:endParaRPr lang="en-US" altLang="ja-JP"/>
            </a:p>
            <a:p>
              <a:r>
                <a:rPr lang="ja-JP" altLang="en-US"/>
                <a:t>スレッドを閉じる</a:t>
              </a:r>
              <a:endParaRPr lang="en-US" altLang="ja-JP"/>
            </a:p>
          </p:txBody>
        </p:sp>
        <p:cxnSp>
          <p:nvCxnSpPr>
            <p:cNvPr id="7224" name="直線矢印コネクタ 4"/>
            <p:cNvCxnSpPr>
              <a:cxnSpLocks noChangeShapeType="1"/>
            </p:cNvCxnSpPr>
            <p:nvPr/>
          </p:nvCxnSpPr>
          <p:spPr bwMode="auto">
            <a:xfrm>
              <a:off x="4779963" y="3209925"/>
              <a:ext cx="446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Rectangle 36"/>
            <p:cNvSpPr>
              <a:spLocks noChangeArrowheads="1"/>
            </p:cNvSpPr>
            <p:nvPr/>
          </p:nvSpPr>
          <p:spPr bwMode="auto">
            <a:xfrm>
              <a:off x="6704013" y="113982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6" name="Rectangle 38"/>
            <p:cNvSpPr>
              <a:spLocks noChangeArrowheads="1"/>
            </p:cNvSpPr>
            <p:nvPr/>
          </p:nvSpPr>
          <p:spPr bwMode="auto">
            <a:xfrm>
              <a:off x="6750049" y="2817813"/>
              <a:ext cx="18589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シーンの更新</a:t>
              </a:r>
              <a:endParaRPr lang="en-US" altLang="ja-JP"/>
            </a:p>
            <a:p>
              <a:r>
                <a:rPr lang="ja-JP" altLang="en-US"/>
                <a:t>現在のステージを描画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7" name="Rectangle 39"/>
            <p:cNvSpPr>
              <a:spLocks noChangeArrowheads="1"/>
            </p:cNvSpPr>
            <p:nvPr/>
          </p:nvSpPr>
          <p:spPr bwMode="auto">
            <a:xfrm>
              <a:off x="6718300" y="1539875"/>
              <a:ext cx="1890712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8" name="Rectangle 41"/>
            <p:cNvSpPr>
              <a:spLocks noChangeArrowheads="1"/>
            </p:cNvSpPr>
            <p:nvPr/>
          </p:nvSpPr>
          <p:spPr bwMode="auto">
            <a:xfrm>
              <a:off x="6704013" y="1849438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229" name="Line 42"/>
            <p:cNvSpPr>
              <a:spLocks noChangeShapeType="1"/>
            </p:cNvSpPr>
            <p:nvPr/>
          </p:nvSpPr>
          <p:spPr bwMode="auto">
            <a:xfrm>
              <a:off x="7480300" y="1358900"/>
              <a:ext cx="0" cy="188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0" name="Line 43"/>
            <p:cNvSpPr>
              <a:spLocks noChangeShapeType="1"/>
            </p:cNvSpPr>
            <p:nvPr/>
          </p:nvSpPr>
          <p:spPr bwMode="auto">
            <a:xfrm>
              <a:off x="8609012" y="1670050"/>
              <a:ext cx="49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1" name="Line 44"/>
            <p:cNvSpPr>
              <a:spLocks noChangeShapeType="1"/>
            </p:cNvSpPr>
            <p:nvPr/>
          </p:nvSpPr>
          <p:spPr bwMode="auto">
            <a:xfrm flipH="1" flipV="1">
              <a:off x="9101138" y="1069975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2" name="Line 45"/>
            <p:cNvSpPr>
              <a:spLocks noChangeShapeType="1"/>
            </p:cNvSpPr>
            <p:nvPr/>
          </p:nvSpPr>
          <p:spPr bwMode="auto">
            <a:xfrm flipH="1" flipV="1">
              <a:off x="6407150" y="1069975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3" name="Rectangle 46"/>
            <p:cNvSpPr>
              <a:spLocks noChangeArrowheads="1"/>
            </p:cNvSpPr>
            <p:nvPr/>
          </p:nvSpPr>
          <p:spPr bwMode="auto">
            <a:xfrm>
              <a:off x="8143875" y="882650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234" name="Line 47"/>
            <p:cNvSpPr>
              <a:spLocks noChangeShapeType="1"/>
            </p:cNvSpPr>
            <p:nvPr/>
          </p:nvSpPr>
          <p:spPr bwMode="auto">
            <a:xfrm>
              <a:off x="7473950" y="207803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5" name="Line 49"/>
            <p:cNvSpPr>
              <a:spLocks noChangeShapeType="1"/>
            </p:cNvSpPr>
            <p:nvPr/>
          </p:nvSpPr>
          <p:spPr bwMode="auto">
            <a:xfrm flipV="1">
              <a:off x="8497888" y="3536950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6" name="Line 50"/>
            <p:cNvSpPr>
              <a:spLocks noChangeShapeType="1"/>
            </p:cNvSpPr>
            <p:nvPr/>
          </p:nvSpPr>
          <p:spPr bwMode="auto">
            <a:xfrm flipH="1" flipV="1">
              <a:off x="9101138" y="1379538"/>
              <a:ext cx="0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7" name="Line 51"/>
            <p:cNvSpPr>
              <a:spLocks noChangeShapeType="1"/>
            </p:cNvSpPr>
            <p:nvPr/>
          </p:nvSpPr>
          <p:spPr bwMode="auto">
            <a:xfrm>
              <a:off x="6407150" y="12541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8" name="Line 52"/>
            <p:cNvSpPr>
              <a:spLocks noChangeShapeType="1"/>
            </p:cNvSpPr>
            <p:nvPr/>
          </p:nvSpPr>
          <p:spPr bwMode="auto">
            <a:xfrm>
              <a:off x="6407150" y="19478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9" name="Rectangle 56"/>
            <p:cNvSpPr>
              <a:spLocks noChangeArrowheads="1"/>
            </p:cNvSpPr>
            <p:nvPr/>
          </p:nvSpPr>
          <p:spPr bwMode="auto">
            <a:xfrm>
              <a:off x="8075613" y="1339850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40" name="Rectangle 70"/>
            <p:cNvSpPr>
              <a:spLocks noChangeArrowheads="1"/>
            </p:cNvSpPr>
            <p:nvPr/>
          </p:nvSpPr>
          <p:spPr bwMode="auto">
            <a:xfrm>
              <a:off x="6738938" y="3359150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ステージの更新</a:t>
              </a:r>
              <a:endParaRPr lang="en-US" altLang="ja-JP"/>
            </a:p>
            <a:p>
              <a:r>
                <a:rPr lang="ja-JP" altLang="en-US"/>
                <a:t>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Update()</a:t>
              </a:r>
              <a:r>
                <a:rPr lang="ja-JP" altLang="en-US"/>
                <a:t>関数を呼び出す</a:t>
              </a:r>
            </a:p>
            <a:p>
              <a:endParaRPr lang="en-US" altLang="ja-JP"/>
            </a:p>
          </p:txBody>
        </p:sp>
        <p:sp>
          <p:nvSpPr>
            <p:cNvPr id="7241" name="Line 71"/>
            <p:cNvSpPr>
              <a:spLocks noChangeShapeType="1"/>
            </p:cNvSpPr>
            <p:nvPr/>
          </p:nvSpPr>
          <p:spPr bwMode="auto">
            <a:xfrm>
              <a:off x="7473950" y="32099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2" name="Line 72"/>
            <p:cNvSpPr>
              <a:spLocks noChangeShapeType="1"/>
            </p:cNvSpPr>
            <p:nvPr/>
          </p:nvSpPr>
          <p:spPr bwMode="auto">
            <a:xfrm flipH="1" flipV="1">
              <a:off x="8007350" y="3198813"/>
              <a:ext cx="0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3" name="Rectangle 73"/>
            <p:cNvSpPr>
              <a:spLocks noChangeArrowheads="1"/>
            </p:cNvSpPr>
            <p:nvPr/>
          </p:nvSpPr>
          <p:spPr bwMode="auto">
            <a:xfrm>
              <a:off x="8502650" y="3536950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44" name="Line 57"/>
            <p:cNvSpPr>
              <a:spLocks noChangeShapeType="1"/>
            </p:cNvSpPr>
            <p:nvPr/>
          </p:nvSpPr>
          <p:spPr bwMode="auto">
            <a:xfrm flipH="1">
              <a:off x="5691188" y="1670050"/>
              <a:ext cx="1031875" cy="168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正方形/長方形 1"/>
          <p:cNvSpPr>
            <a:spLocks noChangeArrowheads="1"/>
          </p:cNvSpPr>
          <p:nvPr/>
        </p:nvSpPr>
        <p:spPr bwMode="auto">
          <a:xfrm>
            <a:off x="6332538" y="685800"/>
            <a:ext cx="2346325" cy="41798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4" name="L 字 253"/>
          <p:cNvSpPr/>
          <p:nvPr/>
        </p:nvSpPr>
        <p:spPr bwMode="auto">
          <a:xfrm rot="5400000">
            <a:off x="365919" y="3518694"/>
            <a:ext cx="3443287" cy="1958975"/>
          </a:xfrm>
          <a:prstGeom prst="corner">
            <a:avLst>
              <a:gd name="adj1" fmla="val 100000"/>
              <a:gd name="adj2" fmla="val 43934"/>
            </a:avLst>
          </a:prstGeom>
          <a:solidFill>
            <a:srgbClr val="FFE5E5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819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FFEA1EF-826D-4BB4-9257-2159A7059C5D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4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197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２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．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シーンの切り替え（マルチスレッド版）</a:t>
            </a:r>
          </a:p>
        </p:txBody>
      </p:sp>
      <p:grpSp>
        <p:nvGrpSpPr>
          <p:cNvPr id="8198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8258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59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60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8199" name="フローチャート : 代替処理 542800"/>
          <p:cNvSpPr>
            <a:spLocks noChangeArrowheads="1"/>
          </p:cNvSpPr>
          <p:nvPr/>
        </p:nvSpPr>
        <p:spPr bwMode="auto">
          <a:xfrm>
            <a:off x="1252538" y="914400"/>
            <a:ext cx="1657350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0" name="フローチャート: 処理 542803"/>
          <p:cNvSpPr>
            <a:spLocks noChangeArrowheads="1"/>
          </p:cNvSpPr>
          <p:nvPr/>
        </p:nvSpPr>
        <p:spPr bwMode="auto">
          <a:xfrm>
            <a:off x="1252538" y="1474788"/>
            <a:ext cx="1657350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メイン関数</a:t>
            </a:r>
            <a:r>
              <a:rPr lang="en-US" altLang="ja-JP"/>
              <a:t>()</a:t>
            </a:r>
            <a:endParaRPr lang="ja-JP" altLang="en-US"/>
          </a:p>
        </p:txBody>
      </p:sp>
      <p:sp>
        <p:nvSpPr>
          <p:cNvPr id="8201" name="フローチャート: 処理 135"/>
          <p:cNvSpPr>
            <a:spLocks noChangeArrowheads="1"/>
          </p:cNvSpPr>
          <p:nvPr/>
        </p:nvSpPr>
        <p:spPr bwMode="auto">
          <a:xfrm>
            <a:off x="1263650" y="2495550"/>
            <a:ext cx="1657350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</a:t>
            </a:r>
            <a:r>
              <a:rPr lang="en-US" altLang="ja-JP"/>
              <a:t>Draw()</a:t>
            </a:r>
            <a:r>
              <a:rPr lang="ja-JP" altLang="en-US"/>
              <a:t>処理</a:t>
            </a:r>
          </a:p>
        </p:txBody>
      </p:sp>
      <p:sp>
        <p:nvSpPr>
          <p:cNvPr id="8202" name="フローチャート: 処理 136"/>
          <p:cNvSpPr>
            <a:spLocks noChangeArrowheads="1"/>
          </p:cNvSpPr>
          <p:nvPr/>
        </p:nvSpPr>
        <p:spPr bwMode="auto">
          <a:xfrm>
            <a:off x="1200150" y="4419600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アップデートスレッドの停止待ち</a:t>
            </a:r>
          </a:p>
        </p:txBody>
      </p:sp>
      <p:sp>
        <p:nvSpPr>
          <p:cNvPr id="8203" name="フローチャート: 処理 137"/>
          <p:cNvSpPr>
            <a:spLocks noChangeArrowheads="1"/>
          </p:cNvSpPr>
          <p:nvPr/>
        </p:nvSpPr>
        <p:spPr bwMode="auto">
          <a:xfrm>
            <a:off x="1247775" y="197485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/>
              <a:t>Update</a:t>
            </a:r>
            <a:r>
              <a:rPr lang="ja-JP" altLang="en-US"/>
              <a:t>用スレッド生成</a:t>
            </a:r>
          </a:p>
        </p:txBody>
      </p:sp>
      <p:sp>
        <p:nvSpPr>
          <p:cNvPr id="8204" name="フローチャート : 代替処理 140"/>
          <p:cNvSpPr>
            <a:spLocks noChangeArrowheads="1"/>
          </p:cNvSpPr>
          <p:nvPr/>
        </p:nvSpPr>
        <p:spPr bwMode="auto">
          <a:xfrm>
            <a:off x="6567488" y="787400"/>
            <a:ext cx="1655762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5" name="フローチャート: 処理 142"/>
          <p:cNvSpPr>
            <a:spLocks noChangeArrowheads="1"/>
          </p:cNvSpPr>
          <p:nvPr/>
        </p:nvSpPr>
        <p:spPr bwMode="auto">
          <a:xfrm>
            <a:off x="6562725" y="1346200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各レベルのアップデート</a:t>
            </a:r>
            <a:r>
              <a:rPr lang="en-US" altLang="ja-JP"/>
              <a:t>()</a:t>
            </a:r>
            <a:r>
              <a:rPr lang="ja-JP" altLang="en-US"/>
              <a:t>処理</a:t>
            </a:r>
          </a:p>
        </p:txBody>
      </p:sp>
      <p:sp>
        <p:nvSpPr>
          <p:cNvPr id="8206" name="フローチャート: 処理 143"/>
          <p:cNvSpPr>
            <a:spLocks noChangeArrowheads="1"/>
          </p:cNvSpPr>
          <p:nvPr/>
        </p:nvSpPr>
        <p:spPr bwMode="auto">
          <a:xfrm>
            <a:off x="6562725" y="2744788"/>
            <a:ext cx="1655763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スレッド停止通知</a:t>
            </a:r>
          </a:p>
        </p:txBody>
      </p:sp>
      <p:cxnSp>
        <p:nvCxnSpPr>
          <p:cNvPr id="8207" name="カギ線コネクタ 54280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 flipV="1">
            <a:off x="2903538" y="914400"/>
            <a:ext cx="3663950" cy="1176338"/>
          </a:xfrm>
          <a:prstGeom prst="bentConnector3">
            <a:avLst>
              <a:gd name="adj1" fmla="val 7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直線矢印コネクタ 542810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2081213" y="116998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直線矢印コネクタ 150"/>
          <p:cNvCxnSpPr>
            <a:cxnSpLocks noChangeShapeType="1"/>
            <a:stCxn id="8200" idx="2"/>
          </p:cNvCxnSpPr>
          <p:nvPr/>
        </p:nvCxnSpPr>
        <p:spPr bwMode="auto">
          <a:xfrm flipH="1">
            <a:off x="2076450" y="1704975"/>
            <a:ext cx="4763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直線矢印コネクタ 152"/>
          <p:cNvCxnSpPr>
            <a:cxnSpLocks noChangeShapeType="1"/>
          </p:cNvCxnSpPr>
          <p:nvPr/>
        </p:nvCxnSpPr>
        <p:spPr bwMode="auto">
          <a:xfrm>
            <a:off x="2076450" y="22050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直線矢印コネクタ 153"/>
          <p:cNvCxnSpPr>
            <a:cxnSpLocks noChangeShapeType="1"/>
          </p:cNvCxnSpPr>
          <p:nvPr/>
        </p:nvCxnSpPr>
        <p:spPr bwMode="auto">
          <a:xfrm>
            <a:off x="2076450" y="27257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フローチャート: 処理 154"/>
          <p:cNvSpPr>
            <a:spLocks noChangeArrowheads="1"/>
          </p:cNvSpPr>
          <p:nvPr/>
        </p:nvSpPr>
        <p:spPr bwMode="auto">
          <a:xfrm>
            <a:off x="124618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現在のステージの削除処理</a:t>
            </a:r>
          </a:p>
        </p:txBody>
      </p:sp>
      <p:cxnSp>
        <p:nvCxnSpPr>
          <p:cNvPr id="8213" name="直線矢印コネクタ 155"/>
          <p:cNvCxnSpPr>
            <a:cxnSpLocks noChangeShapeType="1"/>
          </p:cNvCxnSpPr>
          <p:nvPr/>
        </p:nvCxnSpPr>
        <p:spPr bwMode="auto">
          <a:xfrm>
            <a:off x="2054225" y="3260725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ひし形 542812"/>
          <p:cNvSpPr>
            <a:spLocks noChangeArrowheads="1"/>
          </p:cNvSpPr>
          <p:nvPr/>
        </p:nvSpPr>
        <p:spPr bwMode="auto">
          <a:xfrm>
            <a:off x="6562725" y="1784350"/>
            <a:ext cx="1655763" cy="7334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cxnSp>
        <p:nvCxnSpPr>
          <p:cNvPr id="8215" name="直線矢印コネクタ 160"/>
          <p:cNvCxnSpPr>
            <a:cxnSpLocks noChangeShapeType="1"/>
          </p:cNvCxnSpPr>
          <p:nvPr/>
        </p:nvCxnSpPr>
        <p:spPr bwMode="auto">
          <a:xfrm flipH="1">
            <a:off x="7424738" y="1155700"/>
            <a:ext cx="10191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直線矢印コネクタ 162"/>
          <p:cNvCxnSpPr>
            <a:cxnSpLocks noChangeShapeType="1"/>
          </p:cNvCxnSpPr>
          <p:nvPr/>
        </p:nvCxnSpPr>
        <p:spPr bwMode="auto">
          <a:xfrm>
            <a:off x="7424738" y="1042988"/>
            <a:ext cx="0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直線矢印コネクタ 166"/>
          <p:cNvCxnSpPr>
            <a:cxnSpLocks noChangeShapeType="1"/>
          </p:cNvCxnSpPr>
          <p:nvPr/>
        </p:nvCxnSpPr>
        <p:spPr bwMode="auto">
          <a:xfrm flipV="1">
            <a:off x="8443913" y="1138238"/>
            <a:ext cx="0" cy="3281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直線矢印コネクタ 169"/>
          <p:cNvCxnSpPr>
            <a:cxnSpLocks noChangeShapeType="1"/>
            <a:stCxn id="8214" idx="3"/>
          </p:cNvCxnSpPr>
          <p:nvPr/>
        </p:nvCxnSpPr>
        <p:spPr bwMode="auto">
          <a:xfrm flipV="1">
            <a:off x="8218488" y="215106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9" name="テキスト ボックス 71"/>
          <p:cNvSpPr txBox="1">
            <a:spLocks noChangeArrowheads="1"/>
          </p:cNvSpPr>
          <p:nvPr/>
        </p:nvSpPr>
        <p:spPr bwMode="auto">
          <a:xfrm>
            <a:off x="8024813" y="1841500"/>
            <a:ext cx="438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</a:p>
        </p:txBody>
      </p:sp>
      <p:cxnSp>
        <p:nvCxnSpPr>
          <p:cNvPr id="8220" name="直線矢印コネクタ 173"/>
          <p:cNvCxnSpPr>
            <a:cxnSpLocks noChangeShapeType="1"/>
            <a:stCxn id="8205" idx="2"/>
            <a:endCxn id="8214" idx="0"/>
          </p:cNvCxnSpPr>
          <p:nvPr/>
        </p:nvCxnSpPr>
        <p:spPr bwMode="auto">
          <a:xfrm>
            <a:off x="7389813" y="1577975"/>
            <a:ext cx="0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1" name="テキスト ボックス 176"/>
          <p:cNvSpPr txBox="1">
            <a:spLocks noChangeArrowheads="1"/>
          </p:cNvSpPr>
          <p:nvPr/>
        </p:nvSpPr>
        <p:spPr bwMode="auto">
          <a:xfrm>
            <a:off x="7588250" y="2462213"/>
            <a:ext cx="4365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</a:p>
        </p:txBody>
      </p:sp>
      <p:cxnSp>
        <p:nvCxnSpPr>
          <p:cNvPr id="8222" name="直線矢印コネクタ 177"/>
          <p:cNvCxnSpPr>
            <a:cxnSpLocks noChangeShapeType="1"/>
            <a:stCxn id="8214" idx="2"/>
            <a:endCxn id="8206" idx="0"/>
          </p:cNvCxnSpPr>
          <p:nvPr/>
        </p:nvCxnSpPr>
        <p:spPr bwMode="auto">
          <a:xfrm>
            <a:off x="7389813" y="2517775"/>
            <a:ext cx="0" cy="227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3" name="フローチャート: 処理 179"/>
          <p:cNvSpPr>
            <a:spLocks noChangeArrowheads="1"/>
          </p:cNvSpPr>
          <p:nvPr/>
        </p:nvSpPr>
        <p:spPr bwMode="auto">
          <a:xfrm>
            <a:off x="6562725" y="3303588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</a:t>
            </a:r>
          </a:p>
        </p:txBody>
      </p:sp>
      <p:cxnSp>
        <p:nvCxnSpPr>
          <p:cNvPr id="8224" name="直線矢印コネクタ 180"/>
          <p:cNvCxnSpPr>
            <a:cxnSpLocks noChangeShapeType="1"/>
            <a:stCxn id="8206" idx="2"/>
            <a:endCxn id="8223" idx="0"/>
          </p:cNvCxnSpPr>
          <p:nvPr/>
        </p:nvCxnSpPr>
        <p:spPr bwMode="auto">
          <a:xfrm>
            <a:off x="7389813" y="29749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テキスト ボックス 84"/>
          <p:cNvSpPr txBox="1">
            <a:spLocks noChangeArrowheads="1"/>
          </p:cNvSpPr>
          <p:nvPr/>
        </p:nvSpPr>
        <p:spPr bwMode="auto">
          <a:xfrm>
            <a:off x="3300413" y="1295400"/>
            <a:ext cx="2876550" cy="2568575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</a:t>
            </a:r>
            <a:r>
              <a:rPr lang="ja-JP" altLang="en-US"/>
              <a:t>レジスタ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スレッド停止要求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スレッド停止通知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スレッド再開要求</a:t>
            </a:r>
            <a:endParaRPr lang="en-US" altLang="ja-JP"/>
          </a:p>
          <a:p>
            <a:pPr eaLnBrk="1" hangingPunct="1"/>
            <a:endParaRPr lang="ja-JP" altLang="en-US"/>
          </a:p>
        </p:txBody>
      </p:sp>
      <p:sp>
        <p:nvSpPr>
          <p:cNvPr id="8226" name="ひし形 192"/>
          <p:cNvSpPr>
            <a:spLocks noChangeArrowheads="1"/>
          </p:cNvSpPr>
          <p:nvPr/>
        </p:nvSpPr>
        <p:spPr bwMode="auto">
          <a:xfrm>
            <a:off x="1246188" y="3030538"/>
            <a:ext cx="1655762" cy="6699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sp>
        <p:nvSpPr>
          <p:cNvPr id="8227" name="テキスト ボックス 87"/>
          <p:cNvSpPr txBox="1">
            <a:spLocks noChangeArrowheads="1"/>
          </p:cNvSpPr>
          <p:nvPr/>
        </p:nvSpPr>
        <p:spPr bwMode="auto">
          <a:xfrm>
            <a:off x="1103313" y="2949575"/>
            <a:ext cx="844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28" name="直線矢印コネクタ 194"/>
          <p:cNvCxnSpPr>
            <a:cxnSpLocks noChangeShapeType="1"/>
          </p:cNvCxnSpPr>
          <p:nvPr/>
        </p:nvCxnSpPr>
        <p:spPr bwMode="auto">
          <a:xfrm>
            <a:off x="806450" y="2357438"/>
            <a:ext cx="1285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直線矢印コネクタ 197"/>
          <p:cNvCxnSpPr>
            <a:cxnSpLocks noChangeShapeType="1"/>
          </p:cNvCxnSpPr>
          <p:nvPr/>
        </p:nvCxnSpPr>
        <p:spPr bwMode="auto">
          <a:xfrm flipV="1">
            <a:off x="806450" y="2357438"/>
            <a:ext cx="0" cy="409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直線矢印コネクタ 200"/>
          <p:cNvCxnSpPr>
            <a:cxnSpLocks noChangeShapeType="1"/>
            <a:stCxn id="8226" idx="1"/>
          </p:cNvCxnSpPr>
          <p:nvPr/>
        </p:nvCxnSpPr>
        <p:spPr bwMode="auto">
          <a:xfrm flipH="1">
            <a:off x="806450" y="3365500"/>
            <a:ext cx="4397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1" name="テキスト ボックス 203"/>
          <p:cNvSpPr txBox="1">
            <a:spLocks noChangeArrowheads="1"/>
          </p:cNvSpPr>
          <p:nvPr/>
        </p:nvSpPr>
        <p:spPr bwMode="auto">
          <a:xfrm>
            <a:off x="806450" y="3124200"/>
            <a:ext cx="3778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  <a:endParaRPr lang="en-US" altLang="ja-JP"/>
          </a:p>
        </p:txBody>
      </p:sp>
      <p:cxnSp>
        <p:nvCxnSpPr>
          <p:cNvPr id="8232" name="直線矢印コネクタ 204"/>
          <p:cNvCxnSpPr>
            <a:cxnSpLocks noChangeShapeType="1"/>
            <a:stCxn id="8226" idx="2"/>
            <a:endCxn id="8242" idx="0"/>
          </p:cNvCxnSpPr>
          <p:nvPr/>
        </p:nvCxnSpPr>
        <p:spPr bwMode="auto">
          <a:xfrm>
            <a:off x="2074863" y="3700463"/>
            <a:ext cx="1587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3" name="テキスト ボックス 208"/>
          <p:cNvSpPr txBox="1">
            <a:spLocks noChangeArrowheads="1"/>
          </p:cNvSpPr>
          <p:nvPr/>
        </p:nvSpPr>
        <p:spPr bwMode="auto">
          <a:xfrm>
            <a:off x="2306638" y="3633788"/>
            <a:ext cx="381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  <a:endParaRPr lang="en-US" altLang="ja-JP"/>
          </a:p>
        </p:txBody>
      </p:sp>
      <p:sp>
        <p:nvSpPr>
          <p:cNvPr id="8234" name="フローチャート: 処理 215"/>
          <p:cNvSpPr>
            <a:spLocks noChangeArrowheads="1"/>
          </p:cNvSpPr>
          <p:nvPr/>
        </p:nvSpPr>
        <p:spPr bwMode="auto">
          <a:xfrm>
            <a:off x="1246188" y="5456238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新しいステージの作成処理</a:t>
            </a:r>
          </a:p>
        </p:txBody>
      </p:sp>
      <p:cxnSp>
        <p:nvCxnSpPr>
          <p:cNvPr id="8235" name="直線矢印コネクタ 216"/>
          <p:cNvCxnSpPr>
            <a:cxnSpLocks noChangeShapeType="1"/>
            <a:stCxn id="8202" idx="2"/>
            <a:endCxn id="8212" idx="0"/>
          </p:cNvCxnSpPr>
          <p:nvPr/>
        </p:nvCxnSpPr>
        <p:spPr bwMode="auto">
          <a:xfrm>
            <a:off x="2074863" y="4649788"/>
            <a:ext cx="0" cy="258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直線矢印コネクタ 223"/>
          <p:cNvCxnSpPr>
            <a:cxnSpLocks noChangeShapeType="1"/>
            <a:stCxn id="8212" idx="2"/>
            <a:endCxn id="8234" idx="0"/>
          </p:cNvCxnSpPr>
          <p:nvPr/>
        </p:nvCxnSpPr>
        <p:spPr bwMode="auto">
          <a:xfrm>
            <a:off x="2074863" y="5140325"/>
            <a:ext cx="0" cy="31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7" name="フローチャート: 処理 226"/>
          <p:cNvSpPr>
            <a:spLocks noChangeArrowheads="1"/>
          </p:cNvSpPr>
          <p:nvPr/>
        </p:nvSpPr>
        <p:spPr bwMode="auto">
          <a:xfrm>
            <a:off x="1200150" y="5889625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アップデートスレッドの再開要求</a:t>
            </a:r>
          </a:p>
        </p:txBody>
      </p:sp>
      <p:sp>
        <p:nvSpPr>
          <p:cNvPr id="8238" name="フローチャート: 処理 227"/>
          <p:cNvSpPr>
            <a:spLocks noChangeArrowheads="1"/>
          </p:cNvSpPr>
          <p:nvPr/>
        </p:nvSpPr>
        <p:spPr bwMode="auto">
          <a:xfrm>
            <a:off x="3348038" y="4362450"/>
            <a:ext cx="1655762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</a:t>
            </a:r>
          </a:p>
        </p:txBody>
      </p:sp>
      <p:sp>
        <p:nvSpPr>
          <p:cNvPr id="8239" name="フローチャート: 処理 228"/>
          <p:cNvSpPr>
            <a:spLocks noChangeArrowheads="1"/>
          </p:cNvSpPr>
          <p:nvPr/>
        </p:nvSpPr>
        <p:spPr bwMode="auto">
          <a:xfrm>
            <a:off x="334803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cxnSp>
        <p:nvCxnSpPr>
          <p:cNvPr id="8240" name="直線矢印コネクタ 229"/>
          <p:cNvCxnSpPr>
            <a:cxnSpLocks noChangeShapeType="1"/>
            <a:stCxn id="8234" idx="2"/>
            <a:endCxn id="8237" idx="0"/>
          </p:cNvCxnSpPr>
          <p:nvPr/>
        </p:nvCxnSpPr>
        <p:spPr bwMode="auto">
          <a:xfrm>
            <a:off x="2074863" y="5688013"/>
            <a:ext cx="0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直線矢印コネクタ 230"/>
          <p:cNvCxnSpPr>
            <a:cxnSpLocks noChangeShapeType="1"/>
            <a:stCxn id="8238" idx="2"/>
            <a:endCxn id="8239" idx="0"/>
          </p:cNvCxnSpPr>
          <p:nvPr/>
        </p:nvCxnSpPr>
        <p:spPr bwMode="auto">
          <a:xfrm>
            <a:off x="4176713" y="4592638"/>
            <a:ext cx="0" cy="315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フローチャート: 処理 238"/>
          <p:cNvSpPr>
            <a:spLocks noChangeArrowheads="1"/>
          </p:cNvSpPr>
          <p:nvPr/>
        </p:nvSpPr>
        <p:spPr bwMode="auto">
          <a:xfrm>
            <a:off x="1201738" y="3987800"/>
            <a:ext cx="1747837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アップデートスレッドの停止要求</a:t>
            </a:r>
          </a:p>
        </p:txBody>
      </p:sp>
      <p:cxnSp>
        <p:nvCxnSpPr>
          <p:cNvPr id="8243" name="直線矢印コネクタ 240"/>
          <p:cNvCxnSpPr>
            <a:cxnSpLocks noChangeShapeType="1"/>
            <a:stCxn id="8242" idx="2"/>
            <a:endCxn id="8202" idx="0"/>
          </p:cNvCxnSpPr>
          <p:nvPr/>
        </p:nvCxnSpPr>
        <p:spPr bwMode="auto">
          <a:xfrm flipH="1">
            <a:off x="2074863" y="4217988"/>
            <a:ext cx="1587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V="1">
            <a:off x="1598613" y="1681163"/>
            <a:ext cx="1749425" cy="23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矢印コネクタ 234"/>
          <p:cNvCxnSpPr/>
          <p:nvPr/>
        </p:nvCxnSpPr>
        <p:spPr bwMode="auto">
          <a:xfrm>
            <a:off x="4478338" y="1681163"/>
            <a:ext cx="2084387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矢印コネクタ 236"/>
          <p:cNvCxnSpPr/>
          <p:nvPr/>
        </p:nvCxnSpPr>
        <p:spPr bwMode="auto">
          <a:xfrm flipH="1" flipV="1">
            <a:off x="4478338" y="2509838"/>
            <a:ext cx="2016125" cy="36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 flipH="1">
            <a:off x="2473325" y="2524125"/>
            <a:ext cx="896938" cy="1839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/>
          <p:nvPr/>
        </p:nvCxnSpPr>
        <p:spPr bwMode="auto">
          <a:xfrm flipV="1">
            <a:off x="2473325" y="3314700"/>
            <a:ext cx="1050925" cy="2574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9" name="テキスト ボックス 260"/>
          <p:cNvSpPr txBox="1">
            <a:spLocks noChangeArrowheads="1"/>
          </p:cNvSpPr>
          <p:nvPr/>
        </p:nvSpPr>
        <p:spPr bwMode="auto">
          <a:xfrm>
            <a:off x="4478338" y="4127500"/>
            <a:ext cx="1001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DxDevice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50" name="カギ線コネクタ 268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5400000" flipH="1" flipV="1">
            <a:off x="2247106" y="4190207"/>
            <a:ext cx="1757363" cy="2101850"/>
          </a:xfrm>
          <a:prstGeom prst="bentConnector5">
            <a:avLst>
              <a:gd name="adj1" fmla="val -13005"/>
              <a:gd name="adj2" fmla="val 51088"/>
              <a:gd name="adj3" fmla="val 11300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矢印コネクタ 289"/>
          <p:cNvCxnSpPr/>
          <p:nvPr/>
        </p:nvCxnSpPr>
        <p:spPr bwMode="auto">
          <a:xfrm>
            <a:off x="4089400" y="3260725"/>
            <a:ext cx="388938" cy="1101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2" name="フローチャート: 処理 303"/>
          <p:cNvSpPr>
            <a:spLocks noChangeArrowheads="1"/>
          </p:cNvSpPr>
          <p:nvPr/>
        </p:nvSpPr>
        <p:spPr bwMode="auto">
          <a:xfrm>
            <a:off x="6562725" y="386080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スレッド再開通知</a:t>
            </a:r>
          </a:p>
        </p:txBody>
      </p:sp>
      <p:cxnSp>
        <p:nvCxnSpPr>
          <p:cNvPr id="8253" name="直線矢印コネクタ 304"/>
          <p:cNvCxnSpPr>
            <a:cxnSpLocks noChangeShapeType="1"/>
          </p:cNvCxnSpPr>
          <p:nvPr/>
        </p:nvCxnSpPr>
        <p:spPr bwMode="auto">
          <a:xfrm>
            <a:off x="7385050" y="3532188"/>
            <a:ext cx="0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4" name="カギ線コネクタ 151"/>
          <p:cNvCxnSpPr>
            <a:cxnSpLocks noChangeShapeType="1"/>
            <a:stCxn id="8239" idx="2"/>
          </p:cNvCxnSpPr>
          <p:nvPr/>
        </p:nvCxnSpPr>
        <p:spPr bwMode="auto">
          <a:xfrm rot="5400000">
            <a:off x="1835150" y="4111625"/>
            <a:ext cx="1312863" cy="33702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5" name="カギ線コネクタ 315"/>
          <p:cNvCxnSpPr>
            <a:cxnSpLocks noChangeShapeType="1"/>
            <a:stCxn id="8252" idx="2"/>
          </p:cNvCxnSpPr>
          <p:nvPr/>
        </p:nvCxnSpPr>
        <p:spPr bwMode="auto">
          <a:xfrm rot="16200000" flipH="1">
            <a:off x="7759700" y="3721101"/>
            <a:ext cx="314325" cy="1054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6" name="テキスト ボックス 87"/>
          <p:cNvSpPr txBox="1">
            <a:spLocks noChangeArrowheads="1"/>
          </p:cNvSpPr>
          <p:nvPr/>
        </p:nvSpPr>
        <p:spPr bwMode="auto">
          <a:xfrm>
            <a:off x="6316663" y="10795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アップデートスレッド</a:t>
            </a:r>
            <a:endParaRPr lang="en-US" altLang="ja-JP"/>
          </a:p>
        </p:txBody>
      </p:sp>
      <p:sp>
        <p:nvSpPr>
          <p:cNvPr id="8257" name="テキスト ボックス 87"/>
          <p:cNvSpPr txBox="1">
            <a:spLocks noChangeArrowheads="1"/>
          </p:cNvSpPr>
          <p:nvPr/>
        </p:nvSpPr>
        <p:spPr bwMode="auto">
          <a:xfrm>
            <a:off x="1108075" y="2762250"/>
            <a:ext cx="8334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メインスレッド</a:t>
            </a: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51707C1-C7F5-4C5C-8743-5917016913A2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5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43200" y="1143000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endParaRPr lang="en-US" altLang="ja-JP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137160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LPDIRECT3D9</a:t>
            </a:r>
            <a:r>
              <a:rPr lang="en-US" altLang="ja-JP" dirty="0"/>
              <a:t>            </a:t>
            </a:r>
            <a:r>
              <a:rPr lang="en-US" altLang="ja-JP" noProof="1"/>
              <a:t>m_pD3D</a:t>
            </a:r>
            <a:endParaRPr lang="en-US" altLang="ja-JP" dirty="0"/>
          </a:p>
          <a:p>
            <a:r>
              <a:rPr lang="en-US" altLang="ja-JP" noProof="1"/>
              <a:t>LPDIRECT3DDEVICE9</a:t>
            </a:r>
            <a:r>
              <a:rPr lang="en-US" altLang="ja-JP" dirty="0"/>
              <a:t> </a:t>
            </a:r>
            <a:r>
              <a:rPr lang="en-US" altLang="ja-JP" noProof="1"/>
              <a:t>m_pD3DDevice</a:t>
            </a:r>
            <a:endParaRPr lang="en-US" altLang="ja-JP" dirty="0"/>
          </a:p>
          <a:p>
            <a:r>
              <a:rPr lang="en-US" altLang="ja-JP" noProof="1"/>
              <a:t>D3DPRESENT_PARAMETERS   m_D3DPP</a:t>
            </a:r>
            <a:endParaRPr lang="en-US" altLang="ja-JP" dirty="0"/>
          </a:p>
          <a:p>
            <a:r>
              <a:rPr lang="en-US" altLang="ja-JP" noProof="1"/>
              <a:t>XBoxController*</a:t>
            </a:r>
            <a:r>
              <a:rPr lang="en-US" altLang="ja-JP" dirty="0"/>
              <a:t>          </a:t>
            </a:r>
            <a:r>
              <a:rPr lang="en-US" altLang="ja-JP" noProof="1" smtClean="0"/>
              <a:t>m_pController</a:t>
            </a:r>
          </a:p>
          <a:p>
            <a:r>
              <a:rPr lang="en-US" altLang="ja-JP" noProof="1"/>
              <a:t>Scene scene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6376" y="23622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XBoxController</a:t>
            </a:r>
            <a:endParaRPr lang="en-US" altLang="ja-JP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56375" y="2590800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r>
              <a:rPr lang="en-US" altLang="ja-JP"/>
              <a:t> </a:t>
            </a:r>
            <a:r>
              <a:rPr lang="en-US" altLang="ja-JP" noProof="1"/>
              <a:t>m_State[</a:t>
            </a:r>
            <a:r>
              <a:rPr lang="en-US" altLang="ja-JP"/>
              <a:t>4</a:t>
            </a:r>
            <a:r>
              <a:rPr lang="en-US" altLang="ja-JP" noProof="1"/>
              <a:t>]</a:t>
            </a:r>
            <a:endParaRPr lang="en-US" altLang="ja-JP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2514600" y="2057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543340" y="223166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202303" y="2133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56376" y="3352469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56376" y="3581732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904076" y="3124200"/>
            <a:ext cx="0" cy="228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 rot="5400000">
            <a:off x="789776" y="29337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016057" y="2933369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018376" y="3157331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4</a:t>
            </a:r>
          </a:p>
        </p:txBody>
      </p:sp>
      <p:sp>
        <p:nvSpPr>
          <p:cNvPr id="9235" name="Rectangle 40"/>
          <p:cNvSpPr>
            <a:spLocks noChangeArrowheads="1"/>
          </p:cNvSpPr>
          <p:nvPr/>
        </p:nvSpPr>
        <p:spPr bwMode="auto">
          <a:xfrm>
            <a:off x="1371600" y="1143000"/>
            <a:ext cx="9144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WinMain</a:t>
            </a:r>
            <a:r>
              <a:rPr lang="en-US" altLang="ja-JP"/>
              <a:t>()</a:t>
            </a:r>
          </a:p>
        </p:txBody>
      </p:sp>
      <p:sp>
        <p:nvSpPr>
          <p:cNvPr id="9236" name="Rectangle 41"/>
          <p:cNvSpPr>
            <a:spLocks noChangeArrowheads="1"/>
          </p:cNvSpPr>
          <p:nvPr/>
        </p:nvSpPr>
        <p:spPr bwMode="auto">
          <a:xfrm>
            <a:off x="1371600" y="13716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r>
              <a:rPr lang="en-US" altLang="ja-JP" dirty="0"/>
              <a:t> device</a:t>
            </a:r>
          </a:p>
          <a:p>
            <a:endParaRPr lang="en-US" altLang="ja-JP" dirty="0"/>
          </a:p>
          <a:p>
            <a:r>
              <a:rPr lang="en-US" altLang="ja-JP" noProof="1"/>
              <a:t>HWND </a:t>
            </a:r>
            <a:r>
              <a:rPr lang="en-US" altLang="ja-JP" noProof="1" smtClean="0"/>
              <a:t>hWnd</a:t>
            </a:r>
            <a:endParaRPr lang="en-US" altLang="ja-JP" dirty="0"/>
          </a:p>
        </p:txBody>
      </p:sp>
      <p:sp>
        <p:nvSpPr>
          <p:cNvPr id="9237" name="Line 42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AutoShape 43"/>
          <p:cNvSpPr>
            <a:spLocks noChangeArrowheads="1"/>
          </p:cNvSpPr>
          <p:nvPr/>
        </p:nvSpPr>
        <p:spPr bwMode="auto">
          <a:xfrm>
            <a:off x="2286000" y="1447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9" name="Rectangle 44"/>
          <p:cNvSpPr>
            <a:spLocks noChangeArrowheads="1"/>
          </p:cNvSpPr>
          <p:nvPr/>
        </p:nvSpPr>
        <p:spPr bwMode="auto">
          <a:xfrm>
            <a:off x="22860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0" name="Rectangle 45"/>
          <p:cNvSpPr>
            <a:spLocks noChangeArrowheads="1"/>
          </p:cNvSpPr>
          <p:nvPr/>
        </p:nvSpPr>
        <p:spPr bwMode="auto">
          <a:xfrm>
            <a:off x="25146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9" name="Rectangle 75"/>
          <p:cNvSpPr>
            <a:spLocks noChangeArrowheads="1"/>
          </p:cNvSpPr>
          <p:nvPr/>
        </p:nvSpPr>
        <p:spPr bwMode="auto">
          <a:xfrm>
            <a:off x="7101272" y="3429332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DxException</a:t>
            </a:r>
            <a:endParaRPr lang="en-US" altLang="ja-JP"/>
          </a:p>
          <a:p>
            <a:r>
              <a:rPr lang="en-US" altLang="ja-JP"/>
              <a:t>: public exception</a:t>
            </a:r>
          </a:p>
        </p:txBody>
      </p:sp>
      <p:sp>
        <p:nvSpPr>
          <p:cNvPr id="9250" name="Rectangle 76"/>
          <p:cNvSpPr>
            <a:spLocks noChangeArrowheads="1"/>
          </p:cNvSpPr>
          <p:nvPr/>
        </p:nvSpPr>
        <p:spPr bwMode="auto">
          <a:xfrm>
            <a:off x="7101272" y="3810332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51" name="Rectangle 77"/>
          <p:cNvSpPr>
            <a:spLocks noChangeArrowheads="1"/>
          </p:cNvSpPr>
          <p:nvPr/>
        </p:nvSpPr>
        <p:spPr bwMode="auto">
          <a:xfrm>
            <a:off x="6767128" y="1905000"/>
            <a:ext cx="1553344" cy="78752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SafeDelete()</a:t>
            </a:r>
            <a:endParaRPr lang="en-US" altLang="ja-JP" dirty="0"/>
          </a:p>
          <a:p>
            <a:r>
              <a:rPr lang="en-US" altLang="ja-JP" noProof="1"/>
              <a:t>SafeDeleteArr()</a:t>
            </a:r>
            <a:endParaRPr lang="en-US" altLang="ja-JP" dirty="0"/>
          </a:p>
          <a:p>
            <a:r>
              <a:rPr lang="en-US" altLang="ja-JP" noProof="1"/>
              <a:t>SafeRelease</a:t>
            </a:r>
            <a:r>
              <a:rPr lang="en-US" altLang="ja-JP" noProof="1" smtClean="0"/>
              <a:t>()</a:t>
            </a:r>
          </a:p>
          <a:p>
            <a:r>
              <a:rPr lang="en-US" altLang="ja-JP" dirty="0" err="1" smtClean="0"/>
              <a:t>SafeDeletePointerMap</a:t>
            </a:r>
            <a:r>
              <a:rPr lang="en-US" altLang="ja-JP" dirty="0" smtClean="0"/>
              <a:t>()</a:t>
            </a:r>
          </a:p>
          <a:p>
            <a:r>
              <a:rPr lang="en-US" altLang="ja-JP" dirty="0" err="1" smtClean="0"/>
              <a:t>SafeDeletePointerContainer</a:t>
            </a:r>
            <a:r>
              <a:rPr lang="en-US" altLang="ja-JP" dirty="0" smtClean="0"/>
              <a:t>()</a:t>
            </a:r>
            <a:endParaRPr lang="en-US" altLang="ja-JP" dirty="0"/>
          </a:p>
        </p:txBody>
      </p:sp>
      <p:sp>
        <p:nvSpPr>
          <p:cNvPr id="9252" name="Rectangle 78"/>
          <p:cNvSpPr>
            <a:spLocks noChangeArrowheads="1"/>
          </p:cNvSpPr>
          <p:nvPr/>
        </p:nvSpPr>
        <p:spPr bwMode="auto">
          <a:xfrm>
            <a:off x="7101272" y="4115132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HitTest</a:t>
            </a:r>
            <a:endParaRPr lang="en-US" altLang="ja-JP"/>
          </a:p>
        </p:txBody>
      </p:sp>
      <p:grpSp>
        <p:nvGrpSpPr>
          <p:cNvPr id="9253" name="グループ化 1"/>
          <p:cNvGrpSpPr>
            <a:grpSpLocks/>
          </p:cNvGrpSpPr>
          <p:nvPr/>
        </p:nvGrpSpPr>
        <p:grpSpPr bwMode="auto">
          <a:xfrm>
            <a:off x="400050" y="1143000"/>
            <a:ext cx="838200" cy="762000"/>
            <a:chOff x="381000" y="1676400"/>
            <a:chExt cx="838200" cy="762000"/>
          </a:xfrm>
        </p:grpSpPr>
        <p:sp>
          <p:nvSpPr>
            <p:cNvPr id="9303" name="Rectangle 80"/>
            <p:cNvSpPr>
              <a:spLocks noChangeArrowheads="1"/>
            </p:cNvSpPr>
            <p:nvPr/>
          </p:nvSpPr>
          <p:spPr bwMode="auto">
            <a:xfrm>
              <a:off x="381000" y="1676400"/>
              <a:ext cx="838200" cy="762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 noProof="1"/>
                <a:t>WindowProc</a:t>
              </a:r>
              <a:r>
                <a:rPr lang="en-US" altLang="ja-JP"/>
                <a:t>()</a:t>
              </a:r>
            </a:p>
          </p:txBody>
        </p:sp>
        <p:sp>
          <p:nvSpPr>
            <p:cNvPr id="9304" name="Rectangle 81"/>
            <p:cNvSpPr>
              <a:spLocks noChangeArrowheads="1"/>
            </p:cNvSpPr>
            <p:nvPr/>
          </p:nvSpPr>
          <p:spPr bwMode="auto">
            <a:xfrm>
              <a:off x="381000" y="1905000"/>
              <a:ext cx="838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</p:grpSp>
      <p:sp>
        <p:nvSpPr>
          <p:cNvPr id="9254" name="Line 82"/>
          <p:cNvSpPr>
            <a:spLocks noChangeShapeType="1"/>
          </p:cNvSpPr>
          <p:nvPr/>
        </p:nvSpPr>
        <p:spPr bwMode="auto">
          <a:xfrm>
            <a:off x="12192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5" name="Rectangle 83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３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．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クラス階層図（１、下層ライブラリ）</a:t>
            </a:r>
          </a:p>
        </p:txBody>
      </p:sp>
      <p:grpSp>
        <p:nvGrpSpPr>
          <p:cNvPr id="9256" name="Group 84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9300" name="AutoShape 85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1" name="AutoShape 86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2" name="AutoShape 87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279" name="Rectangle 164"/>
          <p:cNvSpPr>
            <a:spLocks noChangeArrowheads="1"/>
          </p:cNvSpPr>
          <p:nvPr/>
        </p:nvSpPr>
        <p:spPr bwMode="auto">
          <a:xfrm>
            <a:off x="7101272" y="4798072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Command</a:t>
            </a:r>
            <a:endParaRPr lang="en-US" altLang="ja-JP"/>
          </a:p>
        </p:txBody>
      </p:sp>
      <p:sp>
        <p:nvSpPr>
          <p:cNvPr id="9280" name="Rectangle 165"/>
          <p:cNvSpPr>
            <a:spLocks noChangeArrowheads="1"/>
          </p:cNvSpPr>
          <p:nvPr/>
        </p:nvSpPr>
        <p:spPr bwMode="auto">
          <a:xfrm>
            <a:off x="7101272" y="5026672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81" name="Rectangle 166"/>
          <p:cNvSpPr>
            <a:spLocks noChangeArrowheads="1"/>
          </p:cNvSpPr>
          <p:nvPr/>
        </p:nvSpPr>
        <p:spPr bwMode="auto">
          <a:xfrm>
            <a:off x="7101272" y="5483872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9282" name="Rectangle 167"/>
          <p:cNvSpPr>
            <a:spLocks noChangeArrowheads="1"/>
          </p:cNvSpPr>
          <p:nvPr/>
        </p:nvSpPr>
        <p:spPr bwMode="auto">
          <a:xfrm>
            <a:off x="7101272" y="5712472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3" name="Rectangle 170"/>
          <p:cNvSpPr>
            <a:spLocks noChangeArrowheads="1"/>
          </p:cNvSpPr>
          <p:nvPr/>
        </p:nvSpPr>
        <p:spPr bwMode="auto">
          <a:xfrm>
            <a:off x="8394807" y="3350763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Size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tagSIZE</a:t>
            </a:r>
            <a:endParaRPr lang="en-US" altLang="ja-JP"/>
          </a:p>
        </p:txBody>
      </p:sp>
      <p:sp>
        <p:nvSpPr>
          <p:cNvPr id="9284" name="Rectangle 171"/>
          <p:cNvSpPr>
            <a:spLocks noChangeArrowheads="1"/>
          </p:cNvSpPr>
          <p:nvPr/>
        </p:nvSpPr>
        <p:spPr bwMode="auto">
          <a:xfrm>
            <a:off x="8394807" y="3731763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5" name="Rectangle 172"/>
          <p:cNvSpPr>
            <a:spLocks noChangeArrowheads="1"/>
          </p:cNvSpPr>
          <p:nvPr/>
        </p:nvSpPr>
        <p:spPr bwMode="auto">
          <a:xfrm>
            <a:off x="8394807" y="4112763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Point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tagPOINT</a:t>
            </a:r>
            <a:endParaRPr lang="en-US" altLang="ja-JP"/>
          </a:p>
        </p:txBody>
      </p:sp>
      <p:sp>
        <p:nvSpPr>
          <p:cNvPr id="9286" name="Rectangle 173"/>
          <p:cNvSpPr>
            <a:spLocks noChangeArrowheads="1"/>
          </p:cNvSpPr>
          <p:nvPr/>
        </p:nvSpPr>
        <p:spPr bwMode="auto">
          <a:xfrm>
            <a:off x="8394807" y="4493763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7" name="Rectangle 174"/>
          <p:cNvSpPr>
            <a:spLocks noChangeArrowheads="1"/>
          </p:cNvSpPr>
          <p:nvPr/>
        </p:nvSpPr>
        <p:spPr bwMode="auto">
          <a:xfrm>
            <a:off x="8394807" y="4874763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Rect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tagRECT</a:t>
            </a:r>
            <a:endParaRPr lang="en-US" altLang="ja-JP"/>
          </a:p>
        </p:txBody>
      </p:sp>
      <p:sp>
        <p:nvSpPr>
          <p:cNvPr id="9288" name="Rectangle 175"/>
          <p:cNvSpPr>
            <a:spLocks noChangeArrowheads="1"/>
          </p:cNvSpPr>
          <p:nvPr/>
        </p:nvSpPr>
        <p:spPr bwMode="auto">
          <a:xfrm>
            <a:off x="8394807" y="5255763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91" name="Rectangle 180"/>
          <p:cNvSpPr>
            <a:spLocks noChangeArrowheads="1"/>
          </p:cNvSpPr>
          <p:nvPr/>
        </p:nvSpPr>
        <p:spPr bwMode="auto">
          <a:xfrm>
            <a:off x="7101272" y="4343732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92" name="Rectangle 181"/>
          <p:cNvSpPr>
            <a:spLocks noChangeArrowheads="1"/>
          </p:cNvSpPr>
          <p:nvPr/>
        </p:nvSpPr>
        <p:spPr bwMode="auto">
          <a:xfrm>
            <a:off x="8382880" y="1912117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OBB</a:t>
            </a:r>
          </a:p>
        </p:txBody>
      </p:sp>
      <p:sp>
        <p:nvSpPr>
          <p:cNvPr id="9293" name="Rectangle 182"/>
          <p:cNvSpPr>
            <a:spLocks noChangeArrowheads="1"/>
          </p:cNvSpPr>
          <p:nvPr/>
        </p:nvSpPr>
        <p:spPr bwMode="auto">
          <a:xfrm>
            <a:off x="8382880" y="2140717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4" name="Rectangle 183"/>
          <p:cNvSpPr>
            <a:spLocks noChangeArrowheads="1"/>
          </p:cNvSpPr>
          <p:nvPr/>
        </p:nvSpPr>
        <p:spPr bwMode="auto">
          <a:xfrm>
            <a:off x="8382880" y="2597917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Sphere</a:t>
            </a:r>
            <a:endParaRPr lang="en-US" altLang="ja-JP"/>
          </a:p>
        </p:txBody>
      </p:sp>
      <p:sp>
        <p:nvSpPr>
          <p:cNvPr id="9295" name="Rectangle 184"/>
          <p:cNvSpPr>
            <a:spLocks noChangeArrowheads="1"/>
          </p:cNvSpPr>
          <p:nvPr/>
        </p:nvSpPr>
        <p:spPr bwMode="auto">
          <a:xfrm>
            <a:off x="8382880" y="2826517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6" name="Rectangle 185"/>
          <p:cNvSpPr>
            <a:spLocks noChangeArrowheads="1"/>
          </p:cNvSpPr>
          <p:nvPr/>
        </p:nvSpPr>
        <p:spPr bwMode="auto">
          <a:xfrm>
            <a:off x="5105400" y="1371600"/>
            <a:ext cx="1143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dirty="0"/>
              <a:t>グローバル関数</a:t>
            </a:r>
            <a:endParaRPr lang="ja-JP" altLang="en-US" dirty="0"/>
          </a:p>
        </p:txBody>
      </p:sp>
      <p:sp>
        <p:nvSpPr>
          <p:cNvPr id="9297" name="Rectangle 186"/>
          <p:cNvSpPr>
            <a:spLocks noChangeArrowheads="1"/>
          </p:cNvSpPr>
          <p:nvPr/>
        </p:nvSpPr>
        <p:spPr bwMode="auto">
          <a:xfrm>
            <a:off x="6324600" y="1371600"/>
            <a:ext cx="12192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テンプレート</a:t>
            </a:r>
            <a:endParaRPr lang="ja-JP" altLang="en-US"/>
          </a:p>
        </p:txBody>
      </p:sp>
      <p:sp>
        <p:nvSpPr>
          <p:cNvPr id="9298" name="Rectangle 187"/>
          <p:cNvSpPr>
            <a:spLocks noChangeArrowheads="1"/>
          </p:cNvSpPr>
          <p:nvPr/>
        </p:nvSpPr>
        <p:spPr bwMode="auto">
          <a:xfrm>
            <a:off x="76200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dirty="0"/>
              <a:t>クラスまたは構造体</a:t>
            </a:r>
            <a:endParaRPr lang="ja-JP" altLang="en-US" dirty="0"/>
          </a:p>
          <a:p>
            <a:r>
              <a:rPr lang="ja-JP" dirty="0"/>
              <a:t>＊構造体の場合は「構造体」と付記</a:t>
            </a:r>
            <a:endParaRPr lang="ja-JP" altLang="en-US" dirty="0"/>
          </a:p>
        </p:txBody>
      </p:sp>
      <p:sp>
        <p:nvSpPr>
          <p:cNvPr id="9299" name="Rectangle 188"/>
          <p:cNvSpPr>
            <a:spLocks noChangeArrowheads="1"/>
          </p:cNvSpPr>
          <p:nvPr/>
        </p:nvSpPr>
        <p:spPr bwMode="auto">
          <a:xfrm>
            <a:off x="5029200" y="1143000"/>
            <a:ext cx="457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色分けの意味</a:t>
            </a:r>
          </a:p>
        </p:txBody>
      </p:sp>
      <p:cxnSp>
        <p:nvCxnSpPr>
          <p:cNvPr id="10" name="カギ線コネクタ 9"/>
          <p:cNvCxnSpPr>
            <a:stCxn id="9224" idx="1"/>
            <a:endCxn id="9221" idx="0"/>
          </p:cNvCxnSpPr>
          <p:nvPr/>
        </p:nvCxnSpPr>
        <p:spPr bwMode="auto">
          <a:xfrm rot="10800000" flipV="1">
            <a:off x="1170776" y="2133600"/>
            <a:ext cx="1343824" cy="2286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7101272" y="2826517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dirty="0" err="1" smtClean="0"/>
              <a:t>TMemoryManager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9" name="Rectangle 12"/>
          <p:cNvSpPr>
            <a:spLocks noChangeArrowheads="1"/>
          </p:cNvSpPr>
          <p:nvPr/>
        </p:nvSpPr>
        <p:spPr bwMode="auto">
          <a:xfrm>
            <a:off x="7101272" y="305578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 dirty="0"/>
          </a:p>
        </p:txBody>
      </p:sp>
      <p:sp>
        <p:nvSpPr>
          <p:cNvPr id="212" name="Rectangle 17"/>
          <p:cNvSpPr>
            <a:spLocks noChangeArrowheads="1"/>
          </p:cNvSpPr>
          <p:nvPr/>
        </p:nvSpPr>
        <p:spPr bwMode="auto">
          <a:xfrm>
            <a:off x="2362200" y="2652754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Scene</a:t>
            </a:r>
            <a:endParaRPr lang="en-US" altLang="ja-JP"/>
          </a:p>
        </p:txBody>
      </p:sp>
      <p:sp>
        <p:nvSpPr>
          <p:cNvPr id="213" name="Rectangle 18"/>
          <p:cNvSpPr>
            <a:spLocks noChangeArrowheads="1"/>
          </p:cNvSpPr>
          <p:nvPr/>
        </p:nvSpPr>
        <p:spPr bwMode="auto">
          <a:xfrm>
            <a:off x="2362200" y="2881354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 dirty="0"/>
          </a:p>
          <a:p>
            <a:r>
              <a:rPr lang="en-US" altLang="ja-JP" noProof="1"/>
              <a:t>Stage* m_pRootStage</a:t>
            </a:r>
            <a:endParaRPr lang="en-US" altLang="ja-JP" dirty="0"/>
          </a:p>
          <a:p>
            <a:r>
              <a:rPr lang="en-US" altLang="ja-JP" dirty="0" smtClean="0"/>
              <a:t>Stage* </a:t>
            </a:r>
            <a:r>
              <a:rPr lang="en-US" altLang="ja-JP" dirty="0" err="1" smtClean="0"/>
              <a:t>m_pStgBuf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  <p:sp>
        <p:nvSpPr>
          <p:cNvPr id="214" name="Line 46"/>
          <p:cNvSpPr>
            <a:spLocks noChangeShapeType="1"/>
          </p:cNvSpPr>
          <p:nvPr/>
        </p:nvSpPr>
        <p:spPr bwMode="auto">
          <a:xfrm flipV="1">
            <a:off x="3216897" y="2440719"/>
            <a:ext cx="0" cy="212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" name="AutoShape 47"/>
          <p:cNvSpPr>
            <a:spLocks noChangeArrowheads="1"/>
          </p:cNvSpPr>
          <p:nvPr/>
        </p:nvSpPr>
        <p:spPr bwMode="auto">
          <a:xfrm rot="5400000">
            <a:off x="3102598" y="2250219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6" name="Rectangle 48"/>
          <p:cNvSpPr>
            <a:spLocks noChangeArrowheads="1"/>
          </p:cNvSpPr>
          <p:nvPr/>
        </p:nvSpPr>
        <p:spPr bwMode="auto">
          <a:xfrm>
            <a:off x="3351786" y="2225703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17" name="Rectangle 49"/>
          <p:cNvSpPr>
            <a:spLocks noChangeArrowheads="1"/>
          </p:cNvSpPr>
          <p:nvPr/>
        </p:nvSpPr>
        <p:spPr bwMode="auto">
          <a:xfrm>
            <a:off x="3351786" y="242415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18" name="AutoShape 62"/>
          <p:cNvSpPr>
            <a:spLocks noChangeArrowheads="1"/>
          </p:cNvSpPr>
          <p:nvPr/>
        </p:nvSpPr>
        <p:spPr bwMode="auto">
          <a:xfrm>
            <a:off x="4109148" y="2747177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9" name="Rectangle 63"/>
          <p:cNvSpPr>
            <a:spLocks noChangeArrowheads="1"/>
          </p:cNvSpPr>
          <p:nvPr/>
        </p:nvSpPr>
        <p:spPr bwMode="auto">
          <a:xfrm>
            <a:off x="4109148" y="2873735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20" name="Rectangle 64"/>
          <p:cNvSpPr>
            <a:spLocks noChangeArrowheads="1"/>
          </p:cNvSpPr>
          <p:nvPr/>
        </p:nvSpPr>
        <p:spPr bwMode="auto">
          <a:xfrm>
            <a:off x="4325115" y="2873735"/>
            <a:ext cx="38518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 smtClean="0"/>
              <a:t>1..2</a:t>
            </a:r>
            <a:endParaRPr lang="en-US" altLang="ja-JP" dirty="0"/>
          </a:p>
        </p:txBody>
      </p:sp>
      <p:sp>
        <p:nvSpPr>
          <p:cNvPr id="221" name="Rectangle 88"/>
          <p:cNvSpPr>
            <a:spLocks noChangeArrowheads="1"/>
          </p:cNvSpPr>
          <p:nvPr/>
        </p:nvSpPr>
        <p:spPr bwMode="auto">
          <a:xfrm>
            <a:off x="4633861" y="2538454"/>
            <a:ext cx="1752600" cy="1364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222" name="Rectangle 89"/>
          <p:cNvSpPr>
            <a:spLocks noChangeArrowheads="1"/>
          </p:cNvSpPr>
          <p:nvPr/>
        </p:nvSpPr>
        <p:spPr bwMode="auto">
          <a:xfrm>
            <a:off x="4633861" y="2767055"/>
            <a:ext cx="1752600" cy="1134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dirty="0"/>
              <a:t>Stage* </a:t>
            </a:r>
            <a:r>
              <a:rPr lang="en-US" altLang="ja-JP" dirty="0" err="1"/>
              <a:t>m_pParStage</a:t>
            </a:r>
            <a:r>
              <a:rPr lang="en-US" altLang="ja-JP" dirty="0"/>
              <a:t> </a:t>
            </a:r>
            <a:endParaRPr lang="en-US" altLang="ja-JP" dirty="0" smtClean="0"/>
          </a:p>
          <a:p>
            <a:r>
              <a:rPr lang="en-US" altLang="ja-JP" noProof="1" smtClean="0"/>
              <a:t>Stage</a:t>
            </a:r>
            <a:r>
              <a:rPr lang="en-US" altLang="ja-JP" noProof="1"/>
              <a:t>* m_pChildStage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noProof="1" smtClean="0"/>
              <a:t>TextureManager </a:t>
            </a:r>
            <a:r>
              <a:rPr lang="en-US" altLang="ja-JP" dirty="0" err="1" smtClean="0"/>
              <a:t>m_TexMgr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noProof="1"/>
              <a:t>vector&lt;Object*&gt;</a:t>
            </a:r>
            <a:r>
              <a:rPr lang="en-US" altLang="ja-JP" dirty="0"/>
              <a:t> </a:t>
            </a:r>
            <a:r>
              <a:rPr lang="en-US" altLang="ja-JP" noProof="1"/>
              <a:t>m_Vec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23" name="Line 162"/>
          <p:cNvSpPr>
            <a:spLocks noChangeShapeType="1"/>
          </p:cNvSpPr>
          <p:nvPr/>
        </p:nvSpPr>
        <p:spPr bwMode="auto">
          <a:xfrm flipH="1">
            <a:off x="6211771" y="3885869"/>
            <a:ext cx="0" cy="22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4" name="Rectangle 163"/>
          <p:cNvSpPr>
            <a:spLocks noChangeArrowheads="1"/>
          </p:cNvSpPr>
          <p:nvPr/>
        </p:nvSpPr>
        <p:spPr bwMode="auto">
          <a:xfrm>
            <a:off x="5654610" y="4112900"/>
            <a:ext cx="13716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/>
              <a:t>Stage</a:t>
            </a:r>
            <a:r>
              <a:rPr lang="ja-JP" altLang="en-US" dirty="0"/>
              <a:t>階層（３）ページへ</a:t>
            </a:r>
          </a:p>
        </p:txBody>
      </p:sp>
      <p:cxnSp>
        <p:nvCxnSpPr>
          <p:cNvPr id="225" name="直線コネクタ 224"/>
          <p:cNvCxnSpPr>
            <a:stCxn id="218" idx="3"/>
          </p:cNvCxnSpPr>
          <p:nvPr/>
        </p:nvCxnSpPr>
        <p:spPr bwMode="auto">
          <a:xfrm>
            <a:off x="4337748" y="2823377"/>
            <a:ext cx="294800" cy="29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" name="Line 92"/>
          <p:cNvSpPr>
            <a:spLocks noChangeShapeType="1"/>
          </p:cNvSpPr>
          <p:nvPr/>
        </p:nvSpPr>
        <p:spPr bwMode="auto">
          <a:xfrm flipV="1">
            <a:off x="4108608" y="3872123"/>
            <a:ext cx="29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7" name="AutoShape 93"/>
          <p:cNvSpPr>
            <a:spLocks noChangeArrowheads="1"/>
          </p:cNvSpPr>
          <p:nvPr/>
        </p:nvSpPr>
        <p:spPr bwMode="auto">
          <a:xfrm>
            <a:off x="4403408" y="3795923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28" name="AutoShape 62"/>
          <p:cNvSpPr>
            <a:spLocks noChangeArrowheads="1"/>
          </p:cNvSpPr>
          <p:nvPr/>
        </p:nvSpPr>
        <p:spPr bwMode="auto">
          <a:xfrm>
            <a:off x="6386461" y="2873735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229" name="カギ線コネクタ 228"/>
          <p:cNvCxnSpPr>
            <a:stCxn id="228" idx="3"/>
            <a:endCxn id="221" idx="3"/>
          </p:cNvCxnSpPr>
          <p:nvPr/>
        </p:nvCxnSpPr>
        <p:spPr bwMode="auto">
          <a:xfrm flipH="1">
            <a:off x="6386461" y="2949935"/>
            <a:ext cx="228600" cy="270841"/>
          </a:xfrm>
          <a:prstGeom prst="bentConnector3">
            <a:avLst>
              <a:gd name="adj1" fmla="val -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" name="Rectangle 63"/>
          <p:cNvSpPr>
            <a:spLocks noChangeArrowheads="1"/>
          </p:cNvSpPr>
          <p:nvPr/>
        </p:nvSpPr>
        <p:spPr bwMode="auto">
          <a:xfrm>
            <a:off x="6419530" y="2632877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31" name="Rectangle 63"/>
          <p:cNvSpPr>
            <a:spLocks noChangeArrowheads="1"/>
          </p:cNvSpPr>
          <p:nvPr/>
        </p:nvSpPr>
        <p:spPr bwMode="auto">
          <a:xfrm>
            <a:off x="6428113" y="3265997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32" name="Rectangle 90"/>
          <p:cNvSpPr>
            <a:spLocks noChangeArrowheads="1"/>
          </p:cNvSpPr>
          <p:nvPr/>
        </p:nvSpPr>
        <p:spPr bwMode="auto">
          <a:xfrm>
            <a:off x="2210638" y="4839265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 smtClean="0"/>
              <a:t>Texture</a:t>
            </a:r>
            <a:endParaRPr lang="en-US" altLang="ja-JP" dirty="0"/>
          </a:p>
        </p:txBody>
      </p:sp>
      <p:sp>
        <p:nvSpPr>
          <p:cNvPr id="233" name="Rectangle 91"/>
          <p:cNvSpPr>
            <a:spLocks noChangeArrowheads="1"/>
          </p:cNvSpPr>
          <p:nvPr/>
        </p:nvSpPr>
        <p:spPr bwMode="auto">
          <a:xfrm>
            <a:off x="2210638" y="5067865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 dirty="0"/>
          </a:p>
        </p:txBody>
      </p:sp>
      <p:sp>
        <p:nvSpPr>
          <p:cNvPr id="234" name="Line 92"/>
          <p:cNvSpPr>
            <a:spLocks noChangeShapeType="1"/>
          </p:cNvSpPr>
          <p:nvPr/>
        </p:nvSpPr>
        <p:spPr bwMode="auto">
          <a:xfrm>
            <a:off x="3021214" y="4472131"/>
            <a:ext cx="0" cy="367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" name="AutoShape 93"/>
          <p:cNvSpPr>
            <a:spLocks noChangeArrowheads="1"/>
          </p:cNvSpPr>
          <p:nvPr/>
        </p:nvSpPr>
        <p:spPr bwMode="auto">
          <a:xfrm rot="5400000">
            <a:off x="2906914" y="4281631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6" name="Rectangle 94"/>
          <p:cNvSpPr>
            <a:spLocks noChangeArrowheads="1"/>
          </p:cNvSpPr>
          <p:nvPr/>
        </p:nvSpPr>
        <p:spPr bwMode="auto">
          <a:xfrm>
            <a:off x="3105365" y="4610174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1</a:t>
            </a:r>
          </a:p>
        </p:txBody>
      </p:sp>
      <p:sp>
        <p:nvSpPr>
          <p:cNvPr id="237" name="Rectangle 95"/>
          <p:cNvSpPr>
            <a:spLocks noChangeArrowheads="1"/>
          </p:cNvSpPr>
          <p:nvPr/>
        </p:nvSpPr>
        <p:spPr bwMode="auto">
          <a:xfrm>
            <a:off x="3118202" y="426934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238" name="Rectangle 90"/>
          <p:cNvSpPr>
            <a:spLocks noChangeArrowheads="1"/>
          </p:cNvSpPr>
          <p:nvPr/>
        </p:nvSpPr>
        <p:spPr bwMode="auto">
          <a:xfrm>
            <a:off x="2203608" y="3717469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 smtClean="0"/>
              <a:t>TextureManager</a:t>
            </a:r>
            <a:endParaRPr lang="en-US" altLang="ja-JP" dirty="0"/>
          </a:p>
        </p:txBody>
      </p:sp>
      <p:sp>
        <p:nvSpPr>
          <p:cNvPr id="239" name="Rectangle 91"/>
          <p:cNvSpPr>
            <a:spLocks noChangeArrowheads="1"/>
          </p:cNvSpPr>
          <p:nvPr/>
        </p:nvSpPr>
        <p:spPr bwMode="auto">
          <a:xfrm>
            <a:off x="2203608" y="3946069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vector&lt;Texture*&gt; m_TextureVec</a:t>
            </a:r>
            <a:endParaRPr lang="en-US" altLang="ja-JP" dirty="0"/>
          </a:p>
        </p:txBody>
      </p:sp>
      <p:sp>
        <p:nvSpPr>
          <p:cNvPr id="244" name="Line 102"/>
          <p:cNvSpPr>
            <a:spLocks noChangeShapeType="1"/>
          </p:cNvSpPr>
          <p:nvPr/>
        </p:nvSpPr>
        <p:spPr bwMode="auto">
          <a:xfrm flipH="1">
            <a:off x="5278960" y="4134633"/>
            <a:ext cx="0" cy="638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" name="AutoShape 103"/>
          <p:cNvSpPr>
            <a:spLocks noChangeArrowheads="1"/>
          </p:cNvSpPr>
          <p:nvPr/>
        </p:nvSpPr>
        <p:spPr bwMode="auto">
          <a:xfrm rot="5400000">
            <a:off x="5164660" y="3945789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6" name="Line 108"/>
          <p:cNvSpPr>
            <a:spLocks noChangeShapeType="1"/>
          </p:cNvSpPr>
          <p:nvPr/>
        </p:nvSpPr>
        <p:spPr bwMode="auto">
          <a:xfrm>
            <a:off x="5270800" y="53695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7" name="Rectangle 109"/>
          <p:cNvSpPr>
            <a:spLocks noChangeArrowheads="1"/>
          </p:cNvSpPr>
          <p:nvPr/>
        </p:nvSpPr>
        <p:spPr bwMode="auto">
          <a:xfrm>
            <a:off x="4590983" y="5598172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dirty="0"/>
              <a:t>Object</a:t>
            </a:r>
            <a:r>
              <a:rPr lang="ja-JP" altLang="en-US" dirty="0"/>
              <a:t>階層（２）ページへ</a:t>
            </a:r>
          </a:p>
        </p:txBody>
      </p:sp>
      <p:sp>
        <p:nvSpPr>
          <p:cNvPr id="248" name="Rectangle 176"/>
          <p:cNvSpPr>
            <a:spLocks noChangeArrowheads="1"/>
          </p:cNvSpPr>
          <p:nvPr/>
        </p:nvSpPr>
        <p:spPr bwMode="auto">
          <a:xfrm>
            <a:off x="4464357" y="4759972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 dirty="0"/>
          </a:p>
        </p:txBody>
      </p:sp>
      <p:sp>
        <p:nvSpPr>
          <p:cNvPr id="249" name="Rectangle 177"/>
          <p:cNvSpPr>
            <a:spLocks noChangeArrowheads="1"/>
          </p:cNvSpPr>
          <p:nvPr/>
        </p:nvSpPr>
        <p:spPr bwMode="auto">
          <a:xfrm>
            <a:off x="4464357" y="4988572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dirty="0" err="1"/>
              <a:t>vrtual</a:t>
            </a:r>
            <a:r>
              <a:rPr lang="en-US" altLang="ja-JP" dirty="0"/>
              <a:t> void Draw() = 0;</a:t>
            </a:r>
          </a:p>
          <a:p>
            <a:r>
              <a:rPr lang="en-US" altLang="ja-JP" dirty="0"/>
              <a:t>virtual void </a:t>
            </a:r>
            <a:r>
              <a:rPr lang="en-US" altLang="ja-JP" dirty="0" err="1"/>
              <a:t>DrawShadowVolume</a:t>
            </a:r>
            <a:r>
              <a:rPr lang="en-US" altLang="ja-JP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41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99683B5-04C4-4481-9C29-5E1EB4A73D99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6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３．クラス階層図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（２、</a:t>
            </a:r>
            <a:r>
              <a:rPr lang="en-US" altLang="ja-JP" sz="1600" dirty="0">
                <a:solidFill>
                  <a:schemeClr val="accent2"/>
                </a:solidFill>
                <a:ea typeface="HGP創英角ｺﾞｼｯｸUB" pitchFamily="50" charset="-128"/>
              </a:rPr>
              <a:t>Object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0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4038600" y="9144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038600" y="11430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81000" y="19812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Light</a:t>
            </a:r>
            <a:endParaRPr lang="en-US" altLang="ja-JP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D3DLIGHT9   m_Light</a:t>
            </a:r>
            <a:endParaRPr lang="en-US" altLang="ja-JP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H="1" flipV="1"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 flipH="1" flipV="1">
            <a:off x="990600" y="1752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H="1" flipV="1">
            <a:off x="2971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80010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H="1" flipV="1"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1752600" y="1981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1752600" y="2209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7239000" y="19812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Sprite</a:t>
            </a:r>
            <a:endParaRPr lang="en-US" altLang="ja-JP"/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7239000" y="2209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m_pTexture;</a:t>
            </a:r>
          </a:p>
          <a:p>
            <a:r>
              <a:rPr lang="en-US" altLang="ja-JP" noProof="1"/>
              <a:t>LPD3DXSPRITE m_pSprite;</a:t>
            </a:r>
            <a:endParaRPr lang="en-US" altLang="ja-JP"/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 flipH="1" flipV="1">
            <a:off x="94488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685800" y="38862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DX2MultiTextt</a:t>
            </a:r>
            <a:endParaRPr lang="en-US" altLang="ja-JP"/>
          </a:p>
        </p:txBody>
      </p:sp>
      <p:sp>
        <p:nvSpPr>
          <p:cNvPr id="10260" name="Rectangle 24"/>
          <p:cNvSpPr>
            <a:spLocks noChangeArrowheads="1"/>
          </p:cNvSpPr>
          <p:nvPr/>
        </p:nvSpPr>
        <p:spPr bwMode="auto">
          <a:xfrm>
            <a:off x="685800" y="41148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LPD3DXFONT m_pD3DXFont</a:t>
            </a:r>
            <a:endParaRPr lang="en-US" altLang="ja-JP" dirty="0"/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 flipH="1" flipV="1">
            <a:off x="1447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 flipH="1" flipV="1">
            <a:off x="990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381000" y="28956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381000" y="3124200"/>
            <a:ext cx="1524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D3DXVECTOR3 m_Direction</a:t>
            </a:r>
            <a:endParaRPr lang="en-US" altLang="ja-JP"/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 flipH="1" flipV="1">
            <a:off x="1066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2743200" y="1981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2743200" y="2209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 flipH="1" flipV="1">
            <a:off x="6172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 flipH="1" flipV="1">
            <a:off x="4267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3429000" y="19812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0271" name="Rectangle 37"/>
          <p:cNvSpPr>
            <a:spLocks noChangeArrowheads="1"/>
          </p:cNvSpPr>
          <p:nvPr/>
        </p:nvSpPr>
        <p:spPr bwMode="auto">
          <a:xfrm>
            <a:off x="3429000" y="2209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LPD3DXEFFECT	m_pEffect</a:t>
            </a:r>
            <a:endParaRPr lang="en-US" altLang="ja-JP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5257800" y="19812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Sound</a:t>
            </a:r>
            <a:endParaRPr lang="en-US" altLang="ja-JP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5257800" y="22098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IXACT3Engine* m_pEngine;</a:t>
            </a:r>
          </a:p>
          <a:p>
            <a:r>
              <a:rPr lang="en-US" altLang="ja-JP" noProof="1"/>
              <a:t>IXACT3WaveBank* m_pWaveBank;</a:t>
            </a:r>
          </a:p>
          <a:p>
            <a:r>
              <a:rPr lang="en-US" altLang="ja-JP" noProof="1"/>
              <a:t>IXACT3SoundBank* m_pSoundBank;</a:t>
            </a:r>
            <a:endParaRPr lang="en-US" altLang="ja-JP"/>
          </a:p>
        </p:txBody>
      </p:sp>
      <p:sp>
        <p:nvSpPr>
          <p:cNvPr id="10274" name="Rectangle 42"/>
          <p:cNvSpPr>
            <a:spLocks noChangeArrowheads="1"/>
          </p:cNvSpPr>
          <p:nvPr/>
        </p:nvSpPr>
        <p:spPr bwMode="auto">
          <a:xfrm>
            <a:off x="5334000" y="29718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0275" name="Rectangle 43"/>
          <p:cNvSpPr>
            <a:spLocks noChangeArrowheads="1"/>
          </p:cNvSpPr>
          <p:nvPr/>
        </p:nvSpPr>
        <p:spPr bwMode="auto">
          <a:xfrm>
            <a:off x="5334000" y="32004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 flipV="1">
            <a:off x="6172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45"/>
          <p:cNvSpPr>
            <a:spLocks noChangeShapeType="1"/>
          </p:cNvSpPr>
          <p:nvPr/>
        </p:nvSpPr>
        <p:spPr bwMode="auto">
          <a:xfrm flipH="1" flipV="1">
            <a:off x="1447800" y="3657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228600" y="4876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2286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 flipH="1" flipV="1">
            <a:off x="4191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 flipH="1" flipV="1">
            <a:off x="1295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Rectangle 50"/>
          <p:cNvSpPr>
            <a:spLocks noChangeArrowheads="1"/>
          </p:cNvSpPr>
          <p:nvPr/>
        </p:nvSpPr>
        <p:spPr bwMode="auto">
          <a:xfrm>
            <a:off x="3505200" y="38862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CommonMesh</a:t>
            </a:r>
            <a:endParaRPr lang="en-US" altLang="ja-JP"/>
          </a:p>
        </p:txBody>
      </p:sp>
      <p:sp>
        <p:nvSpPr>
          <p:cNvPr id="10283" name="Rectangle 51"/>
          <p:cNvSpPr>
            <a:spLocks noChangeArrowheads="1"/>
          </p:cNvSpPr>
          <p:nvPr/>
        </p:nvSpPr>
        <p:spPr bwMode="auto">
          <a:xfrm>
            <a:off x="3505200" y="41148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LPD3DXMESH m_pMesh;</a:t>
            </a:r>
          </a:p>
          <a:p>
            <a:r>
              <a:rPr lang="en-US" altLang="ja-JP"/>
              <a:t>LPD3DXMESH m_pShadowMesh;</a:t>
            </a:r>
          </a:p>
          <a:p>
            <a:r>
              <a:rPr lang="en-US" altLang="ja-JP"/>
              <a:t>ShadowVolume* m_pShadowVolume;</a:t>
            </a:r>
          </a:p>
        </p:txBody>
      </p:sp>
      <p:sp>
        <p:nvSpPr>
          <p:cNvPr id="10284" name="Line 53"/>
          <p:cNvSpPr>
            <a:spLocks noChangeShapeType="1"/>
          </p:cNvSpPr>
          <p:nvPr/>
        </p:nvSpPr>
        <p:spPr bwMode="auto">
          <a:xfrm flipH="1" flipV="1">
            <a:off x="4267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5" name="Line 54"/>
          <p:cNvSpPr>
            <a:spLocks noChangeShapeType="1"/>
          </p:cNvSpPr>
          <p:nvPr/>
        </p:nvSpPr>
        <p:spPr bwMode="auto">
          <a:xfrm flipH="1" flipV="1">
            <a:off x="3124200" y="4953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6" name="Line 55"/>
          <p:cNvSpPr>
            <a:spLocks noChangeShapeType="1"/>
          </p:cNvSpPr>
          <p:nvPr/>
        </p:nvSpPr>
        <p:spPr bwMode="auto">
          <a:xfrm flipH="1" flipV="1">
            <a:off x="3124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7" name="Rectangle 56"/>
          <p:cNvSpPr>
            <a:spLocks noChangeArrowheads="1"/>
          </p:cNvSpPr>
          <p:nvPr/>
        </p:nvSpPr>
        <p:spPr bwMode="auto">
          <a:xfrm>
            <a:off x="2590800" y="51054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0288" name="Rectangle 57"/>
          <p:cNvSpPr>
            <a:spLocks noChangeArrowheads="1"/>
          </p:cNvSpPr>
          <p:nvPr/>
        </p:nvSpPr>
        <p:spPr bwMode="auto">
          <a:xfrm>
            <a:off x="2590800" y="5334000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289" name="Rectangle 58"/>
          <p:cNvSpPr>
            <a:spLocks noChangeArrowheads="1"/>
          </p:cNvSpPr>
          <p:nvPr/>
        </p:nvSpPr>
        <p:spPr bwMode="auto">
          <a:xfrm>
            <a:off x="25908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0290" name="Rectangle 59"/>
          <p:cNvSpPr>
            <a:spLocks noChangeArrowheads="1"/>
          </p:cNvSpPr>
          <p:nvPr/>
        </p:nvSpPr>
        <p:spPr bwMode="auto">
          <a:xfrm>
            <a:off x="2590800" y="6172200"/>
            <a:ext cx="1676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1" name="Line 60"/>
          <p:cNvSpPr>
            <a:spLocks noChangeShapeType="1"/>
          </p:cNvSpPr>
          <p:nvPr/>
        </p:nvSpPr>
        <p:spPr bwMode="auto">
          <a:xfrm flipH="1" flipV="1">
            <a:off x="36576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2" name="Rectangle 63"/>
          <p:cNvSpPr>
            <a:spLocks noChangeArrowheads="1"/>
          </p:cNvSpPr>
          <p:nvPr/>
        </p:nvSpPr>
        <p:spPr bwMode="auto">
          <a:xfrm>
            <a:off x="1219200" y="4876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DX2MultiTextButtons</a:t>
            </a:r>
            <a:endParaRPr lang="en-US" altLang="ja-JP"/>
          </a:p>
        </p:txBody>
      </p:sp>
      <p:sp>
        <p:nvSpPr>
          <p:cNvPr id="10293" name="Rectangle 64"/>
          <p:cNvSpPr>
            <a:spLocks noChangeArrowheads="1"/>
          </p:cNvSpPr>
          <p:nvPr/>
        </p:nvSpPr>
        <p:spPr bwMode="auto">
          <a:xfrm>
            <a:off x="1219200" y="5105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4" name="Line 65"/>
          <p:cNvSpPr>
            <a:spLocks noChangeShapeType="1"/>
          </p:cNvSpPr>
          <p:nvPr/>
        </p:nvSpPr>
        <p:spPr bwMode="auto">
          <a:xfrm flipH="1" flipV="1">
            <a:off x="609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5" name="Line 66"/>
          <p:cNvSpPr>
            <a:spLocks noChangeShapeType="1"/>
          </p:cNvSpPr>
          <p:nvPr/>
        </p:nvSpPr>
        <p:spPr bwMode="auto">
          <a:xfrm flipH="1" flipV="1">
            <a:off x="1905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6" name="Line 67"/>
          <p:cNvSpPr>
            <a:spLocks noChangeShapeType="1"/>
          </p:cNvSpPr>
          <p:nvPr/>
        </p:nvSpPr>
        <p:spPr bwMode="auto">
          <a:xfrm flipH="1" flipV="1">
            <a:off x="6096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7" name="Rectangle 68"/>
          <p:cNvSpPr>
            <a:spLocks noChangeArrowheads="1"/>
          </p:cNvSpPr>
          <p:nvPr/>
        </p:nvSpPr>
        <p:spPr bwMode="auto">
          <a:xfrm>
            <a:off x="4724400" y="5105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0298" name="Rectangle 69"/>
          <p:cNvSpPr>
            <a:spLocks noChangeArrowheads="1"/>
          </p:cNvSpPr>
          <p:nvPr/>
        </p:nvSpPr>
        <p:spPr bwMode="auto">
          <a:xfrm>
            <a:off x="4724400" y="5334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9" name="Rectangle 71"/>
          <p:cNvSpPr>
            <a:spLocks noChangeArrowheads="1"/>
          </p:cNvSpPr>
          <p:nvPr/>
        </p:nvSpPr>
        <p:spPr bwMode="auto">
          <a:xfrm>
            <a:off x="6096000" y="5105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MultiShell</a:t>
            </a:r>
            <a:endParaRPr lang="en-US" altLang="ja-JP"/>
          </a:p>
        </p:txBody>
      </p:sp>
      <p:sp>
        <p:nvSpPr>
          <p:cNvPr id="10300" name="Rectangle 72"/>
          <p:cNvSpPr>
            <a:spLocks noChangeArrowheads="1"/>
          </p:cNvSpPr>
          <p:nvPr/>
        </p:nvSpPr>
        <p:spPr bwMode="auto">
          <a:xfrm>
            <a:off x="6096000" y="5334000"/>
            <a:ext cx="762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1" name="Line 73"/>
          <p:cNvSpPr>
            <a:spLocks noChangeShapeType="1"/>
          </p:cNvSpPr>
          <p:nvPr/>
        </p:nvSpPr>
        <p:spPr bwMode="auto">
          <a:xfrm flipH="1" flipV="1">
            <a:off x="6705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2" name="Rectangle 74"/>
          <p:cNvSpPr>
            <a:spLocks noChangeArrowheads="1"/>
          </p:cNvSpPr>
          <p:nvPr/>
        </p:nvSpPr>
        <p:spPr bwMode="auto">
          <a:xfrm>
            <a:off x="45720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0303" name="Rectangle 75"/>
          <p:cNvSpPr>
            <a:spLocks noChangeArrowheads="1"/>
          </p:cNvSpPr>
          <p:nvPr/>
        </p:nvSpPr>
        <p:spPr bwMode="auto">
          <a:xfrm>
            <a:off x="45720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4" name="Line 76"/>
          <p:cNvSpPr>
            <a:spLocks noChangeShapeType="1"/>
          </p:cNvSpPr>
          <p:nvPr/>
        </p:nvSpPr>
        <p:spPr bwMode="auto">
          <a:xfrm flipH="1" flipV="1">
            <a:off x="51816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5" name="Line 77"/>
          <p:cNvSpPr>
            <a:spLocks noChangeShapeType="1"/>
          </p:cNvSpPr>
          <p:nvPr/>
        </p:nvSpPr>
        <p:spPr bwMode="auto">
          <a:xfrm flipH="1" flipV="1">
            <a:off x="5181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6" name="Rectangle 78"/>
          <p:cNvSpPr>
            <a:spLocks noChangeArrowheads="1"/>
          </p:cNvSpPr>
          <p:nvPr/>
        </p:nvSpPr>
        <p:spPr bwMode="auto">
          <a:xfrm>
            <a:off x="58674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0307" name="Rectangle 79"/>
          <p:cNvSpPr>
            <a:spLocks noChangeArrowheads="1"/>
          </p:cNvSpPr>
          <p:nvPr/>
        </p:nvSpPr>
        <p:spPr bwMode="auto">
          <a:xfrm>
            <a:off x="58674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8" name="Rectangle 80"/>
          <p:cNvSpPr>
            <a:spLocks noChangeArrowheads="1"/>
          </p:cNvSpPr>
          <p:nvPr/>
        </p:nvSpPr>
        <p:spPr bwMode="auto">
          <a:xfrm>
            <a:off x="7086600" y="5105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0309" name="Rectangle 81"/>
          <p:cNvSpPr>
            <a:spLocks noChangeArrowheads="1"/>
          </p:cNvSpPr>
          <p:nvPr/>
        </p:nvSpPr>
        <p:spPr bwMode="auto">
          <a:xfrm>
            <a:off x="7086600" y="53340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PlayerMultiShell*</a:t>
            </a:r>
            <a:endParaRPr lang="en-US" altLang="ja-JP"/>
          </a:p>
          <a:p>
            <a:r>
              <a:rPr lang="en-US" altLang="ja-JP" noProof="1"/>
              <a:t>　　　　　　 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  <a:p>
            <a:r>
              <a:rPr lang="en-US" altLang="ja-JP" noProof="1"/>
              <a:t>LPDIRECT3DTEXTURE9</a:t>
            </a:r>
            <a:endParaRPr lang="en-US" altLang="ja-JP"/>
          </a:p>
          <a:p>
            <a:r>
              <a:rPr lang="en-US" altLang="ja-JP" noProof="1"/>
              <a:t>　　　　 　　　　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0" name="Rectangle 82"/>
          <p:cNvSpPr>
            <a:spLocks noChangeArrowheads="1"/>
          </p:cNvSpPr>
          <p:nvPr/>
        </p:nvSpPr>
        <p:spPr bwMode="auto">
          <a:xfrm>
            <a:off x="8534400" y="5105400"/>
            <a:ext cx="1143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0311" name="Rectangle 83"/>
          <p:cNvSpPr>
            <a:spLocks noChangeArrowheads="1"/>
          </p:cNvSpPr>
          <p:nvPr/>
        </p:nvSpPr>
        <p:spPr bwMode="auto">
          <a:xfrm>
            <a:off x="8534400" y="53340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EnemyMultiShell* </a:t>
            </a:r>
            <a:endParaRPr lang="en-US" altLang="ja-JP"/>
          </a:p>
          <a:p>
            <a:r>
              <a:rPr lang="en-US" altLang="ja-JP" noProof="1"/>
              <a:t>　　　　　　　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2" name="Line 84"/>
          <p:cNvSpPr>
            <a:spLocks noChangeShapeType="1"/>
          </p:cNvSpPr>
          <p:nvPr/>
        </p:nvSpPr>
        <p:spPr bwMode="auto">
          <a:xfrm flipH="1" flipV="1">
            <a:off x="525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3" name="Line 85"/>
          <p:cNvSpPr>
            <a:spLocks noChangeShapeType="1"/>
          </p:cNvSpPr>
          <p:nvPr/>
        </p:nvSpPr>
        <p:spPr bwMode="auto">
          <a:xfrm flipH="1" flipV="1">
            <a:off x="6400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4" name="Line 86"/>
          <p:cNvSpPr>
            <a:spLocks noChangeShapeType="1"/>
          </p:cNvSpPr>
          <p:nvPr/>
        </p:nvSpPr>
        <p:spPr bwMode="auto">
          <a:xfrm flipH="1" flipV="1">
            <a:off x="7696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5" name="Line 87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6" name="Rectangle 88"/>
          <p:cNvSpPr>
            <a:spLocks noChangeArrowheads="1"/>
          </p:cNvSpPr>
          <p:nvPr/>
        </p:nvSpPr>
        <p:spPr bwMode="auto">
          <a:xfrm>
            <a:off x="5943600" y="4267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10317" name="Rectangle 89"/>
          <p:cNvSpPr>
            <a:spLocks noChangeArrowheads="1"/>
          </p:cNvSpPr>
          <p:nvPr/>
        </p:nvSpPr>
        <p:spPr bwMode="auto">
          <a:xfrm>
            <a:off x="59436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前ページ記載クラス</a:t>
            </a:r>
          </a:p>
        </p:txBody>
      </p:sp>
      <p:sp>
        <p:nvSpPr>
          <p:cNvPr id="10318" name="Line 90"/>
          <p:cNvSpPr>
            <a:spLocks noChangeShapeType="1"/>
          </p:cNvSpPr>
          <p:nvPr/>
        </p:nvSpPr>
        <p:spPr bwMode="auto">
          <a:xfrm>
            <a:off x="5486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9" name="AutoShape 91"/>
          <p:cNvSpPr>
            <a:spLocks noChangeArrowheads="1"/>
          </p:cNvSpPr>
          <p:nvPr/>
        </p:nvSpPr>
        <p:spPr bwMode="auto">
          <a:xfrm>
            <a:off x="5410200" y="4343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0" name="Rectangle 92"/>
          <p:cNvSpPr>
            <a:spLocks noChangeArrowheads="1"/>
          </p:cNvSpPr>
          <p:nvPr/>
        </p:nvSpPr>
        <p:spPr bwMode="auto">
          <a:xfrm>
            <a:off x="54102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0321" name="Rectangle 93"/>
          <p:cNvSpPr>
            <a:spLocks noChangeArrowheads="1"/>
          </p:cNvSpPr>
          <p:nvPr/>
        </p:nvSpPr>
        <p:spPr bwMode="auto">
          <a:xfrm>
            <a:off x="56388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8579A3E-9281-4E89-89B9-0D6F4C5FEF35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7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267" name="Rectangle 48"/>
          <p:cNvSpPr>
            <a:spLocks noChangeArrowheads="1"/>
          </p:cNvSpPr>
          <p:nvPr/>
        </p:nvSpPr>
        <p:spPr bwMode="auto">
          <a:xfrm>
            <a:off x="1600200" y="2209800"/>
            <a:ext cx="10668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３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．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クラス階層図（ 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３、</a:t>
            </a:r>
            <a:r>
              <a:rPr lang="en-US" altLang="ja-JP" sz="1600" dirty="0">
                <a:solidFill>
                  <a:schemeClr val="accent2"/>
                </a:solidFill>
                <a:ea typeface="HGP創英角ｺﾞｼｯｸUB" pitchFamily="50" charset="-128"/>
              </a:rPr>
              <a:t>Stage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1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3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270" name="Line 11"/>
          <p:cNvSpPr>
            <a:spLocks noChangeShapeType="1"/>
          </p:cNvSpPr>
          <p:nvPr/>
        </p:nvSpPr>
        <p:spPr bwMode="auto">
          <a:xfrm flipH="1" flipV="1">
            <a:off x="5105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 flipV="1">
            <a:off x="914400" y="1981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 flipV="1">
            <a:off x="91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 flipV="1">
            <a:off x="6553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304800" y="2209800"/>
            <a:ext cx="83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OpeningStage</a:t>
            </a:r>
            <a:endParaRPr lang="en-US" altLang="ja-JP"/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304800" y="24384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28956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MainTextMenu</a:t>
            </a:r>
            <a:endParaRPr lang="en-US" altLang="ja-JP" dirty="0"/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28956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 flipH="1" flipV="1">
            <a:off x="3352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62484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1280" name="Rectangle 30"/>
          <p:cNvSpPr>
            <a:spLocks noChangeArrowheads="1"/>
          </p:cNvSpPr>
          <p:nvPr/>
        </p:nvSpPr>
        <p:spPr bwMode="auto">
          <a:xfrm>
            <a:off x="62484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1" name="Rectangle 32"/>
          <p:cNvSpPr>
            <a:spLocks noChangeArrowheads="1"/>
          </p:cNvSpPr>
          <p:nvPr/>
        </p:nvSpPr>
        <p:spPr bwMode="auto">
          <a:xfrm>
            <a:off x="2362200" y="5486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1282" name="Rectangle 33"/>
          <p:cNvSpPr>
            <a:spLocks noChangeArrowheads="1"/>
          </p:cNvSpPr>
          <p:nvPr/>
        </p:nvSpPr>
        <p:spPr bwMode="auto">
          <a:xfrm>
            <a:off x="2362200" y="5715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3" name="Line 36"/>
          <p:cNvSpPr>
            <a:spLocks noChangeShapeType="1"/>
          </p:cNvSpPr>
          <p:nvPr/>
        </p:nvSpPr>
        <p:spPr bwMode="auto">
          <a:xfrm flipH="1" flipV="1">
            <a:off x="26670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5334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267200" y="7620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11286" name="Rectangle 42"/>
          <p:cNvSpPr>
            <a:spLocks noChangeArrowheads="1"/>
          </p:cNvSpPr>
          <p:nvPr/>
        </p:nvSpPr>
        <p:spPr bwMode="auto">
          <a:xfrm>
            <a:off x="1676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87" name="Rectangle 43"/>
          <p:cNvSpPr>
            <a:spLocks noChangeArrowheads="1"/>
          </p:cNvSpPr>
          <p:nvPr/>
        </p:nvSpPr>
        <p:spPr bwMode="auto">
          <a:xfrm>
            <a:off x="1676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88" name="Line 44"/>
          <p:cNvSpPr>
            <a:spLocks noChangeShapeType="1"/>
          </p:cNvSpPr>
          <p:nvPr/>
        </p:nvSpPr>
        <p:spPr bwMode="auto">
          <a:xfrm>
            <a:off x="1219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9" name="AutoShape 45"/>
          <p:cNvSpPr>
            <a:spLocks noChangeArrowheads="1"/>
          </p:cNvSpPr>
          <p:nvPr/>
        </p:nvSpPr>
        <p:spPr bwMode="auto">
          <a:xfrm>
            <a:off x="1143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Rectangle 46"/>
          <p:cNvSpPr>
            <a:spLocks noChangeArrowheads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1" name="Rectangle 47"/>
          <p:cNvSpPr>
            <a:spLocks noChangeArrowheads="1"/>
          </p:cNvSpPr>
          <p:nvPr/>
        </p:nvSpPr>
        <p:spPr bwMode="auto">
          <a:xfrm>
            <a:off x="1371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2" name="Rectangle 49"/>
          <p:cNvSpPr>
            <a:spLocks noChangeArrowheads="1"/>
          </p:cNvSpPr>
          <p:nvPr/>
        </p:nvSpPr>
        <p:spPr bwMode="auto">
          <a:xfrm>
            <a:off x="46482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93" name="Rectangle 50"/>
          <p:cNvSpPr>
            <a:spLocks noChangeArrowheads="1"/>
          </p:cNvSpPr>
          <p:nvPr/>
        </p:nvSpPr>
        <p:spPr bwMode="auto">
          <a:xfrm>
            <a:off x="4724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94" name="Rectangle 51"/>
          <p:cNvSpPr>
            <a:spLocks noChangeArrowheads="1"/>
          </p:cNvSpPr>
          <p:nvPr/>
        </p:nvSpPr>
        <p:spPr bwMode="auto">
          <a:xfrm>
            <a:off x="4724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4267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6" name="AutoShape 53"/>
          <p:cNvSpPr>
            <a:spLocks noChangeArrowheads="1"/>
          </p:cNvSpPr>
          <p:nvPr/>
        </p:nvSpPr>
        <p:spPr bwMode="auto">
          <a:xfrm>
            <a:off x="4191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7" name="Rectangle 54"/>
          <p:cNvSpPr>
            <a:spLocks noChangeArrowheads="1"/>
          </p:cNvSpPr>
          <p:nvPr/>
        </p:nvSpPr>
        <p:spPr bwMode="auto">
          <a:xfrm>
            <a:off x="4191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8" name="Rectangle 55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9" name="Rectangle 56"/>
          <p:cNvSpPr>
            <a:spLocks noChangeArrowheads="1"/>
          </p:cNvSpPr>
          <p:nvPr/>
        </p:nvSpPr>
        <p:spPr bwMode="auto">
          <a:xfrm>
            <a:off x="4724400" y="35052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4724400" y="3733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1" name="Line 58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AutoShape 59"/>
          <p:cNvSpPr>
            <a:spLocks noChangeArrowheads="1"/>
          </p:cNvSpPr>
          <p:nvPr/>
        </p:nvSpPr>
        <p:spPr bwMode="auto">
          <a:xfrm>
            <a:off x="41910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3" name="Rectangle 60"/>
          <p:cNvSpPr>
            <a:spLocks noChangeArrowheads="1"/>
          </p:cNvSpPr>
          <p:nvPr/>
        </p:nvSpPr>
        <p:spPr bwMode="auto">
          <a:xfrm>
            <a:off x="41910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4" name="Rectangle 61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5" name="Rectangle 62"/>
          <p:cNvSpPr>
            <a:spLocks noChangeArrowheads="1"/>
          </p:cNvSpPr>
          <p:nvPr/>
        </p:nvSpPr>
        <p:spPr bwMode="auto">
          <a:xfrm>
            <a:off x="80010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306" name="Rectangle 63"/>
          <p:cNvSpPr>
            <a:spLocks noChangeArrowheads="1"/>
          </p:cNvSpPr>
          <p:nvPr/>
        </p:nvSpPr>
        <p:spPr bwMode="auto">
          <a:xfrm>
            <a:off x="80772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7" name="Rectangle 64"/>
          <p:cNvSpPr>
            <a:spLocks noChangeArrowheads="1"/>
          </p:cNvSpPr>
          <p:nvPr/>
        </p:nvSpPr>
        <p:spPr bwMode="auto">
          <a:xfrm>
            <a:off x="80772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7620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9" name="AutoShape 66"/>
          <p:cNvSpPr>
            <a:spLocks noChangeArrowheads="1"/>
          </p:cNvSpPr>
          <p:nvPr/>
        </p:nvSpPr>
        <p:spPr bwMode="auto">
          <a:xfrm>
            <a:off x="75438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0" name="Rectangle 67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1" name="Rectangle 68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2" name="Rectangle 69"/>
          <p:cNvSpPr>
            <a:spLocks noChangeArrowheads="1"/>
          </p:cNvSpPr>
          <p:nvPr/>
        </p:nvSpPr>
        <p:spPr bwMode="auto">
          <a:xfrm>
            <a:off x="8077200" y="35052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13" name="Rectangle 70"/>
          <p:cNvSpPr>
            <a:spLocks noChangeArrowheads="1"/>
          </p:cNvSpPr>
          <p:nvPr/>
        </p:nvSpPr>
        <p:spPr bwMode="auto">
          <a:xfrm>
            <a:off x="8077200" y="3733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7620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5" name="AutoShape 72"/>
          <p:cNvSpPr>
            <a:spLocks noChangeArrowheads="1"/>
          </p:cNvSpPr>
          <p:nvPr/>
        </p:nvSpPr>
        <p:spPr bwMode="auto">
          <a:xfrm>
            <a:off x="75438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6" name="Rectangle 73"/>
          <p:cNvSpPr>
            <a:spLocks noChangeArrowheads="1"/>
          </p:cNvSpPr>
          <p:nvPr/>
        </p:nvSpPr>
        <p:spPr bwMode="auto">
          <a:xfrm>
            <a:off x="75438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7" name="Rectangle 74"/>
          <p:cNvSpPr>
            <a:spLocks noChangeArrowheads="1"/>
          </p:cNvSpPr>
          <p:nvPr/>
        </p:nvSpPr>
        <p:spPr bwMode="auto">
          <a:xfrm>
            <a:off x="77724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8" name="Line 75"/>
          <p:cNvSpPr>
            <a:spLocks noChangeShapeType="1"/>
          </p:cNvSpPr>
          <p:nvPr/>
        </p:nvSpPr>
        <p:spPr bwMode="auto">
          <a:xfrm flipH="1" flipV="1">
            <a:off x="9525000" y="1981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9" name="Line 76"/>
          <p:cNvSpPr>
            <a:spLocks noChangeShapeType="1"/>
          </p:cNvSpPr>
          <p:nvPr/>
        </p:nvSpPr>
        <p:spPr bwMode="auto">
          <a:xfrm flipH="1" flipV="1">
            <a:off x="2667000" y="5257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0" name="Line 77"/>
          <p:cNvSpPr>
            <a:spLocks noChangeShapeType="1"/>
          </p:cNvSpPr>
          <p:nvPr/>
        </p:nvSpPr>
        <p:spPr bwMode="auto">
          <a:xfrm>
            <a:off x="3048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1" name="Rectangle 78"/>
          <p:cNvSpPr>
            <a:spLocks noChangeArrowheads="1"/>
          </p:cNvSpPr>
          <p:nvPr/>
        </p:nvSpPr>
        <p:spPr bwMode="auto">
          <a:xfrm>
            <a:off x="2362200" y="63246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Ga,eStaget</a:t>
            </a:r>
            <a:r>
              <a:rPr lang="ja-JP" altLang="en-US"/>
              <a:t>（次ページ）へ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87D7DE1-7DC6-4EBC-9A10-AC9744FCEFA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8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447800" y="914400"/>
            <a:ext cx="1066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" y="914400"/>
            <a:ext cx="914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" y="1143000"/>
            <a:ext cx="914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オープニング時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524000" y="1524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11430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1066800" y="1371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0668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2192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３</a:t>
            </a:r>
            <a:r>
              <a:rPr lang="ja-JP" altLang="en-US" sz="1600" dirty="0" smtClean="0">
                <a:solidFill>
                  <a:schemeClr val="accent2"/>
                </a:solidFill>
                <a:ea typeface="HGP創英角ｺﾞｼｯｸUB" pitchFamily="50" charset="-128"/>
              </a:rPr>
              <a:t>．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クラス階層図（ ４、</a:t>
            </a:r>
            <a:r>
              <a:rPr lang="en-US" altLang="ja-JP" sz="1600" dirty="0" err="1">
                <a:solidFill>
                  <a:schemeClr val="accent2"/>
                </a:solidFill>
                <a:ea typeface="HGP創英角ｺﾞｼｯｸUB" pitchFamily="50" charset="-128"/>
              </a:rPr>
              <a:t>GameStage</a:t>
            </a:r>
            <a:r>
              <a:rPr lang="ja-JP" altLang="en-US" sz="1600" dirty="0">
                <a:solidFill>
                  <a:schemeClr val="accent2"/>
                </a:solidFill>
                <a:ea typeface="HGP創英角ｺﾞｼｯｸUB" pitchFamily="50" charset="-128"/>
              </a:rPr>
              <a:t>クラス）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2417" name="AutoShape 13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8" name="AutoShape 14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9" name="AutoShape 15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86200" y="1447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Labyrinth</a:t>
            </a:r>
            <a:endParaRPr lang="en-US" altLang="ja-JP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3886200" y="1676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3505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3429000" y="1524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34290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6576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4114800" y="2362200"/>
            <a:ext cx="1066800" cy="3886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2590800" y="914400"/>
            <a:ext cx="83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2590800" y="1143000"/>
            <a:ext cx="83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endParaRPr lang="ja-JP" altLang="en-US"/>
          </a:p>
          <a:p>
            <a:r>
              <a:rPr lang="en-US" altLang="ja-JP" noProof="1"/>
              <a:t>Labyrinth* </a:t>
            </a:r>
            <a:endParaRPr lang="en-US" altLang="ja-JP"/>
          </a:p>
          <a:p>
            <a:r>
              <a:rPr lang="en-US" altLang="ja-JP" noProof="1"/>
              <a:t>m_pLabyrinth</a:t>
            </a:r>
            <a:endParaRPr lang="en-US" altLang="ja-JP"/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4191000" y="2971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4191000" y="3200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3505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4" name="AutoShape 28"/>
          <p:cNvSpPr>
            <a:spLocks noChangeArrowheads="1"/>
          </p:cNvSpPr>
          <p:nvPr/>
        </p:nvSpPr>
        <p:spPr bwMode="auto">
          <a:xfrm>
            <a:off x="3429000" y="3048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5" name="Rectangle 29"/>
          <p:cNvSpPr>
            <a:spLocks noChangeArrowheads="1"/>
          </p:cNvSpPr>
          <p:nvPr/>
        </p:nvSpPr>
        <p:spPr bwMode="auto">
          <a:xfrm>
            <a:off x="34290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6" name="Rectangle 30"/>
          <p:cNvSpPr>
            <a:spLocks noChangeArrowheads="1"/>
          </p:cNvSpPr>
          <p:nvPr/>
        </p:nvSpPr>
        <p:spPr bwMode="auto">
          <a:xfrm>
            <a:off x="36576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41910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41910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4191000" y="4648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4191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1" name="Rectangle 43"/>
          <p:cNvSpPr>
            <a:spLocks noChangeArrowheads="1"/>
          </p:cNvSpPr>
          <p:nvPr/>
        </p:nvSpPr>
        <p:spPr bwMode="auto">
          <a:xfrm>
            <a:off x="4191000" y="5486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2322" name="Rectangle 44"/>
          <p:cNvSpPr>
            <a:spLocks noChangeArrowheads="1"/>
          </p:cNvSpPr>
          <p:nvPr/>
        </p:nvSpPr>
        <p:spPr bwMode="auto">
          <a:xfrm>
            <a:off x="41910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3" name="Rectangle 49"/>
          <p:cNvSpPr>
            <a:spLocks noChangeArrowheads="1"/>
          </p:cNvSpPr>
          <p:nvPr/>
        </p:nvSpPr>
        <p:spPr bwMode="auto">
          <a:xfrm>
            <a:off x="3962400" y="2057400"/>
            <a:ext cx="1295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MainFactory</a:t>
            </a:r>
            <a:endParaRPr lang="en-US" altLang="ja-JP"/>
          </a:p>
        </p:txBody>
      </p:sp>
      <p:sp>
        <p:nvSpPr>
          <p:cNvPr id="12324" name="Rectangle 50"/>
          <p:cNvSpPr>
            <a:spLocks noChangeArrowheads="1"/>
          </p:cNvSpPr>
          <p:nvPr/>
        </p:nvSpPr>
        <p:spPr bwMode="auto">
          <a:xfrm>
            <a:off x="3962400" y="2286000"/>
            <a:ext cx="1295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25" name="Line 51"/>
          <p:cNvSpPr>
            <a:spLocks noChangeShapeType="1"/>
          </p:cNvSpPr>
          <p:nvPr/>
        </p:nvSpPr>
        <p:spPr bwMode="auto">
          <a:xfrm>
            <a:off x="3429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Rectangle 52"/>
          <p:cNvSpPr>
            <a:spLocks noChangeArrowheads="1"/>
          </p:cNvSpPr>
          <p:nvPr/>
        </p:nvSpPr>
        <p:spPr bwMode="auto">
          <a:xfrm>
            <a:off x="1600200" y="3048000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依存関係</a:t>
            </a:r>
          </a:p>
          <a:p>
            <a:r>
              <a:rPr lang="ja-JP" altLang="en-US"/>
              <a:t>（構築依存）</a:t>
            </a:r>
          </a:p>
        </p:txBody>
      </p:sp>
      <p:sp>
        <p:nvSpPr>
          <p:cNvPr id="12327" name="Line 53"/>
          <p:cNvSpPr>
            <a:spLocks noChangeShapeType="1"/>
          </p:cNvSpPr>
          <p:nvPr/>
        </p:nvSpPr>
        <p:spPr bwMode="auto">
          <a:xfrm>
            <a:off x="3505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AutoShape 54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9" name="Rectangle 55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0" name="Rectangle 56"/>
          <p:cNvSpPr>
            <a:spLocks noChangeArrowheads="1"/>
          </p:cNvSpPr>
          <p:nvPr/>
        </p:nvSpPr>
        <p:spPr bwMode="auto">
          <a:xfrm>
            <a:off x="3657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1" name="Line 57"/>
          <p:cNvSpPr>
            <a:spLocks noChangeShapeType="1"/>
          </p:cNvSpPr>
          <p:nvPr/>
        </p:nvSpPr>
        <p:spPr bwMode="auto">
          <a:xfrm>
            <a:off x="3505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AutoShape 58"/>
          <p:cNvSpPr>
            <a:spLocks noChangeArrowheads="1"/>
          </p:cNvSpPr>
          <p:nvPr/>
        </p:nvSpPr>
        <p:spPr bwMode="auto">
          <a:xfrm>
            <a:off x="3429000" y="4724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3" name="Rectangle 59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4" name="Rectangle 60"/>
          <p:cNvSpPr>
            <a:spLocks noChangeArrowheads="1"/>
          </p:cNvSpPr>
          <p:nvPr/>
        </p:nvSpPr>
        <p:spPr bwMode="auto">
          <a:xfrm>
            <a:off x="36576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5" name="Line 61"/>
          <p:cNvSpPr>
            <a:spLocks noChangeShapeType="1"/>
          </p:cNvSpPr>
          <p:nvPr/>
        </p:nvSpPr>
        <p:spPr bwMode="auto">
          <a:xfrm>
            <a:off x="3505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6" name="AutoShape 62"/>
          <p:cNvSpPr>
            <a:spLocks noChangeArrowheads="1"/>
          </p:cNvSpPr>
          <p:nvPr/>
        </p:nvSpPr>
        <p:spPr bwMode="auto">
          <a:xfrm>
            <a:off x="3429000" y="5562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7" name="Rectangle 63"/>
          <p:cNvSpPr>
            <a:spLocks noChangeArrowheads="1"/>
          </p:cNvSpPr>
          <p:nvPr/>
        </p:nvSpPr>
        <p:spPr bwMode="auto">
          <a:xfrm>
            <a:off x="34290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8" name="Rectangle 64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9" name="Rectangle 65"/>
          <p:cNvSpPr>
            <a:spLocks noChangeArrowheads="1"/>
          </p:cNvSpPr>
          <p:nvPr/>
        </p:nvSpPr>
        <p:spPr bwMode="auto">
          <a:xfrm>
            <a:off x="5334000" y="457200"/>
            <a:ext cx="8382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40" name="Rectangle 66"/>
          <p:cNvSpPr>
            <a:spLocks noChangeArrowheads="1"/>
          </p:cNvSpPr>
          <p:nvPr/>
        </p:nvSpPr>
        <p:spPr bwMode="auto">
          <a:xfrm>
            <a:off x="5334000" y="685800"/>
            <a:ext cx="8382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341" name="Rectangle 67"/>
          <p:cNvSpPr>
            <a:spLocks noChangeArrowheads="1"/>
          </p:cNvSpPr>
          <p:nvPr/>
        </p:nvSpPr>
        <p:spPr bwMode="auto">
          <a:xfrm>
            <a:off x="6629400" y="457200"/>
            <a:ext cx="1066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m_TextureVec</a:t>
            </a:r>
            <a:r>
              <a:rPr lang="ja-JP"/>
              <a:t>内</a:t>
            </a:r>
            <a:endParaRPr lang="ja-JP" altLang="en-US"/>
          </a:p>
          <a:p>
            <a:r>
              <a:rPr lang="ja-JP"/>
              <a:t>に</a:t>
            </a:r>
            <a:r>
              <a:rPr lang="ja-JP" altLang="en-US"/>
              <a:t>実装</a:t>
            </a:r>
          </a:p>
        </p:txBody>
      </p:sp>
      <p:sp>
        <p:nvSpPr>
          <p:cNvPr id="12342" name="Rectangle 68"/>
          <p:cNvSpPr>
            <a:spLocks noChangeArrowheads="1"/>
          </p:cNvSpPr>
          <p:nvPr/>
        </p:nvSpPr>
        <p:spPr bwMode="auto">
          <a:xfrm>
            <a:off x="6705600" y="1066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12343" name="Rectangle 69"/>
          <p:cNvSpPr>
            <a:spLocks noChangeArrowheads="1"/>
          </p:cNvSpPr>
          <p:nvPr/>
        </p:nvSpPr>
        <p:spPr bwMode="auto">
          <a:xfrm>
            <a:off x="6705600" y="1295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44" name="Line 70"/>
          <p:cNvSpPr>
            <a:spLocks noChangeShapeType="1"/>
          </p:cNvSpPr>
          <p:nvPr/>
        </p:nvSpPr>
        <p:spPr bwMode="auto">
          <a:xfrm>
            <a:off x="6248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5" name="AutoShape 71"/>
          <p:cNvSpPr>
            <a:spLocks noChangeArrowheads="1"/>
          </p:cNvSpPr>
          <p:nvPr/>
        </p:nvSpPr>
        <p:spPr bwMode="auto">
          <a:xfrm>
            <a:off x="6172200" y="1143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46" name="Rectangle 72"/>
          <p:cNvSpPr>
            <a:spLocks noChangeArrowheads="1"/>
          </p:cNvSpPr>
          <p:nvPr/>
        </p:nvSpPr>
        <p:spPr bwMode="auto">
          <a:xfrm>
            <a:off x="61722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47" name="Rectangle 73"/>
          <p:cNvSpPr>
            <a:spLocks noChangeArrowheads="1"/>
          </p:cNvSpPr>
          <p:nvPr/>
        </p:nvSpPr>
        <p:spPr bwMode="auto">
          <a:xfrm>
            <a:off x="64008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12348" name="Line 74"/>
          <p:cNvSpPr>
            <a:spLocks noChangeShapeType="1"/>
          </p:cNvSpPr>
          <p:nvPr/>
        </p:nvSpPr>
        <p:spPr bwMode="auto">
          <a:xfrm flipV="1">
            <a:off x="23622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9" name="Rectangle 75"/>
          <p:cNvSpPr>
            <a:spLocks noChangeArrowheads="1"/>
          </p:cNvSpPr>
          <p:nvPr/>
        </p:nvSpPr>
        <p:spPr bwMode="auto">
          <a:xfrm>
            <a:off x="6629400" y="1905000"/>
            <a:ext cx="1066800" cy="441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50" name="Rectangle 76"/>
          <p:cNvSpPr>
            <a:spLocks noChangeArrowheads="1"/>
          </p:cNvSpPr>
          <p:nvPr/>
        </p:nvSpPr>
        <p:spPr bwMode="auto">
          <a:xfrm>
            <a:off x="6705600" y="2286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2351" name="Rectangle 77"/>
          <p:cNvSpPr>
            <a:spLocks noChangeArrowheads="1"/>
          </p:cNvSpPr>
          <p:nvPr/>
        </p:nvSpPr>
        <p:spPr bwMode="auto">
          <a:xfrm>
            <a:off x="6705600" y="2514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2" name="Line 78"/>
          <p:cNvSpPr>
            <a:spLocks noChangeShapeType="1"/>
          </p:cNvSpPr>
          <p:nvPr/>
        </p:nvSpPr>
        <p:spPr bwMode="auto">
          <a:xfrm>
            <a:off x="6248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3" name="AutoShape 79"/>
          <p:cNvSpPr>
            <a:spLocks noChangeArrowheads="1"/>
          </p:cNvSpPr>
          <p:nvPr/>
        </p:nvSpPr>
        <p:spPr bwMode="auto">
          <a:xfrm>
            <a:off x="6172200" y="2362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54" name="Rectangle 80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5" name="Rectangle 81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6" name="Rectangle 82"/>
          <p:cNvSpPr>
            <a:spLocks noChangeArrowheads="1"/>
          </p:cNvSpPr>
          <p:nvPr/>
        </p:nvSpPr>
        <p:spPr bwMode="auto">
          <a:xfrm>
            <a:off x="6705600" y="3048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2357" name="Rectangle 83"/>
          <p:cNvSpPr>
            <a:spLocks noChangeArrowheads="1"/>
          </p:cNvSpPr>
          <p:nvPr/>
        </p:nvSpPr>
        <p:spPr bwMode="auto">
          <a:xfrm>
            <a:off x="6705600" y="3276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8" name="Line 84"/>
          <p:cNvSpPr>
            <a:spLocks noChangeShapeType="1"/>
          </p:cNvSpPr>
          <p:nvPr/>
        </p:nvSpPr>
        <p:spPr bwMode="auto">
          <a:xfrm>
            <a:off x="6248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9" name="AutoShape 85"/>
          <p:cNvSpPr>
            <a:spLocks noChangeArrowheads="1"/>
          </p:cNvSpPr>
          <p:nvPr/>
        </p:nvSpPr>
        <p:spPr bwMode="auto">
          <a:xfrm>
            <a:off x="6172200" y="3124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0" name="Rectangle 86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1" name="Rectangle 87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2" name="Rectangle 88"/>
          <p:cNvSpPr>
            <a:spLocks noChangeArrowheads="1"/>
          </p:cNvSpPr>
          <p:nvPr/>
        </p:nvSpPr>
        <p:spPr bwMode="auto">
          <a:xfrm>
            <a:off x="67056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2363" name="Rectangle 89"/>
          <p:cNvSpPr>
            <a:spLocks noChangeArrowheads="1"/>
          </p:cNvSpPr>
          <p:nvPr/>
        </p:nvSpPr>
        <p:spPr bwMode="auto">
          <a:xfrm>
            <a:off x="67056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64" name="Line 90"/>
          <p:cNvSpPr>
            <a:spLocks noChangeShapeType="1"/>
          </p:cNvSpPr>
          <p:nvPr/>
        </p:nvSpPr>
        <p:spPr bwMode="auto">
          <a:xfrm>
            <a:off x="6248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65" name="AutoShape 91"/>
          <p:cNvSpPr>
            <a:spLocks noChangeArrowheads="1"/>
          </p:cNvSpPr>
          <p:nvPr/>
        </p:nvSpPr>
        <p:spPr bwMode="auto">
          <a:xfrm>
            <a:off x="61722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6" name="Rectangle 92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7" name="Rectangle 93"/>
          <p:cNvSpPr>
            <a:spLocks noChangeArrowheads="1"/>
          </p:cNvSpPr>
          <p:nvPr/>
        </p:nvSpPr>
        <p:spPr bwMode="auto">
          <a:xfrm>
            <a:off x="64008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8" name="Rectangle 94"/>
          <p:cNvSpPr>
            <a:spLocks noChangeArrowheads="1"/>
          </p:cNvSpPr>
          <p:nvPr/>
        </p:nvSpPr>
        <p:spPr bwMode="auto">
          <a:xfrm>
            <a:off x="6705600" y="4572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2369" name="Rectangle 95"/>
          <p:cNvSpPr>
            <a:spLocks noChangeArrowheads="1"/>
          </p:cNvSpPr>
          <p:nvPr/>
        </p:nvSpPr>
        <p:spPr bwMode="auto">
          <a:xfrm>
            <a:off x="6705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0" name="Line 96"/>
          <p:cNvSpPr>
            <a:spLocks noChangeShapeType="1"/>
          </p:cNvSpPr>
          <p:nvPr/>
        </p:nvSpPr>
        <p:spPr bwMode="auto">
          <a:xfrm>
            <a:off x="6248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AutoShape 97"/>
          <p:cNvSpPr>
            <a:spLocks noChangeArrowheads="1"/>
          </p:cNvSpPr>
          <p:nvPr/>
        </p:nvSpPr>
        <p:spPr bwMode="auto">
          <a:xfrm>
            <a:off x="6172200" y="4648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2" name="Rectangle 98"/>
          <p:cNvSpPr>
            <a:spLocks noChangeArrowheads="1"/>
          </p:cNvSpPr>
          <p:nvPr/>
        </p:nvSpPr>
        <p:spPr bwMode="auto">
          <a:xfrm>
            <a:off x="61722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3" name="Rectangle 99"/>
          <p:cNvSpPr>
            <a:spLocks noChangeArrowheads="1"/>
          </p:cNvSpPr>
          <p:nvPr/>
        </p:nvSpPr>
        <p:spPr bwMode="auto">
          <a:xfrm>
            <a:off x="64008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4" name="Rectangle 100"/>
          <p:cNvSpPr>
            <a:spLocks noChangeArrowheads="1"/>
          </p:cNvSpPr>
          <p:nvPr/>
        </p:nvSpPr>
        <p:spPr bwMode="auto">
          <a:xfrm>
            <a:off x="6705600" y="5334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2375" name="Rectangle 101"/>
          <p:cNvSpPr>
            <a:spLocks noChangeArrowheads="1"/>
          </p:cNvSpPr>
          <p:nvPr/>
        </p:nvSpPr>
        <p:spPr bwMode="auto">
          <a:xfrm>
            <a:off x="6705600" y="5562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6" name="Line 102"/>
          <p:cNvSpPr>
            <a:spLocks noChangeShapeType="1"/>
          </p:cNvSpPr>
          <p:nvPr/>
        </p:nvSpPr>
        <p:spPr bwMode="auto">
          <a:xfrm>
            <a:off x="6248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7" name="AutoShape 103"/>
          <p:cNvSpPr>
            <a:spLocks noChangeArrowheads="1"/>
          </p:cNvSpPr>
          <p:nvPr/>
        </p:nvSpPr>
        <p:spPr bwMode="auto">
          <a:xfrm>
            <a:off x="6172200" y="5410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8" name="Rectangle 104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9" name="Rectangle 10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0" name="Rectangle 146"/>
          <p:cNvSpPr>
            <a:spLocks noChangeArrowheads="1"/>
          </p:cNvSpPr>
          <p:nvPr/>
        </p:nvSpPr>
        <p:spPr bwMode="auto">
          <a:xfrm>
            <a:off x="8382000" y="1219200"/>
            <a:ext cx="1066800" cy="3505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81" name="Rectangle 147"/>
          <p:cNvSpPr>
            <a:spLocks noChangeArrowheads="1"/>
          </p:cNvSpPr>
          <p:nvPr/>
        </p:nvSpPr>
        <p:spPr bwMode="auto">
          <a:xfrm>
            <a:off x="8458200" y="1600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2382" name="Rectangle 148"/>
          <p:cNvSpPr>
            <a:spLocks noChangeArrowheads="1"/>
          </p:cNvSpPr>
          <p:nvPr/>
        </p:nvSpPr>
        <p:spPr bwMode="auto">
          <a:xfrm>
            <a:off x="8458200" y="1828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3" name="Line 149"/>
          <p:cNvSpPr>
            <a:spLocks noChangeShapeType="1"/>
          </p:cNvSpPr>
          <p:nvPr/>
        </p:nvSpPr>
        <p:spPr bwMode="auto">
          <a:xfrm>
            <a:off x="8001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84" name="AutoShape 150"/>
          <p:cNvSpPr>
            <a:spLocks noChangeArrowheads="1"/>
          </p:cNvSpPr>
          <p:nvPr/>
        </p:nvSpPr>
        <p:spPr bwMode="auto">
          <a:xfrm>
            <a:off x="7924800" y="1676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85" name="Rectangle 151"/>
          <p:cNvSpPr>
            <a:spLocks noChangeArrowheads="1"/>
          </p:cNvSpPr>
          <p:nvPr/>
        </p:nvSpPr>
        <p:spPr bwMode="auto">
          <a:xfrm>
            <a:off x="79248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6" name="Rectangle 152"/>
          <p:cNvSpPr>
            <a:spLocks noChangeArrowheads="1"/>
          </p:cNvSpPr>
          <p:nvPr/>
        </p:nvSpPr>
        <p:spPr bwMode="auto">
          <a:xfrm>
            <a:off x="81534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7" name="Rectangle 153"/>
          <p:cNvSpPr>
            <a:spLocks noChangeArrowheads="1"/>
          </p:cNvSpPr>
          <p:nvPr/>
        </p:nvSpPr>
        <p:spPr bwMode="auto">
          <a:xfrm>
            <a:off x="8458200" y="2362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2388" name="Rectangle 154"/>
          <p:cNvSpPr>
            <a:spLocks noChangeArrowheads="1"/>
          </p:cNvSpPr>
          <p:nvPr/>
        </p:nvSpPr>
        <p:spPr bwMode="auto">
          <a:xfrm>
            <a:off x="8458200" y="2590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9" name="Line 155"/>
          <p:cNvSpPr>
            <a:spLocks noChangeShapeType="1"/>
          </p:cNvSpPr>
          <p:nvPr/>
        </p:nvSpPr>
        <p:spPr bwMode="auto">
          <a:xfrm>
            <a:off x="8001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0" name="AutoShape 156"/>
          <p:cNvSpPr>
            <a:spLocks noChangeArrowheads="1"/>
          </p:cNvSpPr>
          <p:nvPr/>
        </p:nvSpPr>
        <p:spPr bwMode="auto">
          <a:xfrm>
            <a:off x="7924800" y="2438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1" name="Rectangle 157"/>
          <p:cNvSpPr>
            <a:spLocks noChangeArrowheads="1"/>
          </p:cNvSpPr>
          <p:nvPr/>
        </p:nvSpPr>
        <p:spPr bwMode="auto">
          <a:xfrm>
            <a:off x="79248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2" name="Rectangle 158"/>
          <p:cNvSpPr>
            <a:spLocks noChangeArrowheads="1"/>
          </p:cNvSpPr>
          <p:nvPr/>
        </p:nvSpPr>
        <p:spPr bwMode="auto">
          <a:xfrm>
            <a:off x="81534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3" name="Rectangle 159"/>
          <p:cNvSpPr>
            <a:spLocks noChangeArrowheads="1"/>
          </p:cNvSpPr>
          <p:nvPr/>
        </p:nvSpPr>
        <p:spPr bwMode="auto">
          <a:xfrm>
            <a:off x="8458200" y="3124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</a:t>
            </a:r>
            <a:endParaRPr lang="en-US" altLang="ja-JP"/>
          </a:p>
        </p:txBody>
      </p:sp>
      <p:sp>
        <p:nvSpPr>
          <p:cNvPr id="12394" name="Rectangle 160"/>
          <p:cNvSpPr>
            <a:spLocks noChangeArrowheads="1"/>
          </p:cNvSpPr>
          <p:nvPr/>
        </p:nvSpPr>
        <p:spPr bwMode="auto">
          <a:xfrm>
            <a:off x="8458200" y="3352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95" name="Line 161"/>
          <p:cNvSpPr>
            <a:spLocks noChangeShapeType="1"/>
          </p:cNvSpPr>
          <p:nvPr/>
        </p:nvSpPr>
        <p:spPr bwMode="auto">
          <a:xfrm>
            <a:off x="8001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6" name="AutoShape 162"/>
          <p:cNvSpPr>
            <a:spLocks noChangeArrowheads="1"/>
          </p:cNvSpPr>
          <p:nvPr/>
        </p:nvSpPr>
        <p:spPr bwMode="auto">
          <a:xfrm>
            <a:off x="79248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7" name="Rectangle 163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8" name="Rectangle 164"/>
          <p:cNvSpPr>
            <a:spLocks noChangeArrowheads="1"/>
          </p:cNvSpPr>
          <p:nvPr/>
        </p:nvSpPr>
        <p:spPr bwMode="auto">
          <a:xfrm>
            <a:off x="81534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9" name="Rectangle 165"/>
          <p:cNvSpPr>
            <a:spLocks noChangeArrowheads="1"/>
          </p:cNvSpPr>
          <p:nvPr/>
        </p:nvSpPr>
        <p:spPr bwMode="auto">
          <a:xfrm>
            <a:off x="8458200" y="3886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2400" name="Rectangle 166"/>
          <p:cNvSpPr>
            <a:spLocks noChangeArrowheads="1"/>
          </p:cNvSpPr>
          <p:nvPr/>
        </p:nvSpPr>
        <p:spPr bwMode="auto">
          <a:xfrm>
            <a:off x="8458200" y="4114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401" name="Line 167"/>
          <p:cNvSpPr>
            <a:spLocks noChangeShapeType="1"/>
          </p:cNvSpPr>
          <p:nvPr/>
        </p:nvSpPr>
        <p:spPr bwMode="auto">
          <a:xfrm>
            <a:off x="8001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2" name="AutoShape 168"/>
          <p:cNvSpPr>
            <a:spLocks noChangeArrowheads="1"/>
          </p:cNvSpPr>
          <p:nvPr/>
        </p:nvSpPr>
        <p:spPr bwMode="auto">
          <a:xfrm>
            <a:off x="7924800" y="3962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03" name="Rectangle 169"/>
          <p:cNvSpPr>
            <a:spLocks noChangeArrowheads="1"/>
          </p:cNvSpPr>
          <p:nvPr/>
        </p:nvSpPr>
        <p:spPr bwMode="auto">
          <a:xfrm>
            <a:off x="79248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4" name="Rectangle 170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5" name="Rectangle 177"/>
          <p:cNvSpPr>
            <a:spLocks noChangeArrowheads="1"/>
          </p:cNvSpPr>
          <p:nvPr/>
        </p:nvSpPr>
        <p:spPr bwMode="auto">
          <a:xfrm>
            <a:off x="7848600" y="4572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6" name="Rectangle 178"/>
          <p:cNvSpPr>
            <a:spLocks noChangeArrowheads="1"/>
          </p:cNvSpPr>
          <p:nvPr/>
        </p:nvSpPr>
        <p:spPr bwMode="auto">
          <a:xfrm>
            <a:off x="78486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r>
              <a:rPr lang="en-US" altLang="ja-JP" noProof="1"/>
              <a:t>DX2MultiText* m_pText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2407" name="Line 179"/>
          <p:cNvSpPr>
            <a:spLocks noChangeShapeType="1"/>
          </p:cNvSpPr>
          <p:nvPr/>
        </p:nvSpPr>
        <p:spPr bwMode="auto">
          <a:xfrm flipH="1" flipV="1">
            <a:off x="7924800" y="1143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8" name="Rectangle 180"/>
          <p:cNvSpPr>
            <a:spLocks noChangeArrowheads="1"/>
          </p:cNvSpPr>
          <p:nvPr/>
        </p:nvSpPr>
        <p:spPr bwMode="auto">
          <a:xfrm>
            <a:off x="7848600" y="4800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9" name="Rectangle 181"/>
          <p:cNvSpPr>
            <a:spLocks noChangeArrowheads="1"/>
          </p:cNvSpPr>
          <p:nvPr/>
        </p:nvSpPr>
        <p:spPr bwMode="auto">
          <a:xfrm>
            <a:off x="7848600" y="50292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410" name="Line 182"/>
          <p:cNvSpPr>
            <a:spLocks noChangeShapeType="1"/>
          </p:cNvSpPr>
          <p:nvPr/>
        </p:nvSpPr>
        <p:spPr bwMode="auto">
          <a:xfrm flipH="1"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1" name="Rectangle 183"/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2412" name="Rectangle 184"/>
          <p:cNvSpPr>
            <a:spLocks noChangeArrowheads="1"/>
          </p:cNvSpPr>
          <p:nvPr/>
        </p:nvSpPr>
        <p:spPr bwMode="auto">
          <a:xfrm>
            <a:off x="8382000" y="5791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6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  <a:p>
            <a:endParaRPr lang="en-US" altLang="ja-JP"/>
          </a:p>
        </p:txBody>
      </p:sp>
      <p:sp>
        <p:nvSpPr>
          <p:cNvPr id="12413" name="Line 185"/>
          <p:cNvSpPr>
            <a:spLocks noChangeShapeType="1"/>
          </p:cNvSpPr>
          <p:nvPr/>
        </p:nvSpPr>
        <p:spPr bwMode="auto">
          <a:xfrm>
            <a:off x="8001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4" name="AutoShape 186"/>
          <p:cNvSpPr>
            <a:spLocks noChangeArrowheads="1"/>
          </p:cNvSpPr>
          <p:nvPr/>
        </p:nvSpPr>
        <p:spPr bwMode="auto">
          <a:xfrm>
            <a:off x="7924800" y="5638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15" name="Rectangle 187"/>
          <p:cNvSpPr>
            <a:spLocks noChangeArrowheads="1"/>
          </p:cNvSpPr>
          <p:nvPr/>
        </p:nvSpPr>
        <p:spPr bwMode="auto">
          <a:xfrm>
            <a:off x="79248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16" name="Rectangle 188"/>
          <p:cNvSpPr>
            <a:spLocks noChangeArrowheads="1"/>
          </p:cNvSpPr>
          <p:nvPr/>
        </p:nvSpPr>
        <p:spPr bwMode="auto">
          <a:xfrm>
            <a:off x="81534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kids_tmpl">
  <a:themeElements>
    <a:clrScheme name="comkids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kids_tmp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comkids_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Settings\YY\Application Data\Microsoft\Templates\comkids_tmpl.pot</Template>
  <TotalTime>43013</TotalTime>
  <Words>928</Words>
  <Application>Microsoft Office PowerPoint</Application>
  <PresentationFormat>A4 210 x 297 mm</PresentationFormat>
  <Paragraphs>441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comkids_tmpl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YY</dc:creator>
  <cp:lastModifiedBy>sayuri</cp:lastModifiedBy>
  <cp:revision>719</cp:revision>
  <cp:lastPrinted>2012-04-24T15:37:43Z</cp:lastPrinted>
  <dcterms:created xsi:type="dcterms:W3CDTF">2006-12-22T02:30:18Z</dcterms:created>
  <dcterms:modified xsi:type="dcterms:W3CDTF">2013-06-10T02:30:33Z</dcterms:modified>
</cp:coreProperties>
</file>