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71" r:id="rId10"/>
    <p:sldId id="270" r:id="rId11"/>
    <p:sldId id="274" r:id="rId12"/>
    <p:sldId id="262" r:id="rId13"/>
    <p:sldId id="265" r:id="rId14"/>
    <p:sldId id="280" r:id="rId15"/>
    <p:sldId id="281" r:id="rId16"/>
    <p:sldId id="277" r:id="rId17"/>
    <p:sldId id="275" r:id="rId18"/>
    <p:sldId id="276" r:id="rId19"/>
    <p:sldId id="272" r:id="rId20"/>
    <p:sldId id="273" r:id="rId21"/>
    <p:sldId id="264" r:id="rId22"/>
    <p:sldId id="266" r:id="rId23"/>
    <p:sldId id="278" r:id="rId24"/>
    <p:sldId id="279" r:id="rId25"/>
    <p:sldId id="282" r:id="rId26"/>
    <p:sldId id="284" r:id="rId27"/>
    <p:sldId id="285" r:id="rId28"/>
    <p:sldId id="286" r:id="rId29"/>
    <p:sldId id="287" r:id="rId30"/>
    <p:sldId id="289" r:id="rId31"/>
    <p:sldId id="288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660"/>
  </p:normalViewPr>
  <p:slideViewPr>
    <p:cSldViewPr>
      <p:cViewPr>
        <p:scale>
          <a:sx n="75" d="100"/>
          <a:sy n="75" d="100"/>
        </p:scale>
        <p:origin x="-12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FC6E-CD95-4BF0-9719-DDBA9D352F9C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062A-C5CF-4C2D-BFF6-CBE80105CC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3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9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95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3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D5AD-4746-4BEC-A91B-D60F9A195197}" type="datetimeFigureOut">
              <a:rPr kumimoji="1" lang="ja-JP" altLang="en-US" smtClean="0"/>
              <a:t>2013/4/25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5193831" cy="1080120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 err="1" smtClean="0"/>
              <a:t>Magnetica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9322" y="908720"/>
            <a:ext cx="2520280" cy="598081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Team</a:t>
            </a:r>
            <a:r>
              <a:rPr kumimoji="1"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Bokan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44" y="256490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主人公の</a:t>
            </a:r>
            <a:r>
              <a:rPr kumimoji="1"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磁力（</a:t>
            </a:r>
            <a:r>
              <a:rPr lang="en-US" altLang="ja-JP" sz="36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3600" b="1" dirty="0" smtClean="0">
                <a:solidFill>
                  <a:srgbClr val="C00000"/>
                </a:solidFill>
              </a:rPr>
              <a:t>極</a:t>
            </a:r>
            <a:r>
              <a:rPr lang="ja-JP" altLang="en-US" sz="3600" b="1" dirty="0" smtClean="0"/>
              <a:t>・</a:t>
            </a:r>
            <a:r>
              <a:rPr lang="en-US" altLang="ja-JP" sz="3600" b="1" dirty="0" smtClean="0">
                <a:solidFill>
                  <a:schemeClr val="tx2"/>
                </a:solidFill>
              </a:rPr>
              <a:t>S</a:t>
            </a:r>
            <a:r>
              <a:rPr lang="ja-JP" altLang="en-US" sz="36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3600" b="1" dirty="0" smtClean="0"/>
              <a:t>）の力で誘導し</a:t>
            </a:r>
            <a:endParaRPr lang="en-US" altLang="ja-JP" sz="3600" b="1" dirty="0" smtClean="0"/>
          </a:p>
          <a:p>
            <a:r>
              <a:rPr lang="ja-JP" altLang="en-US" sz="3600" b="1" dirty="0"/>
              <a:t>迷路</a:t>
            </a:r>
            <a:r>
              <a:rPr lang="ja-JP" altLang="en-US" sz="3600" b="1" dirty="0" smtClean="0"/>
              <a:t>から脱出させるゲーム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41234" y="1591550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テーマ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磁力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3968" y="1611957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舞台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迷路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736620"/>
            <a:ext cx="66967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自身は</a:t>
            </a:r>
            <a:r>
              <a:rPr kumimoji="1" lang="en-US" altLang="ja-JP" sz="2800" b="1" dirty="0" smtClean="0">
                <a:solidFill>
                  <a:srgbClr val="C00000"/>
                </a:solidFill>
              </a:rPr>
              <a:t>N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極</a:t>
            </a:r>
            <a:r>
              <a:rPr kumimoji="1" lang="ja-JP" altLang="en-US" sz="2800" b="1" dirty="0" smtClean="0"/>
              <a:t>状態、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S</a:t>
            </a:r>
            <a:r>
              <a:rPr lang="ja-JP" altLang="en-US" sz="28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2800" b="1" dirty="0" smtClean="0"/>
              <a:t>状態に変化する</a:t>
            </a:r>
            <a:endParaRPr lang="en-US" altLang="ja-JP" sz="2800" b="1" dirty="0" smtClean="0"/>
          </a:p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の状態を考慮してうまく誘導しよう</a:t>
            </a:r>
            <a:r>
              <a:rPr kumimoji="1" lang="en-US" altLang="ja-JP" sz="2800" b="1" dirty="0" smtClean="0"/>
              <a:t>!!</a:t>
            </a:r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09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壁（ビリビリ）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壁（ビリビリ）</a:t>
            </a:r>
            <a:endParaRPr lang="en-US" altLang="ja-JP" dirty="0" smtClean="0"/>
          </a:p>
          <a:p>
            <a:r>
              <a:rPr lang="ja-JP" altLang="en-US" dirty="0" smtClean="0"/>
              <a:t>・壁に触れると死亡</a:t>
            </a:r>
            <a:endParaRPr lang="en-US" altLang="ja-JP" dirty="0" smtClean="0"/>
          </a:p>
          <a:p>
            <a:r>
              <a:rPr lang="ja-JP" altLang="en-US" dirty="0" smtClean="0"/>
              <a:t>・一撃死</a:t>
            </a:r>
            <a:endParaRPr lang="en-US" altLang="ja-JP" dirty="0" smtClean="0"/>
          </a:p>
          <a:p>
            <a:r>
              <a:rPr lang="ja-JP" altLang="en-US" dirty="0" smtClean="0"/>
              <a:t>・漏電</a:t>
            </a:r>
            <a:endParaRPr lang="en-US" altLang="ja-JP" dirty="0" smtClean="0"/>
          </a:p>
          <a:p>
            <a:r>
              <a:rPr lang="ja-JP" altLang="en-US" dirty="0" smtClean="0"/>
              <a:t>・ステージの端、ステージ内にある</a:t>
            </a:r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4242226" y="3138378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042426" y="3911738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5178330" y="4484588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174361" y="4925307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51920" y="219250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34139" y="4946733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6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3" name="円/楕円 12"/>
          <p:cNvSpPr/>
          <p:nvPr/>
        </p:nvSpPr>
        <p:spPr>
          <a:xfrm>
            <a:off x="1497842" y="5471340"/>
            <a:ext cx="439023" cy="4390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3" idx="7"/>
            <a:endCxn id="18" idx="3"/>
          </p:cNvCxnSpPr>
          <p:nvPr/>
        </p:nvCxnSpPr>
        <p:spPr>
          <a:xfrm flipV="1">
            <a:off x="1872572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547404" y="321297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・ゲージ消費による磁界の配置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・ステージ内のエネルギー回収によるゲージ回復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8" idx="3"/>
          </p:cNvCxnSpPr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18" idx="3"/>
          </p:cNvCxnSpPr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5733256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8318826" y="4710329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544671" y="5058795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57386" y="5041029"/>
            <a:ext cx="0" cy="61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100392" y="5041029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544108" y="5247601"/>
            <a:ext cx="30132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660232" y="4717360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156739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残り回数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779047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消費量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312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・ゲージが貯まると自機の磁極の強制変化（Ｓ→Ｎ、Ｎ→Ｓ）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・エネルギーに触れると回収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・ゲージが溜まるとスーパーモード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4164169" y="2149699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06351" y="306520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380312" y="188086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4973250" y="15807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380312" y="30542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283429" y="273270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爆発 1 2"/>
          <p:cNvSpPr/>
          <p:nvPr/>
        </p:nvSpPr>
        <p:spPr>
          <a:xfrm>
            <a:off x="4355976" y="1927262"/>
            <a:ext cx="2918658" cy="140761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破壊できる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1149391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・ゲージが溜まると自機を中心に爆発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円/楕円 1"/>
          <p:cNvSpPr/>
          <p:nvPr/>
        </p:nvSpPr>
        <p:spPr>
          <a:xfrm>
            <a:off x="2780371" y="1410807"/>
            <a:ext cx="4219738" cy="4187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31273" y="173089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65749" y="369071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110610" y="270985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568359" y="3721206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877502" y="3009937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347310" y="233773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/>
          <p:cNvSpPr/>
          <p:nvPr/>
        </p:nvSpPr>
        <p:spPr>
          <a:xfrm>
            <a:off x="4244542" y="1665405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4203260" y="222759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乗算記号 53"/>
          <p:cNvSpPr/>
          <p:nvPr/>
        </p:nvSpPr>
        <p:spPr>
          <a:xfrm>
            <a:off x="4987506" y="260434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乗算記号 57"/>
          <p:cNvSpPr/>
          <p:nvPr/>
        </p:nvSpPr>
        <p:spPr>
          <a:xfrm>
            <a:off x="5733452" y="2859894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5860950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乗算記号 65"/>
          <p:cNvSpPr/>
          <p:nvPr/>
        </p:nvSpPr>
        <p:spPr>
          <a:xfrm>
            <a:off x="5441231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</a:t>
            </a:r>
            <a:r>
              <a:rPr lang="ja-JP" altLang="en-US" dirty="0"/>
              <a:t>磁力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磁力を発する壁</a:t>
            </a:r>
            <a:endParaRPr lang="en-US" altLang="ja-JP" dirty="0" smtClean="0"/>
          </a:p>
          <a:p>
            <a:r>
              <a:rPr lang="ja-JP" altLang="en-US" dirty="0" smtClean="0"/>
              <a:t>自機が近づくと、吸い付きまたは反発する</a:t>
            </a:r>
            <a:endParaRPr lang="en-US" altLang="ja-JP" dirty="0" smtClean="0"/>
          </a:p>
          <a:p>
            <a:r>
              <a:rPr lang="ja-JP" altLang="en-US" dirty="0"/>
              <a:t>磁力</a:t>
            </a:r>
            <a:r>
              <a:rPr lang="ja-JP" altLang="en-US" dirty="0" smtClean="0"/>
              <a:t>は最弱、磁界優先</a:t>
            </a:r>
            <a:endParaRPr lang="en-US" altLang="ja-JP" dirty="0" smtClean="0"/>
          </a:p>
        </p:txBody>
      </p:sp>
      <p:sp>
        <p:nvSpPr>
          <p:cNvPr id="26" name="円/楕円 25"/>
          <p:cNvSpPr/>
          <p:nvPr/>
        </p:nvSpPr>
        <p:spPr>
          <a:xfrm>
            <a:off x="3165714" y="3589158"/>
            <a:ext cx="322580" cy="32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8393963" y="3415238"/>
            <a:ext cx="284030" cy="2932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月 10"/>
          <p:cNvSpPr/>
          <p:nvPr/>
        </p:nvSpPr>
        <p:spPr>
          <a:xfrm flipH="1">
            <a:off x="3521438" y="1332243"/>
            <a:ext cx="1944216" cy="5179567"/>
          </a:xfrm>
          <a:prstGeom prst="moon">
            <a:avLst>
              <a:gd name="adj" fmla="val 87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月 32"/>
          <p:cNvSpPr/>
          <p:nvPr/>
        </p:nvSpPr>
        <p:spPr>
          <a:xfrm>
            <a:off x="6449747" y="1319450"/>
            <a:ext cx="1944216" cy="5179567"/>
          </a:xfrm>
          <a:prstGeom prst="moon">
            <a:avLst>
              <a:gd name="adj" fmla="val 87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028384" y="1319450"/>
            <a:ext cx="360040" cy="51845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7020272" y="4789858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flipV="1">
            <a:off x="7217461" y="3909234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4644008" y="4880868"/>
            <a:ext cx="273030" cy="364040"/>
            <a:chOff x="611560" y="404664"/>
            <a:chExt cx="648072" cy="864096"/>
          </a:xfrm>
        </p:grpSpPr>
        <p:sp>
          <p:nvSpPr>
            <p:cNvPr id="42" name="二等辺三角形 41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2" name="直線矢印コネクタ 51"/>
          <p:cNvCxnSpPr/>
          <p:nvPr/>
        </p:nvCxnSpPr>
        <p:spPr>
          <a:xfrm flipV="1">
            <a:off x="4774636" y="4065813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5687" y="4797152"/>
            <a:ext cx="375063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放電ポイント</a:t>
            </a:r>
            <a:endParaRPr lang="en-US" altLang="ja-JP" dirty="0" smtClean="0"/>
          </a:p>
          <a:p>
            <a:r>
              <a:rPr lang="ja-JP" altLang="en-US" dirty="0"/>
              <a:t>一定の間隔</a:t>
            </a:r>
            <a:r>
              <a:rPr lang="ja-JP" altLang="en-US" dirty="0" smtClean="0"/>
              <a:t>で放電している</a:t>
            </a:r>
            <a:endParaRPr lang="en-US" altLang="ja-JP" dirty="0" smtClean="0"/>
          </a:p>
          <a:p>
            <a:r>
              <a:rPr lang="ja-JP" altLang="en-US" dirty="0" smtClean="0"/>
              <a:t>放電に当たると死ぬ</a:t>
            </a:r>
            <a:endParaRPr lang="en-US" altLang="ja-JP" dirty="0" smtClean="0"/>
          </a:p>
          <a:p>
            <a:r>
              <a:rPr lang="ja-JP" altLang="en-US" dirty="0"/>
              <a:t>放電</a:t>
            </a:r>
            <a:r>
              <a:rPr lang="ja-JP" altLang="en-US" dirty="0" smtClean="0"/>
              <a:t>が消えたタイミングで通り抜ける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768948" y="1287518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2204494" y="3191199"/>
            <a:ext cx="163137" cy="217516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768948" y="1287518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4074" y="2403878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78774" y="2373251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稲妻 3"/>
          <p:cNvSpPr/>
          <p:nvPr/>
        </p:nvSpPr>
        <p:spPr>
          <a:xfrm rot="8784682">
            <a:off x="1747426" y="2201921"/>
            <a:ext cx="1090981" cy="595807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48064" y="1287517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431225" y="1897314"/>
            <a:ext cx="467905" cy="467905"/>
            <a:chOff x="3664008" y="3213943"/>
            <a:chExt cx="1103412" cy="1103412"/>
          </a:xfrm>
        </p:grpSpPr>
        <p:sp>
          <p:nvSpPr>
            <p:cNvPr id="38" name="円/楕円 3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9" name="下矢印 28"/>
          <p:cNvSpPr/>
          <p:nvPr/>
        </p:nvSpPr>
        <p:spPr>
          <a:xfrm flipV="1">
            <a:off x="6599899" y="2520615"/>
            <a:ext cx="172101" cy="6645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583610" y="3191198"/>
            <a:ext cx="163137" cy="217516"/>
            <a:chOff x="611560" y="404664"/>
            <a:chExt cx="648072" cy="864096"/>
          </a:xfrm>
        </p:grpSpPr>
        <p:sp>
          <p:nvSpPr>
            <p:cNvPr id="35" name="二等辺三角形 3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148064" y="1287517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363190" y="2403877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57890" y="2373250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2617426"/>
            <a:ext cx="850132" cy="43204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83348" y="2004880"/>
            <a:ext cx="288032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回転する十字の電撃棒</a:t>
            </a:r>
            <a:endParaRPr lang="en-US" altLang="ja-JP" dirty="0" smtClean="0"/>
          </a:p>
          <a:p>
            <a:r>
              <a:rPr lang="ja-JP" altLang="en-US" dirty="0" smtClean="0"/>
              <a:t>当たると死ぬ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72528"/>
            <a:ext cx="4824536" cy="5034299"/>
            <a:chOff x="539552" y="1372528"/>
            <a:chExt cx="3744416" cy="3907217"/>
          </a:xfrm>
        </p:grpSpPr>
        <p:sp>
          <p:nvSpPr>
            <p:cNvPr id="2" name="正方形/長方形 1"/>
            <p:cNvSpPr/>
            <p:nvPr/>
          </p:nvSpPr>
          <p:spPr>
            <a:xfrm>
              <a:off x="539552" y="1372528"/>
              <a:ext cx="3744416" cy="39072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グループ化 59"/>
            <p:cNvGrpSpPr/>
            <p:nvPr/>
          </p:nvGrpSpPr>
          <p:grpSpPr>
            <a:xfrm>
              <a:off x="2308879" y="4675998"/>
              <a:ext cx="205762" cy="274349"/>
              <a:chOff x="611560" y="404664"/>
              <a:chExt cx="648072" cy="864096"/>
            </a:xfrm>
          </p:grpSpPr>
          <p:sp>
            <p:nvSpPr>
              <p:cNvPr id="61" name="二等辺三角形 60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 rot="2769494">
              <a:off x="996196" y="1510284"/>
              <a:ext cx="2831127" cy="2831127"/>
              <a:chOff x="924188" y="1772816"/>
              <a:chExt cx="2831127" cy="2831127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2267744" y="1772816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16200000">
                <a:off x="2267744" y="1784830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下カーブ矢印 24"/>
            <p:cNvSpPr/>
            <p:nvPr/>
          </p:nvSpPr>
          <p:spPr>
            <a:xfrm rot="5400000" flipV="1">
              <a:off x="331104" y="2679600"/>
              <a:ext cx="1368662" cy="703173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下カーブ矢印 25"/>
            <p:cNvSpPr/>
            <p:nvPr/>
          </p:nvSpPr>
          <p:spPr>
            <a:xfrm rot="16200000" flipV="1">
              <a:off x="3106487" y="2601171"/>
              <a:ext cx="1368658" cy="703171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4773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画面下からもゲームオーバー要素</a:t>
            </a:r>
            <a:endParaRPr lang="en-US" altLang="ja-JP" dirty="0" smtClean="0"/>
          </a:p>
          <a:p>
            <a:r>
              <a:rPr lang="ja-JP" altLang="en-US" dirty="0" smtClean="0"/>
              <a:t>・下から</a:t>
            </a:r>
            <a:r>
              <a:rPr kumimoji="1" lang="ja-JP" altLang="en-US" dirty="0" smtClean="0"/>
              <a:t>何か来る、迫ってくる</a:t>
            </a:r>
            <a:endParaRPr kumimoji="1" lang="en-US" altLang="ja-JP" dirty="0" smtClean="0"/>
          </a:p>
          <a:p>
            <a:r>
              <a:rPr lang="ja-JP" altLang="en-US" dirty="0" smtClean="0"/>
              <a:t>・下から壊れていく</a:t>
            </a:r>
            <a:endParaRPr lang="en-US" altLang="ja-JP" dirty="0" smtClean="0"/>
          </a:p>
          <a:p>
            <a:r>
              <a:rPr lang="ja-JP" altLang="en-US" dirty="0" smtClean="0"/>
              <a:t>・壊れていくデータから逃げる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雲 3"/>
          <p:cNvSpPr/>
          <p:nvPr/>
        </p:nvSpPr>
        <p:spPr>
          <a:xfrm>
            <a:off x="3789993" y="5877272"/>
            <a:ext cx="4896544" cy="8441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4365" y="4077072"/>
            <a:ext cx="2350729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366" y="5601816"/>
            <a:ext cx="3888432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 1 9"/>
          <p:cNvSpPr/>
          <p:nvPr/>
        </p:nvSpPr>
        <p:spPr>
          <a:xfrm>
            <a:off x="-6529" y="0"/>
            <a:ext cx="4650538" cy="1708496"/>
          </a:xfrm>
          <a:prstGeom prst="irregularSeal1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</a:rPr>
              <a:t>触る</a:t>
            </a:r>
            <a:r>
              <a:rPr kumimoji="1" lang="ja-JP" altLang="en-US" sz="2800" b="1" dirty="0" err="1" smtClean="0">
                <a:solidFill>
                  <a:srgbClr val="FFFF00"/>
                </a:solidFill>
              </a:rPr>
              <a:t>な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危険</a:t>
            </a:r>
            <a:r>
              <a:rPr kumimoji="1" lang="en-US" altLang="ja-JP" sz="2800" b="1" dirty="0" smtClean="0">
                <a:solidFill>
                  <a:srgbClr val="FFFF00"/>
                </a:solidFill>
              </a:rPr>
              <a:t>!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！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1786" y="1700542"/>
            <a:ext cx="461184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壁は</a:t>
            </a:r>
            <a:r>
              <a:rPr lang="ja-JP" altLang="en-US" sz="54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高圧電流</a:t>
            </a:r>
            <a:endParaRPr lang="en-US" altLang="ja-JP" sz="54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触れたらアウト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120" y="3351565"/>
            <a:ext cx="3132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磁界を設置し、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自機を誘導</a:t>
            </a:r>
            <a:endParaRPr kumimoji="1" lang="ja-JP" altLang="en-US" sz="2800" b="1" dirty="0"/>
          </a:p>
        </p:txBody>
      </p:sp>
      <p:sp>
        <p:nvSpPr>
          <p:cNvPr id="16" name="円/楕円 15"/>
          <p:cNvSpPr/>
          <p:nvPr/>
        </p:nvSpPr>
        <p:spPr>
          <a:xfrm>
            <a:off x="3635896" y="4514654"/>
            <a:ext cx="1008113" cy="100811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0215" y="4750921"/>
            <a:ext cx="287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同じ極なら</a:t>
            </a:r>
            <a:r>
              <a:rPr kumimoji="1" lang="ja-JP" altLang="en-US" sz="3200" b="1" dirty="0" smtClean="0"/>
              <a:t>反発</a:t>
            </a:r>
            <a:r>
              <a:rPr kumimoji="1" lang="en-US" altLang="ja-JP" sz="3200" b="1" dirty="0" smtClean="0"/>
              <a:t>!!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2987824" y="3780836"/>
            <a:ext cx="1040915" cy="104091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5448" y="4381591"/>
            <a:ext cx="4201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違う極なら</a:t>
            </a:r>
            <a:r>
              <a:rPr kumimoji="1" lang="ja-JP" altLang="en-US" sz="3200" b="1" dirty="0" smtClean="0"/>
              <a:t>吸い付く</a:t>
            </a:r>
            <a:r>
              <a:rPr kumimoji="1" lang="en-US" altLang="ja-JP" sz="3200" b="1" dirty="0" smtClean="0"/>
              <a:t>!!</a:t>
            </a:r>
          </a:p>
          <a:p>
            <a:r>
              <a:rPr lang="ja-JP" altLang="en-US" sz="2400" b="1" dirty="0" smtClean="0"/>
              <a:t>すると自機の極</a:t>
            </a:r>
            <a:r>
              <a:rPr lang="ja-JP" altLang="en-US" sz="2400" b="1" dirty="0"/>
              <a:t>が</a:t>
            </a:r>
            <a:r>
              <a:rPr lang="ja-JP" altLang="en-US" sz="2400" b="1" dirty="0" smtClean="0"/>
              <a:t>変わり、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反発の力で飛び出す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2803" y="4627811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磁界を置く位置でルートが変わる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　巧み</a:t>
            </a:r>
            <a:r>
              <a:rPr lang="ja-JP" altLang="en-US" sz="2400" b="1" dirty="0"/>
              <a:t>な配置</a:t>
            </a:r>
            <a:r>
              <a:rPr lang="ja-JP" altLang="en-US" sz="2400" b="1" dirty="0" smtClean="0"/>
              <a:t>でゴールへ導け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4975448" y="192200"/>
            <a:ext cx="3809020" cy="2660736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0607" y="404664"/>
            <a:ext cx="33107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~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　面白さ　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~</a:t>
            </a:r>
          </a:p>
          <a:p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・判断ミスが即アウトの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スリル感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・自分の好きなように道が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　作れる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創造性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6 L 0.21319 -0.0074 C 0.26563 -0.00647 0.30139 -0.01965 0.30642 -0.04532 C 0.31215 -0.07377 0.28576 -0.10777 0.23976 -0.14107 L 0.05747 -0.28885 " pathEditMode="relative" rAng="-4510529" ptsTypes="F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056E-8 L 0.08698 0.00624 C 0.10556 0.00786 0.1316 0.00301 0.15764 -0.00694 C 0.18716 -0.01827 0.21007 -0.03168 0.225 -0.04625 L 0.29705 -0.1124 " pathEditMode="relative" rAng="-949861" ptsTypes="FffFF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04 -0.11239 L 0.48611 -0.332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uiExpand="1" build="allAtOnce"/>
      <p:bldP spid="16" grpId="0" animBg="1"/>
      <p:bldP spid="16" grpId="1" animBg="1"/>
      <p:bldP spid="19" grpId="0" animBg="1"/>
      <p:bldP spid="19" grpId="1" animBg="1"/>
      <p:bldP spid="18" grpId="0"/>
      <p:bldP spid="18" grpId="1"/>
      <p:bldP spid="25" grpId="2" animBg="1"/>
      <p:bldP spid="25" grpId="3" animBg="1"/>
      <p:bldP spid="25" grpId="4" animBg="1"/>
      <p:bldP spid="25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75432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回収アイテム</a:t>
            </a:r>
            <a:endParaRPr lang="en-US" altLang="ja-JP" dirty="0" smtClean="0"/>
          </a:p>
          <a:p>
            <a:r>
              <a:rPr lang="ja-JP" altLang="en-US" dirty="0" smtClean="0"/>
              <a:t>・回収して目標を目指す</a:t>
            </a:r>
            <a:endParaRPr lang="en-US" altLang="ja-JP" dirty="0" smtClean="0"/>
          </a:p>
          <a:p>
            <a:r>
              <a:rPr lang="ja-JP" altLang="en-US" dirty="0" smtClean="0"/>
              <a:t>・得点用アイテム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例：ＣＰＵ内のデータを回収しながらＵＳＢへデータを移す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ひし形 6"/>
          <p:cNvSpPr/>
          <p:nvPr/>
        </p:nvSpPr>
        <p:spPr>
          <a:xfrm>
            <a:off x="6796771" y="3137082"/>
            <a:ext cx="1337730" cy="44872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62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484757" y="1036847"/>
            <a:ext cx="8659244" cy="5435042"/>
            <a:chOff x="484756" y="563244"/>
            <a:chExt cx="9295991" cy="6408168"/>
          </a:xfrm>
        </p:grpSpPr>
        <p:sp>
          <p:nvSpPr>
            <p:cNvPr id="39" name="雲 38"/>
            <p:cNvSpPr/>
            <p:nvPr/>
          </p:nvSpPr>
          <p:spPr>
            <a:xfrm rot="17255871">
              <a:off x="3575844" y="766508"/>
              <a:ext cx="6408168" cy="6001639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雲 37"/>
            <p:cNvSpPr/>
            <p:nvPr/>
          </p:nvSpPr>
          <p:spPr>
            <a:xfrm>
              <a:off x="484756" y="4180683"/>
              <a:ext cx="5472608" cy="2545615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951681" y="1103032"/>
            <a:ext cx="2664296" cy="2664296"/>
            <a:chOff x="4211960" y="1500097"/>
            <a:chExt cx="2664296" cy="266429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211960" y="1500097"/>
              <a:ext cx="2664296" cy="2664296"/>
              <a:chOff x="2375756" y="3825044"/>
              <a:chExt cx="2664296" cy="2664296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円/楕円 10"/>
            <p:cNvSpPr/>
            <p:nvPr/>
          </p:nvSpPr>
          <p:spPr>
            <a:xfrm>
              <a:off x="5325159" y="2612733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495369" y="2328505"/>
            <a:ext cx="4143383" cy="4143383"/>
            <a:chOff x="4275859" y="1697220"/>
            <a:chExt cx="4143383" cy="4143383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4275859" y="1697220"/>
              <a:ext cx="4143383" cy="4143383"/>
              <a:chOff x="2375756" y="3825044"/>
              <a:chExt cx="2664296" cy="2664296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円/楕円 23"/>
            <p:cNvSpPr/>
            <p:nvPr/>
          </p:nvSpPr>
          <p:spPr>
            <a:xfrm>
              <a:off x="6128038" y="354939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343821" y="4822119"/>
            <a:ext cx="1607016" cy="1607016"/>
            <a:chOff x="1833555" y="4054315"/>
            <a:chExt cx="1607016" cy="1607016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33555" y="4054315"/>
              <a:ext cx="1607016" cy="1607016"/>
              <a:chOff x="2375756" y="3825044"/>
              <a:chExt cx="2664296" cy="26642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417551" y="4638311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752945" y="1036847"/>
            <a:ext cx="3271651" cy="64633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・特殊なエリアにより、磁場範囲が変化する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284392" y="4005064"/>
            <a:ext cx="0" cy="614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661261" y="2943536"/>
            <a:ext cx="834108" cy="504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0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28468"/>
            <a:ext cx="3898776" cy="51976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例：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磁気の有効範囲の増減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kumimoji="1" lang="ja-JP" altLang="en-US" sz="2000" dirty="0"/>
              <a:t>ゲージ</a:t>
            </a:r>
            <a:r>
              <a:rPr kumimoji="1" lang="ja-JP" altLang="en-US" sz="2000" dirty="0" smtClean="0"/>
              <a:t>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/>
              <a:t>制限</a:t>
            </a:r>
            <a:r>
              <a:rPr lang="ja-JP" altLang="en-US" sz="2000" dirty="0" smtClean="0"/>
              <a:t>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r>
              <a:rPr lang="ja-JP" altLang="en-US" sz="2000" dirty="0" smtClean="0"/>
              <a:t>反撃できる（お邪魔ギミック、敵を撃破）</a:t>
            </a:r>
            <a:endParaRPr lang="en-US" altLang="ja-JP" sz="2000" dirty="0" smtClean="0"/>
          </a:p>
          <a:p>
            <a:r>
              <a:rPr lang="ja-JP" altLang="en-US" sz="2000" dirty="0" smtClean="0"/>
              <a:t>時間停止（ステージ内のギミック、敵、磁気など）</a:t>
            </a:r>
            <a:endParaRPr lang="en-US" altLang="ja-JP" sz="2000" dirty="0" smtClean="0"/>
          </a:p>
          <a:p>
            <a:r>
              <a:rPr lang="ja-JP" altLang="en-US" sz="2000" dirty="0" smtClean="0"/>
              <a:t>回収用アイテム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29158" y="908720"/>
            <a:ext cx="3898776" cy="5197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000" dirty="0" smtClean="0"/>
              <a:t>例：</a:t>
            </a:r>
            <a:endParaRPr lang="en-US" altLang="ja-JP" sz="2000" dirty="0" smtClean="0"/>
          </a:p>
          <a:p>
            <a:r>
              <a:rPr lang="ja-JP" altLang="en-US" sz="2000" dirty="0" smtClean="0"/>
              <a:t>磁気の有効範囲の増減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lang="ja-JP" altLang="en-US" sz="2000" dirty="0" smtClean="0"/>
              <a:t>ゲージの増減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 smtClean="0"/>
              <a:t>制限時間の増減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424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・ステージ内を徘徊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横、縦、斜め、周回など</a:t>
            </a:r>
            <a:endParaRPr kumimoji="1" lang="en-US" altLang="ja-JP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402455" y="2064976"/>
            <a:ext cx="2444328" cy="2232248"/>
            <a:chOff x="486256" y="2276872"/>
            <a:chExt cx="2444328" cy="2232248"/>
          </a:xfrm>
        </p:grpSpPr>
        <p:cxnSp>
          <p:nvCxnSpPr>
            <p:cNvPr id="3" name="直線矢印コネクタ 2"/>
            <p:cNvCxnSpPr/>
            <p:nvPr/>
          </p:nvCxnSpPr>
          <p:spPr>
            <a:xfrm>
              <a:off x="486256" y="3387449"/>
              <a:ext cx="244432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922158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1764068" y="2276872"/>
              <a:ext cx="0" cy="223224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971600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/>
            <p:nvPr/>
          </p:nvSpPr>
          <p:spPr>
            <a:xfrm>
              <a:off x="1487129" y="3118782"/>
              <a:ext cx="553878" cy="55387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4283968" y="949370"/>
            <a:ext cx="3271651" cy="203132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r>
              <a:rPr lang="ja-JP" altLang="en-US" dirty="0" smtClean="0"/>
              <a:t>・進路の妨害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r>
              <a:rPr lang="ja-JP" altLang="en-US" dirty="0" smtClean="0"/>
              <a:t>・敵を倒すことで進みやすくなる</a:t>
            </a:r>
            <a:endParaRPr lang="en-US" altLang="ja-JP" dirty="0" smtClean="0"/>
          </a:p>
          <a:p>
            <a:r>
              <a:rPr lang="ja-JP" altLang="en-US" dirty="0"/>
              <a:t>または</a:t>
            </a:r>
            <a:r>
              <a:rPr lang="ja-JP" altLang="en-US" dirty="0" smtClean="0"/>
              <a:t>、アイテムドロップ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025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４／２３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マウス長押しで磁界発生</a:t>
            </a:r>
            <a:endParaRPr kumimoji="1" lang="en-US" altLang="ja-JP" dirty="0" smtClean="0"/>
          </a:p>
          <a:p>
            <a:r>
              <a:rPr lang="ja-JP" altLang="en-US" dirty="0" smtClean="0"/>
              <a:t>磁界発生後、カーソルを移動しても磁界は移動しない</a:t>
            </a:r>
            <a:endParaRPr lang="en-US" altLang="ja-JP" dirty="0" smtClean="0"/>
          </a:p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77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195104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・磁界に入っているとゲージが溜まる</a:t>
            </a:r>
            <a:endParaRPr lang="en-US" altLang="ja-JP" dirty="0" smtClean="0"/>
          </a:p>
          <a:p>
            <a:r>
              <a:rPr lang="ja-JP" altLang="en-US" dirty="0" smtClean="0"/>
              <a:t>・最後まで溜まると極が変わる</a:t>
            </a:r>
            <a:endParaRPr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511626" y="1638500"/>
            <a:ext cx="3308132" cy="3966750"/>
            <a:chOff x="1897464" y="1118434"/>
            <a:chExt cx="4516687" cy="541591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2661641" y="5805264"/>
              <a:ext cx="2988332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5544108" y="5652241"/>
                <a:ext cx="2988332" cy="729087"/>
                <a:chOff x="5544108" y="5652241"/>
                <a:chExt cx="2988332" cy="729087"/>
              </a:xfrm>
              <a:grpFill/>
            </p:grpSpPr>
            <p:sp>
              <p:nvSpPr>
                <p:cNvPr id="38" name="正方形/長方形 37"/>
                <p:cNvSpPr/>
                <p:nvPr/>
              </p:nvSpPr>
              <p:spPr>
                <a:xfrm>
                  <a:off x="5544671" y="5690851"/>
                  <a:ext cx="2555721" cy="68110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5544108" y="5652241"/>
                  <a:ext cx="2988332" cy="729087"/>
                </a:xfrm>
                <a:prstGeom prst="rect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正方形/長方形 54"/>
              <p:cNvSpPr/>
              <p:nvPr/>
            </p:nvSpPr>
            <p:spPr>
              <a:xfrm>
                <a:off x="8100392" y="5690851"/>
                <a:ext cx="432048" cy="6904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4932039" y="1594763"/>
            <a:ext cx="3308132" cy="3966750"/>
            <a:chOff x="1897464" y="1118434"/>
            <a:chExt cx="4516687" cy="541591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661641" y="5805264"/>
              <a:ext cx="2988331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63" name="正方形/長方形 62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" name="グループ化 71"/>
          <p:cNvGrpSpPr/>
          <p:nvPr/>
        </p:nvGrpSpPr>
        <p:grpSpPr>
          <a:xfrm rot="2381530">
            <a:off x="1214595" y="3879601"/>
            <a:ext cx="468052" cy="624069"/>
            <a:chOff x="611560" y="404664"/>
            <a:chExt cx="648072" cy="864096"/>
          </a:xfrm>
        </p:grpSpPr>
        <p:sp>
          <p:nvSpPr>
            <p:cNvPr id="75" name="二等辺三角形 7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2381530">
            <a:off x="5814698" y="3906013"/>
            <a:ext cx="468052" cy="624069"/>
            <a:chOff x="611560" y="404664"/>
            <a:chExt cx="648072" cy="864096"/>
          </a:xfrm>
        </p:grpSpPr>
        <p:sp>
          <p:nvSpPr>
            <p:cNvPr id="78" name="二等辺三角形 77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1448621" y="5877272"/>
            <a:ext cx="147774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74605" y="6093296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増加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7879" y="5955002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ＭＡＸ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051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 smtClean="0"/>
              <a:t>４／２４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2398" y="980728"/>
            <a:ext cx="677397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～課題～</a:t>
            </a:r>
            <a:endParaRPr kumimoji="1" lang="en-US" altLang="ja-JP" dirty="0" smtClean="0"/>
          </a:p>
          <a:p>
            <a:r>
              <a:rPr kumimoji="1" lang="ja-JP" altLang="en-US" dirty="0" smtClean="0"/>
              <a:t>追加要素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即死につながる、または回避できるもの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2060848"/>
            <a:ext cx="676875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～案～</a:t>
            </a:r>
            <a:endParaRPr kumimoji="1" lang="en-US" altLang="ja-JP" dirty="0" smtClean="0"/>
          </a:p>
          <a:p>
            <a:r>
              <a:rPr lang="ja-JP" altLang="en-US" dirty="0" smtClean="0"/>
              <a:t>・磁界発生にはエネルギーが必要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・エネルギーは時間経過で回復＆アイテム取得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・発生中エネルギーを消費＋自機に対する影響で消費</a:t>
            </a:r>
            <a:endParaRPr kumimoji="1" lang="en-US" altLang="ja-JP" dirty="0" smtClean="0"/>
          </a:p>
          <a:p>
            <a:r>
              <a:rPr lang="ja-JP" altLang="en-US" dirty="0" smtClean="0"/>
              <a:t>・エネルギーが無くなると一定時間使えなくなる（リロード時間）</a:t>
            </a:r>
            <a:endParaRPr lang="en-US" altLang="ja-JP" dirty="0" smtClean="0"/>
          </a:p>
          <a:p>
            <a:r>
              <a:rPr kumimoji="1" lang="ja-JP" altLang="en-US" dirty="0" smtClean="0"/>
              <a:t>・リロード中はアイテムを回収できない</a:t>
            </a:r>
            <a:endParaRPr kumimoji="1" lang="en-US" altLang="ja-JP" dirty="0" smtClean="0"/>
          </a:p>
          <a:p>
            <a:r>
              <a:rPr lang="ja-JP" altLang="en-US" dirty="0" smtClean="0"/>
              <a:t>・敵に磁界を持たせる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3119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パイ 45"/>
          <p:cNvSpPr/>
          <p:nvPr/>
        </p:nvSpPr>
        <p:spPr>
          <a:xfrm>
            <a:off x="1086254" y="3356992"/>
            <a:ext cx="6349341" cy="6349341"/>
          </a:xfrm>
          <a:prstGeom prst="pie">
            <a:avLst>
              <a:gd name="adj1" fmla="val 10802125"/>
              <a:gd name="adj2" fmla="val 10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4391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スタートとコンティニュー</a:t>
            </a:r>
            <a:endParaRPr kumimoji="1" lang="ja-JP" altLang="en-US" sz="4000" dirty="0"/>
          </a:p>
        </p:txBody>
      </p:sp>
      <p:grpSp>
        <p:nvGrpSpPr>
          <p:cNvPr id="12" name="グループ化 11"/>
          <p:cNvGrpSpPr/>
          <p:nvPr/>
        </p:nvGrpSpPr>
        <p:grpSpPr>
          <a:xfrm rot="1587390">
            <a:off x="3771176" y="5403774"/>
            <a:ext cx="1044117" cy="936104"/>
            <a:chOff x="1519166" y="2354680"/>
            <a:chExt cx="1044117" cy="936104"/>
          </a:xfrm>
        </p:grpSpPr>
        <p:sp>
          <p:nvSpPr>
            <p:cNvPr id="13" name="二等辺三角形 12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18" name="二等辺三角形 17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16" name="二等辺三角形 15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0" name="直線矢印コネクタ 19"/>
          <p:cNvCxnSpPr/>
          <p:nvPr/>
        </p:nvCxnSpPr>
        <p:spPr>
          <a:xfrm flipV="1">
            <a:off x="4563446" y="4365104"/>
            <a:ext cx="584618" cy="948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684261" y="1124744"/>
            <a:ext cx="55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スタートまたはコンティニュー時に</a:t>
            </a:r>
            <a:r>
              <a:rPr kumimoji="1" lang="ja-JP" altLang="en-US" dirty="0" smtClean="0"/>
              <a:t>プレイヤーの好きな方向に選択する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自機はカーソルのある方向に角度を変える。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範囲内でクリックをすると発射。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3456869">
            <a:off x="5649401" y="4065505"/>
            <a:ext cx="58149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5424046" y="4209521"/>
            <a:ext cx="205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521722" y="3903421"/>
            <a:ext cx="108012" cy="87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842782" y="3738218"/>
            <a:ext cx="0" cy="165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47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9144000" cy="5447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en-US" altLang="ja-JP" dirty="0" smtClean="0"/>
          </a:p>
          <a:p>
            <a:r>
              <a:rPr lang="ja-JP" altLang="en-US" sz="1600" dirty="0" smtClean="0"/>
              <a:t>・一定の方向に自立移動する</a:t>
            </a:r>
            <a:endParaRPr kumimoji="1" lang="en-US" altLang="ja-JP" sz="1600" dirty="0" smtClean="0"/>
          </a:p>
          <a:p>
            <a:r>
              <a:rPr lang="ja-JP" altLang="en-US" sz="1600" dirty="0" smtClean="0"/>
              <a:t>・磁界に対して吸い付くまたは反発し、方向と速度が変化</a:t>
            </a:r>
            <a:endParaRPr lang="en-US" altLang="ja-JP" sz="1600" dirty="0" smtClean="0"/>
          </a:p>
          <a:p>
            <a:r>
              <a:rPr lang="ja-JP" altLang="en-US" sz="1600" dirty="0" smtClean="0"/>
              <a:t>・磁界を抜けてからは磁界に入らない限り</a:t>
            </a:r>
            <a:r>
              <a:rPr lang="ja-JP" altLang="en-US" sz="1600" dirty="0"/>
              <a:t>自</a:t>
            </a:r>
            <a:r>
              <a:rPr lang="ja-JP" altLang="en-US" sz="1600" dirty="0" smtClean="0"/>
              <a:t>機は減速する。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・磁界中心に吸い付くと自機の磁界が反転＆磁界中心を軸に公転、</a:t>
            </a:r>
            <a:r>
              <a:rPr lang="ja-JP" altLang="en-US" sz="1600" dirty="0" smtClean="0"/>
              <a:t>クリックを離すとその時の角度に進む</a:t>
            </a:r>
            <a:endParaRPr lang="en-US" altLang="ja-JP" sz="1600" dirty="0" smtClean="0"/>
          </a:p>
          <a:p>
            <a:r>
              <a:rPr lang="ja-JP" altLang="en-US" sz="1600" dirty="0" smtClean="0"/>
              <a:t>・無敵モード、無敵アイテムを一定以上取得すると発動する。その間は電気壁に触れても死なない</a:t>
            </a:r>
            <a:endParaRPr lang="en-US" altLang="ja-JP" sz="1600" dirty="0" smtClean="0"/>
          </a:p>
          <a:p>
            <a:r>
              <a:rPr lang="ja-JP" altLang="en-US" sz="1600" dirty="0" smtClean="0"/>
              <a:t>（ステージ崩壊を除く）。</a:t>
            </a:r>
            <a:endParaRPr lang="en-US" altLang="ja-JP" sz="1600" dirty="0" smtClean="0"/>
          </a:p>
          <a:p>
            <a:endParaRPr lang="en-US" altLang="ja-JP" dirty="0" smtClean="0"/>
          </a:p>
          <a:p>
            <a:r>
              <a:rPr lang="ja-JP" altLang="en-US" dirty="0"/>
              <a:t>磁界</a:t>
            </a:r>
            <a:endParaRPr lang="en-US" altLang="ja-JP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N</a:t>
            </a:r>
            <a:r>
              <a:rPr lang="ja-JP" altLang="en-US" sz="1600" dirty="0"/>
              <a:t>極と</a:t>
            </a:r>
            <a:r>
              <a:rPr lang="en-US" altLang="ja-JP" sz="1600" dirty="0"/>
              <a:t>S</a:t>
            </a:r>
            <a:r>
              <a:rPr lang="ja-JP" altLang="en-US" sz="1600" dirty="0"/>
              <a:t>極がある</a:t>
            </a:r>
            <a:endParaRPr lang="en-US" altLang="ja-JP" sz="1600" dirty="0"/>
          </a:p>
          <a:p>
            <a:r>
              <a:rPr lang="ja-JP" altLang="en-US" sz="1600" dirty="0"/>
              <a:t>・磁界はマウス長押し</a:t>
            </a:r>
            <a:r>
              <a:rPr lang="en-US" altLang="ja-JP" sz="1600" dirty="0"/>
              <a:t>(</a:t>
            </a:r>
            <a:r>
              <a:rPr lang="ja-JP" altLang="en-US" sz="1600" dirty="0"/>
              <a:t>右</a:t>
            </a:r>
            <a:r>
              <a:rPr lang="en-US" altLang="ja-JP" sz="1600" dirty="0"/>
              <a:t>N</a:t>
            </a:r>
            <a:r>
              <a:rPr lang="ja-JP" altLang="en-US" sz="1600" dirty="0"/>
              <a:t>極。左</a:t>
            </a:r>
            <a:r>
              <a:rPr lang="en-US" altLang="ja-JP" sz="1600" dirty="0"/>
              <a:t>S</a:t>
            </a:r>
            <a:r>
              <a:rPr lang="ja-JP" altLang="en-US" sz="1600" dirty="0"/>
              <a:t>極</a:t>
            </a:r>
            <a:r>
              <a:rPr lang="en-US" altLang="ja-JP" sz="1600" dirty="0"/>
              <a:t>)</a:t>
            </a:r>
            <a:r>
              <a:rPr lang="ja-JP" altLang="en-US" sz="1600" dirty="0"/>
              <a:t>でカーソルを中心に</a:t>
            </a:r>
            <a:r>
              <a:rPr lang="ja-JP" altLang="en-US" sz="1600" dirty="0" smtClean="0"/>
              <a:t>発生</a:t>
            </a:r>
            <a:endParaRPr lang="en-US" altLang="ja-JP" sz="1600" dirty="0" smtClean="0"/>
          </a:p>
          <a:p>
            <a:r>
              <a:rPr lang="ja-JP" altLang="en-US" sz="1600" dirty="0" smtClean="0"/>
              <a:t>・磁界はカーソルを移動させても移動しない</a:t>
            </a:r>
            <a:endParaRPr lang="en-US" altLang="ja-JP" sz="1600" dirty="0"/>
          </a:p>
          <a:p>
            <a:endParaRPr lang="en-US" altLang="ja-JP" dirty="0" smtClean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ja-JP" altLang="en-US" sz="1600" dirty="0" smtClean="0"/>
              <a:t>・電気壁、</a:t>
            </a:r>
            <a:r>
              <a:rPr lang="ja-JP" altLang="en-US" sz="1600" dirty="0"/>
              <a:t>自機</a:t>
            </a:r>
            <a:r>
              <a:rPr lang="ja-JP" altLang="en-US" sz="1600" dirty="0" smtClean="0"/>
              <a:t>が触れたらアウト</a:t>
            </a:r>
            <a:endParaRPr lang="en-US" altLang="ja-JP" sz="1600" dirty="0" smtClean="0"/>
          </a:p>
          <a:p>
            <a:r>
              <a:rPr lang="ja-JP" altLang="en-US" sz="1600" dirty="0" smtClean="0"/>
              <a:t>・下から崩壊していくステージ、崩壊に巻き込まれたらアウト</a:t>
            </a:r>
            <a:endParaRPr lang="en-US" altLang="ja-JP" sz="1600" dirty="0" smtClean="0"/>
          </a:p>
          <a:p>
            <a:r>
              <a:rPr lang="ja-JP" altLang="en-US" sz="1600" dirty="0" smtClean="0"/>
              <a:t>・機雷、自機が触れたらアウト。止まっているものと移動しているものがある。磁界に吸い付いてくる。</a:t>
            </a:r>
            <a:endParaRPr lang="en-US" altLang="ja-JP" sz="1600" dirty="0" smtClean="0"/>
          </a:p>
          <a:p>
            <a:r>
              <a:rPr lang="ja-JP" altLang="en-US" sz="1600" dirty="0" smtClean="0"/>
              <a:t>・固定磁界、ステージに配置してあり、プレイヤーは操作できない。</a:t>
            </a:r>
            <a:endParaRPr lang="en-US" altLang="ja-JP" sz="1600" dirty="0" smtClean="0"/>
          </a:p>
          <a:p>
            <a:r>
              <a:rPr lang="ja-JP" altLang="en-US" sz="1600" dirty="0" smtClean="0"/>
              <a:t>・無敵アイテム、ステージの各所に漂っている。自機が近づくと吸い付いつき取得される。</a:t>
            </a:r>
            <a:endParaRPr lang="en-US" altLang="ja-JP" sz="1600" dirty="0" smtClean="0"/>
          </a:p>
          <a:p>
            <a:r>
              <a:rPr lang="ja-JP" altLang="en-US" sz="1600" dirty="0" smtClean="0"/>
              <a:t>・チェックポイント、自機が死に、コンティニューした場合そこからスタートする。</a:t>
            </a:r>
            <a:endParaRPr lang="en-US" altLang="ja-JP" sz="1600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63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00291" y="482044"/>
            <a:ext cx="648072" cy="864096"/>
            <a:chOff x="611560" y="404664"/>
            <a:chExt cx="648072" cy="864096"/>
          </a:xfrm>
        </p:grpSpPr>
        <p:sp>
          <p:nvSpPr>
            <p:cNvPr id="4" name="二等辺三角形 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3000291" y="939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653867" y="46329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731035" y="463299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8369" y="93967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磁界ポイント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6237359" y="2874539"/>
            <a:ext cx="792088" cy="13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0972" y="172746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プレイヤーの任意で発射</a:t>
            </a:r>
            <a:endParaRPr kumimoji="1" lang="en-US" altLang="ja-JP" dirty="0" smtClean="0"/>
          </a:p>
          <a:p>
            <a:r>
              <a:rPr lang="ja-JP" altLang="en-US" dirty="0" smtClean="0"/>
              <a:t>その時の角度に向かい進む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 rot="5400000">
            <a:off x="5342464" y="2511391"/>
            <a:ext cx="648072" cy="864096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4796072" y="278672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96072" y="29514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796072" y="310308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66476" y="3893121"/>
            <a:ext cx="2664296" cy="2664296"/>
            <a:chOff x="2375756" y="3825044"/>
            <a:chExt cx="2664296" cy="2664296"/>
          </a:xfrm>
        </p:grpSpPr>
        <p:sp>
          <p:nvSpPr>
            <p:cNvPr id="39" name="円/楕円 3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5400000">
            <a:off x="590002" y="4431181"/>
            <a:ext cx="273030" cy="364040"/>
            <a:chOff x="611560" y="404664"/>
            <a:chExt cx="648072" cy="864096"/>
          </a:xfrm>
        </p:grpSpPr>
        <p:sp>
          <p:nvSpPr>
            <p:cNvPr id="41" name="二等辺三角形 4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763428" y="5874610"/>
            <a:ext cx="22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磁界ポイントには</a:t>
            </a:r>
            <a:endParaRPr kumimoji="1" lang="en-US" altLang="ja-JP" sz="1200" b="1" dirty="0" smtClean="0"/>
          </a:p>
          <a:p>
            <a:r>
              <a:rPr kumimoji="1" lang="ja-JP" altLang="en-US" sz="1200" b="1" dirty="0" smtClean="0"/>
              <a:t>磁場の範囲があり</a:t>
            </a:r>
            <a:r>
              <a:rPr kumimoji="1" lang="en-US" altLang="ja-JP" sz="1200" b="1" dirty="0" smtClean="0"/>
              <a:t>､</a:t>
            </a:r>
          </a:p>
          <a:p>
            <a:r>
              <a:rPr kumimoji="1" lang="ja-JP" altLang="en-US" sz="1200" b="1" dirty="0" smtClean="0"/>
              <a:t>範囲に入ると引き寄せられる</a:t>
            </a:r>
            <a:r>
              <a:rPr kumimoji="1" lang="en-US" altLang="ja-JP" sz="1200" b="1" dirty="0" smtClean="0"/>
              <a:t>｡</a:t>
            </a:r>
            <a:endParaRPr kumimoji="1" lang="ja-JP" altLang="en-US" sz="1200" b="1" dirty="0"/>
          </a:p>
        </p:txBody>
      </p:sp>
      <p:sp>
        <p:nvSpPr>
          <p:cNvPr id="58" name="円弧 57"/>
          <p:cNvSpPr/>
          <p:nvPr/>
        </p:nvSpPr>
        <p:spPr>
          <a:xfrm>
            <a:off x="16657" y="4613201"/>
            <a:ext cx="1681967" cy="904031"/>
          </a:xfrm>
          <a:prstGeom prst="arc">
            <a:avLst>
              <a:gd name="adj1" fmla="val 16200000"/>
              <a:gd name="adj2" fmla="val 332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4413751" y="3778590"/>
            <a:ext cx="2664296" cy="2664296"/>
            <a:chOff x="2375756" y="3825044"/>
            <a:chExt cx="2664296" cy="2664296"/>
          </a:xfrm>
        </p:grpSpPr>
        <p:sp>
          <p:nvSpPr>
            <p:cNvPr id="60" name="円/楕円 59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609947" y="4510842"/>
            <a:ext cx="273030" cy="364040"/>
            <a:chOff x="611560" y="404664"/>
            <a:chExt cx="648072" cy="864096"/>
          </a:xfrm>
        </p:grpSpPr>
        <p:sp>
          <p:nvSpPr>
            <p:cNvPr id="65" name="二等辺三角形 6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6681170" y="3712405"/>
            <a:ext cx="16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ポイントに吸着すると</a:t>
            </a:r>
            <a:endParaRPr lang="en-US" altLang="ja-JP" sz="1200" b="1" dirty="0"/>
          </a:p>
          <a:p>
            <a:r>
              <a:rPr kumimoji="1" lang="ja-JP" altLang="en-US" sz="1200" b="1" dirty="0" smtClean="0"/>
              <a:t>自機の極が変わる</a:t>
            </a:r>
            <a:r>
              <a:rPr kumimoji="1" lang="en-US" altLang="ja-JP" sz="1200" b="1" dirty="0" smtClean="0"/>
              <a:t>｡</a:t>
            </a:r>
          </a:p>
        </p:txBody>
      </p:sp>
      <p:sp>
        <p:nvSpPr>
          <p:cNvPr id="69" name="二等辺三角形 68"/>
          <p:cNvSpPr/>
          <p:nvPr/>
        </p:nvSpPr>
        <p:spPr>
          <a:xfrm rot="10800000">
            <a:off x="1597293" y="503873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333718" y="2635033"/>
            <a:ext cx="1044117" cy="936104"/>
            <a:chOff x="1519166" y="2354680"/>
            <a:chExt cx="1044117" cy="936104"/>
          </a:xfrm>
        </p:grpSpPr>
        <p:sp>
          <p:nvSpPr>
            <p:cNvPr id="72" name="二等辺三角形 71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70" name="二等辺三角形 69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" name="直線矢印コネクタ 48"/>
          <p:cNvCxnSpPr/>
          <p:nvPr/>
        </p:nvCxnSpPr>
        <p:spPr>
          <a:xfrm flipV="1">
            <a:off x="1801771" y="1301466"/>
            <a:ext cx="0" cy="1243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247" y="1898811"/>
            <a:ext cx="3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最初の一回目は、プレイヤーの好きな方向に選択する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36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8906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画面イメージ（全体）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518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21196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画面イメージ（ステージ詳細）</a:t>
            </a:r>
            <a:endParaRPr kumimoji="1" lang="ja-JP" altLang="en-US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1689553" y="1657443"/>
            <a:ext cx="6984776" cy="4493345"/>
            <a:chOff x="1043608" y="1692712"/>
            <a:chExt cx="6984776" cy="4493345"/>
          </a:xfrm>
        </p:grpSpPr>
        <p:grpSp>
          <p:nvGrpSpPr>
            <p:cNvPr id="23" name="グループ化 22"/>
            <p:cNvGrpSpPr/>
            <p:nvPr/>
          </p:nvGrpSpPr>
          <p:grpSpPr>
            <a:xfrm>
              <a:off x="1043608" y="1692712"/>
              <a:ext cx="6984776" cy="4472593"/>
              <a:chOff x="1043608" y="1692712"/>
              <a:chExt cx="6984776" cy="4472593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1043608" y="1700808"/>
                <a:ext cx="6984776" cy="44644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1043608" y="1700808"/>
                <a:ext cx="576064" cy="44644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7452320" y="1692712"/>
                <a:ext cx="576064" cy="44644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1043608" y="5647915"/>
                <a:ext cx="6984776" cy="51739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3" name="直線矢印コネクタ 82"/>
            <p:cNvCxnSpPr/>
            <p:nvPr/>
          </p:nvCxnSpPr>
          <p:spPr>
            <a:xfrm>
              <a:off x="3219442" y="2664596"/>
              <a:ext cx="0" cy="122413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グループ化 3"/>
            <p:cNvGrpSpPr/>
            <p:nvPr/>
          </p:nvGrpSpPr>
          <p:grpSpPr>
            <a:xfrm>
              <a:off x="5999342" y="1772248"/>
              <a:ext cx="1429791" cy="1429791"/>
              <a:chOff x="2375755" y="3825045"/>
              <a:chExt cx="2664296" cy="2664297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5" y="3825045"/>
                <a:ext cx="2664296" cy="2664297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4456195" y="3733889"/>
              <a:ext cx="1312731" cy="1312731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26" name="正方形/長方形 25"/>
            <p:cNvSpPr/>
            <p:nvPr/>
          </p:nvSpPr>
          <p:spPr>
            <a:xfrm>
              <a:off x="7020272" y="594143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788024" y="5799419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4067944" y="593893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427984" y="561714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3707904" y="572516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3287739" y="5955783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059832" y="5733256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223628" y="566978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2483768" y="5841531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123728" y="5733256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740024" y="584126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732240" y="5684464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300192" y="5725410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688124" y="5970033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7531753" y="5783329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201634" y="5974631"/>
              <a:ext cx="216024" cy="1803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436096" y="5617398"/>
              <a:ext cx="216024" cy="216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427984" y="6063795"/>
              <a:ext cx="216024" cy="1080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5544108" y="3213942"/>
              <a:ext cx="1908212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561068" y="2115337"/>
              <a:ext cx="2026087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2435919" y="3933056"/>
              <a:ext cx="1744521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5021550" y="3370938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円/楕円 51"/>
            <p:cNvSpPr/>
            <p:nvPr/>
          </p:nvSpPr>
          <p:spPr>
            <a:xfrm>
              <a:off x="2703788" y="278934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52"/>
            <p:cNvSpPr/>
            <p:nvPr/>
          </p:nvSpPr>
          <p:spPr>
            <a:xfrm>
              <a:off x="3734784" y="2343937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2430905" y="327677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/楕円 54"/>
            <p:cNvSpPr/>
            <p:nvPr/>
          </p:nvSpPr>
          <p:spPr>
            <a:xfrm>
              <a:off x="1884444" y="43186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円/楕円 55"/>
            <p:cNvSpPr/>
            <p:nvPr/>
          </p:nvSpPr>
          <p:spPr>
            <a:xfrm>
              <a:off x="2268148" y="4797556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56"/>
            <p:cNvSpPr/>
            <p:nvPr/>
          </p:nvSpPr>
          <p:spPr>
            <a:xfrm>
              <a:off x="3663180" y="313356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5346054" y="226554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3852324" y="486916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/>
          </p:nvSpPr>
          <p:spPr>
            <a:xfrm>
              <a:off x="4746540" y="4163317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4283968" y="26942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5310993" y="3985200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028938" y="541751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5927562" y="4729453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9" name="グループ化 68"/>
            <p:cNvGrpSpPr/>
            <p:nvPr/>
          </p:nvGrpSpPr>
          <p:grpSpPr>
            <a:xfrm>
              <a:off x="5348935" y="4486743"/>
              <a:ext cx="292001" cy="1112249"/>
              <a:chOff x="0" y="4478752"/>
              <a:chExt cx="292001" cy="1112249"/>
            </a:xfrm>
            <a:scene3d>
              <a:camera prst="orthographicFront">
                <a:rot lat="0" lon="0" rev="2100000"/>
              </a:camera>
              <a:lightRig rig="threePt" dir="t"/>
            </a:scene3d>
          </p:grpSpPr>
          <p:sp>
            <p:nvSpPr>
              <p:cNvPr id="66" name="下矢印 65"/>
              <p:cNvSpPr/>
              <p:nvPr/>
            </p:nvSpPr>
            <p:spPr>
              <a:xfrm flipV="1">
                <a:off x="3969" y="4478752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/>
              <p:cNvSpPr/>
              <p:nvPr/>
            </p:nvSpPr>
            <p:spPr>
              <a:xfrm>
                <a:off x="0" y="4919471"/>
                <a:ext cx="273030" cy="3640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75842" y="5131828"/>
                <a:ext cx="121347" cy="1213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0" name="ひし形 69"/>
            <p:cNvSpPr/>
            <p:nvPr/>
          </p:nvSpPr>
          <p:spPr>
            <a:xfrm>
              <a:off x="3892965" y="1883318"/>
              <a:ext cx="864096" cy="300203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星 7 70"/>
            <p:cNvSpPr/>
            <p:nvPr/>
          </p:nvSpPr>
          <p:spPr>
            <a:xfrm>
              <a:off x="2990207" y="3059526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星 7 71"/>
            <p:cNvSpPr/>
            <p:nvPr/>
          </p:nvSpPr>
          <p:spPr>
            <a:xfrm>
              <a:off x="5768926" y="3715535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星 7 79"/>
            <p:cNvSpPr/>
            <p:nvPr/>
          </p:nvSpPr>
          <p:spPr>
            <a:xfrm>
              <a:off x="5180386" y="245620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星 7 80"/>
            <p:cNvSpPr/>
            <p:nvPr/>
          </p:nvSpPr>
          <p:spPr>
            <a:xfrm>
              <a:off x="3053713" y="170080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3" name="直線矢印コネクタ 112"/>
            <p:cNvCxnSpPr/>
            <p:nvPr/>
          </p:nvCxnSpPr>
          <p:spPr>
            <a:xfrm flipV="1">
              <a:off x="5175293" y="5261381"/>
              <a:ext cx="314299" cy="20382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/>
            <p:cNvCxnSpPr/>
            <p:nvPr/>
          </p:nvCxnSpPr>
          <p:spPr>
            <a:xfrm flipH="1">
              <a:off x="5768926" y="4872660"/>
              <a:ext cx="171210" cy="22466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グループ化 122"/>
          <p:cNvGrpSpPr/>
          <p:nvPr/>
        </p:nvGrpSpPr>
        <p:grpSpPr>
          <a:xfrm>
            <a:off x="403488" y="954849"/>
            <a:ext cx="709765" cy="702594"/>
            <a:chOff x="624310" y="1014327"/>
            <a:chExt cx="709765" cy="702594"/>
          </a:xfrm>
        </p:grpSpPr>
        <p:grpSp>
          <p:nvGrpSpPr>
            <p:cNvPr id="111" name="グループ化 110"/>
            <p:cNvGrpSpPr/>
            <p:nvPr/>
          </p:nvGrpSpPr>
          <p:grpSpPr>
            <a:xfrm>
              <a:off x="843249" y="1014327"/>
              <a:ext cx="273030" cy="364040"/>
              <a:chOff x="6386074" y="864225"/>
              <a:chExt cx="273030" cy="364040"/>
            </a:xfrm>
          </p:grpSpPr>
          <p:sp>
            <p:nvSpPr>
              <p:cNvPr id="109" name="二等辺三角形 108"/>
              <p:cNvSpPr/>
              <p:nvPr/>
            </p:nvSpPr>
            <p:spPr>
              <a:xfrm>
                <a:off x="6386074" y="864225"/>
                <a:ext cx="273030" cy="36404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円/楕円 109"/>
              <p:cNvSpPr/>
              <p:nvPr/>
            </p:nvSpPr>
            <p:spPr>
              <a:xfrm>
                <a:off x="6461916" y="1076582"/>
                <a:ext cx="121347" cy="1213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2" name="テキスト ボックス 121"/>
            <p:cNvSpPr txBox="1"/>
            <p:nvPr/>
          </p:nvSpPr>
          <p:spPr>
            <a:xfrm>
              <a:off x="624310" y="1378367"/>
              <a:ext cx="70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自機</a:t>
              </a:r>
              <a:endParaRPr kumimoji="1" lang="ja-JP" altLang="en-US" sz="1600" dirty="0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404701" y="1767472"/>
            <a:ext cx="709765" cy="719334"/>
            <a:chOff x="331886" y="1767472"/>
            <a:chExt cx="709765" cy="719334"/>
          </a:xfrm>
        </p:grpSpPr>
        <p:sp>
          <p:nvSpPr>
            <p:cNvPr id="87" name="正方形/長方形 86"/>
            <p:cNvSpPr/>
            <p:nvPr/>
          </p:nvSpPr>
          <p:spPr>
            <a:xfrm>
              <a:off x="364159" y="1767472"/>
              <a:ext cx="640368" cy="3769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31886" y="2148252"/>
              <a:ext cx="7097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壁</a:t>
              </a:r>
              <a:endParaRPr kumimoji="1" lang="ja-JP" altLang="en-US" sz="16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-67309" y="2588788"/>
            <a:ext cx="1648934" cy="673591"/>
            <a:chOff x="-140124" y="2567804"/>
            <a:chExt cx="1648934" cy="673591"/>
          </a:xfrm>
        </p:grpSpPr>
        <p:sp>
          <p:nvSpPr>
            <p:cNvPr id="88" name="ひし形 87"/>
            <p:cNvSpPr/>
            <p:nvPr/>
          </p:nvSpPr>
          <p:spPr>
            <a:xfrm>
              <a:off x="254720" y="2567804"/>
              <a:ext cx="864096" cy="300203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-140124" y="2902841"/>
              <a:ext cx="1648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チェックポイント</a:t>
              </a:r>
              <a:endParaRPr kumimoji="1" lang="ja-JP" altLang="en-US" sz="1600" dirty="0"/>
            </a:p>
          </p:txBody>
        </p:sp>
      </p:grpSp>
      <p:grpSp>
        <p:nvGrpSpPr>
          <p:cNvPr id="129" name="グループ化 128"/>
          <p:cNvGrpSpPr/>
          <p:nvPr/>
        </p:nvGrpSpPr>
        <p:grpSpPr>
          <a:xfrm>
            <a:off x="130113" y="3468052"/>
            <a:ext cx="1254090" cy="529911"/>
            <a:chOff x="57298" y="3468052"/>
            <a:chExt cx="1254090" cy="529911"/>
          </a:xfrm>
        </p:grpSpPr>
        <p:sp>
          <p:nvSpPr>
            <p:cNvPr id="86" name="円/楕円 85"/>
            <p:cNvSpPr/>
            <p:nvPr/>
          </p:nvSpPr>
          <p:spPr>
            <a:xfrm>
              <a:off x="615164" y="3468052"/>
              <a:ext cx="143207" cy="14320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テキスト ボックス 127"/>
            <p:cNvSpPr txBox="1"/>
            <p:nvPr/>
          </p:nvSpPr>
          <p:spPr>
            <a:xfrm>
              <a:off x="57298" y="3659409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アイテム</a:t>
              </a:r>
              <a:endParaRPr kumimoji="1" lang="ja-JP" altLang="en-US" sz="16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130113" y="4093138"/>
            <a:ext cx="1254090" cy="846760"/>
            <a:chOff x="57298" y="4093138"/>
            <a:chExt cx="1254090" cy="846760"/>
          </a:xfrm>
        </p:grpSpPr>
        <p:sp>
          <p:nvSpPr>
            <p:cNvPr id="89" name="星 7 88"/>
            <p:cNvSpPr/>
            <p:nvPr/>
          </p:nvSpPr>
          <p:spPr>
            <a:xfrm>
              <a:off x="452742" y="4093138"/>
              <a:ext cx="468052" cy="468052"/>
            </a:xfrm>
            <a:prstGeom prst="star7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57298" y="4601344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 dirty="0" smtClean="0"/>
                <a:t>機雷</a:t>
              </a:r>
              <a:endParaRPr kumimoji="1" lang="ja-JP" altLang="en-US" sz="1600" dirty="0"/>
            </a:p>
          </p:txBody>
        </p:sp>
      </p:grpSp>
      <p:grpSp>
        <p:nvGrpSpPr>
          <p:cNvPr id="133" name="グループ化 132"/>
          <p:cNvGrpSpPr/>
          <p:nvPr/>
        </p:nvGrpSpPr>
        <p:grpSpPr>
          <a:xfrm>
            <a:off x="132771" y="4898231"/>
            <a:ext cx="1254090" cy="1469846"/>
            <a:chOff x="59956" y="4898231"/>
            <a:chExt cx="1254090" cy="1469846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135062" y="4898231"/>
              <a:ext cx="1103412" cy="1103412"/>
              <a:chOff x="4211960" y="1500097"/>
              <a:chExt cx="2664296" cy="2664296"/>
            </a:xfrm>
          </p:grpSpPr>
          <p:grpSp>
            <p:nvGrpSpPr>
              <p:cNvPr id="91" name="グループ化 9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93" name="円/楕円 9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円/楕円 9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円/楕円 9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2" name="円/楕円 9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132" name="テキスト ボックス 131"/>
            <p:cNvSpPr txBox="1"/>
            <p:nvPr/>
          </p:nvSpPr>
          <p:spPr>
            <a:xfrm>
              <a:off x="59956" y="6029523"/>
              <a:ext cx="12540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磁界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98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08578" y="188640"/>
            <a:ext cx="2664296" cy="2664296"/>
            <a:chOff x="2375756" y="3825044"/>
            <a:chExt cx="2664296" cy="2664296"/>
          </a:xfrm>
        </p:grpSpPr>
        <p:sp>
          <p:nvSpPr>
            <p:cNvPr id="5" name="円/楕円 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04774" y="983680"/>
            <a:ext cx="273030" cy="364040"/>
            <a:chOff x="611560" y="404664"/>
            <a:chExt cx="648072" cy="864096"/>
          </a:xfrm>
        </p:grpSpPr>
        <p:sp>
          <p:nvSpPr>
            <p:cNvPr id="10" name="二等辺三角形 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65249" y="2924944"/>
            <a:ext cx="29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吸着後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磁界ポイントに添って公転し続け</a:t>
            </a:r>
            <a:r>
              <a:rPr lang="en-US" altLang="ja-JP" sz="1200" dirty="0" smtClean="0"/>
              <a:t>､</a:t>
            </a:r>
          </a:p>
          <a:p>
            <a:r>
              <a:rPr lang="ja-JP" altLang="en-US" sz="1200" dirty="0"/>
              <a:t>プレイヤー</a:t>
            </a:r>
            <a:r>
              <a:rPr lang="ja-JP" altLang="en-US" sz="1200" dirty="0" smtClean="0"/>
              <a:t>の任意で発射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その時の角度に向かって進む</a:t>
            </a:r>
            <a:r>
              <a:rPr lang="en-US" altLang="ja-JP" sz="1200" dirty="0" smtClean="0"/>
              <a:t>｡</a:t>
            </a:r>
            <a:endParaRPr lang="en-US" altLang="ja-JP" sz="1200" dirty="0"/>
          </a:p>
        </p:txBody>
      </p:sp>
      <p:grpSp>
        <p:nvGrpSpPr>
          <p:cNvPr id="13" name="グループ化 12"/>
          <p:cNvGrpSpPr/>
          <p:nvPr/>
        </p:nvGrpSpPr>
        <p:grpSpPr>
          <a:xfrm rot="10800000">
            <a:off x="1404774" y="1759712"/>
            <a:ext cx="273030" cy="364040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5400000">
            <a:off x="1834822" y="1338767"/>
            <a:ext cx="273030" cy="364040"/>
            <a:chOff x="611560" y="404664"/>
            <a:chExt cx="648072" cy="864096"/>
          </a:xfrm>
        </p:grpSpPr>
        <p:sp>
          <p:nvSpPr>
            <p:cNvPr id="17" name="二等辺三角形 1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 rot="16200000">
            <a:off x="1016341" y="1338768"/>
            <a:ext cx="273030" cy="364040"/>
            <a:chOff x="611560" y="404664"/>
            <a:chExt cx="648072" cy="864096"/>
          </a:xfrm>
        </p:grpSpPr>
        <p:sp>
          <p:nvSpPr>
            <p:cNvPr id="20" name="二等辺三角形 1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下カーブ矢印 21"/>
          <p:cNvSpPr/>
          <p:nvPr/>
        </p:nvSpPr>
        <p:spPr>
          <a:xfrm rot="5400000" flipV="1">
            <a:off x="409908" y="1274975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カーブ矢印 22"/>
          <p:cNvSpPr/>
          <p:nvPr/>
        </p:nvSpPr>
        <p:spPr>
          <a:xfrm rot="16200000" flipV="1">
            <a:off x="1732815" y="1268759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059832" y="194855"/>
            <a:ext cx="2664296" cy="2664296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8100000">
            <a:off x="4672947" y="1787559"/>
            <a:ext cx="273030" cy="364040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/>
          <p:cNvSpPr/>
          <p:nvPr/>
        </p:nvSpPr>
        <p:spPr>
          <a:xfrm rot="2700000">
            <a:off x="4708392" y="2458938"/>
            <a:ext cx="1292529" cy="10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4608221" y="1633599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554945" y="1705313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77671" y="1759912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756750" y="4005064"/>
            <a:ext cx="2664296" cy="2664296"/>
            <a:chOff x="2375756" y="3825044"/>
            <a:chExt cx="2664296" cy="2664296"/>
          </a:xfrm>
        </p:grpSpPr>
        <p:sp>
          <p:nvSpPr>
            <p:cNvPr id="45" name="円/楕円 4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 rot="5400000">
            <a:off x="1404774" y="4781369"/>
            <a:ext cx="273030" cy="364040"/>
            <a:chOff x="611560" y="404664"/>
            <a:chExt cx="648072" cy="864096"/>
          </a:xfrm>
        </p:grpSpPr>
        <p:sp>
          <p:nvSpPr>
            <p:cNvPr id="50" name="二等辺三角形 4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円弧 57"/>
          <p:cNvSpPr/>
          <p:nvPr/>
        </p:nvSpPr>
        <p:spPr>
          <a:xfrm rot="21033074">
            <a:off x="-54689" y="3559983"/>
            <a:ext cx="2597109" cy="1501813"/>
          </a:xfrm>
          <a:prstGeom prst="arc">
            <a:avLst>
              <a:gd name="adj1" fmla="val 568803"/>
              <a:gd name="adj2" fmla="val 38411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二等辺三角形 58"/>
          <p:cNvSpPr/>
          <p:nvPr/>
        </p:nvSpPr>
        <p:spPr>
          <a:xfrm rot="1722201">
            <a:off x="2422226" y="421644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879323" y="1124743"/>
            <a:ext cx="7498287" cy="48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3707904" y="1603575"/>
            <a:ext cx="2975389" cy="297538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835696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3608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18173" y="499910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0" name="V 字形矢印 19"/>
          <p:cNvSpPr/>
          <p:nvPr/>
        </p:nvSpPr>
        <p:spPr>
          <a:xfrm rot="13555661">
            <a:off x="5166816" y="3107895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012228" y="499910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2" name="V 字形矢印 21"/>
          <p:cNvSpPr/>
          <p:nvPr/>
        </p:nvSpPr>
        <p:spPr>
          <a:xfrm rot="13555661">
            <a:off x="1618682" y="5127348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9750832">
            <a:off x="3735300" y="2102093"/>
            <a:ext cx="273030" cy="364040"/>
            <a:chOff x="611560" y="404664"/>
            <a:chExt cx="648072" cy="864096"/>
          </a:xfrm>
        </p:grpSpPr>
        <p:sp>
          <p:nvSpPr>
            <p:cNvPr id="27" name="二等辺三角形 2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692894" y="3537159"/>
            <a:ext cx="1131889" cy="49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4/22 </a:t>
            </a:r>
            <a:r>
              <a:rPr kumimoji="1" lang="ja-JP" altLang="en-US" dirty="0" smtClean="0"/>
              <a:t>今日のアイディア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改善点 </a:t>
            </a:r>
            <a:r>
              <a:rPr kumimoji="1" lang="en-US" altLang="ja-JP" dirty="0" smtClean="0"/>
              <a:t>4/</a:t>
            </a:r>
            <a:r>
              <a:rPr kumimoji="1" lang="ja-JP" altLang="en-US" dirty="0" smtClean="0"/>
              <a:t>１９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noFill/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/>
              <a:t>操作はマウス</a:t>
            </a:r>
            <a:endParaRPr kumimoji="1" lang="en-US" altLang="ja-JP" dirty="0" smtClean="0"/>
          </a:p>
          <a:p>
            <a:r>
              <a:rPr lang="ja-JP" altLang="en-US" dirty="0" smtClean="0"/>
              <a:t>右クリックと左クリックで配置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最初の発射はプレイヤーが選択する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操作性はシンプル</a:t>
            </a:r>
            <a:endParaRPr kumimoji="1" lang="en-US" altLang="ja-JP" dirty="0" smtClean="0"/>
          </a:p>
          <a:p>
            <a:r>
              <a:rPr lang="ja-JP" altLang="en-US" dirty="0" smtClean="0"/>
              <a:t>ゲーム画面はスクロール</a:t>
            </a:r>
            <a:endParaRPr lang="en-US" altLang="ja-JP" dirty="0" smtClean="0"/>
          </a:p>
          <a:p>
            <a:r>
              <a:rPr kumimoji="1" lang="ja-JP" altLang="en-US" dirty="0"/>
              <a:t>要素の</a:t>
            </a:r>
            <a:r>
              <a:rPr kumimoji="1" lang="ja-JP" altLang="en-US" dirty="0" smtClean="0"/>
              <a:t>追加（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個ほど）</a:t>
            </a:r>
            <a:endParaRPr kumimoji="1"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調整しやすい</a:t>
            </a:r>
            <a:r>
              <a:rPr lang="ja-JP" altLang="en-US" dirty="0" smtClean="0"/>
              <a:t>プログラムコード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週間程度でプロトタイプの作成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632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ゲーム内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088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/>
              <a:t>プログラム</a:t>
            </a:r>
            <a:r>
              <a:rPr lang="ja-JP" altLang="en-US" dirty="0" smtClean="0"/>
              <a:t>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20072" y="1340768"/>
            <a:ext cx="3168352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スクロール</a:t>
            </a:r>
            <a:r>
              <a:rPr lang="ja-JP" altLang="en-US" smtClean="0"/>
              <a:t>に</a:t>
            </a:r>
            <a:r>
              <a:rPr lang="ja-JP" altLang="en-US" smtClean="0"/>
              <a:t>ついて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932040" y="1844824"/>
            <a:ext cx="0" cy="4176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39552" y="1135402"/>
            <a:ext cx="4176464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スクロール方向・・・上、登る又は進む</a:t>
            </a:r>
            <a:endParaRPr kumimoji="1" lang="en-US" altLang="ja-JP" dirty="0" smtClean="0"/>
          </a:p>
          <a:p>
            <a:r>
              <a:rPr lang="ja-JP" altLang="en-US" dirty="0"/>
              <a:t>死に</a:t>
            </a:r>
            <a:r>
              <a:rPr lang="ja-JP" altLang="en-US" dirty="0" smtClean="0"/>
              <a:t>ゲーなのに脱出とは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何故、上に登るのか・・・</a:t>
            </a:r>
            <a:endParaRPr kumimoji="1" lang="en-US" altLang="ja-JP" dirty="0" smtClean="0"/>
          </a:p>
          <a:p>
            <a:r>
              <a:rPr lang="ja-JP" altLang="en-US" dirty="0" smtClean="0"/>
              <a:t>・脱出</a:t>
            </a:r>
            <a:endParaRPr lang="en-US" altLang="ja-JP" dirty="0" smtClean="0"/>
          </a:p>
          <a:p>
            <a:r>
              <a:rPr kumimoji="1" lang="ja-JP" altLang="en-US" dirty="0" smtClean="0"/>
              <a:t>・何かを集めて→ゴールを目指す</a:t>
            </a:r>
            <a:endParaRPr kumimoji="1" lang="en-US" altLang="ja-JP" dirty="0" smtClean="0"/>
          </a:p>
          <a:p>
            <a:r>
              <a:rPr lang="ja-JP" altLang="en-US" dirty="0"/>
              <a:t>電気</a:t>
            </a:r>
            <a:r>
              <a:rPr lang="ja-JP" altLang="en-US" dirty="0" smtClean="0"/>
              <a:t>を集めて、明かりを灯す</a:t>
            </a:r>
            <a:endParaRPr kumimoji="1" lang="en-US" altLang="ja-JP" dirty="0" smtClean="0"/>
          </a:p>
          <a:p>
            <a:r>
              <a:rPr lang="ja-JP" altLang="en-US" dirty="0" smtClean="0"/>
              <a:t>・時間制限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580112" y="2938215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7380312" y="3711575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6516216" y="4284425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6512247" y="4725144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世界</a:t>
            </a:r>
            <a:r>
              <a:rPr lang="ja-JP" altLang="en-US" dirty="0" smtClean="0"/>
              <a:t>観について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5536" y="1135402"/>
            <a:ext cx="4176464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r>
              <a:rPr lang="ja-JP" altLang="en-US" dirty="0"/>
              <a:t>・エージェント「コイル」</a:t>
            </a:r>
            <a:endParaRPr lang="en-US" altLang="ja-JP" dirty="0"/>
          </a:p>
          <a:p>
            <a:r>
              <a:rPr lang="ja-JP" altLang="en-US" dirty="0"/>
              <a:t>ミッションを遂行、または失敗</a:t>
            </a:r>
            <a:endParaRPr lang="en-US" altLang="ja-JP" dirty="0"/>
          </a:p>
          <a:p>
            <a:r>
              <a:rPr lang="ja-JP" altLang="en-US" dirty="0"/>
              <a:t>・コンピュータ内</a:t>
            </a:r>
            <a:endParaRPr lang="en-US" altLang="ja-JP" dirty="0"/>
          </a:p>
          <a:p>
            <a:r>
              <a:rPr lang="ja-JP" altLang="en-US" dirty="0"/>
              <a:t>バグに追われる</a:t>
            </a:r>
            <a:endParaRPr lang="en-US" altLang="ja-JP" dirty="0"/>
          </a:p>
          <a:p>
            <a:r>
              <a:rPr lang="ja-JP" altLang="en-US" dirty="0"/>
              <a:t>データを回収し、ＵＳＢに逃れる</a:t>
            </a:r>
            <a:endParaRPr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1135402"/>
            <a:ext cx="41764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アイディア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5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1160</Words>
  <Application>Microsoft Office PowerPoint</Application>
  <PresentationFormat>画面に合わせる (4:3)</PresentationFormat>
  <Paragraphs>265</Paragraphs>
  <Slides>31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​​テーマ</vt:lpstr>
      <vt:lpstr>Magnetica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4/22 今日のアイディア</vt:lpstr>
      <vt:lpstr>改善点 4/１９</vt:lpstr>
      <vt:lpstr>スクロールについて</vt:lpstr>
      <vt:lpstr>世界観について</vt:lpstr>
      <vt:lpstr>壁（ビリビリ）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ゲーム画面イメージ</vt:lpstr>
      <vt:lpstr>アイテム</vt:lpstr>
      <vt:lpstr>追加要素</vt:lpstr>
      <vt:lpstr>４／２３</vt:lpstr>
      <vt:lpstr>追加要素</vt:lpstr>
      <vt:lpstr>４／２４</vt:lpstr>
      <vt:lpstr>PowerPoint プレゼンテーション</vt:lpstr>
      <vt:lpstr>PowerPoint プレゼンテーション</vt:lpstr>
      <vt:lpstr>ゲーム画面イメージ（全体）</vt:lpstr>
      <vt:lpstr>ゲーム画面イメージ（ステージ詳細）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COS_MOS</dc:creator>
  <cp:lastModifiedBy>カレッジリーグ</cp:lastModifiedBy>
  <cp:revision>115</cp:revision>
  <dcterms:created xsi:type="dcterms:W3CDTF">2013-04-18T03:44:29Z</dcterms:created>
  <dcterms:modified xsi:type="dcterms:W3CDTF">2013-04-25T02:33:26Z</dcterms:modified>
</cp:coreProperties>
</file>