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0"/>
  </p:notesMasterIdLst>
  <p:handoutMasterIdLst>
    <p:handoutMasterId r:id="rId11"/>
  </p:handoutMasterIdLst>
  <p:sldIdLst>
    <p:sldId id="591" r:id="rId2"/>
    <p:sldId id="596" r:id="rId3"/>
    <p:sldId id="601" r:id="rId4"/>
    <p:sldId id="602" r:id="rId5"/>
    <p:sldId id="597" r:id="rId6"/>
    <p:sldId id="598" r:id="rId7"/>
    <p:sldId id="599" r:id="rId8"/>
    <p:sldId id="600" r:id="rId9"/>
  </p:sldIdLst>
  <p:sldSz cx="9906000" cy="6858000" type="A4"/>
  <p:notesSz cx="6858000" cy="994568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ＭＳ Ｐゴシック" charset="-128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ＭＳ Ｐゴシック" charset="-128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ＭＳ Ｐゴシック" charset="-128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ＭＳ Ｐゴシック" charset="-128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ＭＳ Ｐゴシック" charset="-128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900" b="1" kern="1200">
        <a:solidFill>
          <a:schemeClr val="tx1"/>
        </a:solidFill>
        <a:latin typeface="ＭＳ Ｐゴシック" charset="-128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900" b="1" kern="1200">
        <a:solidFill>
          <a:schemeClr val="tx1"/>
        </a:solidFill>
        <a:latin typeface="ＭＳ Ｐゴシック" charset="-128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900" b="1" kern="1200">
        <a:solidFill>
          <a:schemeClr val="tx1"/>
        </a:solidFill>
        <a:latin typeface="ＭＳ Ｐゴシック" charset="-128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900" b="1" kern="1200">
        <a:solidFill>
          <a:schemeClr val="tx1"/>
        </a:solidFill>
        <a:latin typeface="ＭＳ Ｐゴシック" charset="-128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CC"/>
    <a:srgbClr val="FFE5E5"/>
    <a:srgbClr val="CCFFFF"/>
    <a:srgbClr val="FFE89F"/>
    <a:srgbClr val="FF9933"/>
    <a:srgbClr val="FF6600"/>
    <a:srgbClr val="7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4" autoAdjust="0"/>
    <p:restoredTop sz="98053" autoAdjust="0"/>
  </p:normalViewPr>
  <p:slideViewPr>
    <p:cSldViewPr>
      <p:cViewPr>
        <p:scale>
          <a:sx n="120" d="100"/>
          <a:sy n="120" d="100"/>
        </p:scale>
        <p:origin x="-72" y="-36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2082" y="-90"/>
      </p:cViewPr>
      <p:guideLst>
        <p:guide orient="horz" pos="313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42" tIns="45870" rIns="91742" bIns="4587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3387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42" tIns="45870" rIns="91742" bIns="4587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338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42" tIns="45870" rIns="91742" bIns="4587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3387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42" tIns="45870" rIns="91742" bIns="4587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C0CC170-0E7E-453E-8F24-2B0A33B15E4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00635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42" tIns="45870" rIns="91742" bIns="4587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42" tIns="45870" rIns="91742" bIns="4587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5013" y="746125"/>
            <a:ext cx="5387975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400"/>
            <a:ext cx="5486400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42" tIns="45870" rIns="91742" bIns="458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7338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42" tIns="45870" rIns="91742" bIns="4587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447213"/>
            <a:ext cx="297338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42" tIns="45870" rIns="91742" bIns="4587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471A13EC-A8D3-45EB-9119-53A7E135B82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716225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en-US" smtClean="0"/>
          </a:p>
        </p:txBody>
      </p:sp>
      <p:sp>
        <p:nvSpPr>
          <p:cNvPr id="16388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840C7057-3FAB-4CEF-BB6C-CE3A7F7615C5}" type="slidenum">
              <a:rPr lang="en-US" altLang="ja-JP" sz="1200" b="0" smtClean="0">
                <a:latin typeface="Arial" charset="0"/>
              </a:rPr>
              <a:pPr eaLnBrk="1" hangingPunct="1"/>
              <a:t>1</a:t>
            </a:fld>
            <a:endParaRPr lang="en-US" altLang="ja-JP" sz="1200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741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F3FAFF9D-29B1-459F-AF90-2551D09A28AF}" type="slidenum">
              <a:rPr lang="en-US" altLang="ja-JP" sz="1200" b="0" smtClean="0">
                <a:latin typeface="Arial" charset="0"/>
              </a:rPr>
              <a:pPr eaLnBrk="1" hangingPunct="1"/>
              <a:t>2</a:t>
            </a:fld>
            <a:endParaRPr lang="en-US" altLang="ja-JP" sz="1200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8436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EB88AC98-F657-4363-8699-F47F428ED2CF}" type="slidenum">
              <a:rPr lang="en-US" altLang="ja-JP" sz="1200" b="0" smtClean="0">
                <a:latin typeface="Arial" charset="0"/>
              </a:rPr>
              <a:pPr eaLnBrk="1" hangingPunct="1"/>
              <a:t>3</a:t>
            </a:fld>
            <a:endParaRPr lang="en-US" altLang="ja-JP" sz="1200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946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BC008E07-0E20-4A26-B860-6E02963D25BA}" type="slidenum">
              <a:rPr lang="en-US" altLang="ja-JP" sz="1200" b="0" smtClean="0">
                <a:latin typeface="Arial" charset="0"/>
              </a:rPr>
              <a:pPr eaLnBrk="1" hangingPunct="1"/>
              <a:t>4</a:t>
            </a:fld>
            <a:endParaRPr lang="en-US" altLang="ja-JP" sz="1200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20484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64D27803-7108-4E5B-82E8-330AEAA66831}" type="slidenum">
              <a:rPr lang="en-US" altLang="ja-JP" sz="1200" b="0" smtClean="0">
                <a:latin typeface="Arial" charset="0"/>
              </a:rPr>
              <a:pPr eaLnBrk="1" hangingPunct="1"/>
              <a:t>5</a:t>
            </a:fld>
            <a:endParaRPr lang="en-US" altLang="ja-JP" sz="1200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21508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428D8191-E6CE-4051-9A1B-90D11A63F72A}" type="slidenum">
              <a:rPr lang="en-US" altLang="ja-JP" sz="1200" b="0" smtClean="0">
                <a:latin typeface="Arial" charset="0"/>
              </a:rPr>
              <a:pPr eaLnBrk="1" hangingPunct="1"/>
              <a:t>6</a:t>
            </a:fld>
            <a:endParaRPr lang="en-US" altLang="ja-JP" sz="1200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2253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93F663F7-0E99-4521-BC1E-1B096758F862}" type="slidenum">
              <a:rPr lang="en-US" altLang="ja-JP" sz="1200" b="0" smtClean="0">
                <a:latin typeface="Arial" charset="0"/>
              </a:rPr>
              <a:pPr eaLnBrk="1" hangingPunct="1"/>
              <a:t>7</a:t>
            </a:fld>
            <a:endParaRPr lang="en-US" altLang="ja-JP" sz="1200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23556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0A186807-963A-4499-9175-E783683E698D}" type="slidenum">
              <a:rPr lang="en-US" altLang="ja-JP" sz="1200" b="0" smtClean="0">
                <a:latin typeface="Arial" charset="0"/>
              </a:rPr>
              <a:pPr eaLnBrk="1" hangingPunct="1"/>
              <a:t>8</a:t>
            </a:fld>
            <a:endParaRPr lang="en-US" altLang="ja-JP" sz="1200" b="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333375"/>
          </a:xfrm>
          <a:prstGeom prst="rect">
            <a:avLst/>
          </a:prstGeom>
          <a:gradFill rotWithShape="1">
            <a:gsLst>
              <a:gs pos="0">
                <a:srgbClr val="FAFAFA"/>
              </a:gs>
              <a:gs pos="100000">
                <a:srgbClr val="C0C0C0">
                  <a:alpha val="65999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pic>
        <p:nvPicPr>
          <p:cNvPr id="3" name="Picture 3" descr="header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375"/>
            <a:ext cx="34798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524625"/>
            <a:ext cx="9906000" cy="333375"/>
          </a:xfrm>
          <a:prstGeom prst="rect">
            <a:avLst/>
          </a:prstGeom>
          <a:solidFill>
            <a:srgbClr val="C0C0C0">
              <a:alpha val="6588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pic>
        <p:nvPicPr>
          <p:cNvPr id="5" name="Picture 5" descr="header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00" y="6381750"/>
            <a:ext cx="3479800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055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4AB4A-768C-4602-85D2-EF2DBD5F5D8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6557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16763" y="765175"/>
            <a:ext cx="2293937" cy="536098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33363" y="765175"/>
            <a:ext cx="6731000" cy="53609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88817-D49E-4287-87EE-3C409C3FC81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5677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16DE2-DC7C-4B6C-93D6-2557C66B052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0755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B3ED5-7C22-45C3-9E80-E04310BEE16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3863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BE745-E268-4657-B095-5204308E1B9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9684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1C06E-DD87-443E-963D-BE6F5ED43E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1327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1AD01-F786-4101-8E89-C3E10A766D2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177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CD648-E4FD-40E6-9229-D99E7C280E8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5963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4D856-E389-4E09-A339-274AD14EBE3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493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1487F-6060-44D7-A95B-992BF9AC142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1209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906000" cy="333375"/>
          </a:xfrm>
          <a:prstGeom prst="rect">
            <a:avLst/>
          </a:prstGeom>
          <a:gradFill rotWithShape="1">
            <a:gsLst>
              <a:gs pos="0">
                <a:srgbClr val="FAFAFA"/>
              </a:gs>
              <a:gs pos="100000">
                <a:srgbClr val="C0C0C0">
                  <a:alpha val="65999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33363" y="765175"/>
            <a:ext cx="89154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pic>
        <p:nvPicPr>
          <p:cNvPr id="1028" name="Picture 5" descr="header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375"/>
            <a:ext cx="34798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0" y="6524625"/>
            <a:ext cx="9906000" cy="333375"/>
          </a:xfrm>
          <a:prstGeom prst="rect">
            <a:avLst/>
          </a:prstGeom>
          <a:solidFill>
            <a:srgbClr val="C0C0C0">
              <a:alpha val="6588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399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29713" y="6597650"/>
            <a:ext cx="776287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 b="0">
                <a:latin typeface="HG丸ｺﾞｼｯｸM-PRO" pitchFamily="50" charset="-128"/>
                <a:ea typeface="HG丸ｺﾞｼｯｸM-PRO" pitchFamily="50" charset="-128"/>
              </a:defRPr>
            </a:lvl1pPr>
          </a:lstStyle>
          <a:p>
            <a:pPr>
              <a:defRPr/>
            </a:pPr>
            <a:fld id="{D66F6658-EA1A-45AF-965E-BEE0434E212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1031" name="Picture 8" descr="header0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00" y="6381750"/>
            <a:ext cx="3479800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6FD186CA-AF32-4BBD-A6AF-8DDDE2426C00}" type="slidenum">
              <a:rPr lang="en-US" altLang="ja-JP" sz="600" b="0" smtClean="0">
                <a:latin typeface="HG丸ｺﾞｼｯｸM-PRO" pitchFamily="50" charset="-128"/>
                <a:ea typeface="HG丸ｺﾞｼｯｸM-PRO" pitchFamily="50" charset="-128"/>
              </a:rPr>
              <a:pPr eaLnBrk="1" hangingPunct="1"/>
              <a:t>1</a:t>
            </a:fld>
            <a:endParaRPr lang="en-US" altLang="ja-JP" sz="600" b="0" smtClean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228600" y="457200"/>
            <a:ext cx="3352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ja-JP" altLang="en-US" sz="1600" b="0">
                <a:solidFill>
                  <a:schemeClr val="accent2"/>
                </a:solidFill>
                <a:latin typeface="Arial" charset="0"/>
                <a:ea typeface="HGP創英角ｺﾞｼｯｸUB" pitchFamily="50" charset="-128"/>
              </a:rPr>
              <a:t>コーディング規約</a:t>
            </a:r>
            <a:endParaRPr lang="ja-JP" altLang="en-US" sz="1600">
              <a:solidFill>
                <a:schemeClr val="accent2"/>
              </a:solidFill>
              <a:latin typeface="Arial" charset="0"/>
              <a:ea typeface="HGP創英角ｺﾞｼｯｸUB" pitchFamily="50" charset="-128"/>
            </a:endParaRPr>
          </a:p>
        </p:txBody>
      </p:sp>
      <p:grpSp>
        <p:nvGrpSpPr>
          <p:cNvPr id="5124" name="Group 3"/>
          <p:cNvGrpSpPr>
            <a:grpSpLocks/>
          </p:cNvGrpSpPr>
          <p:nvPr/>
        </p:nvGrpSpPr>
        <p:grpSpPr bwMode="auto">
          <a:xfrm flipV="1">
            <a:off x="0" y="685800"/>
            <a:ext cx="1752600" cy="88900"/>
            <a:chOff x="-962" y="663"/>
            <a:chExt cx="2540" cy="45"/>
          </a:xfrm>
        </p:grpSpPr>
        <p:sp>
          <p:nvSpPr>
            <p:cNvPr id="5129" name="AutoShape 4"/>
            <p:cNvSpPr>
              <a:spLocks noChangeArrowheads="1"/>
            </p:cNvSpPr>
            <p:nvPr/>
          </p:nvSpPr>
          <p:spPr bwMode="auto">
            <a:xfrm>
              <a:off x="1337" y="663"/>
              <a:ext cx="195" cy="45"/>
            </a:xfrm>
            <a:prstGeom prst="parallelogram">
              <a:avLst>
                <a:gd name="adj" fmla="val 264454"/>
              </a:avLst>
            </a:prstGeom>
            <a:gradFill rotWithShape="1">
              <a:gsLst>
                <a:gs pos="0">
                  <a:srgbClr val="DFDFDF"/>
                </a:gs>
                <a:gs pos="100000">
                  <a:srgbClr val="292929"/>
                </a:gs>
              </a:gsLst>
              <a:lin ang="0" scaled="1"/>
            </a:gra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30" name="AutoShape 5"/>
            <p:cNvSpPr>
              <a:spLocks noChangeArrowheads="1"/>
            </p:cNvSpPr>
            <p:nvPr/>
          </p:nvSpPr>
          <p:spPr bwMode="auto">
            <a:xfrm>
              <a:off x="1269" y="663"/>
              <a:ext cx="127" cy="34"/>
            </a:xfrm>
            <a:prstGeom prst="parallelogram">
              <a:avLst>
                <a:gd name="adj" fmla="val 272227"/>
              </a:avLst>
            </a:prstGeom>
            <a:solidFill>
              <a:srgbClr val="C0C0C0"/>
            </a:solidFill>
            <a:ln w="6350" algn="ctr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31" name="AutoShape 6"/>
            <p:cNvSpPr>
              <a:spLocks noChangeArrowheads="1"/>
            </p:cNvSpPr>
            <p:nvPr/>
          </p:nvSpPr>
          <p:spPr bwMode="auto">
            <a:xfrm>
              <a:off x="-962" y="663"/>
              <a:ext cx="2540" cy="23"/>
            </a:xfrm>
            <a:prstGeom prst="parallelogram">
              <a:avLst>
                <a:gd name="adj" fmla="val 276598"/>
              </a:avLst>
            </a:prstGeom>
            <a:noFill/>
            <a:ln w="6350" algn="ctr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5125" name="テキスト ボックス 2"/>
          <p:cNvSpPr txBox="1">
            <a:spLocks noChangeArrowheads="1"/>
          </p:cNvSpPr>
          <p:nvPr/>
        </p:nvSpPr>
        <p:spPr bwMode="auto">
          <a:xfrm>
            <a:off x="7458075" y="6165850"/>
            <a:ext cx="244792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r" eaLnBrk="1" hangingPunct="1"/>
            <a:r>
              <a:rPr lang="ja-JP" altLang="en-US"/>
              <a:t>デバイス寄りの関数・クラス</a:t>
            </a:r>
          </a:p>
        </p:txBody>
      </p:sp>
      <p:sp>
        <p:nvSpPr>
          <p:cNvPr id="5126" name="テキスト ボックス 1"/>
          <p:cNvSpPr txBox="1">
            <a:spLocks noChangeArrowheads="1"/>
          </p:cNvSpPr>
          <p:nvPr/>
        </p:nvSpPr>
        <p:spPr bwMode="auto">
          <a:xfrm>
            <a:off x="214313" y="908050"/>
            <a:ext cx="70564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200"/>
              <a:t> </a:t>
            </a:r>
            <a:r>
              <a:rPr lang="ja-JP" altLang="en-US" sz="1000">
                <a:latin typeface="ＭＳ ゴシック" pitchFamily="49" charset="-128"/>
                <a:ea typeface="ＭＳ ゴシック" pitchFamily="49" charset="-128"/>
              </a:rPr>
              <a:t>１．変数の命名規則</a:t>
            </a:r>
          </a:p>
          <a:p>
            <a:pPr eaLnBrk="1" hangingPunct="1"/>
            <a:r>
              <a:rPr lang="en-US" altLang="ja-JP" sz="1000"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ja-JP" altLang="en-US" sz="1000">
                <a:latin typeface="ＭＳ ゴシック" pitchFamily="49" charset="-128"/>
                <a:ea typeface="ＭＳ ゴシック" pitchFamily="49" charset="-128"/>
              </a:rPr>
              <a:t>命名はハンガリー記法を環境に合わせてかみ砕き、特に変数について次のように定義する。</a:t>
            </a:r>
          </a:p>
          <a:p>
            <a:pPr eaLnBrk="1" hangingPunct="1"/>
            <a:r>
              <a:rPr lang="en-US" altLang="ja-JP" sz="1000"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ja-JP" altLang="en-US" sz="100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プレフィックス部</a:t>
            </a:r>
            <a:r>
              <a:rPr lang="en-US" altLang="ja-JP" sz="100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_</a:t>
            </a:r>
            <a:r>
              <a:rPr lang="ja-JP" altLang="en-US" sz="100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タイプ部</a:t>
            </a:r>
            <a:r>
              <a:rPr lang="en-US" altLang="ja-JP" sz="100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+</a:t>
            </a:r>
            <a:r>
              <a:rPr lang="ja-JP" altLang="en-US" sz="100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名前部</a:t>
            </a:r>
            <a:endParaRPr lang="en-US" altLang="ja-JP" sz="1000">
              <a:solidFill>
                <a:srgbClr val="FF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eaLnBrk="1" hangingPunct="1"/>
            <a:r>
              <a:rPr lang="en-US" altLang="ja-JP" sz="1000"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ja-JP" altLang="en-US" sz="1000">
                <a:latin typeface="ＭＳ ゴシック" pitchFamily="49" charset="-128"/>
                <a:ea typeface="ＭＳ ゴシック" pitchFamily="49" charset="-128"/>
              </a:rPr>
              <a:t>例：</a:t>
            </a:r>
            <a:r>
              <a:rPr lang="en-US" altLang="ja-JP" sz="1000">
                <a:latin typeface="ＭＳ ゴシック" pitchFamily="49" charset="-128"/>
                <a:ea typeface="ＭＳ ゴシック" pitchFamily="49" charset="-128"/>
              </a:rPr>
              <a:t>char*g_pFileName ;  //</a:t>
            </a:r>
            <a:r>
              <a:rPr lang="ja-JP" altLang="en-US" sz="1000">
                <a:latin typeface="ＭＳ ゴシック" pitchFamily="49" charset="-128"/>
                <a:ea typeface="ＭＳ ゴシック" pitchFamily="49" charset="-128"/>
              </a:rPr>
              <a:t>グローバル位置に宣言されたポインタでファイルの名前を表す）</a:t>
            </a:r>
            <a:endParaRPr lang="en-US" altLang="ja-JP" sz="1000">
              <a:latin typeface="ＭＳ ゴシック" pitchFamily="49" charset="-128"/>
              <a:ea typeface="ＭＳ ゴシック" pitchFamily="49" charset="-128"/>
            </a:endParaRPr>
          </a:p>
          <a:p>
            <a:pPr eaLnBrk="1" hangingPunct="1"/>
            <a:endParaRPr lang="en-US" altLang="ja-JP" sz="1000">
              <a:latin typeface="ＭＳ ゴシック" pitchFamily="49" charset="-128"/>
              <a:ea typeface="ＭＳ ゴシック" pitchFamily="49" charset="-128"/>
            </a:endParaRPr>
          </a:p>
          <a:p>
            <a:pPr eaLnBrk="1" hangingPunct="1"/>
            <a:r>
              <a:rPr lang="en-US" altLang="ja-JP" sz="1000"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ja-JP" altLang="en-US" sz="1000">
                <a:latin typeface="ＭＳ ゴシック" pitchFamily="49" charset="-128"/>
                <a:ea typeface="ＭＳ ゴシック" pitchFamily="49" charset="-128"/>
              </a:rPr>
              <a:t>なお、この規約に固く従う必要はない。規約といっても命名例程度に考えてもらえれば良い </a:t>
            </a:r>
            <a:endParaRPr lang="en-US" altLang="ja-JP" sz="1000">
              <a:latin typeface="ＭＳ ゴシック" pitchFamily="49" charset="-128"/>
              <a:ea typeface="ＭＳ ゴシック" pitchFamily="49" charset="-128"/>
            </a:endParaRPr>
          </a:p>
          <a:p>
            <a:pPr eaLnBrk="1" hangingPunct="1"/>
            <a:endParaRPr lang="ja-JP" altLang="en-US" sz="100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5127" name="正方形/長方形 1"/>
          <p:cNvSpPr>
            <a:spLocks noChangeArrowheads="1"/>
          </p:cNvSpPr>
          <p:nvPr/>
        </p:nvSpPr>
        <p:spPr bwMode="auto">
          <a:xfrm>
            <a:off x="4592638" y="2108200"/>
            <a:ext cx="49530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・タイプ部</a:t>
            </a: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タイプ部は変数の</a:t>
            </a:r>
            <a:endParaRPr lang="en-US" altLang="ja-JP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    p        	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ポインタ</a:t>
            </a:r>
            <a:endParaRPr lang="en-US" altLang="ja-JP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    h        	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ハンドル</a:t>
            </a: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    b	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フラグ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論理型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( </a:t>
            </a:r>
            <a:r>
              <a:rPr lang="en-US" altLang="ja-JP" dirty="0" err="1">
                <a:latin typeface="ＭＳ ゴシック" pitchFamily="49" charset="-128"/>
                <a:ea typeface="ＭＳ ゴシック" pitchFamily="49" charset="-128"/>
              </a:rPr>
              <a:t>bool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)</a:t>
            </a: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    c        	8bit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整数型 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( 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char )</a:t>
            </a:r>
            <a:endParaRPr lang="ja-JP" altLang="en-US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    </a:t>
            </a:r>
            <a:r>
              <a:rPr lang="en-US" altLang="ja-JP" dirty="0" err="1">
                <a:latin typeface="ＭＳ ゴシック" pitchFamily="49" charset="-128"/>
                <a:ea typeface="ＭＳ ゴシック" pitchFamily="49" charset="-128"/>
              </a:rPr>
              <a:t>i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	16bit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整数型 （ </a:t>
            </a:r>
            <a:r>
              <a:rPr lang="en-US" altLang="ja-JP" dirty="0" err="1"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 ）</a:t>
            </a:r>
            <a:endParaRPr lang="en-US" altLang="ja-JP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    l	32bit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整数型  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( long </a:t>
            </a:r>
            <a:r>
              <a:rPr lang="en-US" altLang="ja-JP" dirty="0" err="1"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)</a:t>
            </a: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    by	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バイナリ型   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( 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8bit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分のフラグデータ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, byte )</a:t>
            </a:r>
            <a:endParaRPr lang="ja-JP" altLang="en-US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    w	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ワードデータ（ 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16bit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分のフラグデータ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, unsigned short 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）</a:t>
            </a: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    </a:t>
            </a:r>
            <a:r>
              <a:rPr lang="en-US" altLang="ja-JP" dirty="0" err="1">
                <a:latin typeface="ＭＳ ゴシック" pitchFamily="49" charset="-128"/>
                <a:ea typeface="ＭＳ ゴシック" pitchFamily="49" charset="-128"/>
              </a:rPr>
              <a:t>dw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	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ダブルワードデータ（ 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32bit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分のフラグデータ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, unsigned long 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）</a:t>
            </a:r>
            <a:endParaRPr lang="en-US" altLang="ja-JP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    f	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実数型 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( 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float )</a:t>
            </a: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    v	</a:t>
            </a:r>
            <a:r>
              <a:rPr lang="ja-JP" altLang="en-US" dirty="0" smtClean="0">
                <a:latin typeface="ＭＳ ゴシック" pitchFamily="49" charset="-128"/>
                <a:ea typeface="ＭＳ ゴシック" pitchFamily="49" charset="-128"/>
              </a:rPr>
              <a:t>ベクトル型 </a:t>
            </a:r>
            <a:r>
              <a:rPr lang="en-US" altLang="ja-JP" dirty="0" smtClean="0">
                <a:latin typeface="ＭＳ ゴシック" pitchFamily="49" charset="-128"/>
                <a:ea typeface="ＭＳ ゴシック" pitchFamily="49" charset="-128"/>
              </a:rPr>
              <a:t>( 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D3DXVECTOR2 , D3DXVECTOR3 , D3DXVECTOR4 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等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)</a:t>
            </a: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    v2	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二次元ベクトル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( D3DXVECTOR2 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等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)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を明示的に表記</a:t>
            </a:r>
            <a:endParaRPr lang="en-US" altLang="ja-JP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    v3	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三次元ベクトル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( D3DXVECTOR3 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等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)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を明示的に表記</a:t>
            </a:r>
            <a:endParaRPr lang="en-US" altLang="ja-JP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    v4	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四次元ベクトル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( D3DXVECTOR4 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等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)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を明示的に表記</a:t>
            </a:r>
            <a:endParaRPr lang="en-US" altLang="ja-JP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    m	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マトリックス型</a:t>
            </a:r>
            <a:endParaRPr lang="en-US" altLang="ja-JP" dirty="0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     s	</a:t>
            </a:r>
            <a:r>
              <a:rPr lang="ja-JP" altLang="en-US" smtClean="0">
                <a:latin typeface="ＭＳ ゴシック" pitchFamily="49" charset="-128"/>
                <a:ea typeface="ＭＳ ゴシック" pitchFamily="49" charset="-128"/>
              </a:rPr>
              <a:t>文字列 </a:t>
            </a:r>
            <a:r>
              <a:rPr lang="en-US" altLang="ja-JP" smtClean="0">
                <a:latin typeface="ＭＳ ゴシック" pitchFamily="49" charset="-128"/>
                <a:ea typeface="ＭＳ ゴシック" pitchFamily="49" charset="-128"/>
              </a:rPr>
              <a:t>( 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string , </a:t>
            </a:r>
            <a:r>
              <a:rPr lang="en-US" altLang="ja-JP" dirty="0" err="1">
                <a:latin typeface="ＭＳ ゴシック" pitchFamily="49" charset="-128"/>
                <a:ea typeface="ＭＳ ゴシック" pitchFamily="49" charset="-128"/>
              </a:rPr>
              <a:t>wstring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, char</a:t>
            </a:r>
            <a:r>
              <a:rPr lang="ja-JP" altLang="en-US" dirty="0">
                <a:latin typeface="ＭＳ ゴシック" pitchFamily="49" charset="-128"/>
                <a:ea typeface="ＭＳ ゴシック" pitchFamily="49" charset="-128"/>
              </a:rPr>
              <a:t>* 等</a:t>
            </a:r>
            <a:r>
              <a:rPr lang="en-US" altLang="ja-JP" dirty="0">
                <a:latin typeface="ＭＳ ゴシック" pitchFamily="49" charset="-128"/>
                <a:ea typeface="ＭＳ ゴシック" pitchFamily="49" charset="-128"/>
              </a:rPr>
              <a:t> )</a:t>
            </a:r>
          </a:p>
        </p:txBody>
      </p:sp>
      <p:sp>
        <p:nvSpPr>
          <p:cNvPr id="5128" name="正方形/長方形 2"/>
          <p:cNvSpPr>
            <a:spLocks noChangeArrowheads="1"/>
          </p:cNvSpPr>
          <p:nvPr/>
        </p:nvSpPr>
        <p:spPr bwMode="auto">
          <a:xfrm>
            <a:off x="261938" y="2108200"/>
            <a:ext cx="49530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・プレフィックス部</a:t>
            </a:r>
          </a:p>
          <a:p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プレフィックス部は変数のスコープ（有効範囲）を表す</a:t>
            </a:r>
          </a:p>
          <a:p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      g_	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グローバル変数</a:t>
            </a:r>
          </a:p>
          <a:p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      m_	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メンバ変数（パブリック変数には付けない）</a:t>
            </a:r>
          </a:p>
          <a:p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      s_	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スタティック変数（定数とグローバル以外）</a:t>
            </a:r>
          </a:p>
          <a:p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      i_	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入力用の仮引数</a:t>
            </a:r>
          </a:p>
          <a:p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      o_	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出力用の仮引数</a:t>
            </a:r>
          </a:p>
          <a:p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      io_	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入出力用の仮引数</a:t>
            </a:r>
          </a:p>
          <a:p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      なし </a:t>
            </a:r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	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ローカル変数</a:t>
            </a:r>
          </a:p>
          <a:p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      ※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プレフィックスは重複しない</a:t>
            </a:r>
          </a:p>
          <a:p>
            <a:endParaRPr lang="en-US" altLang="ja-JP">
              <a:latin typeface="ＭＳ ゴシック" pitchFamily="49" charset="-128"/>
              <a:ea typeface="ＭＳ ゴシック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EF7F2ECD-F167-47B8-8F59-971C48144491}" type="slidenum">
              <a:rPr lang="en-US" altLang="ja-JP" sz="600" b="0" smtClean="0">
                <a:latin typeface="HG丸ｺﾞｼｯｸM-PRO" pitchFamily="50" charset="-128"/>
                <a:ea typeface="HG丸ｺﾞｼｯｸM-PRO" pitchFamily="50" charset="-128"/>
              </a:rPr>
              <a:pPr eaLnBrk="1" hangingPunct="1"/>
              <a:t>2</a:t>
            </a:fld>
            <a:endParaRPr lang="en-US" altLang="ja-JP" sz="600" b="0" smtClean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6147" name="Oval 22"/>
          <p:cNvSpPr>
            <a:spLocks noChangeArrowheads="1"/>
          </p:cNvSpPr>
          <p:nvPr/>
        </p:nvSpPr>
        <p:spPr bwMode="auto">
          <a:xfrm>
            <a:off x="457200" y="838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148" name="Rectangle 24"/>
          <p:cNvSpPr>
            <a:spLocks noChangeArrowheads="1"/>
          </p:cNvSpPr>
          <p:nvPr/>
        </p:nvSpPr>
        <p:spPr bwMode="auto">
          <a:xfrm>
            <a:off x="228600" y="1219200"/>
            <a:ext cx="692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ja-JP" altLang="en-US"/>
              <a:t>ユーザー</a:t>
            </a:r>
          </a:p>
        </p:txBody>
      </p:sp>
      <p:sp>
        <p:nvSpPr>
          <p:cNvPr id="6149" name="Rectangle 65"/>
          <p:cNvSpPr>
            <a:spLocks noChangeArrowheads="1"/>
          </p:cNvSpPr>
          <p:nvPr/>
        </p:nvSpPr>
        <p:spPr bwMode="auto">
          <a:xfrm>
            <a:off x="228600" y="457200"/>
            <a:ext cx="4114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ja-JP" altLang="en-US" sz="1600">
                <a:solidFill>
                  <a:schemeClr val="accent2"/>
                </a:solidFill>
                <a:ea typeface="HGP創英角ｺﾞｼｯｸUB" pitchFamily="50" charset="-128"/>
              </a:rPr>
              <a:t>１．全体の処理の流れ</a:t>
            </a:r>
          </a:p>
        </p:txBody>
      </p:sp>
      <p:grpSp>
        <p:nvGrpSpPr>
          <p:cNvPr id="6150" name="Group 66"/>
          <p:cNvGrpSpPr>
            <a:grpSpLocks/>
          </p:cNvGrpSpPr>
          <p:nvPr/>
        </p:nvGrpSpPr>
        <p:grpSpPr bwMode="auto">
          <a:xfrm flipV="1">
            <a:off x="0" y="685800"/>
            <a:ext cx="2895600" cy="76200"/>
            <a:chOff x="-962" y="663"/>
            <a:chExt cx="2540" cy="45"/>
          </a:xfrm>
        </p:grpSpPr>
        <p:sp>
          <p:nvSpPr>
            <p:cNvPr id="6172" name="AutoShape 67"/>
            <p:cNvSpPr>
              <a:spLocks noChangeArrowheads="1"/>
            </p:cNvSpPr>
            <p:nvPr/>
          </p:nvSpPr>
          <p:spPr bwMode="auto">
            <a:xfrm>
              <a:off x="1337" y="663"/>
              <a:ext cx="195" cy="45"/>
            </a:xfrm>
            <a:prstGeom prst="parallelogram">
              <a:avLst>
                <a:gd name="adj" fmla="val 264454"/>
              </a:avLst>
            </a:prstGeom>
            <a:gradFill rotWithShape="1">
              <a:gsLst>
                <a:gs pos="0">
                  <a:srgbClr val="DFDFDF"/>
                </a:gs>
                <a:gs pos="100000">
                  <a:srgbClr val="292929"/>
                </a:gs>
              </a:gsLst>
              <a:lin ang="0" scaled="1"/>
            </a:gra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73" name="AutoShape 68"/>
            <p:cNvSpPr>
              <a:spLocks noChangeArrowheads="1"/>
            </p:cNvSpPr>
            <p:nvPr/>
          </p:nvSpPr>
          <p:spPr bwMode="auto">
            <a:xfrm>
              <a:off x="1269" y="663"/>
              <a:ext cx="127" cy="34"/>
            </a:xfrm>
            <a:prstGeom prst="parallelogram">
              <a:avLst>
                <a:gd name="adj" fmla="val 272227"/>
              </a:avLst>
            </a:prstGeom>
            <a:solidFill>
              <a:srgbClr val="C0C0C0"/>
            </a:solidFill>
            <a:ln w="6350" algn="ctr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74" name="AutoShape 69"/>
            <p:cNvSpPr>
              <a:spLocks noChangeArrowheads="1"/>
            </p:cNvSpPr>
            <p:nvPr/>
          </p:nvSpPr>
          <p:spPr bwMode="auto">
            <a:xfrm>
              <a:off x="-962" y="663"/>
              <a:ext cx="2540" cy="23"/>
            </a:xfrm>
            <a:prstGeom prst="parallelogram">
              <a:avLst>
                <a:gd name="adj" fmla="val 276598"/>
              </a:avLst>
            </a:prstGeom>
            <a:noFill/>
            <a:ln w="6350" algn="ctr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6151" name="グループ化 1"/>
          <p:cNvGrpSpPr>
            <a:grpSpLocks/>
          </p:cNvGrpSpPr>
          <p:nvPr/>
        </p:nvGrpSpPr>
        <p:grpSpPr bwMode="auto">
          <a:xfrm>
            <a:off x="914400" y="844550"/>
            <a:ext cx="8502650" cy="5486400"/>
            <a:chOff x="1136576" y="846151"/>
            <a:chExt cx="8503096" cy="5486400"/>
          </a:xfrm>
        </p:grpSpPr>
        <p:sp>
          <p:nvSpPr>
            <p:cNvPr id="6152" name="Rectangle 2"/>
            <p:cNvSpPr>
              <a:spLocks noChangeArrowheads="1"/>
            </p:cNvSpPr>
            <p:nvPr/>
          </p:nvSpPr>
          <p:spPr bwMode="auto">
            <a:xfrm>
              <a:off x="1822376" y="922351"/>
              <a:ext cx="990600" cy="5029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 altLang="ja-JP"/>
                <a:t>WinMain() </a:t>
              </a:r>
              <a:r>
                <a:rPr lang="ja-JP" altLang="en-US"/>
                <a:t>関数</a:t>
              </a:r>
            </a:p>
            <a:p>
              <a:endParaRPr lang="en-US" altLang="ja-JP"/>
            </a:p>
          </p:txBody>
        </p:sp>
        <p:sp>
          <p:nvSpPr>
            <p:cNvPr id="6153" name="Rectangle 3"/>
            <p:cNvSpPr>
              <a:spLocks noChangeArrowheads="1"/>
            </p:cNvSpPr>
            <p:nvPr/>
          </p:nvSpPr>
          <p:spPr bwMode="auto">
            <a:xfrm>
              <a:off x="1136576" y="846151"/>
              <a:ext cx="8503096" cy="548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ja-JP" altLang="ja-JP"/>
            </a:p>
          </p:txBody>
        </p:sp>
        <p:sp>
          <p:nvSpPr>
            <p:cNvPr id="6154" name="Line 21"/>
            <p:cNvSpPr>
              <a:spLocks noChangeShapeType="1"/>
            </p:cNvSpPr>
            <p:nvPr/>
          </p:nvSpPr>
          <p:spPr bwMode="auto">
            <a:xfrm>
              <a:off x="1593776" y="1150951"/>
              <a:ext cx="0" cy="480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55" name="Rectangle 23"/>
            <p:cNvSpPr>
              <a:spLocks noChangeArrowheads="1"/>
            </p:cNvSpPr>
            <p:nvPr/>
          </p:nvSpPr>
          <p:spPr bwMode="auto">
            <a:xfrm>
              <a:off x="1288976" y="1150951"/>
              <a:ext cx="320675" cy="1219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r>
                <a:rPr lang="ja-JP" altLang="en-US"/>
                <a:t>実行の流れ</a:t>
              </a:r>
            </a:p>
          </p:txBody>
        </p:sp>
        <p:sp>
          <p:nvSpPr>
            <p:cNvPr id="6156" name="Rectangle 32"/>
            <p:cNvSpPr>
              <a:spLocks noChangeArrowheads="1"/>
            </p:cNvSpPr>
            <p:nvPr/>
          </p:nvSpPr>
          <p:spPr bwMode="auto">
            <a:xfrm>
              <a:off x="3422576" y="1379551"/>
              <a:ext cx="1371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ja-JP" altLang="en-US"/>
                <a:t>ウインドウの作成</a:t>
              </a:r>
            </a:p>
            <a:p>
              <a:endParaRPr lang="en-US" altLang="ja-JP"/>
            </a:p>
          </p:txBody>
        </p:sp>
        <p:sp>
          <p:nvSpPr>
            <p:cNvPr id="6157" name="Rectangle 33"/>
            <p:cNvSpPr>
              <a:spLocks noChangeArrowheads="1"/>
            </p:cNvSpPr>
            <p:nvPr/>
          </p:nvSpPr>
          <p:spPr bwMode="auto">
            <a:xfrm>
              <a:off x="3422576" y="1760551"/>
              <a:ext cx="1371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 altLang="ja-JP"/>
                <a:t>DirectX</a:t>
              </a:r>
              <a:r>
                <a:rPr lang="ja-JP" altLang="en-US"/>
                <a:t>デバイスの作成</a:t>
              </a:r>
            </a:p>
            <a:p>
              <a:endParaRPr lang="ja-JP" altLang="en-US"/>
            </a:p>
            <a:p>
              <a:endParaRPr lang="en-US" altLang="ja-JP"/>
            </a:p>
          </p:txBody>
        </p:sp>
        <p:sp>
          <p:nvSpPr>
            <p:cNvPr id="6158" name="Rectangle 34"/>
            <p:cNvSpPr>
              <a:spLocks noChangeArrowheads="1"/>
            </p:cNvSpPr>
            <p:nvPr/>
          </p:nvSpPr>
          <p:spPr bwMode="auto">
            <a:xfrm>
              <a:off x="3422576" y="2141551"/>
              <a:ext cx="1824608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ja-JP" altLang="en-US"/>
                <a:t>シーンの初期化</a:t>
              </a:r>
            </a:p>
            <a:p>
              <a:r>
                <a:rPr lang="ja-JP" altLang="en-US"/>
                <a:t>　ここで最初のステージを構築する</a:t>
              </a:r>
            </a:p>
            <a:p>
              <a:endParaRPr lang="en-US" altLang="ja-JP"/>
            </a:p>
          </p:txBody>
        </p:sp>
        <p:sp>
          <p:nvSpPr>
            <p:cNvPr id="6159" name="Line 53"/>
            <p:cNvSpPr>
              <a:spLocks noChangeShapeType="1"/>
            </p:cNvSpPr>
            <p:nvPr/>
          </p:nvSpPr>
          <p:spPr bwMode="auto">
            <a:xfrm flipH="1">
              <a:off x="2812976" y="5570551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60" name="Rectangle 54"/>
            <p:cNvSpPr>
              <a:spLocks noChangeArrowheads="1"/>
            </p:cNvSpPr>
            <p:nvPr/>
          </p:nvSpPr>
          <p:spPr bwMode="auto">
            <a:xfrm>
              <a:off x="2889176" y="5722951"/>
              <a:ext cx="1676400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ja-JP" altLang="en-US"/>
                <a:t>終了メッセージで</a:t>
              </a:r>
            </a:p>
            <a:p>
              <a:r>
                <a:rPr lang="ja-JP" altLang="en-US"/>
                <a:t>ループを抜ける</a:t>
              </a:r>
            </a:p>
          </p:txBody>
        </p:sp>
        <p:sp>
          <p:nvSpPr>
            <p:cNvPr id="6161" name="Line 55"/>
            <p:cNvSpPr>
              <a:spLocks noChangeShapeType="1"/>
            </p:cNvSpPr>
            <p:nvPr/>
          </p:nvSpPr>
          <p:spPr bwMode="auto">
            <a:xfrm>
              <a:off x="2812976" y="2831989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62" name="Rectangle 59"/>
            <p:cNvSpPr>
              <a:spLocks noChangeArrowheads="1"/>
            </p:cNvSpPr>
            <p:nvPr/>
          </p:nvSpPr>
          <p:spPr bwMode="auto">
            <a:xfrm>
              <a:off x="1822376" y="6027751"/>
              <a:ext cx="11430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ja-JP"/>
                <a:t>WinMain()</a:t>
              </a:r>
              <a:r>
                <a:rPr lang="ja-JP" altLang="en-US"/>
                <a:t>の終了</a:t>
              </a:r>
            </a:p>
          </p:txBody>
        </p:sp>
        <p:sp>
          <p:nvSpPr>
            <p:cNvPr id="6163" name="Line 60"/>
            <p:cNvSpPr>
              <a:spLocks noChangeShapeType="1"/>
            </p:cNvSpPr>
            <p:nvPr/>
          </p:nvSpPr>
          <p:spPr bwMode="auto">
            <a:xfrm>
              <a:off x="2812976" y="1455751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64" name="Line 61"/>
            <p:cNvSpPr>
              <a:spLocks noChangeShapeType="1"/>
            </p:cNvSpPr>
            <p:nvPr/>
          </p:nvSpPr>
          <p:spPr bwMode="auto">
            <a:xfrm>
              <a:off x="2812976" y="1836751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65" name="Line 62"/>
            <p:cNvSpPr>
              <a:spLocks noChangeShapeType="1"/>
            </p:cNvSpPr>
            <p:nvPr/>
          </p:nvSpPr>
          <p:spPr bwMode="auto">
            <a:xfrm>
              <a:off x="2812976" y="2293951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66" name="Rectangle 63"/>
            <p:cNvSpPr>
              <a:spLocks noChangeArrowheads="1"/>
            </p:cNvSpPr>
            <p:nvPr/>
          </p:nvSpPr>
          <p:spPr bwMode="auto">
            <a:xfrm>
              <a:off x="3422576" y="998551"/>
              <a:ext cx="1371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ja-JP" altLang="en-US"/>
                <a:t>ウインドウクラスの登録</a:t>
              </a:r>
            </a:p>
            <a:p>
              <a:endParaRPr lang="en-US" altLang="ja-JP"/>
            </a:p>
          </p:txBody>
        </p:sp>
        <p:sp>
          <p:nvSpPr>
            <p:cNvPr id="6167" name="Line 64"/>
            <p:cNvSpPr>
              <a:spLocks noChangeShapeType="1"/>
            </p:cNvSpPr>
            <p:nvPr/>
          </p:nvSpPr>
          <p:spPr bwMode="auto">
            <a:xfrm>
              <a:off x="2812976" y="1074751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68" name="Rectangle 34"/>
            <p:cNvSpPr>
              <a:spLocks noChangeArrowheads="1"/>
            </p:cNvSpPr>
            <p:nvPr/>
          </p:nvSpPr>
          <p:spPr bwMode="auto">
            <a:xfrm>
              <a:off x="3422576" y="2710243"/>
              <a:ext cx="1824608" cy="10823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ja-JP" altLang="en-US"/>
                <a:t>シーンのアップデート</a:t>
              </a:r>
              <a:endParaRPr lang="en-US" altLang="ja-JP"/>
            </a:p>
          </p:txBody>
        </p:sp>
        <p:sp>
          <p:nvSpPr>
            <p:cNvPr id="6169" name="Rectangle 34"/>
            <p:cNvSpPr>
              <a:spLocks noChangeArrowheads="1"/>
            </p:cNvSpPr>
            <p:nvPr/>
          </p:nvSpPr>
          <p:spPr bwMode="auto">
            <a:xfrm>
              <a:off x="3401939" y="4224351"/>
              <a:ext cx="2421310" cy="149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ja-JP" altLang="en-US"/>
                <a:t>シーンの描画</a:t>
              </a:r>
              <a:endParaRPr lang="en-US" altLang="ja-JP"/>
            </a:p>
          </p:txBody>
        </p:sp>
        <p:sp>
          <p:nvSpPr>
            <p:cNvPr id="6170" name="Line 53"/>
            <p:cNvSpPr>
              <a:spLocks noChangeShapeType="1"/>
            </p:cNvSpPr>
            <p:nvPr/>
          </p:nvSpPr>
          <p:spPr bwMode="auto">
            <a:xfrm flipH="1">
              <a:off x="2812976" y="3436951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71" name="Line 55"/>
            <p:cNvSpPr>
              <a:spLocks noChangeShapeType="1"/>
            </p:cNvSpPr>
            <p:nvPr/>
          </p:nvSpPr>
          <p:spPr bwMode="auto">
            <a:xfrm>
              <a:off x="2812976" y="4513276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7A18D114-DD4F-4C46-9BE0-A8C141781AC0}" type="slidenum">
              <a:rPr lang="en-US" altLang="ja-JP" sz="600" b="0" smtClean="0">
                <a:latin typeface="HG丸ｺﾞｼｯｸM-PRO" pitchFamily="50" charset="-128"/>
                <a:ea typeface="HG丸ｺﾞｼｯｸM-PRO" pitchFamily="50" charset="-128"/>
              </a:rPr>
              <a:pPr eaLnBrk="1" hangingPunct="1"/>
              <a:t>3</a:t>
            </a:fld>
            <a:endParaRPr lang="en-US" altLang="ja-JP" sz="600" b="0" smtClean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7171" name="Oval 22"/>
          <p:cNvSpPr>
            <a:spLocks noChangeArrowheads="1"/>
          </p:cNvSpPr>
          <p:nvPr/>
        </p:nvSpPr>
        <p:spPr bwMode="auto">
          <a:xfrm>
            <a:off x="457200" y="838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72" name="Rectangle 24"/>
          <p:cNvSpPr>
            <a:spLocks noChangeArrowheads="1"/>
          </p:cNvSpPr>
          <p:nvPr/>
        </p:nvSpPr>
        <p:spPr bwMode="auto">
          <a:xfrm>
            <a:off x="228600" y="1219200"/>
            <a:ext cx="685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ja-JP" altLang="en-US"/>
              <a:t>ユーザー</a:t>
            </a:r>
          </a:p>
        </p:txBody>
      </p:sp>
      <p:sp>
        <p:nvSpPr>
          <p:cNvPr id="7173" name="Rectangle 65"/>
          <p:cNvSpPr>
            <a:spLocks noChangeArrowheads="1"/>
          </p:cNvSpPr>
          <p:nvPr/>
        </p:nvSpPr>
        <p:spPr bwMode="auto">
          <a:xfrm>
            <a:off x="228600" y="457200"/>
            <a:ext cx="4114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ja-JP" altLang="en-US" sz="1600">
                <a:solidFill>
                  <a:schemeClr val="accent2"/>
                </a:solidFill>
                <a:ea typeface="HGP創英角ｺﾞｼｯｸUB" pitchFamily="50" charset="-128"/>
              </a:rPr>
              <a:t>１．全体の処理の流れ</a:t>
            </a:r>
            <a:r>
              <a:rPr lang="ja-JP" altLang="en-US" sz="1600">
                <a:solidFill>
                  <a:schemeClr val="accent2"/>
                </a:solidFill>
                <a:latin typeface="HGS創英角ｺﾞｼｯｸUB" pitchFamily="50" charset="-128"/>
                <a:ea typeface="HGS創英角ｺﾞｼｯｸUB" pitchFamily="50" charset="-128"/>
              </a:rPr>
              <a:t>（</a:t>
            </a:r>
            <a:r>
              <a:rPr lang="ja-JP" altLang="en-US" sz="1600">
                <a:solidFill>
                  <a:schemeClr val="accent2"/>
                </a:solidFill>
                <a:ea typeface="HGP創英角ｺﾞｼｯｸUB" pitchFamily="50" charset="-128"/>
              </a:rPr>
              <a:t>マルチスレッド</a:t>
            </a:r>
            <a:r>
              <a:rPr lang="ja-JP" altLang="en-US" sz="1600">
                <a:solidFill>
                  <a:schemeClr val="accent2"/>
                </a:solidFill>
                <a:latin typeface="HGS創英角ｺﾞｼｯｸUB" pitchFamily="50" charset="-128"/>
                <a:ea typeface="HGS創英角ｺﾞｼｯｸUB" pitchFamily="50" charset="-128"/>
              </a:rPr>
              <a:t>版）</a:t>
            </a:r>
          </a:p>
        </p:txBody>
      </p:sp>
      <p:grpSp>
        <p:nvGrpSpPr>
          <p:cNvPr id="7174" name="Group 66"/>
          <p:cNvGrpSpPr>
            <a:grpSpLocks/>
          </p:cNvGrpSpPr>
          <p:nvPr/>
        </p:nvGrpSpPr>
        <p:grpSpPr bwMode="auto">
          <a:xfrm flipV="1">
            <a:off x="0" y="685800"/>
            <a:ext cx="2895600" cy="76200"/>
            <a:chOff x="-962" y="663"/>
            <a:chExt cx="2540" cy="45"/>
          </a:xfrm>
        </p:grpSpPr>
        <p:sp>
          <p:nvSpPr>
            <p:cNvPr id="7245" name="AutoShape 67"/>
            <p:cNvSpPr>
              <a:spLocks noChangeArrowheads="1"/>
            </p:cNvSpPr>
            <p:nvPr/>
          </p:nvSpPr>
          <p:spPr bwMode="auto">
            <a:xfrm>
              <a:off x="1337" y="663"/>
              <a:ext cx="195" cy="45"/>
            </a:xfrm>
            <a:prstGeom prst="parallelogram">
              <a:avLst>
                <a:gd name="adj" fmla="val 264454"/>
              </a:avLst>
            </a:prstGeom>
            <a:gradFill rotWithShape="1">
              <a:gsLst>
                <a:gs pos="0">
                  <a:srgbClr val="DFDFDF"/>
                </a:gs>
                <a:gs pos="100000">
                  <a:srgbClr val="292929"/>
                </a:gs>
              </a:gsLst>
              <a:lin ang="0" scaled="1"/>
            </a:gra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7246" name="AutoShape 68"/>
            <p:cNvSpPr>
              <a:spLocks noChangeArrowheads="1"/>
            </p:cNvSpPr>
            <p:nvPr/>
          </p:nvSpPr>
          <p:spPr bwMode="auto">
            <a:xfrm>
              <a:off x="1269" y="663"/>
              <a:ext cx="127" cy="34"/>
            </a:xfrm>
            <a:prstGeom prst="parallelogram">
              <a:avLst>
                <a:gd name="adj" fmla="val 272227"/>
              </a:avLst>
            </a:prstGeom>
            <a:solidFill>
              <a:srgbClr val="C0C0C0"/>
            </a:solidFill>
            <a:ln w="6350" algn="ctr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7247" name="AutoShape 69"/>
            <p:cNvSpPr>
              <a:spLocks noChangeArrowheads="1"/>
            </p:cNvSpPr>
            <p:nvPr/>
          </p:nvSpPr>
          <p:spPr bwMode="auto">
            <a:xfrm>
              <a:off x="-962" y="663"/>
              <a:ext cx="2540" cy="23"/>
            </a:xfrm>
            <a:prstGeom prst="parallelogram">
              <a:avLst>
                <a:gd name="adj" fmla="val 276598"/>
              </a:avLst>
            </a:prstGeom>
            <a:noFill/>
            <a:ln w="6350" algn="ctr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7175" name="グループ化 6"/>
          <p:cNvGrpSpPr>
            <a:grpSpLocks/>
          </p:cNvGrpSpPr>
          <p:nvPr/>
        </p:nvGrpSpPr>
        <p:grpSpPr bwMode="auto">
          <a:xfrm>
            <a:off x="914400" y="844550"/>
            <a:ext cx="8807450" cy="5486400"/>
            <a:chOff x="914400" y="844550"/>
            <a:chExt cx="8807450" cy="5486400"/>
          </a:xfrm>
        </p:grpSpPr>
        <p:sp>
          <p:nvSpPr>
            <p:cNvPr id="7176" name="角丸四角形 4"/>
            <p:cNvSpPr>
              <a:spLocks noChangeArrowheads="1"/>
            </p:cNvSpPr>
            <p:nvPr/>
          </p:nvSpPr>
          <p:spPr bwMode="auto">
            <a:xfrm>
              <a:off x="3771900" y="3967700"/>
              <a:ext cx="4837113" cy="2363249"/>
            </a:xfrm>
            <a:prstGeom prst="roundRect">
              <a:avLst>
                <a:gd name="adj" fmla="val 16667"/>
              </a:avLst>
            </a:prstGeom>
            <a:solidFill>
              <a:srgbClr val="FFCCCC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77" name="角丸四角形 3"/>
            <p:cNvSpPr>
              <a:spLocks noChangeArrowheads="1"/>
            </p:cNvSpPr>
            <p:nvPr/>
          </p:nvSpPr>
          <p:spPr bwMode="auto">
            <a:xfrm>
              <a:off x="1447800" y="882650"/>
              <a:ext cx="3649216" cy="5448300"/>
            </a:xfrm>
            <a:prstGeom prst="roundRect">
              <a:avLst>
                <a:gd name="adj" fmla="val 6074"/>
              </a:avLst>
            </a:prstGeom>
            <a:solidFill>
              <a:srgbClr val="FFCCCC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ja-JP" altLang="en-US"/>
            </a:p>
          </p:txBody>
        </p:sp>
        <p:sp>
          <p:nvSpPr>
            <p:cNvPr id="7178" name="正方形/長方形 5"/>
            <p:cNvSpPr>
              <a:spLocks noChangeArrowheads="1"/>
            </p:cNvSpPr>
            <p:nvPr/>
          </p:nvSpPr>
          <p:spPr bwMode="auto">
            <a:xfrm>
              <a:off x="4838204" y="3975651"/>
              <a:ext cx="331192" cy="2355297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79" name="角丸四角形 2"/>
            <p:cNvSpPr>
              <a:spLocks noChangeArrowheads="1"/>
            </p:cNvSpPr>
            <p:nvPr/>
          </p:nvSpPr>
          <p:spPr bwMode="auto">
            <a:xfrm>
              <a:off x="5097016" y="920750"/>
              <a:ext cx="4464497" cy="3046951"/>
            </a:xfrm>
            <a:prstGeom prst="roundRect">
              <a:avLst>
                <a:gd name="adj" fmla="val 7597"/>
              </a:avLst>
            </a:prstGeom>
            <a:solidFill>
              <a:srgbClr val="CCFFFF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0" name="Rectangle 2"/>
            <p:cNvSpPr>
              <a:spLocks noChangeArrowheads="1"/>
            </p:cNvSpPr>
            <p:nvPr/>
          </p:nvSpPr>
          <p:spPr bwMode="auto">
            <a:xfrm>
              <a:off x="1600200" y="920750"/>
              <a:ext cx="990600" cy="5029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altLang="ja-JP"/>
                <a:t>WinMain() </a:t>
              </a:r>
              <a:r>
                <a:rPr lang="ja-JP" altLang="en-US"/>
                <a:t>関数</a:t>
              </a:r>
            </a:p>
            <a:p>
              <a:endParaRPr lang="en-US" altLang="ja-JP"/>
            </a:p>
          </p:txBody>
        </p:sp>
        <p:sp>
          <p:nvSpPr>
            <p:cNvPr id="7181" name="Rectangle 3"/>
            <p:cNvSpPr>
              <a:spLocks noChangeArrowheads="1"/>
            </p:cNvSpPr>
            <p:nvPr/>
          </p:nvSpPr>
          <p:spPr bwMode="auto">
            <a:xfrm>
              <a:off x="914400" y="844550"/>
              <a:ext cx="8647113" cy="548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ja-JP" altLang="ja-JP"/>
            </a:p>
          </p:txBody>
        </p:sp>
        <p:sp>
          <p:nvSpPr>
            <p:cNvPr id="7182" name="Line 21"/>
            <p:cNvSpPr>
              <a:spLocks noChangeShapeType="1"/>
            </p:cNvSpPr>
            <p:nvPr/>
          </p:nvSpPr>
          <p:spPr bwMode="auto">
            <a:xfrm>
              <a:off x="1371600" y="1149350"/>
              <a:ext cx="0" cy="480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3" name="Rectangle 23"/>
            <p:cNvSpPr>
              <a:spLocks noChangeArrowheads="1"/>
            </p:cNvSpPr>
            <p:nvPr/>
          </p:nvSpPr>
          <p:spPr bwMode="auto">
            <a:xfrm>
              <a:off x="1066800" y="1149350"/>
              <a:ext cx="320675" cy="1219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r>
                <a:rPr lang="ja-JP" altLang="en-US"/>
                <a:t>実行の流れ</a:t>
              </a:r>
            </a:p>
          </p:txBody>
        </p:sp>
        <p:sp>
          <p:nvSpPr>
            <p:cNvPr id="7184" name="Rectangle 32"/>
            <p:cNvSpPr>
              <a:spLocks noChangeArrowheads="1"/>
            </p:cNvSpPr>
            <p:nvPr/>
          </p:nvSpPr>
          <p:spPr bwMode="auto">
            <a:xfrm>
              <a:off x="3200400" y="1377950"/>
              <a:ext cx="13716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ウインドウの作成</a:t>
              </a:r>
            </a:p>
            <a:p>
              <a:endParaRPr lang="en-US" altLang="ja-JP"/>
            </a:p>
          </p:txBody>
        </p:sp>
        <p:sp>
          <p:nvSpPr>
            <p:cNvPr id="7185" name="Rectangle 33"/>
            <p:cNvSpPr>
              <a:spLocks noChangeArrowheads="1"/>
            </p:cNvSpPr>
            <p:nvPr/>
          </p:nvSpPr>
          <p:spPr bwMode="auto">
            <a:xfrm>
              <a:off x="3200400" y="1758950"/>
              <a:ext cx="13716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altLang="ja-JP"/>
                <a:t>DirectX</a:t>
              </a:r>
              <a:r>
                <a:rPr lang="ja-JP" altLang="en-US"/>
                <a:t>デバイスの作成</a:t>
              </a:r>
            </a:p>
            <a:p>
              <a:endParaRPr lang="ja-JP" altLang="en-US"/>
            </a:p>
            <a:p>
              <a:endParaRPr lang="en-US" altLang="ja-JP"/>
            </a:p>
          </p:txBody>
        </p:sp>
        <p:sp>
          <p:nvSpPr>
            <p:cNvPr id="7186" name="Rectangle 34"/>
            <p:cNvSpPr>
              <a:spLocks noChangeArrowheads="1"/>
            </p:cNvSpPr>
            <p:nvPr/>
          </p:nvSpPr>
          <p:spPr bwMode="auto">
            <a:xfrm>
              <a:off x="3200400" y="2139950"/>
              <a:ext cx="180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シーンの初期化</a:t>
              </a:r>
            </a:p>
            <a:p>
              <a:r>
                <a:rPr lang="ja-JP" altLang="en-US"/>
                <a:t>　ここで最初のステージを構築する</a:t>
              </a:r>
            </a:p>
            <a:p>
              <a:endParaRPr lang="en-US" altLang="ja-JP"/>
            </a:p>
          </p:txBody>
        </p:sp>
        <p:sp>
          <p:nvSpPr>
            <p:cNvPr id="7187" name="Rectangle 35"/>
            <p:cNvSpPr>
              <a:spLocks noChangeArrowheads="1"/>
            </p:cNvSpPr>
            <p:nvPr/>
          </p:nvSpPr>
          <p:spPr bwMode="auto">
            <a:xfrm>
              <a:off x="3200400" y="3892550"/>
              <a:ext cx="1143000" cy="1752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メインスレッド</a:t>
              </a:r>
              <a:endParaRPr lang="en-US" altLang="ja-JP"/>
            </a:p>
            <a:p>
              <a:r>
                <a:rPr lang="ja-JP" altLang="en-US"/>
                <a:t>アイドリングループ</a:t>
              </a:r>
            </a:p>
            <a:p>
              <a:endParaRPr lang="ja-JP" altLang="en-US"/>
            </a:p>
            <a:p>
              <a:endParaRPr lang="en-US" altLang="ja-JP"/>
            </a:p>
          </p:txBody>
        </p:sp>
        <p:sp>
          <p:nvSpPr>
            <p:cNvPr id="7188" name="Rectangle 36"/>
            <p:cNvSpPr>
              <a:spLocks noChangeArrowheads="1"/>
            </p:cNvSpPr>
            <p:nvPr/>
          </p:nvSpPr>
          <p:spPr bwMode="auto">
            <a:xfrm>
              <a:off x="4640263" y="4086225"/>
              <a:ext cx="1920875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ウインドウにメッセージがある場合</a:t>
              </a:r>
            </a:p>
            <a:p>
              <a:endParaRPr lang="ja-JP" altLang="en-US"/>
            </a:p>
            <a:p>
              <a:endParaRPr lang="en-US" altLang="ja-JP"/>
            </a:p>
          </p:txBody>
        </p:sp>
        <p:sp>
          <p:nvSpPr>
            <p:cNvPr id="7189" name="Rectangle 37"/>
            <p:cNvSpPr>
              <a:spLocks noChangeArrowheads="1"/>
            </p:cNvSpPr>
            <p:nvPr/>
          </p:nvSpPr>
          <p:spPr bwMode="auto">
            <a:xfrm>
              <a:off x="6738937" y="2230438"/>
              <a:ext cx="1870075" cy="3667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デバイスのクリア</a:t>
              </a:r>
            </a:p>
            <a:p>
              <a:r>
                <a:rPr lang="ja-JP" altLang="en-US"/>
                <a:t>　コントローラーの状態を得る</a:t>
              </a:r>
            </a:p>
          </p:txBody>
        </p:sp>
        <p:sp>
          <p:nvSpPr>
            <p:cNvPr id="7190" name="Rectangle 38"/>
            <p:cNvSpPr>
              <a:spLocks noChangeArrowheads="1"/>
            </p:cNvSpPr>
            <p:nvPr/>
          </p:nvSpPr>
          <p:spPr bwMode="auto">
            <a:xfrm>
              <a:off x="4640263" y="5155151"/>
              <a:ext cx="1904999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シーンの描画</a:t>
              </a:r>
            </a:p>
            <a:p>
              <a:r>
                <a:rPr lang="ja-JP" altLang="en-US"/>
                <a:t>　現在のステージを描画</a:t>
              </a:r>
            </a:p>
          </p:txBody>
        </p:sp>
        <p:sp>
          <p:nvSpPr>
            <p:cNvPr id="7191" name="Rectangle 39"/>
            <p:cNvSpPr>
              <a:spLocks noChangeArrowheads="1"/>
            </p:cNvSpPr>
            <p:nvPr/>
          </p:nvSpPr>
          <p:spPr bwMode="auto">
            <a:xfrm>
              <a:off x="4640263" y="4456238"/>
              <a:ext cx="1904999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メッセージ処理（終了旅理など）</a:t>
              </a:r>
            </a:p>
            <a:p>
              <a:endParaRPr lang="ja-JP" altLang="en-US"/>
            </a:p>
            <a:p>
              <a:endParaRPr lang="en-US" altLang="ja-JP"/>
            </a:p>
          </p:txBody>
        </p:sp>
        <p:sp>
          <p:nvSpPr>
            <p:cNvPr id="7192" name="Rectangle 41"/>
            <p:cNvSpPr>
              <a:spLocks noChangeArrowheads="1"/>
            </p:cNvSpPr>
            <p:nvPr/>
          </p:nvSpPr>
          <p:spPr bwMode="auto">
            <a:xfrm>
              <a:off x="4640263" y="4798295"/>
              <a:ext cx="19050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ウインドウにメッセージがない場合</a:t>
              </a:r>
            </a:p>
            <a:p>
              <a:endParaRPr lang="en-US" altLang="ja-JP"/>
            </a:p>
          </p:txBody>
        </p:sp>
        <p:sp>
          <p:nvSpPr>
            <p:cNvPr id="7193" name="Line 42"/>
            <p:cNvSpPr>
              <a:spLocks noChangeShapeType="1"/>
            </p:cNvSpPr>
            <p:nvPr/>
          </p:nvSpPr>
          <p:spPr bwMode="auto">
            <a:xfrm>
              <a:off x="5410200" y="4314825"/>
              <a:ext cx="6350" cy="138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94" name="Line 43"/>
            <p:cNvSpPr>
              <a:spLocks noChangeShapeType="1"/>
            </p:cNvSpPr>
            <p:nvPr/>
          </p:nvSpPr>
          <p:spPr bwMode="auto">
            <a:xfrm>
              <a:off x="6408738" y="4605338"/>
              <a:ext cx="6286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95" name="Line 44"/>
            <p:cNvSpPr>
              <a:spLocks noChangeShapeType="1"/>
            </p:cNvSpPr>
            <p:nvPr/>
          </p:nvSpPr>
          <p:spPr bwMode="auto">
            <a:xfrm flipH="1" flipV="1">
              <a:off x="7037388" y="4006850"/>
              <a:ext cx="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96" name="Line 45"/>
            <p:cNvSpPr>
              <a:spLocks noChangeShapeType="1"/>
            </p:cNvSpPr>
            <p:nvPr/>
          </p:nvSpPr>
          <p:spPr bwMode="auto">
            <a:xfrm flipH="1" flipV="1">
              <a:off x="4343400" y="4006850"/>
              <a:ext cx="26939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97" name="Rectangle 46"/>
            <p:cNvSpPr>
              <a:spLocks noChangeArrowheads="1"/>
            </p:cNvSpPr>
            <p:nvPr/>
          </p:nvSpPr>
          <p:spPr bwMode="auto">
            <a:xfrm>
              <a:off x="7115175" y="4117975"/>
              <a:ext cx="1020763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ja-JP" altLang="en-US"/>
                <a:t>次のループへ</a:t>
              </a:r>
            </a:p>
          </p:txBody>
        </p:sp>
        <p:sp>
          <p:nvSpPr>
            <p:cNvPr id="7198" name="Line 47"/>
            <p:cNvSpPr>
              <a:spLocks noChangeShapeType="1"/>
            </p:cNvSpPr>
            <p:nvPr/>
          </p:nvSpPr>
          <p:spPr bwMode="auto">
            <a:xfrm>
              <a:off x="5410200" y="5014913"/>
              <a:ext cx="0" cy="150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99" name="Line 48"/>
            <p:cNvSpPr>
              <a:spLocks noChangeShapeType="1"/>
            </p:cNvSpPr>
            <p:nvPr/>
          </p:nvSpPr>
          <p:spPr bwMode="auto">
            <a:xfrm flipH="1">
              <a:off x="7473950" y="2597150"/>
              <a:ext cx="635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00" name="Line 49"/>
            <p:cNvSpPr>
              <a:spLocks noChangeShapeType="1"/>
            </p:cNvSpPr>
            <p:nvPr/>
          </p:nvSpPr>
          <p:spPr bwMode="auto">
            <a:xfrm flipV="1">
              <a:off x="6461125" y="5949950"/>
              <a:ext cx="5762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01" name="Line 50"/>
            <p:cNvSpPr>
              <a:spLocks noChangeShapeType="1"/>
            </p:cNvSpPr>
            <p:nvPr/>
          </p:nvSpPr>
          <p:spPr bwMode="auto">
            <a:xfrm flipH="1" flipV="1">
              <a:off x="7037388" y="4314825"/>
              <a:ext cx="0" cy="1644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02" name="Line 51"/>
            <p:cNvSpPr>
              <a:spLocks noChangeShapeType="1"/>
            </p:cNvSpPr>
            <p:nvPr/>
          </p:nvSpPr>
          <p:spPr bwMode="auto">
            <a:xfrm>
              <a:off x="4343400" y="4191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03" name="Line 52"/>
            <p:cNvSpPr>
              <a:spLocks noChangeShapeType="1"/>
            </p:cNvSpPr>
            <p:nvPr/>
          </p:nvSpPr>
          <p:spPr bwMode="auto">
            <a:xfrm>
              <a:off x="4343400" y="488315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04" name="Line 53"/>
            <p:cNvSpPr>
              <a:spLocks noChangeShapeType="1"/>
            </p:cNvSpPr>
            <p:nvPr/>
          </p:nvSpPr>
          <p:spPr bwMode="auto">
            <a:xfrm flipH="1">
              <a:off x="2590800" y="55689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05" name="Rectangle 54"/>
            <p:cNvSpPr>
              <a:spLocks noChangeArrowheads="1"/>
            </p:cNvSpPr>
            <p:nvPr/>
          </p:nvSpPr>
          <p:spPr bwMode="auto">
            <a:xfrm>
              <a:off x="2667000" y="5721350"/>
              <a:ext cx="1676400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ja-JP" altLang="en-US"/>
                <a:t>終了メッセージで</a:t>
              </a:r>
            </a:p>
            <a:p>
              <a:r>
                <a:rPr lang="ja-JP" altLang="en-US"/>
                <a:t>ループを抜ける</a:t>
              </a:r>
            </a:p>
          </p:txBody>
        </p:sp>
        <p:sp>
          <p:nvSpPr>
            <p:cNvPr id="7206" name="Line 55"/>
            <p:cNvSpPr>
              <a:spLocks noChangeShapeType="1"/>
            </p:cNvSpPr>
            <p:nvPr/>
          </p:nvSpPr>
          <p:spPr bwMode="auto">
            <a:xfrm>
              <a:off x="2590800" y="4081463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07" name="Rectangle 56"/>
            <p:cNvSpPr>
              <a:spLocks noChangeArrowheads="1"/>
            </p:cNvSpPr>
            <p:nvPr/>
          </p:nvSpPr>
          <p:spPr bwMode="auto">
            <a:xfrm>
              <a:off x="6011863" y="4275138"/>
              <a:ext cx="10668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ja-JP" altLang="en-US"/>
                <a:t>終了しない場合</a:t>
              </a:r>
            </a:p>
          </p:txBody>
        </p:sp>
        <p:sp>
          <p:nvSpPr>
            <p:cNvPr id="7208" name="Line 57"/>
            <p:cNvSpPr>
              <a:spLocks noChangeShapeType="1"/>
            </p:cNvSpPr>
            <p:nvPr/>
          </p:nvSpPr>
          <p:spPr bwMode="auto">
            <a:xfrm flipH="1">
              <a:off x="3200400" y="4589463"/>
              <a:ext cx="1447800" cy="9794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09" name="Rectangle 58"/>
            <p:cNvSpPr>
              <a:spLocks noChangeArrowheads="1"/>
            </p:cNvSpPr>
            <p:nvPr/>
          </p:nvSpPr>
          <p:spPr bwMode="auto">
            <a:xfrm>
              <a:off x="3505200" y="4484688"/>
              <a:ext cx="9906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ja-JP" altLang="en-US"/>
                <a:t>終了する場合</a:t>
              </a:r>
            </a:p>
          </p:txBody>
        </p:sp>
        <p:sp>
          <p:nvSpPr>
            <p:cNvPr id="7210" name="Rectangle 59"/>
            <p:cNvSpPr>
              <a:spLocks noChangeArrowheads="1"/>
            </p:cNvSpPr>
            <p:nvPr/>
          </p:nvSpPr>
          <p:spPr bwMode="auto">
            <a:xfrm>
              <a:off x="1600200" y="6026150"/>
              <a:ext cx="11430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ja-JP"/>
                <a:t>WinMain()</a:t>
              </a:r>
              <a:r>
                <a:rPr lang="ja-JP" altLang="en-US"/>
                <a:t>の終了</a:t>
              </a:r>
            </a:p>
          </p:txBody>
        </p:sp>
        <p:sp>
          <p:nvSpPr>
            <p:cNvPr id="7211" name="Line 60"/>
            <p:cNvSpPr>
              <a:spLocks noChangeShapeType="1"/>
            </p:cNvSpPr>
            <p:nvPr/>
          </p:nvSpPr>
          <p:spPr bwMode="auto">
            <a:xfrm>
              <a:off x="2590800" y="14541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12" name="Line 61"/>
            <p:cNvSpPr>
              <a:spLocks noChangeShapeType="1"/>
            </p:cNvSpPr>
            <p:nvPr/>
          </p:nvSpPr>
          <p:spPr bwMode="auto">
            <a:xfrm>
              <a:off x="2590800" y="18351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13" name="Line 62"/>
            <p:cNvSpPr>
              <a:spLocks noChangeShapeType="1"/>
            </p:cNvSpPr>
            <p:nvPr/>
          </p:nvSpPr>
          <p:spPr bwMode="auto">
            <a:xfrm>
              <a:off x="2590800" y="22923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14" name="Rectangle 63"/>
            <p:cNvSpPr>
              <a:spLocks noChangeArrowheads="1"/>
            </p:cNvSpPr>
            <p:nvPr/>
          </p:nvSpPr>
          <p:spPr bwMode="auto">
            <a:xfrm>
              <a:off x="3200400" y="996950"/>
              <a:ext cx="13716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ウインドウクラスの登録</a:t>
              </a:r>
            </a:p>
            <a:p>
              <a:endParaRPr lang="en-US" altLang="ja-JP"/>
            </a:p>
          </p:txBody>
        </p:sp>
        <p:sp>
          <p:nvSpPr>
            <p:cNvPr id="7215" name="Line 64"/>
            <p:cNvSpPr>
              <a:spLocks noChangeShapeType="1"/>
            </p:cNvSpPr>
            <p:nvPr/>
          </p:nvSpPr>
          <p:spPr bwMode="auto">
            <a:xfrm>
              <a:off x="2590800" y="10731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16" name="Rectangle 70"/>
            <p:cNvSpPr>
              <a:spLocks noChangeArrowheads="1"/>
            </p:cNvSpPr>
            <p:nvPr/>
          </p:nvSpPr>
          <p:spPr bwMode="auto">
            <a:xfrm>
              <a:off x="4640263" y="5701858"/>
              <a:ext cx="1791666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ステージの描画</a:t>
              </a:r>
            </a:p>
            <a:p>
              <a:r>
                <a:rPr lang="ja-JP" altLang="en-US"/>
                <a:t>　各配置オブジェクトの</a:t>
              </a:r>
            </a:p>
            <a:p>
              <a:r>
                <a:rPr lang="ja-JP" altLang="en-US"/>
                <a:t>　</a:t>
              </a:r>
              <a:r>
                <a:rPr lang="en-US" altLang="ja-JP"/>
                <a:t>Draw()</a:t>
              </a:r>
              <a:r>
                <a:rPr lang="ja-JP" altLang="en-US"/>
                <a:t>関数を呼び出す</a:t>
              </a:r>
            </a:p>
            <a:p>
              <a:endParaRPr lang="ja-JP" altLang="en-US"/>
            </a:p>
            <a:p>
              <a:endParaRPr lang="ja-JP" altLang="en-US"/>
            </a:p>
            <a:p>
              <a:endParaRPr lang="ja-JP" altLang="en-US"/>
            </a:p>
            <a:p>
              <a:endParaRPr lang="en-US" altLang="ja-JP"/>
            </a:p>
          </p:txBody>
        </p:sp>
        <p:sp>
          <p:nvSpPr>
            <p:cNvPr id="7217" name="Line 71"/>
            <p:cNvSpPr>
              <a:spLocks noChangeShapeType="1"/>
            </p:cNvSpPr>
            <p:nvPr/>
          </p:nvSpPr>
          <p:spPr bwMode="auto">
            <a:xfrm>
              <a:off x="5410200" y="55689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18" name="Line 72"/>
            <p:cNvSpPr>
              <a:spLocks noChangeShapeType="1"/>
            </p:cNvSpPr>
            <p:nvPr/>
          </p:nvSpPr>
          <p:spPr bwMode="auto">
            <a:xfrm flipH="1" flipV="1">
              <a:off x="5943600" y="5556250"/>
              <a:ext cx="0" cy="165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19" name="Rectangle 73"/>
            <p:cNvSpPr>
              <a:spLocks noChangeArrowheads="1"/>
            </p:cNvSpPr>
            <p:nvPr/>
          </p:nvSpPr>
          <p:spPr bwMode="auto">
            <a:xfrm>
              <a:off x="6427788" y="5908675"/>
              <a:ext cx="1219200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ja-JP" altLang="en-US"/>
                <a:t>コマンドによって</a:t>
              </a:r>
            </a:p>
            <a:p>
              <a:r>
                <a:rPr lang="ja-JP" altLang="en-US"/>
                <a:t>ステージ切り替え</a:t>
              </a:r>
            </a:p>
          </p:txBody>
        </p:sp>
        <p:sp>
          <p:nvSpPr>
            <p:cNvPr id="7220" name="Rectangle 35"/>
            <p:cNvSpPr>
              <a:spLocks noChangeArrowheads="1"/>
            </p:cNvSpPr>
            <p:nvPr/>
          </p:nvSpPr>
          <p:spPr bwMode="auto">
            <a:xfrm>
              <a:off x="3200400" y="2711450"/>
              <a:ext cx="1579563" cy="1066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アップデート用スレッドの生成</a:t>
              </a:r>
            </a:p>
            <a:p>
              <a:endParaRPr lang="ja-JP" altLang="en-US"/>
            </a:p>
            <a:p>
              <a:endParaRPr lang="en-US" altLang="ja-JP"/>
            </a:p>
          </p:txBody>
        </p:sp>
        <p:sp>
          <p:nvSpPr>
            <p:cNvPr id="7221" name="Line 55"/>
            <p:cNvSpPr>
              <a:spLocks noChangeShapeType="1"/>
            </p:cNvSpPr>
            <p:nvPr/>
          </p:nvSpPr>
          <p:spPr bwMode="auto">
            <a:xfrm>
              <a:off x="2590800" y="283256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22" name="Line 53"/>
            <p:cNvSpPr>
              <a:spLocks noChangeShapeType="1"/>
            </p:cNvSpPr>
            <p:nvPr/>
          </p:nvSpPr>
          <p:spPr bwMode="auto">
            <a:xfrm flipH="1" flipV="1">
              <a:off x="2590800" y="3435350"/>
              <a:ext cx="61912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23" name="Rectangle 35"/>
            <p:cNvSpPr>
              <a:spLocks noChangeArrowheads="1"/>
            </p:cNvSpPr>
            <p:nvPr/>
          </p:nvSpPr>
          <p:spPr bwMode="auto">
            <a:xfrm>
              <a:off x="5226050" y="990600"/>
              <a:ext cx="1182688" cy="27781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アップデートスレッド</a:t>
              </a:r>
            </a:p>
            <a:p>
              <a:r>
                <a:rPr lang="ja-JP" altLang="en-US"/>
                <a:t>アイドリングループ</a:t>
              </a:r>
              <a:endParaRPr lang="en-US" altLang="ja-JP"/>
            </a:p>
            <a:p>
              <a:endParaRPr lang="en-US" altLang="ja-JP"/>
            </a:p>
            <a:p>
              <a:endParaRPr lang="en-US" altLang="ja-JP"/>
            </a:p>
            <a:p>
              <a:endParaRPr lang="en-US" altLang="ja-JP"/>
            </a:p>
            <a:p>
              <a:endParaRPr lang="en-US" altLang="ja-JP"/>
            </a:p>
            <a:p>
              <a:endParaRPr lang="en-US" altLang="ja-JP"/>
            </a:p>
            <a:p>
              <a:endParaRPr lang="en-US" altLang="ja-JP"/>
            </a:p>
            <a:p>
              <a:endParaRPr lang="en-US" altLang="ja-JP"/>
            </a:p>
            <a:p>
              <a:endParaRPr lang="en-US" altLang="ja-JP"/>
            </a:p>
            <a:p>
              <a:endParaRPr lang="en-US" altLang="ja-JP"/>
            </a:p>
            <a:p>
              <a:endParaRPr lang="en-US" altLang="ja-JP"/>
            </a:p>
            <a:p>
              <a:endParaRPr lang="en-US" altLang="ja-JP"/>
            </a:p>
            <a:p>
              <a:endParaRPr lang="en-US" altLang="ja-JP"/>
            </a:p>
            <a:p>
              <a:endParaRPr lang="en-US" altLang="ja-JP"/>
            </a:p>
            <a:p>
              <a:endParaRPr lang="en-US" altLang="ja-JP"/>
            </a:p>
            <a:p>
              <a:endParaRPr lang="en-US" altLang="ja-JP"/>
            </a:p>
            <a:p>
              <a:r>
                <a:rPr lang="ja-JP" altLang="en-US"/>
                <a:t>ループを終了し</a:t>
              </a:r>
              <a:endParaRPr lang="en-US" altLang="ja-JP"/>
            </a:p>
            <a:p>
              <a:r>
                <a:rPr lang="ja-JP" altLang="en-US"/>
                <a:t>スレッドを閉じる</a:t>
              </a:r>
              <a:endParaRPr lang="en-US" altLang="ja-JP"/>
            </a:p>
          </p:txBody>
        </p:sp>
        <p:cxnSp>
          <p:nvCxnSpPr>
            <p:cNvPr id="7224" name="直線矢印コネクタ 4"/>
            <p:cNvCxnSpPr>
              <a:cxnSpLocks noChangeShapeType="1"/>
            </p:cNvCxnSpPr>
            <p:nvPr/>
          </p:nvCxnSpPr>
          <p:spPr bwMode="auto">
            <a:xfrm>
              <a:off x="4779963" y="3209925"/>
              <a:ext cx="446087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25" name="Rectangle 36"/>
            <p:cNvSpPr>
              <a:spLocks noChangeArrowheads="1"/>
            </p:cNvSpPr>
            <p:nvPr/>
          </p:nvSpPr>
          <p:spPr bwMode="auto">
            <a:xfrm>
              <a:off x="6704013" y="1139825"/>
              <a:ext cx="19050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ウインドウにメッセージがある場合</a:t>
              </a:r>
            </a:p>
            <a:p>
              <a:endParaRPr lang="ja-JP" altLang="en-US"/>
            </a:p>
            <a:p>
              <a:endParaRPr lang="en-US" altLang="ja-JP"/>
            </a:p>
          </p:txBody>
        </p:sp>
        <p:sp>
          <p:nvSpPr>
            <p:cNvPr id="7226" name="Rectangle 38"/>
            <p:cNvSpPr>
              <a:spLocks noChangeArrowheads="1"/>
            </p:cNvSpPr>
            <p:nvPr/>
          </p:nvSpPr>
          <p:spPr bwMode="auto">
            <a:xfrm>
              <a:off x="6750049" y="2817813"/>
              <a:ext cx="1858963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シーンの更新</a:t>
              </a:r>
              <a:endParaRPr lang="en-US" altLang="ja-JP"/>
            </a:p>
            <a:p>
              <a:r>
                <a:rPr lang="ja-JP" altLang="en-US"/>
                <a:t>現在のステージを描画</a:t>
              </a:r>
            </a:p>
            <a:p>
              <a:endParaRPr lang="ja-JP" altLang="en-US"/>
            </a:p>
            <a:p>
              <a:endParaRPr lang="ja-JP" altLang="en-US"/>
            </a:p>
            <a:p>
              <a:endParaRPr lang="ja-JP" altLang="en-US"/>
            </a:p>
            <a:p>
              <a:endParaRPr lang="en-US" altLang="ja-JP"/>
            </a:p>
          </p:txBody>
        </p:sp>
        <p:sp>
          <p:nvSpPr>
            <p:cNvPr id="7227" name="Rectangle 39"/>
            <p:cNvSpPr>
              <a:spLocks noChangeArrowheads="1"/>
            </p:cNvSpPr>
            <p:nvPr/>
          </p:nvSpPr>
          <p:spPr bwMode="auto">
            <a:xfrm>
              <a:off x="6718300" y="1539875"/>
              <a:ext cx="1890712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メッセージ処理（終了旅理など）</a:t>
              </a:r>
            </a:p>
            <a:p>
              <a:endParaRPr lang="ja-JP" altLang="en-US"/>
            </a:p>
            <a:p>
              <a:endParaRPr lang="en-US" altLang="ja-JP"/>
            </a:p>
          </p:txBody>
        </p:sp>
        <p:sp>
          <p:nvSpPr>
            <p:cNvPr id="7228" name="Rectangle 41"/>
            <p:cNvSpPr>
              <a:spLocks noChangeArrowheads="1"/>
            </p:cNvSpPr>
            <p:nvPr/>
          </p:nvSpPr>
          <p:spPr bwMode="auto">
            <a:xfrm>
              <a:off x="6704013" y="1849438"/>
              <a:ext cx="19050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ウインドウにメッセージがない場合</a:t>
              </a:r>
            </a:p>
            <a:p>
              <a:endParaRPr lang="en-US" altLang="ja-JP"/>
            </a:p>
          </p:txBody>
        </p:sp>
        <p:sp>
          <p:nvSpPr>
            <p:cNvPr id="7229" name="Line 42"/>
            <p:cNvSpPr>
              <a:spLocks noChangeShapeType="1"/>
            </p:cNvSpPr>
            <p:nvPr/>
          </p:nvSpPr>
          <p:spPr bwMode="auto">
            <a:xfrm>
              <a:off x="7480300" y="1358900"/>
              <a:ext cx="0" cy="188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30" name="Line 43"/>
            <p:cNvSpPr>
              <a:spLocks noChangeShapeType="1"/>
            </p:cNvSpPr>
            <p:nvPr/>
          </p:nvSpPr>
          <p:spPr bwMode="auto">
            <a:xfrm>
              <a:off x="8609012" y="1670050"/>
              <a:ext cx="4921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31" name="Line 44"/>
            <p:cNvSpPr>
              <a:spLocks noChangeShapeType="1"/>
            </p:cNvSpPr>
            <p:nvPr/>
          </p:nvSpPr>
          <p:spPr bwMode="auto">
            <a:xfrm flipH="1" flipV="1">
              <a:off x="9101138" y="1069975"/>
              <a:ext cx="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32" name="Line 45"/>
            <p:cNvSpPr>
              <a:spLocks noChangeShapeType="1"/>
            </p:cNvSpPr>
            <p:nvPr/>
          </p:nvSpPr>
          <p:spPr bwMode="auto">
            <a:xfrm flipH="1" flipV="1">
              <a:off x="6407150" y="1069975"/>
              <a:ext cx="26939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33" name="Rectangle 46"/>
            <p:cNvSpPr>
              <a:spLocks noChangeArrowheads="1"/>
            </p:cNvSpPr>
            <p:nvPr/>
          </p:nvSpPr>
          <p:spPr bwMode="auto">
            <a:xfrm>
              <a:off x="8143875" y="882650"/>
              <a:ext cx="1020763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ja-JP" altLang="en-US"/>
                <a:t>次のループへ</a:t>
              </a:r>
            </a:p>
          </p:txBody>
        </p:sp>
        <p:sp>
          <p:nvSpPr>
            <p:cNvPr id="7234" name="Line 47"/>
            <p:cNvSpPr>
              <a:spLocks noChangeShapeType="1"/>
            </p:cNvSpPr>
            <p:nvPr/>
          </p:nvSpPr>
          <p:spPr bwMode="auto">
            <a:xfrm>
              <a:off x="7473950" y="2078038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35" name="Line 49"/>
            <p:cNvSpPr>
              <a:spLocks noChangeShapeType="1"/>
            </p:cNvSpPr>
            <p:nvPr/>
          </p:nvSpPr>
          <p:spPr bwMode="auto">
            <a:xfrm flipV="1">
              <a:off x="8497888" y="3536950"/>
              <a:ext cx="603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36" name="Line 50"/>
            <p:cNvSpPr>
              <a:spLocks noChangeShapeType="1"/>
            </p:cNvSpPr>
            <p:nvPr/>
          </p:nvSpPr>
          <p:spPr bwMode="auto">
            <a:xfrm flipH="1" flipV="1">
              <a:off x="9101138" y="1379538"/>
              <a:ext cx="0" cy="2157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37" name="Line 51"/>
            <p:cNvSpPr>
              <a:spLocks noChangeShapeType="1"/>
            </p:cNvSpPr>
            <p:nvPr/>
          </p:nvSpPr>
          <p:spPr bwMode="auto">
            <a:xfrm>
              <a:off x="6407150" y="1254125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38" name="Line 52"/>
            <p:cNvSpPr>
              <a:spLocks noChangeShapeType="1"/>
            </p:cNvSpPr>
            <p:nvPr/>
          </p:nvSpPr>
          <p:spPr bwMode="auto">
            <a:xfrm>
              <a:off x="6407150" y="1947863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39" name="Rectangle 56"/>
            <p:cNvSpPr>
              <a:spLocks noChangeArrowheads="1"/>
            </p:cNvSpPr>
            <p:nvPr/>
          </p:nvSpPr>
          <p:spPr bwMode="auto">
            <a:xfrm>
              <a:off x="8075613" y="1339850"/>
              <a:ext cx="10668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ja-JP" altLang="en-US"/>
                <a:t>終了しない場合</a:t>
              </a:r>
            </a:p>
          </p:txBody>
        </p:sp>
        <p:sp>
          <p:nvSpPr>
            <p:cNvPr id="7240" name="Rectangle 70"/>
            <p:cNvSpPr>
              <a:spLocks noChangeArrowheads="1"/>
            </p:cNvSpPr>
            <p:nvPr/>
          </p:nvSpPr>
          <p:spPr bwMode="auto">
            <a:xfrm>
              <a:off x="6738938" y="3359150"/>
              <a:ext cx="17526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ステージの更新</a:t>
              </a:r>
              <a:endParaRPr lang="en-US" altLang="ja-JP"/>
            </a:p>
            <a:p>
              <a:r>
                <a:rPr lang="ja-JP" altLang="en-US"/>
                <a:t>各配置オブジェクトの</a:t>
              </a:r>
            </a:p>
            <a:p>
              <a:r>
                <a:rPr lang="ja-JP" altLang="en-US"/>
                <a:t>　</a:t>
              </a:r>
              <a:r>
                <a:rPr lang="en-US" altLang="ja-JP"/>
                <a:t>Update()</a:t>
              </a:r>
              <a:r>
                <a:rPr lang="ja-JP" altLang="en-US"/>
                <a:t>関数を呼び出す</a:t>
              </a:r>
            </a:p>
            <a:p>
              <a:endParaRPr lang="en-US" altLang="ja-JP"/>
            </a:p>
          </p:txBody>
        </p:sp>
        <p:sp>
          <p:nvSpPr>
            <p:cNvPr id="7241" name="Line 71"/>
            <p:cNvSpPr>
              <a:spLocks noChangeShapeType="1"/>
            </p:cNvSpPr>
            <p:nvPr/>
          </p:nvSpPr>
          <p:spPr bwMode="auto">
            <a:xfrm>
              <a:off x="7473950" y="32099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42" name="Line 72"/>
            <p:cNvSpPr>
              <a:spLocks noChangeShapeType="1"/>
            </p:cNvSpPr>
            <p:nvPr/>
          </p:nvSpPr>
          <p:spPr bwMode="auto">
            <a:xfrm flipH="1" flipV="1">
              <a:off x="8007350" y="3198813"/>
              <a:ext cx="0" cy="163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43" name="Rectangle 73"/>
            <p:cNvSpPr>
              <a:spLocks noChangeArrowheads="1"/>
            </p:cNvSpPr>
            <p:nvPr/>
          </p:nvSpPr>
          <p:spPr bwMode="auto">
            <a:xfrm>
              <a:off x="8502650" y="3536950"/>
              <a:ext cx="1219200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ja-JP" altLang="en-US"/>
                <a:t>コマンドによって</a:t>
              </a:r>
            </a:p>
            <a:p>
              <a:r>
                <a:rPr lang="ja-JP" altLang="en-US"/>
                <a:t>ステージ切り替え</a:t>
              </a:r>
            </a:p>
          </p:txBody>
        </p:sp>
        <p:sp>
          <p:nvSpPr>
            <p:cNvPr id="7244" name="Line 57"/>
            <p:cNvSpPr>
              <a:spLocks noChangeShapeType="1"/>
            </p:cNvSpPr>
            <p:nvPr/>
          </p:nvSpPr>
          <p:spPr bwMode="auto">
            <a:xfrm flipH="1">
              <a:off x="5691188" y="1670050"/>
              <a:ext cx="1031875" cy="1689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正方形/長方形 1"/>
          <p:cNvSpPr>
            <a:spLocks noChangeArrowheads="1"/>
          </p:cNvSpPr>
          <p:nvPr/>
        </p:nvSpPr>
        <p:spPr bwMode="auto">
          <a:xfrm>
            <a:off x="6332538" y="685800"/>
            <a:ext cx="2346325" cy="4179888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ja-JP" altLang="en-US"/>
          </a:p>
        </p:txBody>
      </p:sp>
      <p:sp>
        <p:nvSpPr>
          <p:cNvPr id="254" name="L 字 253"/>
          <p:cNvSpPr/>
          <p:nvPr/>
        </p:nvSpPr>
        <p:spPr bwMode="auto">
          <a:xfrm rot="5400000">
            <a:off x="365919" y="3518694"/>
            <a:ext cx="3443287" cy="1958975"/>
          </a:xfrm>
          <a:prstGeom prst="corner">
            <a:avLst>
              <a:gd name="adj1" fmla="val 100000"/>
              <a:gd name="adj2" fmla="val 43934"/>
            </a:avLst>
          </a:prstGeom>
          <a:solidFill>
            <a:srgbClr val="FFE5E5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8196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7FFEA1EF-826D-4BB4-9257-2159A7059C5D}" type="slidenum">
              <a:rPr lang="en-US" altLang="ja-JP" sz="600" b="0" smtClean="0">
                <a:latin typeface="HG丸ｺﾞｼｯｸM-PRO" pitchFamily="50" charset="-128"/>
                <a:ea typeface="HG丸ｺﾞｼｯｸM-PRO" pitchFamily="50" charset="-128"/>
              </a:rPr>
              <a:pPr eaLnBrk="1" hangingPunct="1"/>
              <a:t>4</a:t>
            </a:fld>
            <a:endParaRPr lang="en-US" altLang="ja-JP" sz="600" b="0" smtClean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8197" name="Rectangle 65"/>
          <p:cNvSpPr>
            <a:spLocks noChangeArrowheads="1"/>
          </p:cNvSpPr>
          <p:nvPr/>
        </p:nvSpPr>
        <p:spPr bwMode="auto">
          <a:xfrm>
            <a:off x="228600" y="457200"/>
            <a:ext cx="4114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ja-JP" altLang="en-US" sz="1600">
                <a:solidFill>
                  <a:schemeClr val="accent2"/>
                </a:solidFill>
                <a:ea typeface="HGP創英角ｺﾞｼｯｸUB" pitchFamily="50" charset="-128"/>
              </a:rPr>
              <a:t>１．シーンの切り替え（マルチスレッド版）</a:t>
            </a:r>
          </a:p>
        </p:txBody>
      </p:sp>
      <p:grpSp>
        <p:nvGrpSpPr>
          <p:cNvPr id="8198" name="Group 66"/>
          <p:cNvGrpSpPr>
            <a:grpSpLocks/>
          </p:cNvGrpSpPr>
          <p:nvPr/>
        </p:nvGrpSpPr>
        <p:grpSpPr bwMode="auto">
          <a:xfrm flipV="1">
            <a:off x="0" y="685800"/>
            <a:ext cx="2895600" cy="76200"/>
            <a:chOff x="-962" y="663"/>
            <a:chExt cx="2540" cy="45"/>
          </a:xfrm>
        </p:grpSpPr>
        <p:sp>
          <p:nvSpPr>
            <p:cNvPr id="8258" name="AutoShape 67"/>
            <p:cNvSpPr>
              <a:spLocks noChangeArrowheads="1"/>
            </p:cNvSpPr>
            <p:nvPr/>
          </p:nvSpPr>
          <p:spPr bwMode="auto">
            <a:xfrm>
              <a:off x="1337" y="663"/>
              <a:ext cx="195" cy="45"/>
            </a:xfrm>
            <a:prstGeom prst="parallelogram">
              <a:avLst>
                <a:gd name="adj" fmla="val 264454"/>
              </a:avLst>
            </a:prstGeom>
            <a:gradFill rotWithShape="1">
              <a:gsLst>
                <a:gs pos="0">
                  <a:srgbClr val="DFDFDF"/>
                </a:gs>
                <a:gs pos="100000">
                  <a:srgbClr val="292929"/>
                </a:gs>
              </a:gsLst>
              <a:lin ang="0" scaled="1"/>
            </a:gra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8259" name="AutoShape 68"/>
            <p:cNvSpPr>
              <a:spLocks noChangeArrowheads="1"/>
            </p:cNvSpPr>
            <p:nvPr/>
          </p:nvSpPr>
          <p:spPr bwMode="auto">
            <a:xfrm>
              <a:off x="1269" y="663"/>
              <a:ext cx="127" cy="34"/>
            </a:xfrm>
            <a:prstGeom prst="parallelogram">
              <a:avLst>
                <a:gd name="adj" fmla="val 272227"/>
              </a:avLst>
            </a:prstGeom>
            <a:solidFill>
              <a:srgbClr val="C0C0C0"/>
            </a:solidFill>
            <a:ln w="6350" algn="ctr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8260" name="AutoShape 69"/>
            <p:cNvSpPr>
              <a:spLocks noChangeArrowheads="1"/>
            </p:cNvSpPr>
            <p:nvPr/>
          </p:nvSpPr>
          <p:spPr bwMode="auto">
            <a:xfrm>
              <a:off x="-962" y="663"/>
              <a:ext cx="2540" cy="23"/>
            </a:xfrm>
            <a:prstGeom prst="parallelogram">
              <a:avLst>
                <a:gd name="adj" fmla="val 276598"/>
              </a:avLst>
            </a:prstGeom>
            <a:noFill/>
            <a:ln w="6350" algn="ctr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8199" name="フローチャート : 代替処理 542800"/>
          <p:cNvSpPr>
            <a:spLocks noChangeArrowheads="1"/>
          </p:cNvSpPr>
          <p:nvPr/>
        </p:nvSpPr>
        <p:spPr bwMode="auto">
          <a:xfrm>
            <a:off x="1252538" y="914400"/>
            <a:ext cx="1657350" cy="255588"/>
          </a:xfrm>
          <a:prstGeom prst="flowChartAlternate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ja-JP" altLang="en-US"/>
              <a:t>開始</a:t>
            </a:r>
          </a:p>
        </p:txBody>
      </p:sp>
      <p:sp>
        <p:nvSpPr>
          <p:cNvPr id="8200" name="フローチャート: 処理 542803"/>
          <p:cNvSpPr>
            <a:spLocks noChangeArrowheads="1"/>
          </p:cNvSpPr>
          <p:nvPr/>
        </p:nvSpPr>
        <p:spPr bwMode="auto">
          <a:xfrm>
            <a:off x="1252538" y="1474788"/>
            <a:ext cx="1657350" cy="230187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ja-JP" altLang="en-US"/>
              <a:t>メイン関数</a:t>
            </a:r>
            <a:r>
              <a:rPr lang="en-US" altLang="ja-JP"/>
              <a:t>()</a:t>
            </a:r>
            <a:endParaRPr lang="ja-JP" altLang="en-US"/>
          </a:p>
        </p:txBody>
      </p:sp>
      <p:sp>
        <p:nvSpPr>
          <p:cNvPr id="8201" name="フローチャート: 処理 135"/>
          <p:cNvSpPr>
            <a:spLocks noChangeArrowheads="1"/>
          </p:cNvSpPr>
          <p:nvPr/>
        </p:nvSpPr>
        <p:spPr bwMode="auto">
          <a:xfrm>
            <a:off x="1263650" y="2495550"/>
            <a:ext cx="1657350" cy="230188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ja-JP" altLang="en-US"/>
              <a:t>各レベルの</a:t>
            </a:r>
            <a:r>
              <a:rPr lang="en-US" altLang="ja-JP"/>
              <a:t>Draw()</a:t>
            </a:r>
            <a:r>
              <a:rPr lang="ja-JP" altLang="en-US"/>
              <a:t>処理</a:t>
            </a:r>
          </a:p>
        </p:txBody>
      </p:sp>
      <p:sp>
        <p:nvSpPr>
          <p:cNvPr id="8202" name="フローチャート: 処理 136"/>
          <p:cNvSpPr>
            <a:spLocks noChangeArrowheads="1"/>
          </p:cNvSpPr>
          <p:nvPr/>
        </p:nvSpPr>
        <p:spPr bwMode="auto">
          <a:xfrm>
            <a:off x="1200150" y="4419600"/>
            <a:ext cx="1747838" cy="230188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ja-JP" altLang="en-US"/>
              <a:t>アップデートスレッドの停止待ち</a:t>
            </a:r>
          </a:p>
        </p:txBody>
      </p:sp>
      <p:sp>
        <p:nvSpPr>
          <p:cNvPr id="8203" name="フローチャート: 処理 137"/>
          <p:cNvSpPr>
            <a:spLocks noChangeArrowheads="1"/>
          </p:cNvSpPr>
          <p:nvPr/>
        </p:nvSpPr>
        <p:spPr bwMode="auto">
          <a:xfrm>
            <a:off x="1247775" y="1974850"/>
            <a:ext cx="1655763" cy="230188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ja-JP"/>
              <a:t>Update</a:t>
            </a:r>
            <a:r>
              <a:rPr lang="ja-JP" altLang="en-US"/>
              <a:t>用スレッド生成</a:t>
            </a:r>
          </a:p>
        </p:txBody>
      </p:sp>
      <p:sp>
        <p:nvSpPr>
          <p:cNvPr id="8204" name="フローチャート : 代替処理 140"/>
          <p:cNvSpPr>
            <a:spLocks noChangeArrowheads="1"/>
          </p:cNvSpPr>
          <p:nvPr/>
        </p:nvSpPr>
        <p:spPr bwMode="auto">
          <a:xfrm>
            <a:off x="6567488" y="787400"/>
            <a:ext cx="1655762" cy="255588"/>
          </a:xfrm>
          <a:prstGeom prst="flowChartAlternate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ja-JP" altLang="en-US"/>
              <a:t>開始</a:t>
            </a:r>
          </a:p>
        </p:txBody>
      </p:sp>
      <p:sp>
        <p:nvSpPr>
          <p:cNvPr id="8205" name="フローチャート: 処理 142"/>
          <p:cNvSpPr>
            <a:spLocks noChangeArrowheads="1"/>
          </p:cNvSpPr>
          <p:nvPr/>
        </p:nvSpPr>
        <p:spPr bwMode="auto">
          <a:xfrm>
            <a:off x="6562725" y="1346200"/>
            <a:ext cx="1655763" cy="231775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ja-JP" altLang="en-US"/>
              <a:t>各レベルのアップデート</a:t>
            </a:r>
            <a:r>
              <a:rPr lang="en-US" altLang="ja-JP"/>
              <a:t>()</a:t>
            </a:r>
            <a:r>
              <a:rPr lang="ja-JP" altLang="en-US"/>
              <a:t>処理</a:t>
            </a:r>
          </a:p>
        </p:txBody>
      </p:sp>
      <p:sp>
        <p:nvSpPr>
          <p:cNvPr id="8206" name="フローチャート: 処理 143"/>
          <p:cNvSpPr>
            <a:spLocks noChangeArrowheads="1"/>
          </p:cNvSpPr>
          <p:nvPr/>
        </p:nvSpPr>
        <p:spPr bwMode="auto">
          <a:xfrm>
            <a:off x="6562725" y="2744788"/>
            <a:ext cx="1655763" cy="230187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ja-JP" altLang="en-US"/>
              <a:t>スレッド停止通知</a:t>
            </a:r>
          </a:p>
        </p:txBody>
      </p:sp>
      <p:cxnSp>
        <p:nvCxnSpPr>
          <p:cNvPr id="8207" name="カギ線コネクタ 542807"/>
          <p:cNvCxnSpPr>
            <a:cxnSpLocks noChangeShapeType="1"/>
            <a:stCxn id="8203" idx="3"/>
            <a:endCxn id="8204" idx="1"/>
          </p:cNvCxnSpPr>
          <p:nvPr/>
        </p:nvCxnSpPr>
        <p:spPr bwMode="auto">
          <a:xfrm flipV="1">
            <a:off x="2903538" y="914400"/>
            <a:ext cx="3663950" cy="1176338"/>
          </a:xfrm>
          <a:prstGeom prst="bentConnector3">
            <a:avLst>
              <a:gd name="adj1" fmla="val 7153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8" name="直線矢印コネクタ 542810"/>
          <p:cNvCxnSpPr>
            <a:cxnSpLocks noChangeShapeType="1"/>
            <a:stCxn id="8199" idx="2"/>
            <a:endCxn id="8200" idx="0"/>
          </p:cNvCxnSpPr>
          <p:nvPr/>
        </p:nvCxnSpPr>
        <p:spPr bwMode="auto">
          <a:xfrm>
            <a:off x="2081213" y="1169988"/>
            <a:ext cx="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9" name="直線矢印コネクタ 150"/>
          <p:cNvCxnSpPr>
            <a:cxnSpLocks noChangeShapeType="1"/>
            <a:stCxn id="8200" idx="2"/>
          </p:cNvCxnSpPr>
          <p:nvPr/>
        </p:nvCxnSpPr>
        <p:spPr bwMode="auto">
          <a:xfrm flipH="1">
            <a:off x="2076450" y="1704975"/>
            <a:ext cx="4763" cy="269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0" name="直線矢印コネクタ 152"/>
          <p:cNvCxnSpPr>
            <a:cxnSpLocks noChangeShapeType="1"/>
          </p:cNvCxnSpPr>
          <p:nvPr/>
        </p:nvCxnSpPr>
        <p:spPr bwMode="auto">
          <a:xfrm>
            <a:off x="2076450" y="2205038"/>
            <a:ext cx="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1" name="直線矢印コネクタ 153"/>
          <p:cNvCxnSpPr>
            <a:cxnSpLocks noChangeShapeType="1"/>
          </p:cNvCxnSpPr>
          <p:nvPr/>
        </p:nvCxnSpPr>
        <p:spPr bwMode="auto">
          <a:xfrm>
            <a:off x="2076450" y="2725738"/>
            <a:ext cx="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12" name="フローチャート: 処理 154"/>
          <p:cNvSpPr>
            <a:spLocks noChangeArrowheads="1"/>
          </p:cNvSpPr>
          <p:nvPr/>
        </p:nvSpPr>
        <p:spPr bwMode="auto">
          <a:xfrm>
            <a:off x="1246188" y="4908550"/>
            <a:ext cx="1655762" cy="231775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ja-JP" altLang="en-US"/>
              <a:t>現在のステージの削除処理</a:t>
            </a:r>
          </a:p>
        </p:txBody>
      </p:sp>
      <p:cxnSp>
        <p:nvCxnSpPr>
          <p:cNvPr id="8213" name="直線矢印コネクタ 155"/>
          <p:cNvCxnSpPr>
            <a:cxnSpLocks noChangeShapeType="1"/>
          </p:cNvCxnSpPr>
          <p:nvPr/>
        </p:nvCxnSpPr>
        <p:spPr bwMode="auto">
          <a:xfrm>
            <a:off x="2054225" y="3260725"/>
            <a:ext cx="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14" name="ひし形 542812"/>
          <p:cNvSpPr>
            <a:spLocks noChangeArrowheads="1"/>
          </p:cNvSpPr>
          <p:nvPr/>
        </p:nvSpPr>
        <p:spPr bwMode="auto">
          <a:xfrm>
            <a:off x="6562725" y="1784350"/>
            <a:ext cx="1655763" cy="733425"/>
          </a:xfrm>
          <a:prstGeom prst="diamond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ja-JP" altLang="en-US"/>
              <a:t>スレッドの</a:t>
            </a:r>
            <a:endParaRPr lang="en-US" altLang="ja-JP"/>
          </a:p>
          <a:p>
            <a:pPr algn="ctr"/>
            <a:r>
              <a:rPr lang="ja-JP" altLang="en-US"/>
              <a:t>停止要求</a:t>
            </a:r>
          </a:p>
        </p:txBody>
      </p:sp>
      <p:cxnSp>
        <p:nvCxnSpPr>
          <p:cNvPr id="8215" name="直線矢印コネクタ 160"/>
          <p:cNvCxnSpPr>
            <a:cxnSpLocks noChangeShapeType="1"/>
          </p:cNvCxnSpPr>
          <p:nvPr/>
        </p:nvCxnSpPr>
        <p:spPr bwMode="auto">
          <a:xfrm flipH="1">
            <a:off x="7424738" y="1155700"/>
            <a:ext cx="10191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6" name="直線矢印コネクタ 162"/>
          <p:cNvCxnSpPr>
            <a:cxnSpLocks noChangeShapeType="1"/>
          </p:cNvCxnSpPr>
          <p:nvPr/>
        </p:nvCxnSpPr>
        <p:spPr bwMode="auto">
          <a:xfrm>
            <a:off x="7424738" y="1042988"/>
            <a:ext cx="0" cy="3032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7" name="直線矢印コネクタ 166"/>
          <p:cNvCxnSpPr>
            <a:cxnSpLocks noChangeShapeType="1"/>
          </p:cNvCxnSpPr>
          <p:nvPr/>
        </p:nvCxnSpPr>
        <p:spPr bwMode="auto">
          <a:xfrm flipV="1">
            <a:off x="8443913" y="1138238"/>
            <a:ext cx="0" cy="32813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8" name="直線矢印コネクタ 169"/>
          <p:cNvCxnSpPr>
            <a:cxnSpLocks noChangeShapeType="1"/>
            <a:stCxn id="8214" idx="3"/>
          </p:cNvCxnSpPr>
          <p:nvPr/>
        </p:nvCxnSpPr>
        <p:spPr bwMode="auto">
          <a:xfrm flipV="1">
            <a:off x="8218488" y="2151063"/>
            <a:ext cx="2254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19" name="テキスト ボックス 71"/>
          <p:cNvSpPr txBox="1">
            <a:spLocks noChangeArrowheads="1"/>
          </p:cNvSpPr>
          <p:nvPr/>
        </p:nvSpPr>
        <p:spPr bwMode="auto">
          <a:xfrm>
            <a:off x="8024813" y="1841500"/>
            <a:ext cx="4381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なし</a:t>
            </a:r>
          </a:p>
        </p:txBody>
      </p:sp>
      <p:cxnSp>
        <p:nvCxnSpPr>
          <p:cNvPr id="8220" name="直線矢印コネクタ 173"/>
          <p:cNvCxnSpPr>
            <a:cxnSpLocks noChangeShapeType="1"/>
            <a:stCxn id="8205" idx="2"/>
            <a:endCxn id="8214" idx="0"/>
          </p:cNvCxnSpPr>
          <p:nvPr/>
        </p:nvCxnSpPr>
        <p:spPr bwMode="auto">
          <a:xfrm>
            <a:off x="7389813" y="1577975"/>
            <a:ext cx="0" cy="2063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21" name="テキスト ボックス 176"/>
          <p:cNvSpPr txBox="1">
            <a:spLocks noChangeArrowheads="1"/>
          </p:cNvSpPr>
          <p:nvPr/>
        </p:nvSpPr>
        <p:spPr bwMode="auto">
          <a:xfrm>
            <a:off x="7588250" y="2462213"/>
            <a:ext cx="43656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あり</a:t>
            </a:r>
          </a:p>
        </p:txBody>
      </p:sp>
      <p:cxnSp>
        <p:nvCxnSpPr>
          <p:cNvPr id="8222" name="直線矢印コネクタ 177"/>
          <p:cNvCxnSpPr>
            <a:cxnSpLocks noChangeShapeType="1"/>
            <a:stCxn id="8214" idx="2"/>
            <a:endCxn id="8206" idx="0"/>
          </p:cNvCxnSpPr>
          <p:nvPr/>
        </p:nvCxnSpPr>
        <p:spPr bwMode="auto">
          <a:xfrm>
            <a:off x="7389813" y="2517775"/>
            <a:ext cx="0" cy="2270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23" name="フローチャート: 処理 179"/>
          <p:cNvSpPr>
            <a:spLocks noChangeArrowheads="1"/>
          </p:cNvSpPr>
          <p:nvPr/>
        </p:nvSpPr>
        <p:spPr bwMode="auto">
          <a:xfrm>
            <a:off x="6562725" y="3303588"/>
            <a:ext cx="1655763" cy="231775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ja-JP" altLang="en-US"/>
              <a:t>スレッド停止</a:t>
            </a:r>
          </a:p>
        </p:txBody>
      </p:sp>
      <p:cxnSp>
        <p:nvCxnSpPr>
          <p:cNvPr id="8224" name="直線矢印コネクタ 180"/>
          <p:cNvCxnSpPr>
            <a:cxnSpLocks noChangeShapeType="1"/>
            <a:stCxn id="8206" idx="2"/>
            <a:endCxn id="8223" idx="0"/>
          </p:cNvCxnSpPr>
          <p:nvPr/>
        </p:nvCxnSpPr>
        <p:spPr bwMode="auto">
          <a:xfrm>
            <a:off x="7389813" y="2974975"/>
            <a:ext cx="0" cy="3286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25" name="テキスト ボックス 84"/>
          <p:cNvSpPr txBox="1">
            <a:spLocks noChangeArrowheads="1"/>
          </p:cNvSpPr>
          <p:nvPr/>
        </p:nvSpPr>
        <p:spPr bwMode="auto">
          <a:xfrm>
            <a:off x="3300413" y="1295400"/>
            <a:ext cx="2876550" cy="2568575"/>
          </a:xfrm>
          <a:prstGeom prst="rect">
            <a:avLst/>
          </a:prstGeom>
          <a:solidFill>
            <a:schemeClr val="bg1"/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Scene</a:t>
            </a:r>
            <a:r>
              <a:rPr lang="ja-JP" altLang="en-US"/>
              <a:t>レジスタ</a:t>
            </a:r>
            <a:endParaRPr lang="en-US" altLang="ja-JP"/>
          </a:p>
          <a:p>
            <a:pPr eaLnBrk="1" hangingPunct="1"/>
            <a:endParaRPr lang="en-US" altLang="ja-JP"/>
          </a:p>
          <a:p>
            <a:pPr eaLnBrk="1" hangingPunct="1"/>
            <a:r>
              <a:rPr lang="en-US" altLang="ja-JP"/>
              <a:t>bool </a:t>
            </a:r>
            <a:r>
              <a:rPr lang="ja-JP" altLang="en-US"/>
              <a:t>スレッド停止要求</a:t>
            </a:r>
            <a:endParaRPr lang="en-US" altLang="ja-JP"/>
          </a:p>
          <a:p>
            <a:pPr eaLnBrk="1" hangingPunct="1"/>
            <a:endParaRPr lang="en-US" altLang="ja-JP"/>
          </a:p>
          <a:p>
            <a:pPr eaLnBrk="1" hangingPunct="1"/>
            <a:endParaRPr lang="en-US" altLang="ja-JP"/>
          </a:p>
          <a:p>
            <a:pPr eaLnBrk="1" hangingPunct="1"/>
            <a:endParaRPr lang="en-US" altLang="ja-JP"/>
          </a:p>
          <a:p>
            <a:pPr eaLnBrk="1" hangingPunct="1"/>
            <a:endParaRPr lang="en-US" altLang="ja-JP"/>
          </a:p>
          <a:p>
            <a:pPr eaLnBrk="1" hangingPunct="1"/>
            <a:endParaRPr lang="en-US" altLang="ja-JP"/>
          </a:p>
          <a:p>
            <a:pPr eaLnBrk="1" hangingPunct="1"/>
            <a:r>
              <a:rPr lang="en-US" altLang="ja-JP"/>
              <a:t>bool </a:t>
            </a:r>
            <a:r>
              <a:rPr lang="ja-JP" altLang="en-US"/>
              <a:t>スレッド停止通知</a:t>
            </a:r>
            <a:endParaRPr lang="en-US" altLang="ja-JP"/>
          </a:p>
          <a:p>
            <a:pPr eaLnBrk="1" hangingPunct="1"/>
            <a:endParaRPr lang="en-US" altLang="ja-JP"/>
          </a:p>
          <a:p>
            <a:pPr eaLnBrk="1" hangingPunct="1"/>
            <a:endParaRPr lang="en-US" altLang="ja-JP"/>
          </a:p>
          <a:p>
            <a:pPr eaLnBrk="1" hangingPunct="1"/>
            <a:endParaRPr lang="en-US" altLang="ja-JP"/>
          </a:p>
          <a:p>
            <a:pPr eaLnBrk="1" hangingPunct="1"/>
            <a:endParaRPr lang="en-US" altLang="ja-JP"/>
          </a:p>
          <a:p>
            <a:pPr eaLnBrk="1" hangingPunct="1"/>
            <a:r>
              <a:rPr lang="en-US" altLang="ja-JP"/>
              <a:t>bool </a:t>
            </a:r>
            <a:r>
              <a:rPr lang="ja-JP" altLang="en-US"/>
              <a:t>スレッド再開要求</a:t>
            </a:r>
            <a:endParaRPr lang="en-US" altLang="ja-JP"/>
          </a:p>
          <a:p>
            <a:pPr eaLnBrk="1" hangingPunct="1"/>
            <a:endParaRPr lang="ja-JP" altLang="en-US"/>
          </a:p>
        </p:txBody>
      </p:sp>
      <p:sp>
        <p:nvSpPr>
          <p:cNvPr id="8226" name="ひし形 192"/>
          <p:cNvSpPr>
            <a:spLocks noChangeArrowheads="1"/>
          </p:cNvSpPr>
          <p:nvPr/>
        </p:nvSpPr>
        <p:spPr bwMode="auto">
          <a:xfrm>
            <a:off x="1246188" y="3030538"/>
            <a:ext cx="1655762" cy="669925"/>
          </a:xfrm>
          <a:prstGeom prst="diamond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ja-JP" altLang="en-US"/>
              <a:t>スレッドの</a:t>
            </a:r>
            <a:endParaRPr lang="en-US" altLang="ja-JP"/>
          </a:p>
          <a:p>
            <a:pPr algn="ctr"/>
            <a:r>
              <a:rPr lang="ja-JP" altLang="en-US"/>
              <a:t>停止要求</a:t>
            </a:r>
          </a:p>
        </p:txBody>
      </p:sp>
      <p:sp>
        <p:nvSpPr>
          <p:cNvPr id="8227" name="テキスト ボックス 87"/>
          <p:cNvSpPr txBox="1">
            <a:spLocks noChangeArrowheads="1"/>
          </p:cNvSpPr>
          <p:nvPr/>
        </p:nvSpPr>
        <p:spPr bwMode="auto">
          <a:xfrm>
            <a:off x="1103313" y="2949575"/>
            <a:ext cx="8445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Scene </a:t>
            </a:r>
            <a:r>
              <a:rPr lang="ja-JP" altLang="en-US"/>
              <a:t>レベル</a:t>
            </a:r>
            <a:endParaRPr lang="en-US" altLang="ja-JP"/>
          </a:p>
        </p:txBody>
      </p:sp>
      <p:cxnSp>
        <p:nvCxnSpPr>
          <p:cNvPr id="8228" name="直線矢印コネクタ 194"/>
          <p:cNvCxnSpPr>
            <a:cxnSpLocks noChangeShapeType="1"/>
          </p:cNvCxnSpPr>
          <p:nvPr/>
        </p:nvCxnSpPr>
        <p:spPr bwMode="auto">
          <a:xfrm>
            <a:off x="806450" y="2357438"/>
            <a:ext cx="12858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29" name="直線矢印コネクタ 197"/>
          <p:cNvCxnSpPr>
            <a:cxnSpLocks noChangeShapeType="1"/>
          </p:cNvCxnSpPr>
          <p:nvPr/>
        </p:nvCxnSpPr>
        <p:spPr bwMode="auto">
          <a:xfrm flipV="1">
            <a:off x="806450" y="2357438"/>
            <a:ext cx="0" cy="4095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30" name="直線矢印コネクタ 200"/>
          <p:cNvCxnSpPr>
            <a:cxnSpLocks noChangeShapeType="1"/>
            <a:stCxn id="8226" idx="1"/>
          </p:cNvCxnSpPr>
          <p:nvPr/>
        </p:nvCxnSpPr>
        <p:spPr bwMode="auto">
          <a:xfrm flipH="1">
            <a:off x="806450" y="3365500"/>
            <a:ext cx="43973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31" name="テキスト ボックス 203"/>
          <p:cNvSpPr txBox="1">
            <a:spLocks noChangeArrowheads="1"/>
          </p:cNvSpPr>
          <p:nvPr/>
        </p:nvSpPr>
        <p:spPr bwMode="auto">
          <a:xfrm>
            <a:off x="806450" y="3124200"/>
            <a:ext cx="3778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なし</a:t>
            </a:r>
            <a:endParaRPr lang="en-US" altLang="ja-JP"/>
          </a:p>
        </p:txBody>
      </p:sp>
      <p:cxnSp>
        <p:nvCxnSpPr>
          <p:cNvPr id="8232" name="直線矢印コネクタ 204"/>
          <p:cNvCxnSpPr>
            <a:cxnSpLocks noChangeShapeType="1"/>
            <a:stCxn id="8226" idx="2"/>
            <a:endCxn id="8242" idx="0"/>
          </p:cNvCxnSpPr>
          <p:nvPr/>
        </p:nvCxnSpPr>
        <p:spPr bwMode="auto">
          <a:xfrm>
            <a:off x="2074863" y="3700463"/>
            <a:ext cx="1587" cy="2873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33" name="テキスト ボックス 208"/>
          <p:cNvSpPr txBox="1">
            <a:spLocks noChangeArrowheads="1"/>
          </p:cNvSpPr>
          <p:nvPr/>
        </p:nvSpPr>
        <p:spPr bwMode="auto">
          <a:xfrm>
            <a:off x="2306638" y="3633788"/>
            <a:ext cx="3810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あり</a:t>
            </a:r>
            <a:endParaRPr lang="en-US" altLang="ja-JP"/>
          </a:p>
        </p:txBody>
      </p:sp>
      <p:sp>
        <p:nvSpPr>
          <p:cNvPr id="8234" name="フローチャート: 処理 215"/>
          <p:cNvSpPr>
            <a:spLocks noChangeArrowheads="1"/>
          </p:cNvSpPr>
          <p:nvPr/>
        </p:nvSpPr>
        <p:spPr bwMode="auto">
          <a:xfrm>
            <a:off x="1246188" y="5456238"/>
            <a:ext cx="1655762" cy="231775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ja-JP" altLang="en-US"/>
              <a:t>新しいステージの作成処理</a:t>
            </a:r>
          </a:p>
        </p:txBody>
      </p:sp>
      <p:cxnSp>
        <p:nvCxnSpPr>
          <p:cNvPr id="8235" name="直線矢印コネクタ 216"/>
          <p:cNvCxnSpPr>
            <a:cxnSpLocks noChangeShapeType="1"/>
            <a:stCxn id="8202" idx="2"/>
            <a:endCxn id="8212" idx="0"/>
          </p:cNvCxnSpPr>
          <p:nvPr/>
        </p:nvCxnSpPr>
        <p:spPr bwMode="auto">
          <a:xfrm>
            <a:off x="2074863" y="4649788"/>
            <a:ext cx="0" cy="2587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36" name="直線矢印コネクタ 223"/>
          <p:cNvCxnSpPr>
            <a:cxnSpLocks noChangeShapeType="1"/>
            <a:stCxn id="8212" idx="2"/>
            <a:endCxn id="8234" idx="0"/>
          </p:cNvCxnSpPr>
          <p:nvPr/>
        </p:nvCxnSpPr>
        <p:spPr bwMode="auto">
          <a:xfrm>
            <a:off x="2074863" y="5140325"/>
            <a:ext cx="0" cy="3159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37" name="フローチャート: 処理 226"/>
          <p:cNvSpPr>
            <a:spLocks noChangeArrowheads="1"/>
          </p:cNvSpPr>
          <p:nvPr/>
        </p:nvSpPr>
        <p:spPr bwMode="auto">
          <a:xfrm>
            <a:off x="1200150" y="5889625"/>
            <a:ext cx="1747838" cy="230188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ja-JP" altLang="en-US"/>
              <a:t>アップデートスレッドの再開要求</a:t>
            </a:r>
          </a:p>
        </p:txBody>
      </p:sp>
      <p:sp>
        <p:nvSpPr>
          <p:cNvPr id="8238" name="フローチャート: 処理 227"/>
          <p:cNvSpPr>
            <a:spLocks noChangeArrowheads="1"/>
          </p:cNvSpPr>
          <p:nvPr/>
        </p:nvSpPr>
        <p:spPr bwMode="auto">
          <a:xfrm>
            <a:off x="3348038" y="4362450"/>
            <a:ext cx="1655762" cy="230188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ja-JP" altLang="en-US"/>
              <a:t>アップデートスレッドの再開</a:t>
            </a:r>
          </a:p>
        </p:txBody>
      </p:sp>
      <p:sp>
        <p:nvSpPr>
          <p:cNvPr id="8239" name="フローチャート: 処理 228"/>
          <p:cNvSpPr>
            <a:spLocks noChangeArrowheads="1"/>
          </p:cNvSpPr>
          <p:nvPr/>
        </p:nvSpPr>
        <p:spPr bwMode="auto">
          <a:xfrm>
            <a:off x="3348038" y="4908550"/>
            <a:ext cx="1655762" cy="231775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ja-JP" altLang="en-US"/>
          </a:p>
        </p:txBody>
      </p:sp>
      <p:cxnSp>
        <p:nvCxnSpPr>
          <p:cNvPr id="8240" name="直線矢印コネクタ 229"/>
          <p:cNvCxnSpPr>
            <a:cxnSpLocks noChangeShapeType="1"/>
            <a:stCxn id="8234" idx="2"/>
            <a:endCxn id="8237" idx="0"/>
          </p:cNvCxnSpPr>
          <p:nvPr/>
        </p:nvCxnSpPr>
        <p:spPr bwMode="auto">
          <a:xfrm>
            <a:off x="2074863" y="5688013"/>
            <a:ext cx="0" cy="2016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41" name="直線矢印コネクタ 230"/>
          <p:cNvCxnSpPr>
            <a:cxnSpLocks noChangeShapeType="1"/>
            <a:stCxn id="8238" idx="2"/>
            <a:endCxn id="8239" idx="0"/>
          </p:cNvCxnSpPr>
          <p:nvPr/>
        </p:nvCxnSpPr>
        <p:spPr bwMode="auto">
          <a:xfrm>
            <a:off x="4176713" y="4592638"/>
            <a:ext cx="0" cy="3159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42" name="フローチャート: 処理 238"/>
          <p:cNvSpPr>
            <a:spLocks noChangeArrowheads="1"/>
          </p:cNvSpPr>
          <p:nvPr/>
        </p:nvSpPr>
        <p:spPr bwMode="auto">
          <a:xfrm>
            <a:off x="1201738" y="3987800"/>
            <a:ext cx="1747837" cy="230188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ja-JP" altLang="en-US"/>
              <a:t>アップデートスレッドの停止要求</a:t>
            </a:r>
          </a:p>
        </p:txBody>
      </p:sp>
      <p:cxnSp>
        <p:nvCxnSpPr>
          <p:cNvPr id="8243" name="直線矢印コネクタ 240"/>
          <p:cNvCxnSpPr>
            <a:cxnSpLocks noChangeShapeType="1"/>
            <a:stCxn id="8242" idx="2"/>
            <a:endCxn id="8202" idx="0"/>
          </p:cNvCxnSpPr>
          <p:nvPr/>
        </p:nvCxnSpPr>
        <p:spPr bwMode="auto">
          <a:xfrm flipH="1">
            <a:off x="2074863" y="4217988"/>
            <a:ext cx="1587" cy="2016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3" name="直線矢印コネクタ 232"/>
          <p:cNvCxnSpPr/>
          <p:nvPr/>
        </p:nvCxnSpPr>
        <p:spPr bwMode="auto">
          <a:xfrm flipV="1">
            <a:off x="1598613" y="1681163"/>
            <a:ext cx="1749425" cy="2306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" name="直線矢印コネクタ 234"/>
          <p:cNvCxnSpPr/>
          <p:nvPr/>
        </p:nvCxnSpPr>
        <p:spPr bwMode="auto">
          <a:xfrm>
            <a:off x="4478338" y="1681163"/>
            <a:ext cx="2084387" cy="469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7" name="直線矢印コネクタ 236"/>
          <p:cNvCxnSpPr/>
          <p:nvPr/>
        </p:nvCxnSpPr>
        <p:spPr bwMode="auto">
          <a:xfrm flipH="1" flipV="1">
            <a:off x="4478338" y="2509838"/>
            <a:ext cx="2016125" cy="368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0" name="直線矢印コネクタ 239"/>
          <p:cNvCxnSpPr/>
          <p:nvPr/>
        </p:nvCxnSpPr>
        <p:spPr bwMode="auto">
          <a:xfrm flipH="1">
            <a:off x="2473325" y="2524125"/>
            <a:ext cx="896938" cy="18399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0" name="直線矢印コネクタ 249"/>
          <p:cNvCxnSpPr/>
          <p:nvPr/>
        </p:nvCxnSpPr>
        <p:spPr bwMode="auto">
          <a:xfrm flipV="1">
            <a:off x="2473325" y="3314700"/>
            <a:ext cx="1050925" cy="25749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49" name="テキスト ボックス 260"/>
          <p:cNvSpPr txBox="1">
            <a:spLocks noChangeArrowheads="1"/>
          </p:cNvSpPr>
          <p:nvPr/>
        </p:nvSpPr>
        <p:spPr bwMode="auto">
          <a:xfrm>
            <a:off x="4478338" y="4127500"/>
            <a:ext cx="10017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DxDevice </a:t>
            </a:r>
            <a:r>
              <a:rPr lang="ja-JP" altLang="en-US"/>
              <a:t>レベル</a:t>
            </a:r>
            <a:endParaRPr lang="en-US" altLang="ja-JP"/>
          </a:p>
        </p:txBody>
      </p:sp>
      <p:cxnSp>
        <p:nvCxnSpPr>
          <p:cNvPr id="8250" name="カギ線コネクタ 268"/>
          <p:cNvCxnSpPr>
            <a:cxnSpLocks noChangeShapeType="1"/>
            <a:stCxn id="8237" idx="2"/>
            <a:endCxn id="8238" idx="0"/>
          </p:cNvCxnSpPr>
          <p:nvPr/>
        </p:nvCxnSpPr>
        <p:spPr bwMode="auto">
          <a:xfrm rot="5400000" flipH="1" flipV="1">
            <a:off x="2247106" y="4190207"/>
            <a:ext cx="1757363" cy="2101850"/>
          </a:xfrm>
          <a:prstGeom prst="bentConnector5">
            <a:avLst>
              <a:gd name="adj1" fmla="val -13005"/>
              <a:gd name="adj2" fmla="val 51088"/>
              <a:gd name="adj3" fmla="val 113005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0" name="直線矢印コネクタ 289"/>
          <p:cNvCxnSpPr/>
          <p:nvPr/>
        </p:nvCxnSpPr>
        <p:spPr bwMode="auto">
          <a:xfrm>
            <a:off x="4089400" y="3260725"/>
            <a:ext cx="388938" cy="11017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52" name="フローチャート: 処理 303"/>
          <p:cNvSpPr>
            <a:spLocks noChangeArrowheads="1"/>
          </p:cNvSpPr>
          <p:nvPr/>
        </p:nvSpPr>
        <p:spPr bwMode="auto">
          <a:xfrm>
            <a:off x="6562725" y="3860800"/>
            <a:ext cx="1655763" cy="230188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ja-JP" altLang="en-US"/>
              <a:t>スレッド再開通知</a:t>
            </a:r>
          </a:p>
        </p:txBody>
      </p:sp>
      <p:cxnSp>
        <p:nvCxnSpPr>
          <p:cNvPr id="8253" name="直線矢印コネクタ 304"/>
          <p:cNvCxnSpPr>
            <a:cxnSpLocks noChangeShapeType="1"/>
          </p:cNvCxnSpPr>
          <p:nvPr/>
        </p:nvCxnSpPr>
        <p:spPr bwMode="auto">
          <a:xfrm>
            <a:off x="7385050" y="3532188"/>
            <a:ext cx="0" cy="3286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54" name="カギ線コネクタ 151"/>
          <p:cNvCxnSpPr>
            <a:cxnSpLocks noChangeShapeType="1"/>
            <a:stCxn id="8239" idx="2"/>
          </p:cNvCxnSpPr>
          <p:nvPr/>
        </p:nvCxnSpPr>
        <p:spPr bwMode="auto">
          <a:xfrm rot="5400000">
            <a:off x="1835150" y="4111625"/>
            <a:ext cx="1312863" cy="3370263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55" name="カギ線コネクタ 315"/>
          <p:cNvCxnSpPr>
            <a:cxnSpLocks noChangeShapeType="1"/>
            <a:stCxn id="8252" idx="2"/>
          </p:cNvCxnSpPr>
          <p:nvPr/>
        </p:nvCxnSpPr>
        <p:spPr bwMode="auto">
          <a:xfrm rot="16200000" flipH="1">
            <a:off x="7759700" y="3721101"/>
            <a:ext cx="314325" cy="10541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56" name="テキスト ボックス 87"/>
          <p:cNvSpPr txBox="1">
            <a:spLocks noChangeArrowheads="1"/>
          </p:cNvSpPr>
          <p:nvPr/>
        </p:nvSpPr>
        <p:spPr bwMode="auto">
          <a:xfrm>
            <a:off x="6316663" y="1079500"/>
            <a:ext cx="11430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アップデートスレッド</a:t>
            </a:r>
            <a:endParaRPr lang="en-US" altLang="ja-JP"/>
          </a:p>
        </p:txBody>
      </p:sp>
      <p:sp>
        <p:nvSpPr>
          <p:cNvPr id="8257" name="テキスト ボックス 87"/>
          <p:cNvSpPr txBox="1">
            <a:spLocks noChangeArrowheads="1"/>
          </p:cNvSpPr>
          <p:nvPr/>
        </p:nvSpPr>
        <p:spPr bwMode="auto">
          <a:xfrm>
            <a:off x="1108075" y="2762250"/>
            <a:ext cx="83343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メインスレッド</a:t>
            </a:r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F51707C1-C7F5-4C5C-8743-5917016913A2}" type="slidenum">
              <a:rPr lang="en-US" altLang="ja-JP" sz="600" b="0" smtClean="0">
                <a:latin typeface="HG丸ｺﾞｼｯｸM-PRO" pitchFamily="50" charset="-128"/>
                <a:ea typeface="HG丸ｺﾞｼｯｸM-PRO" pitchFamily="50" charset="-128"/>
              </a:rPr>
              <a:pPr eaLnBrk="1" hangingPunct="1"/>
              <a:t>5</a:t>
            </a:fld>
            <a:endParaRPr lang="en-US" altLang="ja-JP" sz="600" b="0" smtClean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743200" y="1143000"/>
            <a:ext cx="2133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DxDevice</a:t>
            </a:r>
            <a:endParaRPr lang="en-US" altLang="ja-JP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743200" y="1371600"/>
            <a:ext cx="2133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LPDIRECT3D9</a:t>
            </a:r>
            <a:r>
              <a:rPr lang="en-US" altLang="ja-JP"/>
              <a:t>            </a:t>
            </a:r>
            <a:r>
              <a:rPr lang="en-US" altLang="ja-JP" noProof="1"/>
              <a:t>m_pD3D</a:t>
            </a:r>
            <a:endParaRPr lang="en-US" altLang="ja-JP"/>
          </a:p>
          <a:p>
            <a:r>
              <a:rPr lang="en-US" altLang="ja-JP" noProof="1"/>
              <a:t>LPDIRECT3DDEVICE9</a:t>
            </a:r>
            <a:r>
              <a:rPr lang="en-US" altLang="ja-JP"/>
              <a:t> </a:t>
            </a:r>
            <a:r>
              <a:rPr lang="en-US" altLang="ja-JP" noProof="1"/>
              <a:t>m_pD3DDevice</a:t>
            </a:r>
            <a:endParaRPr lang="en-US" altLang="ja-JP"/>
          </a:p>
          <a:p>
            <a:r>
              <a:rPr lang="en-US" altLang="ja-JP" noProof="1"/>
              <a:t>D3DPRESENT_PARAMETERS   m_D3DPP</a:t>
            </a:r>
            <a:endParaRPr lang="en-US" altLang="ja-JP"/>
          </a:p>
          <a:p>
            <a:r>
              <a:rPr lang="en-US" altLang="ja-JP" noProof="1"/>
              <a:t>XBoxController*</a:t>
            </a:r>
            <a:r>
              <a:rPr lang="en-US" altLang="ja-JP"/>
              <a:t>          </a:t>
            </a:r>
            <a:r>
              <a:rPr lang="en-US" altLang="ja-JP" noProof="1"/>
              <a:t>m_pController</a:t>
            </a:r>
            <a:endParaRPr lang="en-US" altLang="ja-JP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5715000" y="1905000"/>
            <a:ext cx="1828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XBoxController</a:t>
            </a:r>
            <a:endParaRPr lang="en-US" altLang="ja-JP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5715000" y="2133600"/>
            <a:ext cx="1828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CONTROLER_STATE</a:t>
            </a:r>
            <a:r>
              <a:rPr lang="en-US" altLang="ja-JP"/>
              <a:t> </a:t>
            </a:r>
            <a:r>
              <a:rPr lang="en-US" altLang="ja-JP" noProof="1"/>
              <a:t>m_State[</a:t>
            </a:r>
            <a:r>
              <a:rPr lang="en-US" altLang="ja-JP"/>
              <a:t>4</a:t>
            </a:r>
            <a:r>
              <a:rPr lang="en-US" altLang="ja-JP" noProof="1"/>
              <a:t>]</a:t>
            </a:r>
            <a:endParaRPr lang="en-US" altLang="ja-JP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4876800" y="1981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24" name="AutoShape 8"/>
          <p:cNvSpPr>
            <a:spLocks noChangeArrowheads="1"/>
          </p:cNvSpPr>
          <p:nvPr/>
        </p:nvSpPr>
        <p:spPr bwMode="auto">
          <a:xfrm>
            <a:off x="4876800" y="19050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4876800" y="20574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486400" y="20574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8077200" y="2133600"/>
            <a:ext cx="1295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CONTROLER_STATE</a:t>
            </a:r>
            <a:endParaRPr lang="en-US" altLang="ja-JP"/>
          </a:p>
          <a:p>
            <a:endParaRPr lang="en-US" altLang="ja-JP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8077200" y="2362200"/>
            <a:ext cx="1295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ja-JP" altLang="en-US"/>
              <a:t>構造体</a:t>
            </a:r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>
            <a:off x="7543800" y="228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0" name="AutoShape 14"/>
          <p:cNvSpPr>
            <a:spLocks noChangeArrowheads="1"/>
          </p:cNvSpPr>
          <p:nvPr/>
        </p:nvSpPr>
        <p:spPr bwMode="auto">
          <a:xfrm>
            <a:off x="7543800" y="22098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7543800" y="23622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7848600" y="2362200"/>
            <a:ext cx="304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4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2743200" y="2209800"/>
            <a:ext cx="1752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Scene</a:t>
            </a:r>
            <a:endParaRPr lang="en-US" altLang="ja-JP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2743200" y="2438400"/>
            <a:ext cx="1752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ja-JP"/>
          </a:p>
          <a:p>
            <a:r>
              <a:rPr lang="en-US" altLang="ja-JP" noProof="1"/>
              <a:t>Stage* m_pRootStage</a:t>
            </a:r>
            <a:endParaRPr lang="en-US" altLang="ja-JP"/>
          </a:p>
          <a:p>
            <a:endParaRPr lang="en-US" altLang="ja-JP"/>
          </a:p>
        </p:txBody>
      </p:sp>
      <p:sp>
        <p:nvSpPr>
          <p:cNvPr id="9235" name="Rectangle 40"/>
          <p:cNvSpPr>
            <a:spLocks noChangeArrowheads="1"/>
          </p:cNvSpPr>
          <p:nvPr/>
        </p:nvSpPr>
        <p:spPr bwMode="auto">
          <a:xfrm>
            <a:off x="1371600" y="1143000"/>
            <a:ext cx="914400" cy="1371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WinMain</a:t>
            </a:r>
            <a:r>
              <a:rPr lang="en-US" altLang="ja-JP"/>
              <a:t>()</a:t>
            </a:r>
          </a:p>
        </p:txBody>
      </p:sp>
      <p:sp>
        <p:nvSpPr>
          <p:cNvPr id="9236" name="Rectangle 41"/>
          <p:cNvSpPr>
            <a:spLocks noChangeArrowheads="1"/>
          </p:cNvSpPr>
          <p:nvPr/>
        </p:nvSpPr>
        <p:spPr bwMode="auto">
          <a:xfrm>
            <a:off x="1371600" y="1371600"/>
            <a:ext cx="914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DxDevice</a:t>
            </a:r>
            <a:r>
              <a:rPr lang="en-US" altLang="ja-JP"/>
              <a:t> device</a:t>
            </a:r>
          </a:p>
          <a:p>
            <a:endParaRPr lang="en-US" altLang="ja-JP"/>
          </a:p>
          <a:p>
            <a:r>
              <a:rPr lang="en-US" altLang="ja-JP" noProof="1"/>
              <a:t>HWND hWnd</a:t>
            </a:r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r>
              <a:rPr lang="en-US" altLang="ja-JP" noProof="1"/>
              <a:t>Scene scene</a:t>
            </a:r>
            <a:endParaRPr lang="en-US" altLang="ja-JP"/>
          </a:p>
        </p:txBody>
      </p:sp>
      <p:sp>
        <p:nvSpPr>
          <p:cNvPr id="9237" name="Line 42"/>
          <p:cNvSpPr>
            <a:spLocks noChangeShapeType="1"/>
          </p:cNvSpPr>
          <p:nvPr/>
        </p:nvSpPr>
        <p:spPr bwMode="auto">
          <a:xfrm>
            <a:off x="23622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8" name="AutoShape 43"/>
          <p:cNvSpPr>
            <a:spLocks noChangeArrowheads="1"/>
          </p:cNvSpPr>
          <p:nvPr/>
        </p:nvSpPr>
        <p:spPr bwMode="auto">
          <a:xfrm>
            <a:off x="2286000" y="14478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39" name="Rectangle 44"/>
          <p:cNvSpPr>
            <a:spLocks noChangeArrowheads="1"/>
          </p:cNvSpPr>
          <p:nvPr/>
        </p:nvSpPr>
        <p:spPr bwMode="auto">
          <a:xfrm>
            <a:off x="2286000" y="16002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9240" name="Rectangle 45"/>
          <p:cNvSpPr>
            <a:spLocks noChangeArrowheads="1"/>
          </p:cNvSpPr>
          <p:nvPr/>
        </p:nvSpPr>
        <p:spPr bwMode="auto">
          <a:xfrm>
            <a:off x="2514600" y="16002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9241" name="Line 46"/>
          <p:cNvSpPr>
            <a:spLocks noChangeShapeType="1"/>
          </p:cNvSpPr>
          <p:nvPr/>
        </p:nvSpPr>
        <p:spPr bwMode="auto">
          <a:xfrm>
            <a:off x="2362200" y="228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42" name="AutoShape 47"/>
          <p:cNvSpPr>
            <a:spLocks noChangeArrowheads="1"/>
          </p:cNvSpPr>
          <p:nvPr/>
        </p:nvSpPr>
        <p:spPr bwMode="auto">
          <a:xfrm>
            <a:off x="2286000" y="22098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43" name="Rectangle 48"/>
          <p:cNvSpPr>
            <a:spLocks noChangeArrowheads="1"/>
          </p:cNvSpPr>
          <p:nvPr/>
        </p:nvSpPr>
        <p:spPr bwMode="auto">
          <a:xfrm>
            <a:off x="2286000" y="23622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9244" name="Rectangle 49"/>
          <p:cNvSpPr>
            <a:spLocks noChangeArrowheads="1"/>
          </p:cNvSpPr>
          <p:nvPr/>
        </p:nvSpPr>
        <p:spPr bwMode="auto">
          <a:xfrm>
            <a:off x="2514600" y="23622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9245" name="Line 61"/>
          <p:cNvSpPr>
            <a:spLocks noChangeShapeType="1"/>
          </p:cNvSpPr>
          <p:nvPr/>
        </p:nvSpPr>
        <p:spPr bwMode="auto">
          <a:xfrm>
            <a:off x="4724400" y="2667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46" name="AutoShape 62"/>
          <p:cNvSpPr>
            <a:spLocks noChangeArrowheads="1"/>
          </p:cNvSpPr>
          <p:nvPr/>
        </p:nvSpPr>
        <p:spPr bwMode="auto">
          <a:xfrm>
            <a:off x="4495800" y="25908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47" name="Rectangle 63"/>
          <p:cNvSpPr>
            <a:spLocks noChangeArrowheads="1"/>
          </p:cNvSpPr>
          <p:nvPr/>
        </p:nvSpPr>
        <p:spPr bwMode="auto">
          <a:xfrm>
            <a:off x="4495800" y="27432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9248" name="Rectangle 64"/>
          <p:cNvSpPr>
            <a:spLocks noChangeArrowheads="1"/>
          </p:cNvSpPr>
          <p:nvPr/>
        </p:nvSpPr>
        <p:spPr bwMode="auto">
          <a:xfrm>
            <a:off x="4953000" y="27432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*</a:t>
            </a:r>
          </a:p>
        </p:txBody>
      </p:sp>
      <p:sp>
        <p:nvSpPr>
          <p:cNvPr id="9249" name="Rectangle 75"/>
          <p:cNvSpPr>
            <a:spLocks noChangeArrowheads="1"/>
          </p:cNvSpPr>
          <p:nvPr/>
        </p:nvSpPr>
        <p:spPr bwMode="auto">
          <a:xfrm>
            <a:off x="381000" y="3124200"/>
            <a:ext cx="1219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DxException</a:t>
            </a:r>
            <a:endParaRPr lang="en-US" altLang="ja-JP"/>
          </a:p>
          <a:p>
            <a:r>
              <a:rPr lang="en-US" altLang="ja-JP"/>
              <a:t>: public exception</a:t>
            </a:r>
          </a:p>
        </p:txBody>
      </p:sp>
      <p:sp>
        <p:nvSpPr>
          <p:cNvPr id="9250" name="Rectangle 76"/>
          <p:cNvSpPr>
            <a:spLocks noChangeArrowheads="1"/>
          </p:cNvSpPr>
          <p:nvPr/>
        </p:nvSpPr>
        <p:spPr bwMode="auto">
          <a:xfrm>
            <a:off x="381000" y="3505200"/>
            <a:ext cx="1219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9251" name="Rectangle 77"/>
          <p:cNvSpPr>
            <a:spLocks noChangeArrowheads="1"/>
          </p:cNvSpPr>
          <p:nvPr/>
        </p:nvSpPr>
        <p:spPr bwMode="auto">
          <a:xfrm>
            <a:off x="381000" y="4419600"/>
            <a:ext cx="12192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SafeDelete()</a:t>
            </a:r>
            <a:endParaRPr lang="en-US" altLang="ja-JP"/>
          </a:p>
          <a:p>
            <a:r>
              <a:rPr lang="en-US" altLang="ja-JP" noProof="1"/>
              <a:t>SafeDeleteArr()</a:t>
            </a:r>
            <a:endParaRPr lang="en-US" altLang="ja-JP"/>
          </a:p>
          <a:p>
            <a:r>
              <a:rPr lang="en-US" altLang="ja-JP" noProof="1"/>
              <a:t>SafeRelease()</a:t>
            </a:r>
            <a:endParaRPr lang="en-US" altLang="ja-JP"/>
          </a:p>
        </p:txBody>
      </p:sp>
      <p:sp>
        <p:nvSpPr>
          <p:cNvPr id="9252" name="Rectangle 78"/>
          <p:cNvSpPr>
            <a:spLocks noChangeArrowheads="1"/>
          </p:cNvSpPr>
          <p:nvPr/>
        </p:nvSpPr>
        <p:spPr bwMode="auto">
          <a:xfrm>
            <a:off x="381000" y="38100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HitTest</a:t>
            </a:r>
            <a:endParaRPr lang="en-US" altLang="ja-JP"/>
          </a:p>
        </p:txBody>
      </p:sp>
      <p:grpSp>
        <p:nvGrpSpPr>
          <p:cNvPr id="9253" name="グループ化 1"/>
          <p:cNvGrpSpPr>
            <a:grpSpLocks/>
          </p:cNvGrpSpPr>
          <p:nvPr/>
        </p:nvGrpSpPr>
        <p:grpSpPr bwMode="auto">
          <a:xfrm>
            <a:off x="400050" y="1143000"/>
            <a:ext cx="838200" cy="762000"/>
            <a:chOff x="381000" y="1676400"/>
            <a:chExt cx="838200" cy="762000"/>
          </a:xfrm>
        </p:grpSpPr>
        <p:sp>
          <p:nvSpPr>
            <p:cNvPr id="9303" name="Rectangle 80"/>
            <p:cNvSpPr>
              <a:spLocks noChangeArrowheads="1"/>
            </p:cNvSpPr>
            <p:nvPr/>
          </p:nvSpPr>
          <p:spPr bwMode="auto">
            <a:xfrm>
              <a:off x="381000" y="1676400"/>
              <a:ext cx="838200" cy="762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 altLang="ja-JP" noProof="1"/>
                <a:t>WindowProc</a:t>
              </a:r>
              <a:r>
                <a:rPr lang="en-US" altLang="ja-JP"/>
                <a:t>()</a:t>
              </a:r>
            </a:p>
          </p:txBody>
        </p:sp>
        <p:sp>
          <p:nvSpPr>
            <p:cNvPr id="9304" name="Rectangle 81"/>
            <p:cNvSpPr>
              <a:spLocks noChangeArrowheads="1"/>
            </p:cNvSpPr>
            <p:nvPr/>
          </p:nvSpPr>
          <p:spPr bwMode="auto">
            <a:xfrm>
              <a:off x="381000" y="1905000"/>
              <a:ext cx="8382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ja-JP" altLang="ja-JP"/>
            </a:p>
          </p:txBody>
        </p:sp>
      </p:grpSp>
      <p:sp>
        <p:nvSpPr>
          <p:cNvPr id="9254" name="Line 82"/>
          <p:cNvSpPr>
            <a:spLocks noChangeShapeType="1"/>
          </p:cNvSpPr>
          <p:nvPr/>
        </p:nvSpPr>
        <p:spPr bwMode="auto">
          <a:xfrm>
            <a:off x="12192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55" name="Rectangle 83"/>
          <p:cNvSpPr>
            <a:spLocks noChangeArrowheads="1"/>
          </p:cNvSpPr>
          <p:nvPr/>
        </p:nvSpPr>
        <p:spPr bwMode="auto">
          <a:xfrm>
            <a:off x="228600" y="457200"/>
            <a:ext cx="4114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ja-JP" altLang="en-US" sz="1600">
                <a:solidFill>
                  <a:schemeClr val="accent2"/>
                </a:solidFill>
                <a:ea typeface="HGP創英角ｺﾞｼｯｸUB" pitchFamily="50" charset="-128"/>
              </a:rPr>
              <a:t>２．クラス階層図（１、下層ライブラリ）</a:t>
            </a:r>
          </a:p>
        </p:txBody>
      </p:sp>
      <p:grpSp>
        <p:nvGrpSpPr>
          <p:cNvPr id="9256" name="Group 84"/>
          <p:cNvGrpSpPr>
            <a:grpSpLocks/>
          </p:cNvGrpSpPr>
          <p:nvPr/>
        </p:nvGrpSpPr>
        <p:grpSpPr bwMode="auto">
          <a:xfrm flipV="1">
            <a:off x="0" y="685800"/>
            <a:ext cx="2895600" cy="76200"/>
            <a:chOff x="-962" y="663"/>
            <a:chExt cx="2540" cy="45"/>
          </a:xfrm>
        </p:grpSpPr>
        <p:sp>
          <p:nvSpPr>
            <p:cNvPr id="9300" name="AutoShape 85"/>
            <p:cNvSpPr>
              <a:spLocks noChangeArrowheads="1"/>
            </p:cNvSpPr>
            <p:nvPr/>
          </p:nvSpPr>
          <p:spPr bwMode="auto">
            <a:xfrm>
              <a:off x="1337" y="663"/>
              <a:ext cx="195" cy="45"/>
            </a:xfrm>
            <a:prstGeom prst="parallelogram">
              <a:avLst>
                <a:gd name="adj" fmla="val 264454"/>
              </a:avLst>
            </a:prstGeom>
            <a:gradFill rotWithShape="1">
              <a:gsLst>
                <a:gs pos="0">
                  <a:srgbClr val="DFDFDF"/>
                </a:gs>
                <a:gs pos="100000">
                  <a:srgbClr val="292929"/>
                </a:gs>
              </a:gsLst>
              <a:lin ang="0" scaled="1"/>
            </a:gra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9301" name="AutoShape 86"/>
            <p:cNvSpPr>
              <a:spLocks noChangeArrowheads="1"/>
            </p:cNvSpPr>
            <p:nvPr/>
          </p:nvSpPr>
          <p:spPr bwMode="auto">
            <a:xfrm>
              <a:off x="1269" y="663"/>
              <a:ext cx="127" cy="34"/>
            </a:xfrm>
            <a:prstGeom prst="parallelogram">
              <a:avLst>
                <a:gd name="adj" fmla="val 272227"/>
              </a:avLst>
            </a:prstGeom>
            <a:solidFill>
              <a:srgbClr val="C0C0C0"/>
            </a:solidFill>
            <a:ln w="6350" algn="ctr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9302" name="AutoShape 87"/>
            <p:cNvSpPr>
              <a:spLocks noChangeArrowheads="1"/>
            </p:cNvSpPr>
            <p:nvPr/>
          </p:nvSpPr>
          <p:spPr bwMode="auto">
            <a:xfrm>
              <a:off x="-962" y="663"/>
              <a:ext cx="2540" cy="23"/>
            </a:xfrm>
            <a:prstGeom prst="parallelogram">
              <a:avLst>
                <a:gd name="adj" fmla="val 276598"/>
              </a:avLst>
            </a:prstGeom>
            <a:noFill/>
            <a:ln w="6350" algn="ctr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9257" name="Rectangle 88"/>
          <p:cNvSpPr>
            <a:spLocks noChangeArrowheads="1"/>
          </p:cNvSpPr>
          <p:nvPr/>
        </p:nvSpPr>
        <p:spPr bwMode="auto">
          <a:xfrm>
            <a:off x="5181600" y="2590800"/>
            <a:ext cx="17526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Stage</a:t>
            </a:r>
            <a:endParaRPr lang="en-US" altLang="ja-JP"/>
          </a:p>
        </p:txBody>
      </p:sp>
      <p:sp>
        <p:nvSpPr>
          <p:cNvPr id="9258" name="Rectangle 89"/>
          <p:cNvSpPr>
            <a:spLocks noChangeArrowheads="1"/>
          </p:cNvSpPr>
          <p:nvPr/>
        </p:nvSpPr>
        <p:spPr bwMode="auto">
          <a:xfrm>
            <a:off x="5181600" y="2819400"/>
            <a:ext cx="1752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Stage* m_pChildStage</a:t>
            </a:r>
            <a:endParaRPr lang="en-US" altLang="ja-JP"/>
          </a:p>
          <a:p>
            <a:endParaRPr lang="en-US" altLang="ja-JP"/>
          </a:p>
          <a:p>
            <a:r>
              <a:rPr lang="en-US" altLang="ja-JP" noProof="1"/>
              <a:t>vector&lt;Texture*&gt; m_TextureVec</a:t>
            </a:r>
            <a:endParaRPr lang="en-US" altLang="ja-JP"/>
          </a:p>
          <a:p>
            <a:endParaRPr lang="en-US" altLang="ja-JP"/>
          </a:p>
          <a:p>
            <a:r>
              <a:rPr lang="en-US" altLang="ja-JP" noProof="1"/>
              <a:t>vector&lt;Object*&gt;</a:t>
            </a:r>
            <a:r>
              <a:rPr lang="en-US" altLang="ja-JP"/>
              <a:t> </a:t>
            </a:r>
            <a:r>
              <a:rPr lang="en-US" altLang="ja-JP" noProof="1"/>
              <a:t>m_Vec</a:t>
            </a:r>
            <a:endParaRPr lang="en-US" altLang="ja-JP"/>
          </a:p>
          <a:p>
            <a:endParaRPr lang="en-US" altLang="ja-JP"/>
          </a:p>
          <a:p>
            <a:endParaRPr lang="en-US" altLang="ja-JP"/>
          </a:p>
        </p:txBody>
      </p:sp>
      <p:sp>
        <p:nvSpPr>
          <p:cNvPr id="9259" name="Rectangle 90"/>
          <p:cNvSpPr>
            <a:spLocks noChangeArrowheads="1"/>
          </p:cNvSpPr>
          <p:nvPr/>
        </p:nvSpPr>
        <p:spPr bwMode="auto">
          <a:xfrm>
            <a:off x="2743200" y="3124200"/>
            <a:ext cx="1905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Texture</a:t>
            </a:r>
            <a:endParaRPr lang="en-US" altLang="ja-JP"/>
          </a:p>
        </p:txBody>
      </p:sp>
      <p:sp>
        <p:nvSpPr>
          <p:cNvPr id="9260" name="Rectangle 91"/>
          <p:cNvSpPr>
            <a:spLocks noChangeArrowheads="1"/>
          </p:cNvSpPr>
          <p:nvPr/>
        </p:nvSpPr>
        <p:spPr bwMode="auto">
          <a:xfrm>
            <a:off x="2743200" y="3352800"/>
            <a:ext cx="1905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LPDIRECT3DTEXTURE9 m_pTexture</a:t>
            </a:r>
            <a:endParaRPr lang="en-US" altLang="ja-JP"/>
          </a:p>
        </p:txBody>
      </p:sp>
      <p:sp>
        <p:nvSpPr>
          <p:cNvPr id="9261" name="Line 92"/>
          <p:cNvSpPr>
            <a:spLocks noChangeShapeType="1"/>
          </p:cNvSpPr>
          <p:nvPr/>
        </p:nvSpPr>
        <p:spPr bwMode="auto">
          <a:xfrm>
            <a:off x="4648200" y="3276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62" name="AutoShape 93"/>
          <p:cNvSpPr>
            <a:spLocks noChangeArrowheads="1"/>
          </p:cNvSpPr>
          <p:nvPr/>
        </p:nvSpPr>
        <p:spPr bwMode="auto">
          <a:xfrm>
            <a:off x="4953000" y="32004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63" name="Rectangle 94"/>
          <p:cNvSpPr>
            <a:spLocks noChangeArrowheads="1"/>
          </p:cNvSpPr>
          <p:nvPr/>
        </p:nvSpPr>
        <p:spPr bwMode="auto">
          <a:xfrm>
            <a:off x="4648200" y="3352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9264" name="Rectangle 95"/>
          <p:cNvSpPr>
            <a:spLocks noChangeArrowheads="1"/>
          </p:cNvSpPr>
          <p:nvPr/>
        </p:nvSpPr>
        <p:spPr bwMode="auto">
          <a:xfrm>
            <a:off x="4953000" y="3352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*</a:t>
            </a:r>
          </a:p>
        </p:txBody>
      </p:sp>
      <p:sp>
        <p:nvSpPr>
          <p:cNvPr id="9265" name="Line 96"/>
          <p:cNvSpPr>
            <a:spLocks noChangeShapeType="1"/>
          </p:cNvSpPr>
          <p:nvPr/>
        </p:nvSpPr>
        <p:spPr bwMode="auto">
          <a:xfrm>
            <a:off x="71628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66" name="AutoShape 97"/>
          <p:cNvSpPr>
            <a:spLocks noChangeArrowheads="1"/>
          </p:cNvSpPr>
          <p:nvPr/>
        </p:nvSpPr>
        <p:spPr bwMode="auto">
          <a:xfrm>
            <a:off x="6934200" y="28956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67" name="Line 98"/>
          <p:cNvSpPr>
            <a:spLocks noChangeShapeType="1"/>
          </p:cNvSpPr>
          <p:nvPr/>
        </p:nvSpPr>
        <p:spPr bwMode="auto">
          <a:xfrm flipV="1">
            <a:off x="7543800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68" name="Line 99"/>
          <p:cNvSpPr>
            <a:spLocks noChangeShapeType="1"/>
          </p:cNvSpPr>
          <p:nvPr/>
        </p:nvSpPr>
        <p:spPr bwMode="auto">
          <a:xfrm>
            <a:off x="6934200" y="2667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69" name="Rectangle 100"/>
          <p:cNvSpPr>
            <a:spLocks noChangeArrowheads="1"/>
          </p:cNvSpPr>
          <p:nvPr/>
        </p:nvSpPr>
        <p:spPr bwMode="auto">
          <a:xfrm>
            <a:off x="6934200" y="30480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9270" name="Rectangle 101"/>
          <p:cNvSpPr>
            <a:spLocks noChangeArrowheads="1"/>
          </p:cNvSpPr>
          <p:nvPr/>
        </p:nvSpPr>
        <p:spPr bwMode="auto">
          <a:xfrm>
            <a:off x="6934200" y="26670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9271" name="Line 102"/>
          <p:cNvSpPr>
            <a:spLocks noChangeShapeType="1"/>
          </p:cNvSpPr>
          <p:nvPr/>
        </p:nvSpPr>
        <p:spPr bwMode="auto">
          <a:xfrm>
            <a:off x="7162800" y="3505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72" name="AutoShape 103"/>
          <p:cNvSpPr>
            <a:spLocks noChangeArrowheads="1"/>
          </p:cNvSpPr>
          <p:nvPr/>
        </p:nvSpPr>
        <p:spPr bwMode="auto">
          <a:xfrm>
            <a:off x="6934200" y="34290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73" name="Rectangle 104"/>
          <p:cNvSpPr>
            <a:spLocks noChangeArrowheads="1"/>
          </p:cNvSpPr>
          <p:nvPr/>
        </p:nvSpPr>
        <p:spPr bwMode="auto">
          <a:xfrm>
            <a:off x="6934200" y="35814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9274" name="Rectangle 105"/>
          <p:cNvSpPr>
            <a:spLocks noChangeArrowheads="1"/>
          </p:cNvSpPr>
          <p:nvPr/>
        </p:nvSpPr>
        <p:spPr bwMode="auto">
          <a:xfrm>
            <a:off x="7467600" y="35814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*</a:t>
            </a:r>
          </a:p>
        </p:txBody>
      </p:sp>
      <p:sp>
        <p:nvSpPr>
          <p:cNvPr id="9275" name="Line 108"/>
          <p:cNvSpPr>
            <a:spLocks noChangeShapeType="1"/>
          </p:cNvSpPr>
          <p:nvPr/>
        </p:nvSpPr>
        <p:spPr bwMode="auto">
          <a:xfrm>
            <a:off x="8382000" y="4114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76" name="Rectangle 109"/>
          <p:cNvSpPr>
            <a:spLocks noChangeArrowheads="1"/>
          </p:cNvSpPr>
          <p:nvPr/>
        </p:nvSpPr>
        <p:spPr bwMode="auto">
          <a:xfrm>
            <a:off x="7696200" y="4495800"/>
            <a:ext cx="1676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Object</a:t>
            </a:r>
            <a:r>
              <a:rPr lang="ja-JP" altLang="en-US"/>
              <a:t>階層（２）ページへ</a:t>
            </a:r>
          </a:p>
        </p:txBody>
      </p:sp>
      <p:sp>
        <p:nvSpPr>
          <p:cNvPr id="9277" name="Line 162"/>
          <p:cNvSpPr>
            <a:spLocks noChangeShapeType="1"/>
          </p:cNvSpPr>
          <p:nvPr/>
        </p:nvSpPr>
        <p:spPr bwMode="auto">
          <a:xfrm>
            <a:off x="6172200" y="3657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78" name="Rectangle 163"/>
          <p:cNvSpPr>
            <a:spLocks noChangeArrowheads="1"/>
          </p:cNvSpPr>
          <p:nvPr/>
        </p:nvSpPr>
        <p:spPr bwMode="auto">
          <a:xfrm>
            <a:off x="5257800" y="38862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Stage</a:t>
            </a:r>
            <a:r>
              <a:rPr lang="ja-JP" altLang="en-US"/>
              <a:t>階層（３）ページへ</a:t>
            </a:r>
          </a:p>
        </p:txBody>
      </p:sp>
      <p:sp>
        <p:nvSpPr>
          <p:cNvPr id="9279" name="Rectangle 164"/>
          <p:cNvSpPr>
            <a:spLocks noChangeArrowheads="1"/>
          </p:cNvSpPr>
          <p:nvPr/>
        </p:nvSpPr>
        <p:spPr bwMode="auto">
          <a:xfrm>
            <a:off x="381000" y="51054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Command</a:t>
            </a:r>
            <a:endParaRPr lang="en-US" altLang="ja-JP"/>
          </a:p>
        </p:txBody>
      </p:sp>
      <p:sp>
        <p:nvSpPr>
          <p:cNvPr id="9280" name="Rectangle 165"/>
          <p:cNvSpPr>
            <a:spLocks noChangeArrowheads="1"/>
          </p:cNvSpPr>
          <p:nvPr/>
        </p:nvSpPr>
        <p:spPr bwMode="auto">
          <a:xfrm>
            <a:off x="381000" y="5334000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ja-JP" altLang="en-US"/>
              <a:t>構造体</a:t>
            </a:r>
          </a:p>
        </p:txBody>
      </p:sp>
      <p:sp>
        <p:nvSpPr>
          <p:cNvPr id="9281" name="Rectangle 166"/>
          <p:cNvSpPr>
            <a:spLocks noChangeArrowheads="1"/>
          </p:cNvSpPr>
          <p:nvPr/>
        </p:nvSpPr>
        <p:spPr bwMode="auto">
          <a:xfrm>
            <a:off x="381000" y="57912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ShadowVolume</a:t>
            </a:r>
            <a:endParaRPr lang="en-US" altLang="ja-JP"/>
          </a:p>
        </p:txBody>
      </p:sp>
      <p:sp>
        <p:nvSpPr>
          <p:cNvPr id="9282" name="Rectangle 167"/>
          <p:cNvSpPr>
            <a:spLocks noChangeArrowheads="1"/>
          </p:cNvSpPr>
          <p:nvPr/>
        </p:nvSpPr>
        <p:spPr bwMode="auto">
          <a:xfrm>
            <a:off x="381000" y="6019800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9283" name="Rectangle 170"/>
          <p:cNvSpPr>
            <a:spLocks noChangeArrowheads="1"/>
          </p:cNvSpPr>
          <p:nvPr/>
        </p:nvSpPr>
        <p:spPr bwMode="auto">
          <a:xfrm>
            <a:off x="3124200" y="3886200"/>
            <a:ext cx="1219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Size</a:t>
            </a:r>
            <a:endParaRPr lang="en-US" altLang="ja-JP"/>
          </a:p>
          <a:p>
            <a:r>
              <a:rPr lang="en-US" altLang="ja-JP"/>
              <a:t>: public </a:t>
            </a:r>
            <a:r>
              <a:rPr lang="en-US" altLang="ja-JP" noProof="1"/>
              <a:t>tagSIZE</a:t>
            </a:r>
            <a:endParaRPr lang="en-US" altLang="ja-JP"/>
          </a:p>
        </p:txBody>
      </p:sp>
      <p:sp>
        <p:nvSpPr>
          <p:cNvPr id="9284" name="Rectangle 171"/>
          <p:cNvSpPr>
            <a:spLocks noChangeArrowheads="1"/>
          </p:cNvSpPr>
          <p:nvPr/>
        </p:nvSpPr>
        <p:spPr bwMode="auto">
          <a:xfrm>
            <a:off x="3124200" y="4267200"/>
            <a:ext cx="1219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9285" name="Rectangle 172"/>
          <p:cNvSpPr>
            <a:spLocks noChangeArrowheads="1"/>
          </p:cNvSpPr>
          <p:nvPr/>
        </p:nvSpPr>
        <p:spPr bwMode="auto">
          <a:xfrm>
            <a:off x="3124200" y="4648200"/>
            <a:ext cx="1219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Point</a:t>
            </a:r>
            <a:endParaRPr lang="en-US" altLang="ja-JP"/>
          </a:p>
          <a:p>
            <a:r>
              <a:rPr lang="en-US" altLang="ja-JP"/>
              <a:t>: public </a:t>
            </a:r>
            <a:r>
              <a:rPr lang="en-US" altLang="ja-JP" noProof="1"/>
              <a:t>tagPOINT</a:t>
            </a:r>
            <a:endParaRPr lang="en-US" altLang="ja-JP"/>
          </a:p>
        </p:txBody>
      </p:sp>
      <p:sp>
        <p:nvSpPr>
          <p:cNvPr id="9286" name="Rectangle 173"/>
          <p:cNvSpPr>
            <a:spLocks noChangeArrowheads="1"/>
          </p:cNvSpPr>
          <p:nvPr/>
        </p:nvSpPr>
        <p:spPr bwMode="auto">
          <a:xfrm>
            <a:off x="3124200" y="5029200"/>
            <a:ext cx="1219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9287" name="Rectangle 174"/>
          <p:cNvSpPr>
            <a:spLocks noChangeArrowheads="1"/>
          </p:cNvSpPr>
          <p:nvPr/>
        </p:nvSpPr>
        <p:spPr bwMode="auto">
          <a:xfrm>
            <a:off x="3124200" y="5410200"/>
            <a:ext cx="1219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Rect</a:t>
            </a:r>
            <a:endParaRPr lang="en-US" altLang="ja-JP"/>
          </a:p>
          <a:p>
            <a:r>
              <a:rPr lang="en-US" altLang="ja-JP"/>
              <a:t>: public </a:t>
            </a:r>
            <a:r>
              <a:rPr lang="en-US" altLang="ja-JP" noProof="1"/>
              <a:t>tagRECT</a:t>
            </a:r>
            <a:endParaRPr lang="en-US" altLang="ja-JP"/>
          </a:p>
        </p:txBody>
      </p:sp>
      <p:sp>
        <p:nvSpPr>
          <p:cNvPr id="9288" name="Rectangle 175"/>
          <p:cNvSpPr>
            <a:spLocks noChangeArrowheads="1"/>
          </p:cNvSpPr>
          <p:nvPr/>
        </p:nvSpPr>
        <p:spPr bwMode="auto">
          <a:xfrm>
            <a:off x="3124200" y="5791200"/>
            <a:ext cx="1219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9289" name="Rectangle 176"/>
          <p:cNvSpPr>
            <a:spLocks noChangeArrowheads="1"/>
          </p:cNvSpPr>
          <p:nvPr/>
        </p:nvSpPr>
        <p:spPr bwMode="auto">
          <a:xfrm>
            <a:off x="7696200" y="3429000"/>
            <a:ext cx="1981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Object</a:t>
            </a:r>
            <a:endParaRPr lang="en-US" altLang="ja-JP"/>
          </a:p>
        </p:txBody>
      </p:sp>
      <p:sp>
        <p:nvSpPr>
          <p:cNvPr id="9290" name="Rectangle 177"/>
          <p:cNvSpPr>
            <a:spLocks noChangeArrowheads="1"/>
          </p:cNvSpPr>
          <p:nvPr/>
        </p:nvSpPr>
        <p:spPr bwMode="auto">
          <a:xfrm>
            <a:off x="7696200" y="3657600"/>
            <a:ext cx="1981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vrtual void Draw() = 0;</a:t>
            </a:r>
          </a:p>
          <a:p>
            <a:r>
              <a:rPr lang="en-US" altLang="ja-JP"/>
              <a:t>virtual void DrawShadowVolume()</a:t>
            </a:r>
          </a:p>
        </p:txBody>
      </p:sp>
      <p:sp>
        <p:nvSpPr>
          <p:cNvPr id="9291" name="Rectangle 180"/>
          <p:cNvSpPr>
            <a:spLocks noChangeArrowheads="1"/>
          </p:cNvSpPr>
          <p:nvPr/>
        </p:nvSpPr>
        <p:spPr bwMode="auto">
          <a:xfrm>
            <a:off x="381000" y="4038600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9292" name="Rectangle 181"/>
          <p:cNvSpPr>
            <a:spLocks noChangeArrowheads="1"/>
          </p:cNvSpPr>
          <p:nvPr/>
        </p:nvSpPr>
        <p:spPr bwMode="auto">
          <a:xfrm>
            <a:off x="1752600" y="39624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OBB</a:t>
            </a:r>
          </a:p>
        </p:txBody>
      </p:sp>
      <p:sp>
        <p:nvSpPr>
          <p:cNvPr id="9293" name="Rectangle 182"/>
          <p:cNvSpPr>
            <a:spLocks noChangeArrowheads="1"/>
          </p:cNvSpPr>
          <p:nvPr/>
        </p:nvSpPr>
        <p:spPr bwMode="auto">
          <a:xfrm>
            <a:off x="1752600" y="4191000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ja-JP" altLang="en-US"/>
              <a:t>構造体</a:t>
            </a:r>
          </a:p>
        </p:txBody>
      </p:sp>
      <p:sp>
        <p:nvSpPr>
          <p:cNvPr id="9294" name="Rectangle 183"/>
          <p:cNvSpPr>
            <a:spLocks noChangeArrowheads="1"/>
          </p:cNvSpPr>
          <p:nvPr/>
        </p:nvSpPr>
        <p:spPr bwMode="auto">
          <a:xfrm>
            <a:off x="1752600" y="46482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Sphere</a:t>
            </a:r>
            <a:endParaRPr lang="en-US" altLang="ja-JP"/>
          </a:p>
        </p:txBody>
      </p:sp>
      <p:sp>
        <p:nvSpPr>
          <p:cNvPr id="9295" name="Rectangle 184"/>
          <p:cNvSpPr>
            <a:spLocks noChangeArrowheads="1"/>
          </p:cNvSpPr>
          <p:nvPr/>
        </p:nvSpPr>
        <p:spPr bwMode="auto">
          <a:xfrm>
            <a:off x="1752600" y="4876800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ja-JP" altLang="en-US"/>
              <a:t>構造体</a:t>
            </a:r>
          </a:p>
        </p:txBody>
      </p:sp>
      <p:sp>
        <p:nvSpPr>
          <p:cNvPr id="9296" name="Rectangle 185"/>
          <p:cNvSpPr>
            <a:spLocks noChangeArrowheads="1"/>
          </p:cNvSpPr>
          <p:nvPr/>
        </p:nvSpPr>
        <p:spPr bwMode="auto">
          <a:xfrm>
            <a:off x="5105400" y="1371600"/>
            <a:ext cx="1143000" cy="228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ja-JP"/>
              <a:t>グローバル関数</a:t>
            </a:r>
            <a:endParaRPr lang="ja-JP" altLang="en-US"/>
          </a:p>
        </p:txBody>
      </p:sp>
      <p:sp>
        <p:nvSpPr>
          <p:cNvPr id="9297" name="Rectangle 186"/>
          <p:cNvSpPr>
            <a:spLocks noChangeArrowheads="1"/>
          </p:cNvSpPr>
          <p:nvPr/>
        </p:nvSpPr>
        <p:spPr bwMode="auto">
          <a:xfrm>
            <a:off x="6324600" y="1371600"/>
            <a:ext cx="1219200" cy="228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ja-JP"/>
              <a:t>テンプレート</a:t>
            </a:r>
            <a:endParaRPr lang="ja-JP" altLang="en-US"/>
          </a:p>
        </p:txBody>
      </p:sp>
      <p:sp>
        <p:nvSpPr>
          <p:cNvPr id="9298" name="Rectangle 187"/>
          <p:cNvSpPr>
            <a:spLocks noChangeArrowheads="1"/>
          </p:cNvSpPr>
          <p:nvPr/>
        </p:nvSpPr>
        <p:spPr bwMode="auto">
          <a:xfrm>
            <a:off x="7620000" y="1371600"/>
            <a:ext cx="1905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ja-JP"/>
              <a:t>クラスまたは構造体</a:t>
            </a:r>
            <a:endParaRPr lang="ja-JP" altLang="en-US"/>
          </a:p>
          <a:p>
            <a:r>
              <a:rPr lang="ja-JP"/>
              <a:t>＊構造体の場合は「構造体」と付記</a:t>
            </a:r>
            <a:endParaRPr lang="ja-JP" altLang="en-US"/>
          </a:p>
        </p:txBody>
      </p:sp>
      <p:sp>
        <p:nvSpPr>
          <p:cNvPr id="9299" name="Rectangle 188"/>
          <p:cNvSpPr>
            <a:spLocks noChangeArrowheads="1"/>
          </p:cNvSpPr>
          <p:nvPr/>
        </p:nvSpPr>
        <p:spPr bwMode="auto">
          <a:xfrm>
            <a:off x="5029200" y="1143000"/>
            <a:ext cx="45720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ja-JP" altLang="en-US"/>
              <a:t>色分けの意味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D99683B5-04C4-4481-9C29-5E1EB4A73D99}" type="slidenum">
              <a:rPr lang="en-US" altLang="ja-JP" sz="600" b="0" smtClean="0">
                <a:latin typeface="HG丸ｺﾞｼｯｸM-PRO" pitchFamily="50" charset="-128"/>
                <a:ea typeface="HG丸ｺﾞｼｯｸM-PRO" pitchFamily="50" charset="-128"/>
              </a:rPr>
              <a:pPr eaLnBrk="1" hangingPunct="1"/>
              <a:t>6</a:t>
            </a:fld>
            <a:endParaRPr lang="en-US" altLang="ja-JP" sz="600" b="0" smtClean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228600" y="457200"/>
            <a:ext cx="4114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ja-JP" altLang="en-US" sz="1600">
                <a:solidFill>
                  <a:schemeClr val="accent2"/>
                </a:solidFill>
                <a:ea typeface="HGP創英角ｺﾞｼｯｸUB" pitchFamily="50" charset="-128"/>
              </a:rPr>
              <a:t>３．クラス階層図（２、</a:t>
            </a:r>
            <a:r>
              <a:rPr lang="en-US" altLang="ja-JP" sz="1600">
                <a:solidFill>
                  <a:schemeClr val="accent2"/>
                </a:solidFill>
                <a:ea typeface="HGP創英角ｺﾞｼｯｸUB" pitchFamily="50" charset="-128"/>
              </a:rPr>
              <a:t>Object</a:t>
            </a:r>
            <a:r>
              <a:rPr lang="ja-JP" altLang="en-US" sz="1600">
                <a:solidFill>
                  <a:schemeClr val="accent2"/>
                </a:solidFill>
                <a:ea typeface="HGP創英角ｺﾞｼｯｸUB" pitchFamily="50" charset="-128"/>
              </a:rPr>
              <a:t>クラス階層）</a:t>
            </a:r>
          </a:p>
        </p:txBody>
      </p:sp>
      <p:grpSp>
        <p:nvGrpSpPr>
          <p:cNvPr id="10244" name="Group 3"/>
          <p:cNvGrpSpPr>
            <a:grpSpLocks/>
          </p:cNvGrpSpPr>
          <p:nvPr/>
        </p:nvGrpSpPr>
        <p:grpSpPr bwMode="auto">
          <a:xfrm flipV="1">
            <a:off x="0" y="685800"/>
            <a:ext cx="2895600" cy="76200"/>
            <a:chOff x="-962" y="663"/>
            <a:chExt cx="2540" cy="45"/>
          </a:xfrm>
        </p:grpSpPr>
        <p:sp>
          <p:nvSpPr>
            <p:cNvPr id="10322" name="AutoShape 4"/>
            <p:cNvSpPr>
              <a:spLocks noChangeArrowheads="1"/>
            </p:cNvSpPr>
            <p:nvPr/>
          </p:nvSpPr>
          <p:spPr bwMode="auto">
            <a:xfrm>
              <a:off x="1337" y="663"/>
              <a:ext cx="195" cy="45"/>
            </a:xfrm>
            <a:prstGeom prst="parallelogram">
              <a:avLst>
                <a:gd name="adj" fmla="val 264454"/>
              </a:avLst>
            </a:prstGeom>
            <a:gradFill rotWithShape="1">
              <a:gsLst>
                <a:gs pos="0">
                  <a:srgbClr val="DFDFDF"/>
                </a:gs>
                <a:gs pos="100000">
                  <a:srgbClr val="292929"/>
                </a:gs>
              </a:gsLst>
              <a:lin ang="0" scaled="1"/>
            </a:gra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323" name="AutoShape 5"/>
            <p:cNvSpPr>
              <a:spLocks noChangeArrowheads="1"/>
            </p:cNvSpPr>
            <p:nvPr/>
          </p:nvSpPr>
          <p:spPr bwMode="auto">
            <a:xfrm>
              <a:off x="1269" y="663"/>
              <a:ext cx="127" cy="34"/>
            </a:xfrm>
            <a:prstGeom prst="parallelogram">
              <a:avLst>
                <a:gd name="adj" fmla="val 272227"/>
              </a:avLst>
            </a:prstGeom>
            <a:solidFill>
              <a:srgbClr val="C0C0C0"/>
            </a:solidFill>
            <a:ln w="6350" algn="ctr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324" name="AutoShape 6"/>
            <p:cNvSpPr>
              <a:spLocks noChangeArrowheads="1"/>
            </p:cNvSpPr>
            <p:nvPr/>
          </p:nvSpPr>
          <p:spPr bwMode="auto">
            <a:xfrm>
              <a:off x="-962" y="663"/>
              <a:ext cx="2540" cy="23"/>
            </a:xfrm>
            <a:prstGeom prst="parallelogram">
              <a:avLst>
                <a:gd name="adj" fmla="val 276598"/>
              </a:avLst>
            </a:prstGeom>
            <a:noFill/>
            <a:ln w="6350" algn="ctr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10245" name="Rectangle 8"/>
          <p:cNvSpPr>
            <a:spLocks noChangeArrowheads="1"/>
          </p:cNvSpPr>
          <p:nvPr/>
        </p:nvSpPr>
        <p:spPr bwMode="auto">
          <a:xfrm>
            <a:off x="4038600" y="914400"/>
            <a:ext cx="1981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Object</a:t>
            </a:r>
            <a:endParaRPr lang="en-US" altLang="ja-JP"/>
          </a:p>
        </p:txBody>
      </p: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4038600" y="1143000"/>
            <a:ext cx="1981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vrtual void Draw() = 0;</a:t>
            </a:r>
          </a:p>
          <a:p>
            <a:r>
              <a:rPr lang="en-US" altLang="ja-JP"/>
              <a:t>virtual void DrawShadowVolume()</a:t>
            </a: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381000" y="1981200"/>
            <a:ext cx="1295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Light</a:t>
            </a:r>
            <a:endParaRPr lang="en-US" altLang="ja-JP"/>
          </a:p>
        </p:txBody>
      </p:sp>
      <p:sp>
        <p:nvSpPr>
          <p:cNvPr id="10248" name="Rectangle 11"/>
          <p:cNvSpPr>
            <a:spLocks noChangeArrowheads="1"/>
          </p:cNvSpPr>
          <p:nvPr/>
        </p:nvSpPr>
        <p:spPr bwMode="auto">
          <a:xfrm>
            <a:off x="381000" y="22098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D3DLIGHT9   m_Light</a:t>
            </a:r>
            <a:endParaRPr lang="en-US" altLang="ja-JP"/>
          </a:p>
        </p:txBody>
      </p:sp>
      <p:sp>
        <p:nvSpPr>
          <p:cNvPr id="10249" name="Line 12"/>
          <p:cNvSpPr>
            <a:spLocks noChangeShapeType="1"/>
          </p:cNvSpPr>
          <p:nvPr/>
        </p:nvSpPr>
        <p:spPr bwMode="auto">
          <a:xfrm flipH="1" flipV="1">
            <a:off x="4953000" y="1524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0" name="Line 13"/>
          <p:cNvSpPr>
            <a:spLocks noChangeShapeType="1"/>
          </p:cNvSpPr>
          <p:nvPr/>
        </p:nvSpPr>
        <p:spPr bwMode="auto">
          <a:xfrm flipH="1" flipV="1">
            <a:off x="990600" y="1752600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1" name="Line 14"/>
          <p:cNvSpPr>
            <a:spLocks noChangeShapeType="1"/>
          </p:cNvSpPr>
          <p:nvPr/>
        </p:nvSpPr>
        <p:spPr bwMode="auto">
          <a:xfrm flipH="1" flipV="1">
            <a:off x="2971800" y="1752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2" name="Line 15"/>
          <p:cNvSpPr>
            <a:spLocks noChangeShapeType="1"/>
          </p:cNvSpPr>
          <p:nvPr/>
        </p:nvSpPr>
        <p:spPr bwMode="auto">
          <a:xfrm flipH="1" flipV="1">
            <a:off x="8001000" y="1752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3" name="Line 16"/>
          <p:cNvSpPr>
            <a:spLocks noChangeShapeType="1"/>
          </p:cNvSpPr>
          <p:nvPr/>
        </p:nvSpPr>
        <p:spPr bwMode="auto">
          <a:xfrm flipH="1" flipV="1">
            <a:off x="2133600" y="1752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4" name="Rectangle 18"/>
          <p:cNvSpPr>
            <a:spLocks noChangeArrowheads="1"/>
          </p:cNvSpPr>
          <p:nvPr/>
        </p:nvSpPr>
        <p:spPr bwMode="auto">
          <a:xfrm>
            <a:off x="1752600" y="1981200"/>
            <a:ext cx="762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Camera</a:t>
            </a:r>
            <a:endParaRPr lang="en-US" altLang="ja-JP"/>
          </a:p>
        </p:txBody>
      </p:sp>
      <p:sp>
        <p:nvSpPr>
          <p:cNvPr id="10255" name="Rectangle 19"/>
          <p:cNvSpPr>
            <a:spLocks noChangeArrowheads="1"/>
          </p:cNvSpPr>
          <p:nvPr/>
        </p:nvSpPr>
        <p:spPr bwMode="auto">
          <a:xfrm>
            <a:off x="1752600" y="22098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0256" name="Rectangle 20"/>
          <p:cNvSpPr>
            <a:spLocks noChangeArrowheads="1"/>
          </p:cNvSpPr>
          <p:nvPr/>
        </p:nvSpPr>
        <p:spPr bwMode="auto">
          <a:xfrm>
            <a:off x="7239000" y="1981200"/>
            <a:ext cx="1981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Sprite</a:t>
            </a:r>
            <a:endParaRPr lang="en-US" altLang="ja-JP"/>
          </a:p>
        </p:txBody>
      </p:sp>
      <p:sp>
        <p:nvSpPr>
          <p:cNvPr id="10257" name="Rectangle 21"/>
          <p:cNvSpPr>
            <a:spLocks noChangeArrowheads="1"/>
          </p:cNvSpPr>
          <p:nvPr/>
        </p:nvSpPr>
        <p:spPr bwMode="auto">
          <a:xfrm>
            <a:off x="7239000" y="2209800"/>
            <a:ext cx="1981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LPDIRECT3DTEXTURE9 m_pTexture;</a:t>
            </a:r>
          </a:p>
          <a:p>
            <a:r>
              <a:rPr lang="en-US" altLang="ja-JP" noProof="1"/>
              <a:t>LPD3DXSPRITE m_pSprite;</a:t>
            </a:r>
            <a:endParaRPr lang="en-US" altLang="ja-JP"/>
          </a:p>
        </p:txBody>
      </p:sp>
      <p:sp>
        <p:nvSpPr>
          <p:cNvPr id="10258" name="Line 22"/>
          <p:cNvSpPr>
            <a:spLocks noChangeShapeType="1"/>
          </p:cNvSpPr>
          <p:nvPr/>
        </p:nvSpPr>
        <p:spPr bwMode="auto">
          <a:xfrm flipH="1" flipV="1">
            <a:off x="9448800" y="17526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9" name="Rectangle 23"/>
          <p:cNvSpPr>
            <a:spLocks noChangeArrowheads="1"/>
          </p:cNvSpPr>
          <p:nvPr/>
        </p:nvSpPr>
        <p:spPr bwMode="auto">
          <a:xfrm>
            <a:off x="685800" y="3886200"/>
            <a:ext cx="1600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DX2MultiTextt</a:t>
            </a:r>
            <a:endParaRPr lang="en-US" altLang="ja-JP"/>
          </a:p>
        </p:txBody>
      </p:sp>
      <p:sp>
        <p:nvSpPr>
          <p:cNvPr id="10260" name="Rectangle 24"/>
          <p:cNvSpPr>
            <a:spLocks noChangeArrowheads="1"/>
          </p:cNvSpPr>
          <p:nvPr/>
        </p:nvSpPr>
        <p:spPr bwMode="auto">
          <a:xfrm>
            <a:off x="685800" y="4114800"/>
            <a:ext cx="1600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LPD3DXFONT m_pD3DXFont</a:t>
            </a:r>
            <a:endParaRPr lang="en-US" altLang="ja-JP"/>
          </a:p>
        </p:txBody>
      </p:sp>
      <p:sp>
        <p:nvSpPr>
          <p:cNvPr id="10261" name="Line 27"/>
          <p:cNvSpPr>
            <a:spLocks noChangeShapeType="1"/>
          </p:cNvSpPr>
          <p:nvPr/>
        </p:nvSpPr>
        <p:spPr bwMode="auto">
          <a:xfrm flipH="1" flipV="1">
            <a:off x="1447800" y="3657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62" name="Line 28"/>
          <p:cNvSpPr>
            <a:spLocks noChangeShapeType="1"/>
          </p:cNvSpPr>
          <p:nvPr/>
        </p:nvSpPr>
        <p:spPr bwMode="auto">
          <a:xfrm flipH="1" flipV="1">
            <a:off x="990600" y="1752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63" name="Rectangle 29"/>
          <p:cNvSpPr>
            <a:spLocks noChangeArrowheads="1"/>
          </p:cNvSpPr>
          <p:nvPr/>
        </p:nvSpPr>
        <p:spPr bwMode="auto">
          <a:xfrm>
            <a:off x="381000" y="2895600"/>
            <a:ext cx="1524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DirectionalLight</a:t>
            </a:r>
            <a:endParaRPr lang="en-US" altLang="ja-JP"/>
          </a:p>
        </p:txBody>
      </p:sp>
      <p:sp>
        <p:nvSpPr>
          <p:cNvPr id="10264" name="Rectangle 30"/>
          <p:cNvSpPr>
            <a:spLocks noChangeArrowheads="1"/>
          </p:cNvSpPr>
          <p:nvPr/>
        </p:nvSpPr>
        <p:spPr bwMode="auto">
          <a:xfrm>
            <a:off x="381000" y="3124200"/>
            <a:ext cx="1524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D3DXVECTOR3 m_Direction</a:t>
            </a:r>
            <a:endParaRPr lang="en-US" altLang="ja-JP"/>
          </a:p>
        </p:txBody>
      </p:sp>
      <p:sp>
        <p:nvSpPr>
          <p:cNvPr id="10265" name="Line 31"/>
          <p:cNvSpPr>
            <a:spLocks noChangeShapeType="1"/>
          </p:cNvSpPr>
          <p:nvPr/>
        </p:nvSpPr>
        <p:spPr bwMode="auto">
          <a:xfrm flipH="1" flipV="1">
            <a:off x="1066800" y="2667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66" name="Rectangle 32"/>
          <p:cNvSpPr>
            <a:spLocks noChangeArrowheads="1"/>
          </p:cNvSpPr>
          <p:nvPr/>
        </p:nvSpPr>
        <p:spPr bwMode="auto">
          <a:xfrm>
            <a:off x="2743200" y="19812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Guide</a:t>
            </a:r>
            <a:endParaRPr lang="en-US" altLang="ja-JP"/>
          </a:p>
        </p:txBody>
      </p:sp>
      <p:sp>
        <p:nvSpPr>
          <p:cNvPr id="10267" name="Rectangle 33"/>
          <p:cNvSpPr>
            <a:spLocks noChangeArrowheads="1"/>
          </p:cNvSpPr>
          <p:nvPr/>
        </p:nvSpPr>
        <p:spPr bwMode="auto">
          <a:xfrm>
            <a:off x="2743200" y="22098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0268" name="Line 34"/>
          <p:cNvSpPr>
            <a:spLocks noChangeShapeType="1"/>
          </p:cNvSpPr>
          <p:nvPr/>
        </p:nvSpPr>
        <p:spPr bwMode="auto">
          <a:xfrm flipH="1" flipV="1">
            <a:off x="6172200" y="1752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69" name="Line 35"/>
          <p:cNvSpPr>
            <a:spLocks noChangeShapeType="1"/>
          </p:cNvSpPr>
          <p:nvPr/>
        </p:nvSpPr>
        <p:spPr bwMode="auto">
          <a:xfrm flipH="1" flipV="1">
            <a:off x="4267200" y="1752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70" name="Rectangle 36"/>
          <p:cNvSpPr>
            <a:spLocks noChangeArrowheads="1"/>
          </p:cNvSpPr>
          <p:nvPr/>
        </p:nvSpPr>
        <p:spPr bwMode="auto">
          <a:xfrm>
            <a:off x="3429000" y="1981200"/>
            <a:ext cx="1676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Shadow</a:t>
            </a:r>
            <a:endParaRPr lang="en-US" altLang="ja-JP"/>
          </a:p>
        </p:txBody>
      </p:sp>
      <p:sp>
        <p:nvSpPr>
          <p:cNvPr id="10271" name="Rectangle 37"/>
          <p:cNvSpPr>
            <a:spLocks noChangeArrowheads="1"/>
          </p:cNvSpPr>
          <p:nvPr/>
        </p:nvSpPr>
        <p:spPr bwMode="auto">
          <a:xfrm>
            <a:off x="3429000" y="2209800"/>
            <a:ext cx="1676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LPD3DXEFFECT	m_pEffect</a:t>
            </a:r>
            <a:endParaRPr lang="en-US" altLang="ja-JP"/>
          </a:p>
        </p:txBody>
      </p:sp>
      <p:sp>
        <p:nvSpPr>
          <p:cNvPr id="10272" name="Rectangle 40"/>
          <p:cNvSpPr>
            <a:spLocks noChangeArrowheads="1"/>
          </p:cNvSpPr>
          <p:nvPr/>
        </p:nvSpPr>
        <p:spPr bwMode="auto">
          <a:xfrm>
            <a:off x="5257800" y="1981200"/>
            <a:ext cx="1905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Sound</a:t>
            </a:r>
            <a:endParaRPr lang="en-US" altLang="ja-JP"/>
          </a:p>
        </p:txBody>
      </p:sp>
      <p:sp>
        <p:nvSpPr>
          <p:cNvPr id="10273" name="Rectangle 41"/>
          <p:cNvSpPr>
            <a:spLocks noChangeArrowheads="1"/>
          </p:cNvSpPr>
          <p:nvPr/>
        </p:nvSpPr>
        <p:spPr bwMode="auto">
          <a:xfrm>
            <a:off x="5257800" y="2209800"/>
            <a:ext cx="1905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IXACT3Engine* m_pEngine;</a:t>
            </a:r>
          </a:p>
          <a:p>
            <a:r>
              <a:rPr lang="en-US" altLang="ja-JP" noProof="1"/>
              <a:t>IXACT3WaveBank* m_pWaveBank;</a:t>
            </a:r>
          </a:p>
          <a:p>
            <a:r>
              <a:rPr lang="en-US" altLang="ja-JP" noProof="1"/>
              <a:t>IXACT3SoundBank* m_pSoundBank;</a:t>
            </a:r>
            <a:endParaRPr lang="en-US" altLang="ja-JP"/>
          </a:p>
        </p:txBody>
      </p:sp>
      <p:sp>
        <p:nvSpPr>
          <p:cNvPr id="10274" name="Rectangle 42"/>
          <p:cNvSpPr>
            <a:spLocks noChangeArrowheads="1"/>
          </p:cNvSpPr>
          <p:nvPr/>
        </p:nvSpPr>
        <p:spPr bwMode="auto">
          <a:xfrm>
            <a:off x="5334000" y="2971800"/>
            <a:ext cx="1600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ZapSound</a:t>
            </a:r>
            <a:endParaRPr lang="en-US" altLang="ja-JP"/>
          </a:p>
        </p:txBody>
      </p:sp>
      <p:sp>
        <p:nvSpPr>
          <p:cNvPr id="10275" name="Rectangle 43"/>
          <p:cNvSpPr>
            <a:spLocks noChangeArrowheads="1"/>
          </p:cNvSpPr>
          <p:nvPr/>
        </p:nvSpPr>
        <p:spPr bwMode="auto">
          <a:xfrm>
            <a:off x="5334000" y="3200400"/>
            <a:ext cx="1600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0276" name="Line 44"/>
          <p:cNvSpPr>
            <a:spLocks noChangeShapeType="1"/>
          </p:cNvSpPr>
          <p:nvPr/>
        </p:nvSpPr>
        <p:spPr bwMode="auto">
          <a:xfrm flipH="1" flipV="1">
            <a:off x="61722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77" name="Line 45"/>
          <p:cNvSpPr>
            <a:spLocks noChangeShapeType="1"/>
          </p:cNvSpPr>
          <p:nvPr/>
        </p:nvSpPr>
        <p:spPr bwMode="auto">
          <a:xfrm flipH="1" flipV="1">
            <a:off x="1447800" y="3657600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78" name="Rectangle 46"/>
          <p:cNvSpPr>
            <a:spLocks noChangeArrowheads="1"/>
          </p:cNvSpPr>
          <p:nvPr/>
        </p:nvSpPr>
        <p:spPr bwMode="auto">
          <a:xfrm>
            <a:off x="228600" y="4876800"/>
            <a:ext cx="914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OpeningText</a:t>
            </a:r>
            <a:endParaRPr lang="en-US" altLang="ja-JP"/>
          </a:p>
        </p:txBody>
      </p:sp>
      <p:sp>
        <p:nvSpPr>
          <p:cNvPr id="10279" name="Rectangle 47"/>
          <p:cNvSpPr>
            <a:spLocks noChangeArrowheads="1"/>
          </p:cNvSpPr>
          <p:nvPr/>
        </p:nvSpPr>
        <p:spPr bwMode="auto">
          <a:xfrm>
            <a:off x="228600" y="51054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0280" name="Line 48"/>
          <p:cNvSpPr>
            <a:spLocks noChangeShapeType="1"/>
          </p:cNvSpPr>
          <p:nvPr/>
        </p:nvSpPr>
        <p:spPr bwMode="auto">
          <a:xfrm flipH="1" flipV="1">
            <a:off x="4191000" y="3657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81" name="Line 49"/>
          <p:cNvSpPr>
            <a:spLocks noChangeShapeType="1"/>
          </p:cNvSpPr>
          <p:nvPr/>
        </p:nvSpPr>
        <p:spPr bwMode="auto">
          <a:xfrm flipH="1" flipV="1">
            <a:off x="1295400" y="4419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82" name="Rectangle 50"/>
          <p:cNvSpPr>
            <a:spLocks noChangeArrowheads="1"/>
          </p:cNvSpPr>
          <p:nvPr/>
        </p:nvSpPr>
        <p:spPr bwMode="auto">
          <a:xfrm>
            <a:off x="3505200" y="3886200"/>
            <a:ext cx="1905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CommonMesh</a:t>
            </a:r>
            <a:endParaRPr lang="en-US" altLang="ja-JP"/>
          </a:p>
        </p:txBody>
      </p:sp>
      <p:sp>
        <p:nvSpPr>
          <p:cNvPr id="10283" name="Rectangle 51"/>
          <p:cNvSpPr>
            <a:spLocks noChangeArrowheads="1"/>
          </p:cNvSpPr>
          <p:nvPr/>
        </p:nvSpPr>
        <p:spPr bwMode="auto">
          <a:xfrm>
            <a:off x="3505200" y="4114800"/>
            <a:ext cx="1905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LPD3DXMESH m_pMesh;</a:t>
            </a:r>
          </a:p>
          <a:p>
            <a:r>
              <a:rPr lang="en-US" altLang="ja-JP"/>
              <a:t>LPD3DXMESH m_pShadowMesh;</a:t>
            </a:r>
          </a:p>
          <a:p>
            <a:r>
              <a:rPr lang="en-US" altLang="ja-JP"/>
              <a:t>ShadowVolume* m_pShadowVolume;</a:t>
            </a:r>
          </a:p>
        </p:txBody>
      </p:sp>
      <p:sp>
        <p:nvSpPr>
          <p:cNvPr id="10284" name="Line 53"/>
          <p:cNvSpPr>
            <a:spLocks noChangeShapeType="1"/>
          </p:cNvSpPr>
          <p:nvPr/>
        </p:nvSpPr>
        <p:spPr bwMode="auto">
          <a:xfrm flipH="1" flipV="1">
            <a:off x="4267200" y="4724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85" name="Line 54"/>
          <p:cNvSpPr>
            <a:spLocks noChangeShapeType="1"/>
          </p:cNvSpPr>
          <p:nvPr/>
        </p:nvSpPr>
        <p:spPr bwMode="auto">
          <a:xfrm flipH="1" flipV="1">
            <a:off x="3124200" y="4953000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86" name="Line 55"/>
          <p:cNvSpPr>
            <a:spLocks noChangeShapeType="1"/>
          </p:cNvSpPr>
          <p:nvPr/>
        </p:nvSpPr>
        <p:spPr bwMode="auto">
          <a:xfrm flipH="1" flipV="1">
            <a:off x="3124200" y="4953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87" name="Rectangle 56"/>
          <p:cNvSpPr>
            <a:spLocks noChangeArrowheads="1"/>
          </p:cNvSpPr>
          <p:nvPr/>
        </p:nvSpPr>
        <p:spPr bwMode="auto">
          <a:xfrm>
            <a:off x="2590800" y="5105400"/>
            <a:ext cx="205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Plate</a:t>
            </a:r>
            <a:endParaRPr lang="en-US" altLang="ja-JP"/>
          </a:p>
        </p:txBody>
      </p:sp>
      <p:sp>
        <p:nvSpPr>
          <p:cNvPr id="10288" name="Rectangle 57"/>
          <p:cNvSpPr>
            <a:spLocks noChangeArrowheads="1"/>
          </p:cNvSpPr>
          <p:nvPr/>
        </p:nvSpPr>
        <p:spPr bwMode="auto">
          <a:xfrm>
            <a:off x="2590800" y="5334000"/>
            <a:ext cx="2057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LPDIRECT3DTEXTURE9 m_pTexture</a:t>
            </a:r>
            <a:endParaRPr lang="en-US" altLang="ja-JP"/>
          </a:p>
          <a:p>
            <a:r>
              <a:rPr lang="ja-JP"/>
              <a:t>（ポインタのみ保持）</a:t>
            </a:r>
            <a:endParaRPr lang="ja-JP" altLang="en-US"/>
          </a:p>
        </p:txBody>
      </p:sp>
      <p:sp>
        <p:nvSpPr>
          <p:cNvPr id="10289" name="Rectangle 58"/>
          <p:cNvSpPr>
            <a:spLocks noChangeArrowheads="1"/>
          </p:cNvSpPr>
          <p:nvPr/>
        </p:nvSpPr>
        <p:spPr bwMode="auto">
          <a:xfrm>
            <a:off x="2590800" y="5943600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MultiPlate</a:t>
            </a:r>
            <a:endParaRPr lang="en-US" altLang="ja-JP"/>
          </a:p>
        </p:txBody>
      </p:sp>
      <p:sp>
        <p:nvSpPr>
          <p:cNvPr id="10290" name="Rectangle 59"/>
          <p:cNvSpPr>
            <a:spLocks noChangeArrowheads="1"/>
          </p:cNvSpPr>
          <p:nvPr/>
        </p:nvSpPr>
        <p:spPr bwMode="auto">
          <a:xfrm>
            <a:off x="2590800" y="6172200"/>
            <a:ext cx="1676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0291" name="Line 60"/>
          <p:cNvSpPr>
            <a:spLocks noChangeShapeType="1"/>
          </p:cNvSpPr>
          <p:nvPr/>
        </p:nvSpPr>
        <p:spPr bwMode="auto">
          <a:xfrm flipH="1" flipV="1">
            <a:off x="3657600" y="5715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92" name="Rectangle 63"/>
          <p:cNvSpPr>
            <a:spLocks noChangeArrowheads="1"/>
          </p:cNvSpPr>
          <p:nvPr/>
        </p:nvSpPr>
        <p:spPr bwMode="auto">
          <a:xfrm>
            <a:off x="1219200" y="4876800"/>
            <a:ext cx="1295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DX2MultiTextButtons</a:t>
            </a:r>
            <a:endParaRPr lang="en-US" altLang="ja-JP"/>
          </a:p>
        </p:txBody>
      </p:sp>
      <p:sp>
        <p:nvSpPr>
          <p:cNvPr id="10293" name="Rectangle 64"/>
          <p:cNvSpPr>
            <a:spLocks noChangeArrowheads="1"/>
          </p:cNvSpPr>
          <p:nvPr/>
        </p:nvSpPr>
        <p:spPr bwMode="auto">
          <a:xfrm>
            <a:off x="1219200" y="5105400"/>
            <a:ext cx="1295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0294" name="Line 65"/>
          <p:cNvSpPr>
            <a:spLocks noChangeShapeType="1"/>
          </p:cNvSpPr>
          <p:nvPr/>
        </p:nvSpPr>
        <p:spPr bwMode="auto">
          <a:xfrm flipH="1" flipV="1">
            <a:off x="609600" y="4648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95" name="Line 66"/>
          <p:cNvSpPr>
            <a:spLocks noChangeShapeType="1"/>
          </p:cNvSpPr>
          <p:nvPr/>
        </p:nvSpPr>
        <p:spPr bwMode="auto">
          <a:xfrm flipH="1" flipV="1">
            <a:off x="1905000" y="4648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96" name="Line 67"/>
          <p:cNvSpPr>
            <a:spLocks noChangeShapeType="1"/>
          </p:cNvSpPr>
          <p:nvPr/>
        </p:nvSpPr>
        <p:spPr bwMode="auto">
          <a:xfrm flipH="1" flipV="1">
            <a:off x="609600" y="4648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97" name="Rectangle 68"/>
          <p:cNvSpPr>
            <a:spLocks noChangeArrowheads="1"/>
          </p:cNvSpPr>
          <p:nvPr/>
        </p:nvSpPr>
        <p:spPr bwMode="auto">
          <a:xfrm>
            <a:off x="4724400" y="5105400"/>
            <a:ext cx="1295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MultiPowerItem</a:t>
            </a:r>
            <a:endParaRPr lang="en-US" altLang="ja-JP"/>
          </a:p>
        </p:txBody>
      </p:sp>
      <p:sp>
        <p:nvSpPr>
          <p:cNvPr id="10298" name="Rectangle 69"/>
          <p:cNvSpPr>
            <a:spLocks noChangeArrowheads="1"/>
          </p:cNvSpPr>
          <p:nvPr/>
        </p:nvSpPr>
        <p:spPr bwMode="auto">
          <a:xfrm>
            <a:off x="4724400" y="5334000"/>
            <a:ext cx="1295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0299" name="Rectangle 71"/>
          <p:cNvSpPr>
            <a:spLocks noChangeArrowheads="1"/>
          </p:cNvSpPr>
          <p:nvPr/>
        </p:nvSpPr>
        <p:spPr bwMode="auto">
          <a:xfrm>
            <a:off x="6096000" y="5105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MultiShell</a:t>
            </a:r>
            <a:endParaRPr lang="en-US" altLang="ja-JP"/>
          </a:p>
        </p:txBody>
      </p:sp>
      <p:sp>
        <p:nvSpPr>
          <p:cNvPr id="10300" name="Rectangle 72"/>
          <p:cNvSpPr>
            <a:spLocks noChangeArrowheads="1"/>
          </p:cNvSpPr>
          <p:nvPr/>
        </p:nvSpPr>
        <p:spPr bwMode="auto">
          <a:xfrm>
            <a:off x="6096000" y="5334000"/>
            <a:ext cx="762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0301" name="Line 73"/>
          <p:cNvSpPr>
            <a:spLocks noChangeShapeType="1"/>
          </p:cNvSpPr>
          <p:nvPr/>
        </p:nvSpPr>
        <p:spPr bwMode="auto">
          <a:xfrm flipH="1" flipV="1">
            <a:off x="6705600" y="5562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302" name="Rectangle 74"/>
          <p:cNvSpPr>
            <a:spLocks noChangeArrowheads="1"/>
          </p:cNvSpPr>
          <p:nvPr/>
        </p:nvSpPr>
        <p:spPr bwMode="auto">
          <a:xfrm>
            <a:off x="4572000" y="5943600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PlayerMultiShell</a:t>
            </a:r>
            <a:endParaRPr lang="en-US" altLang="ja-JP"/>
          </a:p>
        </p:txBody>
      </p:sp>
      <p:sp>
        <p:nvSpPr>
          <p:cNvPr id="10303" name="Rectangle 75"/>
          <p:cNvSpPr>
            <a:spLocks noChangeArrowheads="1"/>
          </p:cNvSpPr>
          <p:nvPr/>
        </p:nvSpPr>
        <p:spPr bwMode="auto">
          <a:xfrm>
            <a:off x="4572000" y="6172200"/>
            <a:ext cx="11430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0304" name="Line 76"/>
          <p:cNvSpPr>
            <a:spLocks noChangeShapeType="1"/>
          </p:cNvSpPr>
          <p:nvPr/>
        </p:nvSpPr>
        <p:spPr bwMode="auto">
          <a:xfrm flipH="1" flipV="1">
            <a:off x="5181600" y="5791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305" name="Line 77"/>
          <p:cNvSpPr>
            <a:spLocks noChangeShapeType="1"/>
          </p:cNvSpPr>
          <p:nvPr/>
        </p:nvSpPr>
        <p:spPr bwMode="auto">
          <a:xfrm flipH="1" flipV="1">
            <a:off x="5181600" y="579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306" name="Rectangle 78"/>
          <p:cNvSpPr>
            <a:spLocks noChangeArrowheads="1"/>
          </p:cNvSpPr>
          <p:nvPr/>
        </p:nvSpPr>
        <p:spPr bwMode="auto">
          <a:xfrm>
            <a:off x="5867400" y="5943600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EnemyMultiShell</a:t>
            </a:r>
            <a:endParaRPr lang="en-US" altLang="ja-JP"/>
          </a:p>
        </p:txBody>
      </p:sp>
      <p:sp>
        <p:nvSpPr>
          <p:cNvPr id="10307" name="Rectangle 79"/>
          <p:cNvSpPr>
            <a:spLocks noChangeArrowheads="1"/>
          </p:cNvSpPr>
          <p:nvPr/>
        </p:nvSpPr>
        <p:spPr bwMode="auto">
          <a:xfrm>
            <a:off x="5867400" y="6172200"/>
            <a:ext cx="11430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0308" name="Rectangle 80"/>
          <p:cNvSpPr>
            <a:spLocks noChangeArrowheads="1"/>
          </p:cNvSpPr>
          <p:nvPr/>
        </p:nvSpPr>
        <p:spPr bwMode="auto">
          <a:xfrm>
            <a:off x="7086600" y="5105400"/>
            <a:ext cx="13716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Player</a:t>
            </a:r>
            <a:endParaRPr lang="en-US" altLang="ja-JP"/>
          </a:p>
        </p:txBody>
      </p:sp>
      <p:sp>
        <p:nvSpPr>
          <p:cNvPr id="10309" name="Rectangle 81"/>
          <p:cNvSpPr>
            <a:spLocks noChangeArrowheads="1"/>
          </p:cNvSpPr>
          <p:nvPr/>
        </p:nvSpPr>
        <p:spPr bwMode="auto">
          <a:xfrm>
            <a:off x="7086600" y="5334000"/>
            <a:ext cx="13716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PlayerMultiShell*</a:t>
            </a:r>
            <a:endParaRPr lang="en-US" altLang="ja-JP"/>
          </a:p>
          <a:p>
            <a:r>
              <a:rPr lang="en-US" altLang="ja-JP" noProof="1"/>
              <a:t>　　　　　　 m_pShell</a:t>
            </a:r>
            <a:endParaRPr lang="en-US" altLang="ja-JP"/>
          </a:p>
          <a:p>
            <a:r>
              <a:rPr lang="ja-JP"/>
              <a:t>（ポインタのみ保持）</a:t>
            </a:r>
            <a:endParaRPr lang="ja-JP" altLang="en-US"/>
          </a:p>
          <a:p>
            <a:r>
              <a:rPr lang="en-US" altLang="ja-JP" noProof="1"/>
              <a:t>LPDIRECT3DTEXTURE9</a:t>
            </a:r>
            <a:endParaRPr lang="en-US" altLang="ja-JP"/>
          </a:p>
          <a:p>
            <a:r>
              <a:rPr lang="en-US" altLang="ja-JP" noProof="1"/>
              <a:t>　　　　 　　　　m_pTexture</a:t>
            </a:r>
            <a:endParaRPr lang="en-US" altLang="ja-JP"/>
          </a:p>
          <a:p>
            <a:r>
              <a:rPr lang="ja-JP"/>
              <a:t>（ポインタのみ保持）</a:t>
            </a:r>
            <a:endParaRPr lang="ja-JP" altLang="en-US"/>
          </a:p>
        </p:txBody>
      </p:sp>
      <p:sp>
        <p:nvSpPr>
          <p:cNvPr id="10310" name="Rectangle 82"/>
          <p:cNvSpPr>
            <a:spLocks noChangeArrowheads="1"/>
          </p:cNvSpPr>
          <p:nvPr/>
        </p:nvSpPr>
        <p:spPr bwMode="auto">
          <a:xfrm>
            <a:off x="8534400" y="5105400"/>
            <a:ext cx="1143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MultiEnemy</a:t>
            </a:r>
            <a:endParaRPr lang="en-US" altLang="ja-JP"/>
          </a:p>
        </p:txBody>
      </p:sp>
      <p:sp>
        <p:nvSpPr>
          <p:cNvPr id="10311" name="Rectangle 83"/>
          <p:cNvSpPr>
            <a:spLocks noChangeArrowheads="1"/>
          </p:cNvSpPr>
          <p:nvPr/>
        </p:nvSpPr>
        <p:spPr bwMode="auto">
          <a:xfrm>
            <a:off x="8534400" y="5334000"/>
            <a:ext cx="1143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EnemyMultiShell* </a:t>
            </a:r>
            <a:endParaRPr lang="en-US" altLang="ja-JP"/>
          </a:p>
          <a:p>
            <a:r>
              <a:rPr lang="en-US" altLang="ja-JP" noProof="1"/>
              <a:t>　　　　　　　m_pShell</a:t>
            </a:r>
            <a:endParaRPr lang="en-US" altLang="ja-JP"/>
          </a:p>
          <a:p>
            <a:r>
              <a:rPr lang="ja-JP"/>
              <a:t>（ポインタのみ保持）</a:t>
            </a:r>
            <a:endParaRPr lang="ja-JP" altLang="en-US"/>
          </a:p>
        </p:txBody>
      </p:sp>
      <p:sp>
        <p:nvSpPr>
          <p:cNvPr id="10312" name="Line 84"/>
          <p:cNvSpPr>
            <a:spLocks noChangeShapeType="1"/>
          </p:cNvSpPr>
          <p:nvPr/>
        </p:nvSpPr>
        <p:spPr bwMode="auto">
          <a:xfrm flipH="1" flipV="1">
            <a:off x="5257800" y="4953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313" name="Line 85"/>
          <p:cNvSpPr>
            <a:spLocks noChangeShapeType="1"/>
          </p:cNvSpPr>
          <p:nvPr/>
        </p:nvSpPr>
        <p:spPr bwMode="auto">
          <a:xfrm flipH="1" flipV="1">
            <a:off x="6400800" y="4953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314" name="Line 86"/>
          <p:cNvSpPr>
            <a:spLocks noChangeShapeType="1"/>
          </p:cNvSpPr>
          <p:nvPr/>
        </p:nvSpPr>
        <p:spPr bwMode="auto">
          <a:xfrm flipH="1" flipV="1">
            <a:off x="7696200" y="4953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315" name="Line 87"/>
          <p:cNvSpPr>
            <a:spLocks noChangeShapeType="1"/>
          </p:cNvSpPr>
          <p:nvPr/>
        </p:nvSpPr>
        <p:spPr bwMode="auto">
          <a:xfrm flipH="1" flipV="1">
            <a:off x="9067800" y="4953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316" name="Rectangle 88"/>
          <p:cNvSpPr>
            <a:spLocks noChangeArrowheads="1"/>
          </p:cNvSpPr>
          <p:nvPr/>
        </p:nvSpPr>
        <p:spPr bwMode="auto">
          <a:xfrm>
            <a:off x="5943600" y="42672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ShadowVolume</a:t>
            </a:r>
            <a:endParaRPr lang="en-US" altLang="ja-JP"/>
          </a:p>
        </p:txBody>
      </p:sp>
      <p:sp>
        <p:nvSpPr>
          <p:cNvPr id="10317" name="Rectangle 89"/>
          <p:cNvSpPr>
            <a:spLocks noChangeArrowheads="1"/>
          </p:cNvSpPr>
          <p:nvPr/>
        </p:nvSpPr>
        <p:spPr bwMode="auto">
          <a:xfrm>
            <a:off x="5943600" y="4495800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ja-JP" altLang="en-US"/>
              <a:t>前ページ記載クラス</a:t>
            </a:r>
          </a:p>
        </p:txBody>
      </p:sp>
      <p:sp>
        <p:nvSpPr>
          <p:cNvPr id="10318" name="Line 90"/>
          <p:cNvSpPr>
            <a:spLocks noChangeShapeType="1"/>
          </p:cNvSpPr>
          <p:nvPr/>
        </p:nvSpPr>
        <p:spPr bwMode="auto">
          <a:xfrm>
            <a:off x="5486400" y="4419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319" name="AutoShape 91"/>
          <p:cNvSpPr>
            <a:spLocks noChangeArrowheads="1"/>
          </p:cNvSpPr>
          <p:nvPr/>
        </p:nvSpPr>
        <p:spPr bwMode="auto">
          <a:xfrm>
            <a:off x="5410200" y="43434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320" name="Rectangle 92"/>
          <p:cNvSpPr>
            <a:spLocks noChangeArrowheads="1"/>
          </p:cNvSpPr>
          <p:nvPr/>
        </p:nvSpPr>
        <p:spPr bwMode="auto">
          <a:xfrm>
            <a:off x="5410200" y="4495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0321" name="Rectangle 93"/>
          <p:cNvSpPr>
            <a:spLocks noChangeArrowheads="1"/>
          </p:cNvSpPr>
          <p:nvPr/>
        </p:nvSpPr>
        <p:spPr bwMode="auto">
          <a:xfrm>
            <a:off x="5638800" y="4495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68579A3E-9281-4E89-89B9-0D6F4C5FEF35}" type="slidenum">
              <a:rPr lang="en-US" altLang="ja-JP" sz="600" b="0" smtClean="0">
                <a:latin typeface="HG丸ｺﾞｼｯｸM-PRO" pitchFamily="50" charset="-128"/>
                <a:ea typeface="HG丸ｺﾞｼｯｸM-PRO" pitchFamily="50" charset="-128"/>
              </a:rPr>
              <a:pPr eaLnBrk="1" hangingPunct="1"/>
              <a:t>7</a:t>
            </a:fld>
            <a:endParaRPr lang="en-US" altLang="ja-JP" sz="600" b="0" smtClean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11267" name="Rectangle 48"/>
          <p:cNvSpPr>
            <a:spLocks noChangeArrowheads="1"/>
          </p:cNvSpPr>
          <p:nvPr/>
        </p:nvSpPr>
        <p:spPr bwMode="auto">
          <a:xfrm>
            <a:off x="1600200" y="2209800"/>
            <a:ext cx="1066800" cy="1295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Object</a:t>
            </a:r>
            <a:r>
              <a:rPr lang="en-US" altLang="ja-JP"/>
              <a:t>*</a:t>
            </a:r>
            <a:r>
              <a:rPr lang="ja-JP" altLang="en-US"/>
              <a:t>として</a:t>
            </a:r>
          </a:p>
          <a:p>
            <a:r>
              <a:rPr lang="en-US" altLang="ja-JP" noProof="1"/>
              <a:t>m_Vec</a:t>
            </a:r>
            <a:r>
              <a:rPr lang="ja-JP"/>
              <a:t>内に</a:t>
            </a:r>
            <a:r>
              <a:rPr lang="ja-JP" altLang="en-US"/>
              <a:t>実装</a:t>
            </a:r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228600" y="457200"/>
            <a:ext cx="4114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ja-JP" altLang="en-US" sz="1600">
                <a:solidFill>
                  <a:schemeClr val="accent2"/>
                </a:solidFill>
                <a:ea typeface="HGP創英角ｺﾞｼｯｸUB" pitchFamily="50" charset="-128"/>
              </a:rPr>
              <a:t>４．クラス階層図（ ３、</a:t>
            </a:r>
            <a:r>
              <a:rPr lang="en-US" altLang="ja-JP" sz="1600">
                <a:solidFill>
                  <a:schemeClr val="accent2"/>
                </a:solidFill>
                <a:ea typeface="HGP創英角ｺﾞｼｯｸUB" pitchFamily="50" charset="-128"/>
              </a:rPr>
              <a:t>Stage</a:t>
            </a:r>
            <a:r>
              <a:rPr lang="ja-JP" altLang="en-US" sz="1600">
                <a:solidFill>
                  <a:schemeClr val="accent2"/>
                </a:solidFill>
                <a:ea typeface="HGP創英角ｺﾞｼｯｸUB" pitchFamily="50" charset="-128"/>
              </a:rPr>
              <a:t>クラス階層）</a:t>
            </a:r>
          </a:p>
        </p:txBody>
      </p:sp>
      <p:grpSp>
        <p:nvGrpSpPr>
          <p:cNvPr id="11269" name="Group 3"/>
          <p:cNvGrpSpPr>
            <a:grpSpLocks/>
          </p:cNvGrpSpPr>
          <p:nvPr/>
        </p:nvGrpSpPr>
        <p:grpSpPr bwMode="auto">
          <a:xfrm flipV="1">
            <a:off x="0" y="685800"/>
            <a:ext cx="2895600" cy="76200"/>
            <a:chOff x="-962" y="663"/>
            <a:chExt cx="2540" cy="45"/>
          </a:xfrm>
        </p:grpSpPr>
        <p:sp>
          <p:nvSpPr>
            <p:cNvPr id="11322" name="AutoShape 4"/>
            <p:cNvSpPr>
              <a:spLocks noChangeArrowheads="1"/>
            </p:cNvSpPr>
            <p:nvPr/>
          </p:nvSpPr>
          <p:spPr bwMode="auto">
            <a:xfrm>
              <a:off x="1337" y="663"/>
              <a:ext cx="195" cy="45"/>
            </a:xfrm>
            <a:prstGeom prst="parallelogram">
              <a:avLst>
                <a:gd name="adj" fmla="val 264454"/>
              </a:avLst>
            </a:prstGeom>
            <a:gradFill rotWithShape="1">
              <a:gsLst>
                <a:gs pos="0">
                  <a:srgbClr val="DFDFDF"/>
                </a:gs>
                <a:gs pos="100000">
                  <a:srgbClr val="292929"/>
                </a:gs>
              </a:gsLst>
              <a:lin ang="0" scaled="1"/>
            </a:gra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323" name="AutoShape 6"/>
            <p:cNvSpPr>
              <a:spLocks noChangeArrowheads="1"/>
            </p:cNvSpPr>
            <p:nvPr/>
          </p:nvSpPr>
          <p:spPr bwMode="auto">
            <a:xfrm>
              <a:off x="-962" y="663"/>
              <a:ext cx="2540" cy="23"/>
            </a:xfrm>
            <a:prstGeom prst="parallelogram">
              <a:avLst>
                <a:gd name="adj" fmla="val 276598"/>
              </a:avLst>
            </a:prstGeom>
            <a:noFill/>
            <a:ln w="6350" algn="ctr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11270" name="Line 11"/>
          <p:cNvSpPr>
            <a:spLocks noChangeShapeType="1"/>
          </p:cNvSpPr>
          <p:nvPr/>
        </p:nvSpPr>
        <p:spPr bwMode="auto">
          <a:xfrm flipH="1" flipV="1">
            <a:off x="5105400" y="160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71" name="Line 12"/>
          <p:cNvSpPr>
            <a:spLocks noChangeShapeType="1"/>
          </p:cNvSpPr>
          <p:nvPr/>
        </p:nvSpPr>
        <p:spPr bwMode="auto">
          <a:xfrm flipH="1" flipV="1">
            <a:off x="914400" y="19812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72" name="Line 13"/>
          <p:cNvSpPr>
            <a:spLocks noChangeShapeType="1"/>
          </p:cNvSpPr>
          <p:nvPr/>
        </p:nvSpPr>
        <p:spPr bwMode="auto">
          <a:xfrm flipH="1" flipV="1">
            <a:off x="9144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73" name="Line 14"/>
          <p:cNvSpPr>
            <a:spLocks noChangeShapeType="1"/>
          </p:cNvSpPr>
          <p:nvPr/>
        </p:nvSpPr>
        <p:spPr bwMode="auto">
          <a:xfrm flipH="1" flipV="1">
            <a:off x="65532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74" name="Rectangle 24"/>
          <p:cNvSpPr>
            <a:spLocks noChangeArrowheads="1"/>
          </p:cNvSpPr>
          <p:nvPr/>
        </p:nvSpPr>
        <p:spPr bwMode="auto">
          <a:xfrm>
            <a:off x="304800" y="2209800"/>
            <a:ext cx="838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OpeningStage</a:t>
            </a:r>
            <a:endParaRPr lang="en-US" altLang="ja-JP"/>
          </a:p>
        </p:txBody>
      </p:sp>
      <p:sp>
        <p:nvSpPr>
          <p:cNvPr id="11275" name="Rectangle 25"/>
          <p:cNvSpPr>
            <a:spLocks noChangeArrowheads="1"/>
          </p:cNvSpPr>
          <p:nvPr/>
        </p:nvSpPr>
        <p:spPr bwMode="auto">
          <a:xfrm>
            <a:off x="304800" y="2438400"/>
            <a:ext cx="838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1276" name="Rectangle 26"/>
          <p:cNvSpPr>
            <a:spLocks noChangeArrowheads="1"/>
          </p:cNvSpPr>
          <p:nvPr/>
        </p:nvSpPr>
        <p:spPr bwMode="auto">
          <a:xfrm>
            <a:off x="2895600" y="2209800"/>
            <a:ext cx="12954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MainTextMenu</a:t>
            </a:r>
            <a:endParaRPr lang="en-US" altLang="ja-JP"/>
          </a:p>
        </p:txBody>
      </p:sp>
      <p:sp>
        <p:nvSpPr>
          <p:cNvPr id="11277" name="Rectangle 27"/>
          <p:cNvSpPr>
            <a:spLocks noChangeArrowheads="1"/>
          </p:cNvSpPr>
          <p:nvPr/>
        </p:nvSpPr>
        <p:spPr bwMode="auto">
          <a:xfrm>
            <a:off x="2895600" y="2438400"/>
            <a:ext cx="12954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1278" name="Line 28"/>
          <p:cNvSpPr>
            <a:spLocks noChangeShapeType="1"/>
          </p:cNvSpPr>
          <p:nvPr/>
        </p:nvSpPr>
        <p:spPr bwMode="auto">
          <a:xfrm flipH="1" flipV="1">
            <a:off x="33528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79" name="Rectangle 29"/>
          <p:cNvSpPr>
            <a:spLocks noChangeArrowheads="1"/>
          </p:cNvSpPr>
          <p:nvPr/>
        </p:nvSpPr>
        <p:spPr bwMode="auto">
          <a:xfrm>
            <a:off x="6248400" y="2209800"/>
            <a:ext cx="12954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TextDialog</a:t>
            </a:r>
            <a:endParaRPr lang="en-US" altLang="ja-JP"/>
          </a:p>
        </p:txBody>
      </p:sp>
      <p:sp>
        <p:nvSpPr>
          <p:cNvPr id="11280" name="Rectangle 30"/>
          <p:cNvSpPr>
            <a:spLocks noChangeArrowheads="1"/>
          </p:cNvSpPr>
          <p:nvPr/>
        </p:nvSpPr>
        <p:spPr bwMode="auto">
          <a:xfrm>
            <a:off x="6248400" y="2438400"/>
            <a:ext cx="12954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1281" name="Rectangle 32"/>
          <p:cNvSpPr>
            <a:spLocks noChangeArrowheads="1"/>
          </p:cNvSpPr>
          <p:nvPr/>
        </p:nvSpPr>
        <p:spPr bwMode="auto">
          <a:xfrm>
            <a:off x="2362200" y="5486400"/>
            <a:ext cx="1295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GameStage</a:t>
            </a:r>
            <a:endParaRPr lang="en-US" altLang="ja-JP"/>
          </a:p>
        </p:txBody>
      </p:sp>
      <p:sp>
        <p:nvSpPr>
          <p:cNvPr id="11282" name="Rectangle 33"/>
          <p:cNvSpPr>
            <a:spLocks noChangeArrowheads="1"/>
          </p:cNvSpPr>
          <p:nvPr/>
        </p:nvSpPr>
        <p:spPr bwMode="auto">
          <a:xfrm>
            <a:off x="2362200" y="5715000"/>
            <a:ext cx="1295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1283" name="Line 36"/>
          <p:cNvSpPr>
            <a:spLocks noChangeShapeType="1"/>
          </p:cNvSpPr>
          <p:nvPr/>
        </p:nvSpPr>
        <p:spPr bwMode="auto">
          <a:xfrm flipH="1" flipV="1">
            <a:off x="2667000" y="5257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84" name="Rectangle 38"/>
          <p:cNvSpPr>
            <a:spLocks noChangeArrowheads="1"/>
          </p:cNvSpPr>
          <p:nvPr/>
        </p:nvSpPr>
        <p:spPr bwMode="auto">
          <a:xfrm>
            <a:off x="4267200" y="533400"/>
            <a:ext cx="17526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Stage</a:t>
            </a:r>
            <a:endParaRPr lang="en-US" altLang="ja-JP"/>
          </a:p>
        </p:txBody>
      </p:sp>
      <p:sp>
        <p:nvSpPr>
          <p:cNvPr id="11285" name="Rectangle 39"/>
          <p:cNvSpPr>
            <a:spLocks noChangeArrowheads="1"/>
          </p:cNvSpPr>
          <p:nvPr/>
        </p:nvSpPr>
        <p:spPr bwMode="auto">
          <a:xfrm>
            <a:off x="4267200" y="762000"/>
            <a:ext cx="1752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Stage* m_pChildStage</a:t>
            </a:r>
            <a:endParaRPr lang="en-US" altLang="ja-JP"/>
          </a:p>
          <a:p>
            <a:r>
              <a:rPr lang="en-US" altLang="ja-JP" noProof="1"/>
              <a:t>vector&lt;Texture*&gt; m_TextureVec</a:t>
            </a:r>
            <a:endParaRPr lang="en-US" altLang="ja-JP"/>
          </a:p>
          <a:p>
            <a:r>
              <a:rPr lang="en-US" altLang="ja-JP" noProof="1"/>
              <a:t>vector&lt;Object*&gt;</a:t>
            </a:r>
            <a:r>
              <a:rPr lang="en-US" altLang="ja-JP"/>
              <a:t> </a:t>
            </a:r>
            <a:r>
              <a:rPr lang="en-US" altLang="ja-JP" noProof="1"/>
              <a:t>m_Vec</a:t>
            </a:r>
            <a:endParaRPr lang="en-US" altLang="ja-JP"/>
          </a:p>
          <a:p>
            <a:r>
              <a:rPr lang="en-US" altLang="ja-JP" noProof="1"/>
              <a:t>Stage* m_pChildStage</a:t>
            </a:r>
            <a:endParaRPr lang="en-US" altLang="ja-JP"/>
          </a:p>
          <a:p>
            <a:endParaRPr lang="en-US" altLang="ja-JP"/>
          </a:p>
        </p:txBody>
      </p:sp>
      <p:sp>
        <p:nvSpPr>
          <p:cNvPr id="11286" name="Rectangle 42"/>
          <p:cNvSpPr>
            <a:spLocks noChangeArrowheads="1"/>
          </p:cNvSpPr>
          <p:nvPr/>
        </p:nvSpPr>
        <p:spPr bwMode="auto">
          <a:xfrm>
            <a:off x="1676400" y="26670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ja-JP"/>
          </a:p>
        </p:txBody>
      </p:sp>
      <p:sp>
        <p:nvSpPr>
          <p:cNvPr id="11287" name="Rectangle 43"/>
          <p:cNvSpPr>
            <a:spLocks noChangeArrowheads="1"/>
          </p:cNvSpPr>
          <p:nvPr/>
        </p:nvSpPr>
        <p:spPr bwMode="auto">
          <a:xfrm>
            <a:off x="1676400" y="28956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/>
          </a:p>
        </p:txBody>
      </p:sp>
      <p:sp>
        <p:nvSpPr>
          <p:cNvPr id="11288" name="Line 44"/>
          <p:cNvSpPr>
            <a:spLocks noChangeShapeType="1"/>
          </p:cNvSpPr>
          <p:nvPr/>
        </p:nvSpPr>
        <p:spPr bwMode="auto">
          <a:xfrm>
            <a:off x="1219200" y="2819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89" name="AutoShape 45"/>
          <p:cNvSpPr>
            <a:spLocks noChangeArrowheads="1"/>
          </p:cNvSpPr>
          <p:nvPr/>
        </p:nvSpPr>
        <p:spPr bwMode="auto">
          <a:xfrm>
            <a:off x="1143000" y="27432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290" name="Rectangle 46"/>
          <p:cNvSpPr>
            <a:spLocks noChangeArrowheads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1291" name="Rectangle 47"/>
          <p:cNvSpPr>
            <a:spLocks noChangeArrowheads="1"/>
          </p:cNvSpPr>
          <p:nvPr/>
        </p:nvSpPr>
        <p:spPr bwMode="auto">
          <a:xfrm>
            <a:off x="1371600" y="2895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1292" name="Rectangle 49"/>
          <p:cNvSpPr>
            <a:spLocks noChangeArrowheads="1"/>
          </p:cNvSpPr>
          <p:nvPr/>
        </p:nvSpPr>
        <p:spPr bwMode="auto">
          <a:xfrm>
            <a:off x="4648200" y="2209800"/>
            <a:ext cx="1371600" cy="2819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Object</a:t>
            </a:r>
            <a:r>
              <a:rPr lang="en-US" altLang="ja-JP"/>
              <a:t>*</a:t>
            </a:r>
            <a:r>
              <a:rPr lang="ja-JP" altLang="en-US"/>
              <a:t>として</a:t>
            </a:r>
          </a:p>
          <a:p>
            <a:r>
              <a:rPr lang="en-US" altLang="ja-JP" noProof="1"/>
              <a:t>m_Vec</a:t>
            </a:r>
            <a:r>
              <a:rPr lang="ja-JP"/>
              <a:t>内に</a:t>
            </a:r>
            <a:r>
              <a:rPr lang="ja-JP" altLang="en-US"/>
              <a:t>実装</a:t>
            </a:r>
          </a:p>
        </p:txBody>
      </p:sp>
      <p:sp>
        <p:nvSpPr>
          <p:cNvPr id="11293" name="Rectangle 50"/>
          <p:cNvSpPr>
            <a:spLocks noChangeArrowheads="1"/>
          </p:cNvSpPr>
          <p:nvPr/>
        </p:nvSpPr>
        <p:spPr bwMode="auto">
          <a:xfrm>
            <a:off x="4724400" y="26670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ja-JP"/>
          </a:p>
        </p:txBody>
      </p:sp>
      <p:sp>
        <p:nvSpPr>
          <p:cNvPr id="11294" name="Rectangle 51"/>
          <p:cNvSpPr>
            <a:spLocks noChangeArrowheads="1"/>
          </p:cNvSpPr>
          <p:nvPr/>
        </p:nvSpPr>
        <p:spPr bwMode="auto">
          <a:xfrm>
            <a:off x="4724400" y="28956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/>
          </a:p>
        </p:txBody>
      </p:sp>
      <p:sp>
        <p:nvSpPr>
          <p:cNvPr id="11295" name="Line 52"/>
          <p:cNvSpPr>
            <a:spLocks noChangeShapeType="1"/>
          </p:cNvSpPr>
          <p:nvPr/>
        </p:nvSpPr>
        <p:spPr bwMode="auto">
          <a:xfrm>
            <a:off x="4267200" y="2819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96" name="AutoShape 53"/>
          <p:cNvSpPr>
            <a:spLocks noChangeArrowheads="1"/>
          </p:cNvSpPr>
          <p:nvPr/>
        </p:nvSpPr>
        <p:spPr bwMode="auto">
          <a:xfrm>
            <a:off x="4191000" y="27432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297" name="Rectangle 54"/>
          <p:cNvSpPr>
            <a:spLocks noChangeArrowheads="1"/>
          </p:cNvSpPr>
          <p:nvPr/>
        </p:nvSpPr>
        <p:spPr bwMode="auto">
          <a:xfrm>
            <a:off x="4191000" y="2895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1298" name="Rectangle 55"/>
          <p:cNvSpPr>
            <a:spLocks noChangeArrowheads="1"/>
          </p:cNvSpPr>
          <p:nvPr/>
        </p:nvSpPr>
        <p:spPr bwMode="auto">
          <a:xfrm>
            <a:off x="4419600" y="2895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1299" name="Rectangle 56"/>
          <p:cNvSpPr>
            <a:spLocks noChangeArrowheads="1"/>
          </p:cNvSpPr>
          <p:nvPr/>
        </p:nvSpPr>
        <p:spPr bwMode="auto">
          <a:xfrm>
            <a:off x="4724400" y="3505200"/>
            <a:ext cx="1143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ja-JP"/>
          </a:p>
        </p:txBody>
      </p:sp>
      <p:sp>
        <p:nvSpPr>
          <p:cNvPr id="11300" name="Rectangle 57"/>
          <p:cNvSpPr>
            <a:spLocks noChangeArrowheads="1"/>
          </p:cNvSpPr>
          <p:nvPr/>
        </p:nvSpPr>
        <p:spPr bwMode="auto">
          <a:xfrm>
            <a:off x="4724400" y="37338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/>
          </a:p>
        </p:txBody>
      </p:sp>
      <p:sp>
        <p:nvSpPr>
          <p:cNvPr id="11301" name="Line 58"/>
          <p:cNvSpPr>
            <a:spLocks noChangeShapeType="1"/>
          </p:cNvSpPr>
          <p:nvPr/>
        </p:nvSpPr>
        <p:spPr bwMode="auto">
          <a:xfrm>
            <a:off x="4267200" y="3657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302" name="AutoShape 59"/>
          <p:cNvSpPr>
            <a:spLocks noChangeArrowheads="1"/>
          </p:cNvSpPr>
          <p:nvPr/>
        </p:nvSpPr>
        <p:spPr bwMode="auto">
          <a:xfrm>
            <a:off x="4191000" y="35814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303" name="Rectangle 60"/>
          <p:cNvSpPr>
            <a:spLocks noChangeArrowheads="1"/>
          </p:cNvSpPr>
          <p:nvPr/>
        </p:nvSpPr>
        <p:spPr bwMode="auto">
          <a:xfrm>
            <a:off x="4191000" y="3733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1304" name="Rectangle 61"/>
          <p:cNvSpPr>
            <a:spLocks noChangeArrowheads="1"/>
          </p:cNvSpPr>
          <p:nvPr/>
        </p:nvSpPr>
        <p:spPr bwMode="auto">
          <a:xfrm>
            <a:off x="4419600" y="3733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1305" name="Rectangle 62"/>
          <p:cNvSpPr>
            <a:spLocks noChangeArrowheads="1"/>
          </p:cNvSpPr>
          <p:nvPr/>
        </p:nvSpPr>
        <p:spPr bwMode="auto">
          <a:xfrm>
            <a:off x="8001000" y="2209800"/>
            <a:ext cx="1371600" cy="2819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Object</a:t>
            </a:r>
            <a:r>
              <a:rPr lang="en-US" altLang="ja-JP"/>
              <a:t>*</a:t>
            </a:r>
            <a:r>
              <a:rPr lang="ja-JP" altLang="en-US"/>
              <a:t>として</a:t>
            </a:r>
          </a:p>
          <a:p>
            <a:r>
              <a:rPr lang="en-US" altLang="ja-JP" noProof="1"/>
              <a:t>m_Vec</a:t>
            </a:r>
            <a:r>
              <a:rPr lang="ja-JP"/>
              <a:t>内に</a:t>
            </a:r>
            <a:r>
              <a:rPr lang="ja-JP" altLang="en-US"/>
              <a:t>実装</a:t>
            </a:r>
          </a:p>
        </p:txBody>
      </p:sp>
      <p:sp>
        <p:nvSpPr>
          <p:cNvPr id="11306" name="Rectangle 63"/>
          <p:cNvSpPr>
            <a:spLocks noChangeArrowheads="1"/>
          </p:cNvSpPr>
          <p:nvPr/>
        </p:nvSpPr>
        <p:spPr bwMode="auto">
          <a:xfrm>
            <a:off x="8077200" y="26670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ja-JP"/>
          </a:p>
        </p:txBody>
      </p:sp>
      <p:sp>
        <p:nvSpPr>
          <p:cNvPr id="11307" name="Rectangle 64"/>
          <p:cNvSpPr>
            <a:spLocks noChangeArrowheads="1"/>
          </p:cNvSpPr>
          <p:nvPr/>
        </p:nvSpPr>
        <p:spPr bwMode="auto">
          <a:xfrm>
            <a:off x="8077200" y="28956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/>
          </a:p>
        </p:txBody>
      </p:sp>
      <p:sp>
        <p:nvSpPr>
          <p:cNvPr id="11308" name="Line 65"/>
          <p:cNvSpPr>
            <a:spLocks noChangeShapeType="1"/>
          </p:cNvSpPr>
          <p:nvPr/>
        </p:nvSpPr>
        <p:spPr bwMode="auto">
          <a:xfrm>
            <a:off x="7620000" y="2819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309" name="AutoShape 66"/>
          <p:cNvSpPr>
            <a:spLocks noChangeArrowheads="1"/>
          </p:cNvSpPr>
          <p:nvPr/>
        </p:nvSpPr>
        <p:spPr bwMode="auto">
          <a:xfrm>
            <a:off x="7543800" y="27432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310" name="Rectangle 67"/>
          <p:cNvSpPr>
            <a:spLocks noChangeArrowheads="1"/>
          </p:cNvSpPr>
          <p:nvPr/>
        </p:nvSpPr>
        <p:spPr bwMode="auto">
          <a:xfrm>
            <a:off x="7543800" y="2895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1311" name="Rectangle 68"/>
          <p:cNvSpPr>
            <a:spLocks noChangeArrowheads="1"/>
          </p:cNvSpPr>
          <p:nvPr/>
        </p:nvSpPr>
        <p:spPr bwMode="auto">
          <a:xfrm>
            <a:off x="7772400" y="2895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1312" name="Rectangle 69"/>
          <p:cNvSpPr>
            <a:spLocks noChangeArrowheads="1"/>
          </p:cNvSpPr>
          <p:nvPr/>
        </p:nvSpPr>
        <p:spPr bwMode="auto">
          <a:xfrm>
            <a:off x="8077200" y="3505200"/>
            <a:ext cx="12192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ja-JP"/>
          </a:p>
        </p:txBody>
      </p:sp>
      <p:sp>
        <p:nvSpPr>
          <p:cNvPr id="11313" name="Rectangle 70"/>
          <p:cNvSpPr>
            <a:spLocks noChangeArrowheads="1"/>
          </p:cNvSpPr>
          <p:nvPr/>
        </p:nvSpPr>
        <p:spPr bwMode="auto">
          <a:xfrm>
            <a:off x="8077200" y="37338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/>
          </a:p>
        </p:txBody>
      </p:sp>
      <p:sp>
        <p:nvSpPr>
          <p:cNvPr id="11314" name="Line 71"/>
          <p:cNvSpPr>
            <a:spLocks noChangeShapeType="1"/>
          </p:cNvSpPr>
          <p:nvPr/>
        </p:nvSpPr>
        <p:spPr bwMode="auto">
          <a:xfrm>
            <a:off x="7620000" y="3657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315" name="AutoShape 72"/>
          <p:cNvSpPr>
            <a:spLocks noChangeArrowheads="1"/>
          </p:cNvSpPr>
          <p:nvPr/>
        </p:nvSpPr>
        <p:spPr bwMode="auto">
          <a:xfrm>
            <a:off x="7543800" y="35814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316" name="Rectangle 73"/>
          <p:cNvSpPr>
            <a:spLocks noChangeArrowheads="1"/>
          </p:cNvSpPr>
          <p:nvPr/>
        </p:nvSpPr>
        <p:spPr bwMode="auto">
          <a:xfrm>
            <a:off x="7543800" y="3733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1317" name="Rectangle 74"/>
          <p:cNvSpPr>
            <a:spLocks noChangeArrowheads="1"/>
          </p:cNvSpPr>
          <p:nvPr/>
        </p:nvSpPr>
        <p:spPr bwMode="auto">
          <a:xfrm>
            <a:off x="7772400" y="3733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1318" name="Line 75"/>
          <p:cNvSpPr>
            <a:spLocks noChangeShapeType="1"/>
          </p:cNvSpPr>
          <p:nvPr/>
        </p:nvSpPr>
        <p:spPr bwMode="auto">
          <a:xfrm flipH="1" flipV="1">
            <a:off x="9525000" y="19812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319" name="Line 76"/>
          <p:cNvSpPr>
            <a:spLocks noChangeShapeType="1"/>
          </p:cNvSpPr>
          <p:nvPr/>
        </p:nvSpPr>
        <p:spPr bwMode="auto">
          <a:xfrm flipH="1" flipV="1">
            <a:off x="2667000" y="52578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320" name="Line 77"/>
          <p:cNvSpPr>
            <a:spLocks noChangeShapeType="1"/>
          </p:cNvSpPr>
          <p:nvPr/>
        </p:nvSpPr>
        <p:spPr bwMode="auto">
          <a:xfrm>
            <a:off x="3048000" y="6096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321" name="Rectangle 78"/>
          <p:cNvSpPr>
            <a:spLocks noChangeArrowheads="1"/>
          </p:cNvSpPr>
          <p:nvPr/>
        </p:nvSpPr>
        <p:spPr bwMode="auto">
          <a:xfrm>
            <a:off x="2362200" y="6324600"/>
            <a:ext cx="1676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Ga,eStaget</a:t>
            </a:r>
            <a:r>
              <a:rPr lang="ja-JP" altLang="en-US"/>
              <a:t>（次ページ）へ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B87D7DE1-7DC6-4EBC-9A10-AC9744FCEFAE}" type="slidenum">
              <a:rPr lang="en-US" altLang="ja-JP" sz="600" b="0" smtClean="0">
                <a:latin typeface="HG丸ｺﾞｼｯｸM-PRO" pitchFamily="50" charset="-128"/>
                <a:ea typeface="HG丸ｺﾞｼｯｸM-PRO" pitchFamily="50" charset="-128"/>
              </a:rPr>
              <a:pPr eaLnBrk="1" hangingPunct="1"/>
              <a:t>8</a:t>
            </a:fld>
            <a:endParaRPr lang="en-US" altLang="ja-JP" sz="600" b="0" smtClean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1447800" y="914400"/>
            <a:ext cx="1066800" cy="1143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Object</a:t>
            </a:r>
            <a:r>
              <a:rPr lang="en-US" altLang="ja-JP"/>
              <a:t>*</a:t>
            </a:r>
            <a:r>
              <a:rPr lang="ja-JP" altLang="en-US"/>
              <a:t>として</a:t>
            </a:r>
          </a:p>
          <a:p>
            <a:r>
              <a:rPr lang="en-US" altLang="ja-JP" noProof="1"/>
              <a:t>m_Vec</a:t>
            </a:r>
            <a:r>
              <a:rPr lang="ja-JP"/>
              <a:t>内に</a:t>
            </a:r>
            <a:r>
              <a:rPr lang="ja-JP" altLang="en-US"/>
              <a:t>実装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152400" y="914400"/>
            <a:ext cx="9144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GameStage</a:t>
            </a:r>
            <a:endParaRPr lang="en-US" altLang="ja-JP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152400" y="1143000"/>
            <a:ext cx="9144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ja-JP" altLang="en-US"/>
              <a:t>オープニング時</a:t>
            </a: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1524000" y="12954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OpeningText</a:t>
            </a:r>
            <a:endParaRPr lang="en-US" altLang="ja-JP"/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1524000" y="15240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296" name="Line 7"/>
          <p:cNvSpPr>
            <a:spLocks noChangeShapeType="1"/>
          </p:cNvSpPr>
          <p:nvPr/>
        </p:nvSpPr>
        <p:spPr bwMode="auto">
          <a:xfrm>
            <a:off x="1143000" y="1447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297" name="AutoShape 8"/>
          <p:cNvSpPr>
            <a:spLocks noChangeArrowheads="1"/>
          </p:cNvSpPr>
          <p:nvPr/>
        </p:nvSpPr>
        <p:spPr bwMode="auto">
          <a:xfrm>
            <a:off x="1066800" y="13716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298" name="Rectangle 9"/>
          <p:cNvSpPr>
            <a:spLocks noChangeArrowheads="1"/>
          </p:cNvSpPr>
          <p:nvPr/>
        </p:nvSpPr>
        <p:spPr bwMode="auto">
          <a:xfrm>
            <a:off x="1066800" y="15240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299" name="Rectangle 10"/>
          <p:cNvSpPr>
            <a:spLocks noChangeArrowheads="1"/>
          </p:cNvSpPr>
          <p:nvPr/>
        </p:nvSpPr>
        <p:spPr bwMode="auto">
          <a:xfrm>
            <a:off x="1219200" y="15240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00" name="Rectangle 11"/>
          <p:cNvSpPr>
            <a:spLocks noChangeArrowheads="1"/>
          </p:cNvSpPr>
          <p:nvPr/>
        </p:nvSpPr>
        <p:spPr bwMode="auto">
          <a:xfrm>
            <a:off x="228600" y="457200"/>
            <a:ext cx="4114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ja-JP" altLang="en-US" sz="1600">
                <a:solidFill>
                  <a:schemeClr val="accent2"/>
                </a:solidFill>
                <a:ea typeface="HGP創英角ｺﾞｼｯｸUB" pitchFamily="50" charset="-128"/>
              </a:rPr>
              <a:t>５．クラス階層図（ ４、</a:t>
            </a:r>
            <a:r>
              <a:rPr lang="en-US" altLang="ja-JP" sz="1600">
                <a:solidFill>
                  <a:schemeClr val="accent2"/>
                </a:solidFill>
                <a:ea typeface="HGP創英角ｺﾞｼｯｸUB" pitchFamily="50" charset="-128"/>
              </a:rPr>
              <a:t>GameStage</a:t>
            </a:r>
            <a:r>
              <a:rPr lang="ja-JP" altLang="en-US" sz="1600">
                <a:solidFill>
                  <a:schemeClr val="accent2"/>
                </a:solidFill>
                <a:ea typeface="HGP創英角ｺﾞｼｯｸUB" pitchFamily="50" charset="-128"/>
              </a:rPr>
              <a:t>クラス）</a:t>
            </a:r>
          </a:p>
        </p:txBody>
      </p:sp>
      <p:grpSp>
        <p:nvGrpSpPr>
          <p:cNvPr id="12301" name="Group 12"/>
          <p:cNvGrpSpPr>
            <a:grpSpLocks/>
          </p:cNvGrpSpPr>
          <p:nvPr/>
        </p:nvGrpSpPr>
        <p:grpSpPr bwMode="auto">
          <a:xfrm flipV="1">
            <a:off x="0" y="685800"/>
            <a:ext cx="2895600" cy="76200"/>
            <a:chOff x="-962" y="663"/>
            <a:chExt cx="2540" cy="45"/>
          </a:xfrm>
        </p:grpSpPr>
        <p:sp>
          <p:nvSpPr>
            <p:cNvPr id="12417" name="AutoShape 13"/>
            <p:cNvSpPr>
              <a:spLocks noChangeArrowheads="1"/>
            </p:cNvSpPr>
            <p:nvPr/>
          </p:nvSpPr>
          <p:spPr bwMode="auto">
            <a:xfrm>
              <a:off x="1337" y="663"/>
              <a:ext cx="195" cy="45"/>
            </a:xfrm>
            <a:prstGeom prst="parallelogram">
              <a:avLst>
                <a:gd name="adj" fmla="val 264454"/>
              </a:avLst>
            </a:prstGeom>
            <a:gradFill rotWithShape="1">
              <a:gsLst>
                <a:gs pos="0">
                  <a:srgbClr val="DFDFDF"/>
                </a:gs>
                <a:gs pos="100000">
                  <a:srgbClr val="292929"/>
                </a:gs>
              </a:gsLst>
              <a:lin ang="0" scaled="1"/>
            </a:gra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418" name="AutoShape 14"/>
            <p:cNvSpPr>
              <a:spLocks noChangeArrowheads="1"/>
            </p:cNvSpPr>
            <p:nvPr/>
          </p:nvSpPr>
          <p:spPr bwMode="auto">
            <a:xfrm>
              <a:off x="1269" y="663"/>
              <a:ext cx="127" cy="34"/>
            </a:xfrm>
            <a:prstGeom prst="parallelogram">
              <a:avLst>
                <a:gd name="adj" fmla="val 272227"/>
              </a:avLst>
            </a:prstGeom>
            <a:solidFill>
              <a:srgbClr val="C0C0C0"/>
            </a:solidFill>
            <a:ln w="6350" algn="ctr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419" name="AutoShape 15"/>
            <p:cNvSpPr>
              <a:spLocks noChangeArrowheads="1"/>
            </p:cNvSpPr>
            <p:nvPr/>
          </p:nvSpPr>
          <p:spPr bwMode="auto">
            <a:xfrm>
              <a:off x="-962" y="663"/>
              <a:ext cx="2540" cy="23"/>
            </a:xfrm>
            <a:prstGeom prst="parallelogram">
              <a:avLst>
                <a:gd name="adj" fmla="val 276598"/>
              </a:avLst>
            </a:prstGeom>
            <a:noFill/>
            <a:ln w="6350" algn="ctr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3886200" y="1447800"/>
            <a:ext cx="1295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Labyrinth</a:t>
            </a:r>
            <a:endParaRPr lang="en-US" altLang="ja-JP"/>
          </a:p>
        </p:txBody>
      </p:sp>
      <p:sp>
        <p:nvSpPr>
          <p:cNvPr id="12303" name="Rectangle 17"/>
          <p:cNvSpPr>
            <a:spLocks noChangeArrowheads="1"/>
          </p:cNvSpPr>
          <p:nvPr/>
        </p:nvSpPr>
        <p:spPr bwMode="auto">
          <a:xfrm>
            <a:off x="3886200" y="1676400"/>
            <a:ext cx="1295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2304" name="Line 18"/>
          <p:cNvSpPr>
            <a:spLocks noChangeShapeType="1"/>
          </p:cNvSpPr>
          <p:nvPr/>
        </p:nvSpPr>
        <p:spPr bwMode="auto">
          <a:xfrm>
            <a:off x="3505200" y="1600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05" name="AutoShape 19"/>
          <p:cNvSpPr>
            <a:spLocks noChangeArrowheads="1"/>
          </p:cNvSpPr>
          <p:nvPr/>
        </p:nvSpPr>
        <p:spPr bwMode="auto">
          <a:xfrm>
            <a:off x="3429000" y="15240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06" name="Rectangle 20"/>
          <p:cNvSpPr>
            <a:spLocks noChangeArrowheads="1"/>
          </p:cNvSpPr>
          <p:nvPr/>
        </p:nvSpPr>
        <p:spPr bwMode="auto">
          <a:xfrm>
            <a:off x="3429000" y="16764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07" name="Rectangle 21"/>
          <p:cNvSpPr>
            <a:spLocks noChangeArrowheads="1"/>
          </p:cNvSpPr>
          <p:nvPr/>
        </p:nvSpPr>
        <p:spPr bwMode="auto">
          <a:xfrm>
            <a:off x="3657600" y="16764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08" name="Rectangle 22"/>
          <p:cNvSpPr>
            <a:spLocks noChangeArrowheads="1"/>
          </p:cNvSpPr>
          <p:nvPr/>
        </p:nvSpPr>
        <p:spPr bwMode="auto">
          <a:xfrm>
            <a:off x="4114800" y="2362200"/>
            <a:ext cx="1066800" cy="3886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Object</a:t>
            </a:r>
            <a:r>
              <a:rPr lang="en-US" altLang="ja-JP"/>
              <a:t>*</a:t>
            </a:r>
            <a:r>
              <a:rPr lang="ja-JP" altLang="en-US"/>
              <a:t>として</a:t>
            </a:r>
          </a:p>
          <a:p>
            <a:r>
              <a:rPr lang="en-US" altLang="ja-JP" noProof="1"/>
              <a:t>m_Vec</a:t>
            </a:r>
            <a:r>
              <a:rPr lang="ja-JP"/>
              <a:t>内に</a:t>
            </a:r>
            <a:r>
              <a:rPr lang="ja-JP" altLang="en-US"/>
              <a:t>実装</a:t>
            </a:r>
          </a:p>
        </p:txBody>
      </p:sp>
      <p:sp>
        <p:nvSpPr>
          <p:cNvPr id="12309" name="Rectangle 23"/>
          <p:cNvSpPr>
            <a:spLocks noChangeArrowheads="1"/>
          </p:cNvSpPr>
          <p:nvPr/>
        </p:nvSpPr>
        <p:spPr bwMode="auto">
          <a:xfrm>
            <a:off x="2590800" y="914400"/>
            <a:ext cx="838200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GameStage</a:t>
            </a:r>
            <a:endParaRPr lang="en-US" altLang="ja-JP"/>
          </a:p>
        </p:txBody>
      </p:sp>
      <p:sp>
        <p:nvSpPr>
          <p:cNvPr id="12310" name="Rectangle 24"/>
          <p:cNvSpPr>
            <a:spLocks noChangeArrowheads="1"/>
          </p:cNvSpPr>
          <p:nvPr/>
        </p:nvSpPr>
        <p:spPr bwMode="auto">
          <a:xfrm>
            <a:off x="2590800" y="1143000"/>
            <a:ext cx="83820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ja-JP" altLang="en-US"/>
              <a:t>ゲーム時</a:t>
            </a:r>
          </a:p>
          <a:p>
            <a:endParaRPr lang="ja-JP" altLang="en-US"/>
          </a:p>
          <a:p>
            <a:r>
              <a:rPr lang="en-US" altLang="ja-JP" noProof="1"/>
              <a:t>Labyrinth* </a:t>
            </a:r>
            <a:endParaRPr lang="en-US" altLang="ja-JP"/>
          </a:p>
          <a:p>
            <a:r>
              <a:rPr lang="en-US" altLang="ja-JP" noProof="1"/>
              <a:t>m_pLabyrinth</a:t>
            </a:r>
            <a:endParaRPr lang="en-US" altLang="ja-JP"/>
          </a:p>
        </p:txBody>
      </p:sp>
      <p:sp>
        <p:nvSpPr>
          <p:cNvPr id="12311" name="Rectangle 25"/>
          <p:cNvSpPr>
            <a:spLocks noChangeArrowheads="1"/>
          </p:cNvSpPr>
          <p:nvPr/>
        </p:nvSpPr>
        <p:spPr bwMode="auto">
          <a:xfrm>
            <a:off x="4191000" y="29718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DirectionalLight</a:t>
            </a:r>
            <a:endParaRPr lang="en-US" altLang="ja-JP"/>
          </a:p>
        </p:txBody>
      </p:sp>
      <p:sp>
        <p:nvSpPr>
          <p:cNvPr id="12312" name="Rectangle 26"/>
          <p:cNvSpPr>
            <a:spLocks noChangeArrowheads="1"/>
          </p:cNvSpPr>
          <p:nvPr/>
        </p:nvSpPr>
        <p:spPr bwMode="auto">
          <a:xfrm>
            <a:off x="4191000" y="32004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313" name="Line 27"/>
          <p:cNvSpPr>
            <a:spLocks noChangeShapeType="1"/>
          </p:cNvSpPr>
          <p:nvPr/>
        </p:nvSpPr>
        <p:spPr bwMode="auto">
          <a:xfrm>
            <a:off x="3505200" y="3124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14" name="AutoShape 28"/>
          <p:cNvSpPr>
            <a:spLocks noChangeArrowheads="1"/>
          </p:cNvSpPr>
          <p:nvPr/>
        </p:nvSpPr>
        <p:spPr bwMode="auto">
          <a:xfrm>
            <a:off x="3429000" y="30480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15" name="Rectangle 29"/>
          <p:cNvSpPr>
            <a:spLocks noChangeArrowheads="1"/>
          </p:cNvSpPr>
          <p:nvPr/>
        </p:nvSpPr>
        <p:spPr bwMode="auto">
          <a:xfrm>
            <a:off x="3429000" y="32004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16" name="Rectangle 30"/>
          <p:cNvSpPr>
            <a:spLocks noChangeArrowheads="1"/>
          </p:cNvSpPr>
          <p:nvPr/>
        </p:nvSpPr>
        <p:spPr bwMode="auto">
          <a:xfrm>
            <a:off x="3657600" y="32004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17" name="Rectangle 31"/>
          <p:cNvSpPr>
            <a:spLocks noChangeArrowheads="1"/>
          </p:cNvSpPr>
          <p:nvPr/>
        </p:nvSpPr>
        <p:spPr bwMode="auto">
          <a:xfrm>
            <a:off x="4191000" y="38100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Camera</a:t>
            </a:r>
            <a:endParaRPr lang="en-US" altLang="ja-JP"/>
          </a:p>
        </p:txBody>
      </p:sp>
      <p:sp>
        <p:nvSpPr>
          <p:cNvPr id="12318" name="Rectangle 32"/>
          <p:cNvSpPr>
            <a:spLocks noChangeArrowheads="1"/>
          </p:cNvSpPr>
          <p:nvPr/>
        </p:nvSpPr>
        <p:spPr bwMode="auto">
          <a:xfrm>
            <a:off x="4191000" y="40386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319" name="Rectangle 37"/>
          <p:cNvSpPr>
            <a:spLocks noChangeArrowheads="1"/>
          </p:cNvSpPr>
          <p:nvPr/>
        </p:nvSpPr>
        <p:spPr bwMode="auto">
          <a:xfrm>
            <a:off x="4191000" y="46482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Guide</a:t>
            </a:r>
            <a:endParaRPr lang="en-US" altLang="ja-JP"/>
          </a:p>
        </p:txBody>
      </p:sp>
      <p:sp>
        <p:nvSpPr>
          <p:cNvPr id="12320" name="Rectangle 38"/>
          <p:cNvSpPr>
            <a:spLocks noChangeArrowheads="1"/>
          </p:cNvSpPr>
          <p:nvPr/>
        </p:nvSpPr>
        <p:spPr bwMode="auto">
          <a:xfrm>
            <a:off x="4191000" y="48768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321" name="Rectangle 43"/>
          <p:cNvSpPr>
            <a:spLocks noChangeArrowheads="1"/>
          </p:cNvSpPr>
          <p:nvPr/>
        </p:nvSpPr>
        <p:spPr bwMode="auto">
          <a:xfrm>
            <a:off x="4191000" y="54864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ZapSound</a:t>
            </a:r>
            <a:endParaRPr lang="en-US" altLang="ja-JP"/>
          </a:p>
        </p:txBody>
      </p:sp>
      <p:sp>
        <p:nvSpPr>
          <p:cNvPr id="12322" name="Rectangle 44"/>
          <p:cNvSpPr>
            <a:spLocks noChangeArrowheads="1"/>
          </p:cNvSpPr>
          <p:nvPr/>
        </p:nvSpPr>
        <p:spPr bwMode="auto">
          <a:xfrm>
            <a:off x="4191000" y="57150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323" name="Rectangle 49"/>
          <p:cNvSpPr>
            <a:spLocks noChangeArrowheads="1"/>
          </p:cNvSpPr>
          <p:nvPr/>
        </p:nvSpPr>
        <p:spPr bwMode="auto">
          <a:xfrm>
            <a:off x="3962400" y="2057400"/>
            <a:ext cx="1295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MainFactory</a:t>
            </a:r>
            <a:endParaRPr lang="en-US" altLang="ja-JP"/>
          </a:p>
        </p:txBody>
      </p:sp>
      <p:sp>
        <p:nvSpPr>
          <p:cNvPr id="12324" name="Rectangle 50"/>
          <p:cNvSpPr>
            <a:spLocks noChangeArrowheads="1"/>
          </p:cNvSpPr>
          <p:nvPr/>
        </p:nvSpPr>
        <p:spPr bwMode="auto">
          <a:xfrm>
            <a:off x="3962400" y="2286000"/>
            <a:ext cx="1295400" cy="403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2325" name="Line 51"/>
          <p:cNvSpPr>
            <a:spLocks noChangeShapeType="1"/>
          </p:cNvSpPr>
          <p:nvPr/>
        </p:nvSpPr>
        <p:spPr bwMode="auto">
          <a:xfrm>
            <a:off x="3429000" y="2209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26" name="Rectangle 52"/>
          <p:cNvSpPr>
            <a:spLocks noChangeArrowheads="1"/>
          </p:cNvSpPr>
          <p:nvPr/>
        </p:nvSpPr>
        <p:spPr bwMode="auto">
          <a:xfrm>
            <a:off x="1600200" y="3048000"/>
            <a:ext cx="914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ja-JP" altLang="en-US"/>
              <a:t>依存関係</a:t>
            </a:r>
          </a:p>
          <a:p>
            <a:r>
              <a:rPr lang="ja-JP" altLang="en-US"/>
              <a:t>（構築依存）</a:t>
            </a:r>
          </a:p>
        </p:txBody>
      </p:sp>
      <p:sp>
        <p:nvSpPr>
          <p:cNvPr id="12327" name="Line 53"/>
          <p:cNvSpPr>
            <a:spLocks noChangeShapeType="1"/>
          </p:cNvSpPr>
          <p:nvPr/>
        </p:nvSpPr>
        <p:spPr bwMode="auto">
          <a:xfrm>
            <a:off x="3505200" y="3962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28" name="AutoShape 54"/>
          <p:cNvSpPr>
            <a:spLocks noChangeArrowheads="1"/>
          </p:cNvSpPr>
          <p:nvPr/>
        </p:nvSpPr>
        <p:spPr bwMode="auto">
          <a:xfrm>
            <a:off x="3429000" y="38862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29" name="Rectangle 55"/>
          <p:cNvSpPr>
            <a:spLocks noChangeArrowheads="1"/>
          </p:cNvSpPr>
          <p:nvPr/>
        </p:nvSpPr>
        <p:spPr bwMode="auto">
          <a:xfrm>
            <a:off x="3429000" y="4038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30" name="Rectangle 56"/>
          <p:cNvSpPr>
            <a:spLocks noChangeArrowheads="1"/>
          </p:cNvSpPr>
          <p:nvPr/>
        </p:nvSpPr>
        <p:spPr bwMode="auto">
          <a:xfrm>
            <a:off x="3657600" y="4038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31" name="Line 57"/>
          <p:cNvSpPr>
            <a:spLocks noChangeShapeType="1"/>
          </p:cNvSpPr>
          <p:nvPr/>
        </p:nvSpPr>
        <p:spPr bwMode="auto">
          <a:xfrm>
            <a:off x="3505200" y="4800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32" name="AutoShape 58"/>
          <p:cNvSpPr>
            <a:spLocks noChangeArrowheads="1"/>
          </p:cNvSpPr>
          <p:nvPr/>
        </p:nvSpPr>
        <p:spPr bwMode="auto">
          <a:xfrm>
            <a:off x="3429000" y="47244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33" name="Rectangle 59"/>
          <p:cNvSpPr>
            <a:spLocks noChangeArrowheads="1"/>
          </p:cNvSpPr>
          <p:nvPr/>
        </p:nvSpPr>
        <p:spPr bwMode="auto">
          <a:xfrm>
            <a:off x="3429000" y="4876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34" name="Rectangle 60"/>
          <p:cNvSpPr>
            <a:spLocks noChangeArrowheads="1"/>
          </p:cNvSpPr>
          <p:nvPr/>
        </p:nvSpPr>
        <p:spPr bwMode="auto">
          <a:xfrm>
            <a:off x="3657600" y="4876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35" name="Line 61"/>
          <p:cNvSpPr>
            <a:spLocks noChangeShapeType="1"/>
          </p:cNvSpPr>
          <p:nvPr/>
        </p:nvSpPr>
        <p:spPr bwMode="auto">
          <a:xfrm>
            <a:off x="35052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36" name="AutoShape 62"/>
          <p:cNvSpPr>
            <a:spLocks noChangeArrowheads="1"/>
          </p:cNvSpPr>
          <p:nvPr/>
        </p:nvSpPr>
        <p:spPr bwMode="auto">
          <a:xfrm>
            <a:off x="3429000" y="55626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37" name="Rectangle 63"/>
          <p:cNvSpPr>
            <a:spLocks noChangeArrowheads="1"/>
          </p:cNvSpPr>
          <p:nvPr/>
        </p:nvSpPr>
        <p:spPr bwMode="auto">
          <a:xfrm>
            <a:off x="3429000" y="57150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38" name="Rectangle 64"/>
          <p:cNvSpPr>
            <a:spLocks noChangeArrowheads="1"/>
          </p:cNvSpPr>
          <p:nvPr/>
        </p:nvSpPr>
        <p:spPr bwMode="auto">
          <a:xfrm>
            <a:off x="3657600" y="57150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39" name="Rectangle 65"/>
          <p:cNvSpPr>
            <a:spLocks noChangeArrowheads="1"/>
          </p:cNvSpPr>
          <p:nvPr/>
        </p:nvSpPr>
        <p:spPr bwMode="auto">
          <a:xfrm>
            <a:off x="5334000" y="457200"/>
            <a:ext cx="838200" cy="586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GameStage</a:t>
            </a:r>
            <a:endParaRPr lang="en-US" altLang="ja-JP"/>
          </a:p>
        </p:txBody>
      </p:sp>
      <p:sp>
        <p:nvSpPr>
          <p:cNvPr id="12340" name="Rectangle 66"/>
          <p:cNvSpPr>
            <a:spLocks noChangeArrowheads="1"/>
          </p:cNvSpPr>
          <p:nvPr/>
        </p:nvSpPr>
        <p:spPr bwMode="auto">
          <a:xfrm>
            <a:off x="5334000" y="685800"/>
            <a:ext cx="838200" cy="563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ja-JP" altLang="en-US"/>
              <a:t>ゲーム時</a:t>
            </a:r>
          </a:p>
        </p:txBody>
      </p:sp>
      <p:sp>
        <p:nvSpPr>
          <p:cNvPr id="12341" name="Rectangle 67"/>
          <p:cNvSpPr>
            <a:spLocks noChangeArrowheads="1"/>
          </p:cNvSpPr>
          <p:nvPr/>
        </p:nvSpPr>
        <p:spPr bwMode="auto">
          <a:xfrm>
            <a:off x="6629400" y="457200"/>
            <a:ext cx="1066800" cy="1371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Texture*</a:t>
            </a:r>
            <a:r>
              <a:rPr lang="ja-JP" altLang="en-US"/>
              <a:t>として</a:t>
            </a:r>
          </a:p>
          <a:p>
            <a:r>
              <a:rPr lang="en-US" altLang="ja-JP" noProof="1"/>
              <a:t>m_TextureVec</a:t>
            </a:r>
            <a:r>
              <a:rPr lang="ja-JP"/>
              <a:t>内</a:t>
            </a:r>
            <a:endParaRPr lang="ja-JP" altLang="en-US"/>
          </a:p>
          <a:p>
            <a:r>
              <a:rPr lang="ja-JP"/>
              <a:t>に</a:t>
            </a:r>
            <a:r>
              <a:rPr lang="ja-JP" altLang="en-US"/>
              <a:t>実装</a:t>
            </a:r>
          </a:p>
        </p:txBody>
      </p:sp>
      <p:sp>
        <p:nvSpPr>
          <p:cNvPr id="12342" name="Rectangle 68"/>
          <p:cNvSpPr>
            <a:spLocks noChangeArrowheads="1"/>
          </p:cNvSpPr>
          <p:nvPr/>
        </p:nvSpPr>
        <p:spPr bwMode="auto">
          <a:xfrm>
            <a:off x="6705600" y="10668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Texture</a:t>
            </a:r>
            <a:endParaRPr lang="en-US" altLang="ja-JP"/>
          </a:p>
        </p:txBody>
      </p:sp>
      <p:sp>
        <p:nvSpPr>
          <p:cNvPr id="12343" name="Rectangle 69"/>
          <p:cNvSpPr>
            <a:spLocks noChangeArrowheads="1"/>
          </p:cNvSpPr>
          <p:nvPr/>
        </p:nvSpPr>
        <p:spPr bwMode="auto">
          <a:xfrm>
            <a:off x="6705600" y="12954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344" name="Line 70"/>
          <p:cNvSpPr>
            <a:spLocks noChangeShapeType="1"/>
          </p:cNvSpPr>
          <p:nvPr/>
        </p:nvSpPr>
        <p:spPr bwMode="auto">
          <a:xfrm>
            <a:off x="6248400" y="121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45" name="AutoShape 71"/>
          <p:cNvSpPr>
            <a:spLocks noChangeArrowheads="1"/>
          </p:cNvSpPr>
          <p:nvPr/>
        </p:nvSpPr>
        <p:spPr bwMode="auto">
          <a:xfrm>
            <a:off x="6172200" y="11430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46" name="Rectangle 72"/>
          <p:cNvSpPr>
            <a:spLocks noChangeArrowheads="1"/>
          </p:cNvSpPr>
          <p:nvPr/>
        </p:nvSpPr>
        <p:spPr bwMode="auto">
          <a:xfrm>
            <a:off x="6172200" y="12954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47" name="Rectangle 73"/>
          <p:cNvSpPr>
            <a:spLocks noChangeArrowheads="1"/>
          </p:cNvSpPr>
          <p:nvPr/>
        </p:nvSpPr>
        <p:spPr bwMode="auto">
          <a:xfrm>
            <a:off x="6400800" y="12954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3</a:t>
            </a:r>
          </a:p>
        </p:txBody>
      </p:sp>
      <p:sp>
        <p:nvSpPr>
          <p:cNvPr id="12348" name="Line 74"/>
          <p:cNvSpPr>
            <a:spLocks noChangeShapeType="1"/>
          </p:cNvSpPr>
          <p:nvPr/>
        </p:nvSpPr>
        <p:spPr bwMode="auto">
          <a:xfrm flipV="1">
            <a:off x="2362200" y="22098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49" name="Rectangle 75"/>
          <p:cNvSpPr>
            <a:spLocks noChangeArrowheads="1"/>
          </p:cNvSpPr>
          <p:nvPr/>
        </p:nvSpPr>
        <p:spPr bwMode="auto">
          <a:xfrm>
            <a:off x="6629400" y="1905000"/>
            <a:ext cx="1066800" cy="4419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Object</a:t>
            </a:r>
            <a:r>
              <a:rPr lang="en-US" altLang="ja-JP"/>
              <a:t>*</a:t>
            </a:r>
            <a:r>
              <a:rPr lang="ja-JP" altLang="en-US"/>
              <a:t>として</a:t>
            </a:r>
          </a:p>
          <a:p>
            <a:r>
              <a:rPr lang="en-US" altLang="ja-JP" noProof="1"/>
              <a:t>m_Vec</a:t>
            </a:r>
            <a:r>
              <a:rPr lang="ja-JP"/>
              <a:t>内に</a:t>
            </a:r>
            <a:r>
              <a:rPr lang="ja-JP" altLang="en-US"/>
              <a:t>実装</a:t>
            </a:r>
          </a:p>
        </p:txBody>
      </p:sp>
      <p:sp>
        <p:nvSpPr>
          <p:cNvPr id="12350" name="Rectangle 76"/>
          <p:cNvSpPr>
            <a:spLocks noChangeArrowheads="1"/>
          </p:cNvSpPr>
          <p:nvPr/>
        </p:nvSpPr>
        <p:spPr bwMode="auto">
          <a:xfrm>
            <a:off x="6705600" y="22860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Plate</a:t>
            </a:r>
            <a:endParaRPr lang="en-US" altLang="ja-JP"/>
          </a:p>
        </p:txBody>
      </p:sp>
      <p:sp>
        <p:nvSpPr>
          <p:cNvPr id="12351" name="Rectangle 77"/>
          <p:cNvSpPr>
            <a:spLocks noChangeArrowheads="1"/>
          </p:cNvSpPr>
          <p:nvPr/>
        </p:nvSpPr>
        <p:spPr bwMode="auto">
          <a:xfrm>
            <a:off x="6705600" y="25146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352" name="Line 78"/>
          <p:cNvSpPr>
            <a:spLocks noChangeShapeType="1"/>
          </p:cNvSpPr>
          <p:nvPr/>
        </p:nvSpPr>
        <p:spPr bwMode="auto">
          <a:xfrm>
            <a:off x="6248400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53" name="AutoShape 79"/>
          <p:cNvSpPr>
            <a:spLocks noChangeArrowheads="1"/>
          </p:cNvSpPr>
          <p:nvPr/>
        </p:nvSpPr>
        <p:spPr bwMode="auto">
          <a:xfrm>
            <a:off x="6172200" y="23622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54" name="Rectangle 80"/>
          <p:cNvSpPr>
            <a:spLocks noChangeArrowheads="1"/>
          </p:cNvSpPr>
          <p:nvPr/>
        </p:nvSpPr>
        <p:spPr bwMode="auto">
          <a:xfrm>
            <a:off x="6172200" y="2514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55" name="Rectangle 81"/>
          <p:cNvSpPr>
            <a:spLocks noChangeArrowheads="1"/>
          </p:cNvSpPr>
          <p:nvPr/>
        </p:nvSpPr>
        <p:spPr bwMode="auto">
          <a:xfrm>
            <a:off x="6400800" y="2514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56" name="Rectangle 82"/>
          <p:cNvSpPr>
            <a:spLocks noChangeArrowheads="1"/>
          </p:cNvSpPr>
          <p:nvPr/>
        </p:nvSpPr>
        <p:spPr bwMode="auto">
          <a:xfrm>
            <a:off x="6705600" y="30480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MultiPlate</a:t>
            </a:r>
            <a:endParaRPr lang="en-US" altLang="ja-JP"/>
          </a:p>
        </p:txBody>
      </p:sp>
      <p:sp>
        <p:nvSpPr>
          <p:cNvPr id="12357" name="Rectangle 83"/>
          <p:cNvSpPr>
            <a:spLocks noChangeArrowheads="1"/>
          </p:cNvSpPr>
          <p:nvPr/>
        </p:nvSpPr>
        <p:spPr bwMode="auto">
          <a:xfrm>
            <a:off x="6705600" y="32766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358" name="Line 84"/>
          <p:cNvSpPr>
            <a:spLocks noChangeShapeType="1"/>
          </p:cNvSpPr>
          <p:nvPr/>
        </p:nvSpPr>
        <p:spPr bwMode="auto">
          <a:xfrm>
            <a:off x="6248400" y="320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59" name="AutoShape 85"/>
          <p:cNvSpPr>
            <a:spLocks noChangeArrowheads="1"/>
          </p:cNvSpPr>
          <p:nvPr/>
        </p:nvSpPr>
        <p:spPr bwMode="auto">
          <a:xfrm>
            <a:off x="6172200" y="31242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60" name="Rectangle 86"/>
          <p:cNvSpPr>
            <a:spLocks noChangeArrowheads="1"/>
          </p:cNvSpPr>
          <p:nvPr/>
        </p:nvSpPr>
        <p:spPr bwMode="auto">
          <a:xfrm>
            <a:off x="6172200" y="3276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61" name="Rectangle 87"/>
          <p:cNvSpPr>
            <a:spLocks noChangeArrowheads="1"/>
          </p:cNvSpPr>
          <p:nvPr/>
        </p:nvSpPr>
        <p:spPr bwMode="auto">
          <a:xfrm>
            <a:off x="6400800" y="3276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62" name="Rectangle 88"/>
          <p:cNvSpPr>
            <a:spLocks noChangeArrowheads="1"/>
          </p:cNvSpPr>
          <p:nvPr/>
        </p:nvSpPr>
        <p:spPr bwMode="auto">
          <a:xfrm>
            <a:off x="6705600" y="38100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MultiPowerItem</a:t>
            </a:r>
            <a:endParaRPr lang="en-US" altLang="ja-JP"/>
          </a:p>
        </p:txBody>
      </p:sp>
      <p:sp>
        <p:nvSpPr>
          <p:cNvPr id="12363" name="Rectangle 89"/>
          <p:cNvSpPr>
            <a:spLocks noChangeArrowheads="1"/>
          </p:cNvSpPr>
          <p:nvPr/>
        </p:nvSpPr>
        <p:spPr bwMode="auto">
          <a:xfrm>
            <a:off x="6705600" y="40386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364" name="Line 90"/>
          <p:cNvSpPr>
            <a:spLocks noChangeShapeType="1"/>
          </p:cNvSpPr>
          <p:nvPr/>
        </p:nvSpPr>
        <p:spPr bwMode="auto">
          <a:xfrm>
            <a:off x="6248400" y="3962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65" name="AutoShape 91"/>
          <p:cNvSpPr>
            <a:spLocks noChangeArrowheads="1"/>
          </p:cNvSpPr>
          <p:nvPr/>
        </p:nvSpPr>
        <p:spPr bwMode="auto">
          <a:xfrm>
            <a:off x="6172200" y="38862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66" name="Rectangle 92"/>
          <p:cNvSpPr>
            <a:spLocks noChangeArrowheads="1"/>
          </p:cNvSpPr>
          <p:nvPr/>
        </p:nvSpPr>
        <p:spPr bwMode="auto">
          <a:xfrm>
            <a:off x="6172200" y="4038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67" name="Rectangle 93"/>
          <p:cNvSpPr>
            <a:spLocks noChangeArrowheads="1"/>
          </p:cNvSpPr>
          <p:nvPr/>
        </p:nvSpPr>
        <p:spPr bwMode="auto">
          <a:xfrm>
            <a:off x="6400800" y="4038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68" name="Rectangle 94"/>
          <p:cNvSpPr>
            <a:spLocks noChangeArrowheads="1"/>
          </p:cNvSpPr>
          <p:nvPr/>
        </p:nvSpPr>
        <p:spPr bwMode="auto">
          <a:xfrm>
            <a:off x="6705600" y="45720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PlayerMultiShell</a:t>
            </a:r>
            <a:endParaRPr lang="en-US" altLang="ja-JP"/>
          </a:p>
        </p:txBody>
      </p:sp>
      <p:sp>
        <p:nvSpPr>
          <p:cNvPr id="12369" name="Rectangle 95"/>
          <p:cNvSpPr>
            <a:spLocks noChangeArrowheads="1"/>
          </p:cNvSpPr>
          <p:nvPr/>
        </p:nvSpPr>
        <p:spPr bwMode="auto">
          <a:xfrm>
            <a:off x="6705600" y="48006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370" name="Line 96"/>
          <p:cNvSpPr>
            <a:spLocks noChangeShapeType="1"/>
          </p:cNvSpPr>
          <p:nvPr/>
        </p:nvSpPr>
        <p:spPr bwMode="auto">
          <a:xfrm>
            <a:off x="6248400" y="4724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71" name="AutoShape 97"/>
          <p:cNvSpPr>
            <a:spLocks noChangeArrowheads="1"/>
          </p:cNvSpPr>
          <p:nvPr/>
        </p:nvSpPr>
        <p:spPr bwMode="auto">
          <a:xfrm>
            <a:off x="6172200" y="46482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72" name="Rectangle 98"/>
          <p:cNvSpPr>
            <a:spLocks noChangeArrowheads="1"/>
          </p:cNvSpPr>
          <p:nvPr/>
        </p:nvSpPr>
        <p:spPr bwMode="auto">
          <a:xfrm>
            <a:off x="6172200" y="4800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73" name="Rectangle 99"/>
          <p:cNvSpPr>
            <a:spLocks noChangeArrowheads="1"/>
          </p:cNvSpPr>
          <p:nvPr/>
        </p:nvSpPr>
        <p:spPr bwMode="auto">
          <a:xfrm>
            <a:off x="6400800" y="4800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74" name="Rectangle 100"/>
          <p:cNvSpPr>
            <a:spLocks noChangeArrowheads="1"/>
          </p:cNvSpPr>
          <p:nvPr/>
        </p:nvSpPr>
        <p:spPr bwMode="auto">
          <a:xfrm>
            <a:off x="6705600" y="53340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Player</a:t>
            </a:r>
            <a:endParaRPr lang="en-US" altLang="ja-JP"/>
          </a:p>
        </p:txBody>
      </p:sp>
      <p:sp>
        <p:nvSpPr>
          <p:cNvPr id="12375" name="Rectangle 101"/>
          <p:cNvSpPr>
            <a:spLocks noChangeArrowheads="1"/>
          </p:cNvSpPr>
          <p:nvPr/>
        </p:nvSpPr>
        <p:spPr bwMode="auto">
          <a:xfrm>
            <a:off x="6705600" y="55626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376" name="Line 102"/>
          <p:cNvSpPr>
            <a:spLocks noChangeShapeType="1"/>
          </p:cNvSpPr>
          <p:nvPr/>
        </p:nvSpPr>
        <p:spPr bwMode="auto">
          <a:xfrm>
            <a:off x="6248400" y="5486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77" name="AutoShape 103"/>
          <p:cNvSpPr>
            <a:spLocks noChangeArrowheads="1"/>
          </p:cNvSpPr>
          <p:nvPr/>
        </p:nvSpPr>
        <p:spPr bwMode="auto">
          <a:xfrm>
            <a:off x="6172200" y="54102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78" name="Rectangle 104"/>
          <p:cNvSpPr>
            <a:spLocks noChangeArrowheads="1"/>
          </p:cNvSpPr>
          <p:nvPr/>
        </p:nvSpPr>
        <p:spPr bwMode="auto">
          <a:xfrm>
            <a:off x="6172200" y="5562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79" name="Rectangle 105"/>
          <p:cNvSpPr>
            <a:spLocks noChangeArrowheads="1"/>
          </p:cNvSpPr>
          <p:nvPr/>
        </p:nvSpPr>
        <p:spPr bwMode="auto">
          <a:xfrm>
            <a:off x="6400800" y="5562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80" name="Rectangle 146"/>
          <p:cNvSpPr>
            <a:spLocks noChangeArrowheads="1"/>
          </p:cNvSpPr>
          <p:nvPr/>
        </p:nvSpPr>
        <p:spPr bwMode="auto">
          <a:xfrm>
            <a:off x="8382000" y="1219200"/>
            <a:ext cx="1066800" cy="3505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Object</a:t>
            </a:r>
            <a:r>
              <a:rPr lang="en-US" altLang="ja-JP"/>
              <a:t>*</a:t>
            </a:r>
            <a:r>
              <a:rPr lang="ja-JP" altLang="en-US"/>
              <a:t>として</a:t>
            </a:r>
          </a:p>
          <a:p>
            <a:r>
              <a:rPr lang="en-US" altLang="ja-JP" noProof="1"/>
              <a:t>m_Vec</a:t>
            </a:r>
            <a:r>
              <a:rPr lang="ja-JP"/>
              <a:t>内に</a:t>
            </a:r>
            <a:r>
              <a:rPr lang="ja-JP" altLang="en-US"/>
              <a:t>実装</a:t>
            </a:r>
          </a:p>
        </p:txBody>
      </p:sp>
      <p:sp>
        <p:nvSpPr>
          <p:cNvPr id="12381" name="Rectangle 147"/>
          <p:cNvSpPr>
            <a:spLocks noChangeArrowheads="1"/>
          </p:cNvSpPr>
          <p:nvPr/>
        </p:nvSpPr>
        <p:spPr bwMode="auto">
          <a:xfrm>
            <a:off x="8458200" y="16002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EnemyMultiShell</a:t>
            </a:r>
            <a:endParaRPr lang="en-US" altLang="ja-JP"/>
          </a:p>
        </p:txBody>
      </p:sp>
      <p:sp>
        <p:nvSpPr>
          <p:cNvPr id="12382" name="Rectangle 148"/>
          <p:cNvSpPr>
            <a:spLocks noChangeArrowheads="1"/>
          </p:cNvSpPr>
          <p:nvPr/>
        </p:nvSpPr>
        <p:spPr bwMode="auto">
          <a:xfrm>
            <a:off x="8458200" y="18288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383" name="Line 149"/>
          <p:cNvSpPr>
            <a:spLocks noChangeShapeType="1"/>
          </p:cNvSpPr>
          <p:nvPr/>
        </p:nvSpPr>
        <p:spPr bwMode="auto">
          <a:xfrm>
            <a:off x="8001000" y="1752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84" name="AutoShape 150"/>
          <p:cNvSpPr>
            <a:spLocks noChangeArrowheads="1"/>
          </p:cNvSpPr>
          <p:nvPr/>
        </p:nvSpPr>
        <p:spPr bwMode="auto">
          <a:xfrm>
            <a:off x="7924800" y="16764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85" name="Rectangle 151"/>
          <p:cNvSpPr>
            <a:spLocks noChangeArrowheads="1"/>
          </p:cNvSpPr>
          <p:nvPr/>
        </p:nvSpPr>
        <p:spPr bwMode="auto">
          <a:xfrm>
            <a:off x="7924800" y="1828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86" name="Rectangle 152"/>
          <p:cNvSpPr>
            <a:spLocks noChangeArrowheads="1"/>
          </p:cNvSpPr>
          <p:nvPr/>
        </p:nvSpPr>
        <p:spPr bwMode="auto">
          <a:xfrm>
            <a:off x="8153400" y="1828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87" name="Rectangle 153"/>
          <p:cNvSpPr>
            <a:spLocks noChangeArrowheads="1"/>
          </p:cNvSpPr>
          <p:nvPr/>
        </p:nvSpPr>
        <p:spPr bwMode="auto">
          <a:xfrm>
            <a:off x="8458200" y="23622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MultiEnemy</a:t>
            </a:r>
            <a:endParaRPr lang="en-US" altLang="ja-JP"/>
          </a:p>
        </p:txBody>
      </p:sp>
      <p:sp>
        <p:nvSpPr>
          <p:cNvPr id="12388" name="Rectangle 154"/>
          <p:cNvSpPr>
            <a:spLocks noChangeArrowheads="1"/>
          </p:cNvSpPr>
          <p:nvPr/>
        </p:nvSpPr>
        <p:spPr bwMode="auto">
          <a:xfrm>
            <a:off x="8458200" y="25908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389" name="Line 155"/>
          <p:cNvSpPr>
            <a:spLocks noChangeShapeType="1"/>
          </p:cNvSpPr>
          <p:nvPr/>
        </p:nvSpPr>
        <p:spPr bwMode="auto">
          <a:xfrm>
            <a:off x="8001000" y="2514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90" name="AutoShape 156"/>
          <p:cNvSpPr>
            <a:spLocks noChangeArrowheads="1"/>
          </p:cNvSpPr>
          <p:nvPr/>
        </p:nvSpPr>
        <p:spPr bwMode="auto">
          <a:xfrm>
            <a:off x="7924800" y="24384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91" name="Rectangle 157"/>
          <p:cNvSpPr>
            <a:spLocks noChangeArrowheads="1"/>
          </p:cNvSpPr>
          <p:nvPr/>
        </p:nvSpPr>
        <p:spPr bwMode="auto">
          <a:xfrm>
            <a:off x="7924800" y="2590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92" name="Rectangle 158"/>
          <p:cNvSpPr>
            <a:spLocks noChangeArrowheads="1"/>
          </p:cNvSpPr>
          <p:nvPr/>
        </p:nvSpPr>
        <p:spPr bwMode="auto">
          <a:xfrm>
            <a:off x="8153400" y="2590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93" name="Rectangle 159"/>
          <p:cNvSpPr>
            <a:spLocks noChangeArrowheads="1"/>
          </p:cNvSpPr>
          <p:nvPr/>
        </p:nvSpPr>
        <p:spPr bwMode="auto">
          <a:xfrm>
            <a:off x="8458200" y="31242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DX2MultiText</a:t>
            </a:r>
            <a:endParaRPr lang="en-US" altLang="ja-JP"/>
          </a:p>
        </p:txBody>
      </p:sp>
      <p:sp>
        <p:nvSpPr>
          <p:cNvPr id="12394" name="Rectangle 160"/>
          <p:cNvSpPr>
            <a:spLocks noChangeArrowheads="1"/>
          </p:cNvSpPr>
          <p:nvPr/>
        </p:nvSpPr>
        <p:spPr bwMode="auto">
          <a:xfrm>
            <a:off x="8458200" y="33528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395" name="Line 161"/>
          <p:cNvSpPr>
            <a:spLocks noChangeShapeType="1"/>
          </p:cNvSpPr>
          <p:nvPr/>
        </p:nvSpPr>
        <p:spPr bwMode="auto">
          <a:xfrm>
            <a:off x="80010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96" name="AutoShape 162"/>
          <p:cNvSpPr>
            <a:spLocks noChangeArrowheads="1"/>
          </p:cNvSpPr>
          <p:nvPr/>
        </p:nvSpPr>
        <p:spPr bwMode="auto">
          <a:xfrm>
            <a:off x="7924800" y="32004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97" name="Rectangle 163"/>
          <p:cNvSpPr>
            <a:spLocks noChangeArrowheads="1"/>
          </p:cNvSpPr>
          <p:nvPr/>
        </p:nvSpPr>
        <p:spPr bwMode="auto">
          <a:xfrm>
            <a:off x="7924800" y="3352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98" name="Rectangle 164"/>
          <p:cNvSpPr>
            <a:spLocks noChangeArrowheads="1"/>
          </p:cNvSpPr>
          <p:nvPr/>
        </p:nvSpPr>
        <p:spPr bwMode="auto">
          <a:xfrm>
            <a:off x="8153400" y="3352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99" name="Rectangle 165"/>
          <p:cNvSpPr>
            <a:spLocks noChangeArrowheads="1"/>
          </p:cNvSpPr>
          <p:nvPr/>
        </p:nvSpPr>
        <p:spPr bwMode="auto">
          <a:xfrm>
            <a:off x="8458200" y="38862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Shadow</a:t>
            </a:r>
            <a:endParaRPr lang="en-US" altLang="ja-JP"/>
          </a:p>
        </p:txBody>
      </p:sp>
      <p:sp>
        <p:nvSpPr>
          <p:cNvPr id="12400" name="Rectangle 166"/>
          <p:cNvSpPr>
            <a:spLocks noChangeArrowheads="1"/>
          </p:cNvSpPr>
          <p:nvPr/>
        </p:nvSpPr>
        <p:spPr bwMode="auto">
          <a:xfrm>
            <a:off x="8458200" y="41148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401" name="Line 167"/>
          <p:cNvSpPr>
            <a:spLocks noChangeShapeType="1"/>
          </p:cNvSpPr>
          <p:nvPr/>
        </p:nvSpPr>
        <p:spPr bwMode="auto">
          <a:xfrm>
            <a:off x="8001000" y="4038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402" name="AutoShape 168"/>
          <p:cNvSpPr>
            <a:spLocks noChangeArrowheads="1"/>
          </p:cNvSpPr>
          <p:nvPr/>
        </p:nvSpPr>
        <p:spPr bwMode="auto">
          <a:xfrm>
            <a:off x="7924800" y="39624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403" name="Rectangle 169"/>
          <p:cNvSpPr>
            <a:spLocks noChangeArrowheads="1"/>
          </p:cNvSpPr>
          <p:nvPr/>
        </p:nvSpPr>
        <p:spPr bwMode="auto">
          <a:xfrm>
            <a:off x="7924800" y="4114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404" name="Rectangle 170"/>
          <p:cNvSpPr>
            <a:spLocks noChangeArrowheads="1"/>
          </p:cNvSpPr>
          <p:nvPr/>
        </p:nvSpPr>
        <p:spPr bwMode="auto">
          <a:xfrm>
            <a:off x="8153400" y="4114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405" name="Rectangle 177"/>
          <p:cNvSpPr>
            <a:spLocks noChangeArrowheads="1"/>
          </p:cNvSpPr>
          <p:nvPr/>
        </p:nvSpPr>
        <p:spPr bwMode="auto">
          <a:xfrm>
            <a:off x="7848600" y="457200"/>
            <a:ext cx="1676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GameStage</a:t>
            </a:r>
            <a:endParaRPr lang="en-US" altLang="ja-JP"/>
          </a:p>
        </p:txBody>
      </p:sp>
      <p:sp>
        <p:nvSpPr>
          <p:cNvPr id="12406" name="Rectangle 178"/>
          <p:cNvSpPr>
            <a:spLocks noChangeArrowheads="1"/>
          </p:cNvSpPr>
          <p:nvPr/>
        </p:nvSpPr>
        <p:spPr bwMode="auto">
          <a:xfrm>
            <a:off x="7848600" y="6858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ja-JP" altLang="en-US"/>
              <a:t>ゲーム時</a:t>
            </a:r>
          </a:p>
          <a:p>
            <a:r>
              <a:rPr lang="en-US" altLang="ja-JP" noProof="1"/>
              <a:t>DX2MultiText* m_pText</a:t>
            </a:r>
            <a:endParaRPr lang="en-US" altLang="ja-JP"/>
          </a:p>
          <a:p>
            <a:r>
              <a:rPr lang="ja-JP"/>
              <a:t>（ポインタのみ保持）</a:t>
            </a:r>
            <a:endParaRPr lang="ja-JP" altLang="en-US"/>
          </a:p>
        </p:txBody>
      </p:sp>
      <p:sp>
        <p:nvSpPr>
          <p:cNvPr id="12407" name="Line 179"/>
          <p:cNvSpPr>
            <a:spLocks noChangeShapeType="1"/>
          </p:cNvSpPr>
          <p:nvPr/>
        </p:nvSpPr>
        <p:spPr bwMode="auto">
          <a:xfrm flipH="1" flipV="1">
            <a:off x="7924800" y="11430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408" name="Rectangle 180"/>
          <p:cNvSpPr>
            <a:spLocks noChangeArrowheads="1"/>
          </p:cNvSpPr>
          <p:nvPr/>
        </p:nvSpPr>
        <p:spPr bwMode="auto">
          <a:xfrm>
            <a:off x="7848600" y="4800600"/>
            <a:ext cx="1447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GameStage</a:t>
            </a:r>
            <a:endParaRPr lang="en-US" altLang="ja-JP"/>
          </a:p>
        </p:txBody>
      </p:sp>
      <p:sp>
        <p:nvSpPr>
          <p:cNvPr id="12409" name="Rectangle 181"/>
          <p:cNvSpPr>
            <a:spLocks noChangeArrowheads="1"/>
          </p:cNvSpPr>
          <p:nvPr/>
        </p:nvSpPr>
        <p:spPr bwMode="auto">
          <a:xfrm>
            <a:off x="7848600" y="5029200"/>
            <a:ext cx="1447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ja-JP" altLang="en-US"/>
              <a:t>ゲーム時</a:t>
            </a:r>
          </a:p>
        </p:txBody>
      </p:sp>
      <p:sp>
        <p:nvSpPr>
          <p:cNvPr id="12410" name="Line 182"/>
          <p:cNvSpPr>
            <a:spLocks noChangeShapeType="1"/>
          </p:cNvSpPr>
          <p:nvPr/>
        </p:nvSpPr>
        <p:spPr bwMode="auto">
          <a:xfrm flipH="1" flipV="1">
            <a:off x="7924800" y="5410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411" name="Rectangle 183"/>
          <p:cNvSpPr>
            <a:spLocks noChangeArrowheads="1"/>
          </p:cNvSpPr>
          <p:nvPr/>
        </p:nvSpPr>
        <p:spPr bwMode="auto">
          <a:xfrm>
            <a:off x="8382000" y="5562600"/>
            <a:ext cx="1066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TextDialog</a:t>
            </a:r>
            <a:endParaRPr lang="en-US" altLang="ja-JP"/>
          </a:p>
        </p:txBody>
      </p:sp>
      <p:sp>
        <p:nvSpPr>
          <p:cNvPr id="12412" name="Rectangle 184"/>
          <p:cNvSpPr>
            <a:spLocks noChangeArrowheads="1"/>
          </p:cNvSpPr>
          <p:nvPr/>
        </p:nvSpPr>
        <p:spPr bwMode="auto">
          <a:xfrm>
            <a:off x="8382000" y="5791200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6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  <a:p>
            <a:endParaRPr lang="en-US" altLang="ja-JP"/>
          </a:p>
        </p:txBody>
      </p:sp>
      <p:sp>
        <p:nvSpPr>
          <p:cNvPr id="12413" name="Line 185"/>
          <p:cNvSpPr>
            <a:spLocks noChangeShapeType="1"/>
          </p:cNvSpPr>
          <p:nvPr/>
        </p:nvSpPr>
        <p:spPr bwMode="auto">
          <a:xfrm>
            <a:off x="8001000" y="571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414" name="AutoShape 186"/>
          <p:cNvSpPr>
            <a:spLocks noChangeArrowheads="1"/>
          </p:cNvSpPr>
          <p:nvPr/>
        </p:nvSpPr>
        <p:spPr bwMode="auto">
          <a:xfrm>
            <a:off x="7924800" y="56388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415" name="Rectangle 187"/>
          <p:cNvSpPr>
            <a:spLocks noChangeArrowheads="1"/>
          </p:cNvSpPr>
          <p:nvPr/>
        </p:nvSpPr>
        <p:spPr bwMode="auto">
          <a:xfrm>
            <a:off x="7924800" y="57912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416" name="Rectangle 188"/>
          <p:cNvSpPr>
            <a:spLocks noChangeArrowheads="1"/>
          </p:cNvSpPr>
          <p:nvPr/>
        </p:nvSpPr>
        <p:spPr bwMode="auto">
          <a:xfrm>
            <a:off x="8153400" y="57912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kids_tmpl">
  <a:themeElements>
    <a:clrScheme name="comkids_tmp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mkids_tmpl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ＭＳ Ｐゴシック" charset="-128"/>
            <a:ea typeface="ＭＳ Ｐゴシック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  <a:ln>
          <a:solidFill>
            <a:schemeClr val="tx1"/>
          </a:solidFill>
        </a:ln>
      </a:spPr>
      <a:bodyPr wrap="square" rtlCol="0">
        <a:spAutoFit/>
      </a:bodyPr>
      <a:lstStyle>
        <a:defPPr>
          <a:defRPr kumimoji="1" dirty="0" smtClean="0"/>
        </a:defPPr>
      </a:lstStyle>
    </a:txDef>
  </a:objectDefaults>
  <a:extraClrSchemeLst>
    <a:extraClrScheme>
      <a:clrScheme name="comkids_t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kids_tmp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kids_tmp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kids_tmp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kids_tmp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kids_tmp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kids_tmp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kids_tmp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kids_tmp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kids_tmp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kids_tmp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kids_tmp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Settings\YY\Application Data\Microsoft\Templates\comkids_tmpl.pot</Template>
  <TotalTime>42428</TotalTime>
  <Words>914</Words>
  <Application>Microsoft Office PowerPoint</Application>
  <PresentationFormat>A4 210 x 297 mm</PresentationFormat>
  <Paragraphs>439</Paragraphs>
  <Slides>8</Slides>
  <Notes>8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9" baseType="lpstr">
      <vt:lpstr>comkids_tmpl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YY</dc:creator>
  <cp:lastModifiedBy>sayuri</cp:lastModifiedBy>
  <cp:revision>712</cp:revision>
  <cp:lastPrinted>2012-04-24T15:37:43Z</cp:lastPrinted>
  <dcterms:created xsi:type="dcterms:W3CDTF">2006-12-22T02:30:18Z</dcterms:created>
  <dcterms:modified xsi:type="dcterms:W3CDTF">2013-05-17T08:27:05Z</dcterms:modified>
</cp:coreProperties>
</file>