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9" r:id="rId9"/>
    <p:sldId id="271" r:id="rId10"/>
    <p:sldId id="270" r:id="rId11"/>
    <p:sldId id="274" r:id="rId12"/>
    <p:sldId id="262" r:id="rId13"/>
    <p:sldId id="265" r:id="rId14"/>
    <p:sldId id="280" r:id="rId15"/>
    <p:sldId id="281" r:id="rId16"/>
    <p:sldId id="277" r:id="rId17"/>
    <p:sldId id="275" r:id="rId18"/>
    <p:sldId id="276" r:id="rId19"/>
    <p:sldId id="272" r:id="rId20"/>
    <p:sldId id="273" r:id="rId21"/>
    <p:sldId id="264" r:id="rId22"/>
    <p:sldId id="266" r:id="rId23"/>
    <p:sldId id="278" r:id="rId24"/>
    <p:sldId id="279" r:id="rId25"/>
    <p:sldId id="282" r:id="rId26"/>
    <p:sldId id="284" r:id="rId27"/>
    <p:sldId id="285" r:id="rId28"/>
    <p:sldId id="287" r:id="rId29"/>
    <p:sldId id="286" r:id="rId3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C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8FC6E-CD95-4BF0-9719-DDBA9D352F9C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A062A-C5CF-4C2D-BFF6-CBE80105CC3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6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681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09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35B41-B3C6-406C-8986-82E8FD43F95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63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A062A-C5CF-4C2D-BFF6-CBE80105CC38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794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A062A-C5CF-4C2D-BFF6-CBE80105CC38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956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65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1481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74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687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42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9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4398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85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86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6D5AD-4746-4BEC-A91B-D60F9A195197}" type="datetimeFigureOut">
              <a:rPr kumimoji="1" lang="ja-JP" altLang="en-US" smtClean="0"/>
              <a:t>2013/4/24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4AFD0-0993-49A5-A395-890B380E3B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15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763688" y="116632"/>
            <a:ext cx="5193831" cy="1080120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 err="1" smtClean="0"/>
              <a:t>Magnetica</a:t>
            </a:r>
            <a:endParaRPr kumimoji="1" lang="ja-JP" altLang="en-US" sz="66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209322" y="908720"/>
            <a:ext cx="2520280" cy="598081"/>
          </a:xfrm>
        </p:spPr>
        <p:txBody>
          <a:bodyPr/>
          <a:lstStyle/>
          <a:p>
            <a:pPr algn="l"/>
            <a:r>
              <a:rPr kumimoji="1" lang="en-US" altLang="ja-JP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Team</a:t>
            </a:r>
            <a:r>
              <a:rPr kumimoji="1" lang="ja-JP" altLang="en-US" dirty="0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・</a:t>
            </a:r>
            <a:r>
              <a:rPr lang="en-US" altLang="ja-JP" dirty="0" err="1" smtClean="0">
                <a:solidFill>
                  <a:schemeClr val="tx1"/>
                </a:solidFill>
                <a:latin typeface="HGPｺﾞｼｯｸE" pitchFamily="50" charset="-128"/>
                <a:ea typeface="HGPｺﾞｼｯｸE" pitchFamily="50" charset="-128"/>
              </a:rPr>
              <a:t>Bokan</a:t>
            </a:r>
            <a:endParaRPr lang="en-US" altLang="ja-JP" dirty="0" smtClean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  <a:p>
            <a:pPr algn="l"/>
            <a:endParaRPr kumimoji="1" lang="ja-JP" altLang="en-US" dirty="0">
              <a:solidFill>
                <a:schemeClr val="tx1"/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67644" y="2564904"/>
            <a:ext cx="62646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主人公の</a:t>
            </a:r>
            <a:r>
              <a:rPr kumimoji="1" lang="ja-JP" altLang="en-US" sz="36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3600" b="1" dirty="0" smtClean="0"/>
              <a:t>を</a:t>
            </a:r>
            <a:endParaRPr kumimoji="1" lang="en-US" altLang="ja-JP" sz="3600" b="1" dirty="0" smtClean="0"/>
          </a:p>
          <a:p>
            <a:r>
              <a:rPr lang="ja-JP" altLang="en-US" sz="3600" b="1" dirty="0" smtClean="0"/>
              <a:t>磁力（</a:t>
            </a:r>
            <a:r>
              <a:rPr lang="en-US" altLang="ja-JP" sz="3600" b="1" dirty="0" smtClean="0">
                <a:solidFill>
                  <a:srgbClr val="C00000"/>
                </a:solidFill>
              </a:rPr>
              <a:t>N</a:t>
            </a:r>
            <a:r>
              <a:rPr lang="ja-JP" altLang="en-US" sz="3600" b="1" dirty="0" smtClean="0">
                <a:solidFill>
                  <a:srgbClr val="C00000"/>
                </a:solidFill>
              </a:rPr>
              <a:t>極</a:t>
            </a:r>
            <a:r>
              <a:rPr lang="ja-JP" altLang="en-US" sz="3600" b="1" dirty="0" smtClean="0"/>
              <a:t>・</a:t>
            </a:r>
            <a:r>
              <a:rPr lang="en-US" altLang="ja-JP" sz="3600" b="1" dirty="0" smtClean="0">
                <a:solidFill>
                  <a:schemeClr val="tx2"/>
                </a:solidFill>
              </a:rPr>
              <a:t>S</a:t>
            </a:r>
            <a:r>
              <a:rPr lang="ja-JP" altLang="en-US" sz="36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3600" b="1" dirty="0" smtClean="0"/>
              <a:t>）の力で誘導し</a:t>
            </a:r>
            <a:endParaRPr lang="en-US" altLang="ja-JP" sz="3600" b="1" dirty="0" smtClean="0"/>
          </a:p>
          <a:p>
            <a:r>
              <a:rPr lang="ja-JP" altLang="en-US" sz="3600" b="1" dirty="0"/>
              <a:t>迷路</a:t>
            </a:r>
            <a:r>
              <a:rPr lang="ja-JP" altLang="en-US" sz="3600" b="1" dirty="0" smtClean="0"/>
              <a:t>から脱出させるゲーム</a:t>
            </a:r>
            <a:endParaRPr lang="en-US" altLang="ja-JP" sz="3600" b="1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141234" y="1591550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テーマ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磁力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283968" y="1611957"/>
            <a:ext cx="46118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0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舞台</a:t>
            </a:r>
            <a:r>
              <a:rPr lang="ja-JP" altLang="en-US" sz="40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は</a:t>
            </a:r>
            <a:r>
              <a:rPr lang="ja-JP" altLang="en-US" sz="48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迷路</a:t>
            </a:r>
            <a:endParaRPr lang="en-US" altLang="ja-JP" sz="48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935596" y="4736620"/>
            <a:ext cx="66967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自身は</a:t>
            </a:r>
            <a:r>
              <a:rPr kumimoji="1" lang="en-US" altLang="ja-JP" sz="2800" b="1" dirty="0" smtClean="0">
                <a:solidFill>
                  <a:srgbClr val="C00000"/>
                </a:solidFill>
              </a:rPr>
              <a:t>N</a:t>
            </a:r>
            <a:r>
              <a:rPr kumimoji="1" lang="ja-JP" altLang="en-US" sz="2800" b="1" dirty="0" smtClean="0">
                <a:solidFill>
                  <a:srgbClr val="C00000"/>
                </a:solidFill>
              </a:rPr>
              <a:t>極</a:t>
            </a:r>
            <a:r>
              <a:rPr kumimoji="1" lang="ja-JP" altLang="en-US" sz="2800" b="1" dirty="0" smtClean="0"/>
              <a:t>状態、</a:t>
            </a:r>
            <a:r>
              <a:rPr kumimoji="1" lang="en-US" altLang="ja-JP" sz="2800" b="1" dirty="0" smtClean="0">
                <a:solidFill>
                  <a:schemeClr val="tx2"/>
                </a:solidFill>
              </a:rPr>
              <a:t>S</a:t>
            </a:r>
            <a:r>
              <a:rPr lang="ja-JP" altLang="en-US" sz="2800" b="1" dirty="0" smtClean="0">
                <a:solidFill>
                  <a:schemeClr val="tx2"/>
                </a:solidFill>
              </a:rPr>
              <a:t>極</a:t>
            </a:r>
            <a:r>
              <a:rPr lang="ja-JP" altLang="en-US" sz="2800" b="1" dirty="0" smtClean="0"/>
              <a:t>状態に変化する</a:t>
            </a:r>
            <a:endParaRPr lang="en-US" altLang="ja-JP" sz="2800" b="1" dirty="0" smtClean="0"/>
          </a:p>
          <a:p>
            <a:r>
              <a:rPr kumimoji="1" lang="ja-JP" altLang="en-US" sz="2800" b="1" dirty="0" smtClean="0">
                <a:solidFill>
                  <a:schemeClr val="accent6">
                    <a:lumMod val="50000"/>
                  </a:schemeClr>
                </a:solidFill>
              </a:rPr>
              <a:t>コイル</a:t>
            </a:r>
            <a:r>
              <a:rPr kumimoji="1" lang="ja-JP" altLang="en-US" sz="2800" b="1" dirty="0" smtClean="0"/>
              <a:t>の状態を考慮してうまく誘導しよう</a:t>
            </a:r>
            <a:r>
              <a:rPr kumimoji="1" lang="en-US" altLang="ja-JP" sz="2800" b="1" dirty="0" smtClean="0"/>
              <a:t>!!</a:t>
            </a:r>
          </a:p>
          <a:p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6092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壁（ビリビリ）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壁（ビリビリ）</a:t>
            </a:r>
            <a:endParaRPr lang="en-US" altLang="ja-JP" dirty="0" smtClean="0"/>
          </a:p>
          <a:p>
            <a:r>
              <a:rPr lang="ja-JP" altLang="en-US" dirty="0" smtClean="0"/>
              <a:t>・壁に触れると死亡</a:t>
            </a:r>
            <a:endParaRPr lang="en-US" altLang="ja-JP" dirty="0" smtClean="0"/>
          </a:p>
          <a:p>
            <a:r>
              <a:rPr lang="ja-JP" altLang="en-US" dirty="0" smtClean="0"/>
              <a:t>・一撃死</a:t>
            </a:r>
            <a:endParaRPr lang="en-US" altLang="ja-JP" dirty="0" smtClean="0"/>
          </a:p>
          <a:p>
            <a:r>
              <a:rPr lang="ja-JP" altLang="en-US" dirty="0" smtClean="0"/>
              <a:t>・漏電</a:t>
            </a:r>
            <a:endParaRPr lang="en-US" altLang="ja-JP" dirty="0" smtClean="0"/>
          </a:p>
          <a:p>
            <a:r>
              <a:rPr lang="ja-JP" altLang="en-US" dirty="0" smtClean="0"/>
              <a:t>・ステージの端、ステージ内にある</a:t>
            </a:r>
            <a:endParaRPr lang="en-US" altLang="ja-JP" dirty="0" smtClean="0"/>
          </a:p>
          <a:p>
            <a:endParaRPr lang="en-US" altLang="ja-JP" dirty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4242226" y="3138378"/>
            <a:ext cx="674680" cy="674680"/>
            <a:chOff x="1619672" y="2097819"/>
            <a:chExt cx="1116124" cy="1116124"/>
          </a:xfrm>
        </p:grpSpPr>
        <p:sp>
          <p:nvSpPr>
            <p:cNvPr id="44" name="円/楕円 43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6042426" y="3911738"/>
            <a:ext cx="783095" cy="783095"/>
            <a:chOff x="3664008" y="3213943"/>
            <a:chExt cx="1103412" cy="1103412"/>
          </a:xfrm>
        </p:grpSpPr>
        <p:sp>
          <p:nvSpPr>
            <p:cNvPr id="48" name="円/楕円 4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63" name="下矢印 62"/>
          <p:cNvSpPr/>
          <p:nvPr/>
        </p:nvSpPr>
        <p:spPr>
          <a:xfrm flipV="1">
            <a:off x="5178330" y="4484588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5174361" y="4925307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3851920" y="2192507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434139" y="4946733"/>
            <a:ext cx="1365496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37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261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11960" y="1500097"/>
            <a:ext cx="2664296" cy="2664296"/>
            <a:chOff x="2375756" y="3825044"/>
            <a:chExt cx="2664296" cy="2664296"/>
          </a:xfrm>
        </p:grpSpPr>
        <p:sp>
          <p:nvSpPr>
            <p:cNvPr id="9" name="円/楕円 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13" name="円/楕円 12"/>
          <p:cNvSpPr/>
          <p:nvPr/>
        </p:nvSpPr>
        <p:spPr>
          <a:xfrm>
            <a:off x="1497842" y="5471340"/>
            <a:ext cx="439023" cy="43902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>
            <a:stCxn id="13" idx="7"/>
            <a:endCxn id="18" idx="3"/>
          </p:cNvCxnSpPr>
          <p:nvPr/>
        </p:nvCxnSpPr>
        <p:spPr>
          <a:xfrm flipV="1">
            <a:off x="1872572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円/楕円 17"/>
          <p:cNvSpPr/>
          <p:nvPr/>
        </p:nvSpPr>
        <p:spPr>
          <a:xfrm>
            <a:off x="4547404" y="3212976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・ゲージ消費による磁界の配置</a:t>
            </a:r>
            <a:endParaRPr lang="en-US" altLang="ja-JP" dirty="0" smtClean="0"/>
          </a:p>
          <a:p>
            <a:r>
              <a:rPr kumimoji="1" lang="ja-JP" altLang="en-US" dirty="0" smtClean="0"/>
              <a:t>・ステージ内のエネルギー回収によるゲージ回復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>
            <a:endCxn id="18" idx="3"/>
          </p:cNvCxnSpPr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endCxn id="18" idx="3"/>
          </p:cNvCxnSpPr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5733256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>
            <a:off x="8318826" y="4710329"/>
            <a:ext cx="0" cy="49248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/>
          <p:nvPr/>
        </p:nvCxnSpPr>
        <p:spPr>
          <a:xfrm>
            <a:off x="5544671" y="5058795"/>
            <a:ext cx="0" cy="6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>
            <a:off x="8557386" y="5041029"/>
            <a:ext cx="0" cy="6198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100392" y="5041029"/>
            <a:ext cx="0" cy="6451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5544108" y="5247601"/>
            <a:ext cx="30132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6660232" y="4717360"/>
            <a:ext cx="0" cy="492482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6156739" y="4365104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残り回数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7779047" y="4365104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消費量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7312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4211960" y="1500097"/>
            <a:ext cx="2664296" cy="2664296"/>
            <a:chOff x="2375756" y="3825044"/>
            <a:chExt cx="2664296" cy="2664296"/>
          </a:xfrm>
        </p:grpSpPr>
        <p:sp>
          <p:nvSpPr>
            <p:cNvPr id="9" name="円/楕円 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・ゲージが貯まると自機の磁極の強制変化（Ｓ→Ｎ、Ｎ→Ｓ）</a:t>
            </a:r>
            <a:endParaRPr lang="en-US" altLang="ja-JP" dirty="0" smtClean="0"/>
          </a:p>
          <a:p>
            <a:r>
              <a:rPr kumimoji="1" lang="ja-JP" altLang="en-US" dirty="0" smtClean="0"/>
              <a:t>・エネルギーに触れると回収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94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2003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・ゲージが溜まるとスーパーモード</a:t>
            </a:r>
            <a:endParaRPr lang="en-US" altLang="ja-JP" dirty="0" smtClean="0"/>
          </a:p>
          <a:p>
            <a:r>
              <a:rPr kumimoji="1" lang="ja-JP" altLang="en-US" dirty="0" smtClean="0"/>
              <a:t>・壁（ビリビリ）以外のモノ、ギミックを壊せる</a:t>
            </a:r>
            <a:endParaRPr kumimoji="1" lang="en-US" altLang="ja-JP" dirty="0" smtClean="0"/>
          </a:p>
        </p:txBody>
      </p: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</a:p>
          <a:p>
            <a:pPr algn="ctr"/>
            <a:endParaRPr kumimoji="1" lang="ja-JP" altLang="en-US" dirty="0"/>
          </a:p>
        </p:txBody>
      </p: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正方形/長方形 42"/>
          <p:cNvSpPr/>
          <p:nvPr/>
        </p:nvSpPr>
        <p:spPr>
          <a:xfrm>
            <a:off x="4164169" y="2149699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5906351" y="306520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7380312" y="1880861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4973250" y="158077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7380312" y="3054275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4283429" y="273270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爆発 1 2"/>
          <p:cNvSpPr/>
          <p:nvPr/>
        </p:nvSpPr>
        <p:spPr>
          <a:xfrm>
            <a:off x="4355976" y="1927262"/>
            <a:ext cx="2918658" cy="1407610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破壊できる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82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1149391"/>
            <a:ext cx="3271651" cy="120032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・ゲージが溜まると自機を中心に爆発</a:t>
            </a:r>
            <a:endParaRPr lang="en-US" altLang="ja-JP" dirty="0" smtClean="0"/>
          </a:p>
          <a:p>
            <a:r>
              <a:rPr kumimoji="1" lang="ja-JP" altLang="en-US" dirty="0" smtClean="0"/>
              <a:t>・壁（ビリビリ）以外のモノ、ギミックを壊せる</a:t>
            </a:r>
            <a:endParaRPr kumimoji="1" lang="en-US" altLang="ja-JP" dirty="0" smtClean="0"/>
          </a:p>
        </p:txBody>
      </p:sp>
      <p:grpSp>
        <p:nvGrpSpPr>
          <p:cNvPr id="56" name="グループ化 55"/>
          <p:cNvGrpSpPr/>
          <p:nvPr/>
        </p:nvGrpSpPr>
        <p:grpSpPr>
          <a:xfrm>
            <a:off x="5544108" y="4742632"/>
            <a:ext cx="2988332" cy="729087"/>
            <a:chOff x="5544108" y="5652241"/>
            <a:chExt cx="2988332" cy="729087"/>
          </a:xfrm>
        </p:grpSpPr>
        <p:grpSp>
          <p:nvGrpSpPr>
            <p:cNvPr id="39" name="グループ化 38"/>
            <p:cNvGrpSpPr/>
            <p:nvPr/>
          </p:nvGrpSpPr>
          <p:grpSpPr>
            <a:xfrm>
              <a:off x="5544108" y="5652241"/>
              <a:ext cx="2988332" cy="729087"/>
              <a:chOff x="5544108" y="5652241"/>
              <a:chExt cx="2988332" cy="729087"/>
            </a:xfrm>
          </p:grpSpPr>
          <p:sp>
            <p:nvSpPr>
              <p:cNvPr id="38" name="正方形/長方形 37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正方形/長方形 36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5" name="正方形/長方形 54"/>
            <p:cNvSpPr/>
            <p:nvPr/>
          </p:nvSpPr>
          <p:spPr>
            <a:xfrm>
              <a:off x="8100392" y="5690851"/>
              <a:ext cx="432048" cy="6904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5544671" y="5847942"/>
            <a:ext cx="2988332" cy="729087"/>
            <a:chOff x="5544108" y="5652241"/>
            <a:chExt cx="2988332" cy="729087"/>
          </a:xfrm>
        </p:grpSpPr>
        <p:sp>
          <p:nvSpPr>
            <p:cNvPr id="57" name="正方形/長方形 56"/>
            <p:cNvSpPr/>
            <p:nvPr/>
          </p:nvSpPr>
          <p:spPr>
            <a:xfrm>
              <a:off x="5544671" y="5690851"/>
              <a:ext cx="2987206" cy="681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5544108" y="5652241"/>
              <a:ext cx="2988332" cy="7290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円/楕円 1"/>
          <p:cNvSpPr/>
          <p:nvPr/>
        </p:nvSpPr>
        <p:spPr>
          <a:xfrm>
            <a:off x="2780371" y="1410807"/>
            <a:ext cx="4219738" cy="41873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1816333" y="3587706"/>
            <a:ext cx="2739125" cy="19479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1353826" y="2929063"/>
            <a:ext cx="3398194" cy="3062895"/>
            <a:chOff x="1353826" y="2929063"/>
            <a:chExt cx="3398194" cy="3062895"/>
          </a:xfrm>
          <a:solidFill>
            <a:srgbClr val="00B050"/>
          </a:solidFill>
        </p:grpSpPr>
        <p:sp>
          <p:nvSpPr>
            <p:cNvPr id="21" name="円/楕円 20"/>
            <p:cNvSpPr/>
            <p:nvPr/>
          </p:nvSpPr>
          <p:spPr>
            <a:xfrm>
              <a:off x="2506409" y="38297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792849" y="402037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22"/>
            <p:cNvSpPr/>
            <p:nvPr/>
          </p:nvSpPr>
          <p:spPr>
            <a:xfrm>
              <a:off x="1922623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円/楕円 23"/>
            <p:cNvSpPr/>
            <p:nvPr/>
          </p:nvSpPr>
          <p:spPr>
            <a:xfrm>
              <a:off x="3755644" y="407707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円/楕円 24"/>
            <p:cNvSpPr/>
            <p:nvPr/>
          </p:nvSpPr>
          <p:spPr>
            <a:xfrm>
              <a:off x="4463988" y="4667984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58292" y="524760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654542" y="3526392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2976674" y="5652241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/>
            <p:cNvSpPr/>
            <p:nvPr/>
          </p:nvSpPr>
          <p:spPr>
            <a:xfrm>
              <a:off x="3923928" y="5703926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円/楕円 29"/>
            <p:cNvSpPr/>
            <p:nvPr/>
          </p:nvSpPr>
          <p:spPr>
            <a:xfrm>
              <a:off x="4067944" y="501574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3239260" y="3987469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/楕円 31"/>
            <p:cNvSpPr/>
            <p:nvPr/>
          </p:nvSpPr>
          <p:spPr>
            <a:xfrm>
              <a:off x="2567361" y="2929063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/楕円 32"/>
            <p:cNvSpPr/>
            <p:nvPr/>
          </p:nvSpPr>
          <p:spPr>
            <a:xfrm>
              <a:off x="2174642" y="3432487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33"/>
            <p:cNvSpPr/>
            <p:nvPr/>
          </p:nvSpPr>
          <p:spPr>
            <a:xfrm>
              <a:off x="1353826" y="4379925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34"/>
            <p:cNvSpPr/>
            <p:nvPr/>
          </p:nvSpPr>
          <p:spPr>
            <a:xfrm>
              <a:off x="3451163" y="4914779"/>
              <a:ext cx="288032" cy="288032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2774697" y="4509120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8" name="直線矢印コネクタ 47"/>
          <p:cNvCxnSpPr/>
          <p:nvPr/>
        </p:nvCxnSpPr>
        <p:spPr>
          <a:xfrm flipV="1">
            <a:off x="3798558" y="3432487"/>
            <a:ext cx="665430" cy="21951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519473" y="3587706"/>
            <a:ext cx="1092224" cy="46154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flipV="1">
            <a:off x="4023261" y="3587706"/>
            <a:ext cx="588436" cy="576687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3046324" y="3651999"/>
            <a:ext cx="1501080" cy="95277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433472" y="4903123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取得前</a:t>
            </a:r>
            <a:endParaRPr kumimoji="1" lang="en-US" altLang="ja-JP" dirty="0" smtClean="0"/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433472" y="6042440"/>
            <a:ext cx="107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取得後</a:t>
            </a:r>
            <a:endParaRPr lang="en-US" altLang="ja-JP" dirty="0" smtClean="0"/>
          </a:p>
        </p:txBody>
      </p:sp>
      <p:sp>
        <p:nvSpPr>
          <p:cNvPr id="46" name="円/楕円 45"/>
          <p:cNvSpPr/>
          <p:nvPr/>
        </p:nvSpPr>
        <p:spPr>
          <a:xfrm>
            <a:off x="1507259" y="5466648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47" name="円/楕円 46"/>
          <p:cNvSpPr/>
          <p:nvPr/>
        </p:nvSpPr>
        <p:spPr>
          <a:xfrm>
            <a:off x="4555458" y="328847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</a:p>
          <a:p>
            <a:pPr algn="ctr"/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>
            <a:off x="4131273" y="1730897"/>
            <a:ext cx="26977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/>
          <p:cNvSpPr/>
          <p:nvPr/>
        </p:nvSpPr>
        <p:spPr>
          <a:xfrm>
            <a:off x="5965749" y="369071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/>
          <p:cNvSpPr/>
          <p:nvPr/>
        </p:nvSpPr>
        <p:spPr>
          <a:xfrm>
            <a:off x="5110610" y="2709851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円/楕円 61"/>
          <p:cNvSpPr/>
          <p:nvPr/>
        </p:nvSpPr>
        <p:spPr>
          <a:xfrm>
            <a:off x="5568359" y="3721206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/>
        </p:nvSpPr>
        <p:spPr>
          <a:xfrm>
            <a:off x="5877502" y="3009937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/>
          <p:cNvSpPr/>
          <p:nvPr/>
        </p:nvSpPr>
        <p:spPr>
          <a:xfrm>
            <a:off x="4347310" y="2337732"/>
            <a:ext cx="300086" cy="300086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乗算記号 3"/>
          <p:cNvSpPr/>
          <p:nvPr/>
        </p:nvSpPr>
        <p:spPr>
          <a:xfrm>
            <a:off x="4244542" y="1665405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乗算記号 51"/>
          <p:cNvSpPr/>
          <p:nvPr/>
        </p:nvSpPr>
        <p:spPr>
          <a:xfrm>
            <a:off x="4203260" y="222759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乗算記号 53"/>
          <p:cNvSpPr/>
          <p:nvPr/>
        </p:nvSpPr>
        <p:spPr>
          <a:xfrm>
            <a:off x="4987506" y="260434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乗算記号 57"/>
          <p:cNvSpPr/>
          <p:nvPr/>
        </p:nvSpPr>
        <p:spPr>
          <a:xfrm>
            <a:off x="5733452" y="2859894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乗算記号 64"/>
          <p:cNvSpPr/>
          <p:nvPr/>
        </p:nvSpPr>
        <p:spPr>
          <a:xfrm>
            <a:off x="5860950" y="354666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乗算記号 65"/>
          <p:cNvSpPr/>
          <p:nvPr/>
        </p:nvSpPr>
        <p:spPr>
          <a:xfrm>
            <a:off x="5441231" y="3546662"/>
            <a:ext cx="588185" cy="588185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3491880" y="1340768"/>
            <a:ext cx="4896544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39552" y="1135402"/>
            <a:ext cx="2664296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壁（</a:t>
            </a:r>
            <a:r>
              <a:rPr lang="ja-JP" altLang="en-US" dirty="0"/>
              <a:t>磁力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磁力を発する壁</a:t>
            </a:r>
            <a:endParaRPr lang="en-US" altLang="ja-JP" dirty="0" smtClean="0"/>
          </a:p>
          <a:p>
            <a:r>
              <a:rPr lang="ja-JP" altLang="en-US" dirty="0" smtClean="0"/>
              <a:t>自機が近づくと、吸い付きまたは反発する</a:t>
            </a:r>
            <a:endParaRPr lang="en-US" altLang="ja-JP" dirty="0" smtClean="0"/>
          </a:p>
          <a:p>
            <a:r>
              <a:rPr lang="ja-JP" altLang="en-US" dirty="0"/>
              <a:t>磁力</a:t>
            </a:r>
            <a:r>
              <a:rPr lang="ja-JP" altLang="en-US" dirty="0" smtClean="0"/>
              <a:t>は最弱、磁界優先</a:t>
            </a:r>
            <a:endParaRPr lang="en-US" altLang="ja-JP" dirty="0" smtClean="0"/>
          </a:p>
        </p:txBody>
      </p:sp>
      <p:sp>
        <p:nvSpPr>
          <p:cNvPr id="26" name="円/楕円 25"/>
          <p:cNvSpPr/>
          <p:nvPr/>
        </p:nvSpPr>
        <p:spPr>
          <a:xfrm>
            <a:off x="3165714" y="3589158"/>
            <a:ext cx="322580" cy="32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5" name="円/楕円 24"/>
          <p:cNvSpPr/>
          <p:nvPr/>
        </p:nvSpPr>
        <p:spPr>
          <a:xfrm>
            <a:off x="8393963" y="3415238"/>
            <a:ext cx="284030" cy="293227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1" name="月 10"/>
          <p:cNvSpPr/>
          <p:nvPr/>
        </p:nvSpPr>
        <p:spPr>
          <a:xfrm flipH="1">
            <a:off x="3521438" y="1332243"/>
            <a:ext cx="1944216" cy="5179567"/>
          </a:xfrm>
          <a:prstGeom prst="moon">
            <a:avLst>
              <a:gd name="adj" fmla="val 875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3491880" y="1340768"/>
            <a:ext cx="360040" cy="518457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月 32"/>
          <p:cNvSpPr/>
          <p:nvPr/>
        </p:nvSpPr>
        <p:spPr>
          <a:xfrm>
            <a:off x="6449747" y="1319450"/>
            <a:ext cx="1944216" cy="5179567"/>
          </a:xfrm>
          <a:prstGeom prst="moon">
            <a:avLst>
              <a:gd name="adj" fmla="val 87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8028384" y="1319450"/>
            <a:ext cx="360040" cy="51845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7020272" y="4789858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 flipV="1">
            <a:off x="7217461" y="3909234"/>
            <a:ext cx="594899" cy="7439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/>
          <p:cNvGrpSpPr/>
          <p:nvPr/>
        </p:nvGrpSpPr>
        <p:grpSpPr>
          <a:xfrm>
            <a:off x="4644008" y="4880868"/>
            <a:ext cx="273030" cy="364040"/>
            <a:chOff x="611560" y="404664"/>
            <a:chExt cx="648072" cy="864096"/>
          </a:xfrm>
        </p:grpSpPr>
        <p:sp>
          <p:nvSpPr>
            <p:cNvPr id="42" name="二等辺三角形 41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/楕円 42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2" name="直線矢印コネクタ 51"/>
          <p:cNvCxnSpPr/>
          <p:nvPr/>
        </p:nvCxnSpPr>
        <p:spPr>
          <a:xfrm flipV="1">
            <a:off x="4774636" y="4065813"/>
            <a:ext cx="594899" cy="7439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545687" y="4797152"/>
            <a:ext cx="3750630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放電ポイント</a:t>
            </a:r>
            <a:endParaRPr lang="en-US" altLang="ja-JP" dirty="0" smtClean="0"/>
          </a:p>
          <a:p>
            <a:r>
              <a:rPr lang="ja-JP" altLang="en-US" dirty="0"/>
              <a:t>一定の間隔</a:t>
            </a:r>
            <a:r>
              <a:rPr lang="ja-JP" altLang="en-US" dirty="0" smtClean="0"/>
              <a:t>で放電している</a:t>
            </a:r>
            <a:endParaRPr lang="en-US" altLang="ja-JP" dirty="0" smtClean="0"/>
          </a:p>
          <a:p>
            <a:r>
              <a:rPr lang="ja-JP" altLang="en-US" dirty="0" smtClean="0"/>
              <a:t>放電に当たると死ぬ</a:t>
            </a:r>
            <a:endParaRPr lang="en-US" altLang="ja-JP" dirty="0" smtClean="0"/>
          </a:p>
          <a:p>
            <a:r>
              <a:rPr lang="ja-JP" altLang="en-US" dirty="0"/>
              <a:t>放電</a:t>
            </a:r>
            <a:r>
              <a:rPr lang="ja-JP" altLang="en-US" dirty="0" smtClean="0"/>
              <a:t>が消えたタイミングで通り抜ける</a:t>
            </a:r>
            <a:endParaRPr lang="en-US" altLang="ja-JP" dirty="0"/>
          </a:p>
        </p:txBody>
      </p:sp>
      <p:sp>
        <p:nvSpPr>
          <p:cNvPr id="2" name="正方形/長方形 1"/>
          <p:cNvSpPr/>
          <p:nvPr/>
        </p:nvSpPr>
        <p:spPr>
          <a:xfrm>
            <a:off x="768948" y="1287518"/>
            <a:ext cx="2925720" cy="30978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2204494" y="3191199"/>
            <a:ext cx="163137" cy="217516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768948" y="1287518"/>
            <a:ext cx="215126" cy="3097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984074" y="2403878"/>
            <a:ext cx="688405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2878774" y="2373251"/>
            <a:ext cx="815894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稲妻 3"/>
          <p:cNvSpPr/>
          <p:nvPr/>
        </p:nvSpPr>
        <p:spPr>
          <a:xfrm rot="8784682">
            <a:off x="1747426" y="2201921"/>
            <a:ext cx="1090981" cy="595807"/>
          </a:xfrm>
          <a:prstGeom prst="lightningBol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48064" y="1287517"/>
            <a:ext cx="2925720" cy="30978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6431225" y="1897314"/>
            <a:ext cx="467905" cy="467905"/>
            <a:chOff x="3664008" y="3213943"/>
            <a:chExt cx="1103412" cy="1103412"/>
          </a:xfrm>
        </p:grpSpPr>
        <p:sp>
          <p:nvSpPr>
            <p:cNvPr id="38" name="円/楕円 3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/楕円 3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/楕円 3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/楕円 4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29" name="下矢印 28"/>
          <p:cNvSpPr/>
          <p:nvPr/>
        </p:nvSpPr>
        <p:spPr>
          <a:xfrm flipV="1">
            <a:off x="6599899" y="2520615"/>
            <a:ext cx="172101" cy="6645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/>
          <p:cNvGrpSpPr/>
          <p:nvPr/>
        </p:nvGrpSpPr>
        <p:grpSpPr>
          <a:xfrm>
            <a:off x="6583610" y="3191198"/>
            <a:ext cx="163137" cy="217516"/>
            <a:chOff x="611560" y="404664"/>
            <a:chExt cx="648072" cy="864096"/>
          </a:xfrm>
        </p:grpSpPr>
        <p:sp>
          <p:nvSpPr>
            <p:cNvPr id="35" name="二等辺三角形 3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正方形/長方形 30"/>
          <p:cNvSpPr/>
          <p:nvPr/>
        </p:nvSpPr>
        <p:spPr>
          <a:xfrm>
            <a:off x="5148064" y="1287517"/>
            <a:ext cx="215126" cy="30978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5363190" y="2403877"/>
            <a:ext cx="688405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257890" y="2373250"/>
            <a:ext cx="815894" cy="2731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矢印 7"/>
          <p:cNvSpPr/>
          <p:nvPr/>
        </p:nvSpPr>
        <p:spPr>
          <a:xfrm>
            <a:off x="3995936" y="2617426"/>
            <a:ext cx="850132" cy="432048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59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追加要素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683348" y="2004880"/>
            <a:ext cx="288032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回転する十字の電撃棒</a:t>
            </a:r>
            <a:endParaRPr lang="en-US" altLang="ja-JP" dirty="0" smtClean="0"/>
          </a:p>
          <a:p>
            <a:r>
              <a:rPr lang="ja-JP" altLang="en-US" dirty="0" smtClean="0"/>
              <a:t>当たると死ぬ</a:t>
            </a:r>
            <a:endParaRPr lang="en-US" altLang="ja-JP" dirty="0" smtClean="0"/>
          </a:p>
        </p:txBody>
      </p:sp>
      <p:grpSp>
        <p:nvGrpSpPr>
          <p:cNvPr id="8" name="グループ化 7"/>
          <p:cNvGrpSpPr/>
          <p:nvPr/>
        </p:nvGrpSpPr>
        <p:grpSpPr>
          <a:xfrm>
            <a:off x="539552" y="1372528"/>
            <a:ext cx="4824536" cy="5034299"/>
            <a:chOff x="539552" y="1372528"/>
            <a:chExt cx="3744416" cy="3907217"/>
          </a:xfrm>
        </p:grpSpPr>
        <p:sp>
          <p:nvSpPr>
            <p:cNvPr id="2" name="正方形/長方形 1"/>
            <p:cNvSpPr/>
            <p:nvPr/>
          </p:nvSpPr>
          <p:spPr>
            <a:xfrm>
              <a:off x="539552" y="1372528"/>
              <a:ext cx="3744416" cy="390721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0" name="グループ化 59"/>
            <p:cNvGrpSpPr/>
            <p:nvPr/>
          </p:nvGrpSpPr>
          <p:grpSpPr>
            <a:xfrm>
              <a:off x="2308879" y="4675998"/>
              <a:ext cx="205762" cy="274349"/>
              <a:chOff x="611560" y="404664"/>
              <a:chExt cx="648072" cy="864096"/>
            </a:xfrm>
          </p:grpSpPr>
          <p:sp>
            <p:nvSpPr>
              <p:cNvPr id="61" name="二等辺三角形 60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円/楕円 61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" name="グループ化 6"/>
            <p:cNvGrpSpPr/>
            <p:nvPr/>
          </p:nvGrpSpPr>
          <p:grpSpPr>
            <a:xfrm rot="2769494">
              <a:off x="996196" y="1510284"/>
              <a:ext cx="2831127" cy="2831127"/>
              <a:chOff x="924188" y="1772816"/>
              <a:chExt cx="2831127" cy="2831127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2267744" y="1772816"/>
                <a:ext cx="144016" cy="2831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正方形/長方形 22"/>
              <p:cNvSpPr/>
              <p:nvPr/>
            </p:nvSpPr>
            <p:spPr>
              <a:xfrm rot="16200000">
                <a:off x="2267744" y="1784830"/>
                <a:ext cx="144016" cy="2831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下カーブ矢印 24"/>
            <p:cNvSpPr/>
            <p:nvPr/>
          </p:nvSpPr>
          <p:spPr>
            <a:xfrm rot="5400000" flipV="1">
              <a:off x="331104" y="2679600"/>
              <a:ext cx="1368662" cy="703173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下カーブ矢印 25"/>
            <p:cNvSpPr/>
            <p:nvPr/>
          </p:nvSpPr>
          <p:spPr>
            <a:xfrm rot="16200000" flipV="1">
              <a:off x="3106487" y="2601171"/>
              <a:ext cx="1368658" cy="703171"/>
            </a:xfrm>
            <a:prstGeom prst="curved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54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47732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画面下からもゲームオーバー要素</a:t>
            </a:r>
            <a:endParaRPr lang="en-US" altLang="ja-JP" dirty="0" smtClean="0"/>
          </a:p>
          <a:p>
            <a:r>
              <a:rPr lang="ja-JP" altLang="en-US" dirty="0" smtClean="0"/>
              <a:t>・下から</a:t>
            </a:r>
            <a:r>
              <a:rPr kumimoji="1" lang="ja-JP" altLang="en-US" dirty="0" smtClean="0"/>
              <a:t>何か来る、迫ってくる</a:t>
            </a:r>
            <a:endParaRPr kumimoji="1" lang="en-US" altLang="ja-JP" dirty="0" smtClean="0"/>
          </a:p>
          <a:p>
            <a:r>
              <a:rPr lang="ja-JP" altLang="en-US" dirty="0" smtClean="0"/>
              <a:t>・下から壊れていく</a:t>
            </a:r>
            <a:endParaRPr lang="en-US" altLang="ja-JP" dirty="0" smtClean="0"/>
          </a:p>
          <a:p>
            <a:r>
              <a:rPr lang="ja-JP" altLang="en-US" dirty="0" smtClean="0"/>
              <a:t>・壊れていくデータから逃げる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993" y="1353174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" name="雲 3"/>
          <p:cNvSpPr/>
          <p:nvPr/>
        </p:nvSpPr>
        <p:spPr>
          <a:xfrm>
            <a:off x="3789993" y="5877272"/>
            <a:ext cx="4896544" cy="844109"/>
          </a:xfrm>
          <a:prstGeom prst="clou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92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44365" y="4077072"/>
            <a:ext cx="2350729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44366" y="5601816"/>
            <a:ext cx="3888432" cy="228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爆発 1 9"/>
          <p:cNvSpPr/>
          <p:nvPr/>
        </p:nvSpPr>
        <p:spPr>
          <a:xfrm>
            <a:off x="-6529" y="0"/>
            <a:ext cx="4650538" cy="1708496"/>
          </a:xfrm>
          <a:prstGeom prst="irregularSeal1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b="1" dirty="0" smtClean="0">
                <a:solidFill>
                  <a:srgbClr val="FFFF00"/>
                </a:solidFill>
              </a:rPr>
              <a:t>触る</a:t>
            </a:r>
            <a:r>
              <a:rPr kumimoji="1" lang="ja-JP" altLang="en-US" sz="2800" b="1" dirty="0" err="1" smtClean="0">
                <a:solidFill>
                  <a:srgbClr val="FFFF00"/>
                </a:solidFill>
              </a:rPr>
              <a:t>な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危険</a:t>
            </a:r>
            <a:r>
              <a:rPr kumimoji="1" lang="en-US" altLang="ja-JP" sz="2800" b="1" dirty="0" smtClean="0">
                <a:solidFill>
                  <a:srgbClr val="FFFF00"/>
                </a:solidFill>
              </a:rPr>
              <a:t>!</a:t>
            </a:r>
            <a:r>
              <a:rPr kumimoji="1" lang="ja-JP" altLang="en-US" sz="2800" b="1" dirty="0" smtClean="0">
                <a:solidFill>
                  <a:srgbClr val="FFFF00"/>
                </a:solidFill>
              </a:rPr>
              <a:t>！</a:t>
            </a:r>
            <a:endParaRPr kumimoji="1" lang="ja-JP" alt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円/楕円 11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481786" y="1700542"/>
            <a:ext cx="4611848" cy="160043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壁は</a:t>
            </a:r>
            <a:r>
              <a:rPr lang="ja-JP" altLang="en-US" sz="5400" b="1" dirty="0" smtClean="0">
                <a:ln w="17780" cmpd="sng">
                  <a:solidFill>
                    <a:srgbClr val="C00000"/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高圧電流</a:t>
            </a:r>
            <a:endParaRPr lang="en-US" altLang="ja-JP" sz="5400" b="1" dirty="0" smtClean="0">
              <a:ln w="17780" cmpd="sng">
                <a:solidFill>
                  <a:srgbClr val="C00000"/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ja-JP" altLang="en-US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触れたらアウト</a:t>
            </a:r>
            <a:r>
              <a:rPr lang="en-US" altLang="ja-JP" sz="4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!!</a:t>
            </a:r>
            <a:endParaRPr lang="ja-JP" altLang="en-US" sz="4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652120" y="3351565"/>
            <a:ext cx="3132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磁界を設置し、</a:t>
            </a:r>
            <a:endParaRPr kumimoji="1" lang="en-US" altLang="ja-JP" sz="2800" b="1" dirty="0" smtClean="0"/>
          </a:p>
          <a:p>
            <a:r>
              <a:rPr lang="ja-JP" altLang="en-US" sz="2800" b="1" dirty="0"/>
              <a:t>自機を誘導</a:t>
            </a:r>
            <a:endParaRPr kumimoji="1" lang="ja-JP" altLang="en-US" sz="2800" b="1" dirty="0"/>
          </a:p>
        </p:txBody>
      </p:sp>
      <p:sp>
        <p:nvSpPr>
          <p:cNvPr id="16" name="円/楕円 15"/>
          <p:cNvSpPr/>
          <p:nvPr/>
        </p:nvSpPr>
        <p:spPr>
          <a:xfrm>
            <a:off x="3635896" y="4514654"/>
            <a:ext cx="1008113" cy="1008113"/>
          </a:xfrm>
          <a:prstGeom prst="ellipse">
            <a:avLst/>
          </a:prstGeom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0215" y="4750921"/>
            <a:ext cx="287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同じ極なら</a:t>
            </a:r>
            <a:r>
              <a:rPr kumimoji="1" lang="ja-JP" altLang="en-US" sz="3200" b="1" dirty="0" smtClean="0"/>
              <a:t>反発</a:t>
            </a:r>
            <a:r>
              <a:rPr kumimoji="1" lang="en-US" altLang="ja-JP" sz="3200" b="1" dirty="0" smtClean="0"/>
              <a:t>!!</a:t>
            </a:r>
            <a:endParaRPr kumimoji="1" lang="ja-JP" altLang="en-US" sz="3200" b="1" dirty="0"/>
          </a:p>
        </p:txBody>
      </p:sp>
      <p:sp>
        <p:nvSpPr>
          <p:cNvPr id="19" name="円/楕円 18"/>
          <p:cNvSpPr/>
          <p:nvPr/>
        </p:nvSpPr>
        <p:spPr>
          <a:xfrm>
            <a:off x="2987824" y="3780836"/>
            <a:ext cx="1040915" cy="1040915"/>
          </a:xfrm>
          <a:prstGeom prst="ellipse">
            <a:avLst/>
          </a:prstGeom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975448" y="4381591"/>
            <a:ext cx="4201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 smtClean="0"/>
              <a:t>違う極なら</a:t>
            </a:r>
            <a:r>
              <a:rPr kumimoji="1" lang="ja-JP" altLang="en-US" sz="3200" b="1" dirty="0" smtClean="0"/>
              <a:t>吸い付く</a:t>
            </a:r>
            <a:r>
              <a:rPr kumimoji="1" lang="en-US" altLang="ja-JP" sz="3200" b="1" dirty="0" smtClean="0"/>
              <a:t>!!</a:t>
            </a:r>
          </a:p>
          <a:p>
            <a:r>
              <a:rPr lang="ja-JP" altLang="en-US" sz="2400" b="1" dirty="0" smtClean="0"/>
              <a:t>すると自機の極</a:t>
            </a:r>
            <a:r>
              <a:rPr lang="ja-JP" altLang="en-US" sz="2400" b="1" dirty="0"/>
              <a:t>が</a:t>
            </a:r>
            <a:r>
              <a:rPr lang="ja-JP" altLang="en-US" sz="2400" b="1" dirty="0" smtClean="0"/>
              <a:t>変わり、</a:t>
            </a:r>
            <a:endParaRPr lang="en-US" altLang="ja-JP" sz="2400" b="1" dirty="0" smtClean="0"/>
          </a:p>
          <a:p>
            <a:r>
              <a:rPr lang="ja-JP" altLang="en-US" sz="2400" b="1" dirty="0" smtClean="0"/>
              <a:t>反発の力で飛び出す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92803" y="4627811"/>
            <a:ext cx="4439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 smtClean="0"/>
              <a:t>磁界を置く位置でルートが変わる</a:t>
            </a:r>
            <a:endParaRPr kumimoji="1" lang="en-US" altLang="ja-JP" sz="2400" b="1" dirty="0" smtClean="0"/>
          </a:p>
          <a:p>
            <a:r>
              <a:rPr lang="ja-JP" altLang="en-US" sz="2400" b="1" dirty="0" smtClean="0"/>
              <a:t>　巧み</a:t>
            </a:r>
            <a:r>
              <a:rPr lang="ja-JP" altLang="en-US" sz="2400" b="1" dirty="0"/>
              <a:t>な配置</a:t>
            </a:r>
            <a:r>
              <a:rPr lang="ja-JP" altLang="en-US" sz="2400" b="1" dirty="0" smtClean="0"/>
              <a:t>でゴールへ導け</a:t>
            </a:r>
            <a:r>
              <a:rPr lang="en-US" altLang="ja-JP" sz="2400" b="1" dirty="0" smtClean="0"/>
              <a:t>!!</a:t>
            </a:r>
            <a:endParaRPr kumimoji="1" lang="ja-JP" altLang="en-US" sz="2400" b="1" dirty="0"/>
          </a:p>
        </p:txBody>
      </p:sp>
      <p:sp>
        <p:nvSpPr>
          <p:cNvPr id="21" name="角丸四角形 20"/>
          <p:cNvSpPr/>
          <p:nvPr/>
        </p:nvSpPr>
        <p:spPr>
          <a:xfrm>
            <a:off x="4975448" y="192200"/>
            <a:ext cx="3809020" cy="2660736"/>
          </a:xfrm>
          <a:prstGeom prst="round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240607" y="404664"/>
            <a:ext cx="3310700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 smtClean="0">
                <a:solidFill>
                  <a:srgbClr val="FF0000"/>
                </a:solidFill>
              </a:rPr>
              <a:t>~</a:t>
            </a:r>
            <a:r>
              <a:rPr kumimoji="1" lang="ja-JP" altLang="en-US" sz="3200" dirty="0" smtClean="0">
                <a:solidFill>
                  <a:srgbClr val="FF0000"/>
                </a:solidFill>
              </a:rPr>
              <a:t>　面白さ　</a:t>
            </a:r>
            <a:r>
              <a:rPr kumimoji="1" lang="en-US" altLang="ja-JP" sz="3200" dirty="0" smtClean="0">
                <a:solidFill>
                  <a:srgbClr val="FF0000"/>
                </a:solidFill>
              </a:rPr>
              <a:t>~</a:t>
            </a:r>
          </a:p>
          <a:p>
            <a:endParaRPr kumimoji="1" lang="en-US" altLang="ja-JP" sz="1400" dirty="0" smtClean="0">
              <a:solidFill>
                <a:srgbClr val="FF0000"/>
              </a:solidFill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</a:rPr>
              <a:t>・判断ミスが即アウトの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r>
              <a:rPr lang="en-US" altLang="ja-JP" sz="2000" b="1" dirty="0" smtClean="0">
                <a:solidFill>
                  <a:srgbClr val="FF0000"/>
                </a:solidFill>
              </a:rPr>
              <a:t>   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スリル感</a:t>
            </a:r>
            <a:endParaRPr lang="en-US" altLang="ja-JP" sz="2000" b="1" dirty="0" smtClean="0">
              <a:solidFill>
                <a:srgbClr val="FF0000"/>
              </a:solidFill>
            </a:endParaRPr>
          </a:p>
          <a:p>
            <a:endParaRPr lang="en-US" altLang="ja-JP" sz="1100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・自分の好きなように道が</a:t>
            </a:r>
            <a:endParaRPr kumimoji="1" lang="en-US" altLang="ja-JP" sz="2000" b="1" dirty="0" smtClean="0">
              <a:solidFill>
                <a:srgbClr val="FF0000"/>
              </a:solidFill>
            </a:endParaRPr>
          </a:p>
          <a:p>
            <a:r>
              <a:rPr kumimoji="1" lang="ja-JP" altLang="en-US" sz="2000" b="1" dirty="0" smtClean="0">
                <a:solidFill>
                  <a:srgbClr val="FF0000"/>
                </a:solidFill>
              </a:rPr>
              <a:t>　作れる</a:t>
            </a:r>
            <a:r>
              <a:rPr lang="ja-JP" altLang="en-US" sz="2000" b="1" dirty="0" smtClean="0">
                <a:solidFill>
                  <a:srgbClr val="FF0000"/>
                </a:solidFill>
              </a:rPr>
              <a:t>創造性</a:t>
            </a:r>
            <a:endParaRPr kumimoji="1" lang="ja-JP" altLang="en-US" sz="2000" b="1" dirty="0">
              <a:solidFill>
                <a:srgbClr val="FF0000"/>
              </a:solidFill>
            </a:endParaRPr>
          </a:p>
        </p:txBody>
      </p:sp>
      <p:sp>
        <p:nvSpPr>
          <p:cNvPr id="25" name="円/楕円 24"/>
          <p:cNvSpPr/>
          <p:nvPr/>
        </p:nvSpPr>
        <p:spPr>
          <a:xfrm>
            <a:off x="481786" y="4694675"/>
            <a:ext cx="648072" cy="648072"/>
          </a:xfrm>
          <a:prstGeom prst="ellipse">
            <a:avLst/>
          </a:prstGeom>
          <a:solidFill>
            <a:srgbClr val="FF000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25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25532E-6 L 0.21319 -0.0074 C 0.26563 -0.00647 0.30139 -0.01965 0.30642 -0.04532 C 0.31215 -0.07377 0.28576 -0.10777 0.23976 -0.14107 L 0.05747 -0.28885 " pathEditMode="relative" rAng="-4510529" ptsTypes="FffFF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71" y="-9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056E-8 L 0.08698 0.00624 C 0.10556 0.00786 0.1316 0.00301 0.15764 -0.00694 C 0.18716 -0.01827 0.21007 -0.03168 0.225 -0.04625 L 0.29705 -0.1124 " pathEditMode="relative" rAng="-949861" ptsTypes="FffFF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-3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F81BD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04 -0.11239 L 0.48611 -0.332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4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5" grpId="0" uiExpand="1" build="allAtOnce"/>
      <p:bldP spid="16" grpId="0" animBg="1"/>
      <p:bldP spid="16" grpId="1" animBg="1"/>
      <p:bldP spid="19" grpId="0" animBg="1"/>
      <p:bldP spid="19" grpId="1" animBg="1"/>
      <p:bldP spid="18" grpId="0"/>
      <p:bldP spid="18" grpId="1"/>
      <p:bldP spid="25" grpId="2" animBg="1"/>
      <p:bldP spid="25" grpId="3" animBg="1"/>
      <p:bldP spid="25" grpId="4" animBg="1"/>
      <p:bldP spid="25" grpId="5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1754326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回収アイテム</a:t>
            </a:r>
            <a:endParaRPr lang="en-US" altLang="ja-JP" dirty="0" smtClean="0"/>
          </a:p>
          <a:p>
            <a:r>
              <a:rPr lang="ja-JP" altLang="en-US" dirty="0" smtClean="0"/>
              <a:t>・回収して目標を目指す</a:t>
            </a:r>
            <a:endParaRPr lang="en-US" altLang="ja-JP" dirty="0" smtClean="0"/>
          </a:p>
          <a:p>
            <a:r>
              <a:rPr lang="ja-JP" altLang="en-US" dirty="0" smtClean="0"/>
              <a:t>・得点用アイテム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例：ＣＰＵ内のデータを回収しながらＵＳＢへデータを移す</a:t>
            </a:r>
            <a:endParaRPr lang="en-US" altLang="ja-JP" dirty="0" smtClean="0"/>
          </a:p>
        </p:txBody>
      </p:sp>
      <p:grpSp>
        <p:nvGrpSpPr>
          <p:cNvPr id="3" name="グループ化 2"/>
          <p:cNvGrpSpPr/>
          <p:nvPr/>
        </p:nvGrpSpPr>
        <p:grpSpPr>
          <a:xfrm>
            <a:off x="3789993" y="1353174"/>
            <a:ext cx="4896544" cy="5184576"/>
            <a:chOff x="3789993" y="1353174"/>
            <a:chExt cx="4896544" cy="5184576"/>
          </a:xfrm>
        </p:grpSpPr>
        <p:grpSp>
          <p:nvGrpSpPr>
            <p:cNvPr id="2" name="グループ化 1"/>
            <p:cNvGrpSpPr/>
            <p:nvPr/>
          </p:nvGrpSpPr>
          <p:grpSpPr>
            <a:xfrm>
              <a:off x="3789993" y="1353174"/>
              <a:ext cx="4896544" cy="5184576"/>
              <a:chOff x="3491880" y="1340768"/>
              <a:chExt cx="4896544" cy="5184576"/>
            </a:xfrm>
          </p:grpSpPr>
          <p:sp>
            <p:nvSpPr>
              <p:cNvPr id="43" name="正方形/長方形 42"/>
              <p:cNvSpPr/>
              <p:nvPr/>
            </p:nvSpPr>
            <p:spPr>
              <a:xfrm>
                <a:off x="3491880" y="1340768"/>
                <a:ext cx="4896544" cy="5184576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4" name="グループ化 43"/>
              <p:cNvGrpSpPr/>
              <p:nvPr/>
            </p:nvGrpSpPr>
            <p:grpSpPr>
              <a:xfrm>
                <a:off x="4242226" y="3138378"/>
                <a:ext cx="674680" cy="674680"/>
                <a:chOff x="1619672" y="2097819"/>
                <a:chExt cx="1116124" cy="1116124"/>
              </a:xfrm>
            </p:grpSpPr>
            <p:sp>
              <p:nvSpPr>
                <p:cNvPr id="45" name="円/楕円 44"/>
                <p:cNvSpPr/>
                <p:nvPr/>
              </p:nvSpPr>
              <p:spPr>
                <a:xfrm>
                  <a:off x="1619672" y="2097819"/>
                  <a:ext cx="1116124" cy="11161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円/楕円 51"/>
                <p:cNvSpPr/>
                <p:nvPr/>
              </p:nvSpPr>
              <p:spPr>
                <a:xfrm>
                  <a:off x="1785582" y="2263493"/>
                  <a:ext cx="784775" cy="78477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円/楕円 53"/>
                <p:cNvSpPr/>
                <p:nvPr/>
              </p:nvSpPr>
              <p:spPr>
                <a:xfrm>
                  <a:off x="1921563" y="2399474"/>
                  <a:ext cx="512814" cy="512814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8" name="円/楕円 57"/>
                <p:cNvSpPr/>
                <p:nvPr/>
              </p:nvSpPr>
              <p:spPr>
                <a:xfrm>
                  <a:off x="2087237" y="2565384"/>
                  <a:ext cx="180993" cy="180993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S</a:t>
                  </a:r>
                  <a:endParaRPr kumimoji="1" lang="ja-JP" altLang="en-US" dirty="0"/>
                </a:p>
              </p:txBody>
            </p:sp>
          </p:grpSp>
          <p:grpSp>
            <p:nvGrpSpPr>
              <p:cNvPr id="60" name="グループ化 59"/>
              <p:cNvGrpSpPr/>
              <p:nvPr/>
            </p:nvGrpSpPr>
            <p:grpSpPr>
              <a:xfrm>
                <a:off x="6042426" y="3911738"/>
                <a:ext cx="783095" cy="783095"/>
                <a:chOff x="3664008" y="3213943"/>
                <a:chExt cx="1103412" cy="1103412"/>
              </a:xfrm>
            </p:grpSpPr>
            <p:sp>
              <p:nvSpPr>
                <p:cNvPr id="61" name="円/楕円 60"/>
                <p:cNvSpPr/>
                <p:nvPr/>
              </p:nvSpPr>
              <p:spPr>
                <a:xfrm>
                  <a:off x="3664008" y="3213943"/>
                  <a:ext cx="1103412" cy="1103412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2" name="円/楕円 61"/>
                <p:cNvSpPr/>
                <p:nvPr/>
              </p:nvSpPr>
              <p:spPr>
                <a:xfrm>
                  <a:off x="3828029" y="3377730"/>
                  <a:ext cx="775837" cy="775837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" name="円/楕円 62"/>
                <p:cNvSpPr/>
                <p:nvPr/>
              </p:nvSpPr>
              <p:spPr>
                <a:xfrm>
                  <a:off x="3962461" y="3512162"/>
                  <a:ext cx="506973" cy="506973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4" name="円/楕円 63"/>
                <p:cNvSpPr/>
                <p:nvPr/>
              </p:nvSpPr>
              <p:spPr>
                <a:xfrm>
                  <a:off x="4125037" y="3674739"/>
                  <a:ext cx="181820" cy="18182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dirty="0" smtClean="0"/>
                    <a:t>N</a:t>
                  </a:r>
                  <a:endParaRPr kumimoji="1" lang="ja-JP" altLang="en-US" dirty="0"/>
                </a:p>
              </p:txBody>
            </p:sp>
          </p:grpSp>
          <p:sp>
            <p:nvSpPr>
              <p:cNvPr id="65" name="下矢印 64"/>
              <p:cNvSpPr/>
              <p:nvPr/>
            </p:nvSpPr>
            <p:spPr>
              <a:xfrm flipV="1">
                <a:off x="5178330" y="4484588"/>
                <a:ext cx="288032" cy="1112249"/>
              </a:xfrm>
              <a:prstGeom prst="downArrow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6" name="グループ化 65"/>
              <p:cNvGrpSpPr/>
              <p:nvPr/>
            </p:nvGrpSpPr>
            <p:grpSpPr>
              <a:xfrm>
                <a:off x="5174361" y="4925307"/>
                <a:ext cx="273030" cy="364040"/>
                <a:chOff x="611560" y="404664"/>
                <a:chExt cx="648072" cy="864096"/>
              </a:xfrm>
            </p:grpSpPr>
            <p:sp>
              <p:nvSpPr>
                <p:cNvPr id="67" name="二等辺三角形 66"/>
                <p:cNvSpPr/>
                <p:nvPr/>
              </p:nvSpPr>
              <p:spPr>
                <a:xfrm>
                  <a:off x="611560" y="404664"/>
                  <a:ext cx="648072" cy="86409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8" name="円/楕円 67"/>
                <p:cNvSpPr/>
                <p:nvPr/>
              </p:nvSpPr>
              <p:spPr>
                <a:xfrm>
                  <a:off x="791580" y="908720"/>
                  <a:ext cx="288032" cy="288032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69" name="正方形/長方形 68"/>
              <p:cNvSpPr/>
              <p:nvPr/>
            </p:nvSpPr>
            <p:spPr>
              <a:xfrm>
                <a:off x="3491880" y="1340768"/>
                <a:ext cx="360040" cy="518457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/>
              <p:cNvSpPr/>
              <p:nvPr/>
            </p:nvSpPr>
            <p:spPr>
              <a:xfrm>
                <a:off x="3851920" y="2192507"/>
                <a:ext cx="2697720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/>
              <p:cNvSpPr/>
              <p:nvPr/>
            </p:nvSpPr>
            <p:spPr>
              <a:xfrm>
                <a:off x="6662888" y="4969737"/>
                <a:ext cx="1365496" cy="4572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8326497" y="1353174"/>
              <a:ext cx="360040" cy="51845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ひし形 6"/>
          <p:cNvSpPr/>
          <p:nvPr/>
        </p:nvSpPr>
        <p:spPr>
          <a:xfrm>
            <a:off x="6796771" y="3137082"/>
            <a:ext cx="1337730" cy="448726"/>
          </a:xfrm>
          <a:prstGeom prst="diamond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/>
              <a:t>データ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62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484757" y="1036847"/>
            <a:ext cx="8659244" cy="5435042"/>
            <a:chOff x="484756" y="563244"/>
            <a:chExt cx="9295991" cy="6408168"/>
          </a:xfrm>
        </p:grpSpPr>
        <p:sp>
          <p:nvSpPr>
            <p:cNvPr id="39" name="雲 38"/>
            <p:cNvSpPr/>
            <p:nvPr/>
          </p:nvSpPr>
          <p:spPr>
            <a:xfrm rot="17255871">
              <a:off x="3575844" y="766508"/>
              <a:ext cx="6408168" cy="6001639"/>
            </a:xfrm>
            <a:prstGeom prst="clou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雲 37"/>
            <p:cNvSpPr/>
            <p:nvPr/>
          </p:nvSpPr>
          <p:spPr>
            <a:xfrm>
              <a:off x="484756" y="4180683"/>
              <a:ext cx="5472608" cy="2545615"/>
            </a:xfrm>
            <a:prstGeom prst="cloud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grpSp>
        <p:nvGrpSpPr>
          <p:cNvPr id="2" name="グループ化 1"/>
          <p:cNvGrpSpPr/>
          <p:nvPr/>
        </p:nvGrpSpPr>
        <p:grpSpPr>
          <a:xfrm>
            <a:off x="951681" y="1103032"/>
            <a:ext cx="2664296" cy="2664296"/>
            <a:chOff x="4211960" y="1500097"/>
            <a:chExt cx="2664296" cy="2664296"/>
          </a:xfrm>
        </p:grpSpPr>
        <p:grpSp>
          <p:nvGrpSpPr>
            <p:cNvPr id="4" name="グループ化 3"/>
            <p:cNvGrpSpPr/>
            <p:nvPr/>
          </p:nvGrpSpPr>
          <p:grpSpPr>
            <a:xfrm>
              <a:off x="4211960" y="1500097"/>
              <a:ext cx="2664296" cy="2664296"/>
              <a:chOff x="2375756" y="3825044"/>
              <a:chExt cx="2664296" cy="2664296"/>
            </a:xfrm>
          </p:grpSpPr>
          <p:sp>
            <p:nvSpPr>
              <p:cNvPr id="7" name="円/楕円 6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円/楕円 10"/>
            <p:cNvSpPr/>
            <p:nvPr/>
          </p:nvSpPr>
          <p:spPr>
            <a:xfrm>
              <a:off x="5325159" y="2612733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4495369" y="2328505"/>
            <a:ext cx="4143383" cy="4143383"/>
            <a:chOff x="4275859" y="1697220"/>
            <a:chExt cx="4143383" cy="4143383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4275859" y="1697220"/>
              <a:ext cx="4143383" cy="4143383"/>
              <a:chOff x="2375756" y="3825044"/>
              <a:chExt cx="2664296" cy="2664296"/>
            </a:xfrm>
          </p:grpSpPr>
          <p:sp>
            <p:nvSpPr>
              <p:cNvPr id="15" name="円/楕円 14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/楕円 15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" name="円/楕円 23"/>
            <p:cNvSpPr/>
            <p:nvPr/>
          </p:nvSpPr>
          <p:spPr>
            <a:xfrm>
              <a:off x="6128038" y="3549398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grpSp>
        <p:nvGrpSpPr>
          <p:cNvPr id="32" name="グループ化 31"/>
          <p:cNvGrpSpPr/>
          <p:nvPr/>
        </p:nvGrpSpPr>
        <p:grpSpPr>
          <a:xfrm>
            <a:off x="1343821" y="4822119"/>
            <a:ext cx="1607016" cy="1607016"/>
            <a:chOff x="1833555" y="4054315"/>
            <a:chExt cx="1607016" cy="1607016"/>
          </a:xfrm>
        </p:grpSpPr>
        <p:grpSp>
          <p:nvGrpSpPr>
            <p:cNvPr id="26" name="グループ化 25"/>
            <p:cNvGrpSpPr/>
            <p:nvPr/>
          </p:nvGrpSpPr>
          <p:grpSpPr>
            <a:xfrm>
              <a:off x="1833555" y="4054315"/>
              <a:ext cx="1607016" cy="1607016"/>
              <a:chOff x="2375756" y="3825044"/>
              <a:chExt cx="2664296" cy="2664296"/>
            </a:xfrm>
          </p:grpSpPr>
          <p:sp>
            <p:nvSpPr>
              <p:cNvPr id="28" name="円/楕円 27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28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29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1" name="円/楕円 30"/>
            <p:cNvSpPr/>
            <p:nvPr/>
          </p:nvSpPr>
          <p:spPr>
            <a:xfrm>
              <a:off x="2417551" y="4638311"/>
              <a:ext cx="439023" cy="43902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33" name="テキスト ボックス 32"/>
          <p:cNvSpPr txBox="1"/>
          <p:nvPr/>
        </p:nvSpPr>
        <p:spPr>
          <a:xfrm>
            <a:off x="4752945" y="1036847"/>
            <a:ext cx="3271651" cy="646331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・特殊なエリアにより、磁場範囲が変化する</a:t>
            </a:r>
            <a:endParaRPr lang="en-US" altLang="ja-JP" dirty="0" smtClean="0"/>
          </a:p>
        </p:txBody>
      </p:sp>
      <p:cxnSp>
        <p:nvCxnSpPr>
          <p:cNvPr id="35" name="直線矢印コネクタ 34"/>
          <p:cNvCxnSpPr/>
          <p:nvPr/>
        </p:nvCxnSpPr>
        <p:spPr>
          <a:xfrm>
            <a:off x="2284392" y="4005064"/>
            <a:ext cx="0" cy="614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3661261" y="2943536"/>
            <a:ext cx="834108" cy="50480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69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ゲーム</a:t>
            </a:r>
            <a:r>
              <a:rPr lang="ja-JP" altLang="en-US" dirty="0" smtClean="0"/>
              <a:t>画面イメージ</a:t>
            </a:r>
            <a:endParaRPr kumimoji="1" lang="ja-JP" altLang="en-US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1043608" y="1700808"/>
            <a:ext cx="6984776" cy="4464496"/>
            <a:chOff x="1043608" y="1700808"/>
            <a:chExt cx="6984776" cy="4464496"/>
          </a:xfrm>
        </p:grpSpPr>
        <p:sp>
          <p:nvSpPr>
            <p:cNvPr id="2" name="正方形/長方形 1"/>
            <p:cNvSpPr/>
            <p:nvPr/>
          </p:nvSpPr>
          <p:spPr>
            <a:xfrm>
              <a:off x="1043608" y="1700808"/>
              <a:ext cx="6984776" cy="446449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" name="グループ化 3"/>
            <p:cNvGrpSpPr/>
            <p:nvPr/>
          </p:nvGrpSpPr>
          <p:grpSpPr>
            <a:xfrm>
              <a:off x="1619672" y="2097819"/>
              <a:ext cx="1116124" cy="1116124"/>
              <a:chOff x="2375756" y="3825044"/>
              <a:chExt cx="2664296" cy="2664296"/>
            </a:xfrm>
          </p:grpSpPr>
          <p:sp>
            <p:nvSpPr>
              <p:cNvPr id="6" name="円/楕円 5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円/楕円 7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円/楕円 8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10" name="グループ化 9"/>
            <p:cNvGrpSpPr/>
            <p:nvPr/>
          </p:nvGrpSpPr>
          <p:grpSpPr>
            <a:xfrm>
              <a:off x="3664008" y="3213943"/>
              <a:ext cx="1103412" cy="1103412"/>
              <a:chOff x="4211960" y="1500097"/>
              <a:chExt cx="2664296" cy="2664296"/>
            </a:xfrm>
          </p:grpSpPr>
          <p:grpSp>
            <p:nvGrpSpPr>
              <p:cNvPr id="11" name="グループ化 10"/>
              <p:cNvGrpSpPr/>
              <p:nvPr/>
            </p:nvGrpSpPr>
            <p:grpSpPr>
              <a:xfrm>
                <a:off x="4211960" y="1500097"/>
                <a:ext cx="2664296" cy="2664296"/>
                <a:chOff x="2375756" y="3825044"/>
                <a:chExt cx="2664296" cy="2664296"/>
              </a:xfrm>
            </p:grpSpPr>
            <p:sp>
              <p:nvSpPr>
                <p:cNvPr id="13" name="円/楕円 12"/>
                <p:cNvSpPr/>
                <p:nvPr/>
              </p:nvSpPr>
              <p:spPr>
                <a:xfrm>
                  <a:off x="2375756" y="3825044"/>
                  <a:ext cx="2664296" cy="2664296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円/楕円 13"/>
                <p:cNvSpPr/>
                <p:nvPr/>
              </p:nvSpPr>
              <p:spPr>
                <a:xfrm>
                  <a:off x="2771800" y="4220524"/>
                  <a:ext cx="1873335" cy="1873335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" name="円/楕円 14"/>
                <p:cNvSpPr/>
                <p:nvPr/>
              </p:nvSpPr>
              <p:spPr>
                <a:xfrm>
                  <a:off x="3096399" y="4545124"/>
                  <a:ext cx="1224136" cy="1224136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2" name="円/楕円 11"/>
              <p:cNvSpPr/>
              <p:nvPr/>
            </p:nvSpPr>
            <p:spPr>
              <a:xfrm>
                <a:off x="5325159" y="2612733"/>
                <a:ext cx="439023" cy="439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N</a:t>
                </a:r>
                <a:endParaRPr kumimoji="1" lang="ja-JP" altLang="en-US" dirty="0"/>
              </a:p>
            </p:txBody>
          </p:sp>
        </p:grpSp>
        <p:sp>
          <p:nvSpPr>
            <p:cNvPr id="3" name="正方形/長方形 2"/>
            <p:cNvSpPr/>
            <p:nvPr/>
          </p:nvSpPr>
          <p:spPr>
            <a:xfrm>
              <a:off x="5652120" y="1700808"/>
              <a:ext cx="2376264" cy="446449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1043608" y="5229200"/>
              <a:ext cx="4608512" cy="93610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8" name="直線矢印コネクタ 17"/>
          <p:cNvCxnSpPr/>
          <p:nvPr/>
        </p:nvCxnSpPr>
        <p:spPr>
          <a:xfrm>
            <a:off x="2507943" y="1503272"/>
            <a:ext cx="623897" cy="154499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28" idx="0"/>
          </p:cNvCxnSpPr>
          <p:nvPr/>
        </p:nvCxnSpPr>
        <p:spPr>
          <a:xfrm flipV="1">
            <a:off x="1983953" y="5697252"/>
            <a:ext cx="1363911" cy="52105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/>
          <p:cNvCxnSpPr/>
          <p:nvPr/>
        </p:nvCxnSpPr>
        <p:spPr>
          <a:xfrm>
            <a:off x="7092280" y="1412776"/>
            <a:ext cx="144016" cy="191486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1487129" y="1149006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メインゲーム画面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95513" y="6218305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ＵＩ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003840" y="1035383"/>
            <a:ext cx="21768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全体</a:t>
            </a:r>
            <a:r>
              <a:rPr lang="ja-JP" altLang="en-US" dirty="0"/>
              <a:t>ＭＡＰ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105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sz="3600" dirty="0" smtClean="0"/>
              <a:t>アイテム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28468"/>
            <a:ext cx="3898776" cy="519769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例：</a:t>
            </a:r>
            <a:endParaRPr kumimoji="1" lang="en-US" altLang="ja-JP" sz="2000" dirty="0" smtClean="0"/>
          </a:p>
          <a:p>
            <a:r>
              <a:rPr kumimoji="1" lang="ja-JP" altLang="en-US" sz="2000" dirty="0" smtClean="0"/>
              <a:t>磁気の有効範囲の増減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自機スピード増減</a:t>
            </a:r>
            <a:endParaRPr lang="en-US" altLang="ja-JP" sz="2000" dirty="0" smtClean="0"/>
          </a:p>
          <a:p>
            <a:r>
              <a:rPr kumimoji="1" lang="ja-JP" altLang="en-US" sz="2000" dirty="0"/>
              <a:t>ゲージ</a:t>
            </a:r>
            <a:r>
              <a:rPr kumimoji="1" lang="ja-JP" altLang="en-US" sz="2000" dirty="0" smtClean="0"/>
              <a:t>の増減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無敵</a:t>
            </a:r>
            <a:endParaRPr lang="en-US" altLang="ja-JP" sz="2000" dirty="0" smtClean="0"/>
          </a:p>
          <a:p>
            <a:r>
              <a:rPr lang="ja-JP" altLang="en-US" sz="2000" dirty="0" smtClean="0"/>
              <a:t>点数</a:t>
            </a:r>
            <a:endParaRPr lang="en-US" altLang="ja-JP" sz="2000" dirty="0" smtClean="0"/>
          </a:p>
          <a:p>
            <a:r>
              <a:rPr lang="ja-JP" altLang="en-US" sz="2000" dirty="0"/>
              <a:t>制限</a:t>
            </a:r>
            <a:r>
              <a:rPr lang="ja-JP" altLang="en-US" sz="2000" dirty="0" smtClean="0"/>
              <a:t>時間の増減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中間ポイント</a:t>
            </a:r>
            <a:endParaRPr lang="en-US" altLang="ja-JP" sz="2000" dirty="0" smtClean="0"/>
          </a:p>
          <a:p>
            <a:r>
              <a:rPr lang="ja-JP" altLang="en-US" sz="2000" dirty="0" smtClean="0"/>
              <a:t>反撃できる（お邪魔ギミック、敵を撃破）</a:t>
            </a:r>
            <a:endParaRPr lang="en-US" altLang="ja-JP" sz="2000" dirty="0" smtClean="0"/>
          </a:p>
          <a:p>
            <a:r>
              <a:rPr lang="ja-JP" altLang="en-US" sz="2000" dirty="0" smtClean="0"/>
              <a:t>時間停止（ステージ内のギミック、敵、磁気など）</a:t>
            </a:r>
            <a:endParaRPr lang="en-US" altLang="ja-JP" sz="2000" dirty="0" smtClean="0"/>
          </a:p>
          <a:p>
            <a:r>
              <a:rPr lang="ja-JP" altLang="en-US" sz="2000" dirty="0" smtClean="0"/>
              <a:t>回収用アイテム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en-US" altLang="ja-JP" sz="2000" dirty="0" smtClean="0"/>
          </a:p>
          <a:p>
            <a:endParaRPr kumimoji="1" lang="ja-JP" altLang="en-US" sz="2000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>
          <a:xfrm>
            <a:off x="4529158" y="908720"/>
            <a:ext cx="3898776" cy="5197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000" dirty="0" smtClean="0"/>
              <a:t>例：</a:t>
            </a:r>
            <a:endParaRPr lang="en-US" altLang="ja-JP" sz="2000" dirty="0" smtClean="0"/>
          </a:p>
          <a:p>
            <a:r>
              <a:rPr lang="ja-JP" altLang="en-US" sz="2000" dirty="0" smtClean="0"/>
              <a:t>磁気の有効範囲の増減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自機スピード増減</a:t>
            </a:r>
            <a:endParaRPr lang="en-US" altLang="ja-JP" sz="2000" dirty="0" smtClean="0"/>
          </a:p>
          <a:p>
            <a:r>
              <a:rPr lang="ja-JP" altLang="en-US" sz="2000" dirty="0" smtClean="0"/>
              <a:t>ゲージの増減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無敵</a:t>
            </a:r>
            <a:endParaRPr lang="en-US" altLang="ja-JP" sz="2000" dirty="0" smtClean="0"/>
          </a:p>
          <a:p>
            <a:r>
              <a:rPr lang="ja-JP" altLang="en-US" sz="2000" dirty="0" smtClean="0"/>
              <a:t>点数</a:t>
            </a:r>
            <a:endParaRPr lang="en-US" altLang="ja-JP" sz="2000" dirty="0" smtClean="0"/>
          </a:p>
          <a:p>
            <a:r>
              <a:rPr lang="ja-JP" altLang="en-US" sz="2000" dirty="0" smtClean="0"/>
              <a:t>制限時間の増減</a:t>
            </a:r>
            <a:endParaRPr lang="en-US" altLang="ja-JP" sz="2000" dirty="0" smtClean="0"/>
          </a:p>
          <a:p>
            <a:r>
              <a:rPr lang="ja-JP" altLang="en-US" sz="2000" dirty="0" smtClean="0"/>
              <a:t>中間ポイント</a:t>
            </a:r>
            <a:endParaRPr lang="en-US" altLang="ja-JP" sz="2000" dirty="0" smtClean="0"/>
          </a:p>
          <a:p>
            <a:endParaRPr lang="en-US" altLang="ja-JP" sz="2000" dirty="0" smtClean="0"/>
          </a:p>
          <a:p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4242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9512" y="949370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敵</a:t>
            </a:r>
            <a:endParaRPr lang="en-US" altLang="ja-JP" dirty="0" smtClean="0"/>
          </a:p>
          <a:p>
            <a:r>
              <a:rPr kumimoji="1" lang="ja-JP" altLang="en-US" dirty="0" smtClean="0"/>
              <a:t>・ステージ内を徘徊</a:t>
            </a:r>
            <a:endParaRPr kumimoji="1" lang="en-US" altLang="ja-JP" dirty="0" smtClean="0"/>
          </a:p>
          <a:p>
            <a:r>
              <a:rPr kumimoji="1" lang="ja-JP" altLang="en-US" dirty="0" smtClean="0"/>
              <a:t>横、縦、斜め、周回など</a:t>
            </a:r>
            <a:endParaRPr kumimoji="1" lang="en-US" altLang="ja-JP" dirty="0" smtClean="0"/>
          </a:p>
        </p:txBody>
      </p:sp>
      <p:grpSp>
        <p:nvGrpSpPr>
          <p:cNvPr id="63" name="グループ化 62"/>
          <p:cNvGrpSpPr/>
          <p:nvPr/>
        </p:nvGrpSpPr>
        <p:grpSpPr>
          <a:xfrm>
            <a:off x="402455" y="2064976"/>
            <a:ext cx="2444328" cy="2232248"/>
            <a:chOff x="486256" y="2276872"/>
            <a:chExt cx="2444328" cy="2232248"/>
          </a:xfrm>
        </p:grpSpPr>
        <p:cxnSp>
          <p:nvCxnSpPr>
            <p:cNvPr id="3" name="直線矢印コネクタ 2"/>
            <p:cNvCxnSpPr/>
            <p:nvPr/>
          </p:nvCxnSpPr>
          <p:spPr>
            <a:xfrm>
              <a:off x="486256" y="3387449"/>
              <a:ext cx="2444328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/>
            <p:cNvCxnSpPr/>
            <p:nvPr/>
          </p:nvCxnSpPr>
          <p:spPr>
            <a:xfrm>
              <a:off x="922158" y="2553811"/>
              <a:ext cx="1667277" cy="166727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>
              <a:off x="1764068" y="2276872"/>
              <a:ext cx="0" cy="2232248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/>
            <p:cNvCxnSpPr/>
            <p:nvPr/>
          </p:nvCxnSpPr>
          <p:spPr>
            <a:xfrm flipV="1">
              <a:off x="971600" y="2553811"/>
              <a:ext cx="1667277" cy="1667277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/>
            <p:cNvSpPr/>
            <p:nvPr/>
          </p:nvSpPr>
          <p:spPr>
            <a:xfrm>
              <a:off x="1487129" y="3118782"/>
              <a:ext cx="553878" cy="553878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4283968" y="949370"/>
            <a:ext cx="3271651" cy="2031325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デメリット</a:t>
            </a:r>
            <a:endParaRPr lang="en-US" altLang="ja-JP" dirty="0" smtClean="0"/>
          </a:p>
          <a:p>
            <a:r>
              <a:rPr lang="ja-JP" altLang="en-US" dirty="0" smtClean="0"/>
              <a:t>・進路の妨害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メリット</a:t>
            </a:r>
            <a:endParaRPr lang="en-US" altLang="ja-JP" dirty="0" smtClean="0"/>
          </a:p>
          <a:p>
            <a:r>
              <a:rPr lang="ja-JP" altLang="en-US" dirty="0" smtClean="0"/>
              <a:t>・敵を倒すことで進みやすくなる</a:t>
            </a:r>
            <a:endParaRPr lang="en-US" altLang="ja-JP" dirty="0" smtClean="0"/>
          </a:p>
          <a:p>
            <a:r>
              <a:rPr lang="ja-JP" altLang="en-US" dirty="0"/>
              <a:t>または</a:t>
            </a:r>
            <a:r>
              <a:rPr lang="ja-JP" altLang="en-US" dirty="0" smtClean="0"/>
              <a:t>、アイテムドロップ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70255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４／２３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マウス長押しで磁界発生</a:t>
            </a:r>
            <a:endParaRPr kumimoji="1" lang="en-US" altLang="ja-JP" dirty="0" smtClean="0"/>
          </a:p>
          <a:p>
            <a:r>
              <a:rPr lang="ja-JP" altLang="en-US" dirty="0" smtClean="0"/>
              <a:t>磁界</a:t>
            </a:r>
            <a:r>
              <a:rPr lang="ja-JP" altLang="en-US" dirty="0" smtClean="0"/>
              <a:t>発生後、カーソルを移動しても磁界は移動しない</a:t>
            </a:r>
            <a:endParaRPr lang="en-US" altLang="ja-JP" dirty="0" smtClean="0"/>
          </a:p>
          <a:p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775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追加要素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0" y="195104"/>
            <a:ext cx="3271651" cy="92333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・磁界に入っているとゲージが溜まる</a:t>
            </a:r>
            <a:endParaRPr lang="en-US" altLang="ja-JP" dirty="0" smtClean="0"/>
          </a:p>
          <a:p>
            <a:r>
              <a:rPr lang="ja-JP" altLang="en-US" dirty="0" smtClean="0"/>
              <a:t>・最後まで溜まると極が変わる</a:t>
            </a:r>
            <a:endParaRPr lang="en-US" altLang="ja-JP" dirty="0" smtClean="0"/>
          </a:p>
        </p:txBody>
      </p:sp>
      <p:grpSp>
        <p:nvGrpSpPr>
          <p:cNvPr id="2" name="グループ化 1"/>
          <p:cNvGrpSpPr/>
          <p:nvPr/>
        </p:nvGrpSpPr>
        <p:grpSpPr>
          <a:xfrm>
            <a:off x="511626" y="1638500"/>
            <a:ext cx="3308132" cy="3966750"/>
            <a:chOff x="1897464" y="1118434"/>
            <a:chExt cx="4516687" cy="5415917"/>
          </a:xfrm>
        </p:grpSpPr>
        <p:grpSp>
          <p:nvGrpSpPr>
            <p:cNvPr id="8" name="グループ化 7"/>
            <p:cNvGrpSpPr/>
            <p:nvPr/>
          </p:nvGrpSpPr>
          <p:grpSpPr>
            <a:xfrm>
              <a:off x="1897464" y="1118434"/>
              <a:ext cx="4516687" cy="4516687"/>
              <a:chOff x="2375756" y="3825044"/>
              <a:chExt cx="2664296" cy="2664296"/>
            </a:xfrm>
          </p:grpSpPr>
          <p:sp>
            <p:nvSpPr>
              <p:cNvPr id="9" name="円/楕円 8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円/楕円 9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円/楕円 10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/楕円 11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6" name="グループ化 55"/>
            <p:cNvGrpSpPr/>
            <p:nvPr/>
          </p:nvGrpSpPr>
          <p:grpSpPr>
            <a:xfrm>
              <a:off x="2661641" y="5805264"/>
              <a:ext cx="2988332" cy="729087"/>
              <a:chOff x="5544108" y="5652241"/>
              <a:chExt cx="2988332" cy="729087"/>
            </a:xfrm>
            <a:solidFill>
              <a:schemeClr val="tx2">
                <a:lumMod val="40000"/>
                <a:lumOff val="60000"/>
              </a:schemeClr>
            </a:solidFill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5544108" y="5652241"/>
                <a:ext cx="2988332" cy="729087"/>
                <a:chOff x="5544108" y="5652241"/>
                <a:chExt cx="2988332" cy="729087"/>
              </a:xfrm>
              <a:grpFill/>
            </p:grpSpPr>
            <p:sp>
              <p:nvSpPr>
                <p:cNvPr id="38" name="正方形/長方形 37"/>
                <p:cNvSpPr/>
                <p:nvPr/>
              </p:nvSpPr>
              <p:spPr>
                <a:xfrm>
                  <a:off x="5544671" y="5690851"/>
                  <a:ext cx="2555721" cy="681109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7" name="正方形/長方形 36"/>
                <p:cNvSpPr/>
                <p:nvPr/>
              </p:nvSpPr>
              <p:spPr>
                <a:xfrm>
                  <a:off x="5544108" y="5652241"/>
                  <a:ext cx="2988332" cy="729087"/>
                </a:xfrm>
                <a:prstGeom prst="rect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55" name="正方形/長方形 54"/>
              <p:cNvSpPr/>
              <p:nvPr/>
            </p:nvSpPr>
            <p:spPr>
              <a:xfrm>
                <a:off x="8100392" y="5690851"/>
                <a:ext cx="432048" cy="6904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7" name="グループ化 46"/>
          <p:cNvGrpSpPr/>
          <p:nvPr/>
        </p:nvGrpSpPr>
        <p:grpSpPr>
          <a:xfrm>
            <a:off x="4932039" y="1594763"/>
            <a:ext cx="3308132" cy="3966750"/>
            <a:chOff x="1897464" y="1118434"/>
            <a:chExt cx="4516687" cy="5415917"/>
          </a:xfrm>
        </p:grpSpPr>
        <p:grpSp>
          <p:nvGrpSpPr>
            <p:cNvPr id="52" name="グループ化 51"/>
            <p:cNvGrpSpPr/>
            <p:nvPr/>
          </p:nvGrpSpPr>
          <p:grpSpPr>
            <a:xfrm>
              <a:off x="1897464" y="1118434"/>
              <a:ext cx="4516687" cy="4516687"/>
              <a:chOff x="2375756" y="3825044"/>
              <a:chExt cx="2664296" cy="2664296"/>
            </a:xfrm>
          </p:grpSpPr>
          <p:sp>
            <p:nvSpPr>
              <p:cNvPr id="65" name="円/楕円 64"/>
              <p:cNvSpPr/>
              <p:nvPr/>
            </p:nvSpPr>
            <p:spPr>
              <a:xfrm>
                <a:off x="2375756" y="3825044"/>
                <a:ext cx="2664296" cy="2664296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円/楕円 65"/>
              <p:cNvSpPr/>
              <p:nvPr/>
            </p:nvSpPr>
            <p:spPr>
              <a:xfrm>
                <a:off x="2771800" y="4220524"/>
                <a:ext cx="1873335" cy="1873335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円/楕円 66"/>
              <p:cNvSpPr/>
              <p:nvPr/>
            </p:nvSpPr>
            <p:spPr>
              <a:xfrm>
                <a:off x="3096399" y="4545124"/>
                <a:ext cx="1224136" cy="1224136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円/楕円 67"/>
              <p:cNvSpPr/>
              <p:nvPr/>
            </p:nvSpPr>
            <p:spPr>
              <a:xfrm>
                <a:off x="3491880" y="4941168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 smtClean="0"/>
                  <a:t>S</a:t>
                </a:r>
                <a:endParaRPr kumimoji="1" lang="ja-JP" altLang="en-US" dirty="0"/>
              </a:p>
            </p:txBody>
          </p:sp>
        </p:grpSp>
        <p:grpSp>
          <p:nvGrpSpPr>
            <p:cNvPr id="57" name="グループ化 56"/>
            <p:cNvGrpSpPr/>
            <p:nvPr/>
          </p:nvGrpSpPr>
          <p:grpSpPr>
            <a:xfrm>
              <a:off x="2661641" y="5805264"/>
              <a:ext cx="2988331" cy="729087"/>
              <a:chOff x="5544108" y="5652241"/>
              <a:chExt cx="2988332" cy="729087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63" name="正方形/長方形 62"/>
              <p:cNvSpPr/>
              <p:nvPr/>
            </p:nvSpPr>
            <p:spPr>
              <a:xfrm>
                <a:off x="5544671" y="5690851"/>
                <a:ext cx="2555721" cy="68110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正方形/長方形 63"/>
              <p:cNvSpPr/>
              <p:nvPr/>
            </p:nvSpPr>
            <p:spPr>
              <a:xfrm>
                <a:off x="5544108" y="5652241"/>
                <a:ext cx="2988332" cy="729087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2" name="グループ化 71"/>
          <p:cNvGrpSpPr/>
          <p:nvPr/>
        </p:nvGrpSpPr>
        <p:grpSpPr>
          <a:xfrm rot="2381530">
            <a:off x="1214595" y="3879601"/>
            <a:ext cx="468052" cy="624069"/>
            <a:chOff x="611560" y="404664"/>
            <a:chExt cx="648072" cy="864096"/>
          </a:xfrm>
        </p:grpSpPr>
        <p:sp>
          <p:nvSpPr>
            <p:cNvPr id="75" name="二等辺三角形 7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/楕円 7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" name="グループ化 76"/>
          <p:cNvGrpSpPr/>
          <p:nvPr/>
        </p:nvGrpSpPr>
        <p:grpSpPr>
          <a:xfrm rot="2381530">
            <a:off x="5814698" y="3906013"/>
            <a:ext cx="468052" cy="624069"/>
            <a:chOff x="611560" y="404664"/>
            <a:chExt cx="648072" cy="864096"/>
          </a:xfrm>
        </p:grpSpPr>
        <p:sp>
          <p:nvSpPr>
            <p:cNvPr id="78" name="二等辺三角形 77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円/楕円 78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" name="直線矢印コネクタ 3"/>
          <p:cNvCxnSpPr/>
          <p:nvPr/>
        </p:nvCxnSpPr>
        <p:spPr>
          <a:xfrm>
            <a:off x="1448621" y="5877272"/>
            <a:ext cx="1477747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1974605" y="6093296"/>
            <a:ext cx="9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増加</a:t>
            </a:r>
            <a:endParaRPr kumimoji="1" lang="en-US" altLang="ja-JP" dirty="0" smtClean="0"/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6317879" y="5955002"/>
            <a:ext cx="91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ＭＡＸ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6005148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kumimoji="1" lang="ja-JP" altLang="en-US" dirty="0" smtClean="0"/>
              <a:t>４／２４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82398" y="980728"/>
            <a:ext cx="6773978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～課題～</a:t>
            </a:r>
            <a:endParaRPr kumimoji="1" lang="en-US" altLang="ja-JP" dirty="0" smtClean="0"/>
          </a:p>
          <a:p>
            <a:r>
              <a:rPr kumimoji="1" lang="ja-JP" altLang="en-US" dirty="0" smtClean="0"/>
              <a:t>追加要素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即死につながる、または回避できるもの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87624" y="2060848"/>
            <a:ext cx="6768752" cy="20313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～案～</a:t>
            </a:r>
            <a:endParaRPr kumimoji="1" lang="en-US" altLang="ja-JP" dirty="0" smtClean="0"/>
          </a:p>
          <a:p>
            <a:r>
              <a:rPr lang="ja-JP" altLang="en-US" dirty="0" smtClean="0"/>
              <a:t>・磁界発生にはエネルギーが必要</a:t>
            </a:r>
            <a:endParaRPr lang="en-US" altLang="ja-JP" dirty="0" smtClean="0"/>
          </a:p>
          <a:p>
            <a:r>
              <a:rPr kumimoji="1" lang="ja-JP" altLang="en-US" dirty="0" smtClean="0"/>
              <a:t>・エネルギーは時間経過で回復＆アイテム取得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・発生中エネルギーを消費＋自機に対する影響で消費</a:t>
            </a:r>
            <a:endParaRPr kumimoji="1" lang="en-US" altLang="ja-JP" dirty="0" smtClean="0"/>
          </a:p>
          <a:p>
            <a:r>
              <a:rPr lang="ja-JP" altLang="en-US" dirty="0" smtClean="0"/>
              <a:t>・エネルギーが無くなると一定時間使えなくなる（リロード時間）</a:t>
            </a:r>
            <a:endParaRPr lang="en-US" altLang="ja-JP" dirty="0" smtClean="0"/>
          </a:p>
          <a:p>
            <a:r>
              <a:rPr kumimoji="1" lang="ja-JP" altLang="en-US" dirty="0" smtClean="0"/>
              <a:t>・リロード中はアイテムを回収できない</a:t>
            </a:r>
            <a:endParaRPr kumimoji="1" lang="en-US" altLang="ja-JP" dirty="0" smtClean="0"/>
          </a:p>
          <a:p>
            <a:r>
              <a:rPr lang="ja-JP" altLang="en-US" dirty="0" smtClean="0"/>
              <a:t>・敵に磁界を持たせる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3119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15616" y="931175"/>
            <a:ext cx="6773978" cy="48013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～決まっていること～</a:t>
            </a:r>
            <a:endParaRPr lang="en-US" altLang="ja-JP" dirty="0" smtClean="0"/>
          </a:p>
          <a:p>
            <a:r>
              <a:rPr kumimoji="1" lang="ja-JP" altLang="en-US" dirty="0" smtClean="0"/>
              <a:t>自機</a:t>
            </a:r>
            <a:endParaRPr kumimoji="1" lang="en-US" altLang="ja-JP" dirty="0" smtClean="0"/>
          </a:p>
          <a:p>
            <a:r>
              <a:rPr lang="ja-JP" altLang="en-US" dirty="0" smtClean="0"/>
              <a:t>・一定方向に自立移動する</a:t>
            </a:r>
            <a:endParaRPr kumimoji="1" lang="en-US" altLang="ja-JP" dirty="0" smtClean="0"/>
          </a:p>
          <a:p>
            <a:r>
              <a:rPr lang="ja-JP" altLang="en-US" dirty="0" smtClean="0"/>
              <a:t>・磁界に対して吸い付くまたは反発し、方向と速度が変化</a:t>
            </a:r>
            <a:endParaRPr lang="en-US" altLang="ja-JP" dirty="0" smtClean="0"/>
          </a:p>
          <a:p>
            <a:r>
              <a:rPr kumimoji="1" lang="ja-JP" altLang="en-US" dirty="0" smtClean="0"/>
              <a:t>・磁界中心に吸い付くと、自機の磁界が反転＆磁界中心を軸に公転、</a:t>
            </a:r>
            <a:r>
              <a:rPr lang="ja-JP" altLang="en-US" dirty="0" smtClean="0"/>
              <a:t>クリックを離すとその時の角度に進む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磁界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N</a:t>
            </a:r>
            <a:r>
              <a:rPr lang="ja-JP" altLang="en-US" dirty="0"/>
              <a:t>極と</a:t>
            </a:r>
            <a:r>
              <a:rPr lang="en-US" altLang="ja-JP" dirty="0"/>
              <a:t>S</a:t>
            </a:r>
            <a:r>
              <a:rPr lang="ja-JP" altLang="en-US" dirty="0"/>
              <a:t>極がある</a:t>
            </a:r>
            <a:endParaRPr lang="en-US" altLang="ja-JP" dirty="0"/>
          </a:p>
          <a:p>
            <a:r>
              <a:rPr lang="ja-JP" altLang="en-US" dirty="0"/>
              <a:t>・磁界はマウス長押し</a:t>
            </a:r>
            <a:r>
              <a:rPr lang="en-US" altLang="ja-JP" dirty="0"/>
              <a:t>(</a:t>
            </a:r>
            <a:r>
              <a:rPr lang="ja-JP" altLang="en-US" dirty="0"/>
              <a:t>右</a:t>
            </a:r>
            <a:r>
              <a:rPr lang="en-US" altLang="ja-JP" dirty="0"/>
              <a:t>N</a:t>
            </a:r>
            <a:r>
              <a:rPr lang="ja-JP" altLang="en-US" dirty="0"/>
              <a:t>極。左</a:t>
            </a:r>
            <a:r>
              <a:rPr lang="en-US" altLang="ja-JP" dirty="0"/>
              <a:t>S</a:t>
            </a:r>
            <a:r>
              <a:rPr lang="ja-JP" altLang="en-US" dirty="0"/>
              <a:t>極</a:t>
            </a:r>
            <a:r>
              <a:rPr lang="en-US" altLang="ja-JP" dirty="0"/>
              <a:t>)</a:t>
            </a:r>
            <a:r>
              <a:rPr lang="ja-JP" altLang="en-US" dirty="0"/>
              <a:t>でカーソルを中心に発生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 smtClean="0"/>
              <a:t>ギミック</a:t>
            </a:r>
            <a:endParaRPr lang="en-US" altLang="ja-JP" dirty="0" smtClean="0"/>
          </a:p>
          <a:p>
            <a:r>
              <a:rPr lang="ja-JP" altLang="en-US" dirty="0" smtClean="0"/>
              <a:t>・電気壁、磁気が触れたらアウト</a:t>
            </a:r>
            <a:endParaRPr lang="en-US" altLang="ja-JP" dirty="0" smtClean="0"/>
          </a:p>
          <a:p>
            <a:r>
              <a:rPr lang="ja-JP" altLang="en-US" dirty="0" smtClean="0"/>
              <a:t>・下から崩壊していくステージ、崩壊に巻き込まれたらアウト</a:t>
            </a:r>
            <a:endParaRPr lang="en-US" altLang="ja-JP" dirty="0" smtClean="0"/>
          </a:p>
          <a:p>
            <a:r>
              <a:rPr lang="ja-JP" altLang="en-US" dirty="0" smtClean="0"/>
              <a:t>・チェックポイント、自機が死に、コンティニューした場合そこからスタートする。</a:t>
            </a:r>
            <a:endParaRPr lang="en-US" altLang="ja-JP" dirty="0" smtClean="0"/>
          </a:p>
          <a:p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13637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パイ 45"/>
          <p:cNvSpPr/>
          <p:nvPr/>
        </p:nvSpPr>
        <p:spPr>
          <a:xfrm>
            <a:off x="1086254" y="3356992"/>
            <a:ext cx="6349341" cy="6349341"/>
          </a:xfrm>
          <a:prstGeom prst="pie">
            <a:avLst>
              <a:gd name="adj1" fmla="val 10802125"/>
              <a:gd name="adj2" fmla="val 1084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03648" y="43913"/>
            <a:ext cx="54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 smtClean="0"/>
              <a:t>スタートとコンティニュー</a:t>
            </a:r>
            <a:endParaRPr kumimoji="1" lang="ja-JP" altLang="en-US" sz="4000" dirty="0"/>
          </a:p>
        </p:txBody>
      </p:sp>
      <p:grpSp>
        <p:nvGrpSpPr>
          <p:cNvPr id="12" name="グループ化 11"/>
          <p:cNvGrpSpPr/>
          <p:nvPr/>
        </p:nvGrpSpPr>
        <p:grpSpPr>
          <a:xfrm rot="1587390">
            <a:off x="3771176" y="5403774"/>
            <a:ext cx="1044117" cy="936104"/>
            <a:chOff x="1519166" y="2354680"/>
            <a:chExt cx="1044117" cy="936104"/>
          </a:xfrm>
        </p:grpSpPr>
        <p:sp>
          <p:nvSpPr>
            <p:cNvPr id="13" name="二等辺三角形 12"/>
            <p:cNvSpPr/>
            <p:nvPr/>
          </p:nvSpPr>
          <p:spPr>
            <a:xfrm rot="18900000">
              <a:off x="1519166" y="2426688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/>
            <p:cNvGrpSpPr/>
            <p:nvPr/>
          </p:nvGrpSpPr>
          <p:grpSpPr>
            <a:xfrm rot="2700000">
              <a:off x="1807199" y="2367374"/>
              <a:ext cx="648072" cy="864096"/>
              <a:chOff x="611560" y="404664"/>
              <a:chExt cx="648072" cy="864096"/>
            </a:xfrm>
          </p:grpSpPr>
          <p:sp>
            <p:nvSpPr>
              <p:cNvPr id="18" name="二等辺三角形 17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18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1663183" y="2354680"/>
              <a:ext cx="648072" cy="864096"/>
              <a:chOff x="611560" y="404664"/>
              <a:chExt cx="648072" cy="864096"/>
            </a:xfrm>
          </p:grpSpPr>
          <p:sp>
            <p:nvSpPr>
              <p:cNvPr id="16" name="二等辺三角形 15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/楕円 16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20" name="直線矢印コネクタ 19"/>
          <p:cNvCxnSpPr/>
          <p:nvPr/>
        </p:nvCxnSpPr>
        <p:spPr>
          <a:xfrm flipV="1">
            <a:off x="4563446" y="4365104"/>
            <a:ext cx="584618" cy="9487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1684261" y="1124744"/>
            <a:ext cx="5507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スタートまたはコンティニュー時に</a:t>
            </a:r>
            <a:r>
              <a:rPr kumimoji="1" lang="ja-JP" altLang="en-US" dirty="0" smtClean="0"/>
              <a:t>プレイヤー</a:t>
            </a:r>
            <a:r>
              <a:rPr kumimoji="1" lang="ja-JP" altLang="en-US" dirty="0" smtClean="0"/>
              <a:t>の好きな方向に選択</a:t>
            </a:r>
            <a:r>
              <a:rPr kumimoji="1" lang="ja-JP" altLang="en-US" dirty="0" smtClean="0"/>
              <a:t>する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自機はカーソルのある方向に角度を変える。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範囲内でクリックをすると発射。</a:t>
            </a:r>
            <a:endParaRPr kumimoji="1" lang="ja-JP" altLang="en-US" dirty="0"/>
          </a:p>
        </p:txBody>
      </p:sp>
      <p:sp>
        <p:nvSpPr>
          <p:cNvPr id="28" name="右矢印 27"/>
          <p:cNvSpPr/>
          <p:nvPr/>
        </p:nvSpPr>
        <p:spPr>
          <a:xfrm rot="13456869">
            <a:off x="5649401" y="4065505"/>
            <a:ext cx="581499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/>
          <p:cNvCxnSpPr/>
          <p:nvPr/>
        </p:nvCxnSpPr>
        <p:spPr>
          <a:xfrm>
            <a:off x="5424046" y="4209521"/>
            <a:ext cx="205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>
            <a:off x="5521722" y="3903421"/>
            <a:ext cx="108012" cy="873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5842782" y="3738218"/>
            <a:ext cx="0" cy="1652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947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3000291" y="482044"/>
            <a:ext cx="648072" cy="864096"/>
            <a:chOff x="611560" y="404664"/>
            <a:chExt cx="648072" cy="864096"/>
          </a:xfrm>
        </p:grpSpPr>
        <p:sp>
          <p:nvSpPr>
            <p:cNvPr id="4" name="二等辺三角形 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3000291" y="939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自機</a:t>
            </a:r>
            <a:endParaRPr kumimoji="1" lang="ja-JP" altLang="en-US" dirty="0"/>
          </a:p>
        </p:txBody>
      </p:sp>
      <p:sp>
        <p:nvSpPr>
          <p:cNvPr id="8" name="円/楕円 7"/>
          <p:cNvSpPr/>
          <p:nvPr/>
        </p:nvSpPr>
        <p:spPr>
          <a:xfrm>
            <a:off x="4653867" y="463299"/>
            <a:ext cx="864096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5731035" y="463299"/>
            <a:ext cx="864096" cy="86409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918369" y="93967"/>
            <a:ext cx="144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磁界ポイント</a:t>
            </a:r>
            <a:endParaRPr kumimoji="1" lang="en-US" altLang="ja-JP" dirty="0" smtClean="0"/>
          </a:p>
        </p:txBody>
      </p:sp>
      <p:sp>
        <p:nvSpPr>
          <p:cNvPr id="27" name="右矢印 26"/>
          <p:cNvSpPr/>
          <p:nvPr/>
        </p:nvSpPr>
        <p:spPr>
          <a:xfrm>
            <a:off x="6237359" y="2874539"/>
            <a:ext cx="792088" cy="137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330972" y="1727461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プレイヤーの任意で発射</a:t>
            </a:r>
            <a:endParaRPr kumimoji="1" lang="en-US" altLang="ja-JP" dirty="0" smtClean="0"/>
          </a:p>
          <a:p>
            <a:r>
              <a:rPr lang="ja-JP" altLang="en-US" dirty="0" smtClean="0"/>
              <a:t>その時の角度に向かい進む</a:t>
            </a:r>
            <a:endParaRPr lang="en-US" altLang="ja-JP" dirty="0"/>
          </a:p>
        </p:txBody>
      </p:sp>
      <p:grpSp>
        <p:nvGrpSpPr>
          <p:cNvPr id="29" name="グループ化 28"/>
          <p:cNvGrpSpPr/>
          <p:nvPr/>
        </p:nvGrpSpPr>
        <p:grpSpPr>
          <a:xfrm rot="5400000">
            <a:off x="5342464" y="2511391"/>
            <a:ext cx="648072" cy="864096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/>
          <p:cNvCxnSpPr/>
          <p:nvPr/>
        </p:nvCxnSpPr>
        <p:spPr>
          <a:xfrm>
            <a:off x="4796072" y="278672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>
            <a:off x="4796072" y="2951438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4796072" y="310308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/>
          <p:cNvGrpSpPr/>
          <p:nvPr/>
        </p:nvGrpSpPr>
        <p:grpSpPr>
          <a:xfrm>
            <a:off x="366476" y="3893121"/>
            <a:ext cx="2664296" cy="2664296"/>
            <a:chOff x="2375756" y="3825044"/>
            <a:chExt cx="2664296" cy="2664296"/>
          </a:xfrm>
        </p:grpSpPr>
        <p:sp>
          <p:nvSpPr>
            <p:cNvPr id="39" name="円/楕円 38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/楕円 37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3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0" name="グループ化 39"/>
          <p:cNvGrpSpPr/>
          <p:nvPr/>
        </p:nvGrpSpPr>
        <p:grpSpPr>
          <a:xfrm rot="5400000">
            <a:off x="590002" y="4431181"/>
            <a:ext cx="273030" cy="364040"/>
            <a:chOff x="611560" y="404664"/>
            <a:chExt cx="648072" cy="864096"/>
          </a:xfrm>
        </p:grpSpPr>
        <p:sp>
          <p:nvSpPr>
            <p:cNvPr id="41" name="二等辺三角形 4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/楕円 4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テキスト ボックス 44"/>
          <p:cNvSpPr txBox="1"/>
          <p:nvPr/>
        </p:nvSpPr>
        <p:spPr>
          <a:xfrm>
            <a:off x="2763428" y="5874610"/>
            <a:ext cx="2212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磁界ポイントには</a:t>
            </a:r>
            <a:endParaRPr kumimoji="1" lang="en-US" altLang="ja-JP" sz="1200" b="1" dirty="0" smtClean="0"/>
          </a:p>
          <a:p>
            <a:r>
              <a:rPr kumimoji="1" lang="ja-JP" altLang="en-US" sz="1200" b="1" dirty="0" smtClean="0"/>
              <a:t>磁場の範囲があり</a:t>
            </a:r>
            <a:r>
              <a:rPr kumimoji="1" lang="en-US" altLang="ja-JP" sz="1200" b="1" dirty="0" smtClean="0"/>
              <a:t>､</a:t>
            </a:r>
          </a:p>
          <a:p>
            <a:r>
              <a:rPr kumimoji="1" lang="ja-JP" altLang="en-US" sz="1200" b="1" dirty="0" smtClean="0"/>
              <a:t>範囲に入ると引き寄せられる</a:t>
            </a:r>
            <a:r>
              <a:rPr kumimoji="1" lang="en-US" altLang="ja-JP" sz="1200" b="1" dirty="0" smtClean="0"/>
              <a:t>｡</a:t>
            </a:r>
            <a:endParaRPr kumimoji="1" lang="ja-JP" altLang="en-US" sz="1200" b="1" dirty="0"/>
          </a:p>
        </p:txBody>
      </p:sp>
      <p:sp>
        <p:nvSpPr>
          <p:cNvPr id="58" name="円弧 57"/>
          <p:cNvSpPr/>
          <p:nvPr/>
        </p:nvSpPr>
        <p:spPr>
          <a:xfrm>
            <a:off x="16657" y="4613201"/>
            <a:ext cx="1681967" cy="904031"/>
          </a:xfrm>
          <a:prstGeom prst="arc">
            <a:avLst>
              <a:gd name="adj1" fmla="val 16200000"/>
              <a:gd name="adj2" fmla="val 3320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/>
          <p:cNvGrpSpPr/>
          <p:nvPr/>
        </p:nvGrpSpPr>
        <p:grpSpPr>
          <a:xfrm>
            <a:off x="4413751" y="3778590"/>
            <a:ext cx="2664296" cy="2664296"/>
            <a:chOff x="2375756" y="3825044"/>
            <a:chExt cx="2664296" cy="2664296"/>
          </a:xfrm>
        </p:grpSpPr>
        <p:sp>
          <p:nvSpPr>
            <p:cNvPr id="60" name="円/楕円 59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円/楕円 60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円/楕円 62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64" name="グループ化 63"/>
          <p:cNvGrpSpPr/>
          <p:nvPr/>
        </p:nvGrpSpPr>
        <p:grpSpPr>
          <a:xfrm>
            <a:off x="5609947" y="4510842"/>
            <a:ext cx="273030" cy="364040"/>
            <a:chOff x="611560" y="404664"/>
            <a:chExt cx="648072" cy="864096"/>
          </a:xfrm>
        </p:grpSpPr>
        <p:sp>
          <p:nvSpPr>
            <p:cNvPr id="65" name="二等辺三角形 64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円/楕円 65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" name="テキスト ボックス 67"/>
          <p:cNvSpPr txBox="1"/>
          <p:nvPr/>
        </p:nvSpPr>
        <p:spPr>
          <a:xfrm>
            <a:off x="6681170" y="3712405"/>
            <a:ext cx="1639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ポイントに吸着すると</a:t>
            </a:r>
            <a:endParaRPr lang="en-US" altLang="ja-JP" sz="1200" b="1" dirty="0"/>
          </a:p>
          <a:p>
            <a:r>
              <a:rPr kumimoji="1" lang="ja-JP" altLang="en-US" sz="1200" b="1" dirty="0" smtClean="0"/>
              <a:t>自機の極が変わる</a:t>
            </a:r>
            <a:r>
              <a:rPr kumimoji="1" lang="en-US" altLang="ja-JP" sz="1200" b="1" dirty="0" smtClean="0"/>
              <a:t>｡</a:t>
            </a:r>
          </a:p>
        </p:txBody>
      </p:sp>
      <p:sp>
        <p:nvSpPr>
          <p:cNvPr id="69" name="二等辺三角形 68"/>
          <p:cNvSpPr/>
          <p:nvPr/>
        </p:nvSpPr>
        <p:spPr>
          <a:xfrm rot="10800000">
            <a:off x="1597293" y="503873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/>
          <p:cNvGrpSpPr/>
          <p:nvPr/>
        </p:nvGrpSpPr>
        <p:grpSpPr>
          <a:xfrm>
            <a:off x="1333718" y="2635033"/>
            <a:ext cx="1044117" cy="936104"/>
            <a:chOff x="1519166" y="2354680"/>
            <a:chExt cx="1044117" cy="936104"/>
          </a:xfrm>
        </p:grpSpPr>
        <p:sp>
          <p:nvSpPr>
            <p:cNvPr id="72" name="二等辺三角形 71"/>
            <p:cNvSpPr/>
            <p:nvPr/>
          </p:nvSpPr>
          <p:spPr>
            <a:xfrm rot="18900000">
              <a:off x="1519166" y="2426688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7" name="グループ化 66"/>
            <p:cNvGrpSpPr/>
            <p:nvPr/>
          </p:nvGrpSpPr>
          <p:grpSpPr>
            <a:xfrm rot="2700000">
              <a:off x="1807199" y="2367374"/>
              <a:ext cx="648072" cy="864096"/>
              <a:chOff x="611560" y="404664"/>
              <a:chExt cx="648072" cy="864096"/>
            </a:xfrm>
          </p:grpSpPr>
          <p:sp>
            <p:nvSpPr>
              <p:cNvPr id="70" name="二等辺三角形 69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円/楕円 70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2" name="グループ化 51"/>
            <p:cNvGrpSpPr/>
            <p:nvPr/>
          </p:nvGrpSpPr>
          <p:grpSpPr>
            <a:xfrm>
              <a:off x="1663183" y="2354680"/>
              <a:ext cx="648072" cy="864096"/>
              <a:chOff x="611560" y="404664"/>
              <a:chExt cx="648072" cy="864096"/>
            </a:xfrm>
          </p:grpSpPr>
          <p:sp>
            <p:nvSpPr>
              <p:cNvPr id="53" name="二等辺三角形 52"/>
              <p:cNvSpPr/>
              <p:nvPr/>
            </p:nvSpPr>
            <p:spPr>
              <a:xfrm>
                <a:off x="611560" y="404664"/>
                <a:ext cx="648072" cy="86409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円/楕円 53"/>
              <p:cNvSpPr/>
              <p:nvPr/>
            </p:nvSpPr>
            <p:spPr>
              <a:xfrm>
                <a:off x="791580" y="908720"/>
                <a:ext cx="288032" cy="28803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cxnSp>
        <p:nvCxnSpPr>
          <p:cNvPr id="49" name="直線矢印コネクタ 48"/>
          <p:cNvCxnSpPr/>
          <p:nvPr/>
        </p:nvCxnSpPr>
        <p:spPr>
          <a:xfrm flipV="1">
            <a:off x="1801771" y="1301466"/>
            <a:ext cx="0" cy="12436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/>
          <p:cNvSpPr txBox="1"/>
          <p:nvPr/>
        </p:nvSpPr>
        <p:spPr>
          <a:xfrm>
            <a:off x="203247" y="1898811"/>
            <a:ext cx="3978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最初の一回目は、プレイヤーの好きな方向に選択する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3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08578" y="188640"/>
            <a:ext cx="2664296" cy="2664296"/>
            <a:chOff x="2375756" y="3825044"/>
            <a:chExt cx="2664296" cy="2664296"/>
          </a:xfrm>
        </p:grpSpPr>
        <p:sp>
          <p:nvSpPr>
            <p:cNvPr id="5" name="円/楕円 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404774" y="983680"/>
            <a:ext cx="273030" cy="364040"/>
            <a:chOff x="611560" y="404664"/>
            <a:chExt cx="648072" cy="864096"/>
          </a:xfrm>
        </p:grpSpPr>
        <p:sp>
          <p:nvSpPr>
            <p:cNvPr id="10" name="二等辺三角形 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テキスト ボックス 11"/>
          <p:cNvSpPr txBox="1"/>
          <p:nvPr/>
        </p:nvSpPr>
        <p:spPr>
          <a:xfrm>
            <a:off x="1565249" y="2924944"/>
            <a:ext cx="2989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/>
              <a:t>吸着後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磁界ポイントに添って公転し続け</a:t>
            </a:r>
            <a:r>
              <a:rPr lang="en-US" altLang="ja-JP" sz="1200" dirty="0" smtClean="0"/>
              <a:t>､</a:t>
            </a:r>
          </a:p>
          <a:p>
            <a:r>
              <a:rPr lang="ja-JP" altLang="en-US" sz="1200" dirty="0"/>
              <a:t>プレイヤー</a:t>
            </a:r>
            <a:r>
              <a:rPr lang="ja-JP" altLang="en-US" sz="1200" dirty="0" smtClean="0"/>
              <a:t>の任意で発射</a:t>
            </a:r>
            <a:r>
              <a:rPr lang="en-US" altLang="ja-JP" sz="1200" dirty="0" smtClean="0"/>
              <a:t>､</a:t>
            </a:r>
            <a:r>
              <a:rPr lang="ja-JP" altLang="en-US" sz="1200" dirty="0" smtClean="0"/>
              <a:t>その時の角度に向かって進む</a:t>
            </a:r>
            <a:r>
              <a:rPr lang="en-US" altLang="ja-JP" sz="1200" dirty="0" smtClean="0"/>
              <a:t>｡</a:t>
            </a:r>
            <a:endParaRPr lang="en-US" altLang="ja-JP" sz="1200" dirty="0"/>
          </a:p>
        </p:txBody>
      </p:sp>
      <p:grpSp>
        <p:nvGrpSpPr>
          <p:cNvPr id="13" name="グループ化 12"/>
          <p:cNvGrpSpPr/>
          <p:nvPr/>
        </p:nvGrpSpPr>
        <p:grpSpPr>
          <a:xfrm rot="10800000">
            <a:off x="1404774" y="1759712"/>
            <a:ext cx="273030" cy="364040"/>
            <a:chOff x="611560" y="404664"/>
            <a:chExt cx="648072" cy="864096"/>
          </a:xfrm>
        </p:grpSpPr>
        <p:sp>
          <p:nvSpPr>
            <p:cNvPr id="14" name="二等辺三角形 13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/>
        </p:nvGrpSpPr>
        <p:grpSpPr>
          <a:xfrm rot="5400000">
            <a:off x="1834822" y="1338767"/>
            <a:ext cx="273030" cy="364040"/>
            <a:chOff x="611560" y="404664"/>
            <a:chExt cx="648072" cy="864096"/>
          </a:xfrm>
        </p:grpSpPr>
        <p:sp>
          <p:nvSpPr>
            <p:cNvPr id="17" name="二等辺三角形 1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/>
        </p:nvGrpSpPr>
        <p:grpSpPr>
          <a:xfrm rot="16200000">
            <a:off x="1016341" y="1338768"/>
            <a:ext cx="273030" cy="364040"/>
            <a:chOff x="611560" y="404664"/>
            <a:chExt cx="648072" cy="864096"/>
          </a:xfrm>
        </p:grpSpPr>
        <p:sp>
          <p:nvSpPr>
            <p:cNvPr id="20" name="二等辺三角形 1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2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下カーブ矢印 21"/>
          <p:cNvSpPr/>
          <p:nvPr/>
        </p:nvSpPr>
        <p:spPr>
          <a:xfrm rot="5400000" flipV="1">
            <a:off x="409908" y="1274975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下カーブ矢印 22"/>
          <p:cNvSpPr/>
          <p:nvPr/>
        </p:nvSpPr>
        <p:spPr>
          <a:xfrm rot="16200000" flipV="1">
            <a:off x="1732815" y="1268759"/>
            <a:ext cx="981099" cy="504056"/>
          </a:xfrm>
          <a:prstGeom prst="curved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>
            <a:off x="3059832" y="194855"/>
            <a:ext cx="2664296" cy="2664296"/>
            <a:chOff x="2375756" y="3825044"/>
            <a:chExt cx="2664296" cy="2664296"/>
          </a:xfrm>
        </p:grpSpPr>
        <p:sp>
          <p:nvSpPr>
            <p:cNvPr id="25" name="円/楕円 2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29" name="グループ化 28"/>
          <p:cNvGrpSpPr/>
          <p:nvPr/>
        </p:nvGrpSpPr>
        <p:grpSpPr>
          <a:xfrm rot="8100000">
            <a:off x="4672947" y="1787559"/>
            <a:ext cx="273030" cy="364040"/>
            <a:chOff x="611560" y="404664"/>
            <a:chExt cx="648072" cy="864096"/>
          </a:xfrm>
        </p:grpSpPr>
        <p:sp>
          <p:nvSpPr>
            <p:cNvPr id="30" name="二等辺三角形 2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円/楕円 3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右矢印 31"/>
          <p:cNvSpPr/>
          <p:nvPr/>
        </p:nvSpPr>
        <p:spPr>
          <a:xfrm rot="2700000">
            <a:off x="4708392" y="2458938"/>
            <a:ext cx="1292529" cy="10647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4608221" y="1633599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4554945" y="1705313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477671" y="1759912"/>
            <a:ext cx="106552" cy="126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グループ化 43"/>
          <p:cNvGrpSpPr/>
          <p:nvPr/>
        </p:nvGrpSpPr>
        <p:grpSpPr>
          <a:xfrm>
            <a:off x="1756750" y="4005064"/>
            <a:ext cx="2664296" cy="2664296"/>
            <a:chOff x="2375756" y="3825044"/>
            <a:chExt cx="2664296" cy="2664296"/>
          </a:xfrm>
        </p:grpSpPr>
        <p:sp>
          <p:nvSpPr>
            <p:cNvPr id="45" name="円/楕円 4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4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 rot="5400000">
            <a:off x="1404774" y="4781369"/>
            <a:ext cx="273030" cy="364040"/>
            <a:chOff x="611560" y="404664"/>
            <a:chExt cx="648072" cy="864096"/>
          </a:xfrm>
        </p:grpSpPr>
        <p:sp>
          <p:nvSpPr>
            <p:cNvPr id="50" name="二等辺三角形 49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円弧 57"/>
          <p:cNvSpPr/>
          <p:nvPr/>
        </p:nvSpPr>
        <p:spPr>
          <a:xfrm rot="21033074">
            <a:off x="-54689" y="3559983"/>
            <a:ext cx="2597109" cy="1501813"/>
          </a:xfrm>
          <a:prstGeom prst="arc">
            <a:avLst>
              <a:gd name="adj1" fmla="val 568803"/>
              <a:gd name="adj2" fmla="val 3841132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800" dirty="0"/>
          </a:p>
        </p:txBody>
      </p:sp>
      <p:sp>
        <p:nvSpPr>
          <p:cNvPr id="59" name="二等辺三角形 58"/>
          <p:cNvSpPr/>
          <p:nvPr/>
        </p:nvSpPr>
        <p:spPr>
          <a:xfrm rot="1722201">
            <a:off x="2422226" y="4216440"/>
            <a:ext cx="203787" cy="144016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/>
        </p:nvSpPr>
        <p:spPr>
          <a:xfrm>
            <a:off x="879323" y="1124743"/>
            <a:ext cx="7498287" cy="4824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/>
          <p:cNvGrpSpPr/>
          <p:nvPr/>
        </p:nvGrpSpPr>
        <p:grpSpPr>
          <a:xfrm>
            <a:off x="3707904" y="1603575"/>
            <a:ext cx="2975389" cy="2975389"/>
            <a:chOff x="2375756" y="3825044"/>
            <a:chExt cx="2664296" cy="2664296"/>
          </a:xfrm>
        </p:grpSpPr>
        <p:sp>
          <p:nvSpPr>
            <p:cNvPr id="15" name="円/楕円 14"/>
            <p:cNvSpPr/>
            <p:nvPr/>
          </p:nvSpPr>
          <p:spPr>
            <a:xfrm>
              <a:off x="2375756" y="3825044"/>
              <a:ext cx="2664296" cy="26642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/楕円 15"/>
            <p:cNvSpPr/>
            <p:nvPr/>
          </p:nvSpPr>
          <p:spPr>
            <a:xfrm>
              <a:off x="2771800" y="4220524"/>
              <a:ext cx="1873335" cy="18733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/楕円 16"/>
            <p:cNvSpPr/>
            <p:nvPr/>
          </p:nvSpPr>
          <p:spPr>
            <a:xfrm>
              <a:off x="3096399" y="4545124"/>
              <a:ext cx="1224136" cy="12241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/楕円 17"/>
            <p:cNvSpPr/>
            <p:nvPr/>
          </p:nvSpPr>
          <p:spPr>
            <a:xfrm>
              <a:off x="3491880" y="4941168"/>
              <a:ext cx="432048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sp>
        <p:nvSpPr>
          <p:cNvPr id="6" name="正方形/長方形 5"/>
          <p:cNvSpPr/>
          <p:nvPr/>
        </p:nvSpPr>
        <p:spPr>
          <a:xfrm>
            <a:off x="1835696" y="4820213"/>
            <a:ext cx="792088" cy="7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1043608" y="4820213"/>
            <a:ext cx="792088" cy="77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218173" y="4999106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</a:t>
            </a:r>
            <a:endParaRPr kumimoji="1" lang="ja-JP" altLang="en-US" dirty="0"/>
          </a:p>
        </p:txBody>
      </p:sp>
      <p:sp>
        <p:nvSpPr>
          <p:cNvPr id="20" name="V 字形矢印 19"/>
          <p:cNvSpPr/>
          <p:nvPr/>
        </p:nvSpPr>
        <p:spPr>
          <a:xfrm rot="13555661">
            <a:off x="5166816" y="3107895"/>
            <a:ext cx="540060" cy="43204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012228" y="4999106"/>
            <a:ext cx="439023" cy="439023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22" name="V 字形矢印 21"/>
          <p:cNvSpPr/>
          <p:nvPr/>
        </p:nvSpPr>
        <p:spPr>
          <a:xfrm rot="13555661">
            <a:off x="1618682" y="5127348"/>
            <a:ext cx="540060" cy="43204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/>
          <p:cNvGrpSpPr/>
          <p:nvPr/>
        </p:nvGrpSpPr>
        <p:grpSpPr>
          <a:xfrm rot="9750832">
            <a:off x="3735300" y="2102093"/>
            <a:ext cx="273030" cy="364040"/>
            <a:chOff x="611560" y="404664"/>
            <a:chExt cx="648072" cy="864096"/>
          </a:xfrm>
        </p:grpSpPr>
        <p:sp>
          <p:nvSpPr>
            <p:cNvPr id="27" name="二等辺三角形 26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円/楕円 27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正方形/長方形 28"/>
          <p:cNvSpPr/>
          <p:nvPr/>
        </p:nvSpPr>
        <p:spPr>
          <a:xfrm>
            <a:off x="3692894" y="3537159"/>
            <a:ext cx="1131889" cy="49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84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2924944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 smtClean="0"/>
              <a:t>4/22 </a:t>
            </a:r>
            <a:r>
              <a:rPr kumimoji="1" lang="ja-JP" altLang="en-US" dirty="0" smtClean="0"/>
              <a:t>今日のアイディア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2569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改善点 </a:t>
            </a:r>
            <a:r>
              <a:rPr kumimoji="1" lang="en-US" altLang="ja-JP" dirty="0" smtClean="0"/>
              <a:t>4/</a:t>
            </a:r>
            <a:r>
              <a:rPr kumimoji="1" lang="ja-JP" altLang="en-US" dirty="0" smtClean="0"/>
              <a:t>１９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half" idx="1"/>
          </p:nvPr>
        </p:nvSpPr>
        <p:spPr>
          <a:noFill/>
          <a:ln w="38100">
            <a:solidFill>
              <a:schemeClr val="tx1"/>
            </a:solidFill>
          </a:ln>
        </p:spPr>
        <p:txBody>
          <a:bodyPr/>
          <a:lstStyle/>
          <a:p>
            <a:r>
              <a:rPr kumimoji="1" lang="ja-JP" altLang="en-US" dirty="0" smtClean="0"/>
              <a:t>操作はマウス</a:t>
            </a:r>
            <a:endParaRPr kumimoji="1" lang="en-US" altLang="ja-JP" dirty="0" smtClean="0"/>
          </a:p>
          <a:p>
            <a:r>
              <a:rPr lang="ja-JP" altLang="en-US" dirty="0" smtClean="0"/>
              <a:t>右クリックと左クリックで配置</a:t>
            </a:r>
            <a:endParaRPr kumimoji="1" lang="en-US" altLang="ja-JP" dirty="0" smtClean="0"/>
          </a:p>
          <a:p>
            <a:r>
              <a:rPr kumimoji="1" lang="ja-JP" altLang="en-US" dirty="0" smtClean="0"/>
              <a:t>最初の発射はプレイヤーが選択する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操作性はシンプル</a:t>
            </a:r>
            <a:endParaRPr kumimoji="1" lang="en-US" altLang="ja-JP" dirty="0" smtClean="0"/>
          </a:p>
          <a:p>
            <a:r>
              <a:rPr lang="ja-JP" altLang="en-US" dirty="0" smtClean="0"/>
              <a:t>ゲーム画面はスクロール</a:t>
            </a:r>
            <a:endParaRPr lang="en-US" altLang="ja-JP" dirty="0" smtClean="0"/>
          </a:p>
          <a:p>
            <a:r>
              <a:rPr kumimoji="1" lang="ja-JP" altLang="en-US" dirty="0"/>
              <a:t>要素の</a:t>
            </a:r>
            <a:r>
              <a:rPr kumimoji="1" lang="ja-JP" altLang="en-US" dirty="0" smtClean="0"/>
              <a:t>追加（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個ほど）</a:t>
            </a:r>
            <a:endParaRPr kumimoji="1" lang="en-US" altLang="ja-JP" dirty="0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half" idx="2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ja-JP" altLang="en-US" dirty="0"/>
              <a:t>調整しやすい</a:t>
            </a:r>
            <a:r>
              <a:rPr lang="ja-JP" altLang="en-US" dirty="0" smtClean="0"/>
              <a:t>プログラムコード</a:t>
            </a:r>
            <a:endParaRPr lang="en-US" altLang="ja-JP" dirty="0" smtClean="0"/>
          </a:p>
          <a:p>
            <a:r>
              <a:rPr lang="en-US" altLang="ja-JP" dirty="0" smtClean="0"/>
              <a:t>1</a:t>
            </a:r>
            <a:r>
              <a:rPr lang="ja-JP" altLang="en-US" dirty="0" smtClean="0"/>
              <a:t>週間程度でプロトタイプの作成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9632" y="1124744"/>
            <a:ext cx="23762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方針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ゲーム内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364088" y="1124744"/>
            <a:ext cx="237626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方針</a:t>
            </a:r>
            <a:r>
              <a:rPr lang="en-US" altLang="ja-JP" dirty="0" smtClean="0"/>
              <a:t>【</a:t>
            </a:r>
            <a:r>
              <a:rPr lang="ja-JP" altLang="en-US" dirty="0"/>
              <a:t>プログラム</a:t>
            </a:r>
            <a:r>
              <a:rPr lang="ja-JP" altLang="en-US" dirty="0" smtClean="0"/>
              <a:t>内</a:t>
            </a:r>
            <a:r>
              <a:rPr lang="en-US" altLang="ja-JP" dirty="0" smtClean="0"/>
              <a:t>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551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5220072" y="1340768"/>
            <a:ext cx="3168352" cy="5184576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 smtClean="0"/>
              <a:t>スクロールについて＿１</a:t>
            </a:r>
            <a:endParaRPr kumimoji="1" lang="ja-JP" altLang="en-US" dirty="0"/>
          </a:p>
        </p:txBody>
      </p:sp>
      <p:cxnSp>
        <p:nvCxnSpPr>
          <p:cNvPr id="20" name="直線矢印コネクタ 19"/>
          <p:cNvCxnSpPr/>
          <p:nvPr/>
        </p:nvCxnSpPr>
        <p:spPr>
          <a:xfrm flipV="1">
            <a:off x="4932040" y="1844824"/>
            <a:ext cx="0" cy="417646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/>
          <p:cNvSpPr txBox="1"/>
          <p:nvPr/>
        </p:nvSpPr>
        <p:spPr>
          <a:xfrm>
            <a:off x="539552" y="1135402"/>
            <a:ext cx="4176464" cy="2585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スクロール方向・・・上、登る又は進む</a:t>
            </a:r>
            <a:endParaRPr kumimoji="1" lang="en-US" altLang="ja-JP" dirty="0" smtClean="0"/>
          </a:p>
          <a:p>
            <a:r>
              <a:rPr lang="ja-JP" altLang="en-US" dirty="0"/>
              <a:t>死に</a:t>
            </a:r>
            <a:r>
              <a:rPr lang="ja-JP" altLang="en-US" dirty="0" smtClean="0"/>
              <a:t>ゲーなのに脱出とは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何故、上に登るのか・・・</a:t>
            </a:r>
            <a:endParaRPr kumimoji="1" lang="en-US" altLang="ja-JP" dirty="0" smtClean="0"/>
          </a:p>
          <a:p>
            <a:r>
              <a:rPr lang="ja-JP" altLang="en-US" dirty="0" smtClean="0"/>
              <a:t>・脱出</a:t>
            </a:r>
            <a:endParaRPr lang="en-US" altLang="ja-JP" dirty="0" smtClean="0"/>
          </a:p>
          <a:p>
            <a:r>
              <a:rPr kumimoji="1" lang="ja-JP" altLang="en-US" dirty="0" smtClean="0"/>
              <a:t>・何かを集めて→ゴールを目指す</a:t>
            </a:r>
            <a:endParaRPr kumimoji="1" lang="en-US" altLang="ja-JP" dirty="0" smtClean="0"/>
          </a:p>
          <a:p>
            <a:r>
              <a:rPr lang="ja-JP" altLang="en-US" dirty="0"/>
              <a:t>電気</a:t>
            </a:r>
            <a:r>
              <a:rPr lang="ja-JP" altLang="en-US" dirty="0" smtClean="0"/>
              <a:t>を集めて、明かりを灯す</a:t>
            </a:r>
            <a:endParaRPr kumimoji="1" lang="en-US" altLang="ja-JP" dirty="0" smtClean="0"/>
          </a:p>
          <a:p>
            <a:r>
              <a:rPr lang="ja-JP" altLang="en-US" dirty="0" smtClean="0"/>
              <a:t>・時間制限</a:t>
            </a:r>
            <a:endParaRPr lang="en-US" altLang="ja-JP" dirty="0" smtClean="0"/>
          </a:p>
          <a:p>
            <a:r>
              <a:rPr lang="ja-JP" altLang="en-US" dirty="0"/>
              <a:t>・</a:t>
            </a:r>
            <a:endParaRPr lang="en-US" altLang="ja-JP" dirty="0" smtClean="0"/>
          </a:p>
        </p:txBody>
      </p:sp>
      <p:grpSp>
        <p:nvGrpSpPr>
          <p:cNvPr id="54" name="グループ化 53"/>
          <p:cNvGrpSpPr/>
          <p:nvPr/>
        </p:nvGrpSpPr>
        <p:grpSpPr>
          <a:xfrm>
            <a:off x="5580112" y="2938215"/>
            <a:ext cx="674680" cy="674680"/>
            <a:chOff x="1619672" y="2097819"/>
            <a:chExt cx="1116124" cy="1116124"/>
          </a:xfrm>
        </p:grpSpPr>
        <p:sp>
          <p:nvSpPr>
            <p:cNvPr id="44" name="円/楕円 43"/>
            <p:cNvSpPr/>
            <p:nvPr/>
          </p:nvSpPr>
          <p:spPr>
            <a:xfrm>
              <a:off x="1619672" y="2097819"/>
              <a:ext cx="1116124" cy="111612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/楕円 44"/>
            <p:cNvSpPr/>
            <p:nvPr/>
          </p:nvSpPr>
          <p:spPr>
            <a:xfrm>
              <a:off x="1785582" y="2263493"/>
              <a:ext cx="784775" cy="784775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/楕円 45"/>
            <p:cNvSpPr/>
            <p:nvPr/>
          </p:nvSpPr>
          <p:spPr>
            <a:xfrm>
              <a:off x="1921563" y="2399474"/>
              <a:ext cx="512814" cy="512814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087237" y="2565384"/>
              <a:ext cx="180993" cy="1809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S</a:t>
              </a:r>
              <a:endParaRPr kumimoji="1" lang="ja-JP" altLang="en-US" dirty="0"/>
            </a:p>
          </p:txBody>
        </p:sp>
      </p:grpSp>
      <p:grpSp>
        <p:nvGrpSpPr>
          <p:cNvPr id="53" name="グループ化 52"/>
          <p:cNvGrpSpPr/>
          <p:nvPr/>
        </p:nvGrpSpPr>
        <p:grpSpPr>
          <a:xfrm>
            <a:off x="7380312" y="3711575"/>
            <a:ext cx="783095" cy="783095"/>
            <a:chOff x="3664008" y="3213943"/>
            <a:chExt cx="1103412" cy="1103412"/>
          </a:xfrm>
        </p:grpSpPr>
        <p:sp>
          <p:nvSpPr>
            <p:cNvPr id="48" name="円/楕円 47"/>
            <p:cNvSpPr/>
            <p:nvPr/>
          </p:nvSpPr>
          <p:spPr>
            <a:xfrm>
              <a:off x="3664008" y="3213943"/>
              <a:ext cx="1103412" cy="11034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48"/>
            <p:cNvSpPr/>
            <p:nvPr/>
          </p:nvSpPr>
          <p:spPr>
            <a:xfrm>
              <a:off x="3828029" y="3377730"/>
              <a:ext cx="775837" cy="77583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49"/>
            <p:cNvSpPr/>
            <p:nvPr/>
          </p:nvSpPr>
          <p:spPr>
            <a:xfrm>
              <a:off x="3962461" y="3512162"/>
              <a:ext cx="506973" cy="506973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円/楕円 50"/>
            <p:cNvSpPr/>
            <p:nvPr/>
          </p:nvSpPr>
          <p:spPr>
            <a:xfrm>
              <a:off x="4125037" y="3674739"/>
              <a:ext cx="181820" cy="1818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/>
                <a:t>N</a:t>
              </a:r>
              <a:endParaRPr kumimoji="1" lang="ja-JP" altLang="en-US" dirty="0"/>
            </a:p>
          </p:txBody>
        </p:sp>
      </p:grpSp>
      <p:sp>
        <p:nvSpPr>
          <p:cNvPr id="63" name="下矢印 62"/>
          <p:cNvSpPr/>
          <p:nvPr/>
        </p:nvSpPr>
        <p:spPr>
          <a:xfrm flipV="1">
            <a:off x="6516216" y="4284425"/>
            <a:ext cx="288032" cy="111224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/>
          <p:cNvGrpSpPr/>
          <p:nvPr/>
        </p:nvGrpSpPr>
        <p:grpSpPr>
          <a:xfrm>
            <a:off x="6512247" y="4725144"/>
            <a:ext cx="273030" cy="364040"/>
            <a:chOff x="611560" y="404664"/>
            <a:chExt cx="648072" cy="864096"/>
          </a:xfrm>
        </p:grpSpPr>
        <p:sp>
          <p:nvSpPr>
            <p:cNvPr id="61" name="二等辺三角形 60"/>
            <p:cNvSpPr/>
            <p:nvPr/>
          </p:nvSpPr>
          <p:spPr>
            <a:xfrm>
              <a:off x="611560" y="404664"/>
              <a:ext cx="648072" cy="8640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円/楕円 61"/>
            <p:cNvSpPr/>
            <p:nvPr/>
          </p:nvSpPr>
          <p:spPr>
            <a:xfrm>
              <a:off x="791580" y="908720"/>
              <a:ext cx="288032" cy="28803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4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世界</a:t>
            </a:r>
            <a:r>
              <a:rPr lang="ja-JP" altLang="en-US" dirty="0" smtClean="0"/>
              <a:t>観について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95536" y="1135402"/>
            <a:ext cx="4176464" cy="20313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アイディア</a:t>
            </a:r>
            <a:endParaRPr lang="en-US" altLang="ja-JP" dirty="0"/>
          </a:p>
          <a:p>
            <a:r>
              <a:rPr lang="ja-JP" altLang="en-US" dirty="0"/>
              <a:t>・エージェント「コイル」</a:t>
            </a:r>
            <a:endParaRPr lang="en-US" altLang="ja-JP" dirty="0"/>
          </a:p>
          <a:p>
            <a:r>
              <a:rPr lang="ja-JP" altLang="en-US" dirty="0"/>
              <a:t>ミッションを遂行、または失敗</a:t>
            </a:r>
            <a:endParaRPr lang="en-US" altLang="ja-JP" dirty="0"/>
          </a:p>
          <a:p>
            <a:r>
              <a:rPr lang="ja-JP" altLang="en-US" dirty="0"/>
              <a:t>・コンピュータ内</a:t>
            </a:r>
            <a:endParaRPr lang="en-US" altLang="ja-JP" dirty="0"/>
          </a:p>
          <a:p>
            <a:r>
              <a:rPr lang="ja-JP" altLang="en-US" dirty="0"/>
              <a:t>バグに追われる</a:t>
            </a:r>
            <a:endParaRPr lang="en-US" altLang="ja-JP" dirty="0"/>
          </a:p>
          <a:p>
            <a:r>
              <a:rPr lang="ja-JP" altLang="en-US" dirty="0"/>
              <a:t>データを回収し、ＵＳＢに逃れる</a:t>
            </a:r>
            <a:endParaRPr lang="en-US" altLang="ja-JP" dirty="0"/>
          </a:p>
          <a:p>
            <a:r>
              <a:rPr lang="ja-JP" altLang="en-US" dirty="0"/>
              <a:t>・</a:t>
            </a:r>
            <a:endParaRPr lang="en-US" altLang="ja-JP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716016" y="1135402"/>
            <a:ext cx="41764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アイディア</a:t>
            </a:r>
            <a:endParaRPr lang="en-US" altLang="ja-JP" dirty="0" smtClean="0"/>
          </a:p>
          <a:p>
            <a:r>
              <a:rPr lang="ja-JP" altLang="en-US" dirty="0" smtClean="0"/>
              <a:t>・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54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1183</TotalTime>
  <Words>1023</Words>
  <Application>Microsoft Office PowerPoint</Application>
  <PresentationFormat>画面に合わせる (4:3)</PresentationFormat>
  <Paragraphs>243</Paragraphs>
  <Slides>29</Slides>
  <Notes>5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0" baseType="lpstr">
      <vt:lpstr>Office ​​テーマ</vt:lpstr>
      <vt:lpstr>Magnetica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4/22 今日のアイディア</vt:lpstr>
      <vt:lpstr>改善点 4/１９</vt:lpstr>
      <vt:lpstr>スクロールについて＿１</vt:lpstr>
      <vt:lpstr>世界観について</vt:lpstr>
      <vt:lpstr>壁（ビリビリ）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追加要素</vt:lpstr>
      <vt:lpstr>ゲーム画面イメージ</vt:lpstr>
      <vt:lpstr>アイテム</vt:lpstr>
      <vt:lpstr>追加要素</vt:lpstr>
      <vt:lpstr>４／２３</vt:lpstr>
      <vt:lpstr>追加要素</vt:lpstr>
      <vt:lpstr>４／２４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COS_MOS</dc:creator>
  <cp:lastModifiedBy>カレッジリーグ</cp:lastModifiedBy>
  <cp:revision>97</cp:revision>
  <dcterms:created xsi:type="dcterms:W3CDTF">2013-04-18T03:44:29Z</dcterms:created>
  <dcterms:modified xsi:type="dcterms:W3CDTF">2013-04-24T11:04:05Z</dcterms:modified>
</cp:coreProperties>
</file>