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.tauch@outlook.fr" initials="x" lastIdx="1" clrIdx="0">
    <p:extLst>
      <p:ext uri="{19B8F6BF-5375-455C-9EA6-DF929625EA0E}">
        <p15:presenceInfo xmlns:p15="http://schemas.microsoft.com/office/powerpoint/2012/main" userId="1388dc70dc9b4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AB041-37A7-4E13-BD80-50BD93C8B75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72BB-C60C-4516-80DC-85BFB5A85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5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6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51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5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4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3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64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32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5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0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0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072BB-C60C-4516-80DC-85BFB5A85C8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8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C56E8-FE1B-43BD-B160-59A738826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4459AF-0121-40E1-9BE2-05613665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6C8E6-921C-416C-93B0-DF0F8C7D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27C2B-358D-4CE9-9941-818C649B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43255-BC5D-4B38-B173-8B76596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BE13F-3B0F-4088-B959-6B9C1C0D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0B158-040D-4604-A9E7-C6B00DC6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A3098-9242-467C-9C9B-5A5E96F7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AAB79-9A12-4437-90D1-EF9B2F11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BCC7A-DC9B-45E5-BB78-29498BFB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627712-965C-4A46-94EB-0EE5814D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21F870-3EAE-4DA8-BFB4-04B01348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7E9DC-56EC-4494-AFB4-17C5B0FF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8B6F5-646C-4171-A6A1-86E58ED8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C8988-ECED-43D1-8C57-159C0AD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DF8C-16E5-43CF-81C3-5B0AFEA8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0C54-353C-400D-A0E7-FF0D5533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A0BD6-481B-4041-A380-57637E7E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4774C-451F-4912-9DCB-0B15CB62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178DB-C822-441E-8148-213EE3C5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1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4124-F92B-4FC2-8A13-97FF9999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B9F6F-C276-4D14-BF31-1E58AAD8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CF852-5D76-46B1-A2D7-F43ED7D5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EE118-81CB-4291-8219-24FEE305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AA141-E3BF-4C7C-A7B0-3E172EDC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9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F3AA0-72E6-44B3-8DC1-58D5FAAB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8B3E5-10D3-4A69-B523-A59669C55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87F8C4-FF06-46E3-A782-CC767565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BA3D9-895C-41C2-B3AA-35BE496D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5A59CE-EECB-4116-A634-2B33F53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FB053E-8885-4525-B413-0E836438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992E-8D5F-47FC-99E7-33D3A198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061B7-73F5-4D38-AD89-8ABC0799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88C26-9A94-4815-B5ED-1F51AD09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AC53CA-4003-426D-A8E0-B73EA131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4EC121-6223-4CF3-9B3A-0A6EAC57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C8C5BA-684B-439E-8182-D05085AE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54F59C-6202-4DB8-B434-9A69E58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F1CF1E-805E-4F4C-96E1-3ECDD6F5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53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E4E1-5C8E-4B56-84C4-67898635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312077-DE9B-4866-AFE5-277EAD95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FC8822-FFA7-48B7-87FF-C47C0A92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936527-568B-47F5-86FD-33114B2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4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CA921-0827-4022-8B8D-C8D2B608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7929F-06EF-4B78-B009-2EE9EF62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2E48F-B44A-433D-8B9D-5F17D8D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3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86B57-95D5-4280-BD1F-46B6ADE5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6DE86-EB33-4817-81D3-988D89F8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A1DDC6-2231-4E21-9284-7DACBFC7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01616-7151-407E-AC4B-F34271C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77F23-8D64-483A-A0A4-17724650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AEB3A3-A9B3-4B3D-9B05-5B0B0DB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76B29-EDA8-4304-8456-5E72E6E5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F4792F-EC5C-4D73-B289-3D936A7C8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DBEE2-D74C-4B36-BF02-C613320B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A83DB3-AB83-4F96-BF13-E8182AEA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CC4F9-11EB-4C43-86F0-2B5CD2A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859C6-776B-4F29-841F-6EF3922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D873C0-626C-41E0-B4B0-AF2F70A8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A6F91B-9E8D-4809-9C22-1A04465F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AE23-F76B-40AE-AF52-EB13AFE4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AB12-A7D5-4B52-BA8B-2ECEF6D97F5A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5FB39-CEA8-49A6-9A01-6ADDE43DF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EB570-11EB-44AE-B171-3E8193FDD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AD7A-9A71-457C-9DC1-BD9A5208F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AF635-7B8E-4259-A960-E0B6F8055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d’optimisation SEO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45D05-A85D-40CE-8B87-06E086D1B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/>
              <a:t>Projet 4 – La chouette agence</a:t>
            </a:r>
          </a:p>
        </p:txBody>
      </p:sp>
    </p:spTree>
    <p:extLst>
      <p:ext uri="{BB962C8B-B14F-4D97-AF65-F5344CB8AC3E}">
        <p14:creationId xmlns:p14="http://schemas.microsoft.com/office/powerpoint/2010/main" val="2255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9 – Utiliser des mots-clés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200" y="4915509"/>
            <a:ext cx="950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La recherche de mots-clés est l'une des étapes les plus importantes d'une optimisation SEO. Cela permet de rapporter plus de </a:t>
            </a:r>
            <a:r>
              <a:rPr lang="fr-FR" sz="2400" i="1" dirty="0" err="1"/>
              <a:t>traffic</a:t>
            </a:r>
            <a:r>
              <a:rPr lang="fr-FR" sz="2400" i="1" dirty="0"/>
              <a:t> sur le site web.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37ACDBB-4C8A-45BB-B301-199D3BCF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38996"/>
            <a:ext cx="10737456" cy="765949"/>
          </a:xfrm>
        </p:spPr>
      </p:pic>
      <p:pic>
        <p:nvPicPr>
          <p:cNvPr id="9" name="Image 8" descr="Une image contenant mètre, horloge, pièce&#10;&#10;Description générée automatiquement">
            <a:extLst>
              <a:ext uri="{FF2B5EF4-FFF2-40B4-BE49-F238E27FC236}">
                <a16:creationId xmlns:a16="http://schemas.microsoft.com/office/drawing/2014/main" id="{0AF17F15-7781-4ED3-9C48-81A2DD8A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6021"/>
            <a:ext cx="4798102" cy="11117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0823E5-9F29-413C-946C-4B7DEEB3D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3058"/>
            <a:ext cx="1073745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10 – Fichier robots.txt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200" y="3587458"/>
            <a:ext cx="950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Facilite le </a:t>
            </a:r>
            <a:r>
              <a:rPr lang="fr-FR" sz="2400" i="1" dirty="0" err="1"/>
              <a:t>crawling</a:t>
            </a:r>
            <a:r>
              <a:rPr lang="fr-FR" sz="2400" i="1" dirty="0"/>
              <a:t> du site en indiquant les URL à explorer ou non (balise </a:t>
            </a:r>
            <a:r>
              <a:rPr lang="fr-FR" sz="2400" i="1" dirty="0" err="1"/>
              <a:t>meta</a:t>
            </a:r>
            <a:r>
              <a:rPr lang="fr-FR" sz="2400" i="1" dirty="0"/>
              <a:t> robots). 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8D352AA-F8E9-41C6-9A48-9CEDE160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524"/>
            <a:ext cx="2810550" cy="1022019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EB4A5D-7029-4165-AEDE-BA86A0715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0187"/>
            <a:ext cx="6535504" cy="4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Comparatif (Google </a:t>
            </a:r>
            <a:r>
              <a:rPr lang="fr-FR" sz="4000" dirty="0" err="1"/>
              <a:t>PageSpeed</a:t>
            </a:r>
            <a:r>
              <a:rPr lang="fr-FR" sz="4000" dirty="0"/>
              <a:t> Insights)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CCA09F-B312-413D-8886-EE9B7C80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86" y="1554501"/>
            <a:ext cx="4913610" cy="4317222"/>
          </a:xfr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2469A5-02C3-4585-9EA6-AF8723C0C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4501"/>
            <a:ext cx="4967183" cy="43172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95EAF6-3BA3-4EF3-BBD8-AC0D55F60195}"/>
              </a:ext>
            </a:extLst>
          </p:cNvPr>
          <p:cNvSpPr/>
          <p:nvPr/>
        </p:nvSpPr>
        <p:spPr>
          <a:xfrm>
            <a:off x="8041064" y="5222449"/>
            <a:ext cx="627681" cy="326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A987D-B16B-4D6F-BFD0-8B2F4B5A0923}"/>
              </a:ext>
            </a:extLst>
          </p:cNvPr>
          <p:cNvSpPr/>
          <p:nvPr/>
        </p:nvSpPr>
        <p:spPr>
          <a:xfrm>
            <a:off x="2782478" y="5140003"/>
            <a:ext cx="627681" cy="326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Points d’amélioration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411D98-6B01-42C4-97E6-CFE64589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Minifier les fichiers CSS et javascript</a:t>
            </a:r>
          </a:p>
          <a:p>
            <a:pPr marL="0" indent="0">
              <a:buNone/>
            </a:pPr>
            <a:r>
              <a:rPr lang="fr-FR" dirty="0"/>
              <a:t>• Compresser les pages web et CSS</a:t>
            </a:r>
          </a:p>
          <a:p>
            <a:pPr marL="0" indent="0">
              <a:buNone/>
            </a:pPr>
            <a:r>
              <a:rPr lang="fr-FR" dirty="0"/>
              <a:t>• Mise en place d’un suivi Google Analytics sur la durée pour analyser le </a:t>
            </a:r>
            <a:r>
              <a:rPr lang="fr-FR" dirty="0" err="1"/>
              <a:t>traffic</a:t>
            </a:r>
            <a:r>
              <a:rPr lang="fr-FR" dirty="0"/>
              <a:t> du site</a:t>
            </a:r>
          </a:p>
          <a:p>
            <a:pPr marL="0" indent="0">
              <a:buNone/>
            </a:pPr>
            <a:r>
              <a:rPr lang="fr-FR" dirty="0"/>
              <a:t>• Mise en place d’un suivi Google </a:t>
            </a:r>
            <a:r>
              <a:rPr lang="fr-FR" dirty="0" err="1"/>
              <a:t>Search</a:t>
            </a:r>
            <a:r>
              <a:rPr lang="fr-FR" dirty="0"/>
              <a:t> Console pour améliorer la qualité de référencement du site</a:t>
            </a:r>
          </a:p>
          <a:p>
            <a:pPr marL="0" indent="0">
              <a:buNone/>
            </a:pPr>
            <a:r>
              <a:rPr lang="fr-FR" dirty="0"/>
              <a:t>• Ainsi que le reste des points spécifiés </a:t>
            </a:r>
            <a:r>
              <a:rPr lang="fr-FR"/>
              <a:t>dans l’analyse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79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1 - Eviter le black </a:t>
            </a:r>
            <a:r>
              <a:rPr lang="fr-FR" sz="4000" dirty="0" err="1"/>
              <a:t>hat</a:t>
            </a:r>
            <a:endParaRPr lang="fr-FR" sz="4000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70434D8-4E8F-42BC-97F9-8704048D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59090" cy="543984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201" y="2848131"/>
            <a:ext cx="9959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Avant : mots-clés cachés (texte transparent) =&gt; Pratique interdite</a:t>
            </a:r>
          </a:p>
          <a:p>
            <a:endParaRPr lang="fr-FR" sz="2800" dirty="0"/>
          </a:p>
          <a:p>
            <a:r>
              <a:rPr lang="fr-FR" sz="2800" dirty="0"/>
              <a:t>Après : Suppression des 3 balises div litigieuses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5048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2 – Hiérarchie des titres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5546360" y="2907563"/>
            <a:ext cx="5807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Hiérarchie des balises titres respectée après optimisation.</a:t>
            </a:r>
          </a:p>
          <a:p>
            <a:r>
              <a:rPr lang="fr-FR" sz="2800" i="1" dirty="0"/>
              <a:t>Critère d’accessibilité.</a:t>
            </a:r>
            <a:endParaRPr lang="fr-FR" sz="2400" i="1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C9432FD-304E-439E-8FCC-94EAA6F0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61782" cy="953529"/>
          </a:xfrm>
        </p:spPr>
      </p:pic>
      <p:pic>
        <p:nvPicPr>
          <p:cNvPr id="8" name="Image 7" descr="Une image contenant noir, mètre, horloge, pièce&#10;&#10;Description générée automatiquement">
            <a:extLst>
              <a:ext uri="{FF2B5EF4-FFF2-40B4-BE49-F238E27FC236}">
                <a16:creationId xmlns:a16="http://schemas.microsoft.com/office/drawing/2014/main" id="{79EC7CBF-ECBD-44E1-B855-0DAE0A00E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0159"/>
            <a:ext cx="4203053" cy="1078992"/>
          </a:xfrm>
          <a:prstGeom prst="rect">
            <a:avLst/>
          </a:prstGeom>
        </p:spPr>
      </p:pic>
      <p:pic>
        <p:nvPicPr>
          <p:cNvPr id="12" name="Image 11" descr="Une image contenant mètre, horloge&#10;&#10;Description générée automatiquement">
            <a:extLst>
              <a:ext uri="{FF2B5EF4-FFF2-40B4-BE49-F238E27FC236}">
                <a16:creationId xmlns:a16="http://schemas.microsoft.com/office/drawing/2014/main" id="{81D96BA7-B1D2-4B0E-A1CA-AE30D943B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17558"/>
            <a:ext cx="4303426" cy="1053899"/>
          </a:xfrm>
          <a:prstGeom prst="rect">
            <a:avLst/>
          </a:prstGeom>
        </p:spPr>
      </p:pic>
      <p:pic>
        <p:nvPicPr>
          <p:cNvPr id="14" name="Image 13" descr="Une image contenant mètre, horloge&#10;&#10;Description générée automatiquement">
            <a:extLst>
              <a:ext uri="{FF2B5EF4-FFF2-40B4-BE49-F238E27FC236}">
                <a16:creationId xmlns:a16="http://schemas.microsoft.com/office/drawing/2014/main" id="{B7E7C662-CC63-446B-94E1-82A90AFA7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5306"/>
            <a:ext cx="4240693" cy="1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3 – Hiérarchie des titres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7095343" y="2059120"/>
            <a:ext cx="449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Avant : Pas de langue spécifiée</a:t>
            </a:r>
            <a:endParaRPr lang="fr-FR" sz="2400" i="1" dirty="0"/>
          </a:p>
        </p:txBody>
      </p:sp>
      <p:pic>
        <p:nvPicPr>
          <p:cNvPr id="7" name="Espace réservé du contenu 6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A9872DE4-633A-4250-BF13-97DDAA48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44140"/>
            <a:ext cx="5807439" cy="963665"/>
          </a:xfrm>
        </p:spPr>
      </p:pic>
      <p:pic>
        <p:nvPicPr>
          <p:cNvPr id="10" name="Image 9" descr="Une image contenant sombre, orange, noir, rouge&#10;&#10;Description générée automatiquement">
            <a:extLst>
              <a:ext uri="{FF2B5EF4-FFF2-40B4-BE49-F238E27FC236}">
                <a16:creationId xmlns:a16="http://schemas.microsoft.com/office/drawing/2014/main" id="{010328A7-5104-46F3-91A2-F4DF0EA20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9120"/>
            <a:ext cx="5807439" cy="89282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CBB83D6-BA02-4349-8525-FF0C40D30691}"/>
              </a:ext>
            </a:extLst>
          </p:cNvPr>
          <p:cNvSpPr txBox="1"/>
          <p:nvPr/>
        </p:nvSpPr>
        <p:spPr>
          <a:xfrm>
            <a:off x="7095342" y="3906054"/>
            <a:ext cx="449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Après : Langue des fichiers html spécifiée à français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24346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4 – Correction du formulaire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199" y="4004330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Ajout d’un attribut for à chaque élément label du formulaire</a:t>
            </a:r>
          </a:p>
        </p:txBody>
      </p:sp>
      <p:pic>
        <p:nvPicPr>
          <p:cNvPr id="6" name="Espace réservé du contenu 5" descr="Une image contenant assis, écran, cité, signe&#10;&#10;Description générée automatiquement">
            <a:extLst>
              <a:ext uri="{FF2B5EF4-FFF2-40B4-BE49-F238E27FC236}">
                <a16:creationId xmlns:a16="http://schemas.microsoft.com/office/drawing/2014/main" id="{E83AFF3C-1D63-4D5D-9BF8-9B4D535AA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15" y="1993553"/>
            <a:ext cx="3883063" cy="1435447"/>
          </a:xfrm>
        </p:spPr>
      </p:pic>
      <p:pic>
        <p:nvPicPr>
          <p:cNvPr id="9" name="Image 8" descr="Une image contenant mètre&#10;&#10;Description générée automatiquement">
            <a:extLst>
              <a:ext uri="{FF2B5EF4-FFF2-40B4-BE49-F238E27FC236}">
                <a16:creationId xmlns:a16="http://schemas.microsoft.com/office/drawing/2014/main" id="{FA2EC385-5114-4D7E-BCE6-49E554AAE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3553"/>
            <a:ext cx="3728433" cy="14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9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5 – Redimensionner les images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199" y="3198167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Poids du site avant optimisation de la taille des images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B5F041B-B6CD-4618-B13F-2B91C45A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9099"/>
            <a:ext cx="7712108" cy="1104996"/>
          </a:xfr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4839F2F-AD70-41CB-8DBF-6E75267F8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180099"/>
            <a:ext cx="7696867" cy="11049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5C18B5C-0A4C-4862-B684-B765DB55D2BF}"/>
              </a:ext>
            </a:extLst>
          </p:cNvPr>
          <p:cNvSpPr txBox="1"/>
          <p:nvPr/>
        </p:nvSpPr>
        <p:spPr>
          <a:xfrm>
            <a:off x="838199" y="5574529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Poids du site après optimisation de la taille des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469FD-A0CD-4C97-B3D0-3DC5D940376F}"/>
              </a:ext>
            </a:extLst>
          </p:cNvPr>
          <p:cNvSpPr/>
          <p:nvPr/>
        </p:nvSpPr>
        <p:spPr>
          <a:xfrm>
            <a:off x="2623279" y="2210955"/>
            <a:ext cx="1094282" cy="697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48BB0-BB42-4D2C-948F-89F65E79BFB3}"/>
              </a:ext>
            </a:extLst>
          </p:cNvPr>
          <p:cNvSpPr/>
          <p:nvPr/>
        </p:nvSpPr>
        <p:spPr>
          <a:xfrm>
            <a:off x="2623279" y="4491574"/>
            <a:ext cx="1094282" cy="697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5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6 – Scripts différés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199" y="4255942"/>
            <a:ext cx="950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Ajout de l’attribut defer permet d’accélérer le démarrage de l’affichage des pages du site web.</a:t>
            </a:r>
          </a:p>
        </p:txBody>
      </p:sp>
      <p:pic>
        <p:nvPicPr>
          <p:cNvPr id="6" name="Espace réservé du contenu 5" descr="Une image contenant table, grand, noir, vert&#10;&#10;Description générée automatiquement">
            <a:extLst>
              <a:ext uri="{FF2B5EF4-FFF2-40B4-BE49-F238E27FC236}">
                <a16:creationId xmlns:a16="http://schemas.microsoft.com/office/drawing/2014/main" id="{C35D63BC-E97B-4185-BC00-9BBED54C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009854" cy="2161784"/>
          </a:xfrm>
        </p:spPr>
      </p:pic>
    </p:spTree>
    <p:extLst>
      <p:ext uri="{BB962C8B-B14F-4D97-AF65-F5344CB8AC3E}">
        <p14:creationId xmlns:p14="http://schemas.microsoft.com/office/powerpoint/2010/main" val="37017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7 – Changer le titre des pages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200" y="4915509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Après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60EA87A-86C0-4983-9E74-F48F4D21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849"/>
            <a:ext cx="6091014" cy="51716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D5961F-ED3C-460F-8606-39D8AA53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0131"/>
            <a:ext cx="9481282" cy="56025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6D2778E-DFBF-4608-AA1D-67738CFE06A7}"/>
              </a:ext>
            </a:extLst>
          </p:cNvPr>
          <p:cNvSpPr txBox="1"/>
          <p:nvPr/>
        </p:nvSpPr>
        <p:spPr>
          <a:xfrm>
            <a:off x="838200" y="2637451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Avant : pas de titre spécifié</a:t>
            </a:r>
          </a:p>
        </p:txBody>
      </p:sp>
    </p:spTree>
    <p:extLst>
      <p:ext uri="{BB962C8B-B14F-4D97-AF65-F5344CB8AC3E}">
        <p14:creationId xmlns:p14="http://schemas.microsoft.com/office/powerpoint/2010/main" val="204606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61E7-B76F-40FE-9548-0EBFA3F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8 – Ajout d’une description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DCB6-D254-49C0-9B45-B643453A5BD8}"/>
              </a:ext>
            </a:extLst>
          </p:cNvPr>
          <p:cNvSpPr txBox="1"/>
          <p:nvPr/>
        </p:nvSpPr>
        <p:spPr>
          <a:xfrm>
            <a:off x="838200" y="4915509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Après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D2778E-DFBF-4608-AA1D-67738CFE06A7}"/>
              </a:ext>
            </a:extLst>
          </p:cNvPr>
          <p:cNvSpPr txBox="1"/>
          <p:nvPr/>
        </p:nvSpPr>
        <p:spPr>
          <a:xfrm>
            <a:off x="838200" y="2637451"/>
            <a:ext cx="95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Avant : pas de description spécifiée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41A33D4-FBFB-45A9-B67A-1CF9ECD8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229177"/>
            <a:ext cx="10689236" cy="551614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72B582D-F394-4EF7-8AD3-9E4BDFDCB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118"/>
            <a:ext cx="6281957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3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301</Words>
  <Application>Microsoft Office PowerPoint</Application>
  <PresentationFormat>Grand écran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Rapport d’optimisation SEO</vt:lpstr>
      <vt:lpstr>Recommandation 1 - Eviter le black hat</vt:lpstr>
      <vt:lpstr>Recommandation 2 – Hiérarchie des titres</vt:lpstr>
      <vt:lpstr>Recommandation 3 – Hiérarchie des titres</vt:lpstr>
      <vt:lpstr>Recommandation 4 – Correction du formulaire</vt:lpstr>
      <vt:lpstr>Recommandation 5 – Redimensionner les images</vt:lpstr>
      <vt:lpstr>Recommandation 6 – Scripts différés</vt:lpstr>
      <vt:lpstr>Recommandation 7 – Changer le titre des pages</vt:lpstr>
      <vt:lpstr>Recommandation 8 – Ajout d’une description</vt:lpstr>
      <vt:lpstr>Recommandation 9 – Utiliser des mots-clés</vt:lpstr>
      <vt:lpstr>Recommandation 10 – Fichier robots.txt</vt:lpstr>
      <vt:lpstr>Comparatif (Google PageSpeed Insights)</vt:lpstr>
      <vt:lpstr>Points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 SEO</dc:title>
  <dc:creator>xavier.tauch@outlook.fr</dc:creator>
  <cp:lastModifiedBy>xavier.tauch@outlook.fr</cp:lastModifiedBy>
  <cp:revision>17</cp:revision>
  <dcterms:created xsi:type="dcterms:W3CDTF">2020-05-17T06:27:30Z</dcterms:created>
  <dcterms:modified xsi:type="dcterms:W3CDTF">2020-05-17T07:41:12Z</dcterms:modified>
</cp:coreProperties>
</file>