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301" r:id="rId3"/>
    <p:sldId id="297" r:id="rId4"/>
    <p:sldId id="257" r:id="rId5"/>
    <p:sldId id="279" r:id="rId6"/>
    <p:sldId id="278" r:id="rId7"/>
    <p:sldId id="298" r:id="rId8"/>
    <p:sldId id="274" r:id="rId9"/>
    <p:sldId id="275" r:id="rId10"/>
    <p:sldId id="276" r:id="rId11"/>
    <p:sldId id="299" r:id="rId12"/>
    <p:sldId id="280" r:id="rId13"/>
    <p:sldId id="281" r:id="rId14"/>
    <p:sldId id="282" r:id="rId15"/>
    <p:sldId id="284" r:id="rId16"/>
    <p:sldId id="285" r:id="rId17"/>
    <p:sldId id="287" r:id="rId18"/>
    <p:sldId id="288" r:id="rId19"/>
    <p:sldId id="289" r:id="rId20"/>
    <p:sldId id="290" r:id="rId21"/>
    <p:sldId id="291" r:id="rId22"/>
    <p:sldId id="292" r:id="rId23"/>
    <p:sldId id="293" r:id="rId24"/>
    <p:sldId id="294" r:id="rId25"/>
    <p:sldId id="295" r:id="rId26"/>
    <p:sldId id="302" r:id="rId27"/>
  </p:sldIdLst>
  <p:sldSz cx="9144000" cy="5143500" type="screen16x9"/>
  <p:notesSz cx="6858000" cy="9144000"/>
  <p:embeddedFontLst>
    <p:embeddedFont>
      <p:font typeface="华康俪金黑W8" panose="020B0809000000000000" pitchFamily="49" charset="-122"/>
      <p:regular r:id="rId29"/>
    </p:embeddedFont>
    <p:embeddedFont>
      <p:font typeface="微软雅黑" panose="020B0503020204020204" pitchFamily="34" charset="-122"/>
      <p:regular r:id="rId30"/>
      <p:bold r:id="rId31"/>
    </p:embeddedFont>
    <p:embeddedFont>
      <p:font typeface="华文楷体" panose="02010600040101010101" pitchFamily="2" charset="-122"/>
      <p:regular r:id="rId32"/>
    </p:embeddedFont>
    <p:embeddedFont>
      <p:font typeface="华文行楷" panose="02010800040101010101" pitchFamily="2" charset="-122"/>
      <p:regular r:id="rId33"/>
    </p:embeddedFont>
    <p:embeddedFont>
      <p:font typeface="Impact" panose="020B0806030902050204" pitchFamily="34" charset="0"/>
      <p:regular r:id="rId34"/>
    </p:embeddedFont>
    <p:embeddedFont>
      <p:font typeface="Calibri" panose="020F0502020204030204" pitchFamily="34" charset="0"/>
      <p:regular r:id="rId35"/>
      <p:bold r:id="rId36"/>
      <p:italic r:id="rId37"/>
      <p:boldItalic r:id="rId38"/>
    </p:embeddedFont>
    <p:embeddedFont>
      <p:font typeface="幼圆" panose="02010509060101010101" pitchFamily="49" charset="-122"/>
      <p:regular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帐户" initials="M帐" lastIdx="1" clrIdx="0">
    <p:extLst>
      <p:ext uri="{19B8F6BF-5375-455C-9EA6-DF929625EA0E}">
        <p15:presenceInfo xmlns:p15="http://schemas.microsoft.com/office/powerpoint/2012/main" userId="e6c2d586957e4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7228"/>
    <a:srgbClr val="507281"/>
    <a:srgbClr val="B25538"/>
    <a:srgbClr val="DAD7C5"/>
    <a:srgbClr val="7895A4"/>
    <a:srgbClr val="6E6F71"/>
    <a:srgbClr val="71535C"/>
    <a:srgbClr val="737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414" autoAdjust="0"/>
  </p:normalViewPr>
  <p:slideViewPr>
    <p:cSldViewPr>
      <p:cViewPr varScale="1">
        <p:scale>
          <a:sx n="92" d="100"/>
          <a:sy n="92" d="100"/>
        </p:scale>
        <p:origin x="750"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3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4T16:40:43.572" idx="1">
    <p:pos x="10" y="10"/>
    <p:text>dubbo不是真正的微服务框架，定义为RPC框架。与springcloud区别在于无完善的微服务治理组件</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F76817-A093-4F51-A57E-C2FF34E95D04}" type="doc">
      <dgm:prSet loTypeId="urn:microsoft.com/office/officeart/2005/8/layout/venn1" loCatId="relationship" qsTypeId="urn:microsoft.com/office/officeart/2005/8/quickstyle/simple1" qsCatId="simple" csTypeId="urn:microsoft.com/office/officeart/2005/8/colors/accent1_2" csCatId="accent1" phldr="1"/>
      <dgm:spPr/>
    </dgm:pt>
    <dgm:pt modelId="{8463824C-A74B-4C8C-B9B7-95BF42F96474}">
      <dgm:prSet phldrT="[文本]"/>
      <dgm:spPr>
        <a:solidFill>
          <a:schemeClr val="accent2">
            <a:alpha val="50000"/>
          </a:schemeClr>
        </a:solidFill>
      </dgm:spPr>
      <dgm:t>
        <a:bodyPr/>
        <a:lstStyle/>
        <a:p>
          <a:r>
            <a:rPr lang="zh-CN" altLang="en-US" dirty="0" smtClean="0"/>
            <a:t>大规模</a:t>
          </a:r>
          <a:endParaRPr lang="zh-CN" altLang="en-US" dirty="0"/>
        </a:p>
      </dgm:t>
    </dgm:pt>
    <dgm:pt modelId="{80036B38-4FD5-4185-86F9-E110F5321F26}" type="parTrans" cxnId="{E200D9F4-0E61-450F-B3D8-A6E677E3B42C}">
      <dgm:prSet/>
      <dgm:spPr/>
      <dgm:t>
        <a:bodyPr/>
        <a:lstStyle/>
        <a:p>
          <a:endParaRPr lang="zh-CN" altLang="en-US"/>
        </a:p>
      </dgm:t>
    </dgm:pt>
    <dgm:pt modelId="{F5420332-FA81-48A5-A51E-45EC20773C95}" type="sibTrans" cxnId="{E200D9F4-0E61-450F-B3D8-A6E677E3B42C}">
      <dgm:prSet/>
      <dgm:spPr/>
      <dgm:t>
        <a:bodyPr/>
        <a:lstStyle/>
        <a:p>
          <a:endParaRPr lang="zh-CN" altLang="en-US"/>
        </a:p>
      </dgm:t>
    </dgm:pt>
    <dgm:pt modelId="{CFBF35D6-CFE9-401F-AFF0-10DB64455F53}">
      <dgm:prSet phldrT="[文本]"/>
      <dgm:spPr>
        <a:solidFill>
          <a:schemeClr val="accent3">
            <a:alpha val="50000"/>
          </a:schemeClr>
        </a:solidFill>
      </dgm:spPr>
      <dgm:t>
        <a:bodyPr/>
        <a:lstStyle/>
        <a:p>
          <a:r>
            <a:rPr lang="zh-CN" altLang="en-US" dirty="0" smtClean="0"/>
            <a:t>大数据</a:t>
          </a:r>
          <a:endParaRPr lang="zh-CN" altLang="en-US" dirty="0"/>
        </a:p>
      </dgm:t>
    </dgm:pt>
    <dgm:pt modelId="{60BBCE5A-2638-4FA2-9181-3B85AF53F61C}" type="parTrans" cxnId="{B27A8D36-CA6C-401A-BAC7-805AC0037CA6}">
      <dgm:prSet/>
      <dgm:spPr/>
      <dgm:t>
        <a:bodyPr/>
        <a:lstStyle/>
        <a:p>
          <a:endParaRPr lang="zh-CN" altLang="en-US"/>
        </a:p>
      </dgm:t>
    </dgm:pt>
    <dgm:pt modelId="{72C62A8D-753E-4437-BD9A-11D2CD0B59D5}" type="sibTrans" cxnId="{B27A8D36-CA6C-401A-BAC7-805AC0037CA6}">
      <dgm:prSet/>
      <dgm:spPr/>
      <dgm:t>
        <a:bodyPr/>
        <a:lstStyle/>
        <a:p>
          <a:endParaRPr lang="zh-CN" altLang="en-US"/>
        </a:p>
      </dgm:t>
    </dgm:pt>
    <dgm:pt modelId="{DA64B755-BA72-47BF-8D75-F91D5B31CCC0}">
      <dgm:prSet phldrT="[文本]"/>
      <dgm:spPr>
        <a:solidFill>
          <a:schemeClr val="accent1"/>
        </a:solidFill>
      </dgm:spPr>
      <dgm:t>
        <a:bodyPr/>
        <a:lstStyle/>
        <a:p>
          <a:r>
            <a:rPr lang="zh-CN" altLang="en-US" dirty="0" smtClean="0"/>
            <a:t>云计算</a:t>
          </a:r>
          <a:endParaRPr lang="zh-CN" altLang="en-US" dirty="0"/>
        </a:p>
      </dgm:t>
    </dgm:pt>
    <dgm:pt modelId="{E66BAE39-4D66-4EBF-B950-ADCA4B0D7076}" type="parTrans" cxnId="{2EC15ED4-F6EF-4F78-8F68-26FE8BB69C45}">
      <dgm:prSet/>
      <dgm:spPr/>
      <dgm:t>
        <a:bodyPr/>
        <a:lstStyle/>
        <a:p>
          <a:endParaRPr lang="zh-CN" altLang="en-US"/>
        </a:p>
      </dgm:t>
    </dgm:pt>
    <dgm:pt modelId="{A0A92DAB-5727-4F00-ACA1-7735F92175B9}" type="sibTrans" cxnId="{2EC15ED4-F6EF-4F78-8F68-26FE8BB69C45}">
      <dgm:prSet/>
      <dgm:spPr/>
      <dgm:t>
        <a:bodyPr/>
        <a:lstStyle/>
        <a:p>
          <a:endParaRPr lang="zh-CN" altLang="en-US"/>
        </a:p>
      </dgm:t>
    </dgm:pt>
    <dgm:pt modelId="{BFD972DF-D534-4A4E-AA14-8557AC2BAD63}" type="pres">
      <dgm:prSet presAssocID="{81F76817-A093-4F51-A57E-C2FF34E95D04}" presName="compositeShape" presStyleCnt="0">
        <dgm:presLayoutVars>
          <dgm:chMax val="7"/>
          <dgm:dir/>
          <dgm:resizeHandles val="exact"/>
        </dgm:presLayoutVars>
      </dgm:prSet>
      <dgm:spPr/>
    </dgm:pt>
    <dgm:pt modelId="{AD67910B-02FF-42CF-B353-A3504D0C6CD6}" type="pres">
      <dgm:prSet presAssocID="{8463824C-A74B-4C8C-B9B7-95BF42F96474}" presName="circ1" presStyleLbl="vennNode1" presStyleIdx="0" presStyleCnt="3"/>
      <dgm:spPr/>
      <dgm:t>
        <a:bodyPr/>
        <a:lstStyle/>
        <a:p>
          <a:endParaRPr lang="zh-CN" altLang="en-US"/>
        </a:p>
      </dgm:t>
    </dgm:pt>
    <dgm:pt modelId="{06FC49AC-C622-40E7-AC96-504B376504A8}" type="pres">
      <dgm:prSet presAssocID="{8463824C-A74B-4C8C-B9B7-95BF42F96474}" presName="circ1Tx" presStyleLbl="revTx" presStyleIdx="0" presStyleCnt="0">
        <dgm:presLayoutVars>
          <dgm:chMax val="0"/>
          <dgm:chPref val="0"/>
          <dgm:bulletEnabled val="1"/>
        </dgm:presLayoutVars>
      </dgm:prSet>
      <dgm:spPr/>
      <dgm:t>
        <a:bodyPr/>
        <a:lstStyle/>
        <a:p>
          <a:endParaRPr lang="zh-CN" altLang="en-US"/>
        </a:p>
      </dgm:t>
    </dgm:pt>
    <dgm:pt modelId="{FABE06A0-0E99-4C1F-A874-8FEBE1021C21}" type="pres">
      <dgm:prSet presAssocID="{CFBF35D6-CFE9-401F-AFF0-10DB64455F53}" presName="circ2" presStyleLbl="vennNode1" presStyleIdx="1" presStyleCnt="3"/>
      <dgm:spPr/>
      <dgm:t>
        <a:bodyPr/>
        <a:lstStyle/>
        <a:p>
          <a:endParaRPr lang="zh-CN" altLang="en-US"/>
        </a:p>
      </dgm:t>
    </dgm:pt>
    <dgm:pt modelId="{31B3C900-EA38-4CD6-8563-99E4E168D79B}" type="pres">
      <dgm:prSet presAssocID="{CFBF35D6-CFE9-401F-AFF0-10DB64455F53}" presName="circ2Tx" presStyleLbl="revTx" presStyleIdx="0" presStyleCnt="0">
        <dgm:presLayoutVars>
          <dgm:chMax val="0"/>
          <dgm:chPref val="0"/>
          <dgm:bulletEnabled val="1"/>
        </dgm:presLayoutVars>
      </dgm:prSet>
      <dgm:spPr/>
      <dgm:t>
        <a:bodyPr/>
        <a:lstStyle/>
        <a:p>
          <a:endParaRPr lang="zh-CN" altLang="en-US"/>
        </a:p>
      </dgm:t>
    </dgm:pt>
    <dgm:pt modelId="{7FCD021B-5997-4A85-A889-F875701EFCBB}" type="pres">
      <dgm:prSet presAssocID="{DA64B755-BA72-47BF-8D75-F91D5B31CCC0}" presName="circ3" presStyleLbl="vennNode1" presStyleIdx="2" presStyleCnt="3" custLinFactNeighborX="444" custLinFactNeighborY="1031"/>
      <dgm:spPr/>
      <dgm:t>
        <a:bodyPr/>
        <a:lstStyle/>
        <a:p>
          <a:endParaRPr lang="zh-CN" altLang="en-US"/>
        </a:p>
      </dgm:t>
    </dgm:pt>
    <dgm:pt modelId="{2F16AE84-68F0-4C93-ADCD-AEC19D1CA0A4}" type="pres">
      <dgm:prSet presAssocID="{DA64B755-BA72-47BF-8D75-F91D5B31CCC0}" presName="circ3Tx" presStyleLbl="revTx" presStyleIdx="0" presStyleCnt="0">
        <dgm:presLayoutVars>
          <dgm:chMax val="0"/>
          <dgm:chPref val="0"/>
          <dgm:bulletEnabled val="1"/>
        </dgm:presLayoutVars>
      </dgm:prSet>
      <dgm:spPr/>
      <dgm:t>
        <a:bodyPr/>
        <a:lstStyle/>
        <a:p>
          <a:endParaRPr lang="zh-CN" altLang="en-US"/>
        </a:p>
      </dgm:t>
    </dgm:pt>
  </dgm:ptLst>
  <dgm:cxnLst>
    <dgm:cxn modelId="{1B160C79-0363-4415-8991-74C04A521FA2}" type="presOf" srcId="{DA64B755-BA72-47BF-8D75-F91D5B31CCC0}" destId="{7FCD021B-5997-4A85-A889-F875701EFCBB}" srcOrd="0" destOrd="0" presId="urn:microsoft.com/office/officeart/2005/8/layout/venn1"/>
    <dgm:cxn modelId="{530BAEA8-8E70-42F7-99AF-D1A3BF0A45A0}" type="presOf" srcId="{8463824C-A74B-4C8C-B9B7-95BF42F96474}" destId="{AD67910B-02FF-42CF-B353-A3504D0C6CD6}" srcOrd="0" destOrd="0" presId="urn:microsoft.com/office/officeart/2005/8/layout/venn1"/>
    <dgm:cxn modelId="{30FB60C4-51C7-4063-A14C-55269D52F1A6}" type="presOf" srcId="{81F76817-A093-4F51-A57E-C2FF34E95D04}" destId="{BFD972DF-D534-4A4E-AA14-8557AC2BAD63}" srcOrd="0" destOrd="0" presId="urn:microsoft.com/office/officeart/2005/8/layout/venn1"/>
    <dgm:cxn modelId="{E200D9F4-0E61-450F-B3D8-A6E677E3B42C}" srcId="{81F76817-A093-4F51-A57E-C2FF34E95D04}" destId="{8463824C-A74B-4C8C-B9B7-95BF42F96474}" srcOrd="0" destOrd="0" parTransId="{80036B38-4FD5-4185-86F9-E110F5321F26}" sibTransId="{F5420332-FA81-48A5-A51E-45EC20773C95}"/>
    <dgm:cxn modelId="{F267DAE4-3524-4884-8949-CCA4BCDE36F1}" type="presOf" srcId="{DA64B755-BA72-47BF-8D75-F91D5B31CCC0}" destId="{2F16AE84-68F0-4C93-ADCD-AEC19D1CA0A4}" srcOrd="1" destOrd="0" presId="urn:microsoft.com/office/officeart/2005/8/layout/venn1"/>
    <dgm:cxn modelId="{F62A5F2B-33CE-48FA-9C74-1B62D095D0C0}" type="presOf" srcId="{8463824C-A74B-4C8C-B9B7-95BF42F96474}" destId="{06FC49AC-C622-40E7-AC96-504B376504A8}" srcOrd="1" destOrd="0" presId="urn:microsoft.com/office/officeart/2005/8/layout/venn1"/>
    <dgm:cxn modelId="{09A2125E-D8AF-4A16-A2CC-C1B86434CA87}" type="presOf" srcId="{CFBF35D6-CFE9-401F-AFF0-10DB64455F53}" destId="{FABE06A0-0E99-4C1F-A874-8FEBE1021C21}" srcOrd="0" destOrd="0" presId="urn:microsoft.com/office/officeart/2005/8/layout/venn1"/>
    <dgm:cxn modelId="{C0B1A8D6-A085-4D36-8CC1-BD3DC731FB1B}" type="presOf" srcId="{CFBF35D6-CFE9-401F-AFF0-10DB64455F53}" destId="{31B3C900-EA38-4CD6-8563-99E4E168D79B}" srcOrd="1" destOrd="0" presId="urn:microsoft.com/office/officeart/2005/8/layout/venn1"/>
    <dgm:cxn modelId="{B27A8D36-CA6C-401A-BAC7-805AC0037CA6}" srcId="{81F76817-A093-4F51-A57E-C2FF34E95D04}" destId="{CFBF35D6-CFE9-401F-AFF0-10DB64455F53}" srcOrd="1" destOrd="0" parTransId="{60BBCE5A-2638-4FA2-9181-3B85AF53F61C}" sibTransId="{72C62A8D-753E-4437-BD9A-11D2CD0B59D5}"/>
    <dgm:cxn modelId="{2EC15ED4-F6EF-4F78-8F68-26FE8BB69C45}" srcId="{81F76817-A093-4F51-A57E-C2FF34E95D04}" destId="{DA64B755-BA72-47BF-8D75-F91D5B31CCC0}" srcOrd="2" destOrd="0" parTransId="{E66BAE39-4D66-4EBF-B950-ADCA4B0D7076}" sibTransId="{A0A92DAB-5727-4F00-ACA1-7735F92175B9}"/>
    <dgm:cxn modelId="{CB212E4B-E8D7-4E3E-9E27-5FA710FE8B83}" type="presParOf" srcId="{BFD972DF-D534-4A4E-AA14-8557AC2BAD63}" destId="{AD67910B-02FF-42CF-B353-A3504D0C6CD6}" srcOrd="0" destOrd="0" presId="urn:microsoft.com/office/officeart/2005/8/layout/venn1"/>
    <dgm:cxn modelId="{3B0BB048-D21F-41ED-9CF5-C7A3FF7BC160}" type="presParOf" srcId="{BFD972DF-D534-4A4E-AA14-8557AC2BAD63}" destId="{06FC49AC-C622-40E7-AC96-504B376504A8}" srcOrd="1" destOrd="0" presId="urn:microsoft.com/office/officeart/2005/8/layout/venn1"/>
    <dgm:cxn modelId="{201394F5-D16E-4F60-8D2F-66262BF61BB8}" type="presParOf" srcId="{BFD972DF-D534-4A4E-AA14-8557AC2BAD63}" destId="{FABE06A0-0E99-4C1F-A874-8FEBE1021C21}" srcOrd="2" destOrd="0" presId="urn:microsoft.com/office/officeart/2005/8/layout/venn1"/>
    <dgm:cxn modelId="{601047E0-219A-40F6-BC19-F8FE4F6599C0}" type="presParOf" srcId="{BFD972DF-D534-4A4E-AA14-8557AC2BAD63}" destId="{31B3C900-EA38-4CD6-8563-99E4E168D79B}" srcOrd="3" destOrd="0" presId="urn:microsoft.com/office/officeart/2005/8/layout/venn1"/>
    <dgm:cxn modelId="{313ED6FA-EC1A-4B07-A05F-8FC251E0DF6D}" type="presParOf" srcId="{BFD972DF-D534-4A4E-AA14-8557AC2BAD63}" destId="{7FCD021B-5997-4A85-A889-F875701EFCBB}" srcOrd="4" destOrd="0" presId="urn:microsoft.com/office/officeart/2005/8/layout/venn1"/>
    <dgm:cxn modelId="{DEE6FEBD-0BC6-4446-8E13-53AE1C449A7F}" type="presParOf" srcId="{BFD972DF-D534-4A4E-AA14-8557AC2BAD63}" destId="{2F16AE84-68F0-4C93-ADCD-AEC19D1CA0A4}"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CDA0FF-63BA-4E38-B738-BD704B3DC5C5}" type="doc">
      <dgm:prSet loTypeId="urn:microsoft.com/office/officeart/2005/8/layout/arrow2" loCatId="process" qsTypeId="urn:microsoft.com/office/officeart/2005/8/quickstyle/simple1" qsCatId="simple" csTypeId="urn:microsoft.com/office/officeart/2005/8/colors/accent1_2" csCatId="accent1" phldr="1"/>
      <dgm:spPr/>
    </dgm:pt>
    <dgm:pt modelId="{B26C382A-1710-4123-B622-E794519A03C6}">
      <dgm:prSet phldrT="[文本]" custT="1"/>
      <dgm:spPr/>
      <dgm:t>
        <a:bodyPr/>
        <a:lstStyle/>
        <a:p>
          <a:r>
            <a:rPr lang="en-US" altLang="zh-CN" sz="1200" dirty="0" smtClean="0"/>
            <a:t>2012</a:t>
          </a:r>
          <a:r>
            <a:rPr lang="zh-CN" altLang="en-US" sz="1200" dirty="0" smtClean="0"/>
            <a:t>年</a:t>
          </a:r>
          <a:r>
            <a:rPr lang="en-US" altLang="zh-CN" sz="1200" dirty="0" smtClean="0"/>
            <a:t>Fred George </a:t>
          </a:r>
          <a:r>
            <a:rPr lang="zh-CN" altLang="en-US" sz="1200" dirty="0" smtClean="0"/>
            <a:t>提出微服务概念</a:t>
          </a:r>
          <a:endParaRPr lang="zh-CN" altLang="en-US" sz="1200" dirty="0"/>
        </a:p>
      </dgm:t>
    </dgm:pt>
    <dgm:pt modelId="{029B1193-19BF-4F0B-BD90-3E0E32E46907}" type="parTrans" cxnId="{38837088-ED70-430E-9F54-ED732A1EF05E}">
      <dgm:prSet/>
      <dgm:spPr/>
      <dgm:t>
        <a:bodyPr/>
        <a:lstStyle/>
        <a:p>
          <a:endParaRPr lang="zh-CN" altLang="en-US"/>
        </a:p>
      </dgm:t>
    </dgm:pt>
    <dgm:pt modelId="{8CE68B06-5219-4777-B625-60CDB1B59D49}" type="sibTrans" cxnId="{38837088-ED70-430E-9F54-ED732A1EF05E}">
      <dgm:prSet/>
      <dgm:spPr/>
      <dgm:t>
        <a:bodyPr/>
        <a:lstStyle/>
        <a:p>
          <a:endParaRPr lang="zh-CN" altLang="en-US"/>
        </a:p>
      </dgm:t>
    </dgm:pt>
    <dgm:pt modelId="{C4477FC6-719A-4F5C-81C5-2302AC1B911F}">
      <dgm:prSet phldrT="[文本]" custT="1"/>
      <dgm:spPr/>
      <dgm:t>
        <a:bodyPr/>
        <a:lstStyle/>
        <a:p>
          <a:r>
            <a:rPr lang="en-US" altLang="zh-CN" sz="1200" dirty="0" smtClean="0"/>
            <a:t>2014</a:t>
          </a:r>
          <a:r>
            <a:rPr lang="zh-CN" altLang="en-US" sz="1200" dirty="0" smtClean="0"/>
            <a:t>年</a:t>
          </a:r>
          <a:r>
            <a:rPr lang="en-US" altLang="zh-CN" sz="1200" dirty="0" smtClean="0"/>
            <a:t>Martin Fowler</a:t>
          </a:r>
          <a:r>
            <a:rPr lang="zh-CN" altLang="en-US" sz="1200" dirty="0" smtClean="0"/>
            <a:t>发表</a:t>
          </a:r>
          <a:r>
            <a:rPr lang="en-US" altLang="zh-CN" sz="1200" dirty="0" err="1" smtClean="0"/>
            <a:t>Microservices</a:t>
          </a:r>
          <a:r>
            <a:rPr lang="zh-CN" altLang="en-US" sz="1200" dirty="0" smtClean="0"/>
            <a:t>文章定义微服务</a:t>
          </a:r>
          <a:endParaRPr lang="zh-CN" altLang="en-US" sz="1200" dirty="0"/>
        </a:p>
      </dgm:t>
    </dgm:pt>
    <dgm:pt modelId="{EA5B4D99-1AA7-4ED9-AB2A-CE0D0FF5237D}" type="parTrans" cxnId="{2D33281A-07E1-431B-A889-FD2EF1AAC5C3}">
      <dgm:prSet/>
      <dgm:spPr/>
      <dgm:t>
        <a:bodyPr/>
        <a:lstStyle/>
        <a:p>
          <a:endParaRPr lang="zh-CN" altLang="en-US"/>
        </a:p>
      </dgm:t>
    </dgm:pt>
    <dgm:pt modelId="{CEFF008D-679E-4178-9350-38CB56FC2012}" type="sibTrans" cxnId="{2D33281A-07E1-431B-A889-FD2EF1AAC5C3}">
      <dgm:prSet/>
      <dgm:spPr/>
      <dgm:t>
        <a:bodyPr/>
        <a:lstStyle/>
        <a:p>
          <a:endParaRPr lang="zh-CN" altLang="en-US"/>
        </a:p>
      </dgm:t>
    </dgm:pt>
    <dgm:pt modelId="{C9352B4F-D650-4CA9-B11E-EB313F6753F7}">
      <dgm:prSet phldrT="[文本]"/>
      <dgm:spPr/>
      <dgm:t>
        <a:bodyPr/>
        <a:lstStyle/>
        <a:p>
          <a:r>
            <a:rPr lang="en-US" altLang="zh-CN" b="0" i="0" dirty="0" smtClean="0"/>
            <a:t>2015</a:t>
          </a:r>
          <a:r>
            <a:rPr lang="zh-CN" altLang="en-US" b="0" i="0" dirty="0" smtClean="0"/>
            <a:t>年</a:t>
          </a:r>
          <a:r>
            <a:rPr lang="en-US" altLang="zh-CN" b="0" i="0" dirty="0" smtClean="0"/>
            <a:t>3</a:t>
          </a:r>
          <a:r>
            <a:rPr lang="zh-CN" altLang="en-US" b="0" i="0" dirty="0" smtClean="0"/>
            <a:t>月</a:t>
          </a:r>
          <a:r>
            <a:rPr lang="en-US" b="0" i="0" dirty="0" err="1" smtClean="0"/>
            <a:t>Springcloud</a:t>
          </a:r>
          <a:r>
            <a:rPr lang="en-US" b="0" i="0" dirty="0" smtClean="0"/>
            <a:t> Angel</a:t>
          </a:r>
          <a:r>
            <a:rPr lang="zh-CN" altLang="en-US" b="0" i="0" dirty="0" smtClean="0"/>
            <a:t>版本</a:t>
          </a:r>
          <a:endParaRPr lang="zh-CN" altLang="en-US" dirty="0"/>
        </a:p>
      </dgm:t>
    </dgm:pt>
    <dgm:pt modelId="{663E9ED7-5F55-4529-9C05-F79140F87854}" type="parTrans" cxnId="{1BEF7AA4-4352-4920-84B7-3A8BABDB087A}">
      <dgm:prSet/>
      <dgm:spPr/>
      <dgm:t>
        <a:bodyPr/>
        <a:lstStyle/>
        <a:p>
          <a:endParaRPr lang="zh-CN" altLang="en-US"/>
        </a:p>
      </dgm:t>
    </dgm:pt>
    <dgm:pt modelId="{AECBBF53-C021-4E6E-B012-0D62BAC08838}" type="sibTrans" cxnId="{1BEF7AA4-4352-4920-84B7-3A8BABDB087A}">
      <dgm:prSet/>
      <dgm:spPr/>
      <dgm:t>
        <a:bodyPr/>
        <a:lstStyle/>
        <a:p>
          <a:endParaRPr lang="zh-CN" altLang="en-US"/>
        </a:p>
      </dgm:t>
    </dgm:pt>
    <dgm:pt modelId="{D604A08A-F92B-4FCB-8B47-92C3EBAC0E02}">
      <dgm:prSet phldrT="[文本]"/>
      <dgm:spPr/>
      <dgm:t>
        <a:bodyPr/>
        <a:lstStyle/>
        <a:p>
          <a:r>
            <a:rPr lang="en-US" altLang="zh-CN" dirty="0" smtClean="0"/>
            <a:t>2012</a:t>
          </a:r>
          <a:r>
            <a:rPr lang="zh-CN" altLang="en-US" dirty="0" smtClean="0"/>
            <a:t>年</a:t>
          </a:r>
          <a:r>
            <a:rPr lang="en-US" altLang="zh-CN" dirty="0" err="1" smtClean="0"/>
            <a:t>dubbo</a:t>
          </a:r>
          <a:r>
            <a:rPr lang="zh-CN" altLang="en-US" dirty="0" smtClean="0"/>
            <a:t>开源</a:t>
          </a:r>
          <a:endParaRPr lang="zh-CN" altLang="en-US" dirty="0"/>
        </a:p>
      </dgm:t>
    </dgm:pt>
    <dgm:pt modelId="{49F461AE-C577-406C-859C-0D1382679B8A}" type="parTrans" cxnId="{A79E8E1A-4B58-4F94-9C19-B56E186989B3}">
      <dgm:prSet/>
      <dgm:spPr/>
      <dgm:t>
        <a:bodyPr/>
        <a:lstStyle/>
        <a:p>
          <a:endParaRPr lang="zh-CN" altLang="en-US"/>
        </a:p>
      </dgm:t>
    </dgm:pt>
    <dgm:pt modelId="{C9336291-CCF7-43C3-9D90-A77F22BA7BA7}" type="sibTrans" cxnId="{A79E8E1A-4B58-4F94-9C19-B56E186989B3}">
      <dgm:prSet/>
      <dgm:spPr/>
      <dgm:t>
        <a:bodyPr/>
        <a:lstStyle/>
        <a:p>
          <a:endParaRPr lang="zh-CN" altLang="en-US"/>
        </a:p>
      </dgm:t>
    </dgm:pt>
    <dgm:pt modelId="{2F64F33A-7173-428A-BD8E-1278C86F531E}" type="pres">
      <dgm:prSet presAssocID="{D4CDA0FF-63BA-4E38-B738-BD704B3DC5C5}" presName="arrowDiagram" presStyleCnt="0">
        <dgm:presLayoutVars>
          <dgm:chMax val="5"/>
          <dgm:dir/>
          <dgm:resizeHandles val="exact"/>
        </dgm:presLayoutVars>
      </dgm:prSet>
      <dgm:spPr/>
    </dgm:pt>
    <dgm:pt modelId="{894CABC0-A032-49BD-88D1-0153B5AF948F}" type="pres">
      <dgm:prSet presAssocID="{D4CDA0FF-63BA-4E38-B738-BD704B3DC5C5}" presName="arrow" presStyleLbl="bgShp" presStyleIdx="0" presStyleCnt="1"/>
      <dgm:spPr/>
    </dgm:pt>
    <dgm:pt modelId="{B5D36832-5743-4CF2-8449-C3FCA9F509AD}" type="pres">
      <dgm:prSet presAssocID="{D4CDA0FF-63BA-4E38-B738-BD704B3DC5C5}" presName="arrowDiagram4" presStyleCnt="0"/>
      <dgm:spPr/>
    </dgm:pt>
    <dgm:pt modelId="{8ACCBC22-D80B-4827-9D02-A5814469218F}" type="pres">
      <dgm:prSet presAssocID="{B26C382A-1710-4123-B622-E794519A03C6}" presName="bullet4a" presStyleLbl="node1" presStyleIdx="0" presStyleCnt="4"/>
      <dgm:spPr/>
    </dgm:pt>
    <dgm:pt modelId="{79265DA4-F4A3-4A1B-B4AE-F8A5B0DF21F8}" type="pres">
      <dgm:prSet presAssocID="{B26C382A-1710-4123-B622-E794519A03C6}" presName="textBox4a" presStyleLbl="revTx" presStyleIdx="0" presStyleCnt="4">
        <dgm:presLayoutVars>
          <dgm:bulletEnabled val="1"/>
        </dgm:presLayoutVars>
      </dgm:prSet>
      <dgm:spPr/>
      <dgm:t>
        <a:bodyPr/>
        <a:lstStyle/>
        <a:p>
          <a:endParaRPr lang="zh-CN" altLang="en-US"/>
        </a:p>
      </dgm:t>
    </dgm:pt>
    <dgm:pt modelId="{1245CA91-347F-4C36-860C-9B8506BAF73A}" type="pres">
      <dgm:prSet presAssocID="{D604A08A-F92B-4FCB-8B47-92C3EBAC0E02}" presName="bullet4b" presStyleLbl="node1" presStyleIdx="1" presStyleCnt="4"/>
      <dgm:spPr/>
    </dgm:pt>
    <dgm:pt modelId="{A423463D-A5B3-4D03-8E86-8EF787F5DD3A}" type="pres">
      <dgm:prSet presAssocID="{D604A08A-F92B-4FCB-8B47-92C3EBAC0E02}" presName="textBox4b" presStyleLbl="revTx" presStyleIdx="1" presStyleCnt="4" custScaleX="99945">
        <dgm:presLayoutVars>
          <dgm:bulletEnabled val="1"/>
        </dgm:presLayoutVars>
      </dgm:prSet>
      <dgm:spPr/>
      <dgm:t>
        <a:bodyPr/>
        <a:lstStyle/>
        <a:p>
          <a:endParaRPr lang="zh-CN" altLang="en-US"/>
        </a:p>
      </dgm:t>
    </dgm:pt>
    <dgm:pt modelId="{144B6AC5-CD5D-4806-90F0-CCC0C3DBDC7F}" type="pres">
      <dgm:prSet presAssocID="{C4477FC6-719A-4F5C-81C5-2302AC1B911F}" presName="bullet4c" presStyleLbl="node1" presStyleIdx="2" presStyleCnt="4"/>
      <dgm:spPr/>
    </dgm:pt>
    <dgm:pt modelId="{D7CD5D21-5288-4A83-A395-BA9E48E74B14}" type="pres">
      <dgm:prSet presAssocID="{C4477FC6-719A-4F5C-81C5-2302AC1B911F}" presName="textBox4c" presStyleLbl="revTx" presStyleIdx="2" presStyleCnt="4">
        <dgm:presLayoutVars>
          <dgm:bulletEnabled val="1"/>
        </dgm:presLayoutVars>
      </dgm:prSet>
      <dgm:spPr/>
      <dgm:t>
        <a:bodyPr/>
        <a:lstStyle/>
        <a:p>
          <a:endParaRPr lang="zh-CN" altLang="en-US"/>
        </a:p>
      </dgm:t>
    </dgm:pt>
    <dgm:pt modelId="{9F4E89A0-38CC-4FB5-8874-67C8A3EA3DC1}" type="pres">
      <dgm:prSet presAssocID="{C9352B4F-D650-4CA9-B11E-EB313F6753F7}" presName="bullet4d" presStyleLbl="node1" presStyleIdx="3" presStyleCnt="4" custLinFactNeighborY="-19901"/>
      <dgm:spPr/>
    </dgm:pt>
    <dgm:pt modelId="{F0DADA75-573E-466C-A218-0CCC19B42FC3}" type="pres">
      <dgm:prSet presAssocID="{C9352B4F-D650-4CA9-B11E-EB313F6753F7}" presName="textBox4d" presStyleLbl="revTx" presStyleIdx="3" presStyleCnt="4" custLinFactNeighborY="-4887">
        <dgm:presLayoutVars>
          <dgm:bulletEnabled val="1"/>
        </dgm:presLayoutVars>
      </dgm:prSet>
      <dgm:spPr/>
      <dgm:t>
        <a:bodyPr/>
        <a:lstStyle/>
        <a:p>
          <a:endParaRPr lang="zh-CN" altLang="en-US"/>
        </a:p>
      </dgm:t>
    </dgm:pt>
  </dgm:ptLst>
  <dgm:cxnLst>
    <dgm:cxn modelId="{D520B052-5205-41C3-926D-965CEC8578BB}" type="presOf" srcId="{D604A08A-F92B-4FCB-8B47-92C3EBAC0E02}" destId="{A423463D-A5B3-4D03-8E86-8EF787F5DD3A}" srcOrd="0" destOrd="0" presId="urn:microsoft.com/office/officeart/2005/8/layout/arrow2"/>
    <dgm:cxn modelId="{2D33281A-07E1-431B-A889-FD2EF1AAC5C3}" srcId="{D4CDA0FF-63BA-4E38-B738-BD704B3DC5C5}" destId="{C4477FC6-719A-4F5C-81C5-2302AC1B911F}" srcOrd="2" destOrd="0" parTransId="{EA5B4D99-1AA7-4ED9-AB2A-CE0D0FF5237D}" sibTransId="{CEFF008D-679E-4178-9350-38CB56FC2012}"/>
    <dgm:cxn modelId="{1BEF7AA4-4352-4920-84B7-3A8BABDB087A}" srcId="{D4CDA0FF-63BA-4E38-B738-BD704B3DC5C5}" destId="{C9352B4F-D650-4CA9-B11E-EB313F6753F7}" srcOrd="3" destOrd="0" parTransId="{663E9ED7-5F55-4529-9C05-F79140F87854}" sibTransId="{AECBBF53-C021-4E6E-B012-0D62BAC08838}"/>
    <dgm:cxn modelId="{EAA1267C-5E8C-48C2-9121-2F5D2E25F861}" type="presOf" srcId="{C4477FC6-719A-4F5C-81C5-2302AC1B911F}" destId="{D7CD5D21-5288-4A83-A395-BA9E48E74B14}" srcOrd="0" destOrd="0" presId="urn:microsoft.com/office/officeart/2005/8/layout/arrow2"/>
    <dgm:cxn modelId="{A79E8E1A-4B58-4F94-9C19-B56E186989B3}" srcId="{D4CDA0FF-63BA-4E38-B738-BD704B3DC5C5}" destId="{D604A08A-F92B-4FCB-8B47-92C3EBAC0E02}" srcOrd="1" destOrd="0" parTransId="{49F461AE-C577-406C-859C-0D1382679B8A}" sibTransId="{C9336291-CCF7-43C3-9D90-A77F22BA7BA7}"/>
    <dgm:cxn modelId="{F169E089-AA44-4AD4-983C-DE0D9735444A}" type="presOf" srcId="{C9352B4F-D650-4CA9-B11E-EB313F6753F7}" destId="{F0DADA75-573E-466C-A218-0CCC19B42FC3}" srcOrd="0" destOrd="0" presId="urn:microsoft.com/office/officeart/2005/8/layout/arrow2"/>
    <dgm:cxn modelId="{38837088-ED70-430E-9F54-ED732A1EF05E}" srcId="{D4CDA0FF-63BA-4E38-B738-BD704B3DC5C5}" destId="{B26C382A-1710-4123-B622-E794519A03C6}" srcOrd="0" destOrd="0" parTransId="{029B1193-19BF-4F0B-BD90-3E0E32E46907}" sibTransId="{8CE68B06-5219-4777-B625-60CDB1B59D49}"/>
    <dgm:cxn modelId="{F3064924-BFF5-4935-AAD5-62C183234309}" type="presOf" srcId="{B26C382A-1710-4123-B622-E794519A03C6}" destId="{79265DA4-F4A3-4A1B-B4AE-F8A5B0DF21F8}" srcOrd="0" destOrd="0" presId="urn:microsoft.com/office/officeart/2005/8/layout/arrow2"/>
    <dgm:cxn modelId="{DDEB64CF-5BF0-4746-ACD9-7C49121E5082}" type="presOf" srcId="{D4CDA0FF-63BA-4E38-B738-BD704B3DC5C5}" destId="{2F64F33A-7173-428A-BD8E-1278C86F531E}" srcOrd="0" destOrd="0" presId="urn:microsoft.com/office/officeart/2005/8/layout/arrow2"/>
    <dgm:cxn modelId="{5235BF67-2044-44B2-9CE8-9E1602ABE511}" type="presParOf" srcId="{2F64F33A-7173-428A-BD8E-1278C86F531E}" destId="{894CABC0-A032-49BD-88D1-0153B5AF948F}" srcOrd="0" destOrd="0" presId="urn:microsoft.com/office/officeart/2005/8/layout/arrow2"/>
    <dgm:cxn modelId="{9DC4401E-0089-4D14-B715-C9148501AFE2}" type="presParOf" srcId="{2F64F33A-7173-428A-BD8E-1278C86F531E}" destId="{B5D36832-5743-4CF2-8449-C3FCA9F509AD}" srcOrd="1" destOrd="0" presId="urn:microsoft.com/office/officeart/2005/8/layout/arrow2"/>
    <dgm:cxn modelId="{8E57A828-4201-4B1C-BE6E-EFE1A016A4F0}" type="presParOf" srcId="{B5D36832-5743-4CF2-8449-C3FCA9F509AD}" destId="{8ACCBC22-D80B-4827-9D02-A5814469218F}" srcOrd="0" destOrd="0" presId="urn:microsoft.com/office/officeart/2005/8/layout/arrow2"/>
    <dgm:cxn modelId="{5F140BC3-374A-4B48-9DCB-94D16B746FEE}" type="presParOf" srcId="{B5D36832-5743-4CF2-8449-C3FCA9F509AD}" destId="{79265DA4-F4A3-4A1B-B4AE-F8A5B0DF21F8}" srcOrd="1" destOrd="0" presId="urn:microsoft.com/office/officeart/2005/8/layout/arrow2"/>
    <dgm:cxn modelId="{9AD8AF58-971A-45D7-9050-2F9FA9F8BEF8}" type="presParOf" srcId="{B5D36832-5743-4CF2-8449-C3FCA9F509AD}" destId="{1245CA91-347F-4C36-860C-9B8506BAF73A}" srcOrd="2" destOrd="0" presId="urn:microsoft.com/office/officeart/2005/8/layout/arrow2"/>
    <dgm:cxn modelId="{41A4AB2D-882F-4D6A-850B-C84B23F1DC0D}" type="presParOf" srcId="{B5D36832-5743-4CF2-8449-C3FCA9F509AD}" destId="{A423463D-A5B3-4D03-8E86-8EF787F5DD3A}" srcOrd="3" destOrd="0" presId="urn:microsoft.com/office/officeart/2005/8/layout/arrow2"/>
    <dgm:cxn modelId="{D6636C0D-A91C-43F4-8A7E-1E177310FB40}" type="presParOf" srcId="{B5D36832-5743-4CF2-8449-C3FCA9F509AD}" destId="{144B6AC5-CD5D-4806-90F0-CCC0C3DBDC7F}" srcOrd="4" destOrd="0" presId="urn:microsoft.com/office/officeart/2005/8/layout/arrow2"/>
    <dgm:cxn modelId="{2568551B-87C1-4CB2-B1D5-FC9CF307B2C7}" type="presParOf" srcId="{B5D36832-5743-4CF2-8449-C3FCA9F509AD}" destId="{D7CD5D21-5288-4A83-A395-BA9E48E74B14}" srcOrd="5" destOrd="0" presId="urn:microsoft.com/office/officeart/2005/8/layout/arrow2"/>
    <dgm:cxn modelId="{A0DCC788-42C4-4634-AB40-215F814BA0B6}" type="presParOf" srcId="{B5D36832-5743-4CF2-8449-C3FCA9F509AD}" destId="{9F4E89A0-38CC-4FB5-8874-67C8A3EA3DC1}" srcOrd="6" destOrd="0" presId="urn:microsoft.com/office/officeart/2005/8/layout/arrow2"/>
    <dgm:cxn modelId="{69128733-14DF-4FCF-AD71-50D53F96ABBC}" type="presParOf" srcId="{B5D36832-5743-4CF2-8449-C3FCA9F509AD}" destId="{F0DADA75-573E-466C-A218-0CCC19B42FC3}"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8A4F83-47F9-4012-9C38-DAF7AD3C8F2B}"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3B1ACA1F-42ED-43A0-82DA-DC047569BF59}">
      <dgm:prSet phldrT="[文本]"/>
      <dgm:spPr>
        <a:solidFill>
          <a:schemeClr val="accent1">
            <a:hueOff val="0"/>
            <a:satOff val="0"/>
            <a:lumOff val="0"/>
          </a:schemeClr>
        </a:solidFill>
      </dgm:spPr>
      <dgm:t>
        <a:bodyPr/>
        <a:lstStyle/>
        <a:p>
          <a:r>
            <a:rPr lang="zh-CN" altLang="en-US" dirty="0" smtClean="0">
              <a:solidFill>
                <a:schemeClr val="tx1"/>
              </a:solidFill>
            </a:rPr>
            <a:t>小服务</a:t>
          </a:r>
          <a:endParaRPr lang="zh-CN" altLang="en-US" dirty="0">
            <a:solidFill>
              <a:schemeClr val="tx1"/>
            </a:solidFill>
          </a:endParaRPr>
        </a:p>
      </dgm:t>
    </dgm:pt>
    <dgm:pt modelId="{38ADC8B9-D05A-4769-B467-FFA7D844964E}" type="parTrans" cxnId="{9EDEE9D1-F518-4558-B620-2116CAC1D735}">
      <dgm:prSet/>
      <dgm:spPr/>
      <dgm:t>
        <a:bodyPr/>
        <a:lstStyle/>
        <a:p>
          <a:endParaRPr lang="zh-CN" altLang="en-US"/>
        </a:p>
      </dgm:t>
    </dgm:pt>
    <dgm:pt modelId="{B662164D-78A4-4544-803C-A973191BDFB9}" type="sibTrans" cxnId="{9EDEE9D1-F518-4558-B620-2116CAC1D735}">
      <dgm:prSet/>
      <dgm:spPr/>
      <dgm:t>
        <a:bodyPr/>
        <a:lstStyle/>
        <a:p>
          <a:endParaRPr lang="zh-CN" altLang="en-US"/>
        </a:p>
      </dgm:t>
    </dgm:pt>
    <dgm:pt modelId="{8EF80717-929B-46D8-B233-0EF346742EE0}">
      <dgm:prSet phldrT="[文本]"/>
      <dgm:spPr>
        <a:solidFill>
          <a:schemeClr val="accent2"/>
        </a:solidFill>
      </dgm:spPr>
      <dgm:t>
        <a:bodyPr/>
        <a:lstStyle/>
        <a:p>
          <a:r>
            <a:rPr lang="zh-CN" altLang="en-US" dirty="0" smtClean="0">
              <a:solidFill>
                <a:schemeClr val="tx1"/>
              </a:solidFill>
            </a:rPr>
            <a:t>语言透明化</a:t>
          </a:r>
          <a:endParaRPr lang="zh-CN" altLang="en-US" dirty="0">
            <a:solidFill>
              <a:schemeClr val="tx1"/>
            </a:solidFill>
          </a:endParaRPr>
        </a:p>
      </dgm:t>
    </dgm:pt>
    <dgm:pt modelId="{8C87350F-156A-4D15-87D3-648D0D9FA194}" type="parTrans" cxnId="{3B7551BA-07C7-44EB-B51D-5B3DF90192A9}">
      <dgm:prSet/>
      <dgm:spPr/>
      <dgm:t>
        <a:bodyPr/>
        <a:lstStyle/>
        <a:p>
          <a:endParaRPr lang="zh-CN" altLang="en-US"/>
        </a:p>
      </dgm:t>
    </dgm:pt>
    <dgm:pt modelId="{6670F0D6-392B-486F-82E8-97B5E4673149}" type="sibTrans" cxnId="{3B7551BA-07C7-44EB-B51D-5B3DF90192A9}">
      <dgm:prSet/>
      <dgm:spPr/>
      <dgm:t>
        <a:bodyPr/>
        <a:lstStyle/>
        <a:p>
          <a:endParaRPr lang="zh-CN" altLang="en-US"/>
        </a:p>
      </dgm:t>
    </dgm:pt>
    <dgm:pt modelId="{4EBEA08E-B48B-48CB-8B64-81E36A260983}">
      <dgm:prSet phldrT="[文本]"/>
      <dgm:spPr>
        <a:solidFill>
          <a:schemeClr val="accent3"/>
        </a:solidFill>
      </dgm:spPr>
      <dgm:t>
        <a:bodyPr/>
        <a:lstStyle/>
        <a:p>
          <a:r>
            <a:rPr lang="zh-CN" altLang="en-US" dirty="0" smtClean="0">
              <a:solidFill>
                <a:schemeClr val="tx1"/>
              </a:solidFill>
            </a:rPr>
            <a:t>轻量级通信</a:t>
          </a:r>
          <a:endParaRPr lang="zh-CN" altLang="en-US" dirty="0">
            <a:solidFill>
              <a:schemeClr val="tx1"/>
            </a:solidFill>
          </a:endParaRPr>
        </a:p>
      </dgm:t>
    </dgm:pt>
    <dgm:pt modelId="{C41EBFF0-A83A-4660-8779-8D2D65B64CA9}" type="parTrans" cxnId="{41C0EA7B-16E4-44C9-B462-C3B6C4EE5282}">
      <dgm:prSet/>
      <dgm:spPr/>
      <dgm:t>
        <a:bodyPr/>
        <a:lstStyle/>
        <a:p>
          <a:endParaRPr lang="zh-CN" altLang="en-US"/>
        </a:p>
      </dgm:t>
    </dgm:pt>
    <dgm:pt modelId="{1DA79C9A-0B60-44E1-B72F-044C362468C0}" type="sibTrans" cxnId="{41C0EA7B-16E4-44C9-B462-C3B6C4EE5282}">
      <dgm:prSet/>
      <dgm:spPr/>
      <dgm:t>
        <a:bodyPr/>
        <a:lstStyle/>
        <a:p>
          <a:endParaRPr lang="zh-CN" altLang="en-US"/>
        </a:p>
      </dgm:t>
    </dgm:pt>
    <dgm:pt modelId="{65EC1E73-F3B6-4461-BD0F-B4BF1062BA83}">
      <dgm:prSet phldrT="[文本]"/>
      <dgm:spPr>
        <a:solidFill>
          <a:schemeClr val="accent5"/>
        </a:solidFill>
      </dgm:spPr>
      <dgm:t>
        <a:bodyPr/>
        <a:lstStyle/>
        <a:p>
          <a:r>
            <a:rPr lang="zh-CN" altLang="en-US" dirty="0" smtClean="0">
              <a:solidFill>
                <a:schemeClr val="tx1"/>
              </a:solidFill>
            </a:rPr>
            <a:t>围绕业务构建</a:t>
          </a:r>
          <a:r>
            <a:rPr lang="zh-CN" altLang="en-US" dirty="0" smtClean="0"/>
            <a:t> </a:t>
          </a:r>
          <a:endParaRPr lang="zh-CN" altLang="en-US" dirty="0"/>
        </a:p>
      </dgm:t>
    </dgm:pt>
    <dgm:pt modelId="{D075E137-5042-4353-B136-088F099F6553}" type="parTrans" cxnId="{2E8A657F-E277-4CE1-8B9C-A794EB2778B5}">
      <dgm:prSet/>
      <dgm:spPr/>
      <dgm:t>
        <a:bodyPr/>
        <a:lstStyle/>
        <a:p>
          <a:endParaRPr lang="zh-CN" altLang="en-US"/>
        </a:p>
      </dgm:t>
    </dgm:pt>
    <dgm:pt modelId="{5F3F0F1E-40A3-48FE-AE10-7AA7BB8D42D1}" type="sibTrans" cxnId="{2E8A657F-E277-4CE1-8B9C-A794EB2778B5}">
      <dgm:prSet/>
      <dgm:spPr/>
      <dgm:t>
        <a:bodyPr/>
        <a:lstStyle/>
        <a:p>
          <a:endParaRPr lang="zh-CN" altLang="en-US"/>
        </a:p>
      </dgm:t>
    </dgm:pt>
    <dgm:pt modelId="{92B85A99-4DD1-464E-8007-4C39BD59711D}">
      <dgm:prSet phldrT="[文本]"/>
      <dgm:spPr>
        <a:solidFill>
          <a:schemeClr val="accent6"/>
        </a:solidFill>
      </dgm:spPr>
      <dgm:t>
        <a:bodyPr/>
        <a:lstStyle/>
        <a:p>
          <a:r>
            <a:rPr lang="zh-CN" altLang="en-US" dirty="0" smtClean="0">
              <a:solidFill>
                <a:schemeClr val="tx1"/>
              </a:solidFill>
            </a:rPr>
            <a:t>独立部署</a:t>
          </a:r>
          <a:endParaRPr lang="zh-CN" altLang="en-US" dirty="0">
            <a:solidFill>
              <a:schemeClr val="tx1"/>
            </a:solidFill>
          </a:endParaRPr>
        </a:p>
      </dgm:t>
    </dgm:pt>
    <dgm:pt modelId="{835B35DE-50DC-444F-9799-08EE6F0DEA9E}" type="parTrans" cxnId="{F9BD8093-CD16-4399-B3FA-36BB989CAA8C}">
      <dgm:prSet/>
      <dgm:spPr/>
      <dgm:t>
        <a:bodyPr/>
        <a:lstStyle/>
        <a:p>
          <a:endParaRPr lang="zh-CN" altLang="en-US"/>
        </a:p>
      </dgm:t>
    </dgm:pt>
    <dgm:pt modelId="{6966BD9F-3B35-4B12-82B0-59BAD06D3B7A}" type="sibTrans" cxnId="{F9BD8093-CD16-4399-B3FA-36BB989CAA8C}">
      <dgm:prSet/>
      <dgm:spPr/>
      <dgm:t>
        <a:bodyPr/>
        <a:lstStyle/>
        <a:p>
          <a:endParaRPr lang="zh-CN" altLang="en-US"/>
        </a:p>
      </dgm:t>
    </dgm:pt>
    <dgm:pt modelId="{4954E69F-293B-44E2-8D52-835998220C81}">
      <dgm:prSet phldrT="[文本]"/>
      <dgm:spPr>
        <a:solidFill>
          <a:schemeClr val="bg2">
            <a:lumMod val="50000"/>
          </a:schemeClr>
        </a:solidFill>
      </dgm:spPr>
      <dgm:t>
        <a:bodyPr/>
        <a:lstStyle/>
        <a:p>
          <a:r>
            <a:rPr lang="zh-CN" altLang="en-US" dirty="0" smtClean="0">
              <a:solidFill>
                <a:schemeClr val="tx1"/>
              </a:solidFill>
            </a:rPr>
            <a:t>存储技术透明化</a:t>
          </a:r>
          <a:endParaRPr lang="zh-CN" altLang="en-US" dirty="0">
            <a:solidFill>
              <a:schemeClr val="tx1"/>
            </a:solidFill>
          </a:endParaRPr>
        </a:p>
      </dgm:t>
    </dgm:pt>
    <dgm:pt modelId="{3C85F378-E00E-4800-9BE8-903F7F3C8FC5}" type="parTrans" cxnId="{859C31A6-E2AA-4BF2-B673-B810C46F452B}">
      <dgm:prSet/>
      <dgm:spPr/>
      <dgm:t>
        <a:bodyPr/>
        <a:lstStyle/>
        <a:p>
          <a:endParaRPr lang="zh-CN" altLang="en-US"/>
        </a:p>
      </dgm:t>
    </dgm:pt>
    <dgm:pt modelId="{C31F1001-EEE2-4003-8E96-071E5C93FA27}" type="sibTrans" cxnId="{859C31A6-E2AA-4BF2-B673-B810C46F452B}">
      <dgm:prSet/>
      <dgm:spPr/>
      <dgm:t>
        <a:bodyPr/>
        <a:lstStyle/>
        <a:p>
          <a:endParaRPr lang="zh-CN" altLang="en-US"/>
        </a:p>
      </dgm:t>
    </dgm:pt>
    <dgm:pt modelId="{087CF9BE-3F15-4F0F-8544-03FA68084479}">
      <dgm:prSet phldrT="[文本]"/>
      <dgm:spPr>
        <a:solidFill>
          <a:schemeClr val="bg1">
            <a:lumMod val="50000"/>
          </a:schemeClr>
        </a:solidFill>
      </dgm:spPr>
      <dgm:t>
        <a:bodyPr/>
        <a:lstStyle/>
        <a:p>
          <a:r>
            <a:rPr lang="zh-CN" altLang="en-US" dirty="0" smtClean="0">
              <a:solidFill>
                <a:schemeClr val="tx1"/>
              </a:solidFill>
            </a:rPr>
            <a:t>独立运行</a:t>
          </a:r>
          <a:endParaRPr lang="zh-CN" altLang="en-US" dirty="0">
            <a:solidFill>
              <a:schemeClr val="tx1"/>
            </a:solidFill>
          </a:endParaRPr>
        </a:p>
      </dgm:t>
    </dgm:pt>
    <dgm:pt modelId="{6DD5F492-B95E-47AA-9F25-C07B266A391C}" type="parTrans" cxnId="{6BB13FDB-3E40-4100-9A84-49062F4620FC}">
      <dgm:prSet/>
      <dgm:spPr/>
      <dgm:t>
        <a:bodyPr/>
        <a:lstStyle/>
        <a:p>
          <a:endParaRPr lang="zh-CN" altLang="en-US"/>
        </a:p>
      </dgm:t>
    </dgm:pt>
    <dgm:pt modelId="{4CE5D343-78B0-4DC4-8DC4-3039E819D12B}" type="sibTrans" cxnId="{6BB13FDB-3E40-4100-9A84-49062F4620FC}">
      <dgm:prSet/>
      <dgm:spPr/>
      <dgm:t>
        <a:bodyPr/>
        <a:lstStyle/>
        <a:p>
          <a:endParaRPr lang="zh-CN" altLang="en-US"/>
        </a:p>
      </dgm:t>
    </dgm:pt>
    <dgm:pt modelId="{570EF974-A543-4B6B-8909-2E0F2C542B6E}" type="pres">
      <dgm:prSet presAssocID="{CA8A4F83-47F9-4012-9C38-DAF7AD3C8F2B}" presName="cycle" presStyleCnt="0">
        <dgm:presLayoutVars>
          <dgm:dir/>
          <dgm:resizeHandles val="exact"/>
        </dgm:presLayoutVars>
      </dgm:prSet>
      <dgm:spPr/>
      <dgm:t>
        <a:bodyPr/>
        <a:lstStyle/>
        <a:p>
          <a:endParaRPr lang="zh-CN" altLang="en-US"/>
        </a:p>
      </dgm:t>
    </dgm:pt>
    <dgm:pt modelId="{EBC1BA1C-E5FE-44AB-AD07-A340D17A2A2F}" type="pres">
      <dgm:prSet presAssocID="{3B1ACA1F-42ED-43A0-82DA-DC047569BF59}" presName="node" presStyleLbl="node1" presStyleIdx="0" presStyleCnt="7">
        <dgm:presLayoutVars>
          <dgm:bulletEnabled val="1"/>
        </dgm:presLayoutVars>
      </dgm:prSet>
      <dgm:spPr/>
      <dgm:t>
        <a:bodyPr/>
        <a:lstStyle/>
        <a:p>
          <a:endParaRPr lang="zh-CN" altLang="en-US"/>
        </a:p>
      </dgm:t>
    </dgm:pt>
    <dgm:pt modelId="{B82E7855-BB14-4BAE-BDE9-A9D2BA031C92}" type="pres">
      <dgm:prSet presAssocID="{3B1ACA1F-42ED-43A0-82DA-DC047569BF59}" presName="spNode" presStyleCnt="0"/>
      <dgm:spPr/>
    </dgm:pt>
    <dgm:pt modelId="{D756DB1C-E7DA-45E3-BDCA-E13F8E8DBC25}" type="pres">
      <dgm:prSet presAssocID="{B662164D-78A4-4544-803C-A973191BDFB9}" presName="sibTrans" presStyleLbl="sibTrans1D1" presStyleIdx="0" presStyleCnt="7"/>
      <dgm:spPr/>
      <dgm:t>
        <a:bodyPr/>
        <a:lstStyle/>
        <a:p>
          <a:endParaRPr lang="zh-CN" altLang="en-US"/>
        </a:p>
      </dgm:t>
    </dgm:pt>
    <dgm:pt modelId="{483DCFD0-611A-4123-8BDF-139FD6A7272E}" type="pres">
      <dgm:prSet presAssocID="{8EF80717-929B-46D8-B233-0EF346742EE0}" presName="node" presStyleLbl="node1" presStyleIdx="1" presStyleCnt="7">
        <dgm:presLayoutVars>
          <dgm:bulletEnabled val="1"/>
        </dgm:presLayoutVars>
      </dgm:prSet>
      <dgm:spPr/>
      <dgm:t>
        <a:bodyPr/>
        <a:lstStyle/>
        <a:p>
          <a:endParaRPr lang="zh-CN" altLang="en-US"/>
        </a:p>
      </dgm:t>
    </dgm:pt>
    <dgm:pt modelId="{214C9B25-3CEC-4750-BCFB-023BB3862B63}" type="pres">
      <dgm:prSet presAssocID="{8EF80717-929B-46D8-B233-0EF346742EE0}" presName="spNode" presStyleCnt="0"/>
      <dgm:spPr/>
    </dgm:pt>
    <dgm:pt modelId="{6196D932-2C28-43DD-B11F-1D373290BFD1}" type="pres">
      <dgm:prSet presAssocID="{6670F0D6-392B-486F-82E8-97B5E4673149}" presName="sibTrans" presStyleLbl="sibTrans1D1" presStyleIdx="1" presStyleCnt="7"/>
      <dgm:spPr/>
      <dgm:t>
        <a:bodyPr/>
        <a:lstStyle/>
        <a:p>
          <a:endParaRPr lang="zh-CN" altLang="en-US"/>
        </a:p>
      </dgm:t>
    </dgm:pt>
    <dgm:pt modelId="{FC01634B-6C63-41D2-9DCB-E2D54338B34B}" type="pres">
      <dgm:prSet presAssocID="{4EBEA08E-B48B-48CB-8B64-81E36A260983}" presName="node" presStyleLbl="node1" presStyleIdx="2" presStyleCnt="7">
        <dgm:presLayoutVars>
          <dgm:bulletEnabled val="1"/>
        </dgm:presLayoutVars>
      </dgm:prSet>
      <dgm:spPr/>
      <dgm:t>
        <a:bodyPr/>
        <a:lstStyle/>
        <a:p>
          <a:endParaRPr lang="zh-CN" altLang="en-US"/>
        </a:p>
      </dgm:t>
    </dgm:pt>
    <dgm:pt modelId="{F597A84A-6BAE-465E-9944-3F359F78DE54}" type="pres">
      <dgm:prSet presAssocID="{4EBEA08E-B48B-48CB-8B64-81E36A260983}" presName="spNode" presStyleCnt="0"/>
      <dgm:spPr/>
    </dgm:pt>
    <dgm:pt modelId="{36F91034-B863-43A7-8A63-34FA4FC3AA3F}" type="pres">
      <dgm:prSet presAssocID="{1DA79C9A-0B60-44E1-B72F-044C362468C0}" presName="sibTrans" presStyleLbl="sibTrans1D1" presStyleIdx="2" presStyleCnt="7"/>
      <dgm:spPr/>
      <dgm:t>
        <a:bodyPr/>
        <a:lstStyle/>
        <a:p>
          <a:endParaRPr lang="zh-CN" altLang="en-US"/>
        </a:p>
      </dgm:t>
    </dgm:pt>
    <dgm:pt modelId="{BBE74AB3-6571-469B-A0ED-849F84B780BD}" type="pres">
      <dgm:prSet presAssocID="{65EC1E73-F3B6-4461-BD0F-B4BF1062BA83}" presName="node" presStyleLbl="node1" presStyleIdx="3" presStyleCnt="7">
        <dgm:presLayoutVars>
          <dgm:bulletEnabled val="1"/>
        </dgm:presLayoutVars>
      </dgm:prSet>
      <dgm:spPr/>
      <dgm:t>
        <a:bodyPr/>
        <a:lstStyle/>
        <a:p>
          <a:endParaRPr lang="zh-CN" altLang="en-US"/>
        </a:p>
      </dgm:t>
    </dgm:pt>
    <dgm:pt modelId="{057C55C2-FB40-49FA-AE76-4E36E3F4618C}" type="pres">
      <dgm:prSet presAssocID="{65EC1E73-F3B6-4461-BD0F-B4BF1062BA83}" presName="spNode" presStyleCnt="0"/>
      <dgm:spPr/>
    </dgm:pt>
    <dgm:pt modelId="{38CDA8D5-55AB-40B2-B8CE-D4C3EA621E17}" type="pres">
      <dgm:prSet presAssocID="{5F3F0F1E-40A3-48FE-AE10-7AA7BB8D42D1}" presName="sibTrans" presStyleLbl="sibTrans1D1" presStyleIdx="3" presStyleCnt="7"/>
      <dgm:spPr/>
      <dgm:t>
        <a:bodyPr/>
        <a:lstStyle/>
        <a:p>
          <a:endParaRPr lang="zh-CN" altLang="en-US"/>
        </a:p>
      </dgm:t>
    </dgm:pt>
    <dgm:pt modelId="{0A140819-D2B4-442D-B64B-A38BA845A65E}" type="pres">
      <dgm:prSet presAssocID="{92B85A99-4DD1-464E-8007-4C39BD59711D}" presName="node" presStyleLbl="node1" presStyleIdx="4" presStyleCnt="7">
        <dgm:presLayoutVars>
          <dgm:bulletEnabled val="1"/>
        </dgm:presLayoutVars>
      </dgm:prSet>
      <dgm:spPr/>
      <dgm:t>
        <a:bodyPr/>
        <a:lstStyle/>
        <a:p>
          <a:endParaRPr lang="zh-CN" altLang="en-US"/>
        </a:p>
      </dgm:t>
    </dgm:pt>
    <dgm:pt modelId="{25D6E70D-FAA7-4E29-9EA6-120C3C82BA1F}" type="pres">
      <dgm:prSet presAssocID="{92B85A99-4DD1-464E-8007-4C39BD59711D}" presName="spNode" presStyleCnt="0"/>
      <dgm:spPr/>
    </dgm:pt>
    <dgm:pt modelId="{22F68EBA-8727-4405-819C-04ECB101584C}" type="pres">
      <dgm:prSet presAssocID="{6966BD9F-3B35-4B12-82B0-59BAD06D3B7A}" presName="sibTrans" presStyleLbl="sibTrans1D1" presStyleIdx="4" presStyleCnt="7"/>
      <dgm:spPr/>
      <dgm:t>
        <a:bodyPr/>
        <a:lstStyle/>
        <a:p>
          <a:endParaRPr lang="zh-CN" altLang="en-US"/>
        </a:p>
      </dgm:t>
    </dgm:pt>
    <dgm:pt modelId="{F36D54ED-97A3-4954-94EC-2B50615B0D29}" type="pres">
      <dgm:prSet presAssocID="{087CF9BE-3F15-4F0F-8544-03FA68084479}" presName="node" presStyleLbl="node1" presStyleIdx="5" presStyleCnt="7">
        <dgm:presLayoutVars>
          <dgm:bulletEnabled val="1"/>
        </dgm:presLayoutVars>
      </dgm:prSet>
      <dgm:spPr/>
      <dgm:t>
        <a:bodyPr/>
        <a:lstStyle/>
        <a:p>
          <a:endParaRPr lang="zh-CN" altLang="en-US"/>
        </a:p>
      </dgm:t>
    </dgm:pt>
    <dgm:pt modelId="{93DB3A6C-E488-447C-A072-D889B5145DAB}" type="pres">
      <dgm:prSet presAssocID="{087CF9BE-3F15-4F0F-8544-03FA68084479}" presName="spNode" presStyleCnt="0"/>
      <dgm:spPr/>
    </dgm:pt>
    <dgm:pt modelId="{21314CD1-79E1-41A7-8F6F-C98B34FC6962}" type="pres">
      <dgm:prSet presAssocID="{4CE5D343-78B0-4DC4-8DC4-3039E819D12B}" presName="sibTrans" presStyleLbl="sibTrans1D1" presStyleIdx="5" presStyleCnt="7"/>
      <dgm:spPr/>
      <dgm:t>
        <a:bodyPr/>
        <a:lstStyle/>
        <a:p>
          <a:endParaRPr lang="zh-CN" altLang="en-US"/>
        </a:p>
      </dgm:t>
    </dgm:pt>
    <dgm:pt modelId="{B4353475-1F01-4EDE-A71F-7F88F31FCB3D}" type="pres">
      <dgm:prSet presAssocID="{4954E69F-293B-44E2-8D52-835998220C81}" presName="node" presStyleLbl="node1" presStyleIdx="6" presStyleCnt="7">
        <dgm:presLayoutVars>
          <dgm:bulletEnabled val="1"/>
        </dgm:presLayoutVars>
      </dgm:prSet>
      <dgm:spPr/>
      <dgm:t>
        <a:bodyPr/>
        <a:lstStyle/>
        <a:p>
          <a:endParaRPr lang="zh-CN" altLang="en-US"/>
        </a:p>
      </dgm:t>
    </dgm:pt>
    <dgm:pt modelId="{84BA5549-C79F-48C3-9EB6-16F46FF8E073}" type="pres">
      <dgm:prSet presAssocID="{4954E69F-293B-44E2-8D52-835998220C81}" presName="spNode" presStyleCnt="0"/>
      <dgm:spPr/>
    </dgm:pt>
    <dgm:pt modelId="{6F15C01C-EF2A-4792-8154-6B67434D85D6}" type="pres">
      <dgm:prSet presAssocID="{C31F1001-EEE2-4003-8E96-071E5C93FA27}" presName="sibTrans" presStyleLbl="sibTrans1D1" presStyleIdx="6" presStyleCnt="7"/>
      <dgm:spPr/>
      <dgm:t>
        <a:bodyPr/>
        <a:lstStyle/>
        <a:p>
          <a:endParaRPr lang="zh-CN" altLang="en-US"/>
        </a:p>
      </dgm:t>
    </dgm:pt>
  </dgm:ptLst>
  <dgm:cxnLst>
    <dgm:cxn modelId="{20D7BDA4-E547-48FD-A2F1-F17CDCFACA45}" type="presOf" srcId="{1DA79C9A-0B60-44E1-B72F-044C362468C0}" destId="{36F91034-B863-43A7-8A63-34FA4FC3AA3F}" srcOrd="0" destOrd="0" presId="urn:microsoft.com/office/officeart/2005/8/layout/cycle6"/>
    <dgm:cxn modelId="{E1830576-6649-40C8-9CEC-9498AD6BDD85}" type="presOf" srcId="{3B1ACA1F-42ED-43A0-82DA-DC047569BF59}" destId="{EBC1BA1C-E5FE-44AB-AD07-A340D17A2A2F}" srcOrd="0" destOrd="0" presId="urn:microsoft.com/office/officeart/2005/8/layout/cycle6"/>
    <dgm:cxn modelId="{7EFA2B27-CF8E-4AFE-AE94-1338B6FEC4F0}" type="presOf" srcId="{B662164D-78A4-4544-803C-A973191BDFB9}" destId="{D756DB1C-E7DA-45E3-BDCA-E13F8E8DBC25}" srcOrd="0" destOrd="0" presId="urn:microsoft.com/office/officeart/2005/8/layout/cycle6"/>
    <dgm:cxn modelId="{6BB13FDB-3E40-4100-9A84-49062F4620FC}" srcId="{CA8A4F83-47F9-4012-9C38-DAF7AD3C8F2B}" destId="{087CF9BE-3F15-4F0F-8544-03FA68084479}" srcOrd="5" destOrd="0" parTransId="{6DD5F492-B95E-47AA-9F25-C07B266A391C}" sibTransId="{4CE5D343-78B0-4DC4-8DC4-3039E819D12B}"/>
    <dgm:cxn modelId="{8E61BE03-3739-4C9E-81F6-6B649654C9AF}" type="presOf" srcId="{65EC1E73-F3B6-4461-BD0F-B4BF1062BA83}" destId="{BBE74AB3-6571-469B-A0ED-849F84B780BD}" srcOrd="0" destOrd="0" presId="urn:microsoft.com/office/officeart/2005/8/layout/cycle6"/>
    <dgm:cxn modelId="{66756963-D8D4-4E4C-ADFA-ACBBF1FE7854}" type="presOf" srcId="{6966BD9F-3B35-4B12-82B0-59BAD06D3B7A}" destId="{22F68EBA-8727-4405-819C-04ECB101584C}" srcOrd="0" destOrd="0" presId="urn:microsoft.com/office/officeart/2005/8/layout/cycle6"/>
    <dgm:cxn modelId="{859C31A6-E2AA-4BF2-B673-B810C46F452B}" srcId="{CA8A4F83-47F9-4012-9C38-DAF7AD3C8F2B}" destId="{4954E69F-293B-44E2-8D52-835998220C81}" srcOrd="6" destOrd="0" parTransId="{3C85F378-E00E-4800-9BE8-903F7F3C8FC5}" sibTransId="{C31F1001-EEE2-4003-8E96-071E5C93FA27}"/>
    <dgm:cxn modelId="{B9CE3DF8-DA8A-497A-8A35-82B28CB912F5}" type="presOf" srcId="{4CE5D343-78B0-4DC4-8DC4-3039E819D12B}" destId="{21314CD1-79E1-41A7-8F6F-C98B34FC6962}" srcOrd="0" destOrd="0" presId="urn:microsoft.com/office/officeart/2005/8/layout/cycle6"/>
    <dgm:cxn modelId="{FABC4326-BBC7-4820-BE7D-445C057327BE}" type="presOf" srcId="{4EBEA08E-B48B-48CB-8B64-81E36A260983}" destId="{FC01634B-6C63-41D2-9DCB-E2D54338B34B}" srcOrd="0" destOrd="0" presId="urn:microsoft.com/office/officeart/2005/8/layout/cycle6"/>
    <dgm:cxn modelId="{347206AC-CA60-48DF-B512-F7FD17D89525}" type="presOf" srcId="{92B85A99-4DD1-464E-8007-4C39BD59711D}" destId="{0A140819-D2B4-442D-B64B-A38BA845A65E}" srcOrd="0" destOrd="0" presId="urn:microsoft.com/office/officeart/2005/8/layout/cycle6"/>
    <dgm:cxn modelId="{1F90F02B-B521-42EF-BABF-60886F2B9ECE}" type="presOf" srcId="{6670F0D6-392B-486F-82E8-97B5E4673149}" destId="{6196D932-2C28-43DD-B11F-1D373290BFD1}" srcOrd="0" destOrd="0" presId="urn:microsoft.com/office/officeart/2005/8/layout/cycle6"/>
    <dgm:cxn modelId="{2E8A657F-E277-4CE1-8B9C-A794EB2778B5}" srcId="{CA8A4F83-47F9-4012-9C38-DAF7AD3C8F2B}" destId="{65EC1E73-F3B6-4461-BD0F-B4BF1062BA83}" srcOrd="3" destOrd="0" parTransId="{D075E137-5042-4353-B136-088F099F6553}" sibTransId="{5F3F0F1E-40A3-48FE-AE10-7AA7BB8D42D1}"/>
    <dgm:cxn modelId="{FB12B1F9-47A8-4BE1-AE4D-915A800761B4}" type="presOf" srcId="{CA8A4F83-47F9-4012-9C38-DAF7AD3C8F2B}" destId="{570EF974-A543-4B6B-8909-2E0F2C542B6E}" srcOrd="0" destOrd="0" presId="urn:microsoft.com/office/officeart/2005/8/layout/cycle6"/>
    <dgm:cxn modelId="{9EDEE9D1-F518-4558-B620-2116CAC1D735}" srcId="{CA8A4F83-47F9-4012-9C38-DAF7AD3C8F2B}" destId="{3B1ACA1F-42ED-43A0-82DA-DC047569BF59}" srcOrd="0" destOrd="0" parTransId="{38ADC8B9-D05A-4769-B467-FFA7D844964E}" sibTransId="{B662164D-78A4-4544-803C-A973191BDFB9}"/>
    <dgm:cxn modelId="{41C0EA7B-16E4-44C9-B462-C3B6C4EE5282}" srcId="{CA8A4F83-47F9-4012-9C38-DAF7AD3C8F2B}" destId="{4EBEA08E-B48B-48CB-8B64-81E36A260983}" srcOrd="2" destOrd="0" parTransId="{C41EBFF0-A83A-4660-8779-8D2D65B64CA9}" sibTransId="{1DA79C9A-0B60-44E1-B72F-044C362468C0}"/>
    <dgm:cxn modelId="{3AA83098-94E6-418E-A841-278B39C9D5AA}" type="presOf" srcId="{5F3F0F1E-40A3-48FE-AE10-7AA7BB8D42D1}" destId="{38CDA8D5-55AB-40B2-B8CE-D4C3EA621E17}" srcOrd="0" destOrd="0" presId="urn:microsoft.com/office/officeart/2005/8/layout/cycle6"/>
    <dgm:cxn modelId="{3B7551BA-07C7-44EB-B51D-5B3DF90192A9}" srcId="{CA8A4F83-47F9-4012-9C38-DAF7AD3C8F2B}" destId="{8EF80717-929B-46D8-B233-0EF346742EE0}" srcOrd="1" destOrd="0" parTransId="{8C87350F-156A-4D15-87D3-648D0D9FA194}" sibTransId="{6670F0D6-392B-486F-82E8-97B5E4673149}"/>
    <dgm:cxn modelId="{08CC2017-F4B6-4C5E-98C3-865C561AC2FC}" type="presOf" srcId="{C31F1001-EEE2-4003-8E96-071E5C93FA27}" destId="{6F15C01C-EF2A-4792-8154-6B67434D85D6}" srcOrd="0" destOrd="0" presId="urn:microsoft.com/office/officeart/2005/8/layout/cycle6"/>
    <dgm:cxn modelId="{5E9707FA-0047-4AA1-BA5B-ECEB4152F963}" type="presOf" srcId="{4954E69F-293B-44E2-8D52-835998220C81}" destId="{B4353475-1F01-4EDE-A71F-7F88F31FCB3D}" srcOrd="0" destOrd="0" presId="urn:microsoft.com/office/officeart/2005/8/layout/cycle6"/>
    <dgm:cxn modelId="{74527659-8AA4-42FC-B9C6-0555A22ED62A}" type="presOf" srcId="{8EF80717-929B-46D8-B233-0EF346742EE0}" destId="{483DCFD0-611A-4123-8BDF-139FD6A7272E}" srcOrd="0" destOrd="0" presId="urn:microsoft.com/office/officeart/2005/8/layout/cycle6"/>
    <dgm:cxn modelId="{AE96636D-D596-4B03-AD02-4EC7BFD8DD27}" type="presOf" srcId="{087CF9BE-3F15-4F0F-8544-03FA68084479}" destId="{F36D54ED-97A3-4954-94EC-2B50615B0D29}" srcOrd="0" destOrd="0" presId="urn:microsoft.com/office/officeart/2005/8/layout/cycle6"/>
    <dgm:cxn modelId="{F9BD8093-CD16-4399-B3FA-36BB989CAA8C}" srcId="{CA8A4F83-47F9-4012-9C38-DAF7AD3C8F2B}" destId="{92B85A99-4DD1-464E-8007-4C39BD59711D}" srcOrd="4" destOrd="0" parTransId="{835B35DE-50DC-444F-9799-08EE6F0DEA9E}" sibTransId="{6966BD9F-3B35-4B12-82B0-59BAD06D3B7A}"/>
    <dgm:cxn modelId="{5685D609-3EC3-40E4-8BC0-8526A4567C55}" type="presParOf" srcId="{570EF974-A543-4B6B-8909-2E0F2C542B6E}" destId="{EBC1BA1C-E5FE-44AB-AD07-A340D17A2A2F}" srcOrd="0" destOrd="0" presId="urn:microsoft.com/office/officeart/2005/8/layout/cycle6"/>
    <dgm:cxn modelId="{7D4889F2-94E8-494B-899E-B913E40A8BB9}" type="presParOf" srcId="{570EF974-A543-4B6B-8909-2E0F2C542B6E}" destId="{B82E7855-BB14-4BAE-BDE9-A9D2BA031C92}" srcOrd="1" destOrd="0" presId="urn:microsoft.com/office/officeart/2005/8/layout/cycle6"/>
    <dgm:cxn modelId="{55B3F9BE-954F-4EBE-8675-D9FD5C2FF7A9}" type="presParOf" srcId="{570EF974-A543-4B6B-8909-2E0F2C542B6E}" destId="{D756DB1C-E7DA-45E3-BDCA-E13F8E8DBC25}" srcOrd="2" destOrd="0" presId="urn:microsoft.com/office/officeart/2005/8/layout/cycle6"/>
    <dgm:cxn modelId="{9D7EC4BA-331D-46F8-97A3-C9EEE33C245D}" type="presParOf" srcId="{570EF974-A543-4B6B-8909-2E0F2C542B6E}" destId="{483DCFD0-611A-4123-8BDF-139FD6A7272E}" srcOrd="3" destOrd="0" presId="urn:microsoft.com/office/officeart/2005/8/layout/cycle6"/>
    <dgm:cxn modelId="{0DBA8FAC-1AAB-4D4E-9BB5-397D9B3F2B1A}" type="presParOf" srcId="{570EF974-A543-4B6B-8909-2E0F2C542B6E}" destId="{214C9B25-3CEC-4750-BCFB-023BB3862B63}" srcOrd="4" destOrd="0" presId="urn:microsoft.com/office/officeart/2005/8/layout/cycle6"/>
    <dgm:cxn modelId="{1682C271-9046-43A3-8B76-C325B643C297}" type="presParOf" srcId="{570EF974-A543-4B6B-8909-2E0F2C542B6E}" destId="{6196D932-2C28-43DD-B11F-1D373290BFD1}" srcOrd="5" destOrd="0" presId="urn:microsoft.com/office/officeart/2005/8/layout/cycle6"/>
    <dgm:cxn modelId="{386737A8-1034-4621-BA9C-98CB0687A333}" type="presParOf" srcId="{570EF974-A543-4B6B-8909-2E0F2C542B6E}" destId="{FC01634B-6C63-41D2-9DCB-E2D54338B34B}" srcOrd="6" destOrd="0" presId="urn:microsoft.com/office/officeart/2005/8/layout/cycle6"/>
    <dgm:cxn modelId="{32699AE2-C23D-4CC7-9ADA-CC83CD084A2E}" type="presParOf" srcId="{570EF974-A543-4B6B-8909-2E0F2C542B6E}" destId="{F597A84A-6BAE-465E-9944-3F359F78DE54}" srcOrd="7" destOrd="0" presId="urn:microsoft.com/office/officeart/2005/8/layout/cycle6"/>
    <dgm:cxn modelId="{A0E2F51F-6367-46F7-BDC2-35ECCC2A2EA9}" type="presParOf" srcId="{570EF974-A543-4B6B-8909-2E0F2C542B6E}" destId="{36F91034-B863-43A7-8A63-34FA4FC3AA3F}" srcOrd="8" destOrd="0" presId="urn:microsoft.com/office/officeart/2005/8/layout/cycle6"/>
    <dgm:cxn modelId="{B7F03597-F209-4A84-9076-C23E20CB56D1}" type="presParOf" srcId="{570EF974-A543-4B6B-8909-2E0F2C542B6E}" destId="{BBE74AB3-6571-469B-A0ED-849F84B780BD}" srcOrd="9" destOrd="0" presId="urn:microsoft.com/office/officeart/2005/8/layout/cycle6"/>
    <dgm:cxn modelId="{5FE4B6D5-3815-4B30-BD47-4FB94589BCCE}" type="presParOf" srcId="{570EF974-A543-4B6B-8909-2E0F2C542B6E}" destId="{057C55C2-FB40-49FA-AE76-4E36E3F4618C}" srcOrd="10" destOrd="0" presId="urn:microsoft.com/office/officeart/2005/8/layout/cycle6"/>
    <dgm:cxn modelId="{EB6C364C-7210-4139-8AD9-F0A694386EFE}" type="presParOf" srcId="{570EF974-A543-4B6B-8909-2E0F2C542B6E}" destId="{38CDA8D5-55AB-40B2-B8CE-D4C3EA621E17}" srcOrd="11" destOrd="0" presId="urn:microsoft.com/office/officeart/2005/8/layout/cycle6"/>
    <dgm:cxn modelId="{E6A84EA9-A597-4EA2-959D-6BEAD8DC785B}" type="presParOf" srcId="{570EF974-A543-4B6B-8909-2E0F2C542B6E}" destId="{0A140819-D2B4-442D-B64B-A38BA845A65E}" srcOrd="12" destOrd="0" presId="urn:microsoft.com/office/officeart/2005/8/layout/cycle6"/>
    <dgm:cxn modelId="{AB0716C1-7F80-4078-BAA4-11305E35500F}" type="presParOf" srcId="{570EF974-A543-4B6B-8909-2E0F2C542B6E}" destId="{25D6E70D-FAA7-4E29-9EA6-120C3C82BA1F}" srcOrd="13" destOrd="0" presId="urn:microsoft.com/office/officeart/2005/8/layout/cycle6"/>
    <dgm:cxn modelId="{36C372E4-E197-4774-BB46-36ED60A53B66}" type="presParOf" srcId="{570EF974-A543-4B6B-8909-2E0F2C542B6E}" destId="{22F68EBA-8727-4405-819C-04ECB101584C}" srcOrd="14" destOrd="0" presId="urn:microsoft.com/office/officeart/2005/8/layout/cycle6"/>
    <dgm:cxn modelId="{F3F43356-B118-4FA9-BF7E-16606035634F}" type="presParOf" srcId="{570EF974-A543-4B6B-8909-2E0F2C542B6E}" destId="{F36D54ED-97A3-4954-94EC-2B50615B0D29}" srcOrd="15" destOrd="0" presId="urn:microsoft.com/office/officeart/2005/8/layout/cycle6"/>
    <dgm:cxn modelId="{06E57820-C47B-4976-949B-43FF9B198D74}" type="presParOf" srcId="{570EF974-A543-4B6B-8909-2E0F2C542B6E}" destId="{93DB3A6C-E488-447C-A072-D889B5145DAB}" srcOrd="16" destOrd="0" presId="urn:microsoft.com/office/officeart/2005/8/layout/cycle6"/>
    <dgm:cxn modelId="{FD63B483-4F6D-4D62-8924-5BF5D2BAD629}" type="presParOf" srcId="{570EF974-A543-4B6B-8909-2E0F2C542B6E}" destId="{21314CD1-79E1-41A7-8F6F-C98B34FC6962}" srcOrd="17" destOrd="0" presId="urn:microsoft.com/office/officeart/2005/8/layout/cycle6"/>
    <dgm:cxn modelId="{9D0478AA-ED25-4D6C-B925-BA1D2E19798E}" type="presParOf" srcId="{570EF974-A543-4B6B-8909-2E0F2C542B6E}" destId="{B4353475-1F01-4EDE-A71F-7F88F31FCB3D}" srcOrd="18" destOrd="0" presId="urn:microsoft.com/office/officeart/2005/8/layout/cycle6"/>
    <dgm:cxn modelId="{2824DE48-9660-407F-8DC5-68E5DB6B95AD}" type="presParOf" srcId="{570EF974-A543-4B6B-8909-2E0F2C542B6E}" destId="{84BA5549-C79F-48C3-9EB6-16F46FF8E073}" srcOrd="19" destOrd="0" presId="urn:microsoft.com/office/officeart/2005/8/layout/cycle6"/>
    <dgm:cxn modelId="{06E48080-728C-482C-995F-EF51346C1E70}" type="presParOf" srcId="{570EF974-A543-4B6B-8909-2E0F2C542B6E}" destId="{6F15C01C-EF2A-4792-8154-6B67434D85D6}"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9AA16-22A0-4211-B933-BF0042147695}"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zh-CN" altLang="en-US"/>
        </a:p>
      </dgm:t>
    </dgm:pt>
    <dgm:pt modelId="{72E9DA7F-CFAC-47E3-B217-22CC0A6C36F8}">
      <dgm:prSet phldrT="[文本]"/>
      <dgm:spPr>
        <a:solidFill>
          <a:schemeClr val="accent2">
            <a:lumMod val="50000"/>
          </a:schemeClr>
        </a:solidFill>
      </dgm:spPr>
      <dgm:t>
        <a:bodyPr/>
        <a:lstStyle/>
        <a:p>
          <a:r>
            <a:rPr lang="zh-CN" altLang="en-US" dirty="0" smtClean="0"/>
            <a:t>软件质量</a:t>
          </a:r>
          <a:endParaRPr lang="zh-CN" altLang="en-US" dirty="0"/>
        </a:p>
      </dgm:t>
    </dgm:pt>
    <dgm:pt modelId="{B5F2679A-368B-4F65-BC06-A5D861A39D7C}" type="parTrans" cxnId="{CB24A33A-627E-4A3F-8D23-6CB3C1C3C303}">
      <dgm:prSet/>
      <dgm:spPr/>
      <dgm:t>
        <a:bodyPr/>
        <a:lstStyle/>
        <a:p>
          <a:endParaRPr lang="zh-CN" altLang="en-US"/>
        </a:p>
      </dgm:t>
    </dgm:pt>
    <dgm:pt modelId="{99161C8D-CFA2-4034-98A0-83C8C1EA48DC}" type="sibTrans" cxnId="{CB24A33A-627E-4A3F-8D23-6CB3C1C3C303}">
      <dgm:prSet/>
      <dgm:spPr/>
      <dgm:t>
        <a:bodyPr/>
        <a:lstStyle/>
        <a:p>
          <a:endParaRPr lang="zh-CN" altLang="en-US"/>
        </a:p>
      </dgm:t>
    </dgm:pt>
    <dgm:pt modelId="{BDE78D25-CA7A-43AB-8E5D-9ABCE297A185}">
      <dgm:prSet phldrT="[文本]"/>
      <dgm:spPr/>
      <dgm:t>
        <a:bodyPr/>
        <a:lstStyle/>
        <a:p>
          <a:r>
            <a:rPr lang="zh-CN" altLang="en-US" dirty="0" smtClean="0"/>
            <a:t>功能</a:t>
          </a:r>
          <a:endParaRPr lang="zh-CN" altLang="en-US" dirty="0"/>
        </a:p>
      </dgm:t>
    </dgm:pt>
    <dgm:pt modelId="{CD028B37-F43D-4591-BCC7-650D65AE2E74}" type="parTrans" cxnId="{D96A5DCE-1459-4C79-AAA5-92A5E70F5E76}">
      <dgm:prSet/>
      <dgm:spPr/>
      <dgm:t>
        <a:bodyPr/>
        <a:lstStyle/>
        <a:p>
          <a:endParaRPr lang="zh-CN" altLang="en-US"/>
        </a:p>
      </dgm:t>
    </dgm:pt>
    <dgm:pt modelId="{3472D3CC-FC04-460D-9293-E96AD711639B}" type="sibTrans" cxnId="{D96A5DCE-1459-4C79-AAA5-92A5E70F5E76}">
      <dgm:prSet/>
      <dgm:spPr/>
      <dgm:t>
        <a:bodyPr/>
        <a:lstStyle/>
        <a:p>
          <a:endParaRPr lang="zh-CN" altLang="en-US"/>
        </a:p>
      </dgm:t>
    </dgm:pt>
    <dgm:pt modelId="{A3330AD9-31C4-40F6-9C6A-66E993ED1D0A}">
      <dgm:prSet phldrT="[文本]"/>
      <dgm:spPr/>
      <dgm:t>
        <a:bodyPr/>
        <a:lstStyle/>
        <a:p>
          <a:r>
            <a:rPr lang="zh-CN" altLang="en-US" dirty="0" smtClean="0"/>
            <a:t>易用性</a:t>
          </a:r>
          <a:endParaRPr lang="zh-CN" altLang="en-US" dirty="0"/>
        </a:p>
      </dgm:t>
    </dgm:pt>
    <dgm:pt modelId="{E1236866-E8A9-4131-B335-435BA11AE3E0}" type="parTrans" cxnId="{56510009-A418-4938-9584-8806344B9910}">
      <dgm:prSet/>
      <dgm:spPr/>
      <dgm:t>
        <a:bodyPr/>
        <a:lstStyle/>
        <a:p>
          <a:endParaRPr lang="zh-CN" altLang="en-US"/>
        </a:p>
      </dgm:t>
    </dgm:pt>
    <dgm:pt modelId="{C5BFFF24-4CFD-49A9-B16D-EF456C0C21B9}" type="sibTrans" cxnId="{56510009-A418-4938-9584-8806344B9910}">
      <dgm:prSet/>
      <dgm:spPr/>
      <dgm:t>
        <a:bodyPr/>
        <a:lstStyle/>
        <a:p>
          <a:endParaRPr lang="zh-CN" altLang="en-US"/>
        </a:p>
      </dgm:t>
    </dgm:pt>
    <dgm:pt modelId="{8EFF2DCA-7CB7-4026-A080-82C09129A0C3}">
      <dgm:prSet phldrT="[文本]"/>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zh-CN" altLang="en-US" dirty="0" smtClean="0"/>
            <a:t>性能</a:t>
          </a:r>
          <a:endParaRPr lang="zh-CN" altLang="en-US" dirty="0"/>
        </a:p>
      </dgm:t>
    </dgm:pt>
    <dgm:pt modelId="{CDFE3981-9DF2-4651-86A0-D700AFD2C2B3}" type="parTrans" cxnId="{52E3A7C9-089B-4CC6-AD31-8FC212D14041}">
      <dgm:prSet/>
      <dgm:spPr/>
      <dgm:t>
        <a:bodyPr/>
        <a:lstStyle/>
        <a:p>
          <a:endParaRPr lang="zh-CN" altLang="en-US"/>
        </a:p>
      </dgm:t>
    </dgm:pt>
    <dgm:pt modelId="{CFF0C1BC-5235-4EDA-96D0-EA5F210662CE}" type="sibTrans" cxnId="{52E3A7C9-089B-4CC6-AD31-8FC212D14041}">
      <dgm:prSet/>
      <dgm:spPr/>
      <dgm:t>
        <a:bodyPr/>
        <a:lstStyle/>
        <a:p>
          <a:endParaRPr lang="zh-CN" altLang="en-US"/>
        </a:p>
      </dgm:t>
    </dgm:pt>
    <dgm:pt modelId="{15016D06-552F-47E9-94ED-721D7EEB4EC5}">
      <dgm:prSet phldrT="[文本]"/>
      <dgm:spPr>
        <a:gradFill flip="none" rotWithShape="0">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zh-CN" altLang="en-US" dirty="0" smtClean="0"/>
            <a:t>可靠性</a:t>
          </a:r>
          <a:endParaRPr lang="zh-CN" altLang="en-US" dirty="0"/>
        </a:p>
      </dgm:t>
    </dgm:pt>
    <dgm:pt modelId="{AF9E328D-153C-4420-BE34-DDB909E9439B}" type="parTrans" cxnId="{7E1B0C0E-3C2F-4050-A08E-B506057EE32D}">
      <dgm:prSet/>
      <dgm:spPr/>
      <dgm:t>
        <a:bodyPr/>
        <a:lstStyle/>
        <a:p>
          <a:endParaRPr lang="zh-CN" altLang="en-US"/>
        </a:p>
      </dgm:t>
    </dgm:pt>
    <dgm:pt modelId="{DE375F2D-C376-4FA0-951F-91D27C0105F9}" type="sibTrans" cxnId="{7E1B0C0E-3C2F-4050-A08E-B506057EE32D}">
      <dgm:prSet/>
      <dgm:spPr/>
      <dgm:t>
        <a:bodyPr/>
        <a:lstStyle/>
        <a:p>
          <a:endParaRPr lang="zh-CN" altLang="en-US"/>
        </a:p>
      </dgm:t>
    </dgm:pt>
    <dgm:pt modelId="{21E78B0B-90D0-47BB-A005-17EA2AC766E3}">
      <dgm:prSet phldrT="[文本]"/>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zh-CN" altLang="en-US" dirty="0" smtClean="0"/>
            <a:t>可</a:t>
          </a:r>
          <a:r>
            <a:rPr lang="zh-CN" altLang="en-US" dirty="0" smtClean="0"/>
            <a:t>扩展性</a:t>
          </a:r>
          <a:endParaRPr lang="zh-CN" altLang="en-US" dirty="0"/>
        </a:p>
      </dgm:t>
    </dgm:pt>
    <dgm:pt modelId="{28BEFDDA-37FF-4E93-BB10-3C252379650C}" type="parTrans" cxnId="{E1A17686-B081-403A-BB51-0CD6DB663971}">
      <dgm:prSet/>
      <dgm:spPr/>
      <dgm:t>
        <a:bodyPr/>
        <a:lstStyle/>
        <a:p>
          <a:endParaRPr lang="zh-CN" altLang="en-US"/>
        </a:p>
      </dgm:t>
    </dgm:pt>
    <dgm:pt modelId="{2C0FC6C2-98CF-4C5C-A63A-D42E1C6F6C38}" type="sibTrans" cxnId="{E1A17686-B081-403A-BB51-0CD6DB663971}">
      <dgm:prSet/>
      <dgm:spPr/>
      <dgm:t>
        <a:bodyPr/>
        <a:lstStyle/>
        <a:p>
          <a:endParaRPr lang="zh-CN" altLang="en-US"/>
        </a:p>
      </dgm:t>
    </dgm:pt>
    <dgm:pt modelId="{8BB8E7C0-65CF-41E3-BBC3-DF8D06851418}">
      <dgm:prSet phldrT="[文本]"/>
      <dgm:spPr>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zh-CN" altLang="en-US" dirty="0" smtClean="0"/>
            <a:t>可维护性</a:t>
          </a:r>
          <a:endParaRPr lang="zh-CN" altLang="en-US" dirty="0"/>
        </a:p>
      </dgm:t>
    </dgm:pt>
    <dgm:pt modelId="{B02F15E0-685E-40BD-8F01-EB0B82522CDC}" type="parTrans" cxnId="{A04A98FA-E757-4C29-9386-D5E9972516BD}">
      <dgm:prSet/>
      <dgm:spPr/>
      <dgm:t>
        <a:bodyPr/>
        <a:lstStyle/>
        <a:p>
          <a:endParaRPr lang="zh-CN" altLang="en-US"/>
        </a:p>
      </dgm:t>
    </dgm:pt>
    <dgm:pt modelId="{1A2E2D5F-7A59-4ABA-90F8-7FC0778042DE}" type="sibTrans" cxnId="{A04A98FA-E757-4C29-9386-D5E9972516BD}">
      <dgm:prSet/>
      <dgm:spPr/>
      <dgm:t>
        <a:bodyPr/>
        <a:lstStyle/>
        <a:p>
          <a:endParaRPr lang="zh-CN" altLang="en-US"/>
        </a:p>
      </dgm:t>
    </dgm:pt>
    <dgm:pt modelId="{A739CFDA-A7EC-45A9-8C31-D25FBC0B44EA}">
      <dgm:prSet phldrT="[文本]"/>
      <dgm:spPr>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zh-CN" altLang="en-US" dirty="0" smtClean="0"/>
            <a:t>安全性</a:t>
          </a:r>
          <a:endParaRPr lang="zh-CN" altLang="en-US" dirty="0"/>
        </a:p>
      </dgm:t>
    </dgm:pt>
    <dgm:pt modelId="{E24042C7-F8D6-4023-8B60-3B69DBDB8B24}" type="parTrans" cxnId="{C83625A9-003A-48FA-96B8-413F76AB5DF1}">
      <dgm:prSet/>
      <dgm:spPr/>
      <dgm:t>
        <a:bodyPr/>
        <a:lstStyle/>
        <a:p>
          <a:endParaRPr lang="zh-CN" altLang="en-US"/>
        </a:p>
      </dgm:t>
    </dgm:pt>
    <dgm:pt modelId="{6410DFF8-BA94-4A42-BC69-3B7ECF06CE8A}" type="sibTrans" cxnId="{C83625A9-003A-48FA-96B8-413F76AB5DF1}">
      <dgm:prSet/>
      <dgm:spPr/>
      <dgm:t>
        <a:bodyPr/>
        <a:lstStyle/>
        <a:p>
          <a:endParaRPr lang="zh-CN" altLang="en-US"/>
        </a:p>
      </dgm:t>
    </dgm:pt>
    <dgm:pt modelId="{CB01338F-E224-4585-B636-B290EDE1BE64}" type="pres">
      <dgm:prSet presAssocID="{F689AA16-22A0-4211-B933-BF0042147695}" presName="Name0" presStyleCnt="0">
        <dgm:presLayoutVars>
          <dgm:chMax val="1"/>
          <dgm:dir/>
          <dgm:animLvl val="ctr"/>
          <dgm:resizeHandles val="exact"/>
        </dgm:presLayoutVars>
      </dgm:prSet>
      <dgm:spPr/>
      <dgm:t>
        <a:bodyPr/>
        <a:lstStyle/>
        <a:p>
          <a:endParaRPr lang="zh-CN" altLang="en-US"/>
        </a:p>
      </dgm:t>
    </dgm:pt>
    <dgm:pt modelId="{7E2539AB-3457-4D02-B3B1-3CED318CA605}" type="pres">
      <dgm:prSet presAssocID="{72E9DA7F-CFAC-47E3-B217-22CC0A6C36F8}" presName="centerShape" presStyleLbl="node0" presStyleIdx="0" presStyleCnt="1"/>
      <dgm:spPr/>
      <dgm:t>
        <a:bodyPr/>
        <a:lstStyle/>
        <a:p>
          <a:endParaRPr lang="zh-CN" altLang="en-US"/>
        </a:p>
      </dgm:t>
    </dgm:pt>
    <dgm:pt modelId="{75844841-E09C-41C8-B4F5-8F57267D499C}" type="pres">
      <dgm:prSet presAssocID="{BDE78D25-CA7A-43AB-8E5D-9ABCE297A185}" presName="node" presStyleLbl="node1" presStyleIdx="0" presStyleCnt="7">
        <dgm:presLayoutVars>
          <dgm:bulletEnabled val="1"/>
        </dgm:presLayoutVars>
      </dgm:prSet>
      <dgm:spPr/>
      <dgm:t>
        <a:bodyPr/>
        <a:lstStyle/>
        <a:p>
          <a:endParaRPr lang="zh-CN" altLang="en-US"/>
        </a:p>
      </dgm:t>
    </dgm:pt>
    <dgm:pt modelId="{E944CDD4-8B42-42D6-A102-BF46638C0340}" type="pres">
      <dgm:prSet presAssocID="{BDE78D25-CA7A-43AB-8E5D-9ABCE297A185}" presName="dummy" presStyleCnt="0"/>
      <dgm:spPr/>
    </dgm:pt>
    <dgm:pt modelId="{57DB2402-7102-466F-BED9-6F0D0A9179A8}" type="pres">
      <dgm:prSet presAssocID="{3472D3CC-FC04-460D-9293-E96AD711639B}" presName="sibTrans" presStyleLbl="sibTrans2D1" presStyleIdx="0" presStyleCnt="7"/>
      <dgm:spPr/>
      <dgm:t>
        <a:bodyPr/>
        <a:lstStyle/>
        <a:p>
          <a:endParaRPr lang="zh-CN" altLang="en-US"/>
        </a:p>
      </dgm:t>
    </dgm:pt>
    <dgm:pt modelId="{7CF3A80A-179D-41E1-BCDD-B43DCFFCF7F9}" type="pres">
      <dgm:prSet presAssocID="{A3330AD9-31C4-40F6-9C6A-66E993ED1D0A}" presName="node" presStyleLbl="node1" presStyleIdx="1" presStyleCnt="7">
        <dgm:presLayoutVars>
          <dgm:bulletEnabled val="1"/>
        </dgm:presLayoutVars>
      </dgm:prSet>
      <dgm:spPr/>
      <dgm:t>
        <a:bodyPr/>
        <a:lstStyle/>
        <a:p>
          <a:endParaRPr lang="zh-CN" altLang="en-US"/>
        </a:p>
      </dgm:t>
    </dgm:pt>
    <dgm:pt modelId="{A09E9477-FE3E-4211-87DF-3B18CA1B1339}" type="pres">
      <dgm:prSet presAssocID="{A3330AD9-31C4-40F6-9C6A-66E993ED1D0A}" presName="dummy" presStyleCnt="0"/>
      <dgm:spPr/>
    </dgm:pt>
    <dgm:pt modelId="{E0FC4663-B6F8-498B-9547-36DC6EFB2964}" type="pres">
      <dgm:prSet presAssocID="{C5BFFF24-4CFD-49A9-B16D-EF456C0C21B9}" presName="sibTrans" presStyleLbl="sibTrans2D1" presStyleIdx="1" presStyleCnt="7"/>
      <dgm:spPr/>
      <dgm:t>
        <a:bodyPr/>
        <a:lstStyle/>
        <a:p>
          <a:endParaRPr lang="zh-CN" altLang="en-US"/>
        </a:p>
      </dgm:t>
    </dgm:pt>
    <dgm:pt modelId="{B2E50F39-7C1F-46A9-A016-52ADF7C6B25E}" type="pres">
      <dgm:prSet presAssocID="{8EFF2DCA-7CB7-4026-A080-82C09129A0C3}" presName="node" presStyleLbl="node1" presStyleIdx="2" presStyleCnt="7">
        <dgm:presLayoutVars>
          <dgm:bulletEnabled val="1"/>
        </dgm:presLayoutVars>
      </dgm:prSet>
      <dgm:spPr/>
      <dgm:t>
        <a:bodyPr/>
        <a:lstStyle/>
        <a:p>
          <a:endParaRPr lang="zh-CN" altLang="en-US"/>
        </a:p>
      </dgm:t>
    </dgm:pt>
    <dgm:pt modelId="{04585A61-25A7-43C3-B9D4-0A184E6D24F6}" type="pres">
      <dgm:prSet presAssocID="{8EFF2DCA-7CB7-4026-A080-82C09129A0C3}" presName="dummy" presStyleCnt="0"/>
      <dgm:spPr/>
    </dgm:pt>
    <dgm:pt modelId="{6475E3FF-00F1-46A9-BA0E-357218615DAA}" type="pres">
      <dgm:prSet presAssocID="{CFF0C1BC-5235-4EDA-96D0-EA5F210662CE}" presName="sibTrans" presStyleLbl="sibTrans2D1" presStyleIdx="2" presStyleCnt="7"/>
      <dgm:spPr/>
      <dgm:t>
        <a:bodyPr/>
        <a:lstStyle/>
        <a:p>
          <a:endParaRPr lang="zh-CN" altLang="en-US"/>
        </a:p>
      </dgm:t>
    </dgm:pt>
    <dgm:pt modelId="{8873BD14-062E-4611-BAF3-C1C9F193DD1B}" type="pres">
      <dgm:prSet presAssocID="{15016D06-552F-47E9-94ED-721D7EEB4EC5}" presName="node" presStyleLbl="node1" presStyleIdx="3" presStyleCnt="7">
        <dgm:presLayoutVars>
          <dgm:bulletEnabled val="1"/>
        </dgm:presLayoutVars>
      </dgm:prSet>
      <dgm:spPr/>
      <dgm:t>
        <a:bodyPr/>
        <a:lstStyle/>
        <a:p>
          <a:endParaRPr lang="zh-CN" altLang="en-US"/>
        </a:p>
      </dgm:t>
    </dgm:pt>
    <dgm:pt modelId="{08B0BBAF-17BA-4A93-8268-9F2D97E26293}" type="pres">
      <dgm:prSet presAssocID="{15016D06-552F-47E9-94ED-721D7EEB4EC5}" presName="dummy" presStyleCnt="0"/>
      <dgm:spPr/>
    </dgm:pt>
    <dgm:pt modelId="{7FDB3232-4E0C-4A94-B085-9A4FD83E1D82}" type="pres">
      <dgm:prSet presAssocID="{DE375F2D-C376-4FA0-951F-91D27C0105F9}" presName="sibTrans" presStyleLbl="sibTrans2D1" presStyleIdx="3" presStyleCnt="7"/>
      <dgm:spPr/>
      <dgm:t>
        <a:bodyPr/>
        <a:lstStyle/>
        <a:p>
          <a:endParaRPr lang="zh-CN" altLang="en-US"/>
        </a:p>
      </dgm:t>
    </dgm:pt>
    <dgm:pt modelId="{B27951B1-9074-48E8-A916-9D031D86F558}" type="pres">
      <dgm:prSet presAssocID="{21E78B0B-90D0-47BB-A005-17EA2AC766E3}" presName="node" presStyleLbl="node1" presStyleIdx="4" presStyleCnt="7">
        <dgm:presLayoutVars>
          <dgm:bulletEnabled val="1"/>
        </dgm:presLayoutVars>
      </dgm:prSet>
      <dgm:spPr/>
      <dgm:t>
        <a:bodyPr/>
        <a:lstStyle/>
        <a:p>
          <a:endParaRPr lang="zh-CN" altLang="en-US"/>
        </a:p>
      </dgm:t>
    </dgm:pt>
    <dgm:pt modelId="{BEBDCEF9-6E8D-4A19-9605-08D73E86E654}" type="pres">
      <dgm:prSet presAssocID="{21E78B0B-90D0-47BB-A005-17EA2AC766E3}" presName="dummy" presStyleCnt="0"/>
      <dgm:spPr/>
    </dgm:pt>
    <dgm:pt modelId="{D2A24B58-39F4-420D-B4E0-526EFBE144AA}" type="pres">
      <dgm:prSet presAssocID="{2C0FC6C2-98CF-4C5C-A63A-D42E1C6F6C38}" presName="sibTrans" presStyleLbl="sibTrans2D1" presStyleIdx="4" presStyleCnt="7"/>
      <dgm:spPr/>
      <dgm:t>
        <a:bodyPr/>
        <a:lstStyle/>
        <a:p>
          <a:endParaRPr lang="zh-CN" altLang="en-US"/>
        </a:p>
      </dgm:t>
    </dgm:pt>
    <dgm:pt modelId="{4D450C5E-9AE0-4B77-8BDA-B40C6F8CB962}" type="pres">
      <dgm:prSet presAssocID="{8BB8E7C0-65CF-41E3-BBC3-DF8D06851418}" presName="node" presStyleLbl="node1" presStyleIdx="5" presStyleCnt="7">
        <dgm:presLayoutVars>
          <dgm:bulletEnabled val="1"/>
        </dgm:presLayoutVars>
      </dgm:prSet>
      <dgm:spPr/>
      <dgm:t>
        <a:bodyPr/>
        <a:lstStyle/>
        <a:p>
          <a:endParaRPr lang="zh-CN" altLang="en-US"/>
        </a:p>
      </dgm:t>
    </dgm:pt>
    <dgm:pt modelId="{F0926C1D-E7AB-4326-B53F-92958FFA696B}" type="pres">
      <dgm:prSet presAssocID="{8BB8E7C0-65CF-41E3-BBC3-DF8D06851418}" presName="dummy" presStyleCnt="0"/>
      <dgm:spPr/>
    </dgm:pt>
    <dgm:pt modelId="{78E42F54-B959-4D70-8E2B-CC32572951FC}" type="pres">
      <dgm:prSet presAssocID="{1A2E2D5F-7A59-4ABA-90F8-7FC0778042DE}" presName="sibTrans" presStyleLbl="sibTrans2D1" presStyleIdx="5" presStyleCnt="7"/>
      <dgm:spPr/>
      <dgm:t>
        <a:bodyPr/>
        <a:lstStyle/>
        <a:p>
          <a:endParaRPr lang="zh-CN" altLang="en-US"/>
        </a:p>
      </dgm:t>
    </dgm:pt>
    <dgm:pt modelId="{18B53BC7-8BEC-4E9B-8F7E-D70685C4F3E0}" type="pres">
      <dgm:prSet presAssocID="{A739CFDA-A7EC-45A9-8C31-D25FBC0B44EA}" presName="node" presStyleLbl="node1" presStyleIdx="6" presStyleCnt="7">
        <dgm:presLayoutVars>
          <dgm:bulletEnabled val="1"/>
        </dgm:presLayoutVars>
      </dgm:prSet>
      <dgm:spPr/>
      <dgm:t>
        <a:bodyPr/>
        <a:lstStyle/>
        <a:p>
          <a:endParaRPr lang="zh-CN" altLang="en-US"/>
        </a:p>
      </dgm:t>
    </dgm:pt>
    <dgm:pt modelId="{4C8438FD-DD14-4F46-A41F-CA1278891BE2}" type="pres">
      <dgm:prSet presAssocID="{A739CFDA-A7EC-45A9-8C31-D25FBC0B44EA}" presName="dummy" presStyleCnt="0"/>
      <dgm:spPr/>
    </dgm:pt>
    <dgm:pt modelId="{A8607518-6ABB-48BC-9D19-E0E7C3ABA47E}" type="pres">
      <dgm:prSet presAssocID="{6410DFF8-BA94-4A42-BC69-3B7ECF06CE8A}" presName="sibTrans" presStyleLbl="sibTrans2D1" presStyleIdx="6" presStyleCnt="7"/>
      <dgm:spPr/>
      <dgm:t>
        <a:bodyPr/>
        <a:lstStyle/>
        <a:p>
          <a:endParaRPr lang="zh-CN" altLang="en-US"/>
        </a:p>
      </dgm:t>
    </dgm:pt>
  </dgm:ptLst>
  <dgm:cxnLst>
    <dgm:cxn modelId="{56510009-A418-4938-9584-8806344B9910}" srcId="{72E9DA7F-CFAC-47E3-B217-22CC0A6C36F8}" destId="{A3330AD9-31C4-40F6-9C6A-66E993ED1D0A}" srcOrd="1" destOrd="0" parTransId="{E1236866-E8A9-4131-B335-435BA11AE3E0}" sibTransId="{C5BFFF24-4CFD-49A9-B16D-EF456C0C21B9}"/>
    <dgm:cxn modelId="{8267B18F-7937-4B85-B3EF-CF7CA6EBC173}" type="presOf" srcId="{A739CFDA-A7EC-45A9-8C31-D25FBC0B44EA}" destId="{18B53BC7-8BEC-4E9B-8F7E-D70685C4F3E0}" srcOrd="0" destOrd="0" presId="urn:microsoft.com/office/officeart/2005/8/layout/radial6"/>
    <dgm:cxn modelId="{7E1B0C0E-3C2F-4050-A08E-B506057EE32D}" srcId="{72E9DA7F-CFAC-47E3-B217-22CC0A6C36F8}" destId="{15016D06-552F-47E9-94ED-721D7EEB4EC5}" srcOrd="3" destOrd="0" parTransId="{AF9E328D-153C-4420-BE34-DDB909E9439B}" sibTransId="{DE375F2D-C376-4FA0-951F-91D27C0105F9}"/>
    <dgm:cxn modelId="{A76E3EAB-F697-4B31-967F-EB939749B744}" type="presOf" srcId="{72E9DA7F-CFAC-47E3-B217-22CC0A6C36F8}" destId="{7E2539AB-3457-4D02-B3B1-3CED318CA605}" srcOrd="0" destOrd="0" presId="urn:microsoft.com/office/officeart/2005/8/layout/radial6"/>
    <dgm:cxn modelId="{CCFDCD48-45A3-45AB-A99D-9D50FA76CBDF}" type="presOf" srcId="{2C0FC6C2-98CF-4C5C-A63A-D42E1C6F6C38}" destId="{D2A24B58-39F4-420D-B4E0-526EFBE144AA}" srcOrd="0" destOrd="0" presId="urn:microsoft.com/office/officeart/2005/8/layout/radial6"/>
    <dgm:cxn modelId="{F756ABE5-32B6-4E30-91C5-8A6C8E2C1917}" type="presOf" srcId="{C5BFFF24-4CFD-49A9-B16D-EF456C0C21B9}" destId="{E0FC4663-B6F8-498B-9547-36DC6EFB2964}" srcOrd="0" destOrd="0" presId="urn:microsoft.com/office/officeart/2005/8/layout/radial6"/>
    <dgm:cxn modelId="{CAF02752-7A4C-40EF-9C97-D00FD9675D53}" type="presOf" srcId="{1A2E2D5F-7A59-4ABA-90F8-7FC0778042DE}" destId="{78E42F54-B959-4D70-8E2B-CC32572951FC}" srcOrd="0" destOrd="0" presId="urn:microsoft.com/office/officeart/2005/8/layout/radial6"/>
    <dgm:cxn modelId="{C83625A9-003A-48FA-96B8-413F76AB5DF1}" srcId="{72E9DA7F-CFAC-47E3-B217-22CC0A6C36F8}" destId="{A739CFDA-A7EC-45A9-8C31-D25FBC0B44EA}" srcOrd="6" destOrd="0" parTransId="{E24042C7-F8D6-4023-8B60-3B69DBDB8B24}" sibTransId="{6410DFF8-BA94-4A42-BC69-3B7ECF06CE8A}"/>
    <dgm:cxn modelId="{4A258B51-1EFF-4A1B-BB21-225725525ED3}" type="presOf" srcId="{A3330AD9-31C4-40F6-9C6A-66E993ED1D0A}" destId="{7CF3A80A-179D-41E1-BCDD-B43DCFFCF7F9}" srcOrd="0" destOrd="0" presId="urn:microsoft.com/office/officeart/2005/8/layout/radial6"/>
    <dgm:cxn modelId="{CB24A33A-627E-4A3F-8D23-6CB3C1C3C303}" srcId="{F689AA16-22A0-4211-B933-BF0042147695}" destId="{72E9DA7F-CFAC-47E3-B217-22CC0A6C36F8}" srcOrd="0" destOrd="0" parTransId="{B5F2679A-368B-4F65-BC06-A5D861A39D7C}" sibTransId="{99161C8D-CFA2-4034-98A0-83C8C1EA48DC}"/>
    <dgm:cxn modelId="{52E3A7C9-089B-4CC6-AD31-8FC212D14041}" srcId="{72E9DA7F-CFAC-47E3-B217-22CC0A6C36F8}" destId="{8EFF2DCA-7CB7-4026-A080-82C09129A0C3}" srcOrd="2" destOrd="0" parTransId="{CDFE3981-9DF2-4651-86A0-D700AFD2C2B3}" sibTransId="{CFF0C1BC-5235-4EDA-96D0-EA5F210662CE}"/>
    <dgm:cxn modelId="{7533E77F-BE1A-433C-A5EA-32A43CAF585D}" type="presOf" srcId="{21E78B0B-90D0-47BB-A005-17EA2AC766E3}" destId="{B27951B1-9074-48E8-A916-9D031D86F558}" srcOrd="0" destOrd="0" presId="urn:microsoft.com/office/officeart/2005/8/layout/radial6"/>
    <dgm:cxn modelId="{A04A98FA-E757-4C29-9386-D5E9972516BD}" srcId="{72E9DA7F-CFAC-47E3-B217-22CC0A6C36F8}" destId="{8BB8E7C0-65CF-41E3-BBC3-DF8D06851418}" srcOrd="5" destOrd="0" parTransId="{B02F15E0-685E-40BD-8F01-EB0B82522CDC}" sibTransId="{1A2E2D5F-7A59-4ABA-90F8-7FC0778042DE}"/>
    <dgm:cxn modelId="{3FDDA5F8-1AD2-4E09-AC00-AF3656BC4E49}" type="presOf" srcId="{3472D3CC-FC04-460D-9293-E96AD711639B}" destId="{57DB2402-7102-466F-BED9-6F0D0A9179A8}" srcOrd="0" destOrd="0" presId="urn:microsoft.com/office/officeart/2005/8/layout/radial6"/>
    <dgm:cxn modelId="{8E38B1B3-88E1-4206-A3C4-818A6C8C9EC1}" type="presOf" srcId="{15016D06-552F-47E9-94ED-721D7EEB4EC5}" destId="{8873BD14-062E-4611-BAF3-C1C9F193DD1B}" srcOrd="0" destOrd="0" presId="urn:microsoft.com/office/officeart/2005/8/layout/radial6"/>
    <dgm:cxn modelId="{36473FC9-7034-4348-9970-9D8476D84A01}" type="presOf" srcId="{BDE78D25-CA7A-43AB-8E5D-9ABCE297A185}" destId="{75844841-E09C-41C8-B4F5-8F57267D499C}" srcOrd="0" destOrd="0" presId="urn:microsoft.com/office/officeart/2005/8/layout/radial6"/>
    <dgm:cxn modelId="{6011B2A6-5FAC-4DE8-9DC2-B598225C3F28}" type="presOf" srcId="{8BB8E7C0-65CF-41E3-BBC3-DF8D06851418}" destId="{4D450C5E-9AE0-4B77-8BDA-B40C6F8CB962}" srcOrd="0" destOrd="0" presId="urn:microsoft.com/office/officeart/2005/8/layout/radial6"/>
    <dgm:cxn modelId="{EF67A7AA-9C67-49E9-8C21-706A8B8174D9}" type="presOf" srcId="{F689AA16-22A0-4211-B933-BF0042147695}" destId="{CB01338F-E224-4585-B636-B290EDE1BE64}" srcOrd="0" destOrd="0" presId="urn:microsoft.com/office/officeart/2005/8/layout/radial6"/>
    <dgm:cxn modelId="{A04E7438-6846-4533-9EEE-936EEDC86BD1}" type="presOf" srcId="{DE375F2D-C376-4FA0-951F-91D27C0105F9}" destId="{7FDB3232-4E0C-4A94-B085-9A4FD83E1D82}" srcOrd="0" destOrd="0" presId="urn:microsoft.com/office/officeart/2005/8/layout/radial6"/>
    <dgm:cxn modelId="{B131A085-1A26-453D-9D87-FB5878E31CC4}" type="presOf" srcId="{CFF0C1BC-5235-4EDA-96D0-EA5F210662CE}" destId="{6475E3FF-00F1-46A9-BA0E-357218615DAA}" srcOrd="0" destOrd="0" presId="urn:microsoft.com/office/officeart/2005/8/layout/radial6"/>
    <dgm:cxn modelId="{2B26E53A-3C25-4380-8502-B7D8573667C8}" type="presOf" srcId="{8EFF2DCA-7CB7-4026-A080-82C09129A0C3}" destId="{B2E50F39-7C1F-46A9-A016-52ADF7C6B25E}" srcOrd="0" destOrd="0" presId="urn:microsoft.com/office/officeart/2005/8/layout/radial6"/>
    <dgm:cxn modelId="{D96A5DCE-1459-4C79-AAA5-92A5E70F5E76}" srcId="{72E9DA7F-CFAC-47E3-B217-22CC0A6C36F8}" destId="{BDE78D25-CA7A-43AB-8E5D-9ABCE297A185}" srcOrd="0" destOrd="0" parTransId="{CD028B37-F43D-4591-BCC7-650D65AE2E74}" sibTransId="{3472D3CC-FC04-460D-9293-E96AD711639B}"/>
    <dgm:cxn modelId="{E1A17686-B081-403A-BB51-0CD6DB663971}" srcId="{72E9DA7F-CFAC-47E3-B217-22CC0A6C36F8}" destId="{21E78B0B-90D0-47BB-A005-17EA2AC766E3}" srcOrd="4" destOrd="0" parTransId="{28BEFDDA-37FF-4E93-BB10-3C252379650C}" sibTransId="{2C0FC6C2-98CF-4C5C-A63A-D42E1C6F6C38}"/>
    <dgm:cxn modelId="{20AE970F-5819-4551-8EDE-9D1706410F69}" type="presOf" srcId="{6410DFF8-BA94-4A42-BC69-3B7ECF06CE8A}" destId="{A8607518-6ABB-48BC-9D19-E0E7C3ABA47E}" srcOrd="0" destOrd="0" presId="urn:microsoft.com/office/officeart/2005/8/layout/radial6"/>
    <dgm:cxn modelId="{4118D1E0-A5D0-4F02-8A62-D8A7A2701D07}" type="presParOf" srcId="{CB01338F-E224-4585-B636-B290EDE1BE64}" destId="{7E2539AB-3457-4D02-B3B1-3CED318CA605}" srcOrd="0" destOrd="0" presId="urn:microsoft.com/office/officeart/2005/8/layout/radial6"/>
    <dgm:cxn modelId="{FFC156FF-4D2F-47C7-B2C9-56B99CBAE5AB}" type="presParOf" srcId="{CB01338F-E224-4585-B636-B290EDE1BE64}" destId="{75844841-E09C-41C8-B4F5-8F57267D499C}" srcOrd="1" destOrd="0" presId="urn:microsoft.com/office/officeart/2005/8/layout/radial6"/>
    <dgm:cxn modelId="{B849C311-018F-46DE-8612-096738EADA99}" type="presParOf" srcId="{CB01338F-E224-4585-B636-B290EDE1BE64}" destId="{E944CDD4-8B42-42D6-A102-BF46638C0340}" srcOrd="2" destOrd="0" presId="urn:microsoft.com/office/officeart/2005/8/layout/radial6"/>
    <dgm:cxn modelId="{37AE634C-1D63-4A11-87CF-398E8E0C3E3C}" type="presParOf" srcId="{CB01338F-E224-4585-B636-B290EDE1BE64}" destId="{57DB2402-7102-466F-BED9-6F0D0A9179A8}" srcOrd="3" destOrd="0" presId="urn:microsoft.com/office/officeart/2005/8/layout/radial6"/>
    <dgm:cxn modelId="{9AB3135B-814C-4568-BFDA-12FA9618A86B}" type="presParOf" srcId="{CB01338F-E224-4585-B636-B290EDE1BE64}" destId="{7CF3A80A-179D-41E1-BCDD-B43DCFFCF7F9}" srcOrd="4" destOrd="0" presId="urn:microsoft.com/office/officeart/2005/8/layout/radial6"/>
    <dgm:cxn modelId="{FE8E3E22-C70D-4049-916C-A11349713EA9}" type="presParOf" srcId="{CB01338F-E224-4585-B636-B290EDE1BE64}" destId="{A09E9477-FE3E-4211-87DF-3B18CA1B1339}" srcOrd="5" destOrd="0" presId="urn:microsoft.com/office/officeart/2005/8/layout/radial6"/>
    <dgm:cxn modelId="{0B8C81A3-FDE3-4098-B2B6-B928A40838A9}" type="presParOf" srcId="{CB01338F-E224-4585-B636-B290EDE1BE64}" destId="{E0FC4663-B6F8-498B-9547-36DC6EFB2964}" srcOrd="6" destOrd="0" presId="urn:microsoft.com/office/officeart/2005/8/layout/radial6"/>
    <dgm:cxn modelId="{405D599B-4D35-4A01-81F3-4DC85B3FCC47}" type="presParOf" srcId="{CB01338F-E224-4585-B636-B290EDE1BE64}" destId="{B2E50F39-7C1F-46A9-A016-52ADF7C6B25E}" srcOrd="7" destOrd="0" presId="urn:microsoft.com/office/officeart/2005/8/layout/radial6"/>
    <dgm:cxn modelId="{FB4F95E2-3F75-41C3-974E-3648EDE279B5}" type="presParOf" srcId="{CB01338F-E224-4585-B636-B290EDE1BE64}" destId="{04585A61-25A7-43C3-B9D4-0A184E6D24F6}" srcOrd="8" destOrd="0" presId="urn:microsoft.com/office/officeart/2005/8/layout/radial6"/>
    <dgm:cxn modelId="{68E74575-2EA3-4247-9D85-0DDC1734FE22}" type="presParOf" srcId="{CB01338F-E224-4585-B636-B290EDE1BE64}" destId="{6475E3FF-00F1-46A9-BA0E-357218615DAA}" srcOrd="9" destOrd="0" presId="urn:microsoft.com/office/officeart/2005/8/layout/radial6"/>
    <dgm:cxn modelId="{A71910C4-05D2-4AA0-BF3B-07FF15CCCB83}" type="presParOf" srcId="{CB01338F-E224-4585-B636-B290EDE1BE64}" destId="{8873BD14-062E-4611-BAF3-C1C9F193DD1B}" srcOrd="10" destOrd="0" presId="urn:microsoft.com/office/officeart/2005/8/layout/radial6"/>
    <dgm:cxn modelId="{AD164C5D-C84E-4041-9361-467A35864D52}" type="presParOf" srcId="{CB01338F-E224-4585-B636-B290EDE1BE64}" destId="{08B0BBAF-17BA-4A93-8268-9F2D97E26293}" srcOrd="11" destOrd="0" presId="urn:microsoft.com/office/officeart/2005/8/layout/radial6"/>
    <dgm:cxn modelId="{18DD5740-C130-47CE-9A62-5C6420F3838D}" type="presParOf" srcId="{CB01338F-E224-4585-B636-B290EDE1BE64}" destId="{7FDB3232-4E0C-4A94-B085-9A4FD83E1D82}" srcOrd="12" destOrd="0" presId="urn:microsoft.com/office/officeart/2005/8/layout/radial6"/>
    <dgm:cxn modelId="{E4C22DCF-F8AD-49B0-A21F-F2D55622E44C}" type="presParOf" srcId="{CB01338F-E224-4585-B636-B290EDE1BE64}" destId="{B27951B1-9074-48E8-A916-9D031D86F558}" srcOrd="13" destOrd="0" presId="urn:microsoft.com/office/officeart/2005/8/layout/radial6"/>
    <dgm:cxn modelId="{CBEA0496-DB7D-4E2D-AD28-9EC7F75ECA69}" type="presParOf" srcId="{CB01338F-E224-4585-B636-B290EDE1BE64}" destId="{BEBDCEF9-6E8D-4A19-9605-08D73E86E654}" srcOrd="14" destOrd="0" presId="urn:microsoft.com/office/officeart/2005/8/layout/radial6"/>
    <dgm:cxn modelId="{C6F72CB1-2A6A-4024-A210-9FC18B047799}" type="presParOf" srcId="{CB01338F-E224-4585-B636-B290EDE1BE64}" destId="{D2A24B58-39F4-420D-B4E0-526EFBE144AA}" srcOrd="15" destOrd="0" presId="urn:microsoft.com/office/officeart/2005/8/layout/radial6"/>
    <dgm:cxn modelId="{D65562EC-CB2D-4E6E-8CB0-0037AB0A18C6}" type="presParOf" srcId="{CB01338F-E224-4585-B636-B290EDE1BE64}" destId="{4D450C5E-9AE0-4B77-8BDA-B40C6F8CB962}" srcOrd="16" destOrd="0" presId="urn:microsoft.com/office/officeart/2005/8/layout/radial6"/>
    <dgm:cxn modelId="{7E7D1A97-0A6D-4307-ADC6-632410FF6644}" type="presParOf" srcId="{CB01338F-E224-4585-B636-B290EDE1BE64}" destId="{F0926C1D-E7AB-4326-B53F-92958FFA696B}" srcOrd="17" destOrd="0" presId="urn:microsoft.com/office/officeart/2005/8/layout/radial6"/>
    <dgm:cxn modelId="{076C2AD9-EAE5-43F5-81E7-679C2EBAA61B}" type="presParOf" srcId="{CB01338F-E224-4585-B636-B290EDE1BE64}" destId="{78E42F54-B959-4D70-8E2B-CC32572951FC}" srcOrd="18" destOrd="0" presId="urn:microsoft.com/office/officeart/2005/8/layout/radial6"/>
    <dgm:cxn modelId="{EFBC6531-559D-48FA-AACB-FC431914D9AB}" type="presParOf" srcId="{CB01338F-E224-4585-B636-B290EDE1BE64}" destId="{18B53BC7-8BEC-4E9B-8F7E-D70685C4F3E0}" srcOrd="19" destOrd="0" presId="urn:microsoft.com/office/officeart/2005/8/layout/radial6"/>
    <dgm:cxn modelId="{FE31C432-1A3F-4836-99BE-D215D39E6858}" type="presParOf" srcId="{CB01338F-E224-4585-B636-B290EDE1BE64}" destId="{4C8438FD-DD14-4F46-A41F-CA1278891BE2}" srcOrd="20" destOrd="0" presId="urn:microsoft.com/office/officeart/2005/8/layout/radial6"/>
    <dgm:cxn modelId="{94ACC5FA-77BA-43E4-88C2-01A19545722C}" type="presParOf" srcId="{CB01338F-E224-4585-B636-B290EDE1BE64}" destId="{A8607518-6ABB-48BC-9D19-E0E7C3ABA47E}"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7910B-02FF-42CF-B353-A3504D0C6CD6}">
      <dsp:nvSpPr>
        <dsp:cNvPr id="0" name=""/>
        <dsp:cNvSpPr/>
      </dsp:nvSpPr>
      <dsp:spPr>
        <a:xfrm>
          <a:off x="2010554" y="42240"/>
          <a:ext cx="2027562" cy="2027562"/>
        </a:xfrm>
        <a:prstGeom prst="ellipse">
          <a:avLst/>
        </a:prstGeom>
        <a:solidFill>
          <a:schemeClr val="accent2">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大规模</a:t>
          </a:r>
          <a:endParaRPr lang="zh-CN" altLang="en-US" sz="3100" kern="1200" dirty="0"/>
        </a:p>
      </dsp:txBody>
      <dsp:txXfrm>
        <a:off x="2280896" y="397064"/>
        <a:ext cx="1486879" cy="912403"/>
      </dsp:txXfrm>
    </dsp:sp>
    <dsp:sp modelId="{FABE06A0-0E99-4C1F-A874-8FEBE1021C21}">
      <dsp:nvSpPr>
        <dsp:cNvPr id="0" name=""/>
        <dsp:cNvSpPr/>
      </dsp:nvSpPr>
      <dsp:spPr>
        <a:xfrm>
          <a:off x="2742166" y="1309467"/>
          <a:ext cx="2027562" cy="2027562"/>
        </a:xfrm>
        <a:prstGeom prst="ellipse">
          <a:avLst/>
        </a:prstGeom>
        <a:solidFill>
          <a:schemeClr val="accent3">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大数据</a:t>
          </a:r>
          <a:endParaRPr lang="zh-CN" altLang="en-US" sz="3100" kern="1200" dirty="0"/>
        </a:p>
      </dsp:txBody>
      <dsp:txXfrm>
        <a:off x="3362263" y="1833254"/>
        <a:ext cx="1216537" cy="1115159"/>
      </dsp:txXfrm>
    </dsp:sp>
    <dsp:sp modelId="{7FCD021B-5997-4A85-A889-F875701EFCBB}">
      <dsp:nvSpPr>
        <dsp:cNvPr id="0" name=""/>
        <dsp:cNvSpPr/>
      </dsp:nvSpPr>
      <dsp:spPr>
        <a:xfrm>
          <a:off x="1287944" y="1330371"/>
          <a:ext cx="2027562" cy="2027562"/>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云计算</a:t>
          </a:r>
          <a:endParaRPr lang="zh-CN" altLang="en-US" sz="3100" kern="1200" dirty="0"/>
        </a:p>
      </dsp:txBody>
      <dsp:txXfrm>
        <a:off x="1478873" y="1854158"/>
        <a:ext cx="1216537" cy="11151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CABC0-A032-49BD-88D1-0153B5AF948F}">
      <dsp:nvSpPr>
        <dsp:cNvPr id="0" name=""/>
        <dsp:cNvSpPr/>
      </dsp:nvSpPr>
      <dsp:spPr>
        <a:xfrm>
          <a:off x="1327695" y="0"/>
          <a:ext cx="5193481" cy="324592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CCBC22-D80B-4827-9D02-A5814469218F}">
      <dsp:nvSpPr>
        <dsp:cNvPr id="0" name=""/>
        <dsp:cNvSpPr/>
      </dsp:nvSpPr>
      <dsp:spPr>
        <a:xfrm>
          <a:off x="1839253" y="2413670"/>
          <a:ext cx="119450" cy="1194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65DA4-F4A3-4A1B-B4AE-F8A5B0DF21F8}">
      <dsp:nvSpPr>
        <dsp:cNvPr id="0" name=""/>
        <dsp:cNvSpPr/>
      </dsp:nvSpPr>
      <dsp:spPr>
        <a:xfrm>
          <a:off x="1898978" y="2473395"/>
          <a:ext cx="888085" cy="772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94"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2012</a:t>
          </a:r>
          <a:r>
            <a:rPr lang="zh-CN" altLang="en-US" sz="1200" kern="1200" dirty="0" smtClean="0"/>
            <a:t>年</a:t>
          </a:r>
          <a:r>
            <a:rPr lang="en-US" altLang="zh-CN" sz="1200" kern="1200" dirty="0" smtClean="0"/>
            <a:t>Fred George </a:t>
          </a:r>
          <a:r>
            <a:rPr lang="zh-CN" altLang="en-US" sz="1200" kern="1200" dirty="0" smtClean="0"/>
            <a:t>提出微服务概念</a:t>
          </a:r>
          <a:endParaRPr lang="zh-CN" altLang="en-US" sz="1200" kern="1200" dirty="0"/>
        </a:p>
      </dsp:txBody>
      <dsp:txXfrm>
        <a:off x="1898978" y="2473395"/>
        <a:ext cx="888085" cy="772530"/>
      </dsp:txXfrm>
    </dsp:sp>
    <dsp:sp modelId="{1245CA91-347F-4C36-860C-9B8506BAF73A}">
      <dsp:nvSpPr>
        <dsp:cNvPr id="0" name=""/>
        <dsp:cNvSpPr/>
      </dsp:nvSpPr>
      <dsp:spPr>
        <a:xfrm>
          <a:off x="2683193" y="1658668"/>
          <a:ext cx="207739" cy="2077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3463D-A5B3-4D03-8E86-8EF787F5DD3A}">
      <dsp:nvSpPr>
        <dsp:cNvPr id="0" name=""/>
        <dsp:cNvSpPr/>
      </dsp:nvSpPr>
      <dsp:spPr>
        <a:xfrm>
          <a:off x="2787363" y="1762537"/>
          <a:ext cx="1090031" cy="148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77" tIns="0" rIns="0" bIns="0" numCol="1" spcCol="1270" anchor="t" anchorCtr="0">
          <a:noAutofit/>
        </a:bodyPr>
        <a:lstStyle/>
        <a:p>
          <a:pPr lvl="0" algn="l" defTabSz="622300">
            <a:lnSpc>
              <a:spcPct val="90000"/>
            </a:lnSpc>
            <a:spcBef>
              <a:spcPct val="0"/>
            </a:spcBef>
            <a:spcAft>
              <a:spcPct val="35000"/>
            </a:spcAft>
          </a:pPr>
          <a:r>
            <a:rPr lang="en-US" altLang="zh-CN" sz="1400" kern="1200" dirty="0" smtClean="0"/>
            <a:t>2012</a:t>
          </a:r>
          <a:r>
            <a:rPr lang="zh-CN" altLang="en-US" sz="1400" kern="1200" dirty="0" smtClean="0"/>
            <a:t>年</a:t>
          </a:r>
          <a:r>
            <a:rPr lang="en-US" altLang="zh-CN" sz="1400" kern="1200" dirty="0" err="1" smtClean="0"/>
            <a:t>dubbo</a:t>
          </a:r>
          <a:r>
            <a:rPr lang="zh-CN" altLang="en-US" sz="1400" kern="1200" dirty="0" smtClean="0"/>
            <a:t>开源</a:t>
          </a:r>
          <a:endParaRPr lang="zh-CN" altLang="en-US" sz="1400" kern="1200" dirty="0"/>
        </a:p>
      </dsp:txBody>
      <dsp:txXfrm>
        <a:off x="2787363" y="1762537"/>
        <a:ext cx="1090031" cy="1483388"/>
      </dsp:txXfrm>
    </dsp:sp>
    <dsp:sp modelId="{144B6AC5-CD5D-4806-90F0-CCC0C3DBDC7F}">
      <dsp:nvSpPr>
        <dsp:cNvPr id="0" name=""/>
        <dsp:cNvSpPr/>
      </dsp:nvSpPr>
      <dsp:spPr>
        <a:xfrm>
          <a:off x="3760841" y="1102316"/>
          <a:ext cx="275254" cy="2752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D5D21-5288-4A83-A395-BA9E48E74B14}">
      <dsp:nvSpPr>
        <dsp:cNvPr id="0" name=""/>
        <dsp:cNvSpPr/>
      </dsp:nvSpPr>
      <dsp:spPr>
        <a:xfrm>
          <a:off x="3898468" y="1239943"/>
          <a:ext cx="1090631" cy="200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2"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2014</a:t>
          </a:r>
          <a:r>
            <a:rPr lang="zh-CN" altLang="en-US" sz="1200" kern="1200" dirty="0" smtClean="0"/>
            <a:t>年</a:t>
          </a:r>
          <a:r>
            <a:rPr lang="en-US" altLang="zh-CN" sz="1200" kern="1200" dirty="0" smtClean="0"/>
            <a:t>Martin Fowler</a:t>
          </a:r>
          <a:r>
            <a:rPr lang="zh-CN" altLang="en-US" sz="1200" kern="1200" dirty="0" smtClean="0"/>
            <a:t>发表</a:t>
          </a:r>
          <a:r>
            <a:rPr lang="en-US" altLang="zh-CN" sz="1200" kern="1200" dirty="0" err="1" smtClean="0"/>
            <a:t>Microservices</a:t>
          </a:r>
          <a:r>
            <a:rPr lang="zh-CN" altLang="en-US" sz="1200" kern="1200" dirty="0" smtClean="0"/>
            <a:t>文章定义微服务</a:t>
          </a:r>
          <a:endParaRPr lang="zh-CN" altLang="en-US" sz="1200" kern="1200" dirty="0"/>
        </a:p>
      </dsp:txBody>
      <dsp:txXfrm>
        <a:off x="3898468" y="1239943"/>
        <a:ext cx="1090631" cy="2005982"/>
      </dsp:txXfrm>
    </dsp:sp>
    <dsp:sp modelId="{9F4E89A0-38CC-4FB5-8874-67C8A3EA3DC1}">
      <dsp:nvSpPr>
        <dsp:cNvPr id="0" name=""/>
        <dsp:cNvSpPr/>
      </dsp:nvSpPr>
      <dsp:spPr>
        <a:xfrm>
          <a:off x="4934568" y="660846"/>
          <a:ext cx="368737" cy="368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ADA75-573E-466C-A218-0CCC19B42FC3}">
      <dsp:nvSpPr>
        <dsp:cNvPr id="0" name=""/>
        <dsp:cNvSpPr/>
      </dsp:nvSpPr>
      <dsp:spPr>
        <a:xfrm>
          <a:off x="5118936" y="804860"/>
          <a:ext cx="1090631" cy="2327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86" tIns="0" rIns="0" bIns="0" numCol="1" spcCol="1270" anchor="t" anchorCtr="0">
          <a:noAutofit/>
        </a:bodyPr>
        <a:lstStyle/>
        <a:p>
          <a:pPr lvl="0" algn="l" defTabSz="622300">
            <a:lnSpc>
              <a:spcPct val="90000"/>
            </a:lnSpc>
            <a:spcBef>
              <a:spcPct val="0"/>
            </a:spcBef>
            <a:spcAft>
              <a:spcPct val="35000"/>
            </a:spcAft>
          </a:pPr>
          <a:r>
            <a:rPr lang="en-US" altLang="zh-CN" sz="1400" b="0" i="0" kern="1200" dirty="0" smtClean="0"/>
            <a:t>2015</a:t>
          </a:r>
          <a:r>
            <a:rPr lang="zh-CN" altLang="en-US" sz="1400" b="0" i="0" kern="1200" dirty="0" smtClean="0"/>
            <a:t>年</a:t>
          </a:r>
          <a:r>
            <a:rPr lang="en-US" altLang="zh-CN" sz="1400" b="0" i="0" kern="1200" dirty="0" smtClean="0"/>
            <a:t>3</a:t>
          </a:r>
          <a:r>
            <a:rPr lang="zh-CN" altLang="en-US" sz="1400" b="0" i="0" kern="1200" dirty="0" smtClean="0"/>
            <a:t>月</a:t>
          </a:r>
          <a:r>
            <a:rPr lang="en-US" sz="1400" b="0" i="0" kern="1200" dirty="0" err="1" smtClean="0"/>
            <a:t>Springcloud</a:t>
          </a:r>
          <a:r>
            <a:rPr lang="en-US" sz="1400" b="0" i="0" kern="1200" dirty="0" smtClean="0"/>
            <a:t> Angel</a:t>
          </a:r>
          <a:r>
            <a:rPr lang="zh-CN" altLang="en-US" sz="1400" b="0" i="0" kern="1200" dirty="0" smtClean="0"/>
            <a:t>版本</a:t>
          </a:r>
          <a:endParaRPr lang="zh-CN" altLang="en-US" sz="1400" kern="1200" dirty="0"/>
        </a:p>
      </dsp:txBody>
      <dsp:txXfrm>
        <a:off x="5118936" y="804860"/>
        <a:ext cx="1090631" cy="2327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1BA1C-E5FE-44AB-AD07-A340D17A2A2F}">
      <dsp:nvSpPr>
        <dsp:cNvPr id="0" name=""/>
        <dsp:cNvSpPr/>
      </dsp:nvSpPr>
      <dsp:spPr>
        <a:xfrm>
          <a:off x="2358226" y="888"/>
          <a:ext cx="972178" cy="631915"/>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solidFill>
            </a:rPr>
            <a:t>小服务</a:t>
          </a:r>
          <a:endParaRPr lang="zh-CN" altLang="en-US" sz="1200" kern="1200" dirty="0">
            <a:solidFill>
              <a:schemeClr val="tx1"/>
            </a:solidFill>
          </a:endParaRPr>
        </a:p>
      </dsp:txBody>
      <dsp:txXfrm>
        <a:off x="2389074" y="31736"/>
        <a:ext cx="910482" cy="570219"/>
      </dsp:txXfrm>
    </dsp:sp>
    <dsp:sp modelId="{D756DB1C-E7DA-45E3-BDCA-E13F8E8DBC25}">
      <dsp:nvSpPr>
        <dsp:cNvPr id="0" name=""/>
        <dsp:cNvSpPr/>
      </dsp:nvSpPr>
      <dsp:spPr>
        <a:xfrm>
          <a:off x="1039810" y="316846"/>
          <a:ext cx="3609010" cy="3609010"/>
        </a:xfrm>
        <a:custGeom>
          <a:avLst/>
          <a:gdLst/>
          <a:ahLst/>
          <a:cxnLst/>
          <a:rect l="0" t="0" r="0" b="0"/>
          <a:pathLst>
            <a:path>
              <a:moveTo>
                <a:pt x="2297037" y="68518"/>
              </a:moveTo>
              <a:arcTo wR="1804505" hR="1804505" stAng="17150378" swAng="125716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3DCFD0-611A-4123-8BDF-139FD6A7272E}">
      <dsp:nvSpPr>
        <dsp:cNvPr id="0" name=""/>
        <dsp:cNvSpPr/>
      </dsp:nvSpPr>
      <dsp:spPr>
        <a:xfrm>
          <a:off x="3769045" y="680302"/>
          <a:ext cx="972178" cy="631915"/>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solidFill>
            </a:rPr>
            <a:t>语言透明化</a:t>
          </a:r>
          <a:endParaRPr lang="zh-CN" altLang="en-US" sz="1200" kern="1200" dirty="0">
            <a:solidFill>
              <a:schemeClr val="tx1"/>
            </a:solidFill>
          </a:endParaRPr>
        </a:p>
      </dsp:txBody>
      <dsp:txXfrm>
        <a:off x="3799893" y="711150"/>
        <a:ext cx="910482" cy="570219"/>
      </dsp:txXfrm>
    </dsp:sp>
    <dsp:sp modelId="{6196D932-2C28-43DD-B11F-1D373290BFD1}">
      <dsp:nvSpPr>
        <dsp:cNvPr id="0" name=""/>
        <dsp:cNvSpPr/>
      </dsp:nvSpPr>
      <dsp:spPr>
        <a:xfrm>
          <a:off x="1039810" y="316846"/>
          <a:ext cx="3609010" cy="3609010"/>
        </a:xfrm>
        <a:custGeom>
          <a:avLst/>
          <a:gdLst/>
          <a:ahLst/>
          <a:cxnLst/>
          <a:rect l="0" t="0" r="0" b="0"/>
          <a:pathLst>
            <a:path>
              <a:moveTo>
                <a:pt x="3421515" y="1003557"/>
              </a:moveTo>
              <a:arcTo wR="1804505" hR="1804505" stAng="20018975" swAng="172670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01634B-6C63-41D2-9DCB-E2D54338B34B}">
      <dsp:nvSpPr>
        <dsp:cNvPr id="0" name=""/>
        <dsp:cNvSpPr/>
      </dsp:nvSpPr>
      <dsp:spPr>
        <a:xfrm>
          <a:off x="4117489" y="2206933"/>
          <a:ext cx="972178" cy="631915"/>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solidFill>
            </a:rPr>
            <a:t>轻量级通信</a:t>
          </a:r>
          <a:endParaRPr lang="zh-CN" altLang="en-US" sz="1200" kern="1200" dirty="0">
            <a:solidFill>
              <a:schemeClr val="tx1"/>
            </a:solidFill>
          </a:endParaRPr>
        </a:p>
      </dsp:txBody>
      <dsp:txXfrm>
        <a:off x="4148337" y="2237781"/>
        <a:ext cx="910482" cy="570219"/>
      </dsp:txXfrm>
    </dsp:sp>
    <dsp:sp modelId="{36F91034-B863-43A7-8A63-34FA4FC3AA3F}">
      <dsp:nvSpPr>
        <dsp:cNvPr id="0" name=""/>
        <dsp:cNvSpPr/>
      </dsp:nvSpPr>
      <dsp:spPr>
        <a:xfrm>
          <a:off x="1039810" y="316846"/>
          <a:ext cx="3609010" cy="3609010"/>
        </a:xfrm>
        <a:custGeom>
          <a:avLst/>
          <a:gdLst/>
          <a:ahLst/>
          <a:cxnLst/>
          <a:rect l="0" t="0" r="0" b="0"/>
          <a:pathLst>
            <a:path>
              <a:moveTo>
                <a:pt x="3457344" y="2528631"/>
              </a:moveTo>
              <a:arcTo wR="1804505" hR="1804505" stAng="1419523" swAng="135920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E74AB3-6571-469B-A0ED-849F84B780BD}">
      <dsp:nvSpPr>
        <dsp:cNvPr id="0" name=""/>
        <dsp:cNvSpPr/>
      </dsp:nvSpPr>
      <dsp:spPr>
        <a:xfrm>
          <a:off x="3141172" y="3431196"/>
          <a:ext cx="972178" cy="63191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solidFill>
            </a:rPr>
            <a:t>围绕业务构建</a:t>
          </a:r>
          <a:r>
            <a:rPr lang="zh-CN" altLang="en-US" sz="1200" kern="1200" dirty="0" smtClean="0"/>
            <a:t> </a:t>
          </a:r>
          <a:endParaRPr lang="zh-CN" altLang="en-US" sz="1200" kern="1200" dirty="0"/>
        </a:p>
      </dsp:txBody>
      <dsp:txXfrm>
        <a:off x="3172020" y="3462044"/>
        <a:ext cx="910482" cy="570219"/>
      </dsp:txXfrm>
    </dsp:sp>
    <dsp:sp modelId="{38CDA8D5-55AB-40B2-B8CE-D4C3EA621E17}">
      <dsp:nvSpPr>
        <dsp:cNvPr id="0" name=""/>
        <dsp:cNvSpPr/>
      </dsp:nvSpPr>
      <dsp:spPr>
        <a:xfrm>
          <a:off x="1039810" y="316846"/>
          <a:ext cx="3609010" cy="3609010"/>
        </a:xfrm>
        <a:custGeom>
          <a:avLst/>
          <a:gdLst/>
          <a:ahLst/>
          <a:cxnLst/>
          <a:rect l="0" t="0" r="0" b="0"/>
          <a:pathLst>
            <a:path>
              <a:moveTo>
                <a:pt x="2095503" y="3585392"/>
              </a:moveTo>
              <a:arcTo wR="1804505" hR="1804505" stAng="4843190" swAng="111362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140819-D2B4-442D-B64B-A38BA845A65E}">
      <dsp:nvSpPr>
        <dsp:cNvPr id="0" name=""/>
        <dsp:cNvSpPr/>
      </dsp:nvSpPr>
      <dsp:spPr>
        <a:xfrm>
          <a:off x="1575281" y="3431196"/>
          <a:ext cx="972178" cy="631915"/>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solidFill>
            </a:rPr>
            <a:t>独立部署</a:t>
          </a:r>
          <a:endParaRPr lang="zh-CN" altLang="en-US" sz="1200" kern="1200" dirty="0">
            <a:solidFill>
              <a:schemeClr val="tx1"/>
            </a:solidFill>
          </a:endParaRPr>
        </a:p>
      </dsp:txBody>
      <dsp:txXfrm>
        <a:off x="1606129" y="3462044"/>
        <a:ext cx="910482" cy="570219"/>
      </dsp:txXfrm>
    </dsp:sp>
    <dsp:sp modelId="{22F68EBA-8727-4405-819C-04ECB101584C}">
      <dsp:nvSpPr>
        <dsp:cNvPr id="0" name=""/>
        <dsp:cNvSpPr/>
      </dsp:nvSpPr>
      <dsp:spPr>
        <a:xfrm>
          <a:off x="1039810" y="316846"/>
          <a:ext cx="3609010" cy="3609010"/>
        </a:xfrm>
        <a:custGeom>
          <a:avLst/>
          <a:gdLst/>
          <a:ahLst/>
          <a:cxnLst/>
          <a:rect l="0" t="0" r="0" b="0"/>
          <a:pathLst>
            <a:path>
              <a:moveTo>
                <a:pt x="558080" y="3109366"/>
              </a:moveTo>
              <a:arcTo wR="1804505" hR="1804505" stAng="8021273" swAng="135920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6D54ED-97A3-4954-94EC-2B50615B0D29}">
      <dsp:nvSpPr>
        <dsp:cNvPr id="0" name=""/>
        <dsp:cNvSpPr/>
      </dsp:nvSpPr>
      <dsp:spPr>
        <a:xfrm>
          <a:off x="598964" y="2206933"/>
          <a:ext cx="972178" cy="631915"/>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solidFill>
            </a:rPr>
            <a:t>独立运行</a:t>
          </a:r>
          <a:endParaRPr lang="zh-CN" altLang="en-US" sz="1200" kern="1200" dirty="0">
            <a:solidFill>
              <a:schemeClr val="tx1"/>
            </a:solidFill>
          </a:endParaRPr>
        </a:p>
      </dsp:txBody>
      <dsp:txXfrm>
        <a:off x="629812" y="2237781"/>
        <a:ext cx="910482" cy="570219"/>
      </dsp:txXfrm>
    </dsp:sp>
    <dsp:sp modelId="{21314CD1-79E1-41A7-8F6F-C98B34FC6962}">
      <dsp:nvSpPr>
        <dsp:cNvPr id="0" name=""/>
        <dsp:cNvSpPr/>
      </dsp:nvSpPr>
      <dsp:spPr>
        <a:xfrm>
          <a:off x="1039810" y="316846"/>
          <a:ext cx="3609010" cy="3609010"/>
        </a:xfrm>
        <a:custGeom>
          <a:avLst/>
          <a:gdLst/>
          <a:ahLst/>
          <a:cxnLst/>
          <a:rect l="0" t="0" r="0" b="0"/>
          <a:pathLst>
            <a:path>
              <a:moveTo>
                <a:pt x="1619" y="1880950"/>
              </a:moveTo>
              <a:arcTo wR="1804505" hR="1804505" stAng="10654320" swAng="172670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353475-1F01-4EDE-A71F-7F88F31FCB3D}">
      <dsp:nvSpPr>
        <dsp:cNvPr id="0" name=""/>
        <dsp:cNvSpPr/>
      </dsp:nvSpPr>
      <dsp:spPr>
        <a:xfrm>
          <a:off x="947407" y="680302"/>
          <a:ext cx="972178" cy="631915"/>
        </a:xfrm>
        <a:prstGeom prst="round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solidFill>
                <a:schemeClr val="tx1"/>
              </a:solidFill>
            </a:rPr>
            <a:t>存储技术透明化</a:t>
          </a:r>
          <a:endParaRPr lang="zh-CN" altLang="en-US" sz="1200" kern="1200" dirty="0">
            <a:solidFill>
              <a:schemeClr val="tx1"/>
            </a:solidFill>
          </a:endParaRPr>
        </a:p>
      </dsp:txBody>
      <dsp:txXfrm>
        <a:off x="978255" y="711150"/>
        <a:ext cx="910482" cy="570219"/>
      </dsp:txXfrm>
    </dsp:sp>
    <dsp:sp modelId="{6F15C01C-EF2A-4792-8154-6B67434D85D6}">
      <dsp:nvSpPr>
        <dsp:cNvPr id="0" name=""/>
        <dsp:cNvSpPr/>
      </dsp:nvSpPr>
      <dsp:spPr>
        <a:xfrm>
          <a:off x="1039810" y="316846"/>
          <a:ext cx="3609010" cy="3609010"/>
        </a:xfrm>
        <a:custGeom>
          <a:avLst/>
          <a:gdLst/>
          <a:ahLst/>
          <a:cxnLst/>
          <a:rect l="0" t="0" r="0" b="0"/>
          <a:pathLst>
            <a:path>
              <a:moveTo>
                <a:pt x="723755" y="359437"/>
              </a:moveTo>
              <a:arcTo wR="1804505" hR="1804505" stAng="13992457" swAng="125716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07518-6ABB-48BC-9D19-E0E7C3ABA47E}">
      <dsp:nvSpPr>
        <dsp:cNvPr id="0" name=""/>
        <dsp:cNvSpPr/>
      </dsp:nvSpPr>
      <dsp:spPr>
        <a:xfrm>
          <a:off x="1359325" y="425310"/>
          <a:ext cx="3377349" cy="3377349"/>
        </a:xfrm>
        <a:prstGeom prst="blockArc">
          <a:avLst>
            <a:gd name="adj1" fmla="val 13114286"/>
            <a:gd name="adj2" fmla="val 16200000"/>
            <a:gd name="adj3" fmla="val 39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8E42F54-B959-4D70-8E2B-CC32572951FC}">
      <dsp:nvSpPr>
        <dsp:cNvPr id="0" name=""/>
        <dsp:cNvSpPr/>
      </dsp:nvSpPr>
      <dsp:spPr>
        <a:xfrm>
          <a:off x="1359325" y="425310"/>
          <a:ext cx="3377349" cy="3377349"/>
        </a:xfrm>
        <a:prstGeom prst="blockArc">
          <a:avLst>
            <a:gd name="adj1" fmla="val 10028571"/>
            <a:gd name="adj2" fmla="val 13114286"/>
            <a:gd name="adj3" fmla="val 39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2A24B58-39F4-420D-B4E0-526EFBE144AA}">
      <dsp:nvSpPr>
        <dsp:cNvPr id="0" name=""/>
        <dsp:cNvSpPr/>
      </dsp:nvSpPr>
      <dsp:spPr>
        <a:xfrm>
          <a:off x="1359325" y="425310"/>
          <a:ext cx="3377349" cy="3377349"/>
        </a:xfrm>
        <a:prstGeom prst="blockArc">
          <a:avLst>
            <a:gd name="adj1" fmla="val 6942857"/>
            <a:gd name="adj2" fmla="val 10028571"/>
            <a:gd name="adj3" fmla="val 39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DB3232-4E0C-4A94-B085-9A4FD83E1D82}">
      <dsp:nvSpPr>
        <dsp:cNvPr id="0" name=""/>
        <dsp:cNvSpPr/>
      </dsp:nvSpPr>
      <dsp:spPr>
        <a:xfrm>
          <a:off x="1359325" y="425310"/>
          <a:ext cx="3377349" cy="3377349"/>
        </a:xfrm>
        <a:prstGeom prst="blockArc">
          <a:avLst>
            <a:gd name="adj1" fmla="val 3857143"/>
            <a:gd name="adj2" fmla="val 6942857"/>
            <a:gd name="adj3" fmla="val 39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475E3FF-00F1-46A9-BA0E-357218615DAA}">
      <dsp:nvSpPr>
        <dsp:cNvPr id="0" name=""/>
        <dsp:cNvSpPr/>
      </dsp:nvSpPr>
      <dsp:spPr>
        <a:xfrm>
          <a:off x="1359325" y="425310"/>
          <a:ext cx="3377349" cy="3377349"/>
        </a:xfrm>
        <a:prstGeom prst="blockArc">
          <a:avLst>
            <a:gd name="adj1" fmla="val 771429"/>
            <a:gd name="adj2" fmla="val 3857143"/>
            <a:gd name="adj3" fmla="val 39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0FC4663-B6F8-498B-9547-36DC6EFB2964}">
      <dsp:nvSpPr>
        <dsp:cNvPr id="0" name=""/>
        <dsp:cNvSpPr/>
      </dsp:nvSpPr>
      <dsp:spPr>
        <a:xfrm>
          <a:off x="1359325" y="425310"/>
          <a:ext cx="3377349" cy="3377349"/>
        </a:xfrm>
        <a:prstGeom prst="blockArc">
          <a:avLst>
            <a:gd name="adj1" fmla="val 19285714"/>
            <a:gd name="adj2" fmla="val 771429"/>
            <a:gd name="adj3" fmla="val 39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7DB2402-7102-466F-BED9-6F0D0A9179A8}">
      <dsp:nvSpPr>
        <dsp:cNvPr id="0" name=""/>
        <dsp:cNvSpPr/>
      </dsp:nvSpPr>
      <dsp:spPr>
        <a:xfrm>
          <a:off x="1359325" y="425310"/>
          <a:ext cx="3377349" cy="3377349"/>
        </a:xfrm>
        <a:prstGeom prst="blockArc">
          <a:avLst>
            <a:gd name="adj1" fmla="val 16200000"/>
            <a:gd name="adj2" fmla="val 19285714"/>
            <a:gd name="adj3" fmla="val 39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E2539AB-3457-4D02-B3B1-3CED318CA605}">
      <dsp:nvSpPr>
        <dsp:cNvPr id="0" name=""/>
        <dsp:cNvSpPr/>
      </dsp:nvSpPr>
      <dsp:spPr>
        <a:xfrm>
          <a:off x="2394644" y="1460629"/>
          <a:ext cx="1306710" cy="1306710"/>
        </a:xfrm>
        <a:prstGeom prst="ellipse">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软件质量</a:t>
          </a:r>
          <a:endParaRPr lang="zh-CN" altLang="en-US" sz="2100" kern="1200" dirty="0"/>
        </a:p>
      </dsp:txBody>
      <dsp:txXfrm>
        <a:off x="2586007" y="1651992"/>
        <a:ext cx="923984" cy="923984"/>
      </dsp:txXfrm>
    </dsp:sp>
    <dsp:sp modelId="{75844841-E09C-41C8-B4F5-8F57267D499C}">
      <dsp:nvSpPr>
        <dsp:cNvPr id="0" name=""/>
        <dsp:cNvSpPr/>
      </dsp:nvSpPr>
      <dsp:spPr>
        <a:xfrm>
          <a:off x="2590651" y="890"/>
          <a:ext cx="914697" cy="9146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功能</a:t>
          </a:r>
          <a:endParaRPr lang="zh-CN" altLang="en-US" sz="1500" kern="1200" dirty="0"/>
        </a:p>
      </dsp:txBody>
      <dsp:txXfrm>
        <a:off x="2724605" y="134844"/>
        <a:ext cx="646789" cy="646789"/>
      </dsp:txXfrm>
    </dsp:sp>
    <dsp:sp modelId="{7CF3A80A-179D-41E1-BCDD-B43DCFFCF7F9}">
      <dsp:nvSpPr>
        <dsp:cNvPr id="0" name=""/>
        <dsp:cNvSpPr/>
      </dsp:nvSpPr>
      <dsp:spPr>
        <a:xfrm>
          <a:off x="3885165" y="624295"/>
          <a:ext cx="914697" cy="9146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易用性</a:t>
          </a:r>
          <a:endParaRPr lang="zh-CN" altLang="en-US" sz="1500" kern="1200" dirty="0"/>
        </a:p>
      </dsp:txBody>
      <dsp:txXfrm>
        <a:off x="4019119" y="758249"/>
        <a:ext cx="646789" cy="646789"/>
      </dsp:txXfrm>
    </dsp:sp>
    <dsp:sp modelId="{B2E50F39-7C1F-46A9-A016-52ADF7C6B25E}">
      <dsp:nvSpPr>
        <dsp:cNvPr id="0" name=""/>
        <dsp:cNvSpPr/>
      </dsp:nvSpPr>
      <dsp:spPr>
        <a:xfrm>
          <a:off x="4204883" y="2025074"/>
          <a:ext cx="914697" cy="914697"/>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性能</a:t>
          </a:r>
          <a:endParaRPr lang="zh-CN" altLang="en-US" sz="1500" kern="1200" dirty="0"/>
        </a:p>
      </dsp:txBody>
      <dsp:txXfrm>
        <a:off x="4338837" y="2159028"/>
        <a:ext cx="646789" cy="646789"/>
      </dsp:txXfrm>
    </dsp:sp>
    <dsp:sp modelId="{8873BD14-062E-4611-BAF3-C1C9F193DD1B}">
      <dsp:nvSpPr>
        <dsp:cNvPr id="0" name=""/>
        <dsp:cNvSpPr/>
      </dsp:nvSpPr>
      <dsp:spPr>
        <a:xfrm>
          <a:off x="3309052" y="3148411"/>
          <a:ext cx="914697" cy="914697"/>
        </a:xfrm>
        <a:prstGeom prst="ellipse">
          <a:avLst/>
        </a:prstGeom>
        <a:gradFill flip="none" rotWithShape="0">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可靠性</a:t>
          </a:r>
          <a:endParaRPr lang="zh-CN" altLang="en-US" sz="1500" kern="1200" dirty="0"/>
        </a:p>
      </dsp:txBody>
      <dsp:txXfrm>
        <a:off x="3443006" y="3282365"/>
        <a:ext cx="646789" cy="646789"/>
      </dsp:txXfrm>
    </dsp:sp>
    <dsp:sp modelId="{B27951B1-9074-48E8-A916-9D031D86F558}">
      <dsp:nvSpPr>
        <dsp:cNvPr id="0" name=""/>
        <dsp:cNvSpPr/>
      </dsp:nvSpPr>
      <dsp:spPr>
        <a:xfrm>
          <a:off x="1872250" y="3148411"/>
          <a:ext cx="914697" cy="914697"/>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可</a:t>
          </a:r>
          <a:r>
            <a:rPr lang="zh-CN" altLang="en-US" sz="1500" kern="1200" dirty="0" smtClean="0"/>
            <a:t>扩展性</a:t>
          </a:r>
          <a:endParaRPr lang="zh-CN" altLang="en-US" sz="1500" kern="1200" dirty="0"/>
        </a:p>
      </dsp:txBody>
      <dsp:txXfrm>
        <a:off x="2006204" y="3282365"/>
        <a:ext cx="646789" cy="646789"/>
      </dsp:txXfrm>
    </dsp:sp>
    <dsp:sp modelId="{4D450C5E-9AE0-4B77-8BDA-B40C6F8CB962}">
      <dsp:nvSpPr>
        <dsp:cNvPr id="0" name=""/>
        <dsp:cNvSpPr/>
      </dsp:nvSpPr>
      <dsp:spPr>
        <a:xfrm>
          <a:off x="976418" y="2025074"/>
          <a:ext cx="914697" cy="914697"/>
        </a:xfrm>
        <a:prstGeom prst="ellipse">
          <a:avLst/>
        </a:prstGeom>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可维护性</a:t>
          </a:r>
          <a:endParaRPr lang="zh-CN" altLang="en-US" sz="1500" kern="1200" dirty="0"/>
        </a:p>
      </dsp:txBody>
      <dsp:txXfrm>
        <a:off x="1110372" y="2159028"/>
        <a:ext cx="646789" cy="646789"/>
      </dsp:txXfrm>
    </dsp:sp>
    <dsp:sp modelId="{18B53BC7-8BEC-4E9B-8F7E-D70685C4F3E0}">
      <dsp:nvSpPr>
        <dsp:cNvPr id="0" name=""/>
        <dsp:cNvSpPr/>
      </dsp:nvSpPr>
      <dsp:spPr>
        <a:xfrm>
          <a:off x="1296137" y="624295"/>
          <a:ext cx="914697" cy="914697"/>
        </a:xfrm>
        <a:prstGeom prst="ellipse">
          <a:avLst/>
        </a:prstGeom>
        <a:gradFill flip="none" rotWithShape="0">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安全性</a:t>
          </a:r>
          <a:endParaRPr lang="zh-CN" altLang="en-US" sz="1500" kern="1200" dirty="0"/>
        </a:p>
      </dsp:txBody>
      <dsp:txXfrm>
        <a:off x="1430091" y="758249"/>
        <a:ext cx="646789" cy="64678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74A9E3-17E6-4674-90FC-C09D24F31166}" type="datetimeFigureOut">
              <a:rPr lang="zh-CN" altLang="en-US" smtClean="0"/>
              <a:t>2020/2/13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799405-0791-49F6-9F13-4583C0886959}" type="slidenum">
              <a:rPr lang="zh-CN" altLang="en-US" smtClean="0"/>
              <a:t>‹#›</a:t>
            </a:fld>
            <a:endParaRPr lang="zh-CN" altLang="en-US"/>
          </a:p>
        </p:txBody>
      </p:sp>
    </p:spTree>
    <p:extLst>
      <p:ext uri="{BB962C8B-B14F-4D97-AF65-F5344CB8AC3E}">
        <p14:creationId xmlns:p14="http://schemas.microsoft.com/office/powerpoint/2010/main" val="235965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DAD7C5"/>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screen">
            <a:lum bright="70000" contrast="-70000"/>
            <a:extLst>
              <a:ext uri="{28A0092B-C50C-407E-A947-70E740481C1C}">
                <a14:useLocalDpi xmlns:a14="http://schemas.microsoft.com/office/drawing/2010/main"/>
              </a:ext>
            </a:extLst>
          </a:blip>
          <a:srcRect l="46584" t="2371" r="23616" b="2690"/>
          <a:stretch/>
        </p:blipFill>
        <p:spPr>
          <a:xfrm rot="5400000">
            <a:off x="2000250" y="-2000250"/>
            <a:ext cx="5143500" cy="9144000"/>
          </a:xfrm>
          <a:prstGeom prst="rect">
            <a:avLst/>
          </a:prstGeom>
        </p:spPr>
      </p:pic>
      <p:sp>
        <p:nvSpPr>
          <p:cNvPr id="2" name="标题 1"/>
          <p:cNvSpPr>
            <a:spLocks noGrp="1"/>
          </p:cNvSpPr>
          <p:nvPr>
            <p:ph type="title"/>
          </p:nvPr>
        </p:nvSpPr>
        <p:spPr>
          <a:xfrm>
            <a:off x="457200" y="-92546"/>
            <a:ext cx="8229600" cy="857250"/>
          </a:xfrm>
        </p:spPr>
        <p:txBody>
          <a:bodyPr>
            <a:normAutofit/>
          </a:bodyPr>
          <a:lstStyle>
            <a:lvl1pPr>
              <a:defRPr sz="3600">
                <a:solidFill>
                  <a:srgbClr val="B25538"/>
                </a:solidFil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6" name="组合 5"/>
          <p:cNvGrpSpPr/>
          <p:nvPr userDrawn="1"/>
        </p:nvGrpSpPr>
        <p:grpSpPr>
          <a:xfrm>
            <a:off x="0" y="449213"/>
            <a:ext cx="9144000" cy="257175"/>
            <a:chOff x="0" y="226343"/>
            <a:chExt cx="9144000" cy="257175"/>
          </a:xfrm>
        </p:grpSpPr>
        <p:cxnSp>
          <p:nvCxnSpPr>
            <p:cNvPr id="7" name="直接连接符 6"/>
            <p:cNvCxnSpPr/>
            <p:nvPr/>
          </p:nvCxnSpPr>
          <p:spPr>
            <a:xfrm>
              <a:off x="0" y="483518"/>
              <a:ext cx="9144000" cy="0"/>
            </a:xfrm>
            <a:prstGeom prst="line">
              <a:avLst/>
            </a:prstGeom>
            <a:ln w="19050">
              <a:solidFill>
                <a:srgbClr val="B25538"/>
              </a:solidFill>
            </a:ln>
          </p:spPr>
          <p:style>
            <a:lnRef idx="1">
              <a:schemeClr val="accent1"/>
            </a:lnRef>
            <a:fillRef idx="0">
              <a:schemeClr val="accent1"/>
            </a:fillRef>
            <a:effectRef idx="0">
              <a:schemeClr val="accent1"/>
            </a:effectRef>
            <a:fontRef idx="minor">
              <a:schemeClr val="tx1"/>
            </a:fontRef>
          </p:style>
        </p:cxnSp>
        <p:sp>
          <p:nvSpPr>
            <p:cNvPr id="8" name="矩形 4"/>
            <p:cNvSpPr/>
            <p:nvPr/>
          </p:nvSpPr>
          <p:spPr>
            <a:xfrm>
              <a:off x="0"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 fmla="*/ 0 w 1107431"/>
                <a:gd name="connsiteY0" fmla="*/ 0 h 257175"/>
                <a:gd name="connsiteX1" fmla="*/ 889717 w 1107431"/>
                <a:gd name="connsiteY1" fmla="*/ 0 h 257175"/>
                <a:gd name="connsiteX2" fmla="*/ 1107431 w 1107431"/>
                <a:gd name="connsiteY2" fmla="*/ 257175 h 257175"/>
                <a:gd name="connsiteX3" fmla="*/ 0 w 1107431"/>
                <a:gd name="connsiteY3" fmla="*/ 257175 h 257175"/>
                <a:gd name="connsiteX4" fmla="*/ 0 w 1107431"/>
                <a:gd name="connsiteY4" fmla="*/ 0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31" h="257175">
                  <a:moveTo>
                    <a:pt x="0" y="0"/>
                  </a:moveTo>
                  <a:lnTo>
                    <a:pt x="889717" y="0"/>
                  </a:lnTo>
                  <a:lnTo>
                    <a:pt x="1107431" y="257175"/>
                  </a:lnTo>
                  <a:lnTo>
                    <a:pt x="0" y="257175"/>
                  </a:lnTo>
                  <a:lnTo>
                    <a:pt x="0" y="0"/>
                  </a:lnTo>
                  <a:close/>
                </a:path>
              </a:pathLst>
            </a:cu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flipH="1">
              <a:off x="8036569"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 fmla="*/ 0 w 1107431"/>
                <a:gd name="connsiteY0" fmla="*/ 0 h 257175"/>
                <a:gd name="connsiteX1" fmla="*/ 889717 w 1107431"/>
                <a:gd name="connsiteY1" fmla="*/ 0 h 257175"/>
                <a:gd name="connsiteX2" fmla="*/ 1107431 w 1107431"/>
                <a:gd name="connsiteY2" fmla="*/ 257175 h 257175"/>
                <a:gd name="connsiteX3" fmla="*/ 0 w 1107431"/>
                <a:gd name="connsiteY3" fmla="*/ 257175 h 257175"/>
                <a:gd name="connsiteX4" fmla="*/ 0 w 1107431"/>
                <a:gd name="connsiteY4" fmla="*/ 0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31" h="257175">
                  <a:moveTo>
                    <a:pt x="0" y="0"/>
                  </a:moveTo>
                  <a:lnTo>
                    <a:pt x="889717" y="0"/>
                  </a:lnTo>
                  <a:lnTo>
                    <a:pt x="1107431" y="257175"/>
                  </a:lnTo>
                  <a:lnTo>
                    <a:pt x="0" y="257175"/>
                  </a:lnTo>
                  <a:lnTo>
                    <a:pt x="0" y="0"/>
                  </a:lnTo>
                  <a:close/>
                </a:path>
              </a:pathLst>
            </a:cu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DAD7C5"/>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screen">
            <a:lum bright="70000" contrast="-70000"/>
            <a:extLst>
              <a:ext uri="{28A0092B-C50C-407E-A947-70E740481C1C}">
                <a14:useLocalDpi xmlns:a14="http://schemas.microsoft.com/office/drawing/2010/main"/>
              </a:ext>
            </a:extLst>
          </a:blip>
          <a:srcRect l="46584" t="2371" r="23616" b="2690"/>
          <a:stretch/>
        </p:blipFill>
        <p:spPr>
          <a:xfrm rot="5400000">
            <a:off x="2000250" y="-2000250"/>
            <a:ext cx="5143500" cy="9144000"/>
          </a:xfrm>
          <a:prstGeom prst="rect">
            <a:avLst/>
          </a:prstGeom>
        </p:spPr>
      </p:pic>
      <p:sp>
        <p:nvSpPr>
          <p:cNvPr id="3" name="日期占位符 2"/>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457200" y="-92546"/>
            <a:ext cx="8229600" cy="857250"/>
          </a:xfrm>
        </p:spPr>
        <p:txBody>
          <a:bodyPr>
            <a:normAutofit/>
          </a:bodyPr>
          <a:lstStyle>
            <a:lvl1pPr>
              <a:defRPr sz="3600">
                <a:solidFill>
                  <a:srgbClr val="507281"/>
                </a:solidFill>
              </a:defRPr>
            </a:lvl1pPr>
          </a:lstStyle>
          <a:p>
            <a:r>
              <a:rPr lang="zh-CN" altLang="en-US" smtClean="0"/>
              <a:t>单击此处编辑母版标题样式</a:t>
            </a:r>
            <a:endParaRPr lang="zh-CN" altLang="en-US"/>
          </a:p>
        </p:txBody>
      </p:sp>
      <p:grpSp>
        <p:nvGrpSpPr>
          <p:cNvPr id="6" name="组合 5"/>
          <p:cNvGrpSpPr/>
          <p:nvPr userDrawn="1"/>
        </p:nvGrpSpPr>
        <p:grpSpPr>
          <a:xfrm>
            <a:off x="0" y="442367"/>
            <a:ext cx="9144000" cy="257175"/>
            <a:chOff x="0" y="226343"/>
            <a:chExt cx="9144000" cy="257175"/>
          </a:xfrm>
        </p:grpSpPr>
        <p:cxnSp>
          <p:nvCxnSpPr>
            <p:cNvPr id="7" name="直接连接符 6"/>
            <p:cNvCxnSpPr/>
            <p:nvPr/>
          </p:nvCxnSpPr>
          <p:spPr>
            <a:xfrm>
              <a:off x="0" y="483518"/>
              <a:ext cx="9144000" cy="0"/>
            </a:xfrm>
            <a:prstGeom prst="line">
              <a:avLst/>
            </a:prstGeom>
            <a:ln w="19050">
              <a:solidFill>
                <a:srgbClr val="507281"/>
              </a:solidFill>
            </a:ln>
          </p:spPr>
          <p:style>
            <a:lnRef idx="1">
              <a:schemeClr val="accent1"/>
            </a:lnRef>
            <a:fillRef idx="0">
              <a:schemeClr val="accent1"/>
            </a:fillRef>
            <a:effectRef idx="0">
              <a:schemeClr val="accent1"/>
            </a:effectRef>
            <a:fontRef idx="minor">
              <a:schemeClr val="tx1"/>
            </a:fontRef>
          </p:style>
        </p:cxnSp>
        <p:sp>
          <p:nvSpPr>
            <p:cNvPr id="8" name="矩形 4"/>
            <p:cNvSpPr/>
            <p:nvPr/>
          </p:nvSpPr>
          <p:spPr>
            <a:xfrm>
              <a:off x="0"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 fmla="*/ 0 w 1107431"/>
                <a:gd name="connsiteY0" fmla="*/ 0 h 257175"/>
                <a:gd name="connsiteX1" fmla="*/ 889717 w 1107431"/>
                <a:gd name="connsiteY1" fmla="*/ 0 h 257175"/>
                <a:gd name="connsiteX2" fmla="*/ 1107431 w 1107431"/>
                <a:gd name="connsiteY2" fmla="*/ 257175 h 257175"/>
                <a:gd name="connsiteX3" fmla="*/ 0 w 1107431"/>
                <a:gd name="connsiteY3" fmla="*/ 257175 h 257175"/>
                <a:gd name="connsiteX4" fmla="*/ 0 w 1107431"/>
                <a:gd name="connsiteY4" fmla="*/ 0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31" h="257175">
                  <a:moveTo>
                    <a:pt x="0" y="0"/>
                  </a:moveTo>
                  <a:lnTo>
                    <a:pt x="889717" y="0"/>
                  </a:lnTo>
                  <a:lnTo>
                    <a:pt x="1107431" y="257175"/>
                  </a:lnTo>
                  <a:lnTo>
                    <a:pt x="0" y="257175"/>
                  </a:lnTo>
                  <a:lnTo>
                    <a:pt x="0" y="0"/>
                  </a:lnTo>
                  <a:close/>
                </a:path>
              </a:pathLst>
            </a:custGeom>
            <a:solidFill>
              <a:srgbClr val="507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
            <p:cNvSpPr/>
            <p:nvPr/>
          </p:nvSpPr>
          <p:spPr>
            <a:xfrm flipH="1">
              <a:off x="8036569" y="226343"/>
              <a:ext cx="1107431" cy="257175"/>
            </a:xfrm>
            <a:custGeom>
              <a:avLst/>
              <a:gdLst>
                <a:gd name="connsiteX0" fmla="*/ 0 w 1107431"/>
                <a:gd name="connsiteY0" fmla="*/ 0 h 257175"/>
                <a:gd name="connsiteX1" fmla="*/ 1107431 w 1107431"/>
                <a:gd name="connsiteY1" fmla="*/ 0 h 257175"/>
                <a:gd name="connsiteX2" fmla="*/ 1107431 w 1107431"/>
                <a:gd name="connsiteY2" fmla="*/ 257175 h 257175"/>
                <a:gd name="connsiteX3" fmla="*/ 0 w 1107431"/>
                <a:gd name="connsiteY3" fmla="*/ 257175 h 257175"/>
                <a:gd name="connsiteX4" fmla="*/ 0 w 1107431"/>
                <a:gd name="connsiteY4" fmla="*/ 0 h 257175"/>
                <a:gd name="connsiteX0" fmla="*/ 0 w 1107431"/>
                <a:gd name="connsiteY0" fmla="*/ 0 h 257175"/>
                <a:gd name="connsiteX1" fmla="*/ 889717 w 1107431"/>
                <a:gd name="connsiteY1" fmla="*/ 0 h 257175"/>
                <a:gd name="connsiteX2" fmla="*/ 1107431 w 1107431"/>
                <a:gd name="connsiteY2" fmla="*/ 257175 h 257175"/>
                <a:gd name="connsiteX3" fmla="*/ 0 w 1107431"/>
                <a:gd name="connsiteY3" fmla="*/ 257175 h 257175"/>
                <a:gd name="connsiteX4" fmla="*/ 0 w 1107431"/>
                <a:gd name="connsiteY4" fmla="*/ 0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431" h="257175">
                  <a:moveTo>
                    <a:pt x="0" y="0"/>
                  </a:moveTo>
                  <a:lnTo>
                    <a:pt x="889717" y="0"/>
                  </a:lnTo>
                  <a:lnTo>
                    <a:pt x="1107431" y="257175"/>
                  </a:lnTo>
                  <a:lnTo>
                    <a:pt x="0" y="257175"/>
                  </a:lnTo>
                  <a:lnTo>
                    <a:pt x="0" y="0"/>
                  </a:lnTo>
                  <a:close/>
                </a:path>
              </a:pathLst>
            </a:custGeom>
            <a:solidFill>
              <a:srgbClr val="507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040921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第一PPT模板网-WWW.1PPT.COM空白">
    <p:bg>
      <p:bgPr>
        <a:solidFill>
          <a:srgbClr val="DAD7C5"/>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userDrawn="1"/>
        </p:nvPicPr>
        <p:blipFill rotWithShape="1">
          <a:blip r:embed="rId2" cstate="screen">
            <a:lum bright="70000" contrast="-70000"/>
            <a:extLst>
              <a:ext uri="{28A0092B-C50C-407E-A947-70E740481C1C}">
                <a14:useLocalDpi xmlns:a14="http://schemas.microsoft.com/office/drawing/2010/main"/>
              </a:ext>
            </a:extLst>
          </a:blip>
          <a:srcRect l="46584" t="2371" r="23616" b="2690"/>
          <a:stretch/>
        </p:blipFill>
        <p:spPr>
          <a:xfrm rot="5400000">
            <a:off x="2000250" y="-2000250"/>
            <a:ext cx="5143500" cy="914400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DAD7C5"/>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83504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2020/2/13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5" r:id="rId8"/>
    <p:sldLayoutId id="2147483660"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81602" y="3786398"/>
            <a:ext cx="3541239" cy="801577"/>
            <a:chOff x="3551042" y="3075806"/>
            <a:chExt cx="4771798" cy="1080120"/>
          </a:xfrm>
        </p:grpSpPr>
        <p:sp>
          <p:nvSpPr>
            <p:cNvPr id="6" name="圆角矩形 5"/>
            <p:cNvSpPr/>
            <p:nvPr/>
          </p:nvSpPr>
          <p:spPr>
            <a:xfrm>
              <a:off x="3551042"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781601"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012160"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242720" y="3075806"/>
              <a:ext cx="1080120" cy="1080120"/>
            </a:xfrm>
            <a:prstGeom prst="roundRect">
              <a:avLst/>
            </a:prstGeom>
            <a:solidFill>
              <a:srgbClr val="B2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7423389" y="3306218"/>
              <a:ext cx="718782" cy="619296"/>
              <a:chOff x="2743200" y="128588"/>
              <a:chExt cx="917575" cy="790575"/>
            </a:xfrm>
            <a:solidFill>
              <a:srgbClr val="DAD7C5"/>
            </a:solidFill>
          </p:grpSpPr>
          <p:sp>
            <p:nvSpPr>
              <p:cNvPr id="11" name="Freeform 5"/>
              <p:cNvSpPr>
                <a:spLocks/>
              </p:cNvSpPr>
              <p:nvPr/>
            </p:nvSpPr>
            <p:spPr bwMode="auto">
              <a:xfrm>
                <a:off x="2889250" y="128588"/>
                <a:ext cx="771525" cy="552450"/>
              </a:xfrm>
              <a:custGeom>
                <a:avLst/>
                <a:gdLst>
                  <a:gd name="T0" fmla="*/ 446 w 486"/>
                  <a:gd name="T1" fmla="*/ 248 h 348"/>
                  <a:gd name="T2" fmla="*/ 446 w 486"/>
                  <a:gd name="T3" fmla="*/ 248 h 348"/>
                  <a:gd name="T4" fmla="*/ 444 w 486"/>
                  <a:gd name="T5" fmla="*/ 222 h 348"/>
                  <a:gd name="T6" fmla="*/ 440 w 486"/>
                  <a:gd name="T7" fmla="*/ 198 h 348"/>
                  <a:gd name="T8" fmla="*/ 434 w 486"/>
                  <a:gd name="T9" fmla="*/ 174 h 348"/>
                  <a:gd name="T10" fmla="*/ 426 w 486"/>
                  <a:gd name="T11" fmla="*/ 152 h 348"/>
                  <a:gd name="T12" fmla="*/ 416 w 486"/>
                  <a:gd name="T13" fmla="*/ 130 h 348"/>
                  <a:gd name="T14" fmla="*/ 404 w 486"/>
                  <a:gd name="T15" fmla="*/ 110 h 348"/>
                  <a:gd name="T16" fmla="*/ 390 w 486"/>
                  <a:gd name="T17" fmla="*/ 90 h 348"/>
                  <a:gd name="T18" fmla="*/ 372 w 486"/>
                  <a:gd name="T19" fmla="*/ 72 h 348"/>
                  <a:gd name="T20" fmla="*/ 356 w 486"/>
                  <a:gd name="T21" fmla="*/ 56 h 348"/>
                  <a:gd name="T22" fmla="*/ 336 w 486"/>
                  <a:gd name="T23" fmla="*/ 42 h 348"/>
                  <a:gd name="T24" fmla="*/ 316 w 486"/>
                  <a:gd name="T25" fmla="*/ 30 h 348"/>
                  <a:gd name="T26" fmla="*/ 294 w 486"/>
                  <a:gd name="T27" fmla="*/ 20 h 348"/>
                  <a:gd name="T28" fmla="*/ 272 w 486"/>
                  <a:gd name="T29" fmla="*/ 10 h 348"/>
                  <a:gd name="T30" fmla="*/ 248 w 486"/>
                  <a:gd name="T31" fmla="*/ 4 h 348"/>
                  <a:gd name="T32" fmla="*/ 222 w 486"/>
                  <a:gd name="T33" fmla="*/ 0 h 348"/>
                  <a:gd name="T34" fmla="*/ 198 w 486"/>
                  <a:gd name="T35" fmla="*/ 0 h 348"/>
                  <a:gd name="T36" fmla="*/ 198 w 486"/>
                  <a:gd name="T37" fmla="*/ 0 h 348"/>
                  <a:gd name="T38" fmla="*/ 168 w 486"/>
                  <a:gd name="T39" fmla="*/ 2 h 348"/>
                  <a:gd name="T40" fmla="*/ 138 w 486"/>
                  <a:gd name="T41" fmla="*/ 6 h 348"/>
                  <a:gd name="T42" fmla="*/ 112 w 486"/>
                  <a:gd name="T43" fmla="*/ 14 h 348"/>
                  <a:gd name="T44" fmla="*/ 86 w 486"/>
                  <a:gd name="T45" fmla="*/ 26 h 348"/>
                  <a:gd name="T46" fmla="*/ 62 w 486"/>
                  <a:gd name="T47" fmla="*/ 40 h 348"/>
                  <a:gd name="T48" fmla="*/ 38 w 486"/>
                  <a:gd name="T49" fmla="*/ 56 h 348"/>
                  <a:gd name="T50" fmla="*/ 18 w 486"/>
                  <a:gd name="T51" fmla="*/ 76 h 348"/>
                  <a:gd name="T52" fmla="*/ 0 w 486"/>
                  <a:gd name="T53" fmla="*/ 96 h 348"/>
                  <a:gd name="T54" fmla="*/ 0 w 486"/>
                  <a:gd name="T55" fmla="*/ 96 h 348"/>
                  <a:gd name="T56" fmla="*/ 26 w 486"/>
                  <a:gd name="T57" fmla="*/ 82 h 348"/>
                  <a:gd name="T58" fmla="*/ 54 w 486"/>
                  <a:gd name="T59" fmla="*/ 72 h 348"/>
                  <a:gd name="T60" fmla="*/ 84 w 486"/>
                  <a:gd name="T61" fmla="*/ 64 h 348"/>
                  <a:gd name="T62" fmla="*/ 116 w 486"/>
                  <a:gd name="T63" fmla="*/ 62 h 348"/>
                  <a:gd name="T64" fmla="*/ 116 w 486"/>
                  <a:gd name="T65" fmla="*/ 62 h 348"/>
                  <a:gd name="T66" fmla="*/ 136 w 486"/>
                  <a:gd name="T67" fmla="*/ 64 h 348"/>
                  <a:gd name="T68" fmla="*/ 156 w 486"/>
                  <a:gd name="T69" fmla="*/ 66 h 348"/>
                  <a:gd name="T70" fmla="*/ 174 w 486"/>
                  <a:gd name="T71" fmla="*/ 70 h 348"/>
                  <a:gd name="T72" fmla="*/ 194 w 486"/>
                  <a:gd name="T73" fmla="*/ 76 h 348"/>
                  <a:gd name="T74" fmla="*/ 210 w 486"/>
                  <a:gd name="T75" fmla="*/ 84 h 348"/>
                  <a:gd name="T76" fmla="*/ 228 w 486"/>
                  <a:gd name="T77" fmla="*/ 94 h 348"/>
                  <a:gd name="T78" fmla="*/ 242 w 486"/>
                  <a:gd name="T79" fmla="*/ 104 h 348"/>
                  <a:gd name="T80" fmla="*/ 258 w 486"/>
                  <a:gd name="T81" fmla="*/ 116 h 348"/>
                  <a:gd name="T82" fmla="*/ 272 w 486"/>
                  <a:gd name="T83" fmla="*/ 130 h 348"/>
                  <a:gd name="T84" fmla="*/ 284 w 486"/>
                  <a:gd name="T85" fmla="*/ 144 h 348"/>
                  <a:gd name="T86" fmla="*/ 294 w 486"/>
                  <a:gd name="T87" fmla="*/ 158 h 348"/>
                  <a:gd name="T88" fmla="*/ 304 w 486"/>
                  <a:gd name="T89" fmla="*/ 176 h 348"/>
                  <a:gd name="T90" fmla="*/ 312 w 486"/>
                  <a:gd name="T91" fmla="*/ 192 h 348"/>
                  <a:gd name="T92" fmla="*/ 320 w 486"/>
                  <a:gd name="T93" fmla="*/ 210 h 348"/>
                  <a:gd name="T94" fmla="*/ 324 w 486"/>
                  <a:gd name="T95" fmla="*/ 230 h 348"/>
                  <a:gd name="T96" fmla="*/ 328 w 486"/>
                  <a:gd name="T97" fmla="*/ 248 h 348"/>
                  <a:gd name="T98" fmla="*/ 288 w 486"/>
                  <a:gd name="T99" fmla="*/ 248 h 348"/>
                  <a:gd name="T100" fmla="*/ 388 w 486"/>
                  <a:gd name="T101" fmla="*/ 348 h 348"/>
                  <a:gd name="T102" fmla="*/ 486 w 486"/>
                  <a:gd name="T103" fmla="*/ 248 h 348"/>
                  <a:gd name="T104" fmla="*/ 446 w 486"/>
                  <a:gd name="T105" fmla="*/ 2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6" h="348">
                    <a:moveTo>
                      <a:pt x="446" y="248"/>
                    </a:moveTo>
                    <a:lnTo>
                      <a:pt x="446" y="248"/>
                    </a:lnTo>
                    <a:lnTo>
                      <a:pt x="444" y="222"/>
                    </a:lnTo>
                    <a:lnTo>
                      <a:pt x="440" y="198"/>
                    </a:lnTo>
                    <a:lnTo>
                      <a:pt x="434" y="174"/>
                    </a:lnTo>
                    <a:lnTo>
                      <a:pt x="426" y="152"/>
                    </a:lnTo>
                    <a:lnTo>
                      <a:pt x="416" y="130"/>
                    </a:lnTo>
                    <a:lnTo>
                      <a:pt x="404" y="110"/>
                    </a:lnTo>
                    <a:lnTo>
                      <a:pt x="390" y="90"/>
                    </a:lnTo>
                    <a:lnTo>
                      <a:pt x="372" y="72"/>
                    </a:lnTo>
                    <a:lnTo>
                      <a:pt x="356" y="56"/>
                    </a:lnTo>
                    <a:lnTo>
                      <a:pt x="336" y="42"/>
                    </a:lnTo>
                    <a:lnTo>
                      <a:pt x="316" y="30"/>
                    </a:lnTo>
                    <a:lnTo>
                      <a:pt x="294" y="20"/>
                    </a:lnTo>
                    <a:lnTo>
                      <a:pt x="272" y="10"/>
                    </a:lnTo>
                    <a:lnTo>
                      <a:pt x="248" y="4"/>
                    </a:lnTo>
                    <a:lnTo>
                      <a:pt x="222" y="0"/>
                    </a:lnTo>
                    <a:lnTo>
                      <a:pt x="198" y="0"/>
                    </a:lnTo>
                    <a:lnTo>
                      <a:pt x="198" y="0"/>
                    </a:lnTo>
                    <a:lnTo>
                      <a:pt x="168" y="2"/>
                    </a:lnTo>
                    <a:lnTo>
                      <a:pt x="138" y="6"/>
                    </a:lnTo>
                    <a:lnTo>
                      <a:pt x="112" y="14"/>
                    </a:lnTo>
                    <a:lnTo>
                      <a:pt x="86" y="26"/>
                    </a:lnTo>
                    <a:lnTo>
                      <a:pt x="62" y="40"/>
                    </a:lnTo>
                    <a:lnTo>
                      <a:pt x="38" y="56"/>
                    </a:lnTo>
                    <a:lnTo>
                      <a:pt x="18" y="76"/>
                    </a:lnTo>
                    <a:lnTo>
                      <a:pt x="0" y="96"/>
                    </a:lnTo>
                    <a:lnTo>
                      <a:pt x="0" y="96"/>
                    </a:lnTo>
                    <a:lnTo>
                      <a:pt x="26" y="82"/>
                    </a:lnTo>
                    <a:lnTo>
                      <a:pt x="54" y="72"/>
                    </a:lnTo>
                    <a:lnTo>
                      <a:pt x="84" y="64"/>
                    </a:lnTo>
                    <a:lnTo>
                      <a:pt x="116" y="62"/>
                    </a:lnTo>
                    <a:lnTo>
                      <a:pt x="116" y="62"/>
                    </a:lnTo>
                    <a:lnTo>
                      <a:pt x="136" y="64"/>
                    </a:lnTo>
                    <a:lnTo>
                      <a:pt x="156" y="66"/>
                    </a:lnTo>
                    <a:lnTo>
                      <a:pt x="174" y="70"/>
                    </a:lnTo>
                    <a:lnTo>
                      <a:pt x="194" y="76"/>
                    </a:lnTo>
                    <a:lnTo>
                      <a:pt x="210" y="84"/>
                    </a:lnTo>
                    <a:lnTo>
                      <a:pt x="228" y="94"/>
                    </a:lnTo>
                    <a:lnTo>
                      <a:pt x="242" y="104"/>
                    </a:lnTo>
                    <a:lnTo>
                      <a:pt x="258" y="116"/>
                    </a:lnTo>
                    <a:lnTo>
                      <a:pt x="272" y="130"/>
                    </a:lnTo>
                    <a:lnTo>
                      <a:pt x="284" y="144"/>
                    </a:lnTo>
                    <a:lnTo>
                      <a:pt x="294" y="158"/>
                    </a:lnTo>
                    <a:lnTo>
                      <a:pt x="304" y="176"/>
                    </a:lnTo>
                    <a:lnTo>
                      <a:pt x="312" y="192"/>
                    </a:lnTo>
                    <a:lnTo>
                      <a:pt x="320" y="210"/>
                    </a:lnTo>
                    <a:lnTo>
                      <a:pt x="324" y="230"/>
                    </a:lnTo>
                    <a:lnTo>
                      <a:pt x="328" y="248"/>
                    </a:lnTo>
                    <a:lnTo>
                      <a:pt x="288" y="248"/>
                    </a:lnTo>
                    <a:lnTo>
                      <a:pt x="388" y="348"/>
                    </a:lnTo>
                    <a:lnTo>
                      <a:pt x="486" y="248"/>
                    </a:lnTo>
                    <a:lnTo>
                      <a:pt x="446"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p:cNvSpPr>
              <p:nvPr/>
            </p:nvSpPr>
            <p:spPr bwMode="auto">
              <a:xfrm>
                <a:off x="2743200" y="366713"/>
                <a:ext cx="771525" cy="552450"/>
              </a:xfrm>
              <a:custGeom>
                <a:avLst/>
                <a:gdLst>
                  <a:gd name="T0" fmla="*/ 40 w 486"/>
                  <a:gd name="T1" fmla="*/ 98 h 348"/>
                  <a:gd name="T2" fmla="*/ 40 w 486"/>
                  <a:gd name="T3" fmla="*/ 98 h 348"/>
                  <a:gd name="T4" fmla="*/ 42 w 486"/>
                  <a:gd name="T5" fmla="*/ 124 h 348"/>
                  <a:gd name="T6" fmla="*/ 46 w 486"/>
                  <a:gd name="T7" fmla="*/ 148 h 348"/>
                  <a:gd name="T8" fmla="*/ 52 w 486"/>
                  <a:gd name="T9" fmla="*/ 172 h 348"/>
                  <a:gd name="T10" fmla="*/ 60 w 486"/>
                  <a:gd name="T11" fmla="*/ 196 h 348"/>
                  <a:gd name="T12" fmla="*/ 70 w 486"/>
                  <a:gd name="T13" fmla="*/ 216 h 348"/>
                  <a:gd name="T14" fmla="*/ 82 w 486"/>
                  <a:gd name="T15" fmla="*/ 238 h 348"/>
                  <a:gd name="T16" fmla="*/ 98 w 486"/>
                  <a:gd name="T17" fmla="*/ 256 h 348"/>
                  <a:gd name="T18" fmla="*/ 114 w 486"/>
                  <a:gd name="T19" fmla="*/ 274 h 348"/>
                  <a:gd name="T20" fmla="*/ 130 w 486"/>
                  <a:gd name="T21" fmla="*/ 290 h 348"/>
                  <a:gd name="T22" fmla="*/ 150 w 486"/>
                  <a:gd name="T23" fmla="*/ 304 h 348"/>
                  <a:gd name="T24" fmla="*/ 170 w 486"/>
                  <a:gd name="T25" fmla="*/ 318 h 348"/>
                  <a:gd name="T26" fmla="*/ 192 w 486"/>
                  <a:gd name="T27" fmla="*/ 328 h 348"/>
                  <a:gd name="T28" fmla="*/ 216 w 486"/>
                  <a:gd name="T29" fmla="*/ 336 h 348"/>
                  <a:gd name="T30" fmla="*/ 238 w 486"/>
                  <a:gd name="T31" fmla="*/ 342 h 348"/>
                  <a:gd name="T32" fmla="*/ 264 w 486"/>
                  <a:gd name="T33" fmla="*/ 346 h 348"/>
                  <a:gd name="T34" fmla="*/ 290 w 486"/>
                  <a:gd name="T35" fmla="*/ 348 h 348"/>
                  <a:gd name="T36" fmla="*/ 290 w 486"/>
                  <a:gd name="T37" fmla="*/ 348 h 348"/>
                  <a:gd name="T38" fmla="*/ 318 w 486"/>
                  <a:gd name="T39" fmla="*/ 346 h 348"/>
                  <a:gd name="T40" fmla="*/ 348 w 486"/>
                  <a:gd name="T41" fmla="*/ 340 h 348"/>
                  <a:gd name="T42" fmla="*/ 374 w 486"/>
                  <a:gd name="T43" fmla="*/ 332 h 348"/>
                  <a:gd name="T44" fmla="*/ 400 w 486"/>
                  <a:gd name="T45" fmla="*/ 320 h 348"/>
                  <a:gd name="T46" fmla="*/ 424 w 486"/>
                  <a:gd name="T47" fmla="*/ 306 h 348"/>
                  <a:gd name="T48" fmla="*/ 448 w 486"/>
                  <a:gd name="T49" fmla="*/ 290 h 348"/>
                  <a:gd name="T50" fmla="*/ 468 w 486"/>
                  <a:gd name="T51" fmla="*/ 270 h 348"/>
                  <a:gd name="T52" fmla="*/ 486 w 486"/>
                  <a:gd name="T53" fmla="*/ 250 h 348"/>
                  <a:gd name="T54" fmla="*/ 486 w 486"/>
                  <a:gd name="T55" fmla="*/ 250 h 348"/>
                  <a:gd name="T56" fmla="*/ 460 w 486"/>
                  <a:gd name="T57" fmla="*/ 264 h 348"/>
                  <a:gd name="T58" fmla="*/ 432 w 486"/>
                  <a:gd name="T59" fmla="*/ 276 h 348"/>
                  <a:gd name="T60" fmla="*/ 402 w 486"/>
                  <a:gd name="T61" fmla="*/ 282 h 348"/>
                  <a:gd name="T62" fmla="*/ 370 w 486"/>
                  <a:gd name="T63" fmla="*/ 284 h 348"/>
                  <a:gd name="T64" fmla="*/ 370 w 486"/>
                  <a:gd name="T65" fmla="*/ 284 h 348"/>
                  <a:gd name="T66" fmla="*/ 350 w 486"/>
                  <a:gd name="T67" fmla="*/ 284 h 348"/>
                  <a:gd name="T68" fmla="*/ 330 w 486"/>
                  <a:gd name="T69" fmla="*/ 280 h 348"/>
                  <a:gd name="T70" fmla="*/ 312 w 486"/>
                  <a:gd name="T71" fmla="*/ 276 h 348"/>
                  <a:gd name="T72" fmla="*/ 294 w 486"/>
                  <a:gd name="T73" fmla="*/ 270 h 348"/>
                  <a:gd name="T74" fmla="*/ 276 w 486"/>
                  <a:gd name="T75" fmla="*/ 262 h 348"/>
                  <a:gd name="T76" fmla="*/ 258 w 486"/>
                  <a:gd name="T77" fmla="*/ 252 h 348"/>
                  <a:gd name="T78" fmla="*/ 244 w 486"/>
                  <a:gd name="T79" fmla="*/ 242 h 348"/>
                  <a:gd name="T80" fmla="*/ 228 w 486"/>
                  <a:gd name="T81" fmla="*/ 230 h 348"/>
                  <a:gd name="T82" fmla="*/ 214 w 486"/>
                  <a:gd name="T83" fmla="*/ 218 h 348"/>
                  <a:gd name="T84" fmla="*/ 202 w 486"/>
                  <a:gd name="T85" fmla="*/ 204 h 348"/>
                  <a:gd name="T86" fmla="*/ 192 w 486"/>
                  <a:gd name="T87" fmla="*/ 188 h 348"/>
                  <a:gd name="T88" fmla="*/ 182 w 486"/>
                  <a:gd name="T89" fmla="*/ 172 h 348"/>
                  <a:gd name="T90" fmla="*/ 174 w 486"/>
                  <a:gd name="T91" fmla="*/ 154 h 348"/>
                  <a:gd name="T92" fmla="*/ 166 w 486"/>
                  <a:gd name="T93" fmla="*/ 136 h 348"/>
                  <a:gd name="T94" fmla="*/ 162 w 486"/>
                  <a:gd name="T95" fmla="*/ 118 h 348"/>
                  <a:gd name="T96" fmla="*/ 158 w 486"/>
                  <a:gd name="T97" fmla="*/ 98 h 348"/>
                  <a:gd name="T98" fmla="*/ 198 w 486"/>
                  <a:gd name="T99" fmla="*/ 98 h 348"/>
                  <a:gd name="T100" fmla="*/ 100 w 486"/>
                  <a:gd name="T101" fmla="*/ 0 h 348"/>
                  <a:gd name="T102" fmla="*/ 0 w 486"/>
                  <a:gd name="T103" fmla="*/ 98 h 348"/>
                  <a:gd name="T104" fmla="*/ 40 w 486"/>
                  <a:gd name="T105" fmla="*/ 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6" h="348">
                    <a:moveTo>
                      <a:pt x="40" y="98"/>
                    </a:moveTo>
                    <a:lnTo>
                      <a:pt x="40" y="98"/>
                    </a:lnTo>
                    <a:lnTo>
                      <a:pt x="42" y="124"/>
                    </a:lnTo>
                    <a:lnTo>
                      <a:pt x="46" y="148"/>
                    </a:lnTo>
                    <a:lnTo>
                      <a:pt x="52" y="172"/>
                    </a:lnTo>
                    <a:lnTo>
                      <a:pt x="60" y="196"/>
                    </a:lnTo>
                    <a:lnTo>
                      <a:pt x="70" y="216"/>
                    </a:lnTo>
                    <a:lnTo>
                      <a:pt x="82" y="238"/>
                    </a:lnTo>
                    <a:lnTo>
                      <a:pt x="98" y="256"/>
                    </a:lnTo>
                    <a:lnTo>
                      <a:pt x="114" y="274"/>
                    </a:lnTo>
                    <a:lnTo>
                      <a:pt x="130" y="290"/>
                    </a:lnTo>
                    <a:lnTo>
                      <a:pt x="150" y="304"/>
                    </a:lnTo>
                    <a:lnTo>
                      <a:pt x="170" y="318"/>
                    </a:lnTo>
                    <a:lnTo>
                      <a:pt x="192" y="328"/>
                    </a:lnTo>
                    <a:lnTo>
                      <a:pt x="216" y="336"/>
                    </a:lnTo>
                    <a:lnTo>
                      <a:pt x="238" y="342"/>
                    </a:lnTo>
                    <a:lnTo>
                      <a:pt x="264" y="346"/>
                    </a:lnTo>
                    <a:lnTo>
                      <a:pt x="290" y="348"/>
                    </a:lnTo>
                    <a:lnTo>
                      <a:pt x="290" y="348"/>
                    </a:lnTo>
                    <a:lnTo>
                      <a:pt x="318" y="346"/>
                    </a:lnTo>
                    <a:lnTo>
                      <a:pt x="348" y="340"/>
                    </a:lnTo>
                    <a:lnTo>
                      <a:pt x="374" y="332"/>
                    </a:lnTo>
                    <a:lnTo>
                      <a:pt x="400" y="320"/>
                    </a:lnTo>
                    <a:lnTo>
                      <a:pt x="424" y="306"/>
                    </a:lnTo>
                    <a:lnTo>
                      <a:pt x="448" y="290"/>
                    </a:lnTo>
                    <a:lnTo>
                      <a:pt x="468" y="270"/>
                    </a:lnTo>
                    <a:lnTo>
                      <a:pt x="486" y="250"/>
                    </a:lnTo>
                    <a:lnTo>
                      <a:pt x="486" y="250"/>
                    </a:lnTo>
                    <a:lnTo>
                      <a:pt x="460" y="264"/>
                    </a:lnTo>
                    <a:lnTo>
                      <a:pt x="432" y="276"/>
                    </a:lnTo>
                    <a:lnTo>
                      <a:pt x="402" y="282"/>
                    </a:lnTo>
                    <a:lnTo>
                      <a:pt x="370" y="284"/>
                    </a:lnTo>
                    <a:lnTo>
                      <a:pt x="370" y="284"/>
                    </a:lnTo>
                    <a:lnTo>
                      <a:pt x="350" y="284"/>
                    </a:lnTo>
                    <a:lnTo>
                      <a:pt x="330" y="280"/>
                    </a:lnTo>
                    <a:lnTo>
                      <a:pt x="312" y="276"/>
                    </a:lnTo>
                    <a:lnTo>
                      <a:pt x="294" y="270"/>
                    </a:lnTo>
                    <a:lnTo>
                      <a:pt x="276" y="262"/>
                    </a:lnTo>
                    <a:lnTo>
                      <a:pt x="258" y="252"/>
                    </a:lnTo>
                    <a:lnTo>
                      <a:pt x="244" y="242"/>
                    </a:lnTo>
                    <a:lnTo>
                      <a:pt x="228" y="230"/>
                    </a:lnTo>
                    <a:lnTo>
                      <a:pt x="214" y="218"/>
                    </a:lnTo>
                    <a:lnTo>
                      <a:pt x="202" y="204"/>
                    </a:lnTo>
                    <a:lnTo>
                      <a:pt x="192" y="188"/>
                    </a:lnTo>
                    <a:lnTo>
                      <a:pt x="182" y="172"/>
                    </a:lnTo>
                    <a:lnTo>
                      <a:pt x="174" y="154"/>
                    </a:lnTo>
                    <a:lnTo>
                      <a:pt x="166" y="136"/>
                    </a:lnTo>
                    <a:lnTo>
                      <a:pt x="162" y="118"/>
                    </a:lnTo>
                    <a:lnTo>
                      <a:pt x="158" y="98"/>
                    </a:lnTo>
                    <a:lnTo>
                      <a:pt x="198" y="98"/>
                    </a:lnTo>
                    <a:lnTo>
                      <a:pt x="100" y="0"/>
                    </a:lnTo>
                    <a:lnTo>
                      <a:pt x="0" y="98"/>
                    </a:lnTo>
                    <a:lnTo>
                      <a:pt x="40"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p:nvPr/>
          </p:nvGrpSpPr>
          <p:grpSpPr>
            <a:xfrm>
              <a:off x="3760720" y="3285484"/>
              <a:ext cx="660765" cy="660765"/>
              <a:chOff x="600075" y="1414463"/>
              <a:chExt cx="812800" cy="812800"/>
            </a:xfrm>
            <a:solidFill>
              <a:srgbClr val="DAD7C5"/>
            </a:solidFill>
          </p:grpSpPr>
          <p:sp>
            <p:nvSpPr>
              <p:cNvPr id="14" name="Freeform 64"/>
              <p:cNvSpPr>
                <a:spLocks noEditPoints="1"/>
              </p:cNvSpPr>
              <p:nvPr/>
            </p:nvSpPr>
            <p:spPr bwMode="auto">
              <a:xfrm>
                <a:off x="600075" y="1414463"/>
                <a:ext cx="812800" cy="812800"/>
              </a:xfrm>
              <a:custGeom>
                <a:avLst/>
                <a:gdLst>
                  <a:gd name="T0" fmla="*/ 352 w 512"/>
                  <a:gd name="T1" fmla="*/ 48 h 512"/>
                  <a:gd name="T2" fmla="*/ 298 w 512"/>
                  <a:gd name="T3" fmla="*/ 16 h 512"/>
                  <a:gd name="T4" fmla="*/ 236 w 512"/>
                  <a:gd name="T5" fmla="*/ 0 h 512"/>
                  <a:gd name="T6" fmla="*/ 174 w 512"/>
                  <a:gd name="T7" fmla="*/ 4 h 512"/>
                  <a:gd name="T8" fmla="*/ 116 w 512"/>
                  <a:gd name="T9" fmla="*/ 24 h 512"/>
                  <a:gd name="T10" fmla="*/ 64 w 512"/>
                  <a:gd name="T11" fmla="*/ 64 h 512"/>
                  <a:gd name="T12" fmla="*/ 36 w 512"/>
                  <a:gd name="T13" fmla="*/ 96 h 512"/>
                  <a:gd name="T14" fmla="*/ 10 w 512"/>
                  <a:gd name="T15" fmla="*/ 154 h 512"/>
                  <a:gd name="T16" fmla="*/ 0 w 512"/>
                  <a:gd name="T17" fmla="*/ 216 h 512"/>
                  <a:gd name="T18" fmla="*/ 10 w 512"/>
                  <a:gd name="T19" fmla="*/ 278 h 512"/>
                  <a:gd name="T20" fmla="*/ 36 w 512"/>
                  <a:gd name="T21" fmla="*/ 334 h 512"/>
                  <a:gd name="T22" fmla="*/ 64 w 512"/>
                  <a:gd name="T23" fmla="*/ 368 h 512"/>
                  <a:gd name="T24" fmla="*/ 108 w 512"/>
                  <a:gd name="T25" fmla="*/ 402 h 512"/>
                  <a:gd name="T26" fmla="*/ 158 w 512"/>
                  <a:gd name="T27" fmla="*/ 424 h 512"/>
                  <a:gd name="T28" fmla="*/ 212 w 512"/>
                  <a:gd name="T29" fmla="*/ 432 h 512"/>
                  <a:gd name="T30" fmla="*/ 264 w 512"/>
                  <a:gd name="T31" fmla="*/ 426 h 512"/>
                  <a:gd name="T32" fmla="*/ 316 w 512"/>
                  <a:gd name="T33" fmla="*/ 408 h 512"/>
                  <a:gd name="T34" fmla="*/ 512 w 512"/>
                  <a:gd name="T35" fmla="*/ 444 h 512"/>
                  <a:gd name="T36" fmla="*/ 408 w 512"/>
                  <a:gd name="T37" fmla="*/ 314 h 512"/>
                  <a:gd name="T38" fmla="*/ 426 w 512"/>
                  <a:gd name="T39" fmla="*/ 264 h 512"/>
                  <a:gd name="T40" fmla="*/ 432 w 512"/>
                  <a:gd name="T41" fmla="*/ 210 h 512"/>
                  <a:gd name="T42" fmla="*/ 424 w 512"/>
                  <a:gd name="T43" fmla="*/ 158 h 512"/>
                  <a:gd name="T44" fmla="*/ 402 w 512"/>
                  <a:gd name="T45" fmla="*/ 108 h 512"/>
                  <a:gd name="T46" fmla="*/ 368 w 512"/>
                  <a:gd name="T47" fmla="*/ 64 h 512"/>
                  <a:gd name="T48" fmla="*/ 322 w 512"/>
                  <a:gd name="T49" fmla="*/ 322 h 512"/>
                  <a:gd name="T50" fmla="*/ 286 w 512"/>
                  <a:gd name="T51" fmla="*/ 348 h 512"/>
                  <a:gd name="T52" fmla="*/ 244 w 512"/>
                  <a:gd name="T53" fmla="*/ 362 h 512"/>
                  <a:gd name="T54" fmla="*/ 202 w 512"/>
                  <a:gd name="T55" fmla="*/ 364 h 512"/>
                  <a:gd name="T56" fmla="*/ 160 w 512"/>
                  <a:gd name="T57" fmla="*/ 354 h 512"/>
                  <a:gd name="T58" fmla="*/ 122 w 512"/>
                  <a:gd name="T59" fmla="*/ 332 h 512"/>
                  <a:gd name="T60" fmla="*/ 100 w 512"/>
                  <a:gd name="T61" fmla="*/ 310 h 512"/>
                  <a:gd name="T62" fmla="*/ 78 w 512"/>
                  <a:gd name="T63" fmla="*/ 272 h 512"/>
                  <a:gd name="T64" fmla="*/ 68 w 512"/>
                  <a:gd name="T65" fmla="*/ 230 h 512"/>
                  <a:gd name="T66" fmla="*/ 70 w 512"/>
                  <a:gd name="T67" fmla="*/ 188 h 512"/>
                  <a:gd name="T68" fmla="*/ 84 w 512"/>
                  <a:gd name="T69" fmla="*/ 146 h 512"/>
                  <a:gd name="T70" fmla="*/ 110 w 512"/>
                  <a:gd name="T71" fmla="*/ 110 h 512"/>
                  <a:gd name="T72" fmla="*/ 134 w 512"/>
                  <a:gd name="T73" fmla="*/ 92 h 512"/>
                  <a:gd name="T74" fmla="*/ 174 w 512"/>
                  <a:gd name="T75" fmla="*/ 72 h 512"/>
                  <a:gd name="T76" fmla="*/ 216 w 512"/>
                  <a:gd name="T77" fmla="*/ 66 h 512"/>
                  <a:gd name="T78" fmla="*/ 258 w 512"/>
                  <a:gd name="T79" fmla="*/ 72 h 512"/>
                  <a:gd name="T80" fmla="*/ 298 w 512"/>
                  <a:gd name="T81" fmla="*/ 92 h 512"/>
                  <a:gd name="T82" fmla="*/ 322 w 512"/>
                  <a:gd name="T83" fmla="*/ 110 h 512"/>
                  <a:gd name="T84" fmla="*/ 348 w 512"/>
                  <a:gd name="T85" fmla="*/ 146 h 512"/>
                  <a:gd name="T86" fmla="*/ 362 w 512"/>
                  <a:gd name="T87" fmla="*/ 188 h 512"/>
                  <a:gd name="T88" fmla="*/ 364 w 512"/>
                  <a:gd name="T89" fmla="*/ 230 h 512"/>
                  <a:gd name="T90" fmla="*/ 354 w 512"/>
                  <a:gd name="T91" fmla="*/ 272 h 512"/>
                  <a:gd name="T92" fmla="*/ 332 w 512"/>
                  <a:gd name="T93" fmla="*/ 31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368" y="64"/>
                    </a:moveTo>
                    <a:lnTo>
                      <a:pt x="368" y="64"/>
                    </a:lnTo>
                    <a:lnTo>
                      <a:pt x="352" y="48"/>
                    </a:lnTo>
                    <a:lnTo>
                      <a:pt x="334" y="36"/>
                    </a:lnTo>
                    <a:lnTo>
                      <a:pt x="316" y="24"/>
                    </a:lnTo>
                    <a:lnTo>
                      <a:pt x="298" y="16"/>
                    </a:lnTo>
                    <a:lnTo>
                      <a:pt x="278" y="8"/>
                    </a:lnTo>
                    <a:lnTo>
                      <a:pt x="258" y="4"/>
                    </a:lnTo>
                    <a:lnTo>
                      <a:pt x="236" y="0"/>
                    </a:lnTo>
                    <a:lnTo>
                      <a:pt x="216" y="0"/>
                    </a:lnTo>
                    <a:lnTo>
                      <a:pt x="196" y="0"/>
                    </a:lnTo>
                    <a:lnTo>
                      <a:pt x="174" y="4"/>
                    </a:lnTo>
                    <a:lnTo>
                      <a:pt x="154" y="8"/>
                    </a:lnTo>
                    <a:lnTo>
                      <a:pt x="134" y="16"/>
                    </a:lnTo>
                    <a:lnTo>
                      <a:pt x="116" y="24"/>
                    </a:lnTo>
                    <a:lnTo>
                      <a:pt x="98" y="36"/>
                    </a:lnTo>
                    <a:lnTo>
                      <a:pt x="80" y="48"/>
                    </a:lnTo>
                    <a:lnTo>
                      <a:pt x="64" y="64"/>
                    </a:lnTo>
                    <a:lnTo>
                      <a:pt x="64" y="64"/>
                    </a:lnTo>
                    <a:lnTo>
                      <a:pt x="48" y="80"/>
                    </a:lnTo>
                    <a:lnTo>
                      <a:pt x="36" y="96"/>
                    </a:lnTo>
                    <a:lnTo>
                      <a:pt x="24" y="116"/>
                    </a:lnTo>
                    <a:lnTo>
                      <a:pt x="16" y="134"/>
                    </a:lnTo>
                    <a:lnTo>
                      <a:pt x="10" y="154"/>
                    </a:lnTo>
                    <a:lnTo>
                      <a:pt x="4" y="174"/>
                    </a:lnTo>
                    <a:lnTo>
                      <a:pt x="2" y="196"/>
                    </a:lnTo>
                    <a:lnTo>
                      <a:pt x="0" y="216"/>
                    </a:lnTo>
                    <a:lnTo>
                      <a:pt x="2" y="236"/>
                    </a:lnTo>
                    <a:lnTo>
                      <a:pt x="4" y="256"/>
                    </a:lnTo>
                    <a:lnTo>
                      <a:pt x="10" y="278"/>
                    </a:lnTo>
                    <a:lnTo>
                      <a:pt x="16" y="296"/>
                    </a:lnTo>
                    <a:lnTo>
                      <a:pt x="24" y="316"/>
                    </a:lnTo>
                    <a:lnTo>
                      <a:pt x="36" y="334"/>
                    </a:lnTo>
                    <a:lnTo>
                      <a:pt x="48" y="352"/>
                    </a:lnTo>
                    <a:lnTo>
                      <a:pt x="64" y="368"/>
                    </a:lnTo>
                    <a:lnTo>
                      <a:pt x="64" y="368"/>
                    </a:lnTo>
                    <a:lnTo>
                      <a:pt x="78" y="382"/>
                    </a:lnTo>
                    <a:lnTo>
                      <a:pt x="92" y="392"/>
                    </a:lnTo>
                    <a:lnTo>
                      <a:pt x="108" y="402"/>
                    </a:lnTo>
                    <a:lnTo>
                      <a:pt x="124" y="412"/>
                    </a:lnTo>
                    <a:lnTo>
                      <a:pt x="140" y="418"/>
                    </a:lnTo>
                    <a:lnTo>
                      <a:pt x="158" y="424"/>
                    </a:lnTo>
                    <a:lnTo>
                      <a:pt x="176" y="428"/>
                    </a:lnTo>
                    <a:lnTo>
                      <a:pt x="194" y="430"/>
                    </a:lnTo>
                    <a:lnTo>
                      <a:pt x="212" y="432"/>
                    </a:lnTo>
                    <a:lnTo>
                      <a:pt x="228" y="432"/>
                    </a:lnTo>
                    <a:lnTo>
                      <a:pt x="246" y="430"/>
                    </a:lnTo>
                    <a:lnTo>
                      <a:pt x="264" y="426"/>
                    </a:lnTo>
                    <a:lnTo>
                      <a:pt x="282" y="422"/>
                    </a:lnTo>
                    <a:lnTo>
                      <a:pt x="298" y="416"/>
                    </a:lnTo>
                    <a:lnTo>
                      <a:pt x="316" y="408"/>
                    </a:lnTo>
                    <a:lnTo>
                      <a:pt x="332" y="398"/>
                    </a:lnTo>
                    <a:lnTo>
                      <a:pt x="444" y="512"/>
                    </a:lnTo>
                    <a:lnTo>
                      <a:pt x="512" y="444"/>
                    </a:lnTo>
                    <a:lnTo>
                      <a:pt x="398" y="330"/>
                    </a:lnTo>
                    <a:lnTo>
                      <a:pt x="398" y="330"/>
                    </a:lnTo>
                    <a:lnTo>
                      <a:pt x="408" y="314"/>
                    </a:lnTo>
                    <a:lnTo>
                      <a:pt x="416" y="298"/>
                    </a:lnTo>
                    <a:lnTo>
                      <a:pt x="422" y="282"/>
                    </a:lnTo>
                    <a:lnTo>
                      <a:pt x="426" y="264"/>
                    </a:lnTo>
                    <a:lnTo>
                      <a:pt x="430" y="246"/>
                    </a:lnTo>
                    <a:lnTo>
                      <a:pt x="432" y="228"/>
                    </a:lnTo>
                    <a:lnTo>
                      <a:pt x="432" y="210"/>
                    </a:lnTo>
                    <a:lnTo>
                      <a:pt x="430" y="192"/>
                    </a:lnTo>
                    <a:lnTo>
                      <a:pt x="428" y="176"/>
                    </a:lnTo>
                    <a:lnTo>
                      <a:pt x="424" y="158"/>
                    </a:lnTo>
                    <a:lnTo>
                      <a:pt x="418" y="140"/>
                    </a:lnTo>
                    <a:lnTo>
                      <a:pt x="412" y="124"/>
                    </a:lnTo>
                    <a:lnTo>
                      <a:pt x="402" y="108"/>
                    </a:lnTo>
                    <a:lnTo>
                      <a:pt x="392" y="92"/>
                    </a:lnTo>
                    <a:lnTo>
                      <a:pt x="382" y="78"/>
                    </a:lnTo>
                    <a:lnTo>
                      <a:pt x="368" y="64"/>
                    </a:lnTo>
                    <a:lnTo>
                      <a:pt x="368" y="64"/>
                    </a:lnTo>
                    <a:close/>
                    <a:moveTo>
                      <a:pt x="322" y="322"/>
                    </a:moveTo>
                    <a:lnTo>
                      <a:pt x="322" y="322"/>
                    </a:lnTo>
                    <a:lnTo>
                      <a:pt x="310" y="332"/>
                    </a:lnTo>
                    <a:lnTo>
                      <a:pt x="298" y="340"/>
                    </a:lnTo>
                    <a:lnTo>
                      <a:pt x="286" y="348"/>
                    </a:lnTo>
                    <a:lnTo>
                      <a:pt x="272" y="354"/>
                    </a:lnTo>
                    <a:lnTo>
                      <a:pt x="258" y="358"/>
                    </a:lnTo>
                    <a:lnTo>
                      <a:pt x="244" y="362"/>
                    </a:lnTo>
                    <a:lnTo>
                      <a:pt x="230" y="364"/>
                    </a:lnTo>
                    <a:lnTo>
                      <a:pt x="216" y="364"/>
                    </a:lnTo>
                    <a:lnTo>
                      <a:pt x="202" y="364"/>
                    </a:lnTo>
                    <a:lnTo>
                      <a:pt x="188" y="362"/>
                    </a:lnTo>
                    <a:lnTo>
                      <a:pt x="174" y="358"/>
                    </a:lnTo>
                    <a:lnTo>
                      <a:pt x="160" y="354"/>
                    </a:lnTo>
                    <a:lnTo>
                      <a:pt x="146" y="348"/>
                    </a:lnTo>
                    <a:lnTo>
                      <a:pt x="134" y="340"/>
                    </a:lnTo>
                    <a:lnTo>
                      <a:pt x="122" y="332"/>
                    </a:lnTo>
                    <a:lnTo>
                      <a:pt x="110" y="322"/>
                    </a:lnTo>
                    <a:lnTo>
                      <a:pt x="110" y="322"/>
                    </a:lnTo>
                    <a:lnTo>
                      <a:pt x="100" y="310"/>
                    </a:lnTo>
                    <a:lnTo>
                      <a:pt x="92" y="298"/>
                    </a:lnTo>
                    <a:lnTo>
                      <a:pt x="84" y="284"/>
                    </a:lnTo>
                    <a:lnTo>
                      <a:pt x="78" y="272"/>
                    </a:lnTo>
                    <a:lnTo>
                      <a:pt x="74" y="258"/>
                    </a:lnTo>
                    <a:lnTo>
                      <a:pt x="70" y="244"/>
                    </a:lnTo>
                    <a:lnTo>
                      <a:pt x="68" y="230"/>
                    </a:lnTo>
                    <a:lnTo>
                      <a:pt x="68" y="216"/>
                    </a:lnTo>
                    <a:lnTo>
                      <a:pt x="68" y="202"/>
                    </a:lnTo>
                    <a:lnTo>
                      <a:pt x="70" y="188"/>
                    </a:lnTo>
                    <a:lnTo>
                      <a:pt x="74" y="174"/>
                    </a:lnTo>
                    <a:lnTo>
                      <a:pt x="78" y="160"/>
                    </a:lnTo>
                    <a:lnTo>
                      <a:pt x="84" y="146"/>
                    </a:lnTo>
                    <a:lnTo>
                      <a:pt x="92" y="134"/>
                    </a:lnTo>
                    <a:lnTo>
                      <a:pt x="100" y="122"/>
                    </a:lnTo>
                    <a:lnTo>
                      <a:pt x="110" y="110"/>
                    </a:lnTo>
                    <a:lnTo>
                      <a:pt x="110" y="110"/>
                    </a:lnTo>
                    <a:lnTo>
                      <a:pt x="122" y="100"/>
                    </a:lnTo>
                    <a:lnTo>
                      <a:pt x="134" y="92"/>
                    </a:lnTo>
                    <a:lnTo>
                      <a:pt x="146" y="84"/>
                    </a:lnTo>
                    <a:lnTo>
                      <a:pt x="160" y="78"/>
                    </a:lnTo>
                    <a:lnTo>
                      <a:pt x="174" y="72"/>
                    </a:lnTo>
                    <a:lnTo>
                      <a:pt x="188" y="70"/>
                    </a:lnTo>
                    <a:lnTo>
                      <a:pt x="202" y="68"/>
                    </a:lnTo>
                    <a:lnTo>
                      <a:pt x="216" y="66"/>
                    </a:lnTo>
                    <a:lnTo>
                      <a:pt x="230" y="68"/>
                    </a:lnTo>
                    <a:lnTo>
                      <a:pt x="244" y="70"/>
                    </a:lnTo>
                    <a:lnTo>
                      <a:pt x="258" y="72"/>
                    </a:lnTo>
                    <a:lnTo>
                      <a:pt x="272" y="78"/>
                    </a:lnTo>
                    <a:lnTo>
                      <a:pt x="286" y="84"/>
                    </a:lnTo>
                    <a:lnTo>
                      <a:pt x="298" y="92"/>
                    </a:lnTo>
                    <a:lnTo>
                      <a:pt x="310" y="100"/>
                    </a:lnTo>
                    <a:lnTo>
                      <a:pt x="322" y="110"/>
                    </a:lnTo>
                    <a:lnTo>
                      <a:pt x="322" y="110"/>
                    </a:lnTo>
                    <a:lnTo>
                      <a:pt x="332" y="122"/>
                    </a:lnTo>
                    <a:lnTo>
                      <a:pt x="340" y="134"/>
                    </a:lnTo>
                    <a:lnTo>
                      <a:pt x="348" y="146"/>
                    </a:lnTo>
                    <a:lnTo>
                      <a:pt x="354" y="160"/>
                    </a:lnTo>
                    <a:lnTo>
                      <a:pt x="358" y="174"/>
                    </a:lnTo>
                    <a:lnTo>
                      <a:pt x="362" y="188"/>
                    </a:lnTo>
                    <a:lnTo>
                      <a:pt x="364" y="202"/>
                    </a:lnTo>
                    <a:lnTo>
                      <a:pt x="364" y="216"/>
                    </a:lnTo>
                    <a:lnTo>
                      <a:pt x="364" y="230"/>
                    </a:lnTo>
                    <a:lnTo>
                      <a:pt x="362" y="244"/>
                    </a:lnTo>
                    <a:lnTo>
                      <a:pt x="358" y="258"/>
                    </a:lnTo>
                    <a:lnTo>
                      <a:pt x="354" y="272"/>
                    </a:lnTo>
                    <a:lnTo>
                      <a:pt x="348" y="284"/>
                    </a:lnTo>
                    <a:lnTo>
                      <a:pt x="340" y="298"/>
                    </a:lnTo>
                    <a:lnTo>
                      <a:pt x="332" y="310"/>
                    </a:lnTo>
                    <a:lnTo>
                      <a:pt x="322" y="322"/>
                    </a:lnTo>
                    <a:lnTo>
                      <a:pt x="322" y="3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65"/>
              <p:cNvSpPr>
                <a:spLocks noChangeArrowheads="1"/>
              </p:cNvSpPr>
              <p:nvPr/>
            </p:nvSpPr>
            <p:spPr bwMode="auto">
              <a:xfrm>
                <a:off x="981075" y="1728788"/>
                <a:ext cx="1238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66"/>
              <p:cNvSpPr>
                <a:spLocks noChangeArrowheads="1"/>
              </p:cNvSpPr>
              <p:nvPr/>
            </p:nvSpPr>
            <p:spPr bwMode="auto">
              <a:xfrm>
                <a:off x="790575" y="1728788"/>
                <a:ext cx="1270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67"/>
              <p:cNvSpPr>
                <a:spLocks noChangeArrowheads="1"/>
              </p:cNvSpPr>
              <p:nvPr/>
            </p:nvSpPr>
            <p:spPr bwMode="auto">
              <a:xfrm>
                <a:off x="917575" y="1795463"/>
                <a:ext cx="635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68"/>
              <p:cNvSpPr>
                <a:spLocks noChangeArrowheads="1"/>
              </p:cNvSpPr>
              <p:nvPr/>
            </p:nvSpPr>
            <p:spPr bwMode="auto">
              <a:xfrm>
                <a:off x="917575" y="1604963"/>
                <a:ext cx="635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69"/>
              <p:cNvSpPr>
                <a:spLocks noChangeArrowheads="1"/>
              </p:cNvSpPr>
              <p:nvPr/>
            </p:nvSpPr>
            <p:spPr bwMode="auto">
              <a:xfrm>
                <a:off x="917575" y="1728788"/>
                <a:ext cx="635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70"/>
              <p:cNvSpPr>
                <a:spLocks noChangeArrowheads="1"/>
              </p:cNvSpPr>
              <p:nvPr/>
            </p:nvSpPr>
            <p:spPr bwMode="auto">
              <a:xfrm>
                <a:off x="917575" y="1728788"/>
                <a:ext cx="63500"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73"/>
            <p:cNvSpPr>
              <a:spLocks noEditPoints="1"/>
            </p:cNvSpPr>
            <p:nvPr/>
          </p:nvSpPr>
          <p:spPr bwMode="auto">
            <a:xfrm>
              <a:off x="6228184" y="3261045"/>
              <a:ext cx="576064" cy="709643"/>
            </a:xfrm>
            <a:custGeom>
              <a:avLst/>
              <a:gdLst>
                <a:gd name="T0" fmla="*/ 328 w 414"/>
                <a:gd name="T1" fmla="*/ 246 h 510"/>
                <a:gd name="T2" fmla="*/ 288 w 414"/>
                <a:gd name="T3" fmla="*/ 200 h 510"/>
                <a:gd name="T4" fmla="*/ 154 w 414"/>
                <a:gd name="T5" fmla="*/ 4 h 510"/>
                <a:gd name="T6" fmla="*/ 104 w 414"/>
                <a:gd name="T7" fmla="*/ 32 h 510"/>
                <a:gd name="T8" fmla="*/ 88 w 414"/>
                <a:gd name="T9" fmla="*/ 82 h 510"/>
                <a:gd name="T10" fmla="*/ 116 w 414"/>
                <a:gd name="T11" fmla="*/ 156 h 510"/>
                <a:gd name="T12" fmla="*/ 132 w 414"/>
                <a:gd name="T13" fmla="*/ 216 h 510"/>
                <a:gd name="T14" fmla="*/ 38 w 414"/>
                <a:gd name="T15" fmla="*/ 236 h 510"/>
                <a:gd name="T16" fmla="*/ 2 w 414"/>
                <a:gd name="T17" fmla="*/ 276 h 510"/>
                <a:gd name="T18" fmla="*/ 4 w 414"/>
                <a:gd name="T19" fmla="*/ 318 h 510"/>
                <a:gd name="T20" fmla="*/ 12 w 414"/>
                <a:gd name="T21" fmla="*/ 368 h 510"/>
                <a:gd name="T22" fmla="*/ 22 w 414"/>
                <a:gd name="T23" fmla="*/ 396 h 510"/>
                <a:gd name="T24" fmla="*/ 44 w 414"/>
                <a:gd name="T25" fmla="*/ 416 h 510"/>
                <a:gd name="T26" fmla="*/ 56 w 414"/>
                <a:gd name="T27" fmla="*/ 450 h 510"/>
                <a:gd name="T28" fmla="*/ 84 w 414"/>
                <a:gd name="T29" fmla="*/ 464 h 510"/>
                <a:gd name="T30" fmla="*/ 96 w 414"/>
                <a:gd name="T31" fmla="*/ 496 h 510"/>
                <a:gd name="T32" fmla="*/ 166 w 414"/>
                <a:gd name="T33" fmla="*/ 510 h 510"/>
                <a:gd name="T34" fmla="*/ 222 w 414"/>
                <a:gd name="T35" fmla="*/ 510 h 510"/>
                <a:gd name="T36" fmla="*/ 292 w 414"/>
                <a:gd name="T37" fmla="*/ 482 h 510"/>
                <a:gd name="T38" fmla="*/ 394 w 414"/>
                <a:gd name="T39" fmla="*/ 438 h 510"/>
                <a:gd name="T40" fmla="*/ 414 w 414"/>
                <a:gd name="T41" fmla="*/ 344 h 510"/>
                <a:gd name="T42" fmla="*/ 392 w 414"/>
                <a:gd name="T43" fmla="*/ 250 h 510"/>
                <a:gd name="T44" fmla="*/ 108 w 414"/>
                <a:gd name="T45" fmla="*/ 368 h 510"/>
                <a:gd name="T46" fmla="*/ 126 w 414"/>
                <a:gd name="T47" fmla="*/ 386 h 510"/>
                <a:gd name="T48" fmla="*/ 52 w 414"/>
                <a:gd name="T49" fmla="*/ 380 h 510"/>
                <a:gd name="T50" fmla="*/ 46 w 414"/>
                <a:gd name="T51" fmla="*/ 362 h 510"/>
                <a:gd name="T52" fmla="*/ 200 w 414"/>
                <a:gd name="T53" fmla="*/ 396 h 510"/>
                <a:gd name="T54" fmla="*/ 94 w 414"/>
                <a:gd name="T55" fmla="*/ 432 h 510"/>
                <a:gd name="T56" fmla="*/ 130 w 414"/>
                <a:gd name="T57" fmla="*/ 416 h 510"/>
                <a:gd name="T58" fmla="*/ 216 w 414"/>
                <a:gd name="T59" fmla="*/ 456 h 510"/>
                <a:gd name="T60" fmla="*/ 122 w 414"/>
                <a:gd name="T61" fmla="*/ 476 h 510"/>
                <a:gd name="T62" fmla="*/ 256 w 414"/>
                <a:gd name="T63" fmla="*/ 464 h 510"/>
                <a:gd name="T64" fmla="*/ 252 w 414"/>
                <a:gd name="T65" fmla="*/ 416 h 510"/>
                <a:gd name="T66" fmla="*/ 234 w 414"/>
                <a:gd name="T67" fmla="*/ 372 h 510"/>
                <a:gd name="T68" fmla="*/ 210 w 414"/>
                <a:gd name="T69" fmla="*/ 334 h 510"/>
                <a:gd name="T70" fmla="*/ 200 w 414"/>
                <a:gd name="T71" fmla="*/ 306 h 510"/>
                <a:gd name="T72" fmla="*/ 154 w 414"/>
                <a:gd name="T73" fmla="*/ 268 h 510"/>
                <a:gd name="T74" fmla="*/ 106 w 414"/>
                <a:gd name="T75" fmla="*/ 266 h 510"/>
                <a:gd name="T76" fmla="*/ 88 w 414"/>
                <a:gd name="T77" fmla="*/ 306 h 510"/>
                <a:gd name="T78" fmla="*/ 132 w 414"/>
                <a:gd name="T79" fmla="*/ 292 h 510"/>
                <a:gd name="T80" fmla="*/ 166 w 414"/>
                <a:gd name="T81" fmla="*/ 310 h 510"/>
                <a:gd name="T82" fmla="*/ 60 w 414"/>
                <a:gd name="T83" fmla="*/ 334 h 510"/>
                <a:gd name="T84" fmla="*/ 34 w 414"/>
                <a:gd name="T85" fmla="*/ 308 h 510"/>
                <a:gd name="T86" fmla="*/ 36 w 414"/>
                <a:gd name="T87" fmla="*/ 270 h 510"/>
                <a:gd name="T88" fmla="*/ 96 w 414"/>
                <a:gd name="T89" fmla="*/ 248 h 510"/>
                <a:gd name="T90" fmla="*/ 168 w 414"/>
                <a:gd name="T91" fmla="*/ 228 h 510"/>
                <a:gd name="T92" fmla="*/ 132 w 414"/>
                <a:gd name="T93" fmla="*/ 122 h 510"/>
                <a:gd name="T94" fmla="*/ 120 w 414"/>
                <a:gd name="T95" fmla="*/ 82 h 510"/>
                <a:gd name="T96" fmla="*/ 148 w 414"/>
                <a:gd name="T97" fmla="*/ 40 h 510"/>
                <a:gd name="T98" fmla="*/ 272 w 414"/>
                <a:gd name="T99" fmla="*/ 230 h 510"/>
                <a:gd name="T100" fmla="*/ 320 w 414"/>
                <a:gd name="T101" fmla="*/ 276 h 510"/>
                <a:gd name="T102" fmla="*/ 380 w 414"/>
                <a:gd name="T103" fmla="*/ 314 h 510"/>
                <a:gd name="T104" fmla="*/ 380 w 414"/>
                <a:gd name="T105" fmla="*/ 378 h 510"/>
                <a:gd name="T106" fmla="*/ 302 w 414"/>
                <a:gd name="T107" fmla="*/ 432 h 510"/>
                <a:gd name="T108" fmla="*/ 260 w 414"/>
                <a:gd name="T109" fmla="*/ 46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4" h="510">
                  <a:moveTo>
                    <a:pt x="392" y="250"/>
                  </a:moveTo>
                  <a:lnTo>
                    <a:pt x="392" y="246"/>
                  </a:lnTo>
                  <a:lnTo>
                    <a:pt x="342" y="246"/>
                  </a:lnTo>
                  <a:lnTo>
                    <a:pt x="342" y="246"/>
                  </a:lnTo>
                  <a:lnTo>
                    <a:pt x="328" y="246"/>
                  </a:lnTo>
                  <a:lnTo>
                    <a:pt x="322" y="242"/>
                  </a:lnTo>
                  <a:lnTo>
                    <a:pt x="322" y="242"/>
                  </a:lnTo>
                  <a:lnTo>
                    <a:pt x="314" y="236"/>
                  </a:lnTo>
                  <a:lnTo>
                    <a:pt x="298" y="214"/>
                  </a:lnTo>
                  <a:lnTo>
                    <a:pt x="288" y="200"/>
                  </a:lnTo>
                  <a:lnTo>
                    <a:pt x="288" y="200"/>
                  </a:lnTo>
                  <a:lnTo>
                    <a:pt x="262" y="166"/>
                  </a:lnTo>
                  <a:lnTo>
                    <a:pt x="190" y="92"/>
                  </a:lnTo>
                  <a:lnTo>
                    <a:pt x="170" y="0"/>
                  </a:lnTo>
                  <a:lnTo>
                    <a:pt x="154" y="4"/>
                  </a:lnTo>
                  <a:lnTo>
                    <a:pt x="154" y="4"/>
                  </a:lnTo>
                  <a:lnTo>
                    <a:pt x="138" y="10"/>
                  </a:lnTo>
                  <a:lnTo>
                    <a:pt x="126" y="16"/>
                  </a:lnTo>
                  <a:lnTo>
                    <a:pt x="114" y="24"/>
                  </a:lnTo>
                  <a:lnTo>
                    <a:pt x="104" y="32"/>
                  </a:lnTo>
                  <a:lnTo>
                    <a:pt x="98" y="42"/>
                  </a:lnTo>
                  <a:lnTo>
                    <a:pt x="92" y="54"/>
                  </a:lnTo>
                  <a:lnTo>
                    <a:pt x="90" y="68"/>
                  </a:lnTo>
                  <a:lnTo>
                    <a:pt x="88" y="82"/>
                  </a:lnTo>
                  <a:lnTo>
                    <a:pt x="88" y="82"/>
                  </a:lnTo>
                  <a:lnTo>
                    <a:pt x="90" y="94"/>
                  </a:lnTo>
                  <a:lnTo>
                    <a:pt x="94" y="110"/>
                  </a:lnTo>
                  <a:lnTo>
                    <a:pt x="100" y="126"/>
                  </a:lnTo>
                  <a:lnTo>
                    <a:pt x="110" y="144"/>
                  </a:lnTo>
                  <a:lnTo>
                    <a:pt x="116" y="156"/>
                  </a:lnTo>
                  <a:lnTo>
                    <a:pt x="116" y="156"/>
                  </a:lnTo>
                  <a:lnTo>
                    <a:pt x="128" y="184"/>
                  </a:lnTo>
                  <a:lnTo>
                    <a:pt x="132" y="200"/>
                  </a:lnTo>
                  <a:lnTo>
                    <a:pt x="136" y="216"/>
                  </a:lnTo>
                  <a:lnTo>
                    <a:pt x="132" y="216"/>
                  </a:lnTo>
                  <a:lnTo>
                    <a:pt x="132" y="216"/>
                  </a:lnTo>
                  <a:lnTo>
                    <a:pt x="104" y="216"/>
                  </a:lnTo>
                  <a:lnTo>
                    <a:pt x="78" y="220"/>
                  </a:lnTo>
                  <a:lnTo>
                    <a:pt x="56" y="226"/>
                  </a:lnTo>
                  <a:lnTo>
                    <a:pt x="38" y="236"/>
                  </a:lnTo>
                  <a:lnTo>
                    <a:pt x="38" y="236"/>
                  </a:lnTo>
                  <a:lnTo>
                    <a:pt x="20" y="246"/>
                  </a:lnTo>
                  <a:lnTo>
                    <a:pt x="10" y="260"/>
                  </a:lnTo>
                  <a:lnTo>
                    <a:pt x="6" y="268"/>
                  </a:lnTo>
                  <a:lnTo>
                    <a:pt x="2" y="276"/>
                  </a:lnTo>
                  <a:lnTo>
                    <a:pt x="0" y="284"/>
                  </a:lnTo>
                  <a:lnTo>
                    <a:pt x="0" y="292"/>
                  </a:lnTo>
                  <a:lnTo>
                    <a:pt x="0" y="292"/>
                  </a:lnTo>
                  <a:lnTo>
                    <a:pt x="2" y="306"/>
                  </a:lnTo>
                  <a:lnTo>
                    <a:pt x="4" y="318"/>
                  </a:lnTo>
                  <a:lnTo>
                    <a:pt x="10" y="332"/>
                  </a:lnTo>
                  <a:lnTo>
                    <a:pt x="20" y="342"/>
                  </a:lnTo>
                  <a:lnTo>
                    <a:pt x="20" y="342"/>
                  </a:lnTo>
                  <a:lnTo>
                    <a:pt x="14" y="356"/>
                  </a:lnTo>
                  <a:lnTo>
                    <a:pt x="12" y="368"/>
                  </a:lnTo>
                  <a:lnTo>
                    <a:pt x="12" y="368"/>
                  </a:lnTo>
                  <a:lnTo>
                    <a:pt x="12" y="376"/>
                  </a:lnTo>
                  <a:lnTo>
                    <a:pt x="14" y="384"/>
                  </a:lnTo>
                  <a:lnTo>
                    <a:pt x="18" y="390"/>
                  </a:lnTo>
                  <a:lnTo>
                    <a:pt x="22" y="396"/>
                  </a:lnTo>
                  <a:lnTo>
                    <a:pt x="22" y="396"/>
                  </a:lnTo>
                  <a:lnTo>
                    <a:pt x="30" y="404"/>
                  </a:lnTo>
                  <a:lnTo>
                    <a:pt x="44" y="410"/>
                  </a:lnTo>
                  <a:lnTo>
                    <a:pt x="44" y="410"/>
                  </a:lnTo>
                  <a:lnTo>
                    <a:pt x="44" y="416"/>
                  </a:lnTo>
                  <a:lnTo>
                    <a:pt x="44" y="416"/>
                  </a:lnTo>
                  <a:lnTo>
                    <a:pt x="44" y="430"/>
                  </a:lnTo>
                  <a:lnTo>
                    <a:pt x="48" y="438"/>
                  </a:lnTo>
                  <a:lnTo>
                    <a:pt x="52" y="444"/>
                  </a:lnTo>
                  <a:lnTo>
                    <a:pt x="56" y="450"/>
                  </a:lnTo>
                  <a:lnTo>
                    <a:pt x="64" y="456"/>
                  </a:lnTo>
                  <a:lnTo>
                    <a:pt x="72" y="460"/>
                  </a:lnTo>
                  <a:lnTo>
                    <a:pt x="84" y="462"/>
                  </a:lnTo>
                  <a:lnTo>
                    <a:pt x="84" y="462"/>
                  </a:lnTo>
                  <a:lnTo>
                    <a:pt x="84" y="464"/>
                  </a:lnTo>
                  <a:lnTo>
                    <a:pt x="84" y="464"/>
                  </a:lnTo>
                  <a:lnTo>
                    <a:pt x="84" y="472"/>
                  </a:lnTo>
                  <a:lnTo>
                    <a:pt x="86" y="480"/>
                  </a:lnTo>
                  <a:lnTo>
                    <a:pt x="90" y="488"/>
                  </a:lnTo>
                  <a:lnTo>
                    <a:pt x="96" y="496"/>
                  </a:lnTo>
                  <a:lnTo>
                    <a:pt x="104" y="502"/>
                  </a:lnTo>
                  <a:lnTo>
                    <a:pt x="116" y="506"/>
                  </a:lnTo>
                  <a:lnTo>
                    <a:pt x="130" y="510"/>
                  </a:lnTo>
                  <a:lnTo>
                    <a:pt x="148" y="510"/>
                  </a:lnTo>
                  <a:lnTo>
                    <a:pt x="166" y="510"/>
                  </a:lnTo>
                  <a:lnTo>
                    <a:pt x="178" y="504"/>
                  </a:lnTo>
                  <a:lnTo>
                    <a:pt x="178" y="504"/>
                  </a:lnTo>
                  <a:lnTo>
                    <a:pt x="202" y="508"/>
                  </a:lnTo>
                  <a:lnTo>
                    <a:pt x="222" y="510"/>
                  </a:lnTo>
                  <a:lnTo>
                    <a:pt x="222" y="510"/>
                  </a:lnTo>
                  <a:lnTo>
                    <a:pt x="246" y="510"/>
                  </a:lnTo>
                  <a:lnTo>
                    <a:pt x="248" y="508"/>
                  </a:lnTo>
                  <a:lnTo>
                    <a:pt x="248" y="508"/>
                  </a:lnTo>
                  <a:lnTo>
                    <a:pt x="270" y="496"/>
                  </a:lnTo>
                  <a:lnTo>
                    <a:pt x="292" y="482"/>
                  </a:lnTo>
                  <a:lnTo>
                    <a:pt x="314" y="464"/>
                  </a:lnTo>
                  <a:lnTo>
                    <a:pt x="334" y="442"/>
                  </a:lnTo>
                  <a:lnTo>
                    <a:pt x="394" y="442"/>
                  </a:lnTo>
                  <a:lnTo>
                    <a:pt x="394" y="438"/>
                  </a:lnTo>
                  <a:lnTo>
                    <a:pt x="394" y="438"/>
                  </a:lnTo>
                  <a:lnTo>
                    <a:pt x="404" y="414"/>
                  </a:lnTo>
                  <a:lnTo>
                    <a:pt x="410" y="392"/>
                  </a:lnTo>
                  <a:lnTo>
                    <a:pt x="412" y="368"/>
                  </a:lnTo>
                  <a:lnTo>
                    <a:pt x="414" y="344"/>
                  </a:lnTo>
                  <a:lnTo>
                    <a:pt x="414" y="344"/>
                  </a:lnTo>
                  <a:lnTo>
                    <a:pt x="412" y="320"/>
                  </a:lnTo>
                  <a:lnTo>
                    <a:pt x="408" y="296"/>
                  </a:lnTo>
                  <a:lnTo>
                    <a:pt x="402" y="274"/>
                  </a:lnTo>
                  <a:lnTo>
                    <a:pt x="392" y="250"/>
                  </a:lnTo>
                  <a:lnTo>
                    <a:pt x="392" y="250"/>
                  </a:lnTo>
                  <a:close/>
                  <a:moveTo>
                    <a:pt x="46" y="362"/>
                  </a:moveTo>
                  <a:lnTo>
                    <a:pt x="46" y="362"/>
                  </a:lnTo>
                  <a:lnTo>
                    <a:pt x="64" y="366"/>
                  </a:lnTo>
                  <a:lnTo>
                    <a:pt x="88" y="368"/>
                  </a:lnTo>
                  <a:lnTo>
                    <a:pt x="108" y="368"/>
                  </a:lnTo>
                  <a:lnTo>
                    <a:pt x="166" y="342"/>
                  </a:lnTo>
                  <a:lnTo>
                    <a:pt x="166" y="342"/>
                  </a:lnTo>
                  <a:lnTo>
                    <a:pt x="180" y="348"/>
                  </a:lnTo>
                  <a:lnTo>
                    <a:pt x="190" y="358"/>
                  </a:lnTo>
                  <a:lnTo>
                    <a:pt x="126" y="386"/>
                  </a:lnTo>
                  <a:lnTo>
                    <a:pt x="86" y="386"/>
                  </a:lnTo>
                  <a:lnTo>
                    <a:pt x="86" y="386"/>
                  </a:lnTo>
                  <a:lnTo>
                    <a:pt x="66" y="384"/>
                  </a:lnTo>
                  <a:lnTo>
                    <a:pt x="52" y="380"/>
                  </a:lnTo>
                  <a:lnTo>
                    <a:pt x="52" y="380"/>
                  </a:lnTo>
                  <a:lnTo>
                    <a:pt x="46" y="374"/>
                  </a:lnTo>
                  <a:lnTo>
                    <a:pt x="44" y="372"/>
                  </a:lnTo>
                  <a:lnTo>
                    <a:pt x="44" y="368"/>
                  </a:lnTo>
                  <a:lnTo>
                    <a:pt x="44" y="368"/>
                  </a:lnTo>
                  <a:lnTo>
                    <a:pt x="46" y="362"/>
                  </a:lnTo>
                  <a:lnTo>
                    <a:pt x="46" y="362"/>
                  </a:lnTo>
                  <a:close/>
                  <a:moveTo>
                    <a:pt x="130" y="416"/>
                  </a:moveTo>
                  <a:lnTo>
                    <a:pt x="190" y="390"/>
                  </a:lnTo>
                  <a:lnTo>
                    <a:pt x="190" y="390"/>
                  </a:lnTo>
                  <a:lnTo>
                    <a:pt x="200" y="396"/>
                  </a:lnTo>
                  <a:lnTo>
                    <a:pt x="206" y="404"/>
                  </a:lnTo>
                  <a:lnTo>
                    <a:pt x="140" y="432"/>
                  </a:lnTo>
                  <a:lnTo>
                    <a:pt x="112" y="432"/>
                  </a:lnTo>
                  <a:lnTo>
                    <a:pt x="112" y="432"/>
                  </a:lnTo>
                  <a:lnTo>
                    <a:pt x="94" y="432"/>
                  </a:lnTo>
                  <a:lnTo>
                    <a:pt x="82" y="428"/>
                  </a:lnTo>
                  <a:lnTo>
                    <a:pt x="74" y="424"/>
                  </a:lnTo>
                  <a:lnTo>
                    <a:pt x="72" y="420"/>
                  </a:lnTo>
                  <a:lnTo>
                    <a:pt x="72" y="416"/>
                  </a:lnTo>
                  <a:lnTo>
                    <a:pt x="130" y="416"/>
                  </a:lnTo>
                  <a:close/>
                  <a:moveTo>
                    <a:pt x="146" y="464"/>
                  </a:moveTo>
                  <a:lnTo>
                    <a:pt x="200" y="440"/>
                  </a:lnTo>
                  <a:lnTo>
                    <a:pt x="200" y="440"/>
                  </a:lnTo>
                  <a:lnTo>
                    <a:pt x="208" y="448"/>
                  </a:lnTo>
                  <a:lnTo>
                    <a:pt x="216" y="456"/>
                  </a:lnTo>
                  <a:lnTo>
                    <a:pt x="158" y="482"/>
                  </a:lnTo>
                  <a:lnTo>
                    <a:pt x="146" y="482"/>
                  </a:lnTo>
                  <a:lnTo>
                    <a:pt x="146" y="482"/>
                  </a:lnTo>
                  <a:lnTo>
                    <a:pt x="132" y="480"/>
                  </a:lnTo>
                  <a:lnTo>
                    <a:pt x="122" y="476"/>
                  </a:lnTo>
                  <a:lnTo>
                    <a:pt x="116" y="470"/>
                  </a:lnTo>
                  <a:lnTo>
                    <a:pt x="114" y="464"/>
                  </a:lnTo>
                  <a:lnTo>
                    <a:pt x="146" y="464"/>
                  </a:lnTo>
                  <a:close/>
                  <a:moveTo>
                    <a:pt x="260" y="468"/>
                  </a:moveTo>
                  <a:lnTo>
                    <a:pt x="256" y="464"/>
                  </a:lnTo>
                  <a:lnTo>
                    <a:pt x="256" y="464"/>
                  </a:lnTo>
                  <a:lnTo>
                    <a:pt x="244" y="442"/>
                  </a:lnTo>
                  <a:lnTo>
                    <a:pt x="238" y="434"/>
                  </a:lnTo>
                  <a:lnTo>
                    <a:pt x="230" y="426"/>
                  </a:lnTo>
                  <a:lnTo>
                    <a:pt x="252" y="416"/>
                  </a:lnTo>
                  <a:lnTo>
                    <a:pt x="248" y="410"/>
                  </a:lnTo>
                  <a:lnTo>
                    <a:pt x="248" y="410"/>
                  </a:lnTo>
                  <a:lnTo>
                    <a:pt x="236" y="390"/>
                  </a:lnTo>
                  <a:lnTo>
                    <a:pt x="222" y="376"/>
                  </a:lnTo>
                  <a:lnTo>
                    <a:pt x="234" y="372"/>
                  </a:lnTo>
                  <a:lnTo>
                    <a:pt x="232" y="366"/>
                  </a:lnTo>
                  <a:lnTo>
                    <a:pt x="232" y="366"/>
                  </a:lnTo>
                  <a:lnTo>
                    <a:pt x="224" y="354"/>
                  </a:lnTo>
                  <a:lnTo>
                    <a:pt x="218" y="344"/>
                  </a:lnTo>
                  <a:lnTo>
                    <a:pt x="210" y="334"/>
                  </a:lnTo>
                  <a:lnTo>
                    <a:pt x="200" y="328"/>
                  </a:lnTo>
                  <a:lnTo>
                    <a:pt x="208" y="322"/>
                  </a:lnTo>
                  <a:lnTo>
                    <a:pt x="206" y="318"/>
                  </a:lnTo>
                  <a:lnTo>
                    <a:pt x="206" y="318"/>
                  </a:lnTo>
                  <a:lnTo>
                    <a:pt x="200" y="306"/>
                  </a:lnTo>
                  <a:lnTo>
                    <a:pt x="192" y="294"/>
                  </a:lnTo>
                  <a:lnTo>
                    <a:pt x="184" y="286"/>
                  </a:lnTo>
                  <a:lnTo>
                    <a:pt x="174" y="278"/>
                  </a:lnTo>
                  <a:lnTo>
                    <a:pt x="164" y="272"/>
                  </a:lnTo>
                  <a:lnTo>
                    <a:pt x="154" y="268"/>
                  </a:lnTo>
                  <a:lnTo>
                    <a:pt x="142" y="264"/>
                  </a:lnTo>
                  <a:lnTo>
                    <a:pt x="128" y="264"/>
                  </a:lnTo>
                  <a:lnTo>
                    <a:pt x="128" y="264"/>
                  </a:lnTo>
                  <a:lnTo>
                    <a:pt x="118" y="264"/>
                  </a:lnTo>
                  <a:lnTo>
                    <a:pt x="106" y="266"/>
                  </a:lnTo>
                  <a:lnTo>
                    <a:pt x="106" y="266"/>
                  </a:lnTo>
                  <a:lnTo>
                    <a:pt x="82" y="276"/>
                  </a:lnTo>
                  <a:lnTo>
                    <a:pt x="40" y="276"/>
                  </a:lnTo>
                  <a:lnTo>
                    <a:pt x="68" y="306"/>
                  </a:lnTo>
                  <a:lnTo>
                    <a:pt x="88" y="306"/>
                  </a:lnTo>
                  <a:lnTo>
                    <a:pt x="90" y="304"/>
                  </a:lnTo>
                  <a:lnTo>
                    <a:pt x="90" y="304"/>
                  </a:lnTo>
                  <a:lnTo>
                    <a:pt x="116" y="296"/>
                  </a:lnTo>
                  <a:lnTo>
                    <a:pt x="116" y="296"/>
                  </a:lnTo>
                  <a:lnTo>
                    <a:pt x="132" y="292"/>
                  </a:lnTo>
                  <a:lnTo>
                    <a:pt x="132" y="292"/>
                  </a:lnTo>
                  <a:lnTo>
                    <a:pt x="142" y="294"/>
                  </a:lnTo>
                  <a:lnTo>
                    <a:pt x="150" y="298"/>
                  </a:lnTo>
                  <a:lnTo>
                    <a:pt x="160" y="302"/>
                  </a:lnTo>
                  <a:lnTo>
                    <a:pt x="166" y="310"/>
                  </a:lnTo>
                  <a:lnTo>
                    <a:pt x="102" y="338"/>
                  </a:lnTo>
                  <a:lnTo>
                    <a:pt x="80" y="338"/>
                  </a:lnTo>
                  <a:lnTo>
                    <a:pt x="80" y="338"/>
                  </a:lnTo>
                  <a:lnTo>
                    <a:pt x="70" y="338"/>
                  </a:lnTo>
                  <a:lnTo>
                    <a:pt x="60" y="334"/>
                  </a:lnTo>
                  <a:lnTo>
                    <a:pt x="52" y="330"/>
                  </a:lnTo>
                  <a:lnTo>
                    <a:pt x="44" y="324"/>
                  </a:lnTo>
                  <a:lnTo>
                    <a:pt x="44" y="324"/>
                  </a:lnTo>
                  <a:lnTo>
                    <a:pt x="38" y="316"/>
                  </a:lnTo>
                  <a:lnTo>
                    <a:pt x="34" y="308"/>
                  </a:lnTo>
                  <a:lnTo>
                    <a:pt x="30" y="300"/>
                  </a:lnTo>
                  <a:lnTo>
                    <a:pt x="30" y="290"/>
                  </a:lnTo>
                  <a:lnTo>
                    <a:pt x="30" y="290"/>
                  </a:lnTo>
                  <a:lnTo>
                    <a:pt x="32" y="280"/>
                  </a:lnTo>
                  <a:lnTo>
                    <a:pt x="36" y="270"/>
                  </a:lnTo>
                  <a:lnTo>
                    <a:pt x="46" y="264"/>
                  </a:lnTo>
                  <a:lnTo>
                    <a:pt x="58" y="258"/>
                  </a:lnTo>
                  <a:lnTo>
                    <a:pt x="58" y="258"/>
                  </a:lnTo>
                  <a:lnTo>
                    <a:pt x="74" y="252"/>
                  </a:lnTo>
                  <a:lnTo>
                    <a:pt x="96" y="248"/>
                  </a:lnTo>
                  <a:lnTo>
                    <a:pt x="120" y="246"/>
                  </a:lnTo>
                  <a:lnTo>
                    <a:pt x="148" y="246"/>
                  </a:lnTo>
                  <a:lnTo>
                    <a:pt x="168" y="246"/>
                  </a:lnTo>
                  <a:lnTo>
                    <a:pt x="168" y="228"/>
                  </a:lnTo>
                  <a:lnTo>
                    <a:pt x="168" y="228"/>
                  </a:lnTo>
                  <a:lnTo>
                    <a:pt x="166" y="206"/>
                  </a:lnTo>
                  <a:lnTo>
                    <a:pt x="160" y="180"/>
                  </a:lnTo>
                  <a:lnTo>
                    <a:pt x="150" y="156"/>
                  </a:lnTo>
                  <a:lnTo>
                    <a:pt x="138" y="130"/>
                  </a:lnTo>
                  <a:lnTo>
                    <a:pt x="132" y="122"/>
                  </a:lnTo>
                  <a:lnTo>
                    <a:pt x="132" y="122"/>
                  </a:lnTo>
                  <a:lnTo>
                    <a:pt x="126" y="110"/>
                  </a:lnTo>
                  <a:lnTo>
                    <a:pt x="122" y="102"/>
                  </a:lnTo>
                  <a:lnTo>
                    <a:pt x="120" y="92"/>
                  </a:lnTo>
                  <a:lnTo>
                    <a:pt x="120" y="82"/>
                  </a:lnTo>
                  <a:lnTo>
                    <a:pt x="120" y="82"/>
                  </a:lnTo>
                  <a:lnTo>
                    <a:pt x="122" y="68"/>
                  </a:lnTo>
                  <a:lnTo>
                    <a:pt x="126" y="58"/>
                  </a:lnTo>
                  <a:lnTo>
                    <a:pt x="136" y="48"/>
                  </a:lnTo>
                  <a:lnTo>
                    <a:pt x="148" y="40"/>
                  </a:lnTo>
                  <a:lnTo>
                    <a:pt x="164" y="108"/>
                  </a:lnTo>
                  <a:lnTo>
                    <a:pt x="242" y="192"/>
                  </a:lnTo>
                  <a:lnTo>
                    <a:pt x="242" y="192"/>
                  </a:lnTo>
                  <a:lnTo>
                    <a:pt x="272" y="230"/>
                  </a:lnTo>
                  <a:lnTo>
                    <a:pt x="272" y="230"/>
                  </a:lnTo>
                  <a:lnTo>
                    <a:pt x="294" y="258"/>
                  </a:lnTo>
                  <a:lnTo>
                    <a:pt x="304" y="268"/>
                  </a:lnTo>
                  <a:lnTo>
                    <a:pt x="312" y="272"/>
                  </a:lnTo>
                  <a:lnTo>
                    <a:pt x="312" y="272"/>
                  </a:lnTo>
                  <a:lnTo>
                    <a:pt x="320" y="276"/>
                  </a:lnTo>
                  <a:lnTo>
                    <a:pt x="334" y="278"/>
                  </a:lnTo>
                  <a:lnTo>
                    <a:pt x="372" y="278"/>
                  </a:lnTo>
                  <a:lnTo>
                    <a:pt x="372" y="278"/>
                  </a:lnTo>
                  <a:lnTo>
                    <a:pt x="376" y="296"/>
                  </a:lnTo>
                  <a:lnTo>
                    <a:pt x="380" y="314"/>
                  </a:lnTo>
                  <a:lnTo>
                    <a:pt x="382" y="330"/>
                  </a:lnTo>
                  <a:lnTo>
                    <a:pt x="384" y="348"/>
                  </a:lnTo>
                  <a:lnTo>
                    <a:pt x="384" y="348"/>
                  </a:lnTo>
                  <a:lnTo>
                    <a:pt x="382" y="364"/>
                  </a:lnTo>
                  <a:lnTo>
                    <a:pt x="380" y="378"/>
                  </a:lnTo>
                  <a:lnTo>
                    <a:pt x="372" y="410"/>
                  </a:lnTo>
                  <a:lnTo>
                    <a:pt x="320" y="410"/>
                  </a:lnTo>
                  <a:lnTo>
                    <a:pt x="318" y="412"/>
                  </a:lnTo>
                  <a:lnTo>
                    <a:pt x="318" y="412"/>
                  </a:lnTo>
                  <a:lnTo>
                    <a:pt x="302" y="432"/>
                  </a:lnTo>
                  <a:lnTo>
                    <a:pt x="282" y="452"/>
                  </a:lnTo>
                  <a:lnTo>
                    <a:pt x="262" y="468"/>
                  </a:lnTo>
                  <a:lnTo>
                    <a:pt x="238" y="484"/>
                  </a:lnTo>
                  <a:lnTo>
                    <a:pt x="224" y="484"/>
                  </a:lnTo>
                  <a:lnTo>
                    <a:pt x="260" y="468"/>
                  </a:lnTo>
                  <a:close/>
                </a:path>
              </a:pathLst>
            </a:custGeom>
            <a:solidFill>
              <a:srgbClr val="DAD7C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5"/>
            <p:cNvSpPr>
              <a:spLocks noEditPoints="1"/>
            </p:cNvSpPr>
            <p:nvPr/>
          </p:nvSpPr>
          <p:spPr bwMode="auto">
            <a:xfrm>
              <a:off x="5041910" y="3282546"/>
              <a:ext cx="559503" cy="666640"/>
            </a:xfrm>
            <a:custGeom>
              <a:avLst/>
              <a:gdLst>
                <a:gd name="T0" fmla="*/ 0 w 376"/>
                <a:gd name="T1" fmla="*/ 200 h 448"/>
                <a:gd name="T2" fmla="*/ 42 w 376"/>
                <a:gd name="T3" fmla="*/ 146 h 448"/>
                <a:gd name="T4" fmla="*/ 42 w 376"/>
                <a:gd name="T5" fmla="*/ 132 h 448"/>
                <a:gd name="T6" fmla="*/ 48 w 376"/>
                <a:gd name="T7" fmla="*/ 102 h 448"/>
                <a:gd name="T8" fmla="*/ 54 w 376"/>
                <a:gd name="T9" fmla="*/ 90 h 448"/>
                <a:gd name="T10" fmla="*/ 66 w 376"/>
                <a:gd name="T11" fmla="*/ 64 h 448"/>
                <a:gd name="T12" fmla="*/ 84 w 376"/>
                <a:gd name="T13" fmla="*/ 42 h 448"/>
                <a:gd name="T14" fmla="*/ 94 w 376"/>
                <a:gd name="T15" fmla="*/ 34 h 448"/>
                <a:gd name="T16" fmla="*/ 118 w 376"/>
                <a:gd name="T17" fmla="*/ 18 h 448"/>
                <a:gd name="T18" fmla="*/ 130 w 376"/>
                <a:gd name="T19" fmla="*/ 12 h 448"/>
                <a:gd name="T20" fmla="*/ 158 w 376"/>
                <a:gd name="T21" fmla="*/ 4 h 448"/>
                <a:gd name="T22" fmla="*/ 188 w 376"/>
                <a:gd name="T23" fmla="*/ 0 h 448"/>
                <a:gd name="T24" fmla="*/ 202 w 376"/>
                <a:gd name="T25" fmla="*/ 0 h 448"/>
                <a:gd name="T26" fmla="*/ 232 w 376"/>
                <a:gd name="T27" fmla="*/ 6 h 448"/>
                <a:gd name="T28" fmla="*/ 246 w 376"/>
                <a:gd name="T29" fmla="*/ 12 h 448"/>
                <a:gd name="T30" fmla="*/ 270 w 376"/>
                <a:gd name="T31" fmla="*/ 26 h 448"/>
                <a:gd name="T32" fmla="*/ 292 w 376"/>
                <a:gd name="T33" fmla="*/ 44 h 448"/>
                <a:gd name="T34" fmla="*/ 300 w 376"/>
                <a:gd name="T35" fmla="*/ 54 h 448"/>
                <a:gd name="T36" fmla="*/ 316 w 376"/>
                <a:gd name="T37" fmla="*/ 76 h 448"/>
                <a:gd name="T38" fmla="*/ 322 w 376"/>
                <a:gd name="T39" fmla="*/ 90 h 448"/>
                <a:gd name="T40" fmla="*/ 332 w 376"/>
                <a:gd name="T41" fmla="*/ 116 h 448"/>
                <a:gd name="T42" fmla="*/ 334 w 376"/>
                <a:gd name="T43" fmla="*/ 146 h 448"/>
                <a:gd name="T44" fmla="*/ 376 w 376"/>
                <a:gd name="T45" fmla="*/ 200 h 448"/>
                <a:gd name="T46" fmla="*/ 0 w 376"/>
                <a:gd name="T47" fmla="*/ 448 h 448"/>
                <a:gd name="T48" fmla="*/ 278 w 376"/>
                <a:gd name="T49" fmla="*/ 146 h 448"/>
                <a:gd name="T50" fmla="*/ 272 w 376"/>
                <a:gd name="T51" fmla="*/ 110 h 448"/>
                <a:gd name="T52" fmla="*/ 264 w 376"/>
                <a:gd name="T53" fmla="*/ 96 h 448"/>
                <a:gd name="T54" fmla="*/ 252 w 376"/>
                <a:gd name="T55" fmla="*/ 82 h 448"/>
                <a:gd name="T56" fmla="*/ 224 w 376"/>
                <a:gd name="T57" fmla="*/ 64 h 448"/>
                <a:gd name="T58" fmla="*/ 206 w 376"/>
                <a:gd name="T59" fmla="*/ 58 h 448"/>
                <a:gd name="T60" fmla="*/ 188 w 376"/>
                <a:gd name="T61" fmla="*/ 56 h 448"/>
                <a:gd name="T62" fmla="*/ 152 w 376"/>
                <a:gd name="T63" fmla="*/ 64 h 448"/>
                <a:gd name="T64" fmla="*/ 138 w 376"/>
                <a:gd name="T65" fmla="*/ 72 h 448"/>
                <a:gd name="T66" fmla="*/ 124 w 376"/>
                <a:gd name="T67" fmla="*/ 82 h 448"/>
                <a:gd name="T68" fmla="*/ 104 w 376"/>
                <a:gd name="T69" fmla="*/ 110 h 448"/>
                <a:gd name="T70" fmla="*/ 98 w 376"/>
                <a:gd name="T71" fmla="*/ 128 h 448"/>
                <a:gd name="T72" fmla="*/ 98 w 376"/>
                <a:gd name="T73" fmla="*/ 200 h 448"/>
                <a:gd name="T74" fmla="*/ 278 w 376"/>
                <a:gd name="T75" fmla="*/ 14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48">
                  <a:moveTo>
                    <a:pt x="0" y="448"/>
                  </a:moveTo>
                  <a:lnTo>
                    <a:pt x="0" y="200"/>
                  </a:lnTo>
                  <a:lnTo>
                    <a:pt x="42" y="200"/>
                  </a:lnTo>
                  <a:lnTo>
                    <a:pt x="42" y="146"/>
                  </a:lnTo>
                  <a:lnTo>
                    <a:pt x="42" y="146"/>
                  </a:lnTo>
                  <a:lnTo>
                    <a:pt x="42" y="132"/>
                  </a:lnTo>
                  <a:lnTo>
                    <a:pt x="44" y="116"/>
                  </a:lnTo>
                  <a:lnTo>
                    <a:pt x="48" y="102"/>
                  </a:lnTo>
                  <a:lnTo>
                    <a:pt x="54" y="90"/>
                  </a:lnTo>
                  <a:lnTo>
                    <a:pt x="54" y="90"/>
                  </a:lnTo>
                  <a:lnTo>
                    <a:pt x="60" y="76"/>
                  </a:lnTo>
                  <a:lnTo>
                    <a:pt x="66" y="64"/>
                  </a:lnTo>
                  <a:lnTo>
                    <a:pt x="74" y="54"/>
                  </a:lnTo>
                  <a:lnTo>
                    <a:pt x="84" y="42"/>
                  </a:lnTo>
                  <a:lnTo>
                    <a:pt x="84" y="42"/>
                  </a:lnTo>
                  <a:lnTo>
                    <a:pt x="94" y="34"/>
                  </a:lnTo>
                  <a:lnTo>
                    <a:pt x="106" y="24"/>
                  </a:lnTo>
                  <a:lnTo>
                    <a:pt x="118" y="18"/>
                  </a:lnTo>
                  <a:lnTo>
                    <a:pt x="130" y="12"/>
                  </a:lnTo>
                  <a:lnTo>
                    <a:pt x="130" y="12"/>
                  </a:lnTo>
                  <a:lnTo>
                    <a:pt x="144" y="6"/>
                  </a:lnTo>
                  <a:lnTo>
                    <a:pt x="158" y="4"/>
                  </a:lnTo>
                  <a:lnTo>
                    <a:pt x="172" y="0"/>
                  </a:lnTo>
                  <a:lnTo>
                    <a:pt x="188" y="0"/>
                  </a:lnTo>
                  <a:lnTo>
                    <a:pt x="188" y="0"/>
                  </a:lnTo>
                  <a:lnTo>
                    <a:pt x="202" y="0"/>
                  </a:lnTo>
                  <a:lnTo>
                    <a:pt x="218" y="4"/>
                  </a:lnTo>
                  <a:lnTo>
                    <a:pt x="232" y="6"/>
                  </a:lnTo>
                  <a:lnTo>
                    <a:pt x="246" y="12"/>
                  </a:lnTo>
                  <a:lnTo>
                    <a:pt x="246" y="12"/>
                  </a:lnTo>
                  <a:lnTo>
                    <a:pt x="258" y="18"/>
                  </a:lnTo>
                  <a:lnTo>
                    <a:pt x="270" y="26"/>
                  </a:lnTo>
                  <a:lnTo>
                    <a:pt x="282" y="34"/>
                  </a:lnTo>
                  <a:lnTo>
                    <a:pt x="292" y="44"/>
                  </a:lnTo>
                  <a:lnTo>
                    <a:pt x="292" y="44"/>
                  </a:lnTo>
                  <a:lnTo>
                    <a:pt x="300" y="54"/>
                  </a:lnTo>
                  <a:lnTo>
                    <a:pt x="310" y="64"/>
                  </a:lnTo>
                  <a:lnTo>
                    <a:pt x="316" y="76"/>
                  </a:lnTo>
                  <a:lnTo>
                    <a:pt x="322" y="90"/>
                  </a:lnTo>
                  <a:lnTo>
                    <a:pt x="322" y="90"/>
                  </a:lnTo>
                  <a:lnTo>
                    <a:pt x="328" y="102"/>
                  </a:lnTo>
                  <a:lnTo>
                    <a:pt x="332" y="116"/>
                  </a:lnTo>
                  <a:lnTo>
                    <a:pt x="334" y="132"/>
                  </a:lnTo>
                  <a:lnTo>
                    <a:pt x="334" y="146"/>
                  </a:lnTo>
                  <a:lnTo>
                    <a:pt x="334" y="200"/>
                  </a:lnTo>
                  <a:lnTo>
                    <a:pt x="376" y="200"/>
                  </a:lnTo>
                  <a:lnTo>
                    <a:pt x="376" y="448"/>
                  </a:lnTo>
                  <a:lnTo>
                    <a:pt x="0" y="448"/>
                  </a:lnTo>
                  <a:close/>
                  <a:moveTo>
                    <a:pt x="278" y="146"/>
                  </a:moveTo>
                  <a:lnTo>
                    <a:pt x="278" y="146"/>
                  </a:lnTo>
                  <a:lnTo>
                    <a:pt x="276" y="128"/>
                  </a:lnTo>
                  <a:lnTo>
                    <a:pt x="272" y="110"/>
                  </a:lnTo>
                  <a:lnTo>
                    <a:pt x="272" y="110"/>
                  </a:lnTo>
                  <a:lnTo>
                    <a:pt x="264" y="96"/>
                  </a:lnTo>
                  <a:lnTo>
                    <a:pt x="252" y="82"/>
                  </a:lnTo>
                  <a:lnTo>
                    <a:pt x="252" y="82"/>
                  </a:lnTo>
                  <a:lnTo>
                    <a:pt x="238" y="72"/>
                  </a:lnTo>
                  <a:lnTo>
                    <a:pt x="224" y="64"/>
                  </a:lnTo>
                  <a:lnTo>
                    <a:pt x="224" y="64"/>
                  </a:lnTo>
                  <a:lnTo>
                    <a:pt x="206" y="58"/>
                  </a:lnTo>
                  <a:lnTo>
                    <a:pt x="188" y="56"/>
                  </a:lnTo>
                  <a:lnTo>
                    <a:pt x="188" y="56"/>
                  </a:lnTo>
                  <a:lnTo>
                    <a:pt x="170" y="58"/>
                  </a:lnTo>
                  <a:lnTo>
                    <a:pt x="152" y="64"/>
                  </a:lnTo>
                  <a:lnTo>
                    <a:pt x="152" y="64"/>
                  </a:lnTo>
                  <a:lnTo>
                    <a:pt x="138" y="72"/>
                  </a:lnTo>
                  <a:lnTo>
                    <a:pt x="124" y="82"/>
                  </a:lnTo>
                  <a:lnTo>
                    <a:pt x="124" y="82"/>
                  </a:lnTo>
                  <a:lnTo>
                    <a:pt x="112" y="96"/>
                  </a:lnTo>
                  <a:lnTo>
                    <a:pt x="104" y="110"/>
                  </a:lnTo>
                  <a:lnTo>
                    <a:pt x="104" y="110"/>
                  </a:lnTo>
                  <a:lnTo>
                    <a:pt x="98" y="128"/>
                  </a:lnTo>
                  <a:lnTo>
                    <a:pt x="98" y="146"/>
                  </a:lnTo>
                  <a:lnTo>
                    <a:pt x="98" y="200"/>
                  </a:lnTo>
                  <a:lnTo>
                    <a:pt x="278" y="200"/>
                  </a:lnTo>
                  <a:lnTo>
                    <a:pt x="278" y="146"/>
                  </a:lnTo>
                  <a:close/>
                </a:path>
              </a:pathLst>
            </a:custGeom>
            <a:solidFill>
              <a:srgbClr val="DAD7C5"/>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3" name="TextBox 22"/>
          <p:cNvSpPr txBox="1"/>
          <p:nvPr/>
        </p:nvSpPr>
        <p:spPr>
          <a:xfrm>
            <a:off x="1331641" y="732642"/>
            <a:ext cx="6264697" cy="830997"/>
          </a:xfrm>
          <a:prstGeom prst="rect">
            <a:avLst/>
          </a:prstGeom>
          <a:noFill/>
        </p:spPr>
        <p:txBody>
          <a:bodyPr wrap="square" rtlCol="0">
            <a:spAutoFit/>
          </a:bodyPr>
          <a:lstStyle/>
          <a:p>
            <a:pPr algn="ctr"/>
            <a:r>
              <a:rPr lang="zh-CN" altLang="en-US" sz="4800" dirty="0" smtClean="0">
                <a:solidFill>
                  <a:srgbClr val="B25538"/>
                </a:solidFill>
                <a:latin typeface="+mn-ea"/>
              </a:rPr>
              <a:t>微服务</a:t>
            </a:r>
            <a:endParaRPr lang="zh-CN" altLang="en-US" sz="4800" dirty="0">
              <a:solidFill>
                <a:srgbClr val="B25538"/>
              </a:solidFill>
              <a:latin typeface="+mn-ea"/>
            </a:endParaRPr>
          </a:p>
        </p:txBody>
      </p:sp>
      <p:sp>
        <p:nvSpPr>
          <p:cNvPr id="24" name="TextBox 23"/>
          <p:cNvSpPr txBox="1"/>
          <p:nvPr/>
        </p:nvSpPr>
        <p:spPr>
          <a:xfrm>
            <a:off x="1797534" y="1892320"/>
            <a:ext cx="5184576" cy="400110"/>
          </a:xfrm>
          <a:prstGeom prst="rect">
            <a:avLst/>
          </a:prstGeom>
          <a:noFill/>
        </p:spPr>
        <p:txBody>
          <a:bodyPr wrap="square" rtlCol="0">
            <a:spAutoFit/>
          </a:bodyPr>
          <a:lstStyle/>
          <a:p>
            <a:pPr algn="ctr"/>
            <a:r>
              <a:rPr lang="zh-CN" altLang="en-US" sz="2000" dirty="0" smtClean="0">
                <a:solidFill>
                  <a:srgbClr val="507281"/>
                </a:solidFill>
                <a:latin typeface="+mn-ea"/>
              </a:rPr>
              <a:t>基于</a:t>
            </a:r>
            <a:r>
              <a:rPr lang="en-US" altLang="zh-CN" sz="2000" dirty="0" err="1" smtClean="0">
                <a:solidFill>
                  <a:srgbClr val="507281"/>
                </a:solidFill>
                <a:latin typeface="+mn-ea"/>
              </a:rPr>
              <a:t>springcloud</a:t>
            </a:r>
            <a:r>
              <a:rPr lang="zh-CN" altLang="en-US" sz="2000" dirty="0" smtClean="0">
                <a:solidFill>
                  <a:srgbClr val="507281"/>
                </a:solidFill>
                <a:latin typeface="+mn-ea"/>
              </a:rPr>
              <a:t>微服务理论与实践</a:t>
            </a:r>
            <a:endParaRPr lang="en-US" altLang="zh-CN" sz="2000" dirty="0">
              <a:solidFill>
                <a:srgbClr val="507281"/>
              </a:solidFill>
              <a:latin typeface="+mn-ea"/>
            </a:endParaRPr>
          </a:p>
        </p:txBody>
      </p:sp>
      <p:sp>
        <p:nvSpPr>
          <p:cNvPr id="3" name="文本框 2"/>
          <p:cNvSpPr txBox="1"/>
          <p:nvPr/>
        </p:nvSpPr>
        <p:spPr>
          <a:xfrm>
            <a:off x="7964504" y="4712733"/>
            <a:ext cx="1005084" cy="369332"/>
          </a:xfrm>
          <a:prstGeom prst="rect">
            <a:avLst/>
          </a:prstGeom>
          <a:noFill/>
        </p:spPr>
        <p:txBody>
          <a:bodyPr wrap="square" rtlCol="0">
            <a:spAutoFit/>
          </a:bodyPr>
          <a:lstStyle/>
          <a:p>
            <a:r>
              <a:rPr lang="zh-CN" altLang="en-US" dirty="0" smtClean="0"/>
              <a:t>张剑军</a:t>
            </a:r>
            <a:endParaRPr lang="zh-CN" altLang="en-US" dirty="0"/>
          </a:p>
        </p:txBody>
      </p:sp>
    </p:spTree>
    <p:extLst>
      <p:ext uri="{BB962C8B-B14F-4D97-AF65-F5344CB8AC3E}">
        <p14:creationId xmlns:p14="http://schemas.microsoft.com/office/powerpoint/2010/main" val="3359739628"/>
      </p:ext>
    </p:extLst>
  </p:cSld>
  <p:clrMapOvr>
    <a:masterClrMapping/>
  </p:clrMapOvr>
  <mc:AlternateContent xmlns:mc="http://schemas.openxmlformats.org/markup-compatibility/2006" xmlns:p14="http://schemas.microsoft.com/office/powerpoint/2010/main">
    <mc:Choice Requires="p14">
      <p:transition spd="slow" p14:dur="2000" advTm="2517"/>
    </mc:Choice>
    <mc:Fallback xmlns="">
      <p:transition spd="slow" advTm="25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896" y="-85338"/>
            <a:ext cx="3610744" cy="857250"/>
          </a:xfrm>
        </p:spPr>
        <p:txBody>
          <a:bodyPr>
            <a:normAutofit/>
          </a:bodyPr>
          <a:lstStyle/>
          <a:p>
            <a:r>
              <a:rPr lang="zh-CN" altLang="en-US" dirty="0"/>
              <a:t>什么是微</a:t>
            </a:r>
            <a:r>
              <a:rPr lang="zh-CN" altLang="en-US" dirty="0" smtClean="0"/>
              <a:t>服务</a:t>
            </a:r>
            <a:endParaRPr lang="zh-CN" altLang="en-US" sz="2800" dirty="0"/>
          </a:p>
        </p:txBody>
      </p:sp>
      <p:sp>
        <p:nvSpPr>
          <p:cNvPr id="39" name="文本框 38"/>
          <p:cNvSpPr txBox="1"/>
          <p:nvPr/>
        </p:nvSpPr>
        <p:spPr>
          <a:xfrm>
            <a:off x="5076056" y="125581"/>
            <a:ext cx="2232248" cy="523220"/>
          </a:xfrm>
          <a:prstGeom prst="rect">
            <a:avLst/>
          </a:prstGeom>
          <a:noFill/>
        </p:spPr>
        <p:txBody>
          <a:bodyPr wrap="square" rtlCol="0">
            <a:spAutoFit/>
          </a:bodyPr>
          <a:lstStyle/>
          <a:p>
            <a:r>
              <a:rPr lang="zh-CN" altLang="en-US" sz="2800" dirty="0">
                <a:solidFill>
                  <a:srgbClr val="B25538"/>
                </a:solidFill>
                <a:latin typeface="+mj-lt"/>
                <a:ea typeface="+mj-ea"/>
                <a:cs typeface="+mj-cs"/>
              </a:rPr>
              <a:t>系统</a:t>
            </a:r>
            <a:r>
              <a:rPr lang="zh-CN" altLang="en-US" sz="2800" dirty="0" smtClean="0">
                <a:solidFill>
                  <a:srgbClr val="B25538"/>
                </a:solidFill>
                <a:latin typeface="+mj-lt"/>
                <a:ea typeface="+mj-ea"/>
                <a:cs typeface="+mj-cs"/>
              </a:rPr>
              <a:t>演进</a:t>
            </a:r>
            <a:endParaRPr lang="zh-CN" altLang="en-US" sz="2800" dirty="0">
              <a:solidFill>
                <a:srgbClr val="B25538"/>
              </a:solidFill>
              <a:latin typeface="+mj-lt"/>
              <a:ea typeface="+mj-ea"/>
              <a:cs typeface="+mj-cs"/>
            </a:endParaRPr>
          </a:p>
        </p:txBody>
      </p:sp>
      <p:sp>
        <p:nvSpPr>
          <p:cNvPr id="21" name="矩形 20"/>
          <p:cNvSpPr/>
          <p:nvPr/>
        </p:nvSpPr>
        <p:spPr>
          <a:xfrm>
            <a:off x="251520" y="1131590"/>
            <a:ext cx="1512168" cy="2160240"/>
          </a:xfrm>
          <a:prstGeom prst="rect">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5536" y="1347614"/>
            <a:ext cx="1224136" cy="43204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应用</a:t>
            </a:r>
            <a:r>
              <a:rPr lang="en-US" altLang="zh-CN" dirty="0" smtClean="0">
                <a:solidFill>
                  <a:schemeClr val="tx1"/>
                </a:solidFill>
              </a:rPr>
              <a:t>A</a:t>
            </a:r>
            <a:endParaRPr lang="zh-CN" altLang="en-US" dirty="0">
              <a:solidFill>
                <a:schemeClr val="tx1"/>
              </a:solidFill>
            </a:endParaRPr>
          </a:p>
        </p:txBody>
      </p:sp>
      <p:sp>
        <p:nvSpPr>
          <p:cNvPr id="24" name="矩形 23"/>
          <p:cNvSpPr/>
          <p:nvPr/>
        </p:nvSpPr>
        <p:spPr>
          <a:xfrm>
            <a:off x="395536" y="1995686"/>
            <a:ext cx="1224136" cy="43204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a:t>
            </a:r>
            <a:r>
              <a:rPr lang="en-US" altLang="zh-CN" dirty="0" smtClean="0">
                <a:solidFill>
                  <a:schemeClr val="tx1"/>
                </a:solidFill>
              </a:rPr>
              <a:t>A’</a:t>
            </a:r>
            <a:endParaRPr lang="zh-CN" altLang="en-US" dirty="0">
              <a:solidFill>
                <a:schemeClr val="tx1"/>
              </a:solidFill>
            </a:endParaRPr>
          </a:p>
        </p:txBody>
      </p:sp>
      <p:sp>
        <p:nvSpPr>
          <p:cNvPr id="25" name="矩形 24"/>
          <p:cNvSpPr/>
          <p:nvPr/>
        </p:nvSpPr>
        <p:spPr>
          <a:xfrm>
            <a:off x="395536" y="2715766"/>
            <a:ext cx="1224136" cy="43204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a:t>
            </a:r>
            <a:r>
              <a:rPr lang="en-US" altLang="zh-CN" dirty="0">
                <a:solidFill>
                  <a:schemeClr val="tx1"/>
                </a:solidFill>
              </a:rPr>
              <a:t>A</a:t>
            </a:r>
            <a:r>
              <a:rPr lang="en-US" altLang="zh-CN" dirty="0" smtClean="0">
                <a:solidFill>
                  <a:schemeClr val="tx1"/>
                </a:solidFill>
              </a:rPr>
              <a:t>’’</a:t>
            </a:r>
            <a:endParaRPr lang="zh-CN" altLang="en-US" dirty="0">
              <a:solidFill>
                <a:schemeClr val="tx1"/>
              </a:solidFill>
            </a:endParaRPr>
          </a:p>
        </p:txBody>
      </p:sp>
      <p:grpSp>
        <p:nvGrpSpPr>
          <p:cNvPr id="84" name="组合 83"/>
          <p:cNvGrpSpPr/>
          <p:nvPr/>
        </p:nvGrpSpPr>
        <p:grpSpPr>
          <a:xfrm>
            <a:off x="2968552" y="1131590"/>
            <a:ext cx="2179512" cy="2160240"/>
            <a:chOff x="2896544" y="1131590"/>
            <a:chExt cx="2179512" cy="2160240"/>
          </a:xfrm>
        </p:grpSpPr>
        <p:sp>
          <p:nvSpPr>
            <p:cNvPr id="26" name="矩形 25"/>
            <p:cNvSpPr/>
            <p:nvPr/>
          </p:nvSpPr>
          <p:spPr>
            <a:xfrm>
              <a:off x="2896544" y="1131590"/>
              <a:ext cx="2179512" cy="2160240"/>
            </a:xfrm>
            <a:prstGeom prst="rect">
              <a:avLst/>
            </a:prstGeom>
            <a:solidFill>
              <a:schemeClr val="accent2">
                <a:lumMod val="60000"/>
                <a:lumOff val="4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3101927" y="1408998"/>
              <a:ext cx="519441" cy="432048"/>
            </a:xfrm>
            <a:prstGeom prst="rect">
              <a:avLst/>
            </a:prstGeom>
            <a:solidFill>
              <a:schemeClr val="accent3">
                <a:lumMod val="60000"/>
                <a:lumOff val="4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sp>
          <p:nvSpPr>
            <p:cNvPr id="30" name="矩形 29"/>
            <p:cNvSpPr/>
            <p:nvPr/>
          </p:nvSpPr>
          <p:spPr>
            <a:xfrm>
              <a:off x="3078156" y="2615371"/>
              <a:ext cx="519441" cy="432048"/>
            </a:xfrm>
            <a:prstGeom prst="rect">
              <a:avLst/>
            </a:prstGeom>
            <a:solidFill>
              <a:schemeClr val="accent3">
                <a:lumMod val="60000"/>
                <a:lumOff val="4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a:solidFill>
                  <a:schemeClr val="tx1"/>
                </a:solidFill>
              </a:endParaRPr>
            </a:p>
          </p:txBody>
        </p:sp>
        <p:sp>
          <p:nvSpPr>
            <p:cNvPr id="31" name="矩形 30"/>
            <p:cNvSpPr/>
            <p:nvPr/>
          </p:nvSpPr>
          <p:spPr>
            <a:xfrm>
              <a:off x="4340591" y="2615371"/>
              <a:ext cx="519441" cy="432048"/>
            </a:xfrm>
            <a:prstGeom prst="rect">
              <a:avLst/>
            </a:prstGeom>
            <a:solidFill>
              <a:schemeClr val="accent3">
                <a:lumMod val="60000"/>
                <a:lumOff val="4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32" name="矩形 31"/>
            <p:cNvSpPr/>
            <p:nvPr/>
          </p:nvSpPr>
          <p:spPr>
            <a:xfrm>
              <a:off x="4340591" y="1408998"/>
              <a:ext cx="519441" cy="432048"/>
            </a:xfrm>
            <a:prstGeom prst="rect">
              <a:avLst/>
            </a:prstGeom>
            <a:solidFill>
              <a:schemeClr val="accent3">
                <a:lumMod val="60000"/>
                <a:lumOff val="4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cxnSp>
          <p:nvCxnSpPr>
            <p:cNvPr id="33" name="直接连接符 32"/>
            <p:cNvCxnSpPr>
              <a:stCxn id="28" idx="3"/>
            </p:cNvCxnSpPr>
            <p:nvPr/>
          </p:nvCxnSpPr>
          <p:spPr>
            <a:xfrm>
              <a:off x="3621368" y="1625022"/>
              <a:ext cx="719223" cy="0"/>
            </a:xfrm>
            <a:prstGeom prst="line">
              <a:avLst/>
            </a:prstGeom>
            <a:ln w="127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345998" y="1848110"/>
              <a:ext cx="970822" cy="983285"/>
            </a:xfrm>
            <a:prstGeom prst="line">
              <a:avLst/>
            </a:prstGeom>
            <a:ln w="127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0" idx="3"/>
              <a:endCxn id="32" idx="2"/>
            </p:cNvCxnSpPr>
            <p:nvPr/>
          </p:nvCxnSpPr>
          <p:spPr>
            <a:xfrm flipV="1">
              <a:off x="3597597" y="1841046"/>
              <a:ext cx="1002715" cy="990349"/>
            </a:xfrm>
            <a:prstGeom prst="line">
              <a:avLst/>
            </a:prstGeom>
            <a:ln w="127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705679" y="1311429"/>
              <a:ext cx="695452" cy="369332"/>
            </a:xfrm>
            <a:prstGeom prst="rect">
              <a:avLst/>
            </a:prstGeom>
            <a:noFill/>
            <a:ln w="12700">
              <a:noFill/>
            </a:ln>
          </p:spPr>
          <p:txBody>
            <a:bodyPr wrap="square" rtlCol="0">
              <a:spAutoFit/>
            </a:bodyPr>
            <a:lstStyle/>
            <a:p>
              <a:r>
                <a:rPr lang="en-US" altLang="zh-CN" dirty="0" smtClean="0"/>
                <a:t>RPC</a:t>
              </a:r>
              <a:endParaRPr lang="zh-CN" altLang="en-US" dirty="0"/>
            </a:p>
          </p:txBody>
        </p:sp>
      </p:grpSp>
      <p:grpSp>
        <p:nvGrpSpPr>
          <p:cNvPr id="85" name="组合 84"/>
          <p:cNvGrpSpPr/>
          <p:nvPr/>
        </p:nvGrpSpPr>
        <p:grpSpPr>
          <a:xfrm>
            <a:off x="6372200" y="1131590"/>
            <a:ext cx="2448272" cy="2160240"/>
            <a:chOff x="6372200" y="1131590"/>
            <a:chExt cx="2448272" cy="2160240"/>
          </a:xfrm>
        </p:grpSpPr>
        <p:sp>
          <p:nvSpPr>
            <p:cNvPr id="27" name="矩形 26"/>
            <p:cNvSpPr/>
            <p:nvPr/>
          </p:nvSpPr>
          <p:spPr>
            <a:xfrm>
              <a:off x="6372200" y="1131590"/>
              <a:ext cx="2448272" cy="2160240"/>
            </a:xfrm>
            <a:prstGeom prst="rect">
              <a:avLst/>
            </a:prstGeom>
            <a:solidFill>
              <a:schemeClr val="accent5">
                <a:lumMod val="60000"/>
                <a:lumOff val="4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6588224" y="1326843"/>
              <a:ext cx="816716" cy="668842"/>
              <a:chOff x="4403356" y="4135156"/>
              <a:chExt cx="936104" cy="792088"/>
            </a:xfrm>
          </p:grpSpPr>
          <p:sp>
            <p:nvSpPr>
              <p:cNvPr id="47" name="矩形 46"/>
              <p:cNvSpPr/>
              <p:nvPr/>
            </p:nvSpPr>
            <p:spPr>
              <a:xfrm>
                <a:off x="4403356" y="4135156"/>
                <a:ext cx="936104" cy="792088"/>
              </a:xfrm>
              <a:prstGeom prst="rect">
                <a:avLst/>
              </a:prstGeom>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4427984" y="4639383"/>
                <a:ext cx="360040" cy="202583"/>
                <a:chOff x="1907704" y="4045877"/>
                <a:chExt cx="432048" cy="299352"/>
              </a:xfrm>
            </p:grpSpPr>
            <p:sp>
              <p:nvSpPr>
                <p:cNvPr id="48" name="Freeform 63"/>
                <p:cNvSpPr>
                  <a:spLocks/>
                </p:cNvSpPr>
                <p:nvPr/>
              </p:nvSpPr>
              <p:spPr bwMode="auto">
                <a:xfrm>
                  <a:off x="1907704" y="4045877"/>
                  <a:ext cx="432048" cy="198160"/>
                </a:xfrm>
                <a:custGeom>
                  <a:avLst/>
                  <a:gdLst>
                    <a:gd name="T0" fmla="*/ 152 w 578"/>
                    <a:gd name="T1" fmla="*/ 30 h 278"/>
                    <a:gd name="T2" fmla="*/ 128 w 578"/>
                    <a:gd name="T3" fmla="*/ 26 h 278"/>
                    <a:gd name="T4" fmla="*/ 120 w 578"/>
                    <a:gd name="T5" fmla="*/ 18 h 278"/>
                    <a:gd name="T6" fmla="*/ 120 w 578"/>
                    <a:gd name="T7" fmla="*/ 16 h 278"/>
                    <a:gd name="T8" fmla="*/ 116 w 578"/>
                    <a:gd name="T9" fmla="*/ 10 h 278"/>
                    <a:gd name="T10" fmla="*/ 100 w 578"/>
                    <a:gd name="T11" fmla="*/ 2 h 278"/>
                    <a:gd name="T12" fmla="*/ 34 w 578"/>
                    <a:gd name="T13" fmla="*/ 0 h 278"/>
                    <a:gd name="T14" fmla="*/ 26 w 578"/>
                    <a:gd name="T15" fmla="*/ 0 h 278"/>
                    <a:gd name="T16" fmla="*/ 16 w 578"/>
                    <a:gd name="T17" fmla="*/ 6 h 278"/>
                    <a:gd name="T18" fmla="*/ 6 w 578"/>
                    <a:gd name="T19" fmla="*/ 14 h 278"/>
                    <a:gd name="T20" fmla="*/ 2 w 578"/>
                    <a:gd name="T21" fmla="*/ 26 h 278"/>
                    <a:gd name="T22" fmla="*/ 0 w 578"/>
                    <a:gd name="T23" fmla="*/ 40 h 278"/>
                    <a:gd name="T24" fmla="*/ 2 w 578"/>
                    <a:gd name="T25" fmla="*/ 46 h 278"/>
                    <a:gd name="T26" fmla="*/ 6 w 578"/>
                    <a:gd name="T27" fmla="*/ 58 h 278"/>
                    <a:gd name="T28" fmla="*/ 16 w 578"/>
                    <a:gd name="T29" fmla="*/ 66 h 278"/>
                    <a:gd name="T30" fmla="*/ 26 w 578"/>
                    <a:gd name="T31" fmla="*/ 72 h 278"/>
                    <a:gd name="T32" fmla="*/ 82 w 578"/>
                    <a:gd name="T33" fmla="*/ 72 h 278"/>
                    <a:gd name="T34" fmla="*/ 90 w 578"/>
                    <a:gd name="T35" fmla="*/ 72 h 278"/>
                    <a:gd name="T36" fmla="*/ 108 w 578"/>
                    <a:gd name="T37" fmla="*/ 82 h 278"/>
                    <a:gd name="T38" fmla="*/ 122 w 578"/>
                    <a:gd name="T39" fmla="*/ 98 h 278"/>
                    <a:gd name="T40" fmla="*/ 162 w 578"/>
                    <a:gd name="T41" fmla="*/ 246 h 278"/>
                    <a:gd name="T42" fmla="*/ 164 w 578"/>
                    <a:gd name="T43" fmla="*/ 254 h 278"/>
                    <a:gd name="T44" fmla="*/ 178 w 578"/>
                    <a:gd name="T45" fmla="*/ 268 h 278"/>
                    <a:gd name="T46" fmla="*/ 196 w 578"/>
                    <a:gd name="T47" fmla="*/ 278 h 278"/>
                    <a:gd name="T48" fmla="*/ 452 w 578"/>
                    <a:gd name="T49" fmla="*/ 278 h 278"/>
                    <a:gd name="T50" fmla="*/ 466 w 578"/>
                    <a:gd name="T51" fmla="*/ 276 h 278"/>
                    <a:gd name="T52" fmla="*/ 490 w 578"/>
                    <a:gd name="T53" fmla="*/ 260 h 278"/>
                    <a:gd name="T54" fmla="*/ 576 w 578"/>
                    <a:gd name="T55" fmla="*/ 60 h 278"/>
                    <a:gd name="T56" fmla="*/ 578 w 578"/>
                    <a:gd name="T57" fmla="*/ 54 h 278"/>
                    <a:gd name="T58" fmla="*/ 576 w 578"/>
                    <a:gd name="T59" fmla="*/ 44 h 278"/>
                    <a:gd name="T60" fmla="*/ 572 w 578"/>
                    <a:gd name="T61" fmla="*/ 36 h 278"/>
                    <a:gd name="T62" fmla="*/ 562 w 578"/>
                    <a:gd name="T63" fmla="*/ 32 h 278"/>
                    <a:gd name="T64" fmla="*/ 152 w 578"/>
                    <a:gd name="T65" fmla="*/ 3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8" h="278">
                      <a:moveTo>
                        <a:pt x="152" y="30"/>
                      </a:moveTo>
                      <a:lnTo>
                        <a:pt x="152" y="30"/>
                      </a:lnTo>
                      <a:lnTo>
                        <a:pt x="140" y="30"/>
                      </a:lnTo>
                      <a:lnTo>
                        <a:pt x="128" y="26"/>
                      </a:lnTo>
                      <a:lnTo>
                        <a:pt x="122" y="22"/>
                      </a:lnTo>
                      <a:lnTo>
                        <a:pt x="120" y="18"/>
                      </a:lnTo>
                      <a:lnTo>
                        <a:pt x="120" y="16"/>
                      </a:lnTo>
                      <a:lnTo>
                        <a:pt x="120" y="16"/>
                      </a:lnTo>
                      <a:lnTo>
                        <a:pt x="118" y="12"/>
                      </a:lnTo>
                      <a:lnTo>
                        <a:pt x="116" y="10"/>
                      </a:lnTo>
                      <a:lnTo>
                        <a:pt x="110" y="4"/>
                      </a:lnTo>
                      <a:lnTo>
                        <a:pt x="100" y="2"/>
                      </a:lnTo>
                      <a:lnTo>
                        <a:pt x="86" y="0"/>
                      </a:lnTo>
                      <a:lnTo>
                        <a:pt x="34" y="0"/>
                      </a:lnTo>
                      <a:lnTo>
                        <a:pt x="34" y="0"/>
                      </a:lnTo>
                      <a:lnTo>
                        <a:pt x="26" y="0"/>
                      </a:lnTo>
                      <a:lnTo>
                        <a:pt x="20" y="2"/>
                      </a:lnTo>
                      <a:lnTo>
                        <a:pt x="16" y="6"/>
                      </a:lnTo>
                      <a:lnTo>
                        <a:pt x="10" y="10"/>
                      </a:lnTo>
                      <a:lnTo>
                        <a:pt x="6" y="14"/>
                      </a:lnTo>
                      <a:lnTo>
                        <a:pt x="4" y="20"/>
                      </a:lnTo>
                      <a:lnTo>
                        <a:pt x="2" y="26"/>
                      </a:lnTo>
                      <a:lnTo>
                        <a:pt x="0" y="32"/>
                      </a:lnTo>
                      <a:lnTo>
                        <a:pt x="0" y="40"/>
                      </a:lnTo>
                      <a:lnTo>
                        <a:pt x="0" y="40"/>
                      </a:lnTo>
                      <a:lnTo>
                        <a:pt x="2" y="46"/>
                      </a:lnTo>
                      <a:lnTo>
                        <a:pt x="4" y="52"/>
                      </a:lnTo>
                      <a:lnTo>
                        <a:pt x="6" y="58"/>
                      </a:lnTo>
                      <a:lnTo>
                        <a:pt x="10" y="62"/>
                      </a:lnTo>
                      <a:lnTo>
                        <a:pt x="16" y="66"/>
                      </a:lnTo>
                      <a:lnTo>
                        <a:pt x="20" y="70"/>
                      </a:lnTo>
                      <a:lnTo>
                        <a:pt x="26" y="72"/>
                      </a:lnTo>
                      <a:lnTo>
                        <a:pt x="34" y="72"/>
                      </a:lnTo>
                      <a:lnTo>
                        <a:pt x="82" y="72"/>
                      </a:lnTo>
                      <a:lnTo>
                        <a:pt x="82" y="72"/>
                      </a:lnTo>
                      <a:lnTo>
                        <a:pt x="90" y="72"/>
                      </a:lnTo>
                      <a:lnTo>
                        <a:pt x="96" y="74"/>
                      </a:lnTo>
                      <a:lnTo>
                        <a:pt x="108" y="82"/>
                      </a:lnTo>
                      <a:lnTo>
                        <a:pt x="118" y="92"/>
                      </a:lnTo>
                      <a:lnTo>
                        <a:pt x="122" y="98"/>
                      </a:lnTo>
                      <a:lnTo>
                        <a:pt x="124" y="104"/>
                      </a:lnTo>
                      <a:lnTo>
                        <a:pt x="162" y="246"/>
                      </a:lnTo>
                      <a:lnTo>
                        <a:pt x="162" y="246"/>
                      </a:lnTo>
                      <a:lnTo>
                        <a:pt x="164" y="254"/>
                      </a:lnTo>
                      <a:lnTo>
                        <a:pt x="168" y="258"/>
                      </a:lnTo>
                      <a:lnTo>
                        <a:pt x="178" y="268"/>
                      </a:lnTo>
                      <a:lnTo>
                        <a:pt x="190" y="276"/>
                      </a:lnTo>
                      <a:lnTo>
                        <a:pt x="196" y="278"/>
                      </a:lnTo>
                      <a:lnTo>
                        <a:pt x="204" y="278"/>
                      </a:lnTo>
                      <a:lnTo>
                        <a:pt x="452" y="278"/>
                      </a:lnTo>
                      <a:lnTo>
                        <a:pt x="452" y="278"/>
                      </a:lnTo>
                      <a:lnTo>
                        <a:pt x="466" y="276"/>
                      </a:lnTo>
                      <a:lnTo>
                        <a:pt x="480" y="270"/>
                      </a:lnTo>
                      <a:lnTo>
                        <a:pt x="490" y="260"/>
                      </a:lnTo>
                      <a:lnTo>
                        <a:pt x="498" y="248"/>
                      </a:lnTo>
                      <a:lnTo>
                        <a:pt x="576" y="60"/>
                      </a:lnTo>
                      <a:lnTo>
                        <a:pt x="576" y="60"/>
                      </a:lnTo>
                      <a:lnTo>
                        <a:pt x="578" y="54"/>
                      </a:lnTo>
                      <a:lnTo>
                        <a:pt x="578" y="50"/>
                      </a:lnTo>
                      <a:lnTo>
                        <a:pt x="576" y="44"/>
                      </a:lnTo>
                      <a:lnTo>
                        <a:pt x="574" y="40"/>
                      </a:lnTo>
                      <a:lnTo>
                        <a:pt x="572" y="36"/>
                      </a:lnTo>
                      <a:lnTo>
                        <a:pt x="568" y="34"/>
                      </a:lnTo>
                      <a:lnTo>
                        <a:pt x="562" y="32"/>
                      </a:lnTo>
                      <a:lnTo>
                        <a:pt x="556" y="30"/>
                      </a:lnTo>
                      <a:lnTo>
                        <a:pt x="152" y="30"/>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62"/>
                <p:cNvSpPr>
                  <a:spLocks/>
                </p:cNvSpPr>
                <p:nvPr/>
              </p:nvSpPr>
              <p:spPr bwMode="auto">
                <a:xfrm>
                  <a:off x="1986680" y="4247117"/>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2"/>
                <p:cNvSpPr>
                  <a:spLocks/>
                </p:cNvSpPr>
                <p:nvPr/>
              </p:nvSpPr>
              <p:spPr bwMode="auto">
                <a:xfrm>
                  <a:off x="2232772" y="4255822"/>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3" name="Freeform 75"/>
              <p:cNvSpPr>
                <a:spLocks noEditPoints="1"/>
              </p:cNvSpPr>
              <p:nvPr/>
            </p:nvSpPr>
            <p:spPr bwMode="auto">
              <a:xfrm>
                <a:off x="4499992" y="4213829"/>
                <a:ext cx="217684" cy="278997"/>
              </a:xfrm>
              <a:custGeom>
                <a:avLst/>
                <a:gdLst>
                  <a:gd name="T0" fmla="*/ 0 w 376"/>
                  <a:gd name="T1" fmla="*/ 200 h 448"/>
                  <a:gd name="T2" fmla="*/ 42 w 376"/>
                  <a:gd name="T3" fmla="*/ 146 h 448"/>
                  <a:gd name="T4" fmla="*/ 42 w 376"/>
                  <a:gd name="T5" fmla="*/ 132 h 448"/>
                  <a:gd name="T6" fmla="*/ 48 w 376"/>
                  <a:gd name="T7" fmla="*/ 102 h 448"/>
                  <a:gd name="T8" fmla="*/ 54 w 376"/>
                  <a:gd name="T9" fmla="*/ 90 h 448"/>
                  <a:gd name="T10" fmla="*/ 66 w 376"/>
                  <a:gd name="T11" fmla="*/ 64 h 448"/>
                  <a:gd name="T12" fmla="*/ 84 w 376"/>
                  <a:gd name="T13" fmla="*/ 42 h 448"/>
                  <a:gd name="T14" fmla="*/ 94 w 376"/>
                  <a:gd name="T15" fmla="*/ 34 h 448"/>
                  <a:gd name="T16" fmla="*/ 118 w 376"/>
                  <a:gd name="T17" fmla="*/ 18 h 448"/>
                  <a:gd name="T18" fmla="*/ 130 w 376"/>
                  <a:gd name="T19" fmla="*/ 12 h 448"/>
                  <a:gd name="T20" fmla="*/ 158 w 376"/>
                  <a:gd name="T21" fmla="*/ 4 h 448"/>
                  <a:gd name="T22" fmla="*/ 188 w 376"/>
                  <a:gd name="T23" fmla="*/ 0 h 448"/>
                  <a:gd name="T24" fmla="*/ 202 w 376"/>
                  <a:gd name="T25" fmla="*/ 0 h 448"/>
                  <a:gd name="T26" fmla="*/ 232 w 376"/>
                  <a:gd name="T27" fmla="*/ 6 h 448"/>
                  <a:gd name="T28" fmla="*/ 246 w 376"/>
                  <a:gd name="T29" fmla="*/ 12 h 448"/>
                  <a:gd name="T30" fmla="*/ 270 w 376"/>
                  <a:gd name="T31" fmla="*/ 26 h 448"/>
                  <a:gd name="T32" fmla="*/ 292 w 376"/>
                  <a:gd name="T33" fmla="*/ 44 h 448"/>
                  <a:gd name="T34" fmla="*/ 300 w 376"/>
                  <a:gd name="T35" fmla="*/ 54 h 448"/>
                  <a:gd name="T36" fmla="*/ 316 w 376"/>
                  <a:gd name="T37" fmla="*/ 76 h 448"/>
                  <a:gd name="T38" fmla="*/ 322 w 376"/>
                  <a:gd name="T39" fmla="*/ 90 h 448"/>
                  <a:gd name="T40" fmla="*/ 332 w 376"/>
                  <a:gd name="T41" fmla="*/ 116 h 448"/>
                  <a:gd name="T42" fmla="*/ 334 w 376"/>
                  <a:gd name="T43" fmla="*/ 146 h 448"/>
                  <a:gd name="T44" fmla="*/ 376 w 376"/>
                  <a:gd name="T45" fmla="*/ 200 h 448"/>
                  <a:gd name="T46" fmla="*/ 0 w 376"/>
                  <a:gd name="T47" fmla="*/ 448 h 448"/>
                  <a:gd name="T48" fmla="*/ 278 w 376"/>
                  <a:gd name="T49" fmla="*/ 146 h 448"/>
                  <a:gd name="T50" fmla="*/ 272 w 376"/>
                  <a:gd name="T51" fmla="*/ 110 h 448"/>
                  <a:gd name="T52" fmla="*/ 264 w 376"/>
                  <a:gd name="T53" fmla="*/ 96 h 448"/>
                  <a:gd name="T54" fmla="*/ 252 w 376"/>
                  <a:gd name="T55" fmla="*/ 82 h 448"/>
                  <a:gd name="T56" fmla="*/ 224 w 376"/>
                  <a:gd name="T57" fmla="*/ 64 h 448"/>
                  <a:gd name="T58" fmla="*/ 206 w 376"/>
                  <a:gd name="T59" fmla="*/ 58 h 448"/>
                  <a:gd name="T60" fmla="*/ 188 w 376"/>
                  <a:gd name="T61" fmla="*/ 56 h 448"/>
                  <a:gd name="T62" fmla="*/ 152 w 376"/>
                  <a:gd name="T63" fmla="*/ 64 h 448"/>
                  <a:gd name="T64" fmla="*/ 138 w 376"/>
                  <a:gd name="T65" fmla="*/ 72 h 448"/>
                  <a:gd name="T66" fmla="*/ 124 w 376"/>
                  <a:gd name="T67" fmla="*/ 82 h 448"/>
                  <a:gd name="T68" fmla="*/ 104 w 376"/>
                  <a:gd name="T69" fmla="*/ 110 h 448"/>
                  <a:gd name="T70" fmla="*/ 98 w 376"/>
                  <a:gd name="T71" fmla="*/ 128 h 448"/>
                  <a:gd name="T72" fmla="*/ 98 w 376"/>
                  <a:gd name="T73" fmla="*/ 200 h 448"/>
                  <a:gd name="T74" fmla="*/ 278 w 376"/>
                  <a:gd name="T75" fmla="*/ 14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48">
                    <a:moveTo>
                      <a:pt x="0" y="448"/>
                    </a:moveTo>
                    <a:lnTo>
                      <a:pt x="0" y="200"/>
                    </a:lnTo>
                    <a:lnTo>
                      <a:pt x="42" y="200"/>
                    </a:lnTo>
                    <a:lnTo>
                      <a:pt x="42" y="146"/>
                    </a:lnTo>
                    <a:lnTo>
                      <a:pt x="42" y="146"/>
                    </a:lnTo>
                    <a:lnTo>
                      <a:pt x="42" y="132"/>
                    </a:lnTo>
                    <a:lnTo>
                      <a:pt x="44" y="116"/>
                    </a:lnTo>
                    <a:lnTo>
                      <a:pt x="48" y="102"/>
                    </a:lnTo>
                    <a:lnTo>
                      <a:pt x="54" y="90"/>
                    </a:lnTo>
                    <a:lnTo>
                      <a:pt x="54" y="90"/>
                    </a:lnTo>
                    <a:lnTo>
                      <a:pt x="60" y="76"/>
                    </a:lnTo>
                    <a:lnTo>
                      <a:pt x="66" y="64"/>
                    </a:lnTo>
                    <a:lnTo>
                      <a:pt x="74" y="54"/>
                    </a:lnTo>
                    <a:lnTo>
                      <a:pt x="84" y="42"/>
                    </a:lnTo>
                    <a:lnTo>
                      <a:pt x="84" y="42"/>
                    </a:lnTo>
                    <a:lnTo>
                      <a:pt x="94" y="34"/>
                    </a:lnTo>
                    <a:lnTo>
                      <a:pt x="106" y="24"/>
                    </a:lnTo>
                    <a:lnTo>
                      <a:pt x="118" y="18"/>
                    </a:lnTo>
                    <a:lnTo>
                      <a:pt x="130" y="12"/>
                    </a:lnTo>
                    <a:lnTo>
                      <a:pt x="130" y="12"/>
                    </a:lnTo>
                    <a:lnTo>
                      <a:pt x="144" y="6"/>
                    </a:lnTo>
                    <a:lnTo>
                      <a:pt x="158" y="4"/>
                    </a:lnTo>
                    <a:lnTo>
                      <a:pt x="172" y="0"/>
                    </a:lnTo>
                    <a:lnTo>
                      <a:pt x="188" y="0"/>
                    </a:lnTo>
                    <a:lnTo>
                      <a:pt x="188" y="0"/>
                    </a:lnTo>
                    <a:lnTo>
                      <a:pt x="202" y="0"/>
                    </a:lnTo>
                    <a:lnTo>
                      <a:pt x="218" y="4"/>
                    </a:lnTo>
                    <a:lnTo>
                      <a:pt x="232" y="6"/>
                    </a:lnTo>
                    <a:lnTo>
                      <a:pt x="246" y="12"/>
                    </a:lnTo>
                    <a:lnTo>
                      <a:pt x="246" y="12"/>
                    </a:lnTo>
                    <a:lnTo>
                      <a:pt x="258" y="18"/>
                    </a:lnTo>
                    <a:lnTo>
                      <a:pt x="270" y="26"/>
                    </a:lnTo>
                    <a:lnTo>
                      <a:pt x="282" y="34"/>
                    </a:lnTo>
                    <a:lnTo>
                      <a:pt x="292" y="44"/>
                    </a:lnTo>
                    <a:lnTo>
                      <a:pt x="292" y="44"/>
                    </a:lnTo>
                    <a:lnTo>
                      <a:pt x="300" y="54"/>
                    </a:lnTo>
                    <a:lnTo>
                      <a:pt x="310" y="64"/>
                    </a:lnTo>
                    <a:lnTo>
                      <a:pt x="316" y="76"/>
                    </a:lnTo>
                    <a:lnTo>
                      <a:pt x="322" y="90"/>
                    </a:lnTo>
                    <a:lnTo>
                      <a:pt x="322" y="90"/>
                    </a:lnTo>
                    <a:lnTo>
                      <a:pt x="328" y="102"/>
                    </a:lnTo>
                    <a:lnTo>
                      <a:pt x="332" y="116"/>
                    </a:lnTo>
                    <a:lnTo>
                      <a:pt x="334" y="132"/>
                    </a:lnTo>
                    <a:lnTo>
                      <a:pt x="334" y="146"/>
                    </a:lnTo>
                    <a:lnTo>
                      <a:pt x="334" y="200"/>
                    </a:lnTo>
                    <a:lnTo>
                      <a:pt x="376" y="200"/>
                    </a:lnTo>
                    <a:lnTo>
                      <a:pt x="376" y="448"/>
                    </a:lnTo>
                    <a:lnTo>
                      <a:pt x="0" y="448"/>
                    </a:lnTo>
                    <a:close/>
                    <a:moveTo>
                      <a:pt x="278" y="146"/>
                    </a:moveTo>
                    <a:lnTo>
                      <a:pt x="278" y="146"/>
                    </a:lnTo>
                    <a:lnTo>
                      <a:pt x="276" y="128"/>
                    </a:lnTo>
                    <a:lnTo>
                      <a:pt x="272" y="110"/>
                    </a:lnTo>
                    <a:lnTo>
                      <a:pt x="272" y="110"/>
                    </a:lnTo>
                    <a:lnTo>
                      <a:pt x="264" y="96"/>
                    </a:lnTo>
                    <a:lnTo>
                      <a:pt x="252" y="82"/>
                    </a:lnTo>
                    <a:lnTo>
                      <a:pt x="252" y="82"/>
                    </a:lnTo>
                    <a:lnTo>
                      <a:pt x="238" y="72"/>
                    </a:lnTo>
                    <a:lnTo>
                      <a:pt x="224" y="64"/>
                    </a:lnTo>
                    <a:lnTo>
                      <a:pt x="224" y="64"/>
                    </a:lnTo>
                    <a:lnTo>
                      <a:pt x="206" y="58"/>
                    </a:lnTo>
                    <a:lnTo>
                      <a:pt x="188" y="56"/>
                    </a:lnTo>
                    <a:lnTo>
                      <a:pt x="188" y="56"/>
                    </a:lnTo>
                    <a:lnTo>
                      <a:pt x="170" y="58"/>
                    </a:lnTo>
                    <a:lnTo>
                      <a:pt x="152" y="64"/>
                    </a:lnTo>
                    <a:lnTo>
                      <a:pt x="152" y="64"/>
                    </a:lnTo>
                    <a:lnTo>
                      <a:pt x="138" y="72"/>
                    </a:lnTo>
                    <a:lnTo>
                      <a:pt x="124" y="82"/>
                    </a:lnTo>
                    <a:lnTo>
                      <a:pt x="124" y="82"/>
                    </a:lnTo>
                    <a:lnTo>
                      <a:pt x="112" y="96"/>
                    </a:lnTo>
                    <a:lnTo>
                      <a:pt x="104" y="110"/>
                    </a:lnTo>
                    <a:lnTo>
                      <a:pt x="104" y="110"/>
                    </a:lnTo>
                    <a:lnTo>
                      <a:pt x="98" y="128"/>
                    </a:lnTo>
                    <a:lnTo>
                      <a:pt x="98" y="146"/>
                    </a:lnTo>
                    <a:lnTo>
                      <a:pt x="98" y="200"/>
                    </a:lnTo>
                    <a:lnTo>
                      <a:pt x="278" y="200"/>
                    </a:lnTo>
                    <a:lnTo>
                      <a:pt x="278" y="1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8"/>
              <p:cNvSpPr>
                <a:spLocks noEditPoints="1"/>
              </p:cNvSpPr>
              <p:nvPr/>
            </p:nvSpPr>
            <p:spPr bwMode="auto">
              <a:xfrm>
                <a:off x="4931946" y="4213829"/>
                <a:ext cx="288126" cy="278997"/>
              </a:xfrm>
              <a:custGeom>
                <a:avLst/>
                <a:gdLst>
                  <a:gd name="T0" fmla="*/ 320 w 360"/>
                  <a:gd name="T1" fmla="*/ 118 h 362"/>
                  <a:gd name="T2" fmla="*/ 280 w 360"/>
                  <a:gd name="T3" fmla="*/ 66 h 362"/>
                  <a:gd name="T4" fmla="*/ 292 w 360"/>
                  <a:gd name="T5" fmla="*/ 42 h 362"/>
                  <a:gd name="T6" fmla="*/ 258 w 360"/>
                  <a:gd name="T7" fmla="*/ 16 h 362"/>
                  <a:gd name="T8" fmla="*/ 248 w 360"/>
                  <a:gd name="T9" fmla="*/ 16 h 362"/>
                  <a:gd name="T10" fmla="*/ 232 w 360"/>
                  <a:gd name="T11" fmla="*/ 36 h 362"/>
                  <a:gd name="T12" fmla="*/ 174 w 360"/>
                  <a:gd name="T13" fmla="*/ 28 h 362"/>
                  <a:gd name="T14" fmla="*/ 164 w 360"/>
                  <a:gd name="T15" fmla="*/ 4 h 362"/>
                  <a:gd name="T16" fmla="*/ 122 w 360"/>
                  <a:gd name="T17" fmla="*/ 10 h 362"/>
                  <a:gd name="T18" fmla="*/ 116 w 360"/>
                  <a:gd name="T19" fmla="*/ 16 h 362"/>
                  <a:gd name="T20" fmla="*/ 118 w 360"/>
                  <a:gd name="T21" fmla="*/ 42 h 362"/>
                  <a:gd name="T22" fmla="*/ 64 w 360"/>
                  <a:gd name="T23" fmla="*/ 82 h 362"/>
                  <a:gd name="T24" fmla="*/ 42 w 360"/>
                  <a:gd name="T25" fmla="*/ 70 h 362"/>
                  <a:gd name="T26" fmla="*/ 14 w 360"/>
                  <a:gd name="T27" fmla="*/ 104 h 362"/>
                  <a:gd name="T28" fmla="*/ 16 w 360"/>
                  <a:gd name="T29" fmla="*/ 114 h 362"/>
                  <a:gd name="T30" fmla="*/ 36 w 360"/>
                  <a:gd name="T31" fmla="*/ 130 h 362"/>
                  <a:gd name="T32" fmla="*/ 28 w 360"/>
                  <a:gd name="T33" fmla="*/ 188 h 362"/>
                  <a:gd name="T34" fmla="*/ 4 w 360"/>
                  <a:gd name="T35" fmla="*/ 198 h 362"/>
                  <a:gd name="T36" fmla="*/ 8 w 360"/>
                  <a:gd name="T37" fmla="*/ 240 h 362"/>
                  <a:gd name="T38" fmla="*/ 14 w 360"/>
                  <a:gd name="T39" fmla="*/ 246 h 362"/>
                  <a:gd name="T40" fmla="*/ 42 w 360"/>
                  <a:gd name="T41" fmla="*/ 244 h 362"/>
                  <a:gd name="T42" fmla="*/ 80 w 360"/>
                  <a:gd name="T43" fmla="*/ 292 h 362"/>
                  <a:gd name="T44" fmla="*/ 70 w 360"/>
                  <a:gd name="T45" fmla="*/ 316 h 362"/>
                  <a:gd name="T46" fmla="*/ 74 w 360"/>
                  <a:gd name="T47" fmla="*/ 328 h 362"/>
                  <a:gd name="T48" fmla="*/ 110 w 360"/>
                  <a:gd name="T49" fmla="*/ 348 h 362"/>
                  <a:gd name="T50" fmla="*/ 124 w 360"/>
                  <a:gd name="T51" fmla="*/ 330 h 362"/>
                  <a:gd name="T52" fmla="*/ 182 w 360"/>
                  <a:gd name="T53" fmla="*/ 332 h 362"/>
                  <a:gd name="T54" fmla="*/ 196 w 360"/>
                  <a:gd name="T55" fmla="*/ 356 h 362"/>
                  <a:gd name="T56" fmla="*/ 206 w 360"/>
                  <a:gd name="T57" fmla="*/ 362 h 362"/>
                  <a:gd name="T58" fmla="*/ 246 w 360"/>
                  <a:gd name="T59" fmla="*/ 350 h 362"/>
                  <a:gd name="T60" fmla="*/ 242 w 360"/>
                  <a:gd name="T61" fmla="*/ 328 h 362"/>
                  <a:gd name="T62" fmla="*/ 290 w 360"/>
                  <a:gd name="T63" fmla="*/ 284 h 362"/>
                  <a:gd name="T64" fmla="*/ 316 w 360"/>
                  <a:gd name="T65" fmla="*/ 292 h 362"/>
                  <a:gd name="T66" fmla="*/ 328 w 360"/>
                  <a:gd name="T67" fmla="*/ 288 h 362"/>
                  <a:gd name="T68" fmla="*/ 346 w 360"/>
                  <a:gd name="T69" fmla="*/ 252 h 362"/>
                  <a:gd name="T70" fmla="*/ 330 w 360"/>
                  <a:gd name="T71" fmla="*/ 238 h 362"/>
                  <a:gd name="T72" fmla="*/ 330 w 360"/>
                  <a:gd name="T73" fmla="*/ 180 h 362"/>
                  <a:gd name="T74" fmla="*/ 354 w 360"/>
                  <a:gd name="T75" fmla="*/ 166 h 362"/>
                  <a:gd name="T76" fmla="*/ 360 w 360"/>
                  <a:gd name="T77" fmla="*/ 160 h 362"/>
                  <a:gd name="T78" fmla="*/ 350 w 360"/>
                  <a:gd name="T79" fmla="*/ 118 h 362"/>
                  <a:gd name="T80" fmla="*/ 342 w 360"/>
                  <a:gd name="T81" fmla="*/ 116 h 362"/>
                  <a:gd name="T82" fmla="*/ 166 w 360"/>
                  <a:gd name="T83" fmla="*/ 262 h 362"/>
                  <a:gd name="T84" fmla="*/ 114 w 360"/>
                  <a:gd name="T85" fmla="*/ 230 h 362"/>
                  <a:gd name="T86" fmla="*/ 98 w 360"/>
                  <a:gd name="T87" fmla="*/ 184 h 362"/>
                  <a:gd name="T88" fmla="*/ 120 w 360"/>
                  <a:gd name="T89" fmla="*/ 126 h 362"/>
                  <a:gd name="T90" fmla="*/ 162 w 360"/>
                  <a:gd name="T91" fmla="*/ 102 h 362"/>
                  <a:gd name="T92" fmla="*/ 224 w 360"/>
                  <a:gd name="T93" fmla="*/ 112 h 362"/>
                  <a:gd name="T94" fmla="*/ 260 w 360"/>
                  <a:gd name="T95" fmla="*/ 162 h 362"/>
                  <a:gd name="T96" fmla="*/ 258 w 360"/>
                  <a:gd name="T97" fmla="*/ 210 h 362"/>
                  <a:gd name="T98" fmla="*/ 214 w 360"/>
                  <a:gd name="T99" fmla="*/ 25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0" h="362">
                    <a:moveTo>
                      <a:pt x="342" y="116"/>
                    </a:moveTo>
                    <a:lnTo>
                      <a:pt x="328" y="120"/>
                    </a:lnTo>
                    <a:lnTo>
                      <a:pt x="328" y="120"/>
                    </a:lnTo>
                    <a:lnTo>
                      <a:pt x="320" y="118"/>
                    </a:lnTo>
                    <a:lnTo>
                      <a:pt x="316" y="114"/>
                    </a:lnTo>
                    <a:lnTo>
                      <a:pt x="284" y="72"/>
                    </a:lnTo>
                    <a:lnTo>
                      <a:pt x="284" y="72"/>
                    </a:lnTo>
                    <a:lnTo>
                      <a:pt x="280" y="66"/>
                    </a:lnTo>
                    <a:lnTo>
                      <a:pt x="282" y="58"/>
                    </a:lnTo>
                    <a:lnTo>
                      <a:pt x="290" y="46"/>
                    </a:lnTo>
                    <a:lnTo>
                      <a:pt x="290" y="46"/>
                    </a:lnTo>
                    <a:lnTo>
                      <a:pt x="292" y="42"/>
                    </a:lnTo>
                    <a:lnTo>
                      <a:pt x="292" y="40"/>
                    </a:lnTo>
                    <a:lnTo>
                      <a:pt x="290" y="36"/>
                    </a:lnTo>
                    <a:lnTo>
                      <a:pt x="288" y="34"/>
                    </a:lnTo>
                    <a:lnTo>
                      <a:pt x="258" y="16"/>
                    </a:lnTo>
                    <a:lnTo>
                      <a:pt x="258" y="16"/>
                    </a:lnTo>
                    <a:lnTo>
                      <a:pt x="254" y="14"/>
                    </a:lnTo>
                    <a:lnTo>
                      <a:pt x="252" y="16"/>
                    </a:lnTo>
                    <a:lnTo>
                      <a:pt x="248" y="16"/>
                    </a:lnTo>
                    <a:lnTo>
                      <a:pt x="246" y="18"/>
                    </a:lnTo>
                    <a:lnTo>
                      <a:pt x="238" y="32"/>
                    </a:lnTo>
                    <a:lnTo>
                      <a:pt x="238" y="32"/>
                    </a:lnTo>
                    <a:lnTo>
                      <a:pt x="232" y="36"/>
                    </a:lnTo>
                    <a:lnTo>
                      <a:pt x="226" y="38"/>
                    </a:lnTo>
                    <a:lnTo>
                      <a:pt x="180" y="30"/>
                    </a:lnTo>
                    <a:lnTo>
                      <a:pt x="180" y="30"/>
                    </a:lnTo>
                    <a:lnTo>
                      <a:pt x="174" y="28"/>
                    </a:lnTo>
                    <a:lnTo>
                      <a:pt x="170" y="22"/>
                    </a:lnTo>
                    <a:lnTo>
                      <a:pt x="166" y="8"/>
                    </a:lnTo>
                    <a:lnTo>
                      <a:pt x="166" y="8"/>
                    </a:lnTo>
                    <a:lnTo>
                      <a:pt x="164" y="4"/>
                    </a:lnTo>
                    <a:lnTo>
                      <a:pt x="162" y="2"/>
                    </a:lnTo>
                    <a:lnTo>
                      <a:pt x="160" y="0"/>
                    </a:lnTo>
                    <a:lnTo>
                      <a:pt x="156" y="0"/>
                    </a:lnTo>
                    <a:lnTo>
                      <a:pt x="122" y="10"/>
                    </a:lnTo>
                    <a:lnTo>
                      <a:pt x="122" y="10"/>
                    </a:lnTo>
                    <a:lnTo>
                      <a:pt x="118" y="10"/>
                    </a:lnTo>
                    <a:lnTo>
                      <a:pt x="116" y="12"/>
                    </a:lnTo>
                    <a:lnTo>
                      <a:pt x="116" y="16"/>
                    </a:lnTo>
                    <a:lnTo>
                      <a:pt x="116" y="20"/>
                    </a:lnTo>
                    <a:lnTo>
                      <a:pt x="120" y="34"/>
                    </a:lnTo>
                    <a:lnTo>
                      <a:pt x="120" y="34"/>
                    </a:lnTo>
                    <a:lnTo>
                      <a:pt x="118" y="42"/>
                    </a:lnTo>
                    <a:lnTo>
                      <a:pt x="114" y="46"/>
                    </a:lnTo>
                    <a:lnTo>
                      <a:pt x="72" y="78"/>
                    </a:lnTo>
                    <a:lnTo>
                      <a:pt x="72" y="78"/>
                    </a:lnTo>
                    <a:lnTo>
                      <a:pt x="64" y="82"/>
                    </a:lnTo>
                    <a:lnTo>
                      <a:pt x="58" y="80"/>
                    </a:lnTo>
                    <a:lnTo>
                      <a:pt x="44" y="72"/>
                    </a:lnTo>
                    <a:lnTo>
                      <a:pt x="44" y="72"/>
                    </a:lnTo>
                    <a:lnTo>
                      <a:pt x="42" y="70"/>
                    </a:lnTo>
                    <a:lnTo>
                      <a:pt x="38" y="70"/>
                    </a:lnTo>
                    <a:lnTo>
                      <a:pt x="36" y="72"/>
                    </a:lnTo>
                    <a:lnTo>
                      <a:pt x="34" y="74"/>
                    </a:lnTo>
                    <a:lnTo>
                      <a:pt x="14" y="104"/>
                    </a:lnTo>
                    <a:lnTo>
                      <a:pt x="14" y="104"/>
                    </a:lnTo>
                    <a:lnTo>
                      <a:pt x="14" y="108"/>
                    </a:lnTo>
                    <a:lnTo>
                      <a:pt x="14" y="110"/>
                    </a:lnTo>
                    <a:lnTo>
                      <a:pt x="16" y="114"/>
                    </a:lnTo>
                    <a:lnTo>
                      <a:pt x="18" y="116"/>
                    </a:lnTo>
                    <a:lnTo>
                      <a:pt x="32" y="124"/>
                    </a:lnTo>
                    <a:lnTo>
                      <a:pt x="32" y="124"/>
                    </a:lnTo>
                    <a:lnTo>
                      <a:pt x="36" y="130"/>
                    </a:lnTo>
                    <a:lnTo>
                      <a:pt x="38" y="138"/>
                    </a:lnTo>
                    <a:lnTo>
                      <a:pt x="30" y="182"/>
                    </a:lnTo>
                    <a:lnTo>
                      <a:pt x="30" y="182"/>
                    </a:lnTo>
                    <a:lnTo>
                      <a:pt x="28" y="188"/>
                    </a:lnTo>
                    <a:lnTo>
                      <a:pt x="22" y="192"/>
                    </a:lnTo>
                    <a:lnTo>
                      <a:pt x="6" y="196"/>
                    </a:lnTo>
                    <a:lnTo>
                      <a:pt x="6" y="196"/>
                    </a:lnTo>
                    <a:lnTo>
                      <a:pt x="4" y="198"/>
                    </a:lnTo>
                    <a:lnTo>
                      <a:pt x="0" y="200"/>
                    </a:lnTo>
                    <a:lnTo>
                      <a:pt x="0" y="202"/>
                    </a:lnTo>
                    <a:lnTo>
                      <a:pt x="0" y="206"/>
                    </a:lnTo>
                    <a:lnTo>
                      <a:pt x="8" y="240"/>
                    </a:lnTo>
                    <a:lnTo>
                      <a:pt x="8" y="240"/>
                    </a:lnTo>
                    <a:lnTo>
                      <a:pt x="10" y="244"/>
                    </a:lnTo>
                    <a:lnTo>
                      <a:pt x="12" y="246"/>
                    </a:lnTo>
                    <a:lnTo>
                      <a:pt x="14" y="246"/>
                    </a:lnTo>
                    <a:lnTo>
                      <a:pt x="18" y="246"/>
                    </a:lnTo>
                    <a:lnTo>
                      <a:pt x="34" y="242"/>
                    </a:lnTo>
                    <a:lnTo>
                      <a:pt x="34" y="242"/>
                    </a:lnTo>
                    <a:lnTo>
                      <a:pt x="42" y="244"/>
                    </a:lnTo>
                    <a:lnTo>
                      <a:pt x="46" y="248"/>
                    </a:lnTo>
                    <a:lnTo>
                      <a:pt x="78" y="290"/>
                    </a:lnTo>
                    <a:lnTo>
                      <a:pt x="78" y="290"/>
                    </a:lnTo>
                    <a:lnTo>
                      <a:pt x="80" y="292"/>
                    </a:lnTo>
                    <a:lnTo>
                      <a:pt x="80" y="296"/>
                    </a:lnTo>
                    <a:lnTo>
                      <a:pt x="80" y="304"/>
                    </a:lnTo>
                    <a:lnTo>
                      <a:pt x="70" y="316"/>
                    </a:lnTo>
                    <a:lnTo>
                      <a:pt x="70" y="316"/>
                    </a:lnTo>
                    <a:lnTo>
                      <a:pt x="70" y="320"/>
                    </a:lnTo>
                    <a:lnTo>
                      <a:pt x="70" y="324"/>
                    </a:lnTo>
                    <a:lnTo>
                      <a:pt x="70" y="326"/>
                    </a:lnTo>
                    <a:lnTo>
                      <a:pt x="74" y="328"/>
                    </a:lnTo>
                    <a:lnTo>
                      <a:pt x="104" y="346"/>
                    </a:lnTo>
                    <a:lnTo>
                      <a:pt x="104" y="346"/>
                    </a:lnTo>
                    <a:lnTo>
                      <a:pt x="106" y="348"/>
                    </a:lnTo>
                    <a:lnTo>
                      <a:pt x="110" y="348"/>
                    </a:lnTo>
                    <a:lnTo>
                      <a:pt x="112" y="346"/>
                    </a:lnTo>
                    <a:lnTo>
                      <a:pt x="114" y="344"/>
                    </a:lnTo>
                    <a:lnTo>
                      <a:pt x="124" y="330"/>
                    </a:lnTo>
                    <a:lnTo>
                      <a:pt x="124" y="330"/>
                    </a:lnTo>
                    <a:lnTo>
                      <a:pt x="130" y="324"/>
                    </a:lnTo>
                    <a:lnTo>
                      <a:pt x="136" y="324"/>
                    </a:lnTo>
                    <a:lnTo>
                      <a:pt x="182" y="332"/>
                    </a:lnTo>
                    <a:lnTo>
                      <a:pt x="182" y="332"/>
                    </a:lnTo>
                    <a:lnTo>
                      <a:pt x="188" y="334"/>
                    </a:lnTo>
                    <a:lnTo>
                      <a:pt x="192" y="340"/>
                    </a:lnTo>
                    <a:lnTo>
                      <a:pt x="196" y="356"/>
                    </a:lnTo>
                    <a:lnTo>
                      <a:pt x="196" y="356"/>
                    </a:lnTo>
                    <a:lnTo>
                      <a:pt x="198" y="358"/>
                    </a:lnTo>
                    <a:lnTo>
                      <a:pt x="200" y="360"/>
                    </a:lnTo>
                    <a:lnTo>
                      <a:pt x="202" y="362"/>
                    </a:lnTo>
                    <a:lnTo>
                      <a:pt x="206" y="362"/>
                    </a:lnTo>
                    <a:lnTo>
                      <a:pt x="240" y="354"/>
                    </a:lnTo>
                    <a:lnTo>
                      <a:pt x="240" y="354"/>
                    </a:lnTo>
                    <a:lnTo>
                      <a:pt x="244" y="352"/>
                    </a:lnTo>
                    <a:lnTo>
                      <a:pt x="246" y="350"/>
                    </a:lnTo>
                    <a:lnTo>
                      <a:pt x="246" y="346"/>
                    </a:lnTo>
                    <a:lnTo>
                      <a:pt x="246" y="344"/>
                    </a:lnTo>
                    <a:lnTo>
                      <a:pt x="242" y="328"/>
                    </a:lnTo>
                    <a:lnTo>
                      <a:pt x="242" y="328"/>
                    </a:lnTo>
                    <a:lnTo>
                      <a:pt x="244" y="320"/>
                    </a:lnTo>
                    <a:lnTo>
                      <a:pt x="248" y="316"/>
                    </a:lnTo>
                    <a:lnTo>
                      <a:pt x="290" y="284"/>
                    </a:lnTo>
                    <a:lnTo>
                      <a:pt x="290" y="284"/>
                    </a:lnTo>
                    <a:lnTo>
                      <a:pt x="296" y="282"/>
                    </a:lnTo>
                    <a:lnTo>
                      <a:pt x="302" y="284"/>
                    </a:lnTo>
                    <a:lnTo>
                      <a:pt x="316" y="292"/>
                    </a:lnTo>
                    <a:lnTo>
                      <a:pt x="316" y="292"/>
                    </a:lnTo>
                    <a:lnTo>
                      <a:pt x="318" y="292"/>
                    </a:lnTo>
                    <a:lnTo>
                      <a:pt x="322" y="292"/>
                    </a:lnTo>
                    <a:lnTo>
                      <a:pt x="324" y="290"/>
                    </a:lnTo>
                    <a:lnTo>
                      <a:pt x="328" y="288"/>
                    </a:lnTo>
                    <a:lnTo>
                      <a:pt x="346" y="258"/>
                    </a:lnTo>
                    <a:lnTo>
                      <a:pt x="346" y="258"/>
                    </a:lnTo>
                    <a:lnTo>
                      <a:pt x="346" y="256"/>
                    </a:lnTo>
                    <a:lnTo>
                      <a:pt x="346" y="252"/>
                    </a:lnTo>
                    <a:lnTo>
                      <a:pt x="346" y="250"/>
                    </a:lnTo>
                    <a:lnTo>
                      <a:pt x="342" y="246"/>
                    </a:lnTo>
                    <a:lnTo>
                      <a:pt x="330" y="238"/>
                    </a:lnTo>
                    <a:lnTo>
                      <a:pt x="330" y="238"/>
                    </a:lnTo>
                    <a:lnTo>
                      <a:pt x="324" y="232"/>
                    </a:lnTo>
                    <a:lnTo>
                      <a:pt x="324" y="226"/>
                    </a:lnTo>
                    <a:lnTo>
                      <a:pt x="330" y="180"/>
                    </a:lnTo>
                    <a:lnTo>
                      <a:pt x="330" y="180"/>
                    </a:lnTo>
                    <a:lnTo>
                      <a:pt x="332" y="176"/>
                    </a:lnTo>
                    <a:lnTo>
                      <a:pt x="334" y="174"/>
                    </a:lnTo>
                    <a:lnTo>
                      <a:pt x="340" y="170"/>
                    </a:lnTo>
                    <a:lnTo>
                      <a:pt x="354" y="166"/>
                    </a:lnTo>
                    <a:lnTo>
                      <a:pt x="354" y="166"/>
                    </a:lnTo>
                    <a:lnTo>
                      <a:pt x="358" y="164"/>
                    </a:lnTo>
                    <a:lnTo>
                      <a:pt x="360" y="162"/>
                    </a:lnTo>
                    <a:lnTo>
                      <a:pt x="360" y="160"/>
                    </a:lnTo>
                    <a:lnTo>
                      <a:pt x="360" y="156"/>
                    </a:lnTo>
                    <a:lnTo>
                      <a:pt x="352" y="122"/>
                    </a:lnTo>
                    <a:lnTo>
                      <a:pt x="352" y="122"/>
                    </a:lnTo>
                    <a:lnTo>
                      <a:pt x="350" y="118"/>
                    </a:lnTo>
                    <a:lnTo>
                      <a:pt x="348" y="116"/>
                    </a:lnTo>
                    <a:lnTo>
                      <a:pt x="346" y="116"/>
                    </a:lnTo>
                    <a:lnTo>
                      <a:pt x="342" y="116"/>
                    </a:lnTo>
                    <a:lnTo>
                      <a:pt x="342" y="116"/>
                    </a:lnTo>
                    <a:close/>
                    <a:moveTo>
                      <a:pt x="200" y="262"/>
                    </a:moveTo>
                    <a:lnTo>
                      <a:pt x="200" y="262"/>
                    </a:lnTo>
                    <a:lnTo>
                      <a:pt x="182" y="264"/>
                    </a:lnTo>
                    <a:lnTo>
                      <a:pt x="166" y="262"/>
                    </a:lnTo>
                    <a:lnTo>
                      <a:pt x="152" y="258"/>
                    </a:lnTo>
                    <a:lnTo>
                      <a:pt x="138" y="252"/>
                    </a:lnTo>
                    <a:lnTo>
                      <a:pt x="124" y="242"/>
                    </a:lnTo>
                    <a:lnTo>
                      <a:pt x="114" y="230"/>
                    </a:lnTo>
                    <a:lnTo>
                      <a:pt x="106" y="216"/>
                    </a:lnTo>
                    <a:lnTo>
                      <a:pt x="100" y="200"/>
                    </a:lnTo>
                    <a:lnTo>
                      <a:pt x="100" y="200"/>
                    </a:lnTo>
                    <a:lnTo>
                      <a:pt x="98" y="184"/>
                    </a:lnTo>
                    <a:lnTo>
                      <a:pt x="100" y="168"/>
                    </a:lnTo>
                    <a:lnTo>
                      <a:pt x="104" y="152"/>
                    </a:lnTo>
                    <a:lnTo>
                      <a:pt x="110" y="138"/>
                    </a:lnTo>
                    <a:lnTo>
                      <a:pt x="120" y="126"/>
                    </a:lnTo>
                    <a:lnTo>
                      <a:pt x="132" y="116"/>
                    </a:lnTo>
                    <a:lnTo>
                      <a:pt x="146" y="108"/>
                    </a:lnTo>
                    <a:lnTo>
                      <a:pt x="162" y="102"/>
                    </a:lnTo>
                    <a:lnTo>
                      <a:pt x="162" y="102"/>
                    </a:lnTo>
                    <a:lnTo>
                      <a:pt x="178" y="100"/>
                    </a:lnTo>
                    <a:lnTo>
                      <a:pt x="194" y="100"/>
                    </a:lnTo>
                    <a:lnTo>
                      <a:pt x="210" y="104"/>
                    </a:lnTo>
                    <a:lnTo>
                      <a:pt x="224" y="112"/>
                    </a:lnTo>
                    <a:lnTo>
                      <a:pt x="236" y="120"/>
                    </a:lnTo>
                    <a:lnTo>
                      <a:pt x="246" y="132"/>
                    </a:lnTo>
                    <a:lnTo>
                      <a:pt x="254" y="146"/>
                    </a:lnTo>
                    <a:lnTo>
                      <a:pt x="260" y="162"/>
                    </a:lnTo>
                    <a:lnTo>
                      <a:pt x="260" y="162"/>
                    </a:lnTo>
                    <a:lnTo>
                      <a:pt x="262" y="178"/>
                    </a:lnTo>
                    <a:lnTo>
                      <a:pt x="262" y="194"/>
                    </a:lnTo>
                    <a:lnTo>
                      <a:pt x="258" y="210"/>
                    </a:lnTo>
                    <a:lnTo>
                      <a:pt x="250" y="224"/>
                    </a:lnTo>
                    <a:lnTo>
                      <a:pt x="240" y="236"/>
                    </a:lnTo>
                    <a:lnTo>
                      <a:pt x="228" y="248"/>
                    </a:lnTo>
                    <a:lnTo>
                      <a:pt x="214" y="256"/>
                    </a:lnTo>
                    <a:lnTo>
                      <a:pt x="200" y="262"/>
                    </a:lnTo>
                    <a:lnTo>
                      <a:pt x="200" y="262"/>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9"/>
              <p:cNvSpPr>
                <a:spLocks noEditPoints="1"/>
              </p:cNvSpPr>
              <p:nvPr/>
            </p:nvSpPr>
            <p:spPr bwMode="auto">
              <a:xfrm>
                <a:off x="4993943" y="4504104"/>
                <a:ext cx="279974" cy="371902"/>
              </a:xfrm>
              <a:custGeom>
                <a:avLst/>
                <a:gdLst>
                  <a:gd name="T0" fmla="*/ 392 w 480"/>
                  <a:gd name="T1" fmla="*/ 300 h 556"/>
                  <a:gd name="T2" fmla="*/ 392 w 480"/>
                  <a:gd name="T3" fmla="*/ 316 h 556"/>
                  <a:gd name="T4" fmla="*/ 428 w 480"/>
                  <a:gd name="T5" fmla="*/ 320 h 556"/>
                  <a:gd name="T6" fmla="*/ 466 w 480"/>
                  <a:gd name="T7" fmla="*/ 338 h 556"/>
                  <a:gd name="T8" fmla="*/ 480 w 480"/>
                  <a:gd name="T9" fmla="*/ 382 h 556"/>
                  <a:gd name="T10" fmla="*/ 466 w 480"/>
                  <a:gd name="T11" fmla="*/ 432 h 556"/>
                  <a:gd name="T12" fmla="*/ 426 w 480"/>
                  <a:gd name="T13" fmla="*/ 468 h 556"/>
                  <a:gd name="T14" fmla="*/ 382 w 480"/>
                  <a:gd name="T15" fmla="*/ 480 h 556"/>
                  <a:gd name="T16" fmla="*/ 360 w 480"/>
                  <a:gd name="T17" fmla="*/ 484 h 556"/>
                  <a:gd name="T18" fmla="*/ 326 w 480"/>
                  <a:gd name="T19" fmla="*/ 512 h 556"/>
                  <a:gd name="T20" fmla="*/ 304 w 480"/>
                  <a:gd name="T21" fmla="*/ 532 h 556"/>
                  <a:gd name="T22" fmla="*/ 278 w 480"/>
                  <a:gd name="T23" fmla="*/ 550 h 556"/>
                  <a:gd name="T24" fmla="*/ 116 w 480"/>
                  <a:gd name="T25" fmla="*/ 556 h 556"/>
                  <a:gd name="T26" fmla="*/ 108 w 480"/>
                  <a:gd name="T27" fmla="*/ 548 h 556"/>
                  <a:gd name="T28" fmla="*/ 82 w 480"/>
                  <a:gd name="T29" fmla="*/ 526 h 556"/>
                  <a:gd name="T30" fmla="*/ 54 w 480"/>
                  <a:gd name="T31" fmla="*/ 504 h 556"/>
                  <a:gd name="T32" fmla="*/ 14 w 480"/>
                  <a:gd name="T33" fmla="*/ 424 h 556"/>
                  <a:gd name="T34" fmla="*/ 0 w 480"/>
                  <a:gd name="T35" fmla="*/ 312 h 556"/>
                  <a:gd name="T36" fmla="*/ 136 w 480"/>
                  <a:gd name="T37" fmla="*/ 26 h 556"/>
                  <a:gd name="T38" fmla="*/ 138 w 480"/>
                  <a:gd name="T39" fmla="*/ 60 h 556"/>
                  <a:gd name="T40" fmla="*/ 130 w 480"/>
                  <a:gd name="T41" fmla="*/ 98 h 556"/>
                  <a:gd name="T42" fmla="*/ 152 w 480"/>
                  <a:gd name="T43" fmla="*/ 176 h 556"/>
                  <a:gd name="T44" fmla="*/ 148 w 480"/>
                  <a:gd name="T45" fmla="*/ 206 h 556"/>
                  <a:gd name="T46" fmla="*/ 120 w 480"/>
                  <a:gd name="T47" fmla="*/ 254 h 556"/>
                  <a:gd name="T48" fmla="*/ 108 w 480"/>
                  <a:gd name="T49" fmla="*/ 276 h 556"/>
                  <a:gd name="T50" fmla="*/ 102 w 480"/>
                  <a:gd name="T51" fmla="*/ 232 h 556"/>
                  <a:gd name="T52" fmla="*/ 112 w 480"/>
                  <a:gd name="T53" fmla="*/ 170 h 556"/>
                  <a:gd name="T54" fmla="*/ 96 w 480"/>
                  <a:gd name="T55" fmla="*/ 104 h 556"/>
                  <a:gd name="T56" fmla="*/ 110 w 480"/>
                  <a:gd name="T57" fmla="*/ 58 h 556"/>
                  <a:gd name="T58" fmla="*/ 128 w 480"/>
                  <a:gd name="T59" fmla="*/ 22 h 556"/>
                  <a:gd name="T60" fmla="*/ 220 w 480"/>
                  <a:gd name="T61" fmla="*/ 0 h 556"/>
                  <a:gd name="T62" fmla="*/ 230 w 480"/>
                  <a:gd name="T63" fmla="*/ 36 h 556"/>
                  <a:gd name="T64" fmla="*/ 222 w 480"/>
                  <a:gd name="T65" fmla="*/ 84 h 556"/>
                  <a:gd name="T66" fmla="*/ 232 w 480"/>
                  <a:gd name="T67" fmla="*/ 134 h 556"/>
                  <a:gd name="T68" fmla="*/ 244 w 480"/>
                  <a:gd name="T69" fmla="*/ 194 h 556"/>
                  <a:gd name="T70" fmla="*/ 206 w 480"/>
                  <a:gd name="T71" fmla="*/ 258 h 556"/>
                  <a:gd name="T72" fmla="*/ 194 w 480"/>
                  <a:gd name="T73" fmla="*/ 280 h 556"/>
                  <a:gd name="T74" fmla="*/ 184 w 480"/>
                  <a:gd name="T75" fmla="*/ 260 h 556"/>
                  <a:gd name="T76" fmla="*/ 200 w 480"/>
                  <a:gd name="T77" fmla="*/ 208 h 556"/>
                  <a:gd name="T78" fmla="*/ 202 w 480"/>
                  <a:gd name="T79" fmla="*/ 168 h 556"/>
                  <a:gd name="T80" fmla="*/ 180 w 480"/>
                  <a:gd name="T81" fmla="*/ 100 h 556"/>
                  <a:gd name="T82" fmla="*/ 206 w 480"/>
                  <a:gd name="T83" fmla="*/ 36 h 556"/>
                  <a:gd name="T84" fmla="*/ 216 w 480"/>
                  <a:gd name="T85" fmla="*/ 6 h 556"/>
                  <a:gd name="T86" fmla="*/ 298 w 480"/>
                  <a:gd name="T87" fmla="*/ 20 h 556"/>
                  <a:gd name="T88" fmla="*/ 312 w 480"/>
                  <a:gd name="T89" fmla="*/ 56 h 556"/>
                  <a:gd name="T90" fmla="*/ 308 w 480"/>
                  <a:gd name="T91" fmla="*/ 90 h 556"/>
                  <a:gd name="T92" fmla="*/ 320 w 480"/>
                  <a:gd name="T93" fmla="*/ 130 h 556"/>
                  <a:gd name="T94" fmla="*/ 334 w 480"/>
                  <a:gd name="T95" fmla="*/ 174 h 556"/>
                  <a:gd name="T96" fmla="*/ 308 w 480"/>
                  <a:gd name="T97" fmla="*/ 230 h 556"/>
                  <a:gd name="T98" fmla="*/ 278 w 480"/>
                  <a:gd name="T99" fmla="*/ 278 h 556"/>
                  <a:gd name="T100" fmla="*/ 272 w 480"/>
                  <a:gd name="T101" fmla="*/ 268 h 556"/>
                  <a:gd name="T102" fmla="*/ 272 w 480"/>
                  <a:gd name="T103" fmla="*/ 242 h 556"/>
                  <a:gd name="T104" fmla="*/ 294 w 480"/>
                  <a:gd name="T105" fmla="*/ 186 h 556"/>
                  <a:gd name="T106" fmla="*/ 288 w 480"/>
                  <a:gd name="T107" fmla="*/ 144 h 556"/>
                  <a:gd name="T108" fmla="*/ 276 w 480"/>
                  <a:gd name="T109" fmla="*/ 86 h 556"/>
                  <a:gd name="T110" fmla="*/ 294 w 480"/>
                  <a:gd name="T111" fmla="*/ 30 h 556"/>
                  <a:gd name="T112" fmla="*/ 440 w 480"/>
                  <a:gd name="T113" fmla="*/ 346 h 556"/>
                  <a:gd name="T114" fmla="*/ 394 w 480"/>
                  <a:gd name="T115" fmla="*/ 350 h 556"/>
                  <a:gd name="T116" fmla="*/ 368 w 480"/>
                  <a:gd name="T117" fmla="*/ 460 h 556"/>
                  <a:gd name="T118" fmla="*/ 412 w 480"/>
                  <a:gd name="T119" fmla="*/ 448 h 556"/>
                  <a:gd name="T120" fmla="*/ 444 w 480"/>
                  <a:gd name="T121" fmla="*/ 420 h 556"/>
                  <a:gd name="T122" fmla="*/ 456 w 480"/>
                  <a:gd name="T123" fmla="*/ 37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0" h="556">
                    <a:moveTo>
                      <a:pt x="0" y="300"/>
                    </a:moveTo>
                    <a:lnTo>
                      <a:pt x="386" y="300"/>
                    </a:lnTo>
                    <a:lnTo>
                      <a:pt x="386" y="300"/>
                    </a:lnTo>
                    <a:lnTo>
                      <a:pt x="390" y="300"/>
                    </a:lnTo>
                    <a:lnTo>
                      <a:pt x="392" y="300"/>
                    </a:lnTo>
                    <a:lnTo>
                      <a:pt x="392" y="300"/>
                    </a:lnTo>
                    <a:lnTo>
                      <a:pt x="394" y="308"/>
                    </a:lnTo>
                    <a:lnTo>
                      <a:pt x="394" y="308"/>
                    </a:lnTo>
                    <a:lnTo>
                      <a:pt x="392" y="316"/>
                    </a:lnTo>
                    <a:lnTo>
                      <a:pt x="392" y="316"/>
                    </a:lnTo>
                    <a:lnTo>
                      <a:pt x="394" y="326"/>
                    </a:lnTo>
                    <a:lnTo>
                      <a:pt x="394" y="326"/>
                    </a:lnTo>
                    <a:lnTo>
                      <a:pt x="406" y="322"/>
                    </a:lnTo>
                    <a:lnTo>
                      <a:pt x="418" y="320"/>
                    </a:lnTo>
                    <a:lnTo>
                      <a:pt x="428" y="320"/>
                    </a:lnTo>
                    <a:lnTo>
                      <a:pt x="438" y="322"/>
                    </a:lnTo>
                    <a:lnTo>
                      <a:pt x="438" y="322"/>
                    </a:lnTo>
                    <a:lnTo>
                      <a:pt x="454" y="328"/>
                    </a:lnTo>
                    <a:lnTo>
                      <a:pt x="460" y="332"/>
                    </a:lnTo>
                    <a:lnTo>
                      <a:pt x="466" y="338"/>
                    </a:lnTo>
                    <a:lnTo>
                      <a:pt x="466" y="338"/>
                    </a:lnTo>
                    <a:lnTo>
                      <a:pt x="474" y="350"/>
                    </a:lnTo>
                    <a:lnTo>
                      <a:pt x="480" y="366"/>
                    </a:lnTo>
                    <a:lnTo>
                      <a:pt x="480" y="366"/>
                    </a:lnTo>
                    <a:lnTo>
                      <a:pt x="480" y="382"/>
                    </a:lnTo>
                    <a:lnTo>
                      <a:pt x="478" y="398"/>
                    </a:lnTo>
                    <a:lnTo>
                      <a:pt x="478" y="398"/>
                    </a:lnTo>
                    <a:lnTo>
                      <a:pt x="474" y="416"/>
                    </a:lnTo>
                    <a:lnTo>
                      <a:pt x="466" y="432"/>
                    </a:lnTo>
                    <a:lnTo>
                      <a:pt x="466" y="432"/>
                    </a:lnTo>
                    <a:lnTo>
                      <a:pt x="456" y="448"/>
                    </a:lnTo>
                    <a:lnTo>
                      <a:pt x="444" y="460"/>
                    </a:lnTo>
                    <a:lnTo>
                      <a:pt x="444" y="460"/>
                    </a:lnTo>
                    <a:lnTo>
                      <a:pt x="426" y="468"/>
                    </a:lnTo>
                    <a:lnTo>
                      <a:pt x="426" y="468"/>
                    </a:lnTo>
                    <a:lnTo>
                      <a:pt x="406" y="476"/>
                    </a:lnTo>
                    <a:lnTo>
                      <a:pt x="406" y="476"/>
                    </a:lnTo>
                    <a:lnTo>
                      <a:pt x="396" y="478"/>
                    </a:lnTo>
                    <a:lnTo>
                      <a:pt x="396" y="478"/>
                    </a:lnTo>
                    <a:lnTo>
                      <a:pt x="382" y="480"/>
                    </a:lnTo>
                    <a:lnTo>
                      <a:pt x="382" y="480"/>
                    </a:lnTo>
                    <a:lnTo>
                      <a:pt x="370" y="482"/>
                    </a:lnTo>
                    <a:lnTo>
                      <a:pt x="370" y="482"/>
                    </a:lnTo>
                    <a:lnTo>
                      <a:pt x="360" y="484"/>
                    </a:lnTo>
                    <a:lnTo>
                      <a:pt x="360" y="484"/>
                    </a:lnTo>
                    <a:lnTo>
                      <a:pt x="346" y="492"/>
                    </a:lnTo>
                    <a:lnTo>
                      <a:pt x="346" y="492"/>
                    </a:lnTo>
                    <a:lnTo>
                      <a:pt x="336" y="500"/>
                    </a:lnTo>
                    <a:lnTo>
                      <a:pt x="336" y="500"/>
                    </a:lnTo>
                    <a:lnTo>
                      <a:pt x="326" y="512"/>
                    </a:lnTo>
                    <a:lnTo>
                      <a:pt x="326" y="512"/>
                    </a:lnTo>
                    <a:lnTo>
                      <a:pt x="318" y="522"/>
                    </a:lnTo>
                    <a:lnTo>
                      <a:pt x="318" y="522"/>
                    </a:lnTo>
                    <a:lnTo>
                      <a:pt x="304" y="532"/>
                    </a:lnTo>
                    <a:lnTo>
                      <a:pt x="304" y="532"/>
                    </a:lnTo>
                    <a:lnTo>
                      <a:pt x="292" y="538"/>
                    </a:lnTo>
                    <a:lnTo>
                      <a:pt x="292" y="538"/>
                    </a:lnTo>
                    <a:lnTo>
                      <a:pt x="282" y="544"/>
                    </a:lnTo>
                    <a:lnTo>
                      <a:pt x="282" y="544"/>
                    </a:lnTo>
                    <a:lnTo>
                      <a:pt x="278" y="550"/>
                    </a:lnTo>
                    <a:lnTo>
                      <a:pt x="276" y="554"/>
                    </a:lnTo>
                    <a:lnTo>
                      <a:pt x="122" y="554"/>
                    </a:lnTo>
                    <a:lnTo>
                      <a:pt x="122" y="554"/>
                    </a:lnTo>
                    <a:lnTo>
                      <a:pt x="118" y="556"/>
                    </a:lnTo>
                    <a:lnTo>
                      <a:pt x="116" y="556"/>
                    </a:lnTo>
                    <a:lnTo>
                      <a:pt x="116" y="556"/>
                    </a:lnTo>
                    <a:lnTo>
                      <a:pt x="112" y="552"/>
                    </a:lnTo>
                    <a:lnTo>
                      <a:pt x="112" y="552"/>
                    </a:lnTo>
                    <a:lnTo>
                      <a:pt x="108" y="548"/>
                    </a:lnTo>
                    <a:lnTo>
                      <a:pt x="108" y="548"/>
                    </a:lnTo>
                    <a:lnTo>
                      <a:pt x="104" y="542"/>
                    </a:lnTo>
                    <a:lnTo>
                      <a:pt x="104" y="542"/>
                    </a:lnTo>
                    <a:lnTo>
                      <a:pt x="94" y="534"/>
                    </a:lnTo>
                    <a:lnTo>
                      <a:pt x="94" y="534"/>
                    </a:lnTo>
                    <a:lnTo>
                      <a:pt x="82" y="526"/>
                    </a:lnTo>
                    <a:lnTo>
                      <a:pt x="82" y="526"/>
                    </a:lnTo>
                    <a:lnTo>
                      <a:pt x="68" y="516"/>
                    </a:lnTo>
                    <a:lnTo>
                      <a:pt x="68" y="516"/>
                    </a:lnTo>
                    <a:lnTo>
                      <a:pt x="54" y="504"/>
                    </a:lnTo>
                    <a:lnTo>
                      <a:pt x="54" y="504"/>
                    </a:lnTo>
                    <a:lnTo>
                      <a:pt x="40" y="488"/>
                    </a:lnTo>
                    <a:lnTo>
                      <a:pt x="30" y="468"/>
                    </a:lnTo>
                    <a:lnTo>
                      <a:pt x="30" y="468"/>
                    </a:lnTo>
                    <a:lnTo>
                      <a:pt x="20" y="448"/>
                    </a:lnTo>
                    <a:lnTo>
                      <a:pt x="14" y="424"/>
                    </a:lnTo>
                    <a:lnTo>
                      <a:pt x="14" y="424"/>
                    </a:lnTo>
                    <a:lnTo>
                      <a:pt x="8" y="400"/>
                    </a:lnTo>
                    <a:lnTo>
                      <a:pt x="4" y="372"/>
                    </a:lnTo>
                    <a:lnTo>
                      <a:pt x="4" y="372"/>
                    </a:lnTo>
                    <a:lnTo>
                      <a:pt x="0" y="312"/>
                    </a:lnTo>
                    <a:lnTo>
                      <a:pt x="0" y="300"/>
                    </a:lnTo>
                    <a:close/>
                    <a:moveTo>
                      <a:pt x="132" y="20"/>
                    </a:moveTo>
                    <a:lnTo>
                      <a:pt x="132" y="20"/>
                    </a:lnTo>
                    <a:lnTo>
                      <a:pt x="136" y="22"/>
                    </a:lnTo>
                    <a:lnTo>
                      <a:pt x="136" y="26"/>
                    </a:lnTo>
                    <a:lnTo>
                      <a:pt x="138" y="36"/>
                    </a:lnTo>
                    <a:lnTo>
                      <a:pt x="138" y="36"/>
                    </a:lnTo>
                    <a:lnTo>
                      <a:pt x="140" y="48"/>
                    </a:lnTo>
                    <a:lnTo>
                      <a:pt x="140" y="48"/>
                    </a:lnTo>
                    <a:lnTo>
                      <a:pt x="138" y="60"/>
                    </a:lnTo>
                    <a:lnTo>
                      <a:pt x="136" y="70"/>
                    </a:lnTo>
                    <a:lnTo>
                      <a:pt x="132" y="90"/>
                    </a:lnTo>
                    <a:lnTo>
                      <a:pt x="132" y="90"/>
                    </a:lnTo>
                    <a:lnTo>
                      <a:pt x="130" y="98"/>
                    </a:lnTo>
                    <a:lnTo>
                      <a:pt x="130" y="98"/>
                    </a:lnTo>
                    <a:lnTo>
                      <a:pt x="134" y="112"/>
                    </a:lnTo>
                    <a:lnTo>
                      <a:pt x="142" y="140"/>
                    </a:lnTo>
                    <a:lnTo>
                      <a:pt x="142" y="140"/>
                    </a:lnTo>
                    <a:lnTo>
                      <a:pt x="150" y="164"/>
                    </a:lnTo>
                    <a:lnTo>
                      <a:pt x="152" y="176"/>
                    </a:lnTo>
                    <a:lnTo>
                      <a:pt x="154" y="186"/>
                    </a:lnTo>
                    <a:lnTo>
                      <a:pt x="154" y="186"/>
                    </a:lnTo>
                    <a:lnTo>
                      <a:pt x="152" y="194"/>
                    </a:lnTo>
                    <a:lnTo>
                      <a:pt x="148" y="206"/>
                    </a:lnTo>
                    <a:lnTo>
                      <a:pt x="148" y="206"/>
                    </a:lnTo>
                    <a:lnTo>
                      <a:pt x="144" y="216"/>
                    </a:lnTo>
                    <a:lnTo>
                      <a:pt x="140" y="224"/>
                    </a:lnTo>
                    <a:lnTo>
                      <a:pt x="128" y="240"/>
                    </a:lnTo>
                    <a:lnTo>
                      <a:pt x="128" y="240"/>
                    </a:lnTo>
                    <a:lnTo>
                      <a:pt x="120" y="254"/>
                    </a:lnTo>
                    <a:lnTo>
                      <a:pt x="116" y="268"/>
                    </a:lnTo>
                    <a:lnTo>
                      <a:pt x="116" y="268"/>
                    </a:lnTo>
                    <a:lnTo>
                      <a:pt x="112" y="274"/>
                    </a:lnTo>
                    <a:lnTo>
                      <a:pt x="108" y="276"/>
                    </a:lnTo>
                    <a:lnTo>
                      <a:pt x="108" y="276"/>
                    </a:lnTo>
                    <a:lnTo>
                      <a:pt x="104" y="274"/>
                    </a:lnTo>
                    <a:lnTo>
                      <a:pt x="102" y="268"/>
                    </a:lnTo>
                    <a:lnTo>
                      <a:pt x="98" y="244"/>
                    </a:lnTo>
                    <a:lnTo>
                      <a:pt x="102" y="232"/>
                    </a:lnTo>
                    <a:lnTo>
                      <a:pt x="102" y="232"/>
                    </a:lnTo>
                    <a:lnTo>
                      <a:pt x="110" y="208"/>
                    </a:lnTo>
                    <a:lnTo>
                      <a:pt x="112" y="196"/>
                    </a:lnTo>
                    <a:lnTo>
                      <a:pt x="112" y="186"/>
                    </a:lnTo>
                    <a:lnTo>
                      <a:pt x="112" y="186"/>
                    </a:lnTo>
                    <a:lnTo>
                      <a:pt x="112" y="170"/>
                    </a:lnTo>
                    <a:lnTo>
                      <a:pt x="108" y="158"/>
                    </a:lnTo>
                    <a:lnTo>
                      <a:pt x="102" y="142"/>
                    </a:lnTo>
                    <a:lnTo>
                      <a:pt x="102" y="142"/>
                    </a:lnTo>
                    <a:lnTo>
                      <a:pt x="98" y="124"/>
                    </a:lnTo>
                    <a:lnTo>
                      <a:pt x="96" y="104"/>
                    </a:lnTo>
                    <a:lnTo>
                      <a:pt x="96" y="104"/>
                    </a:lnTo>
                    <a:lnTo>
                      <a:pt x="96" y="94"/>
                    </a:lnTo>
                    <a:lnTo>
                      <a:pt x="100" y="82"/>
                    </a:lnTo>
                    <a:lnTo>
                      <a:pt x="104" y="70"/>
                    </a:lnTo>
                    <a:lnTo>
                      <a:pt x="110" y="58"/>
                    </a:lnTo>
                    <a:lnTo>
                      <a:pt x="120" y="42"/>
                    </a:lnTo>
                    <a:lnTo>
                      <a:pt x="120" y="42"/>
                    </a:lnTo>
                    <a:lnTo>
                      <a:pt x="126" y="26"/>
                    </a:lnTo>
                    <a:lnTo>
                      <a:pt x="126" y="26"/>
                    </a:lnTo>
                    <a:lnTo>
                      <a:pt x="128" y="22"/>
                    </a:lnTo>
                    <a:lnTo>
                      <a:pt x="132" y="20"/>
                    </a:lnTo>
                    <a:lnTo>
                      <a:pt x="132" y="20"/>
                    </a:lnTo>
                    <a:close/>
                    <a:moveTo>
                      <a:pt x="218" y="0"/>
                    </a:moveTo>
                    <a:lnTo>
                      <a:pt x="218" y="0"/>
                    </a:lnTo>
                    <a:lnTo>
                      <a:pt x="220" y="0"/>
                    </a:lnTo>
                    <a:lnTo>
                      <a:pt x="222" y="2"/>
                    </a:lnTo>
                    <a:lnTo>
                      <a:pt x="226" y="10"/>
                    </a:lnTo>
                    <a:lnTo>
                      <a:pt x="228" y="22"/>
                    </a:lnTo>
                    <a:lnTo>
                      <a:pt x="228" y="22"/>
                    </a:lnTo>
                    <a:lnTo>
                      <a:pt x="230" y="36"/>
                    </a:lnTo>
                    <a:lnTo>
                      <a:pt x="230" y="36"/>
                    </a:lnTo>
                    <a:lnTo>
                      <a:pt x="230" y="50"/>
                    </a:lnTo>
                    <a:lnTo>
                      <a:pt x="226" y="66"/>
                    </a:lnTo>
                    <a:lnTo>
                      <a:pt x="226" y="66"/>
                    </a:lnTo>
                    <a:lnTo>
                      <a:pt x="222" y="84"/>
                    </a:lnTo>
                    <a:lnTo>
                      <a:pt x="220" y="96"/>
                    </a:lnTo>
                    <a:lnTo>
                      <a:pt x="220" y="96"/>
                    </a:lnTo>
                    <a:lnTo>
                      <a:pt x="222" y="112"/>
                    </a:lnTo>
                    <a:lnTo>
                      <a:pt x="232" y="134"/>
                    </a:lnTo>
                    <a:lnTo>
                      <a:pt x="232" y="134"/>
                    </a:lnTo>
                    <a:lnTo>
                      <a:pt x="242" y="160"/>
                    </a:lnTo>
                    <a:lnTo>
                      <a:pt x="246" y="170"/>
                    </a:lnTo>
                    <a:lnTo>
                      <a:pt x="246" y="180"/>
                    </a:lnTo>
                    <a:lnTo>
                      <a:pt x="246" y="180"/>
                    </a:lnTo>
                    <a:lnTo>
                      <a:pt x="244" y="194"/>
                    </a:lnTo>
                    <a:lnTo>
                      <a:pt x="240" y="208"/>
                    </a:lnTo>
                    <a:lnTo>
                      <a:pt x="230" y="224"/>
                    </a:lnTo>
                    <a:lnTo>
                      <a:pt x="218" y="240"/>
                    </a:lnTo>
                    <a:lnTo>
                      <a:pt x="218" y="240"/>
                    </a:lnTo>
                    <a:lnTo>
                      <a:pt x="206" y="258"/>
                    </a:lnTo>
                    <a:lnTo>
                      <a:pt x="200" y="270"/>
                    </a:lnTo>
                    <a:lnTo>
                      <a:pt x="200" y="270"/>
                    </a:lnTo>
                    <a:lnTo>
                      <a:pt x="198" y="278"/>
                    </a:lnTo>
                    <a:lnTo>
                      <a:pt x="194" y="280"/>
                    </a:lnTo>
                    <a:lnTo>
                      <a:pt x="194" y="280"/>
                    </a:lnTo>
                    <a:lnTo>
                      <a:pt x="190" y="280"/>
                    </a:lnTo>
                    <a:lnTo>
                      <a:pt x="188" y="278"/>
                    </a:lnTo>
                    <a:lnTo>
                      <a:pt x="186" y="270"/>
                    </a:lnTo>
                    <a:lnTo>
                      <a:pt x="184" y="260"/>
                    </a:lnTo>
                    <a:lnTo>
                      <a:pt x="184" y="260"/>
                    </a:lnTo>
                    <a:lnTo>
                      <a:pt x="184" y="256"/>
                    </a:lnTo>
                    <a:lnTo>
                      <a:pt x="184" y="256"/>
                    </a:lnTo>
                    <a:lnTo>
                      <a:pt x="186" y="244"/>
                    </a:lnTo>
                    <a:lnTo>
                      <a:pt x="192" y="230"/>
                    </a:lnTo>
                    <a:lnTo>
                      <a:pt x="200" y="208"/>
                    </a:lnTo>
                    <a:lnTo>
                      <a:pt x="200" y="208"/>
                    </a:lnTo>
                    <a:lnTo>
                      <a:pt x="202" y="198"/>
                    </a:lnTo>
                    <a:lnTo>
                      <a:pt x="204" y="188"/>
                    </a:lnTo>
                    <a:lnTo>
                      <a:pt x="204" y="188"/>
                    </a:lnTo>
                    <a:lnTo>
                      <a:pt x="202" y="168"/>
                    </a:lnTo>
                    <a:lnTo>
                      <a:pt x="196" y="148"/>
                    </a:lnTo>
                    <a:lnTo>
                      <a:pt x="188" y="128"/>
                    </a:lnTo>
                    <a:lnTo>
                      <a:pt x="188" y="128"/>
                    </a:lnTo>
                    <a:lnTo>
                      <a:pt x="182" y="114"/>
                    </a:lnTo>
                    <a:lnTo>
                      <a:pt x="180" y="100"/>
                    </a:lnTo>
                    <a:lnTo>
                      <a:pt x="180" y="100"/>
                    </a:lnTo>
                    <a:lnTo>
                      <a:pt x="182" y="90"/>
                    </a:lnTo>
                    <a:lnTo>
                      <a:pt x="184" y="80"/>
                    </a:lnTo>
                    <a:lnTo>
                      <a:pt x="196" y="54"/>
                    </a:lnTo>
                    <a:lnTo>
                      <a:pt x="206" y="36"/>
                    </a:lnTo>
                    <a:lnTo>
                      <a:pt x="206" y="36"/>
                    </a:lnTo>
                    <a:lnTo>
                      <a:pt x="210" y="26"/>
                    </a:lnTo>
                    <a:lnTo>
                      <a:pt x="212" y="18"/>
                    </a:lnTo>
                    <a:lnTo>
                      <a:pt x="212" y="18"/>
                    </a:lnTo>
                    <a:lnTo>
                      <a:pt x="216" y="6"/>
                    </a:lnTo>
                    <a:lnTo>
                      <a:pt x="216" y="2"/>
                    </a:lnTo>
                    <a:lnTo>
                      <a:pt x="218" y="0"/>
                    </a:lnTo>
                    <a:lnTo>
                      <a:pt x="218" y="0"/>
                    </a:lnTo>
                    <a:close/>
                    <a:moveTo>
                      <a:pt x="298" y="20"/>
                    </a:moveTo>
                    <a:lnTo>
                      <a:pt x="298" y="20"/>
                    </a:lnTo>
                    <a:lnTo>
                      <a:pt x="300" y="20"/>
                    </a:lnTo>
                    <a:lnTo>
                      <a:pt x="304" y="24"/>
                    </a:lnTo>
                    <a:lnTo>
                      <a:pt x="306" y="36"/>
                    </a:lnTo>
                    <a:lnTo>
                      <a:pt x="308" y="42"/>
                    </a:lnTo>
                    <a:lnTo>
                      <a:pt x="312" y="56"/>
                    </a:lnTo>
                    <a:lnTo>
                      <a:pt x="312" y="56"/>
                    </a:lnTo>
                    <a:lnTo>
                      <a:pt x="312" y="64"/>
                    </a:lnTo>
                    <a:lnTo>
                      <a:pt x="312" y="64"/>
                    </a:lnTo>
                    <a:lnTo>
                      <a:pt x="312" y="74"/>
                    </a:lnTo>
                    <a:lnTo>
                      <a:pt x="308" y="90"/>
                    </a:lnTo>
                    <a:lnTo>
                      <a:pt x="308" y="90"/>
                    </a:lnTo>
                    <a:lnTo>
                      <a:pt x="308" y="94"/>
                    </a:lnTo>
                    <a:lnTo>
                      <a:pt x="308" y="94"/>
                    </a:lnTo>
                    <a:lnTo>
                      <a:pt x="312" y="108"/>
                    </a:lnTo>
                    <a:lnTo>
                      <a:pt x="320" y="130"/>
                    </a:lnTo>
                    <a:lnTo>
                      <a:pt x="320" y="130"/>
                    </a:lnTo>
                    <a:lnTo>
                      <a:pt x="330" y="154"/>
                    </a:lnTo>
                    <a:lnTo>
                      <a:pt x="332" y="164"/>
                    </a:lnTo>
                    <a:lnTo>
                      <a:pt x="334" y="174"/>
                    </a:lnTo>
                    <a:lnTo>
                      <a:pt x="334" y="174"/>
                    </a:lnTo>
                    <a:lnTo>
                      <a:pt x="332" y="186"/>
                    </a:lnTo>
                    <a:lnTo>
                      <a:pt x="328" y="200"/>
                    </a:lnTo>
                    <a:lnTo>
                      <a:pt x="320" y="214"/>
                    </a:lnTo>
                    <a:lnTo>
                      <a:pt x="308" y="230"/>
                    </a:lnTo>
                    <a:lnTo>
                      <a:pt x="308" y="230"/>
                    </a:lnTo>
                    <a:lnTo>
                      <a:pt x="292" y="254"/>
                    </a:lnTo>
                    <a:lnTo>
                      <a:pt x="284" y="270"/>
                    </a:lnTo>
                    <a:lnTo>
                      <a:pt x="284" y="270"/>
                    </a:lnTo>
                    <a:lnTo>
                      <a:pt x="282" y="276"/>
                    </a:lnTo>
                    <a:lnTo>
                      <a:pt x="278" y="278"/>
                    </a:lnTo>
                    <a:lnTo>
                      <a:pt x="278" y="278"/>
                    </a:lnTo>
                    <a:lnTo>
                      <a:pt x="274" y="278"/>
                    </a:lnTo>
                    <a:lnTo>
                      <a:pt x="274" y="276"/>
                    </a:lnTo>
                    <a:lnTo>
                      <a:pt x="272" y="268"/>
                    </a:lnTo>
                    <a:lnTo>
                      <a:pt x="272" y="268"/>
                    </a:lnTo>
                    <a:lnTo>
                      <a:pt x="270" y="256"/>
                    </a:lnTo>
                    <a:lnTo>
                      <a:pt x="270" y="256"/>
                    </a:lnTo>
                    <a:lnTo>
                      <a:pt x="270" y="252"/>
                    </a:lnTo>
                    <a:lnTo>
                      <a:pt x="270" y="252"/>
                    </a:lnTo>
                    <a:lnTo>
                      <a:pt x="272" y="242"/>
                    </a:lnTo>
                    <a:lnTo>
                      <a:pt x="280" y="228"/>
                    </a:lnTo>
                    <a:lnTo>
                      <a:pt x="280" y="228"/>
                    </a:lnTo>
                    <a:lnTo>
                      <a:pt x="286" y="212"/>
                    </a:lnTo>
                    <a:lnTo>
                      <a:pt x="292" y="198"/>
                    </a:lnTo>
                    <a:lnTo>
                      <a:pt x="294" y="186"/>
                    </a:lnTo>
                    <a:lnTo>
                      <a:pt x="296" y="174"/>
                    </a:lnTo>
                    <a:lnTo>
                      <a:pt x="296" y="174"/>
                    </a:lnTo>
                    <a:lnTo>
                      <a:pt x="294" y="160"/>
                    </a:lnTo>
                    <a:lnTo>
                      <a:pt x="288" y="144"/>
                    </a:lnTo>
                    <a:lnTo>
                      <a:pt x="288" y="144"/>
                    </a:lnTo>
                    <a:lnTo>
                      <a:pt x="278" y="118"/>
                    </a:lnTo>
                    <a:lnTo>
                      <a:pt x="276" y="108"/>
                    </a:lnTo>
                    <a:lnTo>
                      <a:pt x="274" y="100"/>
                    </a:lnTo>
                    <a:lnTo>
                      <a:pt x="274" y="100"/>
                    </a:lnTo>
                    <a:lnTo>
                      <a:pt x="276" y="86"/>
                    </a:lnTo>
                    <a:lnTo>
                      <a:pt x="280" y="74"/>
                    </a:lnTo>
                    <a:lnTo>
                      <a:pt x="286" y="56"/>
                    </a:lnTo>
                    <a:lnTo>
                      <a:pt x="286" y="56"/>
                    </a:lnTo>
                    <a:lnTo>
                      <a:pt x="292" y="40"/>
                    </a:lnTo>
                    <a:lnTo>
                      <a:pt x="294" y="30"/>
                    </a:lnTo>
                    <a:lnTo>
                      <a:pt x="294" y="30"/>
                    </a:lnTo>
                    <a:lnTo>
                      <a:pt x="296" y="22"/>
                    </a:lnTo>
                    <a:lnTo>
                      <a:pt x="298" y="20"/>
                    </a:lnTo>
                    <a:lnTo>
                      <a:pt x="298" y="20"/>
                    </a:lnTo>
                    <a:close/>
                    <a:moveTo>
                      <a:pt x="440" y="346"/>
                    </a:moveTo>
                    <a:lnTo>
                      <a:pt x="440" y="346"/>
                    </a:lnTo>
                    <a:lnTo>
                      <a:pt x="426" y="346"/>
                    </a:lnTo>
                    <a:lnTo>
                      <a:pt x="414" y="348"/>
                    </a:lnTo>
                    <a:lnTo>
                      <a:pt x="414" y="348"/>
                    </a:lnTo>
                    <a:lnTo>
                      <a:pt x="394" y="350"/>
                    </a:lnTo>
                    <a:lnTo>
                      <a:pt x="394" y="350"/>
                    </a:lnTo>
                    <a:lnTo>
                      <a:pt x="382" y="406"/>
                    </a:lnTo>
                    <a:lnTo>
                      <a:pt x="382" y="406"/>
                    </a:lnTo>
                    <a:lnTo>
                      <a:pt x="376" y="434"/>
                    </a:lnTo>
                    <a:lnTo>
                      <a:pt x="368" y="460"/>
                    </a:lnTo>
                    <a:lnTo>
                      <a:pt x="368" y="460"/>
                    </a:lnTo>
                    <a:lnTo>
                      <a:pt x="382" y="458"/>
                    </a:lnTo>
                    <a:lnTo>
                      <a:pt x="398" y="454"/>
                    </a:lnTo>
                    <a:lnTo>
                      <a:pt x="398" y="454"/>
                    </a:lnTo>
                    <a:lnTo>
                      <a:pt x="412" y="448"/>
                    </a:lnTo>
                    <a:lnTo>
                      <a:pt x="424" y="440"/>
                    </a:lnTo>
                    <a:lnTo>
                      <a:pt x="424" y="440"/>
                    </a:lnTo>
                    <a:lnTo>
                      <a:pt x="436" y="430"/>
                    </a:lnTo>
                    <a:lnTo>
                      <a:pt x="444" y="420"/>
                    </a:lnTo>
                    <a:lnTo>
                      <a:pt x="444" y="420"/>
                    </a:lnTo>
                    <a:lnTo>
                      <a:pt x="452" y="408"/>
                    </a:lnTo>
                    <a:lnTo>
                      <a:pt x="456" y="396"/>
                    </a:lnTo>
                    <a:lnTo>
                      <a:pt x="456" y="396"/>
                    </a:lnTo>
                    <a:lnTo>
                      <a:pt x="458" y="384"/>
                    </a:lnTo>
                    <a:lnTo>
                      <a:pt x="456" y="370"/>
                    </a:lnTo>
                    <a:lnTo>
                      <a:pt x="456" y="370"/>
                    </a:lnTo>
                    <a:lnTo>
                      <a:pt x="450" y="358"/>
                    </a:lnTo>
                    <a:lnTo>
                      <a:pt x="440" y="346"/>
                    </a:lnTo>
                    <a:lnTo>
                      <a:pt x="440" y="3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p:cNvGrpSpPr/>
            <p:nvPr/>
          </p:nvGrpSpPr>
          <p:grpSpPr>
            <a:xfrm>
              <a:off x="7769375" y="1323853"/>
              <a:ext cx="816716" cy="668842"/>
              <a:chOff x="4403356" y="4135156"/>
              <a:chExt cx="936104" cy="792088"/>
            </a:xfrm>
          </p:grpSpPr>
          <p:sp>
            <p:nvSpPr>
              <p:cNvPr id="58" name="矩形 57"/>
              <p:cNvSpPr/>
              <p:nvPr/>
            </p:nvSpPr>
            <p:spPr>
              <a:xfrm>
                <a:off x="4403356" y="4135156"/>
                <a:ext cx="936104" cy="792088"/>
              </a:xfrm>
              <a:prstGeom prst="rect">
                <a:avLst/>
              </a:prstGeom>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4427984" y="4607046"/>
                <a:ext cx="360040" cy="218117"/>
                <a:chOff x="1907704" y="3998093"/>
                <a:chExt cx="432048" cy="322306"/>
              </a:xfrm>
            </p:grpSpPr>
            <p:sp>
              <p:nvSpPr>
                <p:cNvPr id="63" name="Freeform 63"/>
                <p:cNvSpPr>
                  <a:spLocks/>
                </p:cNvSpPr>
                <p:nvPr/>
              </p:nvSpPr>
              <p:spPr bwMode="auto">
                <a:xfrm>
                  <a:off x="1907704" y="3998093"/>
                  <a:ext cx="432048" cy="198158"/>
                </a:xfrm>
                <a:custGeom>
                  <a:avLst/>
                  <a:gdLst>
                    <a:gd name="T0" fmla="*/ 152 w 578"/>
                    <a:gd name="T1" fmla="*/ 30 h 278"/>
                    <a:gd name="T2" fmla="*/ 128 w 578"/>
                    <a:gd name="T3" fmla="*/ 26 h 278"/>
                    <a:gd name="T4" fmla="*/ 120 w 578"/>
                    <a:gd name="T5" fmla="*/ 18 h 278"/>
                    <a:gd name="T6" fmla="*/ 120 w 578"/>
                    <a:gd name="T7" fmla="*/ 16 h 278"/>
                    <a:gd name="T8" fmla="*/ 116 w 578"/>
                    <a:gd name="T9" fmla="*/ 10 h 278"/>
                    <a:gd name="T10" fmla="*/ 100 w 578"/>
                    <a:gd name="T11" fmla="*/ 2 h 278"/>
                    <a:gd name="T12" fmla="*/ 34 w 578"/>
                    <a:gd name="T13" fmla="*/ 0 h 278"/>
                    <a:gd name="T14" fmla="*/ 26 w 578"/>
                    <a:gd name="T15" fmla="*/ 0 h 278"/>
                    <a:gd name="T16" fmla="*/ 16 w 578"/>
                    <a:gd name="T17" fmla="*/ 6 h 278"/>
                    <a:gd name="T18" fmla="*/ 6 w 578"/>
                    <a:gd name="T19" fmla="*/ 14 h 278"/>
                    <a:gd name="T20" fmla="*/ 2 w 578"/>
                    <a:gd name="T21" fmla="*/ 26 h 278"/>
                    <a:gd name="T22" fmla="*/ 0 w 578"/>
                    <a:gd name="T23" fmla="*/ 40 h 278"/>
                    <a:gd name="T24" fmla="*/ 2 w 578"/>
                    <a:gd name="T25" fmla="*/ 46 h 278"/>
                    <a:gd name="T26" fmla="*/ 6 w 578"/>
                    <a:gd name="T27" fmla="*/ 58 h 278"/>
                    <a:gd name="T28" fmla="*/ 16 w 578"/>
                    <a:gd name="T29" fmla="*/ 66 h 278"/>
                    <a:gd name="T30" fmla="*/ 26 w 578"/>
                    <a:gd name="T31" fmla="*/ 72 h 278"/>
                    <a:gd name="T32" fmla="*/ 82 w 578"/>
                    <a:gd name="T33" fmla="*/ 72 h 278"/>
                    <a:gd name="T34" fmla="*/ 90 w 578"/>
                    <a:gd name="T35" fmla="*/ 72 h 278"/>
                    <a:gd name="T36" fmla="*/ 108 w 578"/>
                    <a:gd name="T37" fmla="*/ 82 h 278"/>
                    <a:gd name="T38" fmla="*/ 122 w 578"/>
                    <a:gd name="T39" fmla="*/ 98 h 278"/>
                    <a:gd name="T40" fmla="*/ 162 w 578"/>
                    <a:gd name="T41" fmla="*/ 246 h 278"/>
                    <a:gd name="T42" fmla="*/ 164 w 578"/>
                    <a:gd name="T43" fmla="*/ 254 h 278"/>
                    <a:gd name="T44" fmla="*/ 178 w 578"/>
                    <a:gd name="T45" fmla="*/ 268 h 278"/>
                    <a:gd name="T46" fmla="*/ 196 w 578"/>
                    <a:gd name="T47" fmla="*/ 278 h 278"/>
                    <a:gd name="T48" fmla="*/ 452 w 578"/>
                    <a:gd name="T49" fmla="*/ 278 h 278"/>
                    <a:gd name="T50" fmla="*/ 466 w 578"/>
                    <a:gd name="T51" fmla="*/ 276 h 278"/>
                    <a:gd name="T52" fmla="*/ 490 w 578"/>
                    <a:gd name="T53" fmla="*/ 260 h 278"/>
                    <a:gd name="T54" fmla="*/ 576 w 578"/>
                    <a:gd name="T55" fmla="*/ 60 h 278"/>
                    <a:gd name="T56" fmla="*/ 578 w 578"/>
                    <a:gd name="T57" fmla="*/ 54 h 278"/>
                    <a:gd name="T58" fmla="*/ 576 w 578"/>
                    <a:gd name="T59" fmla="*/ 44 h 278"/>
                    <a:gd name="T60" fmla="*/ 572 w 578"/>
                    <a:gd name="T61" fmla="*/ 36 h 278"/>
                    <a:gd name="T62" fmla="*/ 562 w 578"/>
                    <a:gd name="T63" fmla="*/ 32 h 278"/>
                    <a:gd name="T64" fmla="*/ 152 w 578"/>
                    <a:gd name="T65" fmla="*/ 3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8" h="278">
                      <a:moveTo>
                        <a:pt x="152" y="30"/>
                      </a:moveTo>
                      <a:lnTo>
                        <a:pt x="152" y="30"/>
                      </a:lnTo>
                      <a:lnTo>
                        <a:pt x="140" y="30"/>
                      </a:lnTo>
                      <a:lnTo>
                        <a:pt x="128" y="26"/>
                      </a:lnTo>
                      <a:lnTo>
                        <a:pt x="122" y="22"/>
                      </a:lnTo>
                      <a:lnTo>
                        <a:pt x="120" y="18"/>
                      </a:lnTo>
                      <a:lnTo>
                        <a:pt x="120" y="16"/>
                      </a:lnTo>
                      <a:lnTo>
                        <a:pt x="120" y="16"/>
                      </a:lnTo>
                      <a:lnTo>
                        <a:pt x="118" y="12"/>
                      </a:lnTo>
                      <a:lnTo>
                        <a:pt x="116" y="10"/>
                      </a:lnTo>
                      <a:lnTo>
                        <a:pt x="110" y="4"/>
                      </a:lnTo>
                      <a:lnTo>
                        <a:pt x="100" y="2"/>
                      </a:lnTo>
                      <a:lnTo>
                        <a:pt x="86" y="0"/>
                      </a:lnTo>
                      <a:lnTo>
                        <a:pt x="34" y="0"/>
                      </a:lnTo>
                      <a:lnTo>
                        <a:pt x="34" y="0"/>
                      </a:lnTo>
                      <a:lnTo>
                        <a:pt x="26" y="0"/>
                      </a:lnTo>
                      <a:lnTo>
                        <a:pt x="20" y="2"/>
                      </a:lnTo>
                      <a:lnTo>
                        <a:pt x="16" y="6"/>
                      </a:lnTo>
                      <a:lnTo>
                        <a:pt x="10" y="10"/>
                      </a:lnTo>
                      <a:lnTo>
                        <a:pt x="6" y="14"/>
                      </a:lnTo>
                      <a:lnTo>
                        <a:pt x="4" y="20"/>
                      </a:lnTo>
                      <a:lnTo>
                        <a:pt x="2" y="26"/>
                      </a:lnTo>
                      <a:lnTo>
                        <a:pt x="0" y="32"/>
                      </a:lnTo>
                      <a:lnTo>
                        <a:pt x="0" y="40"/>
                      </a:lnTo>
                      <a:lnTo>
                        <a:pt x="0" y="40"/>
                      </a:lnTo>
                      <a:lnTo>
                        <a:pt x="2" y="46"/>
                      </a:lnTo>
                      <a:lnTo>
                        <a:pt x="4" y="52"/>
                      </a:lnTo>
                      <a:lnTo>
                        <a:pt x="6" y="58"/>
                      </a:lnTo>
                      <a:lnTo>
                        <a:pt x="10" y="62"/>
                      </a:lnTo>
                      <a:lnTo>
                        <a:pt x="16" y="66"/>
                      </a:lnTo>
                      <a:lnTo>
                        <a:pt x="20" y="70"/>
                      </a:lnTo>
                      <a:lnTo>
                        <a:pt x="26" y="72"/>
                      </a:lnTo>
                      <a:lnTo>
                        <a:pt x="34" y="72"/>
                      </a:lnTo>
                      <a:lnTo>
                        <a:pt x="82" y="72"/>
                      </a:lnTo>
                      <a:lnTo>
                        <a:pt x="82" y="72"/>
                      </a:lnTo>
                      <a:lnTo>
                        <a:pt x="90" y="72"/>
                      </a:lnTo>
                      <a:lnTo>
                        <a:pt x="96" y="74"/>
                      </a:lnTo>
                      <a:lnTo>
                        <a:pt x="108" y="82"/>
                      </a:lnTo>
                      <a:lnTo>
                        <a:pt x="118" y="92"/>
                      </a:lnTo>
                      <a:lnTo>
                        <a:pt x="122" y="98"/>
                      </a:lnTo>
                      <a:lnTo>
                        <a:pt x="124" y="104"/>
                      </a:lnTo>
                      <a:lnTo>
                        <a:pt x="162" y="246"/>
                      </a:lnTo>
                      <a:lnTo>
                        <a:pt x="162" y="246"/>
                      </a:lnTo>
                      <a:lnTo>
                        <a:pt x="164" y="254"/>
                      </a:lnTo>
                      <a:lnTo>
                        <a:pt x="168" y="258"/>
                      </a:lnTo>
                      <a:lnTo>
                        <a:pt x="178" y="268"/>
                      </a:lnTo>
                      <a:lnTo>
                        <a:pt x="190" y="276"/>
                      </a:lnTo>
                      <a:lnTo>
                        <a:pt x="196" y="278"/>
                      </a:lnTo>
                      <a:lnTo>
                        <a:pt x="204" y="278"/>
                      </a:lnTo>
                      <a:lnTo>
                        <a:pt x="452" y="278"/>
                      </a:lnTo>
                      <a:lnTo>
                        <a:pt x="452" y="278"/>
                      </a:lnTo>
                      <a:lnTo>
                        <a:pt x="466" y="276"/>
                      </a:lnTo>
                      <a:lnTo>
                        <a:pt x="480" y="270"/>
                      </a:lnTo>
                      <a:lnTo>
                        <a:pt x="490" y="260"/>
                      </a:lnTo>
                      <a:lnTo>
                        <a:pt x="498" y="248"/>
                      </a:lnTo>
                      <a:lnTo>
                        <a:pt x="576" y="60"/>
                      </a:lnTo>
                      <a:lnTo>
                        <a:pt x="576" y="60"/>
                      </a:lnTo>
                      <a:lnTo>
                        <a:pt x="578" y="54"/>
                      </a:lnTo>
                      <a:lnTo>
                        <a:pt x="578" y="50"/>
                      </a:lnTo>
                      <a:lnTo>
                        <a:pt x="576" y="44"/>
                      </a:lnTo>
                      <a:lnTo>
                        <a:pt x="574" y="40"/>
                      </a:lnTo>
                      <a:lnTo>
                        <a:pt x="572" y="36"/>
                      </a:lnTo>
                      <a:lnTo>
                        <a:pt x="568" y="34"/>
                      </a:lnTo>
                      <a:lnTo>
                        <a:pt x="562" y="32"/>
                      </a:lnTo>
                      <a:lnTo>
                        <a:pt x="556" y="30"/>
                      </a:lnTo>
                      <a:lnTo>
                        <a:pt x="152" y="30"/>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2"/>
                <p:cNvSpPr>
                  <a:spLocks/>
                </p:cNvSpPr>
                <p:nvPr/>
              </p:nvSpPr>
              <p:spPr bwMode="auto">
                <a:xfrm>
                  <a:off x="1986680" y="4222293"/>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p:cNvSpPr>
                  <a:spLocks/>
                </p:cNvSpPr>
                <p:nvPr/>
              </p:nvSpPr>
              <p:spPr bwMode="auto">
                <a:xfrm>
                  <a:off x="2232772" y="4230992"/>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Freeform 75"/>
              <p:cNvSpPr>
                <a:spLocks noEditPoints="1"/>
              </p:cNvSpPr>
              <p:nvPr/>
            </p:nvSpPr>
            <p:spPr bwMode="auto">
              <a:xfrm>
                <a:off x="4499992" y="4213829"/>
                <a:ext cx="217684" cy="278997"/>
              </a:xfrm>
              <a:custGeom>
                <a:avLst/>
                <a:gdLst>
                  <a:gd name="T0" fmla="*/ 0 w 376"/>
                  <a:gd name="T1" fmla="*/ 200 h 448"/>
                  <a:gd name="T2" fmla="*/ 42 w 376"/>
                  <a:gd name="T3" fmla="*/ 146 h 448"/>
                  <a:gd name="T4" fmla="*/ 42 w 376"/>
                  <a:gd name="T5" fmla="*/ 132 h 448"/>
                  <a:gd name="T6" fmla="*/ 48 w 376"/>
                  <a:gd name="T7" fmla="*/ 102 h 448"/>
                  <a:gd name="T8" fmla="*/ 54 w 376"/>
                  <a:gd name="T9" fmla="*/ 90 h 448"/>
                  <a:gd name="T10" fmla="*/ 66 w 376"/>
                  <a:gd name="T11" fmla="*/ 64 h 448"/>
                  <a:gd name="T12" fmla="*/ 84 w 376"/>
                  <a:gd name="T13" fmla="*/ 42 h 448"/>
                  <a:gd name="T14" fmla="*/ 94 w 376"/>
                  <a:gd name="T15" fmla="*/ 34 h 448"/>
                  <a:gd name="T16" fmla="*/ 118 w 376"/>
                  <a:gd name="T17" fmla="*/ 18 h 448"/>
                  <a:gd name="T18" fmla="*/ 130 w 376"/>
                  <a:gd name="T19" fmla="*/ 12 h 448"/>
                  <a:gd name="T20" fmla="*/ 158 w 376"/>
                  <a:gd name="T21" fmla="*/ 4 h 448"/>
                  <a:gd name="T22" fmla="*/ 188 w 376"/>
                  <a:gd name="T23" fmla="*/ 0 h 448"/>
                  <a:gd name="T24" fmla="*/ 202 w 376"/>
                  <a:gd name="T25" fmla="*/ 0 h 448"/>
                  <a:gd name="T26" fmla="*/ 232 w 376"/>
                  <a:gd name="T27" fmla="*/ 6 h 448"/>
                  <a:gd name="T28" fmla="*/ 246 w 376"/>
                  <a:gd name="T29" fmla="*/ 12 h 448"/>
                  <a:gd name="T30" fmla="*/ 270 w 376"/>
                  <a:gd name="T31" fmla="*/ 26 h 448"/>
                  <a:gd name="T32" fmla="*/ 292 w 376"/>
                  <a:gd name="T33" fmla="*/ 44 h 448"/>
                  <a:gd name="T34" fmla="*/ 300 w 376"/>
                  <a:gd name="T35" fmla="*/ 54 h 448"/>
                  <a:gd name="T36" fmla="*/ 316 w 376"/>
                  <a:gd name="T37" fmla="*/ 76 h 448"/>
                  <a:gd name="T38" fmla="*/ 322 w 376"/>
                  <a:gd name="T39" fmla="*/ 90 h 448"/>
                  <a:gd name="T40" fmla="*/ 332 w 376"/>
                  <a:gd name="T41" fmla="*/ 116 h 448"/>
                  <a:gd name="T42" fmla="*/ 334 w 376"/>
                  <a:gd name="T43" fmla="*/ 146 h 448"/>
                  <a:gd name="T44" fmla="*/ 376 w 376"/>
                  <a:gd name="T45" fmla="*/ 200 h 448"/>
                  <a:gd name="T46" fmla="*/ 0 w 376"/>
                  <a:gd name="T47" fmla="*/ 448 h 448"/>
                  <a:gd name="T48" fmla="*/ 278 w 376"/>
                  <a:gd name="T49" fmla="*/ 146 h 448"/>
                  <a:gd name="T50" fmla="*/ 272 w 376"/>
                  <a:gd name="T51" fmla="*/ 110 h 448"/>
                  <a:gd name="T52" fmla="*/ 264 w 376"/>
                  <a:gd name="T53" fmla="*/ 96 h 448"/>
                  <a:gd name="T54" fmla="*/ 252 w 376"/>
                  <a:gd name="T55" fmla="*/ 82 h 448"/>
                  <a:gd name="T56" fmla="*/ 224 w 376"/>
                  <a:gd name="T57" fmla="*/ 64 h 448"/>
                  <a:gd name="T58" fmla="*/ 206 w 376"/>
                  <a:gd name="T59" fmla="*/ 58 h 448"/>
                  <a:gd name="T60" fmla="*/ 188 w 376"/>
                  <a:gd name="T61" fmla="*/ 56 h 448"/>
                  <a:gd name="T62" fmla="*/ 152 w 376"/>
                  <a:gd name="T63" fmla="*/ 64 h 448"/>
                  <a:gd name="T64" fmla="*/ 138 w 376"/>
                  <a:gd name="T65" fmla="*/ 72 h 448"/>
                  <a:gd name="T66" fmla="*/ 124 w 376"/>
                  <a:gd name="T67" fmla="*/ 82 h 448"/>
                  <a:gd name="T68" fmla="*/ 104 w 376"/>
                  <a:gd name="T69" fmla="*/ 110 h 448"/>
                  <a:gd name="T70" fmla="*/ 98 w 376"/>
                  <a:gd name="T71" fmla="*/ 128 h 448"/>
                  <a:gd name="T72" fmla="*/ 98 w 376"/>
                  <a:gd name="T73" fmla="*/ 200 h 448"/>
                  <a:gd name="T74" fmla="*/ 278 w 376"/>
                  <a:gd name="T75" fmla="*/ 14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48">
                    <a:moveTo>
                      <a:pt x="0" y="448"/>
                    </a:moveTo>
                    <a:lnTo>
                      <a:pt x="0" y="200"/>
                    </a:lnTo>
                    <a:lnTo>
                      <a:pt x="42" y="200"/>
                    </a:lnTo>
                    <a:lnTo>
                      <a:pt x="42" y="146"/>
                    </a:lnTo>
                    <a:lnTo>
                      <a:pt x="42" y="146"/>
                    </a:lnTo>
                    <a:lnTo>
                      <a:pt x="42" y="132"/>
                    </a:lnTo>
                    <a:lnTo>
                      <a:pt x="44" y="116"/>
                    </a:lnTo>
                    <a:lnTo>
                      <a:pt x="48" y="102"/>
                    </a:lnTo>
                    <a:lnTo>
                      <a:pt x="54" y="90"/>
                    </a:lnTo>
                    <a:lnTo>
                      <a:pt x="54" y="90"/>
                    </a:lnTo>
                    <a:lnTo>
                      <a:pt x="60" y="76"/>
                    </a:lnTo>
                    <a:lnTo>
                      <a:pt x="66" y="64"/>
                    </a:lnTo>
                    <a:lnTo>
                      <a:pt x="74" y="54"/>
                    </a:lnTo>
                    <a:lnTo>
                      <a:pt x="84" y="42"/>
                    </a:lnTo>
                    <a:lnTo>
                      <a:pt x="84" y="42"/>
                    </a:lnTo>
                    <a:lnTo>
                      <a:pt x="94" y="34"/>
                    </a:lnTo>
                    <a:lnTo>
                      <a:pt x="106" y="24"/>
                    </a:lnTo>
                    <a:lnTo>
                      <a:pt x="118" y="18"/>
                    </a:lnTo>
                    <a:lnTo>
                      <a:pt x="130" y="12"/>
                    </a:lnTo>
                    <a:lnTo>
                      <a:pt x="130" y="12"/>
                    </a:lnTo>
                    <a:lnTo>
                      <a:pt x="144" y="6"/>
                    </a:lnTo>
                    <a:lnTo>
                      <a:pt x="158" y="4"/>
                    </a:lnTo>
                    <a:lnTo>
                      <a:pt x="172" y="0"/>
                    </a:lnTo>
                    <a:lnTo>
                      <a:pt x="188" y="0"/>
                    </a:lnTo>
                    <a:lnTo>
                      <a:pt x="188" y="0"/>
                    </a:lnTo>
                    <a:lnTo>
                      <a:pt x="202" y="0"/>
                    </a:lnTo>
                    <a:lnTo>
                      <a:pt x="218" y="4"/>
                    </a:lnTo>
                    <a:lnTo>
                      <a:pt x="232" y="6"/>
                    </a:lnTo>
                    <a:lnTo>
                      <a:pt x="246" y="12"/>
                    </a:lnTo>
                    <a:lnTo>
                      <a:pt x="246" y="12"/>
                    </a:lnTo>
                    <a:lnTo>
                      <a:pt x="258" y="18"/>
                    </a:lnTo>
                    <a:lnTo>
                      <a:pt x="270" y="26"/>
                    </a:lnTo>
                    <a:lnTo>
                      <a:pt x="282" y="34"/>
                    </a:lnTo>
                    <a:lnTo>
                      <a:pt x="292" y="44"/>
                    </a:lnTo>
                    <a:lnTo>
                      <a:pt x="292" y="44"/>
                    </a:lnTo>
                    <a:lnTo>
                      <a:pt x="300" y="54"/>
                    </a:lnTo>
                    <a:lnTo>
                      <a:pt x="310" y="64"/>
                    </a:lnTo>
                    <a:lnTo>
                      <a:pt x="316" y="76"/>
                    </a:lnTo>
                    <a:lnTo>
                      <a:pt x="322" y="90"/>
                    </a:lnTo>
                    <a:lnTo>
                      <a:pt x="322" y="90"/>
                    </a:lnTo>
                    <a:lnTo>
                      <a:pt x="328" y="102"/>
                    </a:lnTo>
                    <a:lnTo>
                      <a:pt x="332" y="116"/>
                    </a:lnTo>
                    <a:lnTo>
                      <a:pt x="334" y="132"/>
                    </a:lnTo>
                    <a:lnTo>
                      <a:pt x="334" y="146"/>
                    </a:lnTo>
                    <a:lnTo>
                      <a:pt x="334" y="200"/>
                    </a:lnTo>
                    <a:lnTo>
                      <a:pt x="376" y="200"/>
                    </a:lnTo>
                    <a:lnTo>
                      <a:pt x="376" y="448"/>
                    </a:lnTo>
                    <a:lnTo>
                      <a:pt x="0" y="448"/>
                    </a:lnTo>
                    <a:close/>
                    <a:moveTo>
                      <a:pt x="278" y="146"/>
                    </a:moveTo>
                    <a:lnTo>
                      <a:pt x="278" y="146"/>
                    </a:lnTo>
                    <a:lnTo>
                      <a:pt x="276" y="128"/>
                    </a:lnTo>
                    <a:lnTo>
                      <a:pt x="272" y="110"/>
                    </a:lnTo>
                    <a:lnTo>
                      <a:pt x="272" y="110"/>
                    </a:lnTo>
                    <a:lnTo>
                      <a:pt x="264" y="96"/>
                    </a:lnTo>
                    <a:lnTo>
                      <a:pt x="252" y="82"/>
                    </a:lnTo>
                    <a:lnTo>
                      <a:pt x="252" y="82"/>
                    </a:lnTo>
                    <a:lnTo>
                      <a:pt x="238" y="72"/>
                    </a:lnTo>
                    <a:lnTo>
                      <a:pt x="224" y="64"/>
                    </a:lnTo>
                    <a:lnTo>
                      <a:pt x="224" y="64"/>
                    </a:lnTo>
                    <a:lnTo>
                      <a:pt x="206" y="58"/>
                    </a:lnTo>
                    <a:lnTo>
                      <a:pt x="188" y="56"/>
                    </a:lnTo>
                    <a:lnTo>
                      <a:pt x="188" y="56"/>
                    </a:lnTo>
                    <a:lnTo>
                      <a:pt x="170" y="58"/>
                    </a:lnTo>
                    <a:lnTo>
                      <a:pt x="152" y="64"/>
                    </a:lnTo>
                    <a:lnTo>
                      <a:pt x="152" y="64"/>
                    </a:lnTo>
                    <a:lnTo>
                      <a:pt x="138" y="72"/>
                    </a:lnTo>
                    <a:lnTo>
                      <a:pt x="124" y="82"/>
                    </a:lnTo>
                    <a:lnTo>
                      <a:pt x="124" y="82"/>
                    </a:lnTo>
                    <a:lnTo>
                      <a:pt x="112" y="96"/>
                    </a:lnTo>
                    <a:lnTo>
                      <a:pt x="104" y="110"/>
                    </a:lnTo>
                    <a:lnTo>
                      <a:pt x="104" y="110"/>
                    </a:lnTo>
                    <a:lnTo>
                      <a:pt x="98" y="128"/>
                    </a:lnTo>
                    <a:lnTo>
                      <a:pt x="98" y="146"/>
                    </a:lnTo>
                    <a:lnTo>
                      <a:pt x="98" y="200"/>
                    </a:lnTo>
                    <a:lnTo>
                      <a:pt x="278" y="200"/>
                    </a:lnTo>
                    <a:lnTo>
                      <a:pt x="278" y="1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p:cNvSpPr>
                <a:spLocks noEditPoints="1"/>
              </p:cNvSpPr>
              <p:nvPr/>
            </p:nvSpPr>
            <p:spPr bwMode="auto">
              <a:xfrm>
                <a:off x="4931946" y="4213829"/>
                <a:ext cx="288126" cy="278997"/>
              </a:xfrm>
              <a:custGeom>
                <a:avLst/>
                <a:gdLst>
                  <a:gd name="T0" fmla="*/ 320 w 360"/>
                  <a:gd name="T1" fmla="*/ 118 h 362"/>
                  <a:gd name="T2" fmla="*/ 280 w 360"/>
                  <a:gd name="T3" fmla="*/ 66 h 362"/>
                  <a:gd name="T4" fmla="*/ 292 w 360"/>
                  <a:gd name="T5" fmla="*/ 42 h 362"/>
                  <a:gd name="T6" fmla="*/ 258 w 360"/>
                  <a:gd name="T7" fmla="*/ 16 h 362"/>
                  <a:gd name="T8" fmla="*/ 248 w 360"/>
                  <a:gd name="T9" fmla="*/ 16 h 362"/>
                  <a:gd name="T10" fmla="*/ 232 w 360"/>
                  <a:gd name="T11" fmla="*/ 36 h 362"/>
                  <a:gd name="T12" fmla="*/ 174 w 360"/>
                  <a:gd name="T13" fmla="*/ 28 h 362"/>
                  <a:gd name="T14" fmla="*/ 164 w 360"/>
                  <a:gd name="T15" fmla="*/ 4 h 362"/>
                  <a:gd name="T16" fmla="*/ 122 w 360"/>
                  <a:gd name="T17" fmla="*/ 10 h 362"/>
                  <a:gd name="T18" fmla="*/ 116 w 360"/>
                  <a:gd name="T19" fmla="*/ 16 h 362"/>
                  <a:gd name="T20" fmla="*/ 118 w 360"/>
                  <a:gd name="T21" fmla="*/ 42 h 362"/>
                  <a:gd name="T22" fmla="*/ 64 w 360"/>
                  <a:gd name="T23" fmla="*/ 82 h 362"/>
                  <a:gd name="T24" fmla="*/ 42 w 360"/>
                  <a:gd name="T25" fmla="*/ 70 h 362"/>
                  <a:gd name="T26" fmla="*/ 14 w 360"/>
                  <a:gd name="T27" fmla="*/ 104 h 362"/>
                  <a:gd name="T28" fmla="*/ 16 w 360"/>
                  <a:gd name="T29" fmla="*/ 114 h 362"/>
                  <a:gd name="T30" fmla="*/ 36 w 360"/>
                  <a:gd name="T31" fmla="*/ 130 h 362"/>
                  <a:gd name="T32" fmla="*/ 28 w 360"/>
                  <a:gd name="T33" fmla="*/ 188 h 362"/>
                  <a:gd name="T34" fmla="*/ 4 w 360"/>
                  <a:gd name="T35" fmla="*/ 198 h 362"/>
                  <a:gd name="T36" fmla="*/ 8 w 360"/>
                  <a:gd name="T37" fmla="*/ 240 h 362"/>
                  <a:gd name="T38" fmla="*/ 14 w 360"/>
                  <a:gd name="T39" fmla="*/ 246 h 362"/>
                  <a:gd name="T40" fmla="*/ 42 w 360"/>
                  <a:gd name="T41" fmla="*/ 244 h 362"/>
                  <a:gd name="T42" fmla="*/ 80 w 360"/>
                  <a:gd name="T43" fmla="*/ 292 h 362"/>
                  <a:gd name="T44" fmla="*/ 70 w 360"/>
                  <a:gd name="T45" fmla="*/ 316 h 362"/>
                  <a:gd name="T46" fmla="*/ 74 w 360"/>
                  <a:gd name="T47" fmla="*/ 328 h 362"/>
                  <a:gd name="T48" fmla="*/ 110 w 360"/>
                  <a:gd name="T49" fmla="*/ 348 h 362"/>
                  <a:gd name="T50" fmla="*/ 124 w 360"/>
                  <a:gd name="T51" fmla="*/ 330 h 362"/>
                  <a:gd name="T52" fmla="*/ 182 w 360"/>
                  <a:gd name="T53" fmla="*/ 332 h 362"/>
                  <a:gd name="T54" fmla="*/ 196 w 360"/>
                  <a:gd name="T55" fmla="*/ 356 h 362"/>
                  <a:gd name="T56" fmla="*/ 206 w 360"/>
                  <a:gd name="T57" fmla="*/ 362 h 362"/>
                  <a:gd name="T58" fmla="*/ 246 w 360"/>
                  <a:gd name="T59" fmla="*/ 350 h 362"/>
                  <a:gd name="T60" fmla="*/ 242 w 360"/>
                  <a:gd name="T61" fmla="*/ 328 h 362"/>
                  <a:gd name="T62" fmla="*/ 290 w 360"/>
                  <a:gd name="T63" fmla="*/ 284 h 362"/>
                  <a:gd name="T64" fmla="*/ 316 w 360"/>
                  <a:gd name="T65" fmla="*/ 292 h 362"/>
                  <a:gd name="T66" fmla="*/ 328 w 360"/>
                  <a:gd name="T67" fmla="*/ 288 h 362"/>
                  <a:gd name="T68" fmla="*/ 346 w 360"/>
                  <a:gd name="T69" fmla="*/ 252 h 362"/>
                  <a:gd name="T70" fmla="*/ 330 w 360"/>
                  <a:gd name="T71" fmla="*/ 238 h 362"/>
                  <a:gd name="T72" fmla="*/ 330 w 360"/>
                  <a:gd name="T73" fmla="*/ 180 h 362"/>
                  <a:gd name="T74" fmla="*/ 354 w 360"/>
                  <a:gd name="T75" fmla="*/ 166 h 362"/>
                  <a:gd name="T76" fmla="*/ 360 w 360"/>
                  <a:gd name="T77" fmla="*/ 160 h 362"/>
                  <a:gd name="T78" fmla="*/ 350 w 360"/>
                  <a:gd name="T79" fmla="*/ 118 h 362"/>
                  <a:gd name="T80" fmla="*/ 342 w 360"/>
                  <a:gd name="T81" fmla="*/ 116 h 362"/>
                  <a:gd name="T82" fmla="*/ 166 w 360"/>
                  <a:gd name="T83" fmla="*/ 262 h 362"/>
                  <a:gd name="T84" fmla="*/ 114 w 360"/>
                  <a:gd name="T85" fmla="*/ 230 h 362"/>
                  <a:gd name="T86" fmla="*/ 98 w 360"/>
                  <a:gd name="T87" fmla="*/ 184 h 362"/>
                  <a:gd name="T88" fmla="*/ 120 w 360"/>
                  <a:gd name="T89" fmla="*/ 126 h 362"/>
                  <a:gd name="T90" fmla="*/ 162 w 360"/>
                  <a:gd name="T91" fmla="*/ 102 h 362"/>
                  <a:gd name="T92" fmla="*/ 224 w 360"/>
                  <a:gd name="T93" fmla="*/ 112 h 362"/>
                  <a:gd name="T94" fmla="*/ 260 w 360"/>
                  <a:gd name="T95" fmla="*/ 162 h 362"/>
                  <a:gd name="T96" fmla="*/ 258 w 360"/>
                  <a:gd name="T97" fmla="*/ 210 h 362"/>
                  <a:gd name="T98" fmla="*/ 214 w 360"/>
                  <a:gd name="T99" fmla="*/ 25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0" h="362">
                    <a:moveTo>
                      <a:pt x="342" y="116"/>
                    </a:moveTo>
                    <a:lnTo>
                      <a:pt x="328" y="120"/>
                    </a:lnTo>
                    <a:lnTo>
                      <a:pt x="328" y="120"/>
                    </a:lnTo>
                    <a:lnTo>
                      <a:pt x="320" y="118"/>
                    </a:lnTo>
                    <a:lnTo>
                      <a:pt x="316" y="114"/>
                    </a:lnTo>
                    <a:lnTo>
                      <a:pt x="284" y="72"/>
                    </a:lnTo>
                    <a:lnTo>
                      <a:pt x="284" y="72"/>
                    </a:lnTo>
                    <a:lnTo>
                      <a:pt x="280" y="66"/>
                    </a:lnTo>
                    <a:lnTo>
                      <a:pt x="282" y="58"/>
                    </a:lnTo>
                    <a:lnTo>
                      <a:pt x="290" y="46"/>
                    </a:lnTo>
                    <a:lnTo>
                      <a:pt x="290" y="46"/>
                    </a:lnTo>
                    <a:lnTo>
                      <a:pt x="292" y="42"/>
                    </a:lnTo>
                    <a:lnTo>
                      <a:pt x="292" y="40"/>
                    </a:lnTo>
                    <a:lnTo>
                      <a:pt x="290" y="36"/>
                    </a:lnTo>
                    <a:lnTo>
                      <a:pt x="288" y="34"/>
                    </a:lnTo>
                    <a:lnTo>
                      <a:pt x="258" y="16"/>
                    </a:lnTo>
                    <a:lnTo>
                      <a:pt x="258" y="16"/>
                    </a:lnTo>
                    <a:lnTo>
                      <a:pt x="254" y="14"/>
                    </a:lnTo>
                    <a:lnTo>
                      <a:pt x="252" y="16"/>
                    </a:lnTo>
                    <a:lnTo>
                      <a:pt x="248" y="16"/>
                    </a:lnTo>
                    <a:lnTo>
                      <a:pt x="246" y="18"/>
                    </a:lnTo>
                    <a:lnTo>
                      <a:pt x="238" y="32"/>
                    </a:lnTo>
                    <a:lnTo>
                      <a:pt x="238" y="32"/>
                    </a:lnTo>
                    <a:lnTo>
                      <a:pt x="232" y="36"/>
                    </a:lnTo>
                    <a:lnTo>
                      <a:pt x="226" y="38"/>
                    </a:lnTo>
                    <a:lnTo>
                      <a:pt x="180" y="30"/>
                    </a:lnTo>
                    <a:lnTo>
                      <a:pt x="180" y="30"/>
                    </a:lnTo>
                    <a:lnTo>
                      <a:pt x="174" y="28"/>
                    </a:lnTo>
                    <a:lnTo>
                      <a:pt x="170" y="22"/>
                    </a:lnTo>
                    <a:lnTo>
                      <a:pt x="166" y="8"/>
                    </a:lnTo>
                    <a:lnTo>
                      <a:pt x="166" y="8"/>
                    </a:lnTo>
                    <a:lnTo>
                      <a:pt x="164" y="4"/>
                    </a:lnTo>
                    <a:lnTo>
                      <a:pt x="162" y="2"/>
                    </a:lnTo>
                    <a:lnTo>
                      <a:pt x="160" y="0"/>
                    </a:lnTo>
                    <a:lnTo>
                      <a:pt x="156" y="0"/>
                    </a:lnTo>
                    <a:lnTo>
                      <a:pt x="122" y="10"/>
                    </a:lnTo>
                    <a:lnTo>
                      <a:pt x="122" y="10"/>
                    </a:lnTo>
                    <a:lnTo>
                      <a:pt x="118" y="10"/>
                    </a:lnTo>
                    <a:lnTo>
                      <a:pt x="116" y="12"/>
                    </a:lnTo>
                    <a:lnTo>
                      <a:pt x="116" y="16"/>
                    </a:lnTo>
                    <a:lnTo>
                      <a:pt x="116" y="20"/>
                    </a:lnTo>
                    <a:lnTo>
                      <a:pt x="120" y="34"/>
                    </a:lnTo>
                    <a:lnTo>
                      <a:pt x="120" y="34"/>
                    </a:lnTo>
                    <a:lnTo>
                      <a:pt x="118" y="42"/>
                    </a:lnTo>
                    <a:lnTo>
                      <a:pt x="114" y="46"/>
                    </a:lnTo>
                    <a:lnTo>
                      <a:pt x="72" y="78"/>
                    </a:lnTo>
                    <a:lnTo>
                      <a:pt x="72" y="78"/>
                    </a:lnTo>
                    <a:lnTo>
                      <a:pt x="64" y="82"/>
                    </a:lnTo>
                    <a:lnTo>
                      <a:pt x="58" y="80"/>
                    </a:lnTo>
                    <a:lnTo>
                      <a:pt x="44" y="72"/>
                    </a:lnTo>
                    <a:lnTo>
                      <a:pt x="44" y="72"/>
                    </a:lnTo>
                    <a:lnTo>
                      <a:pt x="42" y="70"/>
                    </a:lnTo>
                    <a:lnTo>
                      <a:pt x="38" y="70"/>
                    </a:lnTo>
                    <a:lnTo>
                      <a:pt x="36" y="72"/>
                    </a:lnTo>
                    <a:lnTo>
                      <a:pt x="34" y="74"/>
                    </a:lnTo>
                    <a:lnTo>
                      <a:pt x="14" y="104"/>
                    </a:lnTo>
                    <a:lnTo>
                      <a:pt x="14" y="104"/>
                    </a:lnTo>
                    <a:lnTo>
                      <a:pt x="14" y="108"/>
                    </a:lnTo>
                    <a:lnTo>
                      <a:pt x="14" y="110"/>
                    </a:lnTo>
                    <a:lnTo>
                      <a:pt x="16" y="114"/>
                    </a:lnTo>
                    <a:lnTo>
                      <a:pt x="18" y="116"/>
                    </a:lnTo>
                    <a:lnTo>
                      <a:pt x="32" y="124"/>
                    </a:lnTo>
                    <a:lnTo>
                      <a:pt x="32" y="124"/>
                    </a:lnTo>
                    <a:lnTo>
                      <a:pt x="36" y="130"/>
                    </a:lnTo>
                    <a:lnTo>
                      <a:pt x="38" y="138"/>
                    </a:lnTo>
                    <a:lnTo>
                      <a:pt x="30" y="182"/>
                    </a:lnTo>
                    <a:lnTo>
                      <a:pt x="30" y="182"/>
                    </a:lnTo>
                    <a:lnTo>
                      <a:pt x="28" y="188"/>
                    </a:lnTo>
                    <a:lnTo>
                      <a:pt x="22" y="192"/>
                    </a:lnTo>
                    <a:lnTo>
                      <a:pt x="6" y="196"/>
                    </a:lnTo>
                    <a:lnTo>
                      <a:pt x="6" y="196"/>
                    </a:lnTo>
                    <a:lnTo>
                      <a:pt x="4" y="198"/>
                    </a:lnTo>
                    <a:lnTo>
                      <a:pt x="0" y="200"/>
                    </a:lnTo>
                    <a:lnTo>
                      <a:pt x="0" y="202"/>
                    </a:lnTo>
                    <a:lnTo>
                      <a:pt x="0" y="206"/>
                    </a:lnTo>
                    <a:lnTo>
                      <a:pt x="8" y="240"/>
                    </a:lnTo>
                    <a:lnTo>
                      <a:pt x="8" y="240"/>
                    </a:lnTo>
                    <a:lnTo>
                      <a:pt x="10" y="244"/>
                    </a:lnTo>
                    <a:lnTo>
                      <a:pt x="12" y="246"/>
                    </a:lnTo>
                    <a:lnTo>
                      <a:pt x="14" y="246"/>
                    </a:lnTo>
                    <a:lnTo>
                      <a:pt x="18" y="246"/>
                    </a:lnTo>
                    <a:lnTo>
                      <a:pt x="34" y="242"/>
                    </a:lnTo>
                    <a:lnTo>
                      <a:pt x="34" y="242"/>
                    </a:lnTo>
                    <a:lnTo>
                      <a:pt x="42" y="244"/>
                    </a:lnTo>
                    <a:lnTo>
                      <a:pt x="46" y="248"/>
                    </a:lnTo>
                    <a:lnTo>
                      <a:pt x="78" y="290"/>
                    </a:lnTo>
                    <a:lnTo>
                      <a:pt x="78" y="290"/>
                    </a:lnTo>
                    <a:lnTo>
                      <a:pt x="80" y="292"/>
                    </a:lnTo>
                    <a:lnTo>
                      <a:pt x="80" y="296"/>
                    </a:lnTo>
                    <a:lnTo>
                      <a:pt x="80" y="304"/>
                    </a:lnTo>
                    <a:lnTo>
                      <a:pt x="70" y="316"/>
                    </a:lnTo>
                    <a:lnTo>
                      <a:pt x="70" y="316"/>
                    </a:lnTo>
                    <a:lnTo>
                      <a:pt x="70" y="320"/>
                    </a:lnTo>
                    <a:lnTo>
                      <a:pt x="70" y="324"/>
                    </a:lnTo>
                    <a:lnTo>
                      <a:pt x="70" y="326"/>
                    </a:lnTo>
                    <a:lnTo>
                      <a:pt x="74" y="328"/>
                    </a:lnTo>
                    <a:lnTo>
                      <a:pt x="104" y="346"/>
                    </a:lnTo>
                    <a:lnTo>
                      <a:pt x="104" y="346"/>
                    </a:lnTo>
                    <a:lnTo>
                      <a:pt x="106" y="348"/>
                    </a:lnTo>
                    <a:lnTo>
                      <a:pt x="110" y="348"/>
                    </a:lnTo>
                    <a:lnTo>
                      <a:pt x="112" y="346"/>
                    </a:lnTo>
                    <a:lnTo>
                      <a:pt x="114" y="344"/>
                    </a:lnTo>
                    <a:lnTo>
                      <a:pt x="124" y="330"/>
                    </a:lnTo>
                    <a:lnTo>
                      <a:pt x="124" y="330"/>
                    </a:lnTo>
                    <a:lnTo>
                      <a:pt x="130" y="324"/>
                    </a:lnTo>
                    <a:lnTo>
                      <a:pt x="136" y="324"/>
                    </a:lnTo>
                    <a:lnTo>
                      <a:pt x="182" y="332"/>
                    </a:lnTo>
                    <a:lnTo>
                      <a:pt x="182" y="332"/>
                    </a:lnTo>
                    <a:lnTo>
                      <a:pt x="188" y="334"/>
                    </a:lnTo>
                    <a:lnTo>
                      <a:pt x="192" y="340"/>
                    </a:lnTo>
                    <a:lnTo>
                      <a:pt x="196" y="356"/>
                    </a:lnTo>
                    <a:lnTo>
                      <a:pt x="196" y="356"/>
                    </a:lnTo>
                    <a:lnTo>
                      <a:pt x="198" y="358"/>
                    </a:lnTo>
                    <a:lnTo>
                      <a:pt x="200" y="360"/>
                    </a:lnTo>
                    <a:lnTo>
                      <a:pt x="202" y="362"/>
                    </a:lnTo>
                    <a:lnTo>
                      <a:pt x="206" y="362"/>
                    </a:lnTo>
                    <a:lnTo>
                      <a:pt x="240" y="354"/>
                    </a:lnTo>
                    <a:lnTo>
                      <a:pt x="240" y="354"/>
                    </a:lnTo>
                    <a:lnTo>
                      <a:pt x="244" y="352"/>
                    </a:lnTo>
                    <a:lnTo>
                      <a:pt x="246" y="350"/>
                    </a:lnTo>
                    <a:lnTo>
                      <a:pt x="246" y="346"/>
                    </a:lnTo>
                    <a:lnTo>
                      <a:pt x="246" y="344"/>
                    </a:lnTo>
                    <a:lnTo>
                      <a:pt x="242" y="328"/>
                    </a:lnTo>
                    <a:lnTo>
                      <a:pt x="242" y="328"/>
                    </a:lnTo>
                    <a:lnTo>
                      <a:pt x="244" y="320"/>
                    </a:lnTo>
                    <a:lnTo>
                      <a:pt x="248" y="316"/>
                    </a:lnTo>
                    <a:lnTo>
                      <a:pt x="290" y="284"/>
                    </a:lnTo>
                    <a:lnTo>
                      <a:pt x="290" y="284"/>
                    </a:lnTo>
                    <a:lnTo>
                      <a:pt x="296" y="282"/>
                    </a:lnTo>
                    <a:lnTo>
                      <a:pt x="302" y="284"/>
                    </a:lnTo>
                    <a:lnTo>
                      <a:pt x="316" y="292"/>
                    </a:lnTo>
                    <a:lnTo>
                      <a:pt x="316" y="292"/>
                    </a:lnTo>
                    <a:lnTo>
                      <a:pt x="318" y="292"/>
                    </a:lnTo>
                    <a:lnTo>
                      <a:pt x="322" y="292"/>
                    </a:lnTo>
                    <a:lnTo>
                      <a:pt x="324" y="290"/>
                    </a:lnTo>
                    <a:lnTo>
                      <a:pt x="328" y="288"/>
                    </a:lnTo>
                    <a:lnTo>
                      <a:pt x="346" y="258"/>
                    </a:lnTo>
                    <a:lnTo>
                      <a:pt x="346" y="258"/>
                    </a:lnTo>
                    <a:lnTo>
                      <a:pt x="346" y="256"/>
                    </a:lnTo>
                    <a:lnTo>
                      <a:pt x="346" y="252"/>
                    </a:lnTo>
                    <a:lnTo>
                      <a:pt x="346" y="250"/>
                    </a:lnTo>
                    <a:lnTo>
                      <a:pt x="342" y="246"/>
                    </a:lnTo>
                    <a:lnTo>
                      <a:pt x="330" y="238"/>
                    </a:lnTo>
                    <a:lnTo>
                      <a:pt x="330" y="238"/>
                    </a:lnTo>
                    <a:lnTo>
                      <a:pt x="324" y="232"/>
                    </a:lnTo>
                    <a:lnTo>
                      <a:pt x="324" y="226"/>
                    </a:lnTo>
                    <a:lnTo>
                      <a:pt x="330" y="180"/>
                    </a:lnTo>
                    <a:lnTo>
                      <a:pt x="330" y="180"/>
                    </a:lnTo>
                    <a:lnTo>
                      <a:pt x="332" y="176"/>
                    </a:lnTo>
                    <a:lnTo>
                      <a:pt x="334" y="174"/>
                    </a:lnTo>
                    <a:lnTo>
                      <a:pt x="340" y="170"/>
                    </a:lnTo>
                    <a:lnTo>
                      <a:pt x="354" y="166"/>
                    </a:lnTo>
                    <a:lnTo>
                      <a:pt x="354" y="166"/>
                    </a:lnTo>
                    <a:lnTo>
                      <a:pt x="358" y="164"/>
                    </a:lnTo>
                    <a:lnTo>
                      <a:pt x="360" y="162"/>
                    </a:lnTo>
                    <a:lnTo>
                      <a:pt x="360" y="160"/>
                    </a:lnTo>
                    <a:lnTo>
                      <a:pt x="360" y="156"/>
                    </a:lnTo>
                    <a:lnTo>
                      <a:pt x="352" y="122"/>
                    </a:lnTo>
                    <a:lnTo>
                      <a:pt x="352" y="122"/>
                    </a:lnTo>
                    <a:lnTo>
                      <a:pt x="350" y="118"/>
                    </a:lnTo>
                    <a:lnTo>
                      <a:pt x="348" y="116"/>
                    </a:lnTo>
                    <a:lnTo>
                      <a:pt x="346" y="116"/>
                    </a:lnTo>
                    <a:lnTo>
                      <a:pt x="342" y="116"/>
                    </a:lnTo>
                    <a:lnTo>
                      <a:pt x="342" y="116"/>
                    </a:lnTo>
                    <a:close/>
                    <a:moveTo>
                      <a:pt x="200" y="262"/>
                    </a:moveTo>
                    <a:lnTo>
                      <a:pt x="200" y="262"/>
                    </a:lnTo>
                    <a:lnTo>
                      <a:pt x="182" y="264"/>
                    </a:lnTo>
                    <a:lnTo>
                      <a:pt x="166" y="262"/>
                    </a:lnTo>
                    <a:lnTo>
                      <a:pt x="152" y="258"/>
                    </a:lnTo>
                    <a:lnTo>
                      <a:pt x="138" y="252"/>
                    </a:lnTo>
                    <a:lnTo>
                      <a:pt x="124" y="242"/>
                    </a:lnTo>
                    <a:lnTo>
                      <a:pt x="114" y="230"/>
                    </a:lnTo>
                    <a:lnTo>
                      <a:pt x="106" y="216"/>
                    </a:lnTo>
                    <a:lnTo>
                      <a:pt x="100" y="200"/>
                    </a:lnTo>
                    <a:lnTo>
                      <a:pt x="100" y="200"/>
                    </a:lnTo>
                    <a:lnTo>
                      <a:pt x="98" y="184"/>
                    </a:lnTo>
                    <a:lnTo>
                      <a:pt x="100" y="168"/>
                    </a:lnTo>
                    <a:lnTo>
                      <a:pt x="104" y="152"/>
                    </a:lnTo>
                    <a:lnTo>
                      <a:pt x="110" y="138"/>
                    </a:lnTo>
                    <a:lnTo>
                      <a:pt x="120" y="126"/>
                    </a:lnTo>
                    <a:lnTo>
                      <a:pt x="132" y="116"/>
                    </a:lnTo>
                    <a:lnTo>
                      <a:pt x="146" y="108"/>
                    </a:lnTo>
                    <a:lnTo>
                      <a:pt x="162" y="102"/>
                    </a:lnTo>
                    <a:lnTo>
                      <a:pt x="162" y="102"/>
                    </a:lnTo>
                    <a:lnTo>
                      <a:pt x="178" y="100"/>
                    </a:lnTo>
                    <a:lnTo>
                      <a:pt x="194" y="100"/>
                    </a:lnTo>
                    <a:lnTo>
                      <a:pt x="210" y="104"/>
                    </a:lnTo>
                    <a:lnTo>
                      <a:pt x="224" y="112"/>
                    </a:lnTo>
                    <a:lnTo>
                      <a:pt x="236" y="120"/>
                    </a:lnTo>
                    <a:lnTo>
                      <a:pt x="246" y="132"/>
                    </a:lnTo>
                    <a:lnTo>
                      <a:pt x="254" y="146"/>
                    </a:lnTo>
                    <a:lnTo>
                      <a:pt x="260" y="162"/>
                    </a:lnTo>
                    <a:lnTo>
                      <a:pt x="260" y="162"/>
                    </a:lnTo>
                    <a:lnTo>
                      <a:pt x="262" y="178"/>
                    </a:lnTo>
                    <a:lnTo>
                      <a:pt x="262" y="194"/>
                    </a:lnTo>
                    <a:lnTo>
                      <a:pt x="258" y="210"/>
                    </a:lnTo>
                    <a:lnTo>
                      <a:pt x="250" y="224"/>
                    </a:lnTo>
                    <a:lnTo>
                      <a:pt x="240" y="236"/>
                    </a:lnTo>
                    <a:lnTo>
                      <a:pt x="228" y="248"/>
                    </a:lnTo>
                    <a:lnTo>
                      <a:pt x="214" y="256"/>
                    </a:lnTo>
                    <a:lnTo>
                      <a:pt x="200" y="262"/>
                    </a:lnTo>
                    <a:lnTo>
                      <a:pt x="200" y="262"/>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9"/>
              <p:cNvSpPr>
                <a:spLocks noEditPoints="1"/>
              </p:cNvSpPr>
              <p:nvPr/>
            </p:nvSpPr>
            <p:spPr bwMode="auto">
              <a:xfrm>
                <a:off x="4993943" y="4504104"/>
                <a:ext cx="279974" cy="371902"/>
              </a:xfrm>
              <a:custGeom>
                <a:avLst/>
                <a:gdLst>
                  <a:gd name="T0" fmla="*/ 392 w 480"/>
                  <a:gd name="T1" fmla="*/ 300 h 556"/>
                  <a:gd name="T2" fmla="*/ 392 w 480"/>
                  <a:gd name="T3" fmla="*/ 316 h 556"/>
                  <a:gd name="T4" fmla="*/ 428 w 480"/>
                  <a:gd name="T5" fmla="*/ 320 h 556"/>
                  <a:gd name="T6" fmla="*/ 466 w 480"/>
                  <a:gd name="T7" fmla="*/ 338 h 556"/>
                  <a:gd name="T8" fmla="*/ 480 w 480"/>
                  <a:gd name="T9" fmla="*/ 382 h 556"/>
                  <a:gd name="T10" fmla="*/ 466 w 480"/>
                  <a:gd name="T11" fmla="*/ 432 h 556"/>
                  <a:gd name="T12" fmla="*/ 426 w 480"/>
                  <a:gd name="T13" fmla="*/ 468 h 556"/>
                  <a:gd name="T14" fmla="*/ 382 w 480"/>
                  <a:gd name="T15" fmla="*/ 480 h 556"/>
                  <a:gd name="T16" fmla="*/ 360 w 480"/>
                  <a:gd name="T17" fmla="*/ 484 h 556"/>
                  <a:gd name="T18" fmla="*/ 326 w 480"/>
                  <a:gd name="T19" fmla="*/ 512 h 556"/>
                  <a:gd name="T20" fmla="*/ 304 w 480"/>
                  <a:gd name="T21" fmla="*/ 532 h 556"/>
                  <a:gd name="T22" fmla="*/ 278 w 480"/>
                  <a:gd name="T23" fmla="*/ 550 h 556"/>
                  <a:gd name="T24" fmla="*/ 116 w 480"/>
                  <a:gd name="T25" fmla="*/ 556 h 556"/>
                  <a:gd name="T26" fmla="*/ 108 w 480"/>
                  <a:gd name="T27" fmla="*/ 548 h 556"/>
                  <a:gd name="T28" fmla="*/ 82 w 480"/>
                  <a:gd name="T29" fmla="*/ 526 h 556"/>
                  <a:gd name="T30" fmla="*/ 54 w 480"/>
                  <a:gd name="T31" fmla="*/ 504 h 556"/>
                  <a:gd name="T32" fmla="*/ 14 w 480"/>
                  <a:gd name="T33" fmla="*/ 424 h 556"/>
                  <a:gd name="T34" fmla="*/ 0 w 480"/>
                  <a:gd name="T35" fmla="*/ 312 h 556"/>
                  <a:gd name="T36" fmla="*/ 136 w 480"/>
                  <a:gd name="T37" fmla="*/ 26 h 556"/>
                  <a:gd name="T38" fmla="*/ 138 w 480"/>
                  <a:gd name="T39" fmla="*/ 60 h 556"/>
                  <a:gd name="T40" fmla="*/ 130 w 480"/>
                  <a:gd name="T41" fmla="*/ 98 h 556"/>
                  <a:gd name="T42" fmla="*/ 152 w 480"/>
                  <a:gd name="T43" fmla="*/ 176 h 556"/>
                  <a:gd name="T44" fmla="*/ 148 w 480"/>
                  <a:gd name="T45" fmla="*/ 206 h 556"/>
                  <a:gd name="T46" fmla="*/ 120 w 480"/>
                  <a:gd name="T47" fmla="*/ 254 h 556"/>
                  <a:gd name="T48" fmla="*/ 108 w 480"/>
                  <a:gd name="T49" fmla="*/ 276 h 556"/>
                  <a:gd name="T50" fmla="*/ 102 w 480"/>
                  <a:gd name="T51" fmla="*/ 232 h 556"/>
                  <a:gd name="T52" fmla="*/ 112 w 480"/>
                  <a:gd name="T53" fmla="*/ 170 h 556"/>
                  <a:gd name="T54" fmla="*/ 96 w 480"/>
                  <a:gd name="T55" fmla="*/ 104 h 556"/>
                  <a:gd name="T56" fmla="*/ 110 w 480"/>
                  <a:gd name="T57" fmla="*/ 58 h 556"/>
                  <a:gd name="T58" fmla="*/ 128 w 480"/>
                  <a:gd name="T59" fmla="*/ 22 h 556"/>
                  <a:gd name="T60" fmla="*/ 220 w 480"/>
                  <a:gd name="T61" fmla="*/ 0 h 556"/>
                  <a:gd name="T62" fmla="*/ 230 w 480"/>
                  <a:gd name="T63" fmla="*/ 36 h 556"/>
                  <a:gd name="T64" fmla="*/ 222 w 480"/>
                  <a:gd name="T65" fmla="*/ 84 h 556"/>
                  <a:gd name="T66" fmla="*/ 232 w 480"/>
                  <a:gd name="T67" fmla="*/ 134 h 556"/>
                  <a:gd name="T68" fmla="*/ 244 w 480"/>
                  <a:gd name="T69" fmla="*/ 194 h 556"/>
                  <a:gd name="T70" fmla="*/ 206 w 480"/>
                  <a:gd name="T71" fmla="*/ 258 h 556"/>
                  <a:gd name="T72" fmla="*/ 194 w 480"/>
                  <a:gd name="T73" fmla="*/ 280 h 556"/>
                  <a:gd name="T74" fmla="*/ 184 w 480"/>
                  <a:gd name="T75" fmla="*/ 260 h 556"/>
                  <a:gd name="T76" fmla="*/ 200 w 480"/>
                  <a:gd name="T77" fmla="*/ 208 h 556"/>
                  <a:gd name="T78" fmla="*/ 202 w 480"/>
                  <a:gd name="T79" fmla="*/ 168 h 556"/>
                  <a:gd name="T80" fmla="*/ 180 w 480"/>
                  <a:gd name="T81" fmla="*/ 100 h 556"/>
                  <a:gd name="T82" fmla="*/ 206 w 480"/>
                  <a:gd name="T83" fmla="*/ 36 h 556"/>
                  <a:gd name="T84" fmla="*/ 216 w 480"/>
                  <a:gd name="T85" fmla="*/ 6 h 556"/>
                  <a:gd name="T86" fmla="*/ 298 w 480"/>
                  <a:gd name="T87" fmla="*/ 20 h 556"/>
                  <a:gd name="T88" fmla="*/ 312 w 480"/>
                  <a:gd name="T89" fmla="*/ 56 h 556"/>
                  <a:gd name="T90" fmla="*/ 308 w 480"/>
                  <a:gd name="T91" fmla="*/ 90 h 556"/>
                  <a:gd name="T92" fmla="*/ 320 w 480"/>
                  <a:gd name="T93" fmla="*/ 130 h 556"/>
                  <a:gd name="T94" fmla="*/ 334 w 480"/>
                  <a:gd name="T95" fmla="*/ 174 h 556"/>
                  <a:gd name="T96" fmla="*/ 308 w 480"/>
                  <a:gd name="T97" fmla="*/ 230 h 556"/>
                  <a:gd name="T98" fmla="*/ 278 w 480"/>
                  <a:gd name="T99" fmla="*/ 278 h 556"/>
                  <a:gd name="T100" fmla="*/ 272 w 480"/>
                  <a:gd name="T101" fmla="*/ 268 h 556"/>
                  <a:gd name="T102" fmla="*/ 272 w 480"/>
                  <a:gd name="T103" fmla="*/ 242 h 556"/>
                  <a:gd name="T104" fmla="*/ 294 w 480"/>
                  <a:gd name="T105" fmla="*/ 186 h 556"/>
                  <a:gd name="T106" fmla="*/ 288 w 480"/>
                  <a:gd name="T107" fmla="*/ 144 h 556"/>
                  <a:gd name="T108" fmla="*/ 276 w 480"/>
                  <a:gd name="T109" fmla="*/ 86 h 556"/>
                  <a:gd name="T110" fmla="*/ 294 w 480"/>
                  <a:gd name="T111" fmla="*/ 30 h 556"/>
                  <a:gd name="T112" fmla="*/ 440 w 480"/>
                  <a:gd name="T113" fmla="*/ 346 h 556"/>
                  <a:gd name="T114" fmla="*/ 394 w 480"/>
                  <a:gd name="T115" fmla="*/ 350 h 556"/>
                  <a:gd name="T116" fmla="*/ 368 w 480"/>
                  <a:gd name="T117" fmla="*/ 460 h 556"/>
                  <a:gd name="T118" fmla="*/ 412 w 480"/>
                  <a:gd name="T119" fmla="*/ 448 h 556"/>
                  <a:gd name="T120" fmla="*/ 444 w 480"/>
                  <a:gd name="T121" fmla="*/ 420 h 556"/>
                  <a:gd name="T122" fmla="*/ 456 w 480"/>
                  <a:gd name="T123" fmla="*/ 37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0" h="556">
                    <a:moveTo>
                      <a:pt x="0" y="300"/>
                    </a:moveTo>
                    <a:lnTo>
                      <a:pt x="386" y="300"/>
                    </a:lnTo>
                    <a:lnTo>
                      <a:pt x="386" y="300"/>
                    </a:lnTo>
                    <a:lnTo>
                      <a:pt x="390" y="300"/>
                    </a:lnTo>
                    <a:lnTo>
                      <a:pt x="392" y="300"/>
                    </a:lnTo>
                    <a:lnTo>
                      <a:pt x="392" y="300"/>
                    </a:lnTo>
                    <a:lnTo>
                      <a:pt x="394" y="308"/>
                    </a:lnTo>
                    <a:lnTo>
                      <a:pt x="394" y="308"/>
                    </a:lnTo>
                    <a:lnTo>
                      <a:pt x="392" y="316"/>
                    </a:lnTo>
                    <a:lnTo>
                      <a:pt x="392" y="316"/>
                    </a:lnTo>
                    <a:lnTo>
                      <a:pt x="394" y="326"/>
                    </a:lnTo>
                    <a:lnTo>
                      <a:pt x="394" y="326"/>
                    </a:lnTo>
                    <a:lnTo>
                      <a:pt x="406" y="322"/>
                    </a:lnTo>
                    <a:lnTo>
                      <a:pt x="418" y="320"/>
                    </a:lnTo>
                    <a:lnTo>
                      <a:pt x="428" y="320"/>
                    </a:lnTo>
                    <a:lnTo>
                      <a:pt x="438" y="322"/>
                    </a:lnTo>
                    <a:lnTo>
                      <a:pt x="438" y="322"/>
                    </a:lnTo>
                    <a:lnTo>
                      <a:pt x="454" y="328"/>
                    </a:lnTo>
                    <a:lnTo>
                      <a:pt x="460" y="332"/>
                    </a:lnTo>
                    <a:lnTo>
                      <a:pt x="466" y="338"/>
                    </a:lnTo>
                    <a:lnTo>
                      <a:pt x="466" y="338"/>
                    </a:lnTo>
                    <a:lnTo>
                      <a:pt x="474" y="350"/>
                    </a:lnTo>
                    <a:lnTo>
                      <a:pt x="480" y="366"/>
                    </a:lnTo>
                    <a:lnTo>
                      <a:pt x="480" y="366"/>
                    </a:lnTo>
                    <a:lnTo>
                      <a:pt x="480" y="382"/>
                    </a:lnTo>
                    <a:lnTo>
                      <a:pt x="478" y="398"/>
                    </a:lnTo>
                    <a:lnTo>
                      <a:pt x="478" y="398"/>
                    </a:lnTo>
                    <a:lnTo>
                      <a:pt x="474" y="416"/>
                    </a:lnTo>
                    <a:lnTo>
                      <a:pt x="466" y="432"/>
                    </a:lnTo>
                    <a:lnTo>
                      <a:pt x="466" y="432"/>
                    </a:lnTo>
                    <a:lnTo>
                      <a:pt x="456" y="448"/>
                    </a:lnTo>
                    <a:lnTo>
                      <a:pt x="444" y="460"/>
                    </a:lnTo>
                    <a:lnTo>
                      <a:pt x="444" y="460"/>
                    </a:lnTo>
                    <a:lnTo>
                      <a:pt x="426" y="468"/>
                    </a:lnTo>
                    <a:lnTo>
                      <a:pt x="426" y="468"/>
                    </a:lnTo>
                    <a:lnTo>
                      <a:pt x="406" y="476"/>
                    </a:lnTo>
                    <a:lnTo>
                      <a:pt x="406" y="476"/>
                    </a:lnTo>
                    <a:lnTo>
                      <a:pt x="396" y="478"/>
                    </a:lnTo>
                    <a:lnTo>
                      <a:pt x="396" y="478"/>
                    </a:lnTo>
                    <a:lnTo>
                      <a:pt x="382" y="480"/>
                    </a:lnTo>
                    <a:lnTo>
                      <a:pt x="382" y="480"/>
                    </a:lnTo>
                    <a:lnTo>
                      <a:pt x="370" y="482"/>
                    </a:lnTo>
                    <a:lnTo>
                      <a:pt x="370" y="482"/>
                    </a:lnTo>
                    <a:lnTo>
                      <a:pt x="360" y="484"/>
                    </a:lnTo>
                    <a:lnTo>
                      <a:pt x="360" y="484"/>
                    </a:lnTo>
                    <a:lnTo>
                      <a:pt x="346" y="492"/>
                    </a:lnTo>
                    <a:lnTo>
                      <a:pt x="346" y="492"/>
                    </a:lnTo>
                    <a:lnTo>
                      <a:pt x="336" y="500"/>
                    </a:lnTo>
                    <a:lnTo>
                      <a:pt x="336" y="500"/>
                    </a:lnTo>
                    <a:lnTo>
                      <a:pt x="326" y="512"/>
                    </a:lnTo>
                    <a:lnTo>
                      <a:pt x="326" y="512"/>
                    </a:lnTo>
                    <a:lnTo>
                      <a:pt x="318" y="522"/>
                    </a:lnTo>
                    <a:lnTo>
                      <a:pt x="318" y="522"/>
                    </a:lnTo>
                    <a:lnTo>
                      <a:pt x="304" y="532"/>
                    </a:lnTo>
                    <a:lnTo>
                      <a:pt x="304" y="532"/>
                    </a:lnTo>
                    <a:lnTo>
                      <a:pt x="292" y="538"/>
                    </a:lnTo>
                    <a:lnTo>
                      <a:pt x="292" y="538"/>
                    </a:lnTo>
                    <a:lnTo>
                      <a:pt x="282" y="544"/>
                    </a:lnTo>
                    <a:lnTo>
                      <a:pt x="282" y="544"/>
                    </a:lnTo>
                    <a:lnTo>
                      <a:pt x="278" y="550"/>
                    </a:lnTo>
                    <a:lnTo>
                      <a:pt x="276" y="554"/>
                    </a:lnTo>
                    <a:lnTo>
                      <a:pt x="122" y="554"/>
                    </a:lnTo>
                    <a:lnTo>
                      <a:pt x="122" y="554"/>
                    </a:lnTo>
                    <a:lnTo>
                      <a:pt x="118" y="556"/>
                    </a:lnTo>
                    <a:lnTo>
                      <a:pt x="116" y="556"/>
                    </a:lnTo>
                    <a:lnTo>
                      <a:pt x="116" y="556"/>
                    </a:lnTo>
                    <a:lnTo>
                      <a:pt x="112" y="552"/>
                    </a:lnTo>
                    <a:lnTo>
                      <a:pt x="112" y="552"/>
                    </a:lnTo>
                    <a:lnTo>
                      <a:pt x="108" y="548"/>
                    </a:lnTo>
                    <a:lnTo>
                      <a:pt x="108" y="548"/>
                    </a:lnTo>
                    <a:lnTo>
                      <a:pt x="104" y="542"/>
                    </a:lnTo>
                    <a:lnTo>
                      <a:pt x="104" y="542"/>
                    </a:lnTo>
                    <a:lnTo>
                      <a:pt x="94" y="534"/>
                    </a:lnTo>
                    <a:lnTo>
                      <a:pt x="94" y="534"/>
                    </a:lnTo>
                    <a:lnTo>
                      <a:pt x="82" y="526"/>
                    </a:lnTo>
                    <a:lnTo>
                      <a:pt x="82" y="526"/>
                    </a:lnTo>
                    <a:lnTo>
                      <a:pt x="68" y="516"/>
                    </a:lnTo>
                    <a:lnTo>
                      <a:pt x="68" y="516"/>
                    </a:lnTo>
                    <a:lnTo>
                      <a:pt x="54" y="504"/>
                    </a:lnTo>
                    <a:lnTo>
                      <a:pt x="54" y="504"/>
                    </a:lnTo>
                    <a:lnTo>
                      <a:pt x="40" y="488"/>
                    </a:lnTo>
                    <a:lnTo>
                      <a:pt x="30" y="468"/>
                    </a:lnTo>
                    <a:lnTo>
                      <a:pt x="30" y="468"/>
                    </a:lnTo>
                    <a:lnTo>
                      <a:pt x="20" y="448"/>
                    </a:lnTo>
                    <a:lnTo>
                      <a:pt x="14" y="424"/>
                    </a:lnTo>
                    <a:lnTo>
                      <a:pt x="14" y="424"/>
                    </a:lnTo>
                    <a:lnTo>
                      <a:pt x="8" y="400"/>
                    </a:lnTo>
                    <a:lnTo>
                      <a:pt x="4" y="372"/>
                    </a:lnTo>
                    <a:lnTo>
                      <a:pt x="4" y="372"/>
                    </a:lnTo>
                    <a:lnTo>
                      <a:pt x="0" y="312"/>
                    </a:lnTo>
                    <a:lnTo>
                      <a:pt x="0" y="300"/>
                    </a:lnTo>
                    <a:close/>
                    <a:moveTo>
                      <a:pt x="132" y="20"/>
                    </a:moveTo>
                    <a:lnTo>
                      <a:pt x="132" y="20"/>
                    </a:lnTo>
                    <a:lnTo>
                      <a:pt x="136" y="22"/>
                    </a:lnTo>
                    <a:lnTo>
                      <a:pt x="136" y="26"/>
                    </a:lnTo>
                    <a:lnTo>
                      <a:pt x="138" y="36"/>
                    </a:lnTo>
                    <a:lnTo>
                      <a:pt x="138" y="36"/>
                    </a:lnTo>
                    <a:lnTo>
                      <a:pt x="140" y="48"/>
                    </a:lnTo>
                    <a:lnTo>
                      <a:pt x="140" y="48"/>
                    </a:lnTo>
                    <a:lnTo>
                      <a:pt x="138" y="60"/>
                    </a:lnTo>
                    <a:lnTo>
                      <a:pt x="136" y="70"/>
                    </a:lnTo>
                    <a:lnTo>
                      <a:pt x="132" y="90"/>
                    </a:lnTo>
                    <a:lnTo>
                      <a:pt x="132" y="90"/>
                    </a:lnTo>
                    <a:lnTo>
                      <a:pt x="130" y="98"/>
                    </a:lnTo>
                    <a:lnTo>
                      <a:pt x="130" y="98"/>
                    </a:lnTo>
                    <a:lnTo>
                      <a:pt x="134" y="112"/>
                    </a:lnTo>
                    <a:lnTo>
                      <a:pt x="142" y="140"/>
                    </a:lnTo>
                    <a:lnTo>
                      <a:pt x="142" y="140"/>
                    </a:lnTo>
                    <a:lnTo>
                      <a:pt x="150" y="164"/>
                    </a:lnTo>
                    <a:lnTo>
                      <a:pt x="152" y="176"/>
                    </a:lnTo>
                    <a:lnTo>
                      <a:pt x="154" y="186"/>
                    </a:lnTo>
                    <a:lnTo>
                      <a:pt x="154" y="186"/>
                    </a:lnTo>
                    <a:lnTo>
                      <a:pt x="152" y="194"/>
                    </a:lnTo>
                    <a:lnTo>
                      <a:pt x="148" y="206"/>
                    </a:lnTo>
                    <a:lnTo>
                      <a:pt x="148" y="206"/>
                    </a:lnTo>
                    <a:lnTo>
                      <a:pt x="144" y="216"/>
                    </a:lnTo>
                    <a:lnTo>
                      <a:pt x="140" y="224"/>
                    </a:lnTo>
                    <a:lnTo>
                      <a:pt x="128" y="240"/>
                    </a:lnTo>
                    <a:lnTo>
                      <a:pt x="128" y="240"/>
                    </a:lnTo>
                    <a:lnTo>
                      <a:pt x="120" y="254"/>
                    </a:lnTo>
                    <a:lnTo>
                      <a:pt x="116" y="268"/>
                    </a:lnTo>
                    <a:lnTo>
                      <a:pt x="116" y="268"/>
                    </a:lnTo>
                    <a:lnTo>
                      <a:pt x="112" y="274"/>
                    </a:lnTo>
                    <a:lnTo>
                      <a:pt x="108" y="276"/>
                    </a:lnTo>
                    <a:lnTo>
                      <a:pt x="108" y="276"/>
                    </a:lnTo>
                    <a:lnTo>
                      <a:pt x="104" y="274"/>
                    </a:lnTo>
                    <a:lnTo>
                      <a:pt x="102" y="268"/>
                    </a:lnTo>
                    <a:lnTo>
                      <a:pt x="98" y="244"/>
                    </a:lnTo>
                    <a:lnTo>
                      <a:pt x="102" y="232"/>
                    </a:lnTo>
                    <a:lnTo>
                      <a:pt x="102" y="232"/>
                    </a:lnTo>
                    <a:lnTo>
                      <a:pt x="110" y="208"/>
                    </a:lnTo>
                    <a:lnTo>
                      <a:pt x="112" y="196"/>
                    </a:lnTo>
                    <a:lnTo>
                      <a:pt x="112" y="186"/>
                    </a:lnTo>
                    <a:lnTo>
                      <a:pt x="112" y="186"/>
                    </a:lnTo>
                    <a:lnTo>
                      <a:pt x="112" y="170"/>
                    </a:lnTo>
                    <a:lnTo>
                      <a:pt x="108" y="158"/>
                    </a:lnTo>
                    <a:lnTo>
                      <a:pt x="102" y="142"/>
                    </a:lnTo>
                    <a:lnTo>
                      <a:pt x="102" y="142"/>
                    </a:lnTo>
                    <a:lnTo>
                      <a:pt x="98" y="124"/>
                    </a:lnTo>
                    <a:lnTo>
                      <a:pt x="96" y="104"/>
                    </a:lnTo>
                    <a:lnTo>
                      <a:pt x="96" y="104"/>
                    </a:lnTo>
                    <a:lnTo>
                      <a:pt x="96" y="94"/>
                    </a:lnTo>
                    <a:lnTo>
                      <a:pt x="100" y="82"/>
                    </a:lnTo>
                    <a:lnTo>
                      <a:pt x="104" y="70"/>
                    </a:lnTo>
                    <a:lnTo>
                      <a:pt x="110" y="58"/>
                    </a:lnTo>
                    <a:lnTo>
                      <a:pt x="120" y="42"/>
                    </a:lnTo>
                    <a:lnTo>
                      <a:pt x="120" y="42"/>
                    </a:lnTo>
                    <a:lnTo>
                      <a:pt x="126" y="26"/>
                    </a:lnTo>
                    <a:lnTo>
                      <a:pt x="126" y="26"/>
                    </a:lnTo>
                    <a:lnTo>
                      <a:pt x="128" y="22"/>
                    </a:lnTo>
                    <a:lnTo>
                      <a:pt x="132" y="20"/>
                    </a:lnTo>
                    <a:lnTo>
                      <a:pt x="132" y="20"/>
                    </a:lnTo>
                    <a:close/>
                    <a:moveTo>
                      <a:pt x="218" y="0"/>
                    </a:moveTo>
                    <a:lnTo>
                      <a:pt x="218" y="0"/>
                    </a:lnTo>
                    <a:lnTo>
                      <a:pt x="220" y="0"/>
                    </a:lnTo>
                    <a:lnTo>
                      <a:pt x="222" y="2"/>
                    </a:lnTo>
                    <a:lnTo>
                      <a:pt x="226" y="10"/>
                    </a:lnTo>
                    <a:lnTo>
                      <a:pt x="228" y="22"/>
                    </a:lnTo>
                    <a:lnTo>
                      <a:pt x="228" y="22"/>
                    </a:lnTo>
                    <a:lnTo>
                      <a:pt x="230" y="36"/>
                    </a:lnTo>
                    <a:lnTo>
                      <a:pt x="230" y="36"/>
                    </a:lnTo>
                    <a:lnTo>
                      <a:pt x="230" y="50"/>
                    </a:lnTo>
                    <a:lnTo>
                      <a:pt x="226" y="66"/>
                    </a:lnTo>
                    <a:lnTo>
                      <a:pt x="226" y="66"/>
                    </a:lnTo>
                    <a:lnTo>
                      <a:pt x="222" y="84"/>
                    </a:lnTo>
                    <a:lnTo>
                      <a:pt x="220" y="96"/>
                    </a:lnTo>
                    <a:lnTo>
                      <a:pt x="220" y="96"/>
                    </a:lnTo>
                    <a:lnTo>
                      <a:pt x="222" y="112"/>
                    </a:lnTo>
                    <a:lnTo>
                      <a:pt x="232" y="134"/>
                    </a:lnTo>
                    <a:lnTo>
                      <a:pt x="232" y="134"/>
                    </a:lnTo>
                    <a:lnTo>
                      <a:pt x="242" y="160"/>
                    </a:lnTo>
                    <a:lnTo>
                      <a:pt x="246" y="170"/>
                    </a:lnTo>
                    <a:lnTo>
                      <a:pt x="246" y="180"/>
                    </a:lnTo>
                    <a:lnTo>
                      <a:pt x="246" y="180"/>
                    </a:lnTo>
                    <a:lnTo>
                      <a:pt x="244" y="194"/>
                    </a:lnTo>
                    <a:lnTo>
                      <a:pt x="240" y="208"/>
                    </a:lnTo>
                    <a:lnTo>
                      <a:pt x="230" y="224"/>
                    </a:lnTo>
                    <a:lnTo>
                      <a:pt x="218" y="240"/>
                    </a:lnTo>
                    <a:lnTo>
                      <a:pt x="218" y="240"/>
                    </a:lnTo>
                    <a:lnTo>
                      <a:pt x="206" y="258"/>
                    </a:lnTo>
                    <a:lnTo>
                      <a:pt x="200" y="270"/>
                    </a:lnTo>
                    <a:lnTo>
                      <a:pt x="200" y="270"/>
                    </a:lnTo>
                    <a:lnTo>
                      <a:pt x="198" y="278"/>
                    </a:lnTo>
                    <a:lnTo>
                      <a:pt x="194" y="280"/>
                    </a:lnTo>
                    <a:lnTo>
                      <a:pt x="194" y="280"/>
                    </a:lnTo>
                    <a:lnTo>
                      <a:pt x="190" y="280"/>
                    </a:lnTo>
                    <a:lnTo>
                      <a:pt x="188" y="278"/>
                    </a:lnTo>
                    <a:lnTo>
                      <a:pt x="186" y="270"/>
                    </a:lnTo>
                    <a:lnTo>
                      <a:pt x="184" y="260"/>
                    </a:lnTo>
                    <a:lnTo>
                      <a:pt x="184" y="260"/>
                    </a:lnTo>
                    <a:lnTo>
                      <a:pt x="184" y="256"/>
                    </a:lnTo>
                    <a:lnTo>
                      <a:pt x="184" y="256"/>
                    </a:lnTo>
                    <a:lnTo>
                      <a:pt x="186" y="244"/>
                    </a:lnTo>
                    <a:lnTo>
                      <a:pt x="192" y="230"/>
                    </a:lnTo>
                    <a:lnTo>
                      <a:pt x="200" y="208"/>
                    </a:lnTo>
                    <a:lnTo>
                      <a:pt x="200" y="208"/>
                    </a:lnTo>
                    <a:lnTo>
                      <a:pt x="202" y="198"/>
                    </a:lnTo>
                    <a:lnTo>
                      <a:pt x="204" y="188"/>
                    </a:lnTo>
                    <a:lnTo>
                      <a:pt x="204" y="188"/>
                    </a:lnTo>
                    <a:lnTo>
                      <a:pt x="202" y="168"/>
                    </a:lnTo>
                    <a:lnTo>
                      <a:pt x="196" y="148"/>
                    </a:lnTo>
                    <a:lnTo>
                      <a:pt x="188" y="128"/>
                    </a:lnTo>
                    <a:lnTo>
                      <a:pt x="188" y="128"/>
                    </a:lnTo>
                    <a:lnTo>
                      <a:pt x="182" y="114"/>
                    </a:lnTo>
                    <a:lnTo>
                      <a:pt x="180" y="100"/>
                    </a:lnTo>
                    <a:lnTo>
                      <a:pt x="180" y="100"/>
                    </a:lnTo>
                    <a:lnTo>
                      <a:pt x="182" y="90"/>
                    </a:lnTo>
                    <a:lnTo>
                      <a:pt x="184" y="80"/>
                    </a:lnTo>
                    <a:lnTo>
                      <a:pt x="196" y="54"/>
                    </a:lnTo>
                    <a:lnTo>
                      <a:pt x="206" y="36"/>
                    </a:lnTo>
                    <a:lnTo>
                      <a:pt x="206" y="36"/>
                    </a:lnTo>
                    <a:lnTo>
                      <a:pt x="210" y="26"/>
                    </a:lnTo>
                    <a:lnTo>
                      <a:pt x="212" y="18"/>
                    </a:lnTo>
                    <a:lnTo>
                      <a:pt x="212" y="18"/>
                    </a:lnTo>
                    <a:lnTo>
                      <a:pt x="216" y="6"/>
                    </a:lnTo>
                    <a:lnTo>
                      <a:pt x="216" y="2"/>
                    </a:lnTo>
                    <a:lnTo>
                      <a:pt x="218" y="0"/>
                    </a:lnTo>
                    <a:lnTo>
                      <a:pt x="218" y="0"/>
                    </a:lnTo>
                    <a:close/>
                    <a:moveTo>
                      <a:pt x="298" y="20"/>
                    </a:moveTo>
                    <a:lnTo>
                      <a:pt x="298" y="20"/>
                    </a:lnTo>
                    <a:lnTo>
                      <a:pt x="300" y="20"/>
                    </a:lnTo>
                    <a:lnTo>
                      <a:pt x="304" y="24"/>
                    </a:lnTo>
                    <a:lnTo>
                      <a:pt x="306" y="36"/>
                    </a:lnTo>
                    <a:lnTo>
                      <a:pt x="308" y="42"/>
                    </a:lnTo>
                    <a:lnTo>
                      <a:pt x="312" y="56"/>
                    </a:lnTo>
                    <a:lnTo>
                      <a:pt x="312" y="56"/>
                    </a:lnTo>
                    <a:lnTo>
                      <a:pt x="312" y="64"/>
                    </a:lnTo>
                    <a:lnTo>
                      <a:pt x="312" y="64"/>
                    </a:lnTo>
                    <a:lnTo>
                      <a:pt x="312" y="74"/>
                    </a:lnTo>
                    <a:lnTo>
                      <a:pt x="308" y="90"/>
                    </a:lnTo>
                    <a:lnTo>
                      <a:pt x="308" y="90"/>
                    </a:lnTo>
                    <a:lnTo>
                      <a:pt x="308" y="94"/>
                    </a:lnTo>
                    <a:lnTo>
                      <a:pt x="308" y="94"/>
                    </a:lnTo>
                    <a:lnTo>
                      <a:pt x="312" y="108"/>
                    </a:lnTo>
                    <a:lnTo>
                      <a:pt x="320" y="130"/>
                    </a:lnTo>
                    <a:lnTo>
                      <a:pt x="320" y="130"/>
                    </a:lnTo>
                    <a:lnTo>
                      <a:pt x="330" y="154"/>
                    </a:lnTo>
                    <a:lnTo>
                      <a:pt x="332" y="164"/>
                    </a:lnTo>
                    <a:lnTo>
                      <a:pt x="334" y="174"/>
                    </a:lnTo>
                    <a:lnTo>
                      <a:pt x="334" y="174"/>
                    </a:lnTo>
                    <a:lnTo>
                      <a:pt x="332" y="186"/>
                    </a:lnTo>
                    <a:lnTo>
                      <a:pt x="328" y="200"/>
                    </a:lnTo>
                    <a:lnTo>
                      <a:pt x="320" y="214"/>
                    </a:lnTo>
                    <a:lnTo>
                      <a:pt x="308" y="230"/>
                    </a:lnTo>
                    <a:lnTo>
                      <a:pt x="308" y="230"/>
                    </a:lnTo>
                    <a:lnTo>
                      <a:pt x="292" y="254"/>
                    </a:lnTo>
                    <a:lnTo>
                      <a:pt x="284" y="270"/>
                    </a:lnTo>
                    <a:lnTo>
                      <a:pt x="284" y="270"/>
                    </a:lnTo>
                    <a:lnTo>
                      <a:pt x="282" y="276"/>
                    </a:lnTo>
                    <a:lnTo>
                      <a:pt x="278" y="278"/>
                    </a:lnTo>
                    <a:lnTo>
                      <a:pt x="278" y="278"/>
                    </a:lnTo>
                    <a:lnTo>
                      <a:pt x="274" y="278"/>
                    </a:lnTo>
                    <a:lnTo>
                      <a:pt x="274" y="276"/>
                    </a:lnTo>
                    <a:lnTo>
                      <a:pt x="272" y="268"/>
                    </a:lnTo>
                    <a:lnTo>
                      <a:pt x="272" y="268"/>
                    </a:lnTo>
                    <a:lnTo>
                      <a:pt x="270" y="256"/>
                    </a:lnTo>
                    <a:lnTo>
                      <a:pt x="270" y="256"/>
                    </a:lnTo>
                    <a:lnTo>
                      <a:pt x="270" y="252"/>
                    </a:lnTo>
                    <a:lnTo>
                      <a:pt x="270" y="252"/>
                    </a:lnTo>
                    <a:lnTo>
                      <a:pt x="272" y="242"/>
                    </a:lnTo>
                    <a:lnTo>
                      <a:pt x="280" y="228"/>
                    </a:lnTo>
                    <a:lnTo>
                      <a:pt x="280" y="228"/>
                    </a:lnTo>
                    <a:lnTo>
                      <a:pt x="286" y="212"/>
                    </a:lnTo>
                    <a:lnTo>
                      <a:pt x="292" y="198"/>
                    </a:lnTo>
                    <a:lnTo>
                      <a:pt x="294" y="186"/>
                    </a:lnTo>
                    <a:lnTo>
                      <a:pt x="296" y="174"/>
                    </a:lnTo>
                    <a:lnTo>
                      <a:pt x="296" y="174"/>
                    </a:lnTo>
                    <a:lnTo>
                      <a:pt x="294" y="160"/>
                    </a:lnTo>
                    <a:lnTo>
                      <a:pt x="288" y="144"/>
                    </a:lnTo>
                    <a:lnTo>
                      <a:pt x="288" y="144"/>
                    </a:lnTo>
                    <a:lnTo>
                      <a:pt x="278" y="118"/>
                    </a:lnTo>
                    <a:lnTo>
                      <a:pt x="276" y="108"/>
                    </a:lnTo>
                    <a:lnTo>
                      <a:pt x="274" y="100"/>
                    </a:lnTo>
                    <a:lnTo>
                      <a:pt x="274" y="100"/>
                    </a:lnTo>
                    <a:lnTo>
                      <a:pt x="276" y="86"/>
                    </a:lnTo>
                    <a:lnTo>
                      <a:pt x="280" y="74"/>
                    </a:lnTo>
                    <a:lnTo>
                      <a:pt x="286" y="56"/>
                    </a:lnTo>
                    <a:lnTo>
                      <a:pt x="286" y="56"/>
                    </a:lnTo>
                    <a:lnTo>
                      <a:pt x="292" y="40"/>
                    </a:lnTo>
                    <a:lnTo>
                      <a:pt x="294" y="30"/>
                    </a:lnTo>
                    <a:lnTo>
                      <a:pt x="294" y="30"/>
                    </a:lnTo>
                    <a:lnTo>
                      <a:pt x="296" y="22"/>
                    </a:lnTo>
                    <a:lnTo>
                      <a:pt x="298" y="20"/>
                    </a:lnTo>
                    <a:lnTo>
                      <a:pt x="298" y="20"/>
                    </a:lnTo>
                    <a:close/>
                    <a:moveTo>
                      <a:pt x="440" y="346"/>
                    </a:moveTo>
                    <a:lnTo>
                      <a:pt x="440" y="346"/>
                    </a:lnTo>
                    <a:lnTo>
                      <a:pt x="426" y="346"/>
                    </a:lnTo>
                    <a:lnTo>
                      <a:pt x="414" y="348"/>
                    </a:lnTo>
                    <a:lnTo>
                      <a:pt x="414" y="348"/>
                    </a:lnTo>
                    <a:lnTo>
                      <a:pt x="394" y="350"/>
                    </a:lnTo>
                    <a:lnTo>
                      <a:pt x="394" y="350"/>
                    </a:lnTo>
                    <a:lnTo>
                      <a:pt x="382" y="406"/>
                    </a:lnTo>
                    <a:lnTo>
                      <a:pt x="382" y="406"/>
                    </a:lnTo>
                    <a:lnTo>
                      <a:pt x="376" y="434"/>
                    </a:lnTo>
                    <a:lnTo>
                      <a:pt x="368" y="460"/>
                    </a:lnTo>
                    <a:lnTo>
                      <a:pt x="368" y="460"/>
                    </a:lnTo>
                    <a:lnTo>
                      <a:pt x="382" y="458"/>
                    </a:lnTo>
                    <a:lnTo>
                      <a:pt x="398" y="454"/>
                    </a:lnTo>
                    <a:lnTo>
                      <a:pt x="398" y="454"/>
                    </a:lnTo>
                    <a:lnTo>
                      <a:pt x="412" y="448"/>
                    </a:lnTo>
                    <a:lnTo>
                      <a:pt x="424" y="440"/>
                    </a:lnTo>
                    <a:lnTo>
                      <a:pt x="424" y="440"/>
                    </a:lnTo>
                    <a:lnTo>
                      <a:pt x="436" y="430"/>
                    </a:lnTo>
                    <a:lnTo>
                      <a:pt x="444" y="420"/>
                    </a:lnTo>
                    <a:lnTo>
                      <a:pt x="444" y="420"/>
                    </a:lnTo>
                    <a:lnTo>
                      <a:pt x="452" y="408"/>
                    </a:lnTo>
                    <a:lnTo>
                      <a:pt x="456" y="396"/>
                    </a:lnTo>
                    <a:lnTo>
                      <a:pt x="456" y="396"/>
                    </a:lnTo>
                    <a:lnTo>
                      <a:pt x="458" y="384"/>
                    </a:lnTo>
                    <a:lnTo>
                      <a:pt x="456" y="370"/>
                    </a:lnTo>
                    <a:lnTo>
                      <a:pt x="456" y="370"/>
                    </a:lnTo>
                    <a:lnTo>
                      <a:pt x="450" y="358"/>
                    </a:lnTo>
                    <a:lnTo>
                      <a:pt x="440" y="346"/>
                    </a:lnTo>
                    <a:lnTo>
                      <a:pt x="440" y="3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p:cNvGrpSpPr/>
            <p:nvPr/>
          </p:nvGrpSpPr>
          <p:grpSpPr>
            <a:xfrm>
              <a:off x="6583100" y="2362646"/>
              <a:ext cx="816716" cy="668842"/>
              <a:chOff x="4403356" y="4135156"/>
              <a:chExt cx="936104" cy="792088"/>
            </a:xfrm>
          </p:grpSpPr>
          <p:sp>
            <p:nvSpPr>
              <p:cNvPr id="67" name="矩形 66"/>
              <p:cNvSpPr/>
              <p:nvPr/>
            </p:nvSpPr>
            <p:spPr>
              <a:xfrm>
                <a:off x="4403356" y="4135156"/>
                <a:ext cx="936104" cy="792088"/>
              </a:xfrm>
              <a:prstGeom prst="rect">
                <a:avLst/>
              </a:prstGeom>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4427984" y="4607046"/>
                <a:ext cx="360040" cy="218117"/>
                <a:chOff x="1907704" y="3998093"/>
                <a:chExt cx="432048" cy="322306"/>
              </a:xfrm>
            </p:grpSpPr>
            <p:sp>
              <p:nvSpPr>
                <p:cNvPr id="72" name="Freeform 63"/>
                <p:cNvSpPr>
                  <a:spLocks/>
                </p:cNvSpPr>
                <p:nvPr/>
              </p:nvSpPr>
              <p:spPr bwMode="auto">
                <a:xfrm>
                  <a:off x="1907704" y="3998093"/>
                  <a:ext cx="432048" cy="198158"/>
                </a:xfrm>
                <a:custGeom>
                  <a:avLst/>
                  <a:gdLst>
                    <a:gd name="T0" fmla="*/ 152 w 578"/>
                    <a:gd name="T1" fmla="*/ 30 h 278"/>
                    <a:gd name="T2" fmla="*/ 128 w 578"/>
                    <a:gd name="T3" fmla="*/ 26 h 278"/>
                    <a:gd name="T4" fmla="*/ 120 w 578"/>
                    <a:gd name="T5" fmla="*/ 18 h 278"/>
                    <a:gd name="T6" fmla="*/ 120 w 578"/>
                    <a:gd name="T7" fmla="*/ 16 h 278"/>
                    <a:gd name="T8" fmla="*/ 116 w 578"/>
                    <a:gd name="T9" fmla="*/ 10 h 278"/>
                    <a:gd name="T10" fmla="*/ 100 w 578"/>
                    <a:gd name="T11" fmla="*/ 2 h 278"/>
                    <a:gd name="T12" fmla="*/ 34 w 578"/>
                    <a:gd name="T13" fmla="*/ 0 h 278"/>
                    <a:gd name="T14" fmla="*/ 26 w 578"/>
                    <a:gd name="T15" fmla="*/ 0 h 278"/>
                    <a:gd name="T16" fmla="*/ 16 w 578"/>
                    <a:gd name="T17" fmla="*/ 6 h 278"/>
                    <a:gd name="T18" fmla="*/ 6 w 578"/>
                    <a:gd name="T19" fmla="*/ 14 h 278"/>
                    <a:gd name="T20" fmla="*/ 2 w 578"/>
                    <a:gd name="T21" fmla="*/ 26 h 278"/>
                    <a:gd name="T22" fmla="*/ 0 w 578"/>
                    <a:gd name="T23" fmla="*/ 40 h 278"/>
                    <a:gd name="T24" fmla="*/ 2 w 578"/>
                    <a:gd name="T25" fmla="*/ 46 h 278"/>
                    <a:gd name="T26" fmla="*/ 6 w 578"/>
                    <a:gd name="T27" fmla="*/ 58 h 278"/>
                    <a:gd name="T28" fmla="*/ 16 w 578"/>
                    <a:gd name="T29" fmla="*/ 66 h 278"/>
                    <a:gd name="T30" fmla="*/ 26 w 578"/>
                    <a:gd name="T31" fmla="*/ 72 h 278"/>
                    <a:gd name="T32" fmla="*/ 82 w 578"/>
                    <a:gd name="T33" fmla="*/ 72 h 278"/>
                    <a:gd name="T34" fmla="*/ 90 w 578"/>
                    <a:gd name="T35" fmla="*/ 72 h 278"/>
                    <a:gd name="T36" fmla="*/ 108 w 578"/>
                    <a:gd name="T37" fmla="*/ 82 h 278"/>
                    <a:gd name="T38" fmla="*/ 122 w 578"/>
                    <a:gd name="T39" fmla="*/ 98 h 278"/>
                    <a:gd name="T40" fmla="*/ 162 w 578"/>
                    <a:gd name="T41" fmla="*/ 246 h 278"/>
                    <a:gd name="T42" fmla="*/ 164 w 578"/>
                    <a:gd name="T43" fmla="*/ 254 h 278"/>
                    <a:gd name="T44" fmla="*/ 178 w 578"/>
                    <a:gd name="T45" fmla="*/ 268 h 278"/>
                    <a:gd name="T46" fmla="*/ 196 w 578"/>
                    <a:gd name="T47" fmla="*/ 278 h 278"/>
                    <a:gd name="T48" fmla="*/ 452 w 578"/>
                    <a:gd name="T49" fmla="*/ 278 h 278"/>
                    <a:gd name="T50" fmla="*/ 466 w 578"/>
                    <a:gd name="T51" fmla="*/ 276 h 278"/>
                    <a:gd name="T52" fmla="*/ 490 w 578"/>
                    <a:gd name="T53" fmla="*/ 260 h 278"/>
                    <a:gd name="T54" fmla="*/ 576 w 578"/>
                    <a:gd name="T55" fmla="*/ 60 h 278"/>
                    <a:gd name="T56" fmla="*/ 578 w 578"/>
                    <a:gd name="T57" fmla="*/ 54 h 278"/>
                    <a:gd name="T58" fmla="*/ 576 w 578"/>
                    <a:gd name="T59" fmla="*/ 44 h 278"/>
                    <a:gd name="T60" fmla="*/ 572 w 578"/>
                    <a:gd name="T61" fmla="*/ 36 h 278"/>
                    <a:gd name="T62" fmla="*/ 562 w 578"/>
                    <a:gd name="T63" fmla="*/ 32 h 278"/>
                    <a:gd name="T64" fmla="*/ 152 w 578"/>
                    <a:gd name="T65" fmla="*/ 3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8" h="278">
                      <a:moveTo>
                        <a:pt x="152" y="30"/>
                      </a:moveTo>
                      <a:lnTo>
                        <a:pt x="152" y="30"/>
                      </a:lnTo>
                      <a:lnTo>
                        <a:pt x="140" y="30"/>
                      </a:lnTo>
                      <a:lnTo>
                        <a:pt x="128" y="26"/>
                      </a:lnTo>
                      <a:lnTo>
                        <a:pt x="122" y="22"/>
                      </a:lnTo>
                      <a:lnTo>
                        <a:pt x="120" y="18"/>
                      </a:lnTo>
                      <a:lnTo>
                        <a:pt x="120" y="16"/>
                      </a:lnTo>
                      <a:lnTo>
                        <a:pt x="120" y="16"/>
                      </a:lnTo>
                      <a:lnTo>
                        <a:pt x="118" y="12"/>
                      </a:lnTo>
                      <a:lnTo>
                        <a:pt x="116" y="10"/>
                      </a:lnTo>
                      <a:lnTo>
                        <a:pt x="110" y="4"/>
                      </a:lnTo>
                      <a:lnTo>
                        <a:pt x="100" y="2"/>
                      </a:lnTo>
                      <a:lnTo>
                        <a:pt x="86" y="0"/>
                      </a:lnTo>
                      <a:lnTo>
                        <a:pt x="34" y="0"/>
                      </a:lnTo>
                      <a:lnTo>
                        <a:pt x="34" y="0"/>
                      </a:lnTo>
                      <a:lnTo>
                        <a:pt x="26" y="0"/>
                      </a:lnTo>
                      <a:lnTo>
                        <a:pt x="20" y="2"/>
                      </a:lnTo>
                      <a:lnTo>
                        <a:pt x="16" y="6"/>
                      </a:lnTo>
                      <a:lnTo>
                        <a:pt x="10" y="10"/>
                      </a:lnTo>
                      <a:lnTo>
                        <a:pt x="6" y="14"/>
                      </a:lnTo>
                      <a:lnTo>
                        <a:pt x="4" y="20"/>
                      </a:lnTo>
                      <a:lnTo>
                        <a:pt x="2" y="26"/>
                      </a:lnTo>
                      <a:lnTo>
                        <a:pt x="0" y="32"/>
                      </a:lnTo>
                      <a:lnTo>
                        <a:pt x="0" y="40"/>
                      </a:lnTo>
                      <a:lnTo>
                        <a:pt x="0" y="40"/>
                      </a:lnTo>
                      <a:lnTo>
                        <a:pt x="2" y="46"/>
                      </a:lnTo>
                      <a:lnTo>
                        <a:pt x="4" y="52"/>
                      </a:lnTo>
                      <a:lnTo>
                        <a:pt x="6" y="58"/>
                      </a:lnTo>
                      <a:lnTo>
                        <a:pt x="10" y="62"/>
                      </a:lnTo>
                      <a:lnTo>
                        <a:pt x="16" y="66"/>
                      </a:lnTo>
                      <a:lnTo>
                        <a:pt x="20" y="70"/>
                      </a:lnTo>
                      <a:lnTo>
                        <a:pt x="26" y="72"/>
                      </a:lnTo>
                      <a:lnTo>
                        <a:pt x="34" y="72"/>
                      </a:lnTo>
                      <a:lnTo>
                        <a:pt x="82" y="72"/>
                      </a:lnTo>
                      <a:lnTo>
                        <a:pt x="82" y="72"/>
                      </a:lnTo>
                      <a:lnTo>
                        <a:pt x="90" y="72"/>
                      </a:lnTo>
                      <a:lnTo>
                        <a:pt x="96" y="74"/>
                      </a:lnTo>
                      <a:lnTo>
                        <a:pt x="108" y="82"/>
                      </a:lnTo>
                      <a:lnTo>
                        <a:pt x="118" y="92"/>
                      </a:lnTo>
                      <a:lnTo>
                        <a:pt x="122" y="98"/>
                      </a:lnTo>
                      <a:lnTo>
                        <a:pt x="124" y="104"/>
                      </a:lnTo>
                      <a:lnTo>
                        <a:pt x="162" y="246"/>
                      </a:lnTo>
                      <a:lnTo>
                        <a:pt x="162" y="246"/>
                      </a:lnTo>
                      <a:lnTo>
                        <a:pt x="164" y="254"/>
                      </a:lnTo>
                      <a:lnTo>
                        <a:pt x="168" y="258"/>
                      </a:lnTo>
                      <a:lnTo>
                        <a:pt x="178" y="268"/>
                      </a:lnTo>
                      <a:lnTo>
                        <a:pt x="190" y="276"/>
                      </a:lnTo>
                      <a:lnTo>
                        <a:pt x="196" y="278"/>
                      </a:lnTo>
                      <a:lnTo>
                        <a:pt x="204" y="278"/>
                      </a:lnTo>
                      <a:lnTo>
                        <a:pt x="452" y="278"/>
                      </a:lnTo>
                      <a:lnTo>
                        <a:pt x="452" y="278"/>
                      </a:lnTo>
                      <a:lnTo>
                        <a:pt x="466" y="276"/>
                      </a:lnTo>
                      <a:lnTo>
                        <a:pt x="480" y="270"/>
                      </a:lnTo>
                      <a:lnTo>
                        <a:pt x="490" y="260"/>
                      </a:lnTo>
                      <a:lnTo>
                        <a:pt x="498" y="248"/>
                      </a:lnTo>
                      <a:lnTo>
                        <a:pt x="576" y="60"/>
                      </a:lnTo>
                      <a:lnTo>
                        <a:pt x="576" y="60"/>
                      </a:lnTo>
                      <a:lnTo>
                        <a:pt x="578" y="54"/>
                      </a:lnTo>
                      <a:lnTo>
                        <a:pt x="578" y="50"/>
                      </a:lnTo>
                      <a:lnTo>
                        <a:pt x="576" y="44"/>
                      </a:lnTo>
                      <a:lnTo>
                        <a:pt x="574" y="40"/>
                      </a:lnTo>
                      <a:lnTo>
                        <a:pt x="572" y="36"/>
                      </a:lnTo>
                      <a:lnTo>
                        <a:pt x="568" y="34"/>
                      </a:lnTo>
                      <a:lnTo>
                        <a:pt x="562" y="32"/>
                      </a:lnTo>
                      <a:lnTo>
                        <a:pt x="556" y="30"/>
                      </a:lnTo>
                      <a:lnTo>
                        <a:pt x="152" y="30"/>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2"/>
                <p:cNvSpPr>
                  <a:spLocks/>
                </p:cNvSpPr>
                <p:nvPr/>
              </p:nvSpPr>
              <p:spPr bwMode="auto">
                <a:xfrm>
                  <a:off x="1986680" y="4222293"/>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2"/>
                <p:cNvSpPr>
                  <a:spLocks/>
                </p:cNvSpPr>
                <p:nvPr/>
              </p:nvSpPr>
              <p:spPr bwMode="auto">
                <a:xfrm>
                  <a:off x="2232772" y="4230992"/>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69" name="Freeform 75"/>
              <p:cNvSpPr>
                <a:spLocks noEditPoints="1"/>
              </p:cNvSpPr>
              <p:nvPr/>
            </p:nvSpPr>
            <p:spPr bwMode="auto">
              <a:xfrm>
                <a:off x="4499992" y="4213829"/>
                <a:ext cx="217684" cy="278997"/>
              </a:xfrm>
              <a:custGeom>
                <a:avLst/>
                <a:gdLst>
                  <a:gd name="T0" fmla="*/ 0 w 376"/>
                  <a:gd name="T1" fmla="*/ 200 h 448"/>
                  <a:gd name="T2" fmla="*/ 42 w 376"/>
                  <a:gd name="T3" fmla="*/ 146 h 448"/>
                  <a:gd name="T4" fmla="*/ 42 w 376"/>
                  <a:gd name="T5" fmla="*/ 132 h 448"/>
                  <a:gd name="T6" fmla="*/ 48 w 376"/>
                  <a:gd name="T7" fmla="*/ 102 h 448"/>
                  <a:gd name="T8" fmla="*/ 54 w 376"/>
                  <a:gd name="T9" fmla="*/ 90 h 448"/>
                  <a:gd name="T10" fmla="*/ 66 w 376"/>
                  <a:gd name="T11" fmla="*/ 64 h 448"/>
                  <a:gd name="T12" fmla="*/ 84 w 376"/>
                  <a:gd name="T13" fmla="*/ 42 h 448"/>
                  <a:gd name="T14" fmla="*/ 94 w 376"/>
                  <a:gd name="T15" fmla="*/ 34 h 448"/>
                  <a:gd name="T16" fmla="*/ 118 w 376"/>
                  <a:gd name="T17" fmla="*/ 18 h 448"/>
                  <a:gd name="T18" fmla="*/ 130 w 376"/>
                  <a:gd name="T19" fmla="*/ 12 h 448"/>
                  <a:gd name="T20" fmla="*/ 158 w 376"/>
                  <a:gd name="T21" fmla="*/ 4 h 448"/>
                  <a:gd name="T22" fmla="*/ 188 w 376"/>
                  <a:gd name="T23" fmla="*/ 0 h 448"/>
                  <a:gd name="T24" fmla="*/ 202 w 376"/>
                  <a:gd name="T25" fmla="*/ 0 h 448"/>
                  <a:gd name="T26" fmla="*/ 232 w 376"/>
                  <a:gd name="T27" fmla="*/ 6 h 448"/>
                  <a:gd name="T28" fmla="*/ 246 w 376"/>
                  <a:gd name="T29" fmla="*/ 12 h 448"/>
                  <a:gd name="T30" fmla="*/ 270 w 376"/>
                  <a:gd name="T31" fmla="*/ 26 h 448"/>
                  <a:gd name="T32" fmla="*/ 292 w 376"/>
                  <a:gd name="T33" fmla="*/ 44 h 448"/>
                  <a:gd name="T34" fmla="*/ 300 w 376"/>
                  <a:gd name="T35" fmla="*/ 54 h 448"/>
                  <a:gd name="T36" fmla="*/ 316 w 376"/>
                  <a:gd name="T37" fmla="*/ 76 h 448"/>
                  <a:gd name="T38" fmla="*/ 322 w 376"/>
                  <a:gd name="T39" fmla="*/ 90 h 448"/>
                  <a:gd name="T40" fmla="*/ 332 w 376"/>
                  <a:gd name="T41" fmla="*/ 116 h 448"/>
                  <a:gd name="T42" fmla="*/ 334 w 376"/>
                  <a:gd name="T43" fmla="*/ 146 h 448"/>
                  <a:gd name="T44" fmla="*/ 376 w 376"/>
                  <a:gd name="T45" fmla="*/ 200 h 448"/>
                  <a:gd name="T46" fmla="*/ 0 w 376"/>
                  <a:gd name="T47" fmla="*/ 448 h 448"/>
                  <a:gd name="T48" fmla="*/ 278 w 376"/>
                  <a:gd name="T49" fmla="*/ 146 h 448"/>
                  <a:gd name="T50" fmla="*/ 272 w 376"/>
                  <a:gd name="T51" fmla="*/ 110 h 448"/>
                  <a:gd name="T52" fmla="*/ 264 w 376"/>
                  <a:gd name="T53" fmla="*/ 96 h 448"/>
                  <a:gd name="T54" fmla="*/ 252 w 376"/>
                  <a:gd name="T55" fmla="*/ 82 h 448"/>
                  <a:gd name="T56" fmla="*/ 224 w 376"/>
                  <a:gd name="T57" fmla="*/ 64 h 448"/>
                  <a:gd name="T58" fmla="*/ 206 w 376"/>
                  <a:gd name="T59" fmla="*/ 58 h 448"/>
                  <a:gd name="T60" fmla="*/ 188 w 376"/>
                  <a:gd name="T61" fmla="*/ 56 h 448"/>
                  <a:gd name="T62" fmla="*/ 152 w 376"/>
                  <a:gd name="T63" fmla="*/ 64 h 448"/>
                  <a:gd name="T64" fmla="*/ 138 w 376"/>
                  <a:gd name="T65" fmla="*/ 72 h 448"/>
                  <a:gd name="T66" fmla="*/ 124 w 376"/>
                  <a:gd name="T67" fmla="*/ 82 h 448"/>
                  <a:gd name="T68" fmla="*/ 104 w 376"/>
                  <a:gd name="T69" fmla="*/ 110 h 448"/>
                  <a:gd name="T70" fmla="*/ 98 w 376"/>
                  <a:gd name="T71" fmla="*/ 128 h 448"/>
                  <a:gd name="T72" fmla="*/ 98 w 376"/>
                  <a:gd name="T73" fmla="*/ 200 h 448"/>
                  <a:gd name="T74" fmla="*/ 278 w 376"/>
                  <a:gd name="T75" fmla="*/ 14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48">
                    <a:moveTo>
                      <a:pt x="0" y="448"/>
                    </a:moveTo>
                    <a:lnTo>
                      <a:pt x="0" y="200"/>
                    </a:lnTo>
                    <a:lnTo>
                      <a:pt x="42" y="200"/>
                    </a:lnTo>
                    <a:lnTo>
                      <a:pt x="42" y="146"/>
                    </a:lnTo>
                    <a:lnTo>
                      <a:pt x="42" y="146"/>
                    </a:lnTo>
                    <a:lnTo>
                      <a:pt x="42" y="132"/>
                    </a:lnTo>
                    <a:lnTo>
                      <a:pt x="44" y="116"/>
                    </a:lnTo>
                    <a:lnTo>
                      <a:pt x="48" y="102"/>
                    </a:lnTo>
                    <a:lnTo>
                      <a:pt x="54" y="90"/>
                    </a:lnTo>
                    <a:lnTo>
                      <a:pt x="54" y="90"/>
                    </a:lnTo>
                    <a:lnTo>
                      <a:pt x="60" y="76"/>
                    </a:lnTo>
                    <a:lnTo>
                      <a:pt x="66" y="64"/>
                    </a:lnTo>
                    <a:lnTo>
                      <a:pt x="74" y="54"/>
                    </a:lnTo>
                    <a:lnTo>
                      <a:pt x="84" y="42"/>
                    </a:lnTo>
                    <a:lnTo>
                      <a:pt x="84" y="42"/>
                    </a:lnTo>
                    <a:lnTo>
                      <a:pt x="94" y="34"/>
                    </a:lnTo>
                    <a:lnTo>
                      <a:pt x="106" y="24"/>
                    </a:lnTo>
                    <a:lnTo>
                      <a:pt x="118" y="18"/>
                    </a:lnTo>
                    <a:lnTo>
                      <a:pt x="130" y="12"/>
                    </a:lnTo>
                    <a:lnTo>
                      <a:pt x="130" y="12"/>
                    </a:lnTo>
                    <a:lnTo>
                      <a:pt x="144" y="6"/>
                    </a:lnTo>
                    <a:lnTo>
                      <a:pt x="158" y="4"/>
                    </a:lnTo>
                    <a:lnTo>
                      <a:pt x="172" y="0"/>
                    </a:lnTo>
                    <a:lnTo>
                      <a:pt x="188" y="0"/>
                    </a:lnTo>
                    <a:lnTo>
                      <a:pt x="188" y="0"/>
                    </a:lnTo>
                    <a:lnTo>
                      <a:pt x="202" y="0"/>
                    </a:lnTo>
                    <a:lnTo>
                      <a:pt x="218" y="4"/>
                    </a:lnTo>
                    <a:lnTo>
                      <a:pt x="232" y="6"/>
                    </a:lnTo>
                    <a:lnTo>
                      <a:pt x="246" y="12"/>
                    </a:lnTo>
                    <a:lnTo>
                      <a:pt x="246" y="12"/>
                    </a:lnTo>
                    <a:lnTo>
                      <a:pt x="258" y="18"/>
                    </a:lnTo>
                    <a:lnTo>
                      <a:pt x="270" y="26"/>
                    </a:lnTo>
                    <a:lnTo>
                      <a:pt x="282" y="34"/>
                    </a:lnTo>
                    <a:lnTo>
                      <a:pt x="292" y="44"/>
                    </a:lnTo>
                    <a:lnTo>
                      <a:pt x="292" y="44"/>
                    </a:lnTo>
                    <a:lnTo>
                      <a:pt x="300" y="54"/>
                    </a:lnTo>
                    <a:lnTo>
                      <a:pt x="310" y="64"/>
                    </a:lnTo>
                    <a:lnTo>
                      <a:pt x="316" y="76"/>
                    </a:lnTo>
                    <a:lnTo>
                      <a:pt x="322" y="90"/>
                    </a:lnTo>
                    <a:lnTo>
                      <a:pt x="322" y="90"/>
                    </a:lnTo>
                    <a:lnTo>
                      <a:pt x="328" y="102"/>
                    </a:lnTo>
                    <a:lnTo>
                      <a:pt x="332" y="116"/>
                    </a:lnTo>
                    <a:lnTo>
                      <a:pt x="334" y="132"/>
                    </a:lnTo>
                    <a:lnTo>
                      <a:pt x="334" y="146"/>
                    </a:lnTo>
                    <a:lnTo>
                      <a:pt x="334" y="200"/>
                    </a:lnTo>
                    <a:lnTo>
                      <a:pt x="376" y="200"/>
                    </a:lnTo>
                    <a:lnTo>
                      <a:pt x="376" y="448"/>
                    </a:lnTo>
                    <a:lnTo>
                      <a:pt x="0" y="448"/>
                    </a:lnTo>
                    <a:close/>
                    <a:moveTo>
                      <a:pt x="278" y="146"/>
                    </a:moveTo>
                    <a:lnTo>
                      <a:pt x="278" y="146"/>
                    </a:lnTo>
                    <a:lnTo>
                      <a:pt x="276" y="128"/>
                    </a:lnTo>
                    <a:lnTo>
                      <a:pt x="272" y="110"/>
                    </a:lnTo>
                    <a:lnTo>
                      <a:pt x="272" y="110"/>
                    </a:lnTo>
                    <a:lnTo>
                      <a:pt x="264" y="96"/>
                    </a:lnTo>
                    <a:lnTo>
                      <a:pt x="252" y="82"/>
                    </a:lnTo>
                    <a:lnTo>
                      <a:pt x="252" y="82"/>
                    </a:lnTo>
                    <a:lnTo>
                      <a:pt x="238" y="72"/>
                    </a:lnTo>
                    <a:lnTo>
                      <a:pt x="224" y="64"/>
                    </a:lnTo>
                    <a:lnTo>
                      <a:pt x="224" y="64"/>
                    </a:lnTo>
                    <a:lnTo>
                      <a:pt x="206" y="58"/>
                    </a:lnTo>
                    <a:lnTo>
                      <a:pt x="188" y="56"/>
                    </a:lnTo>
                    <a:lnTo>
                      <a:pt x="188" y="56"/>
                    </a:lnTo>
                    <a:lnTo>
                      <a:pt x="170" y="58"/>
                    </a:lnTo>
                    <a:lnTo>
                      <a:pt x="152" y="64"/>
                    </a:lnTo>
                    <a:lnTo>
                      <a:pt x="152" y="64"/>
                    </a:lnTo>
                    <a:lnTo>
                      <a:pt x="138" y="72"/>
                    </a:lnTo>
                    <a:lnTo>
                      <a:pt x="124" y="82"/>
                    </a:lnTo>
                    <a:lnTo>
                      <a:pt x="124" y="82"/>
                    </a:lnTo>
                    <a:lnTo>
                      <a:pt x="112" y="96"/>
                    </a:lnTo>
                    <a:lnTo>
                      <a:pt x="104" y="110"/>
                    </a:lnTo>
                    <a:lnTo>
                      <a:pt x="104" y="110"/>
                    </a:lnTo>
                    <a:lnTo>
                      <a:pt x="98" y="128"/>
                    </a:lnTo>
                    <a:lnTo>
                      <a:pt x="98" y="146"/>
                    </a:lnTo>
                    <a:lnTo>
                      <a:pt x="98" y="200"/>
                    </a:lnTo>
                    <a:lnTo>
                      <a:pt x="278" y="200"/>
                    </a:lnTo>
                    <a:lnTo>
                      <a:pt x="278" y="1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
              <p:cNvSpPr>
                <a:spLocks noEditPoints="1"/>
              </p:cNvSpPr>
              <p:nvPr/>
            </p:nvSpPr>
            <p:spPr bwMode="auto">
              <a:xfrm>
                <a:off x="4931946" y="4213829"/>
                <a:ext cx="288126" cy="278997"/>
              </a:xfrm>
              <a:custGeom>
                <a:avLst/>
                <a:gdLst>
                  <a:gd name="T0" fmla="*/ 320 w 360"/>
                  <a:gd name="T1" fmla="*/ 118 h 362"/>
                  <a:gd name="T2" fmla="*/ 280 w 360"/>
                  <a:gd name="T3" fmla="*/ 66 h 362"/>
                  <a:gd name="T4" fmla="*/ 292 w 360"/>
                  <a:gd name="T5" fmla="*/ 42 h 362"/>
                  <a:gd name="T6" fmla="*/ 258 w 360"/>
                  <a:gd name="T7" fmla="*/ 16 h 362"/>
                  <a:gd name="T8" fmla="*/ 248 w 360"/>
                  <a:gd name="T9" fmla="*/ 16 h 362"/>
                  <a:gd name="T10" fmla="*/ 232 w 360"/>
                  <a:gd name="T11" fmla="*/ 36 h 362"/>
                  <a:gd name="T12" fmla="*/ 174 w 360"/>
                  <a:gd name="T13" fmla="*/ 28 h 362"/>
                  <a:gd name="T14" fmla="*/ 164 w 360"/>
                  <a:gd name="T15" fmla="*/ 4 h 362"/>
                  <a:gd name="T16" fmla="*/ 122 w 360"/>
                  <a:gd name="T17" fmla="*/ 10 h 362"/>
                  <a:gd name="T18" fmla="*/ 116 w 360"/>
                  <a:gd name="T19" fmla="*/ 16 h 362"/>
                  <a:gd name="T20" fmla="*/ 118 w 360"/>
                  <a:gd name="T21" fmla="*/ 42 h 362"/>
                  <a:gd name="T22" fmla="*/ 64 w 360"/>
                  <a:gd name="T23" fmla="*/ 82 h 362"/>
                  <a:gd name="T24" fmla="*/ 42 w 360"/>
                  <a:gd name="T25" fmla="*/ 70 h 362"/>
                  <a:gd name="T26" fmla="*/ 14 w 360"/>
                  <a:gd name="T27" fmla="*/ 104 h 362"/>
                  <a:gd name="T28" fmla="*/ 16 w 360"/>
                  <a:gd name="T29" fmla="*/ 114 h 362"/>
                  <a:gd name="T30" fmla="*/ 36 w 360"/>
                  <a:gd name="T31" fmla="*/ 130 h 362"/>
                  <a:gd name="T32" fmla="*/ 28 w 360"/>
                  <a:gd name="T33" fmla="*/ 188 h 362"/>
                  <a:gd name="T34" fmla="*/ 4 w 360"/>
                  <a:gd name="T35" fmla="*/ 198 h 362"/>
                  <a:gd name="T36" fmla="*/ 8 w 360"/>
                  <a:gd name="T37" fmla="*/ 240 h 362"/>
                  <a:gd name="T38" fmla="*/ 14 w 360"/>
                  <a:gd name="T39" fmla="*/ 246 h 362"/>
                  <a:gd name="T40" fmla="*/ 42 w 360"/>
                  <a:gd name="T41" fmla="*/ 244 h 362"/>
                  <a:gd name="T42" fmla="*/ 80 w 360"/>
                  <a:gd name="T43" fmla="*/ 292 h 362"/>
                  <a:gd name="T44" fmla="*/ 70 w 360"/>
                  <a:gd name="T45" fmla="*/ 316 h 362"/>
                  <a:gd name="T46" fmla="*/ 74 w 360"/>
                  <a:gd name="T47" fmla="*/ 328 h 362"/>
                  <a:gd name="T48" fmla="*/ 110 w 360"/>
                  <a:gd name="T49" fmla="*/ 348 h 362"/>
                  <a:gd name="T50" fmla="*/ 124 w 360"/>
                  <a:gd name="T51" fmla="*/ 330 h 362"/>
                  <a:gd name="T52" fmla="*/ 182 w 360"/>
                  <a:gd name="T53" fmla="*/ 332 h 362"/>
                  <a:gd name="T54" fmla="*/ 196 w 360"/>
                  <a:gd name="T55" fmla="*/ 356 h 362"/>
                  <a:gd name="T56" fmla="*/ 206 w 360"/>
                  <a:gd name="T57" fmla="*/ 362 h 362"/>
                  <a:gd name="T58" fmla="*/ 246 w 360"/>
                  <a:gd name="T59" fmla="*/ 350 h 362"/>
                  <a:gd name="T60" fmla="*/ 242 w 360"/>
                  <a:gd name="T61" fmla="*/ 328 h 362"/>
                  <a:gd name="T62" fmla="*/ 290 w 360"/>
                  <a:gd name="T63" fmla="*/ 284 h 362"/>
                  <a:gd name="T64" fmla="*/ 316 w 360"/>
                  <a:gd name="T65" fmla="*/ 292 h 362"/>
                  <a:gd name="T66" fmla="*/ 328 w 360"/>
                  <a:gd name="T67" fmla="*/ 288 h 362"/>
                  <a:gd name="T68" fmla="*/ 346 w 360"/>
                  <a:gd name="T69" fmla="*/ 252 h 362"/>
                  <a:gd name="T70" fmla="*/ 330 w 360"/>
                  <a:gd name="T71" fmla="*/ 238 h 362"/>
                  <a:gd name="T72" fmla="*/ 330 w 360"/>
                  <a:gd name="T73" fmla="*/ 180 h 362"/>
                  <a:gd name="T74" fmla="*/ 354 w 360"/>
                  <a:gd name="T75" fmla="*/ 166 h 362"/>
                  <a:gd name="T76" fmla="*/ 360 w 360"/>
                  <a:gd name="T77" fmla="*/ 160 h 362"/>
                  <a:gd name="T78" fmla="*/ 350 w 360"/>
                  <a:gd name="T79" fmla="*/ 118 h 362"/>
                  <a:gd name="T80" fmla="*/ 342 w 360"/>
                  <a:gd name="T81" fmla="*/ 116 h 362"/>
                  <a:gd name="T82" fmla="*/ 166 w 360"/>
                  <a:gd name="T83" fmla="*/ 262 h 362"/>
                  <a:gd name="T84" fmla="*/ 114 w 360"/>
                  <a:gd name="T85" fmla="*/ 230 h 362"/>
                  <a:gd name="T86" fmla="*/ 98 w 360"/>
                  <a:gd name="T87" fmla="*/ 184 h 362"/>
                  <a:gd name="T88" fmla="*/ 120 w 360"/>
                  <a:gd name="T89" fmla="*/ 126 h 362"/>
                  <a:gd name="T90" fmla="*/ 162 w 360"/>
                  <a:gd name="T91" fmla="*/ 102 h 362"/>
                  <a:gd name="T92" fmla="*/ 224 w 360"/>
                  <a:gd name="T93" fmla="*/ 112 h 362"/>
                  <a:gd name="T94" fmla="*/ 260 w 360"/>
                  <a:gd name="T95" fmla="*/ 162 h 362"/>
                  <a:gd name="T96" fmla="*/ 258 w 360"/>
                  <a:gd name="T97" fmla="*/ 210 h 362"/>
                  <a:gd name="T98" fmla="*/ 214 w 360"/>
                  <a:gd name="T99" fmla="*/ 25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0" h="362">
                    <a:moveTo>
                      <a:pt x="342" y="116"/>
                    </a:moveTo>
                    <a:lnTo>
                      <a:pt x="328" y="120"/>
                    </a:lnTo>
                    <a:lnTo>
                      <a:pt x="328" y="120"/>
                    </a:lnTo>
                    <a:lnTo>
                      <a:pt x="320" y="118"/>
                    </a:lnTo>
                    <a:lnTo>
                      <a:pt x="316" y="114"/>
                    </a:lnTo>
                    <a:lnTo>
                      <a:pt x="284" y="72"/>
                    </a:lnTo>
                    <a:lnTo>
                      <a:pt x="284" y="72"/>
                    </a:lnTo>
                    <a:lnTo>
                      <a:pt x="280" y="66"/>
                    </a:lnTo>
                    <a:lnTo>
                      <a:pt x="282" y="58"/>
                    </a:lnTo>
                    <a:lnTo>
                      <a:pt x="290" y="46"/>
                    </a:lnTo>
                    <a:lnTo>
                      <a:pt x="290" y="46"/>
                    </a:lnTo>
                    <a:lnTo>
                      <a:pt x="292" y="42"/>
                    </a:lnTo>
                    <a:lnTo>
                      <a:pt x="292" y="40"/>
                    </a:lnTo>
                    <a:lnTo>
                      <a:pt x="290" y="36"/>
                    </a:lnTo>
                    <a:lnTo>
                      <a:pt x="288" y="34"/>
                    </a:lnTo>
                    <a:lnTo>
                      <a:pt x="258" y="16"/>
                    </a:lnTo>
                    <a:lnTo>
                      <a:pt x="258" y="16"/>
                    </a:lnTo>
                    <a:lnTo>
                      <a:pt x="254" y="14"/>
                    </a:lnTo>
                    <a:lnTo>
                      <a:pt x="252" y="16"/>
                    </a:lnTo>
                    <a:lnTo>
                      <a:pt x="248" y="16"/>
                    </a:lnTo>
                    <a:lnTo>
                      <a:pt x="246" y="18"/>
                    </a:lnTo>
                    <a:lnTo>
                      <a:pt x="238" y="32"/>
                    </a:lnTo>
                    <a:lnTo>
                      <a:pt x="238" y="32"/>
                    </a:lnTo>
                    <a:lnTo>
                      <a:pt x="232" y="36"/>
                    </a:lnTo>
                    <a:lnTo>
                      <a:pt x="226" y="38"/>
                    </a:lnTo>
                    <a:lnTo>
                      <a:pt x="180" y="30"/>
                    </a:lnTo>
                    <a:lnTo>
                      <a:pt x="180" y="30"/>
                    </a:lnTo>
                    <a:lnTo>
                      <a:pt x="174" y="28"/>
                    </a:lnTo>
                    <a:lnTo>
                      <a:pt x="170" y="22"/>
                    </a:lnTo>
                    <a:lnTo>
                      <a:pt x="166" y="8"/>
                    </a:lnTo>
                    <a:lnTo>
                      <a:pt x="166" y="8"/>
                    </a:lnTo>
                    <a:lnTo>
                      <a:pt x="164" y="4"/>
                    </a:lnTo>
                    <a:lnTo>
                      <a:pt x="162" y="2"/>
                    </a:lnTo>
                    <a:lnTo>
                      <a:pt x="160" y="0"/>
                    </a:lnTo>
                    <a:lnTo>
                      <a:pt x="156" y="0"/>
                    </a:lnTo>
                    <a:lnTo>
                      <a:pt x="122" y="10"/>
                    </a:lnTo>
                    <a:lnTo>
                      <a:pt x="122" y="10"/>
                    </a:lnTo>
                    <a:lnTo>
                      <a:pt x="118" y="10"/>
                    </a:lnTo>
                    <a:lnTo>
                      <a:pt x="116" y="12"/>
                    </a:lnTo>
                    <a:lnTo>
                      <a:pt x="116" y="16"/>
                    </a:lnTo>
                    <a:lnTo>
                      <a:pt x="116" y="20"/>
                    </a:lnTo>
                    <a:lnTo>
                      <a:pt x="120" y="34"/>
                    </a:lnTo>
                    <a:lnTo>
                      <a:pt x="120" y="34"/>
                    </a:lnTo>
                    <a:lnTo>
                      <a:pt x="118" y="42"/>
                    </a:lnTo>
                    <a:lnTo>
                      <a:pt x="114" y="46"/>
                    </a:lnTo>
                    <a:lnTo>
                      <a:pt x="72" y="78"/>
                    </a:lnTo>
                    <a:lnTo>
                      <a:pt x="72" y="78"/>
                    </a:lnTo>
                    <a:lnTo>
                      <a:pt x="64" y="82"/>
                    </a:lnTo>
                    <a:lnTo>
                      <a:pt x="58" y="80"/>
                    </a:lnTo>
                    <a:lnTo>
                      <a:pt x="44" y="72"/>
                    </a:lnTo>
                    <a:lnTo>
                      <a:pt x="44" y="72"/>
                    </a:lnTo>
                    <a:lnTo>
                      <a:pt x="42" y="70"/>
                    </a:lnTo>
                    <a:lnTo>
                      <a:pt x="38" y="70"/>
                    </a:lnTo>
                    <a:lnTo>
                      <a:pt x="36" y="72"/>
                    </a:lnTo>
                    <a:lnTo>
                      <a:pt x="34" y="74"/>
                    </a:lnTo>
                    <a:lnTo>
                      <a:pt x="14" y="104"/>
                    </a:lnTo>
                    <a:lnTo>
                      <a:pt x="14" y="104"/>
                    </a:lnTo>
                    <a:lnTo>
                      <a:pt x="14" y="108"/>
                    </a:lnTo>
                    <a:lnTo>
                      <a:pt x="14" y="110"/>
                    </a:lnTo>
                    <a:lnTo>
                      <a:pt x="16" y="114"/>
                    </a:lnTo>
                    <a:lnTo>
                      <a:pt x="18" y="116"/>
                    </a:lnTo>
                    <a:lnTo>
                      <a:pt x="32" y="124"/>
                    </a:lnTo>
                    <a:lnTo>
                      <a:pt x="32" y="124"/>
                    </a:lnTo>
                    <a:lnTo>
                      <a:pt x="36" y="130"/>
                    </a:lnTo>
                    <a:lnTo>
                      <a:pt x="38" y="138"/>
                    </a:lnTo>
                    <a:lnTo>
                      <a:pt x="30" y="182"/>
                    </a:lnTo>
                    <a:lnTo>
                      <a:pt x="30" y="182"/>
                    </a:lnTo>
                    <a:lnTo>
                      <a:pt x="28" y="188"/>
                    </a:lnTo>
                    <a:lnTo>
                      <a:pt x="22" y="192"/>
                    </a:lnTo>
                    <a:lnTo>
                      <a:pt x="6" y="196"/>
                    </a:lnTo>
                    <a:lnTo>
                      <a:pt x="6" y="196"/>
                    </a:lnTo>
                    <a:lnTo>
                      <a:pt x="4" y="198"/>
                    </a:lnTo>
                    <a:lnTo>
                      <a:pt x="0" y="200"/>
                    </a:lnTo>
                    <a:lnTo>
                      <a:pt x="0" y="202"/>
                    </a:lnTo>
                    <a:lnTo>
                      <a:pt x="0" y="206"/>
                    </a:lnTo>
                    <a:lnTo>
                      <a:pt x="8" y="240"/>
                    </a:lnTo>
                    <a:lnTo>
                      <a:pt x="8" y="240"/>
                    </a:lnTo>
                    <a:lnTo>
                      <a:pt x="10" y="244"/>
                    </a:lnTo>
                    <a:lnTo>
                      <a:pt x="12" y="246"/>
                    </a:lnTo>
                    <a:lnTo>
                      <a:pt x="14" y="246"/>
                    </a:lnTo>
                    <a:lnTo>
                      <a:pt x="18" y="246"/>
                    </a:lnTo>
                    <a:lnTo>
                      <a:pt x="34" y="242"/>
                    </a:lnTo>
                    <a:lnTo>
                      <a:pt x="34" y="242"/>
                    </a:lnTo>
                    <a:lnTo>
                      <a:pt x="42" y="244"/>
                    </a:lnTo>
                    <a:lnTo>
                      <a:pt x="46" y="248"/>
                    </a:lnTo>
                    <a:lnTo>
                      <a:pt x="78" y="290"/>
                    </a:lnTo>
                    <a:lnTo>
                      <a:pt x="78" y="290"/>
                    </a:lnTo>
                    <a:lnTo>
                      <a:pt x="80" y="292"/>
                    </a:lnTo>
                    <a:lnTo>
                      <a:pt x="80" y="296"/>
                    </a:lnTo>
                    <a:lnTo>
                      <a:pt x="80" y="304"/>
                    </a:lnTo>
                    <a:lnTo>
                      <a:pt x="70" y="316"/>
                    </a:lnTo>
                    <a:lnTo>
                      <a:pt x="70" y="316"/>
                    </a:lnTo>
                    <a:lnTo>
                      <a:pt x="70" y="320"/>
                    </a:lnTo>
                    <a:lnTo>
                      <a:pt x="70" y="324"/>
                    </a:lnTo>
                    <a:lnTo>
                      <a:pt x="70" y="326"/>
                    </a:lnTo>
                    <a:lnTo>
                      <a:pt x="74" y="328"/>
                    </a:lnTo>
                    <a:lnTo>
                      <a:pt x="104" y="346"/>
                    </a:lnTo>
                    <a:lnTo>
                      <a:pt x="104" y="346"/>
                    </a:lnTo>
                    <a:lnTo>
                      <a:pt x="106" y="348"/>
                    </a:lnTo>
                    <a:lnTo>
                      <a:pt x="110" y="348"/>
                    </a:lnTo>
                    <a:lnTo>
                      <a:pt x="112" y="346"/>
                    </a:lnTo>
                    <a:lnTo>
                      <a:pt x="114" y="344"/>
                    </a:lnTo>
                    <a:lnTo>
                      <a:pt x="124" y="330"/>
                    </a:lnTo>
                    <a:lnTo>
                      <a:pt x="124" y="330"/>
                    </a:lnTo>
                    <a:lnTo>
                      <a:pt x="130" y="324"/>
                    </a:lnTo>
                    <a:lnTo>
                      <a:pt x="136" y="324"/>
                    </a:lnTo>
                    <a:lnTo>
                      <a:pt x="182" y="332"/>
                    </a:lnTo>
                    <a:lnTo>
                      <a:pt x="182" y="332"/>
                    </a:lnTo>
                    <a:lnTo>
                      <a:pt x="188" y="334"/>
                    </a:lnTo>
                    <a:lnTo>
                      <a:pt x="192" y="340"/>
                    </a:lnTo>
                    <a:lnTo>
                      <a:pt x="196" y="356"/>
                    </a:lnTo>
                    <a:lnTo>
                      <a:pt x="196" y="356"/>
                    </a:lnTo>
                    <a:lnTo>
                      <a:pt x="198" y="358"/>
                    </a:lnTo>
                    <a:lnTo>
                      <a:pt x="200" y="360"/>
                    </a:lnTo>
                    <a:lnTo>
                      <a:pt x="202" y="362"/>
                    </a:lnTo>
                    <a:lnTo>
                      <a:pt x="206" y="362"/>
                    </a:lnTo>
                    <a:lnTo>
                      <a:pt x="240" y="354"/>
                    </a:lnTo>
                    <a:lnTo>
                      <a:pt x="240" y="354"/>
                    </a:lnTo>
                    <a:lnTo>
                      <a:pt x="244" y="352"/>
                    </a:lnTo>
                    <a:lnTo>
                      <a:pt x="246" y="350"/>
                    </a:lnTo>
                    <a:lnTo>
                      <a:pt x="246" y="346"/>
                    </a:lnTo>
                    <a:lnTo>
                      <a:pt x="246" y="344"/>
                    </a:lnTo>
                    <a:lnTo>
                      <a:pt x="242" y="328"/>
                    </a:lnTo>
                    <a:lnTo>
                      <a:pt x="242" y="328"/>
                    </a:lnTo>
                    <a:lnTo>
                      <a:pt x="244" y="320"/>
                    </a:lnTo>
                    <a:lnTo>
                      <a:pt x="248" y="316"/>
                    </a:lnTo>
                    <a:lnTo>
                      <a:pt x="290" y="284"/>
                    </a:lnTo>
                    <a:lnTo>
                      <a:pt x="290" y="284"/>
                    </a:lnTo>
                    <a:lnTo>
                      <a:pt x="296" y="282"/>
                    </a:lnTo>
                    <a:lnTo>
                      <a:pt x="302" y="284"/>
                    </a:lnTo>
                    <a:lnTo>
                      <a:pt x="316" y="292"/>
                    </a:lnTo>
                    <a:lnTo>
                      <a:pt x="316" y="292"/>
                    </a:lnTo>
                    <a:lnTo>
                      <a:pt x="318" y="292"/>
                    </a:lnTo>
                    <a:lnTo>
                      <a:pt x="322" y="292"/>
                    </a:lnTo>
                    <a:lnTo>
                      <a:pt x="324" y="290"/>
                    </a:lnTo>
                    <a:lnTo>
                      <a:pt x="328" y="288"/>
                    </a:lnTo>
                    <a:lnTo>
                      <a:pt x="346" y="258"/>
                    </a:lnTo>
                    <a:lnTo>
                      <a:pt x="346" y="258"/>
                    </a:lnTo>
                    <a:lnTo>
                      <a:pt x="346" y="256"/>
                    </a:lnTo>
                    <a:lnTo>
                      <a:pt x="346" y="252"/>
                    </a:lnTo>
                    <a:lnTo>
                      <a:pt x="346" y="250"/>
                    </a:lnTo>
                    <a:lnTo>
                      <a:pt x="342" y="246"/>
                    </a:lnTo>
                    <a:lnTo>
                      <a:pt x="330" y="238"/>
                    </a:lnTo>
                    <a:lnTo>
                      <a:pt x="330" y="238"/>
                    </a:lnTo>
                    <a:lnTo>
                      <a:pt x="324" y="232"/>
                    </a:lnTo>
                    <a:lnTo>
                      <a:pt x="324" y="226"/>
                    </a:lnTo>
                    <a:lnTo>
                      <a:pt x="330" y="180"/>
                    </a:lnTo>
                    <a:lnTo>
                      <a:pt x="330" y="180"/>
                    </a:lnTo>
                    <a:lnTo>
                      <a:pt x="332" y="176"/>
                    </a:lnTo>
                    <a:lnTo>
                      <a:pt x="334" y="174"/>
                    </a:lnTo>
                    <a:lnTo>
                      <a:pt x="340" y="170"/>
                    </a:lnTo>
                    <a:lnTo>
                      <a:pt x="354" y="166"/>
                    </a:lnTo>
                    <a:lnTo>
                      <a:pt x="354" y="166"/>
                    </a:lnTo>
                    <a:lnTo>
                      <a:pt x="358" y="164"/>
                    </a:lnTo>
                    <a:lnTo>
                      <a:pt x="360" y="162"/>
                    </a:lnTo>
                    <a:lnTo>
                      <a:pt x="360" y="160"/>
                    </a:lnTo>
                    <a:lnTo>
                      <a:pt x="360" y="156"/>
                    </a:lnTo>
                    <a:lnTo>
                      <a:pt x="352" y="122"/>
                    </a:lnTo>
                    <a:lnTo>
                      <a:pt x="352" y="122"/>
                    </a:lnTo>
                    <a:lnTo>
                      <a:pt x="350" y="118"/>
                    </a:lnTo>
                    <a:lnTo>
                      <a:pt x="348" y="116"/>
                    </a:lnTo>
                    <a:lnTo>
                      <a:pt x="346" y="116"/>
                    </a:lnTo>
                    <a:lnTo>
                      <a:pt x="342" y="116"/>
                    </a:lnTo>
                    <a:lnTo>
                      <a:pt x="342" y="116"/>
                    </a:lnTo>
                    <a:close/>
                    <a:moveTo>
                      <a:pt x="200" y="262"/>
                    </a:moveTo>
                    <a:lnTo>
                      <a:pt x="200" y="262"/>
                    </a:lnTo>
                    <a:lnTo>
                      <a:pt x="182" y="264"/>
                    </a:lnTo>
                    <a:lnTo>
                      <a:pt x="166" y="262"/>
                    </a:lnTo>
                    <a:lnTo>
                      <a:pt x="152" y="258"/>
                    </a:lnTo>
                    <a:lnTo>
                      <a:pt x="138" y="252"/>
                    </a:lnTo>
                    <a:lnTo>
                      <a:pt x="124" y="242"/>
                    </a:lnTo>
                    <a:lnTo>
                      <a:pt x="114" y="230"/>
                    </a:lnTo>
                    <a:lnTo>
                      <a:pt x="106" y="216"/>
                    </a:lnTo>
                    <a:lnTo>
                      <a:pt x="100" y="200"/>
                    </a:lnTo>
                    <a:lnTo>
                      <a:pt x="100" y="200"/>
                    </a:lnTo>
                    <a:lnTo>
                      <a:pt x="98" y="184"/>
                    </a:lnTo>
                    <a:lnTo>
                      <a:pt x="100" y="168"/>
                    </a:lnTo>
                    <a:lnTo>
                      <a:pt x="104" y="152"/>
                    </a:lnTo>
                    <a:lnTo>
                      <a:pt x="110" y="138"/>
                    </a:lnTo>
                    <a:lnTo>
                      <a:pt x="120" y="126"/>
                    </a:lnTo>
                    <a:lnTo>
                      <a:pt x="132" y="116"/>
                    </a:lnTo>
                    <a:lnTo>
                      <a:pt x="146" y="108"/>
                    </a:lnTo>
                    <a:lnTo>
                      <a:pt x="162" y="102"/>
                    </a:lnTo>
                    <a:lnTo>
                      <a:pt x="162" y="102"/>
                    </a:lnTo>
                    <a:lnTo>
                      <a:pt x="178" y="100"/>
                    </a:lnTo>
                    <a:lnTo>
                      <a:pt x="194" y="100"/>
                    </a:lnTo>
                    <a:lnTo>
                      <a:pt x="210" y="104"/>
                    </a:lnTo>
                    <a:lnTo>
                      <a:pt x="224" y="112"/>
                    </a:lnTo>
                    <a:lnTo>
                      <a:pt x="236" y="120"/>
                    </a:lnTo>
                    <a:lnTo>
                      <a:pt x="246" y="132"/>
                    </a:lnTo>
                    <a:lnTo>
                      <a:pt x="254" y="146"/>
                    </a:lnTo>
                    <a:lnTo>
                      <a:pt x="260" y="162"/>
                    </a:lnTo>
                    <a:lnTo>
                      <a:pt x="260" y="162"/>
                    </a:lnTo>
                    <a:lnTo>
                      <a:pt x="262" y="178"/>
                    </a:lnTo>
                    <a:lnTo>
                      <a:pt x="262" y="194"/>
                    </a:lnTo>
                    <a:lnTo>
                      <a:pt x="258" y="210"/>
                    </a:lnTo>
                    <a:lnTo>
                      <a:pt x="250" y="224"/>
                    </a:lnTo>
                    <a:lnTo>
                      <a:pt x="240" y="236"/>
                    </a:lnTo>
                    <a:lnTo>
                      <a:pt x="228" y="248"/>
                    </a:lnTo>
                    <a:lnTo>
                      <a:pt x="214" y="256"/>
                    </a:lnTo>
                    <a:lnTo>
                      <a:pt x="200" y="262"/>
                    </a:lnTo>
                    <a:lnTo>
                      <a:pt x="200" y="262"/>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9"/>
              <p:cNvSpPr>
                <a:spLocks noEditPoints="1"/>
              </p:cNvSpPr>
              <p:nvPr/>
            </p:nvSpPr>
            <p:spPr bwMode="auto">
              <a:xfrm>
                <a:off x="4993943" y="4504104"/>
                <a:ext cx="279974" cy="371902"/>
              </a:xfrm>
              <a:custGeom>
                <a:avLst/>
                <a:gdLst>
                  <a:gd name="T0" fmla="*/ 392 w 480"/>
                  <a:gd name="T1" fmla="*/ 300 h 556"/>
                  <a:gd name="T2" fmla="*/ 392 w 480"/>
                  <a:gd name="T3" fmla="*/ 316 h 556"/>
                  <a:gd name="T4" fmla="*/ 428 w 480"/>
                  <a:gd name="T5" fmla="*/ 320 h 556"/>
                  <a:gd name="T6" fmla="*/ 466 w 480"/>
                  <a:gd name="T7" fmla="*/ 338 h 556"/>
                  <a:gd name="T8" fmla="*/ 480 w 480"/>
                  <a:gd name="T9" fmla="*/ 382 h 556"/>
                  <a:gd name="T10" fmla="*/ 466 w 480"/>
                  <a:gd name="T11" fmla="*/ 432 h 556"/>
                  <a:gd name="T12" fmla="*/ 426 w 480"/>
                  <a:gd name="T13" fmla="*/ 468 h 556"/>
                  <a:gd name="T14" fmla="*/ 382 w 480"/>
                  <a:gd name="T15" fmla="*/ 480 h 556"/>
                  <a:gd name="T16" fmla="*/ 360 w 480"/>
                  <a:gd name="T17" fmla="*/ 484 h 556"/>
                  <a:gd name="T18" fmla="*/ 326 w 480"/>
                  <a:gd name="T19" fmla="*/ 512 h 556"/>
                  <a:gd name="T20" fmla="*/ 304 w 480"/>
                  <a:gd name="T21" fmla="*/ 532 h 556"/>
                  <a:gd name="T22" fmla="*/ 278 w 480"/>
                  <a:gd name="T23" fmla="*/ 550 h 556"/>
                  <a:gd name="T24" fmla="*/ 116 w 480"/>
                  <a:gd name="T25" fmla="*/ 556 h 556"/>
                  <a:gd name="T26" fmla="*/ 108 w 480"/>
                  <a:gd name="T27" fmla="*/ 548 h 556"/>
                  <a:gd name="T28" fmla="*/ 82 w 480"/>
                  <a:gd name="T29" fmla="*/ 526 h 556"/>
                  <a:gd name="T30" fmla="*/ 54 w 480"/>
                  <a:gd name="T31" fmla="*/ 504 h 556"/>
                  <a:gd name="T32" fmla="*/ 14 w 480"/>
                  <a:gd name="T33" fmla="*/ 424 h 556"/>
                  <a:gd name="T34" fmla="*/ 0 w 480"/>
                  <a:gd name="T35" fmla="*/ 312 h 556"/>
                  <a:gd name="T36" fmla="*/ 136 w 480"/>
                  <a:gd name="T37" fmla="*/ 26 h 556"/>
                  <a:gd name="T38" fmla="*/ 138 w 480"/>
                  <a:gd name="T39" fmla="*/ 60 h 556"/>
                  <a:gd name="T40" fmla="*/ 130 w 480"/>
                  <a:gd name="T41" fmla="*/ 98 h 556"/>
                  <a:gd name="T42" fmla="*/ 152 w 480"/>
                  <a:gd name="T43" fmla="*/ 176 h 556"/>
                  <a:gd name="T44" fmla="*/ 148 w 480"/>
                  <a:gd name="T45" fmla="*/ 206 h 556"/>
                  <a:gd name="T46" fmla="*/ 120 w 480"/>
                  <a:gd name="T47" fmla="*/ 254 h 556"/>
                  <a:gd name="T48" fmla="*/ 108 w 480"/>
                  <a:gd name="T49" fmla="*/ 276 h 556"/>
                  <a:gd name="T50" fmla="*/ 102 w 480"/>
                  <a:gd name="T51" fmla="*/ 232 h 556"/>
                  <a:gd name="T52" fmla="*/ 112 w 480"/>
                  <a:gd name="T53" fmla="*/ 170 h 556"/>
                  <a:gd name="T54" fmla="*/ 96 w 480"/>
                  <a:gd name="T55" fmla="*/ 104 h 556"/>
                  <a:gd name="T56" fmla="*/ 110 w 480"/>
                  <a:gd name="T57" fmla="*/ 58 h 556"/>
                  <a:gd name="T58" fmla="*/ 128 w 480"/>
                  <a:gd name="T59" fmla="*/ 22 h 556"/>
                  <a:gd name="T60" fmla="*/ 220 w 480"/>
                  <a:gd name="T61" fmla="*/ 0 h 556"/>
                  <a:gd name="T62" fmla="*/ 230 w 480"/>
                  <a:gd name="T63" fmla="*/ 36 h 556"/>
                  <a:gd name="T64" fmla="*/ 222 w 480"/>
                  <a:gd name="T65" fmla="*/ 84 h 556"/>
                  <a:gd name="T66" fmla="*/ 232 w 480"/>
                  <a:gd name="T67" fmla="*/ 134 h 556"/>
                  <a:gd name="T68" fmla="*/ 244 w 480"/>
                  <a:gd name="T69" fmla="*/ 194 h 556"/>
                  <a:gd name="T70" fmla="*/ 206 w 480"/>
                  <a:gd name="T71" fmla="*/ 258 h 556"/>
                  <a:gd name="T72" fmla="*/ 194 w 480"/>
                  <a:gd name="T73" fmla="*/ 280 h 556"/>
                  <a:gd name="T74" fmla="*/ 184 w 480"/>
                  <a:gd name="T75" fmla="*/ 260 h 556"/>
                  <a:gd name="T76" fmla="*/ 200 w 480"/>
                  <a:gd name="T77" fmla="*/ 208 h 556"/>
                  <a:gd name="T78" fmla="*/ 202 w 480"/>
                  <a:gd name="T79" fmla="*/ 168 h 556"/>
                  <a:gd name="T80" fmla="*/ 180 w 480"/>
                  <a:gd name="T81" fmla="*/ 100 h 556"/>
                  <a:gd name="T82" fmla="*/ 206 w 480"/>
                  <a:gd name="T83" fmla="*/ 36 h 556"/>
                  <a:gd name="T84" fmla="*/ 216 w 480"/>
                  <a:gd name="T85" fmla="*/ 6 h 556"/>
                  <a:gd name="T86" fmla="*/ 298 w 480"/>
                  <a:gd name="T87" fmla="*/ 20 h 556"/>
                  <a:gd name="T88" fmla="*/ 312 w 480"/>
                  <a:gd name="T89" fmla="*/ 56 h 556"/>
                  <a:gd name="T90" fmla="*/ 308 w 480"/>
                  <a:gd name="T91" fmla="*/ 90 h 556"/>
                  <a:gd name="T92" fmla="*/ 320 w 480"/>
                  <a:gd name="T93" fmla="*/ 130 h 556"/>
                  <a:gd name="T94" fmla="*/ 334 w 480"/>
                  <a:gd name="T95" fmla="*/ 174 h 556"/>
                  <a:gd name="T96" fmla="*/ 308 w 480"/>
                  <a:gd name="T97" fmla="*/ 230 h 556"/>
                  <a:gd name="T98" fmla="*/ 278 w 480"/>
                  <a:gd name="T99" fmla="*/ 278 h 556"/>
                  <a:gd name="T100" fmla="*/ 272 w 480"/>
                  <a:gd name="T101" fmla="*/ 268 h 556"/>
                  <a:gd name="T102" fmla="*/ 272 w 480"/>
                  <a:gd name="T103" fmla="*/ 242 h 556"/>
                  <a:gd name="T104" fmla="*/ 294 w 480"/>
                  <a:gd name="T105" fmla="*/ 186 h 556"/>
                  <a:gd name="T106" fmla="*/ 288 w 480"/>
                  <a:gd name="T107" fmla="*/ 144 h 556"/>
                  <a:gd name="T108" fmla="*/ 276 w 480"/>
                  <a:gd name="T109" fmla="*/ 86 h 556"/>
                  <a:gd name="T110" fmla="*/ 294 w 480"/>
                  <a:gd name="T111" fmla="*/ 30 h 556"/>
                  <a:gd name="T112" fmla="*/ 440 w 480"/>
                  <a:gd name="T113" fmla="*/ 346 h 556"/>
                  <a:gd name="T114" fmla="*/ 394 w 480"/>
                  <a:gd name="T115" fmla="*/ 350 h 556"/>
                  <a:gd name="T116" fmla="*/ 368 w 480"/>
                  <a:gd name="T117" fmla="*/ 460 h 556"/>
                  <a:gd name="T118" fmla="*/ 412 w 480"/>
                  <a:gd name="T119" fmla="*/ 448 h 556"/>
                  <a:gd name="T120" fmla="*/ 444 w 480"/>
                  <a:gd name="T121" fmla="*/ 420 h 556"/>
                  <a:gd name="T122" fmla="*/ 456 w 480"/>
                  <a:gd name="T123" fmla="*/ 37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0" h="556">
                    <a:moveTo>
                      <a:pt x="0" y="300"/>
                    </a:moveTo>
                    <a:lnTo>
                      <a:pt x="386" y="300"/>
                    </a:lnTo>
                    <a:lnTo>
                      <a:pt x="386" y="300"/>
                    </a:lnTo>
                    <a:lnTo>
                      <a:pt x="390" y="300"/>
                    </a:lnTo>
                    <a:lnTo>
                      <a:pt x="392" y="300"/>
                    </a:lnTo>
                    <a:lnTo>
                      <a:pt x="392" y="300"/>
                    </a:lnTo>
                    <a:lnTo>
                      <a:pt x="394" y="308"/>
                    </a:lnTo>
                    <a:lnTo>
                      <a:pt x="394" y="308"/>
                    </a:lnTo>
                    <a:lnTo>
                      <a:pt x="392" y="316"/>
                    </a:lnTo>
                    <a:lnTo>
                      <a:pt x="392" y="316"/>
                    </a:lnTo>
                    <a:lnTo>
                      <a:pt x="394" y="326"/>
                    </a:lnTo>
                    <a:lnTo>
                      <a:pt x="394" y="326"/>
                    </a:lnTo>
                    <a:lnTo>
                      <a:pt x="406" y="322"/>
                    </a:lnTo>
                    <a:lnTo>
                      <a:pt x="418" y="320"/>
                    </a:lnTo>
                    <a:lnTo>
                      <a:pt x="428" y="320"/>
                    </a:lnTo>
                    <a:lnTo>
                      <a:pt x="438" y="322"/>
                    </a:lnTo>
                    <a:lnTo>
                      <a:pt x="438" y="322"/>
                    </a:lnTo>
                    <a:lnTo>
                      <a:pt x="454" y="328"/>
                    </a:lnTo>
                    <a:lnTo>
                      <a:pt x="460" y="332"/>
                    </a:lnTo>
                    <a:lnTo>
                      <a:pt x="466" y="338"/>
                    </a:lnTo>
                    <a:lnTo>
                      <a:pt x="466" y="338"/>
                    </a:lnTo>
                    <a:lnTo>
                      <a:pt x="474" y="350"/>
                    </a:lnTo>
                    <a:lnTo>
                      <a:pt x="480" y="366"/>
                    </a:lnTo>
                    <a:lnTo>
                      <a:pt x="480" y="366"/>
                    </a:lnTo>
                    <a:lnTo>
                      <a:pt x="480" y="382"/>
                    </a:lnTo>
                    <a:lnTo>
                      <a:pt x="478" y="398"/>
                    </a:lnTo>
                    <a:lnTo>
                      <a:pt x="478" y="398"/>
                    </a:lnTo>
                    <a:lnTo>
                      <a:pt x="474" y="416"/>
                    </a:lnTo>
                    <a:lnTo>
                      <a:pt x="466" y="432"/>
                    </a:lnTo>
                    <a:lnTo>
                      <a:pt x="466" y="432"/>
                    </a:lnTo>
                    <a:lnTo>
                      <a:pt x="456" y="448"/>
                    </a:lnTo>
                    <a:lnTo>
                      <a:pt x="444" y="460"/>
                    </a:lnTo>
                    <a:lnTo>
                      <a:pt x="444" y="460"/>
                    </a:lnTo>
                    <a:lnTo>
                      <a:pt x="426" y="468"/>
                    </a:lnTo>
                    <a:lnTo>
                      <a:pt x="426" y="468"/>
                    </a:lnTo>
                    <a:lnTo>
                      <a:pt x="406" y="476"/>
                    </a:lnTo>
                    <a:lnTo>
                      <a:pt x="406" y="476"/>
                    </a:lnTo>
                    <a:lnTo>
                      <a:pt x="396" y="478"/>
                    </a:lnTo>
                    <a:lnTo>
                      <a:pt x="396" y="478"/>
                    </a:lnTo>
                    <a:lnTo>
                      <a:pt x="382" y="480"/>
                    </a:lnTo>
                    <a:lnTo>
                      <a:pt x="382" y="480"/>
                    </a:lnTo>
                    <a:lnTo>
                      <a:pt x="370" y="482"/>
                    </a:lnTo>
                    <a:lnTo>
                      <a:pt x="370" y="482"/>
                    </a:lnTo>
                    <a:lnTo>
                      <a:pt x="360" y="484"/>
                    </a:lnTo>
                    <a:lnTo>
                      <a:pt x="360" y="484"/>
                    </a:lnTo>
                    <a:lnTo>
                      <a:pt x="346" y="492"/>
                    </a:lnTo>
                    <a:lnTo>
                      <a:pt x="346" y="492"/>
                    </a:lnTo>
                    <a:lnTo>
                      <a:pt x="336" y="500"/>
                    </a:lnTo>
                    <a:lnTo>
                      <a:pt x="336" y="500"/>
                    </a:lnTo>
                    <a:lnTo>
                      <a:pt x="326" y="512"/>
                    </a:lnTo>
                    <a:lnTo>
                      <a:pt x="326" y="512"/>
                    </a:lnTo>
                    <a:lnTo>
                      <a:pt x="318" y="522"/>
                    </a:lnTo>
                    <a:lnTo>
                      <a:pt x="318" y="522"/>
                    </a:lnTo>
                    <a:lnTo>
                      <a:pt x="304" y="532"/>
                    </a:lnTo>
                    <a:lnTo>
                      <a:pt x="304" y="532"/>
                    </a:lnTo>
                    <a:lnTo>
                      <a:pt x="292" y="538"/>
                    </a:lnTo>
                    <a:lnTo>
                      <a:pt x="292" y="538"/>
                    </a:lnTo>
                    <a:lnTo>
                      <a:pt x="282" y="544"/>
                    </a:lnTo>
                    <a:lnTo>
                      <a:pt x="282" y="544"/>
                    </a:lnTo>
                    <a:lnTo>
                      <a:pt x="278" y="550"/>
                    </a:lnTo>
                    <a:lnTo>
                      <a:pt x="276" y="554"/>
                    </a:lnTo>
                    <a:lnTo>
                      <a:pt x="122" y="554"/>
                    </a:lnTo>
                    <a:lnTo>
                      <a:pt x="122" y="554"/>
                    </a:lnTo>
                    <a:lnTo>
                      <a:pt x="118" y="556"/>
                    </a:lnTo>
                    <a:lnTo>
                      <a:pt x="116" y="556"/>
                    </a:lnTo>
                    <a:lnTo>
                      <a:pt x="116" y="556"/>
                    </a:lnTo>
                    <a:lnTo>
                      <a:pt x="112" y="552"/>
                    </a:lnTo>
                    <a:lnTo>
                      <a:pt x="112" y="552"/>
                    </a:lnTo>
                    <a:lnTo>
                      <a:pt x="108" y="548"/>
                    </a:lnTo>
                    <a:lnTo>
                      <a:pt x="108" y="548"/>
                    </a:lnTo>
                    <a:lnTo>
                      <a:pt x="104" y="542"/>
                    </a:lnTo>
                    <a:lnTo>
                      <a:pt x="104" y="542"/>
                    </a:lnTo>
                    <a:lnTo>
                      <a:pt x="94" y="534"/>
                    </a:lnTo>
                    <a:lnTo>
                      <a:pt x="94" y="534"/>
                    </a:lnTo>
                    <a:lnTo>
                      <a:pt x="82" y="526"/>
                    </a:lnTo>
                    <a:lnTo>
                      <a:pt x="82" y="526"/>
                    </a:lnTo>
                    <a:lnTo>
                      <a:pt x="68" y="516"/>
                    </a:lnTo>
                    <a:lnTo>
                      <a:pt x="68" y="516"/>
                    </a:lnTo>
                    <a:lnTo>
                      <a:pt x="54" y="504"/>
                    </a:lnTo>
                    <a:lnTo>
                      <a:pt x="54" y="504"/>
                    </a:lnTo>
                    <a:lnTo>
                      <a:pt x="40" y="488"/>
                    </a:lnTo>
                    <a:lnTo>
                      <a:pt x="30" y="468"/>
                    </a:lnTo>
                    <a:lnTo>
                      <a:pt x="30" y="468"/>
                    </a:lnTo>
                    <a:lnTo>
                      <a:pt x="20" y="448"/>
                    </a:lnTo>
                    <a:lnTo>
                      <a:pt x="14" y="424"/>
                    </a:lnTo>
                    <a:lnTo>
                      <a:pt x="14" y="424"/>
                    </a:lnTo>
                    <a:lnTo>
                      <a:pt x="8" y="400"/>
                    </a:lnTo>
                    <a:lnTo>
                      <a:pt x="4" y="372"/>
                    </a:lnTo>
                    <a:lnTo>
                      <a:pt x="4" y="372"/>
                    </a:lnTo>
                    <a:lnTo>
                      <a:pt x="0" y="312"/>
                    </a:lnTo>
                    <a:lnTo>
                      <a:pt x="0" y="300"/>
                    </a:lnTo>
                    <a:close/>
                    <a:moveTo>
                      <a:pt x="132" y="20"/>
                    </a:moveTo>
                    <a:lnTo>
                      <a:pt x="132" y="20"/>
                    </a:lnTo>
                    <a:lnTo>
                      <a:pt x="136" y="22"/>
                    </a:lnTo>
                    <a:lnTo>
                      <a:pt x="136" y="26"/>
                    </a:lnTo>
                    <a:lnTo>
                      <a:pt x="138" y="36"/>
                    </a:lnTo>
                    <a:lnTo>
                      <a:pt x="138" y="36"/>
                    </a:lnTo>
                    <a:lnTo>
                      <a:pt x="140" y="48"/>
                    </a:lnTo>
                    <a:lnTo>
                      <a:pt x="140" y="48"/>
                    </a:lnTo>
                    <a:lnTo>
                      <a:pt x="138" y="60"/>
                    </a:lnTo>
                    <a:lnTo>
                      <a:pt x="136" y="70"/>
                    </a:lnTo>
                    <a:lnTo>
                      <a:pt x="132" y="90"/>
                    </a:lnTo>
                    <a:lnTo>
                      <a:pt x="132" y="90"/>
                    </a:lnTo>
                    <a:lnTo>
                      <a:pt x="130" y="98"/>
                    </a:lnTo>
                    <a:lnTo>
                      <a:pt x="130" y="98"/>
                    </a:lnTo>
                    <a:lnTo>
                      <a:pt x="134" y="112"/>
                    </a:lnTo>
                    <a:lnTo>
                      <a:pt x="142" y="140"/>
                    </a:lnTo>
                    <a:lnTo>
                      <a:pt x="142" y="140"/>
                    </a:lnTo>
                    <a:lnTo>
                      <a:pt x="150" y="164"/>
                    </a:lnTo>
                    <a:lnTo>
                      <a:pt x="152" y="176"/>
                    </a:lnTo>
                    <a:lnTo>
                      <a:pt x="154" y="186"/>
                    </a:lnTo>
                    <a:lnTo>
                      <a:pt x="154" y="186"/>
                    </a:lnTo>
                    <a:lnTo>
                      <a:pt x="152" y="194"/>
                    </a:lnTo>
                    <a:lnTo>
                      <a:pt x="148" y="206"/>
                    </a:lnTo>
                    <a:lnTo>
                      <a:pt x="148" y="206"/>
                    </a:lnTo>
                    <a:lnTo>
                      <a:pt x="144" y="216"/>
                    </a:lnTo>
                    <a:lnTo>
                      <a:pt x="140" y="224"/>
                    </a:lnTo>
                    <a:lnTo>
                      <a:pt x="128" y="240"/>
                    </a:lnTo>
                    <a:lnTo>
                      <a:pt x="128" y="240"/>
                    </a:lnTo>
                    <a:lnTo>
                      <a:pt x="120" y="254"/>
                    </a:lnTo>
                    <a:lnTo>
                      <a:pt x="116" y="268"/>
                    </a:lnTo>
                    <a:lnTo>
                      <a:pt x="116" y="268"/>
                    </a:lnTo>
                    <a:lnTo>
                      <a:pt x="112" y="274"/>
                    </a:lnTo>
                    <a:lnTo>
                      <a:pt x="108" y="276"/>
                    </a:lnTo>
                    <a:lnTo>
                      <a:pt x="108" y="276"/>
                    </a:lnTo>
                    <a:lnTo>
                      <a:pt x="104" y="274"/>
                    </a:lnTo>
                    <a:lnTo>
                      <a:pt x="102" y="268"/>
                    </a:lnTo>
                    <a:lnTo>
                      <a:pt x="98" y="244"/>
                    </a:lnTo>
                    <a:lnTo>
                      <a:pt x="102" y="232"/>
                    </a:lnTo>
                    <a:lnTo>
                      <a:pt x="102" y="232"/>
                    </a:lnTo>
                    <a:lnTo>
                      <a:pt x="110" y="208"/>
                    </a:lnTo>
                    <a:lnTo>
                      <a:pt x="112" y="196"/>
                    </a:lnTo>
                    <a:lnTo>
                      <a:pt x="112" y="186"/>
                    </a:lnTo>
                    <a:lnTo>
                      <a:pt x="112" y="186"/>
                    </a:lnTo>
                    <a:lnTo>
                      <a:pt x="112" y="170"/>
                    </a:lnTo>
                    <a:lnTo>
                      <a:pt x="108" y="158"/>
                    </a:lnTo>
                    <a:lnTo>
                      <a:pt x="102" y="142"/>
                    </a:lnTo>
                    <a:lnTo>
                      <a:pt x="102" y="142"/>
                    </a:lnTo>
                    <a:lnTo>
                      <a:pt x="98" y="124"/>
                    </a:lnTo>
                    <a:lnTo>
                      <a:pt x="96" y="104"/>
                    </a:lnTo>
                    <a:lnTo>
                      <a:pt x="96" y="104"/>
                    </a:lnTo>
                    <a:lnTo>
                      <a:pt x="96" y="94"/>
                    </a:lnTo>
                    <a:lnTo>
                      <a:pt x="100" y="82"/>
                    </a:lnTo>
                    <a:lnTo>
                      <a:pt x="104" y="70"/>
                    </a:lnTo>
                    <a:lnTo>
                      <a:pt x="110" y="58"/>
                    </a:lnTo>
                    <a:lnTo>
                      <a:pt x="120" y="42"/>
                    </a:lnTo>
                    <a:lnTo>
                      <a:pt x="120" y="42"/>
                    </a:lnTo>
                    <a:lnTo>
                      <a:pt x="126" y="26"/>
                    </a:lnTo>
                    <a:lnTo>
                      <a:pt x="126" y="26"/>
                    </a:lnTo>
                    <a:lnTo>
                      <a:pt x="128" y="22"/>
                    </a:lnTo>
                    <a:lnTo>
                      <a:pt x="132" y="20"/>
                    </a:lnTo>
                    <a:lnTo>
                      <a:pt x="132" y="20"/>
                    </a:lnTo>
                    <a:close/>
                    <a:moveTo>
                      <a:pt x="218" y="0"/>
                    </a:moveTo>
                    <a:lnTo>
                      <a:pt x="218" y="0"/>
                    </a:lnTo>
                    <a:lnTo>
                      <a:pt x="220" y="0"/>
                    </a:lnTo>
                    <a:lnTo>
                      <a:pt x="222" y="2"/>
                    </a:lnTo>
                    <a:lnTo>
                      <a:pt x="226" y="10"/>
                    </a:lnTo>
                    <a:lnTo>
                      <a:pt x="228" y="22"/>
                    </a:lnTo>
                    <a:lnTo>
                      <a:pt x="228" y="22"/>
                    </a:lnTo>
                    <a:lnTo>
                      <a:pt x="230" y="36"/>
                    </a:lnTo>
                    <a:lnTo>
                      <a:pt x="230" y="36"/>
                    </a:lnTo>
                    <a:lnTo>
                      <a:pt x="230" y="50"/>
                    </a:lnTo>
                    <a:lnTo>
                      <a:pt x="226" y="66"/>
                    </a:lnTo>
                    <a:lnTo>
                      <a:pt x="226" y="66"/>
                    </a:lnTo>
                    <a:lnTo>
                      <a:pt x="222" y="84"/>
                    </a:lnTo>
                    <a:lnTo>
                      <a:pt x="220" y="96"/>
                    </a:lnTo>
                    <a:lnTo>
                      <a:pt x="220" y="96"/>
                    </a:lnTo>
                    <a:lnTo>
                      <a:pt x="222" y="112"/>
                    </a:lnTo>
                    <a:lnTo>
                      <a:pt x="232" y="134"/>
                    </a:lnTo>
                    <a:lnTo>
                      <a:pt x="232" y="134"/>
                    </a:lnTo>
                    <a:lnTo>
                      <a:pt x="242" y="160"/>
                    </a:lnTo>
                    <a:lnTo>
                      <a:pt x="246" y="170"/>
                    </a:lnTo>
                    <a:lnTo>
                      <a:pt x="246" y="180"/>
                    </a:lnTo>
                    <a:lnTo>
                      <a:pt x="246" y="180"/>
                    </a:lnTo>
                    <a:lnTo>
                      <a:pt x="244" y="194"/>
                    </a:lnTo>
                    <a:lnTo>
                      <a:pt x="240" y="208"/>
                    </a:lnTo>
                    <a:lnTo>
                      <a:pt x="230" y="224"/>
                    </a:lnTo>
                    <a:lnTo>
                      <a:pt x="218" y="240"/>
                    </a:lnTo>
                    <a:lnTo>
                      <a:pt x="218" y="240"/>
                    </a:lnTo>
                    <a:lnTo>
                      <a:pt x="206" y="258"/>
                    </a:lnTo>
                    <a:lnTo>
                      <a:pt x="200" y="270"/>
                    </a:lnTo>
                    <a:lnTo>
                      <a:pt x="200" y="270"/>
                    </a:lnTo>
                    <a:lnTo>
                      <a:pt x="198" y="278"/>
                    </a:lnTo>
                    <a:lnTo>
                      <a:pt x="194" y="280"/>
                    </a:lnTo>
                    <a:lnTo>
                      <a:pt x="194" y="280"/>
                    </a:lnTo>
                    <a:lnTo>
                      <a:pt x="190" y="280"/>
                    </a:lnTo>
                    <a:lnTo>
                      <a:pt x="188" y="278"/>
                    </a:lnTo>
                    <a:lnTo>
                      <a:pt x="186" y="270"/>
                    </a:lnTo>
                    <a:lnTo>
                      <a:pt x="184" y="260"/>
                    </a:lnTo>
                    <a:lnTo>
                      <a:pt x="184" y="260"/>
                    </a:lnTo>
                    <a:lnTo>
                      <a:pt x="184" y="256"/>
                    </a:lnTo>
                    <a:lnTo>
                      <a:pt x="184" y="256"/>
                    </a:lnTo>
                    <a:lnTo>
                      <a:pt x="186" y="244"/>
                    </a:lnTo>
                    <a:lnTo>
                      <a:pt x="192" y="230"/>
                    </a:lnTo>
                    <a:lnTo>
                      <a:pt x="200" y="208"/>
                    </a:lnTo>
                    <a:lnTo>
                      <a:pt x="200" y="208"/>
                    </a:lnTo>
                    <a:lnTo>
                      <a:pt x="202" y="198"/>
                    </a:lnTo>
                    <a:lnTo>
                      <a:pt x="204" y="188"/>
                    </a:lnTo>
                    <a:lnTo>
                      <a:pt x="204" y="188"/>
                    </a:lnTo>
                    <a:lnTo>
                      <a:pt x="202" y="168"/>
                    </a:lnTo>
                    <a:lnTo>
                      <a:pt x="196" y="148"/>
                    </a:lnTo>
                    <a:lnTo>
                      <a:pt x="188" y="128"/>
                    </a:lnTo>
                    <a:lnTo>
                      <a:pt x="188" y="128"/>
                    </a:lnTo>
                    <a:lnTo>
                      <a:pt x="182" y="114"/>
                    </a:lnTo>
                    <a:lnTo>
                      <a:pt x="180" y="100"/>
                    </a:lnTo>
                    <a:lnTo>
                      <a:pt x="180" y="100"/>
                    </a:lnTo>
                    <a:lnTo>
                      <a:pt x="182" y="90"/>
                    </a:lnTo>
                    <a:lnTo>
                      <a:pt x="184" y="80"/>
                    </a:lnTo>
                    <a:lnTo>
                      <a:pt x="196" y="54"/>
                    </a:lnTo>
                    <a:lnTo>
                      <a:pt x="206" y="36"/>
                    </a:lnTo>
                    <a:lnTo>
                      <a:pt x="206" y="36"/>
                    </a:lnTo>
                    <a:lnTo>
                      <a:pt x="210" y="26"/>
                    </a:lnTo>
                    <a:lnTo>
                      <a:pt x="212" y="18"/>
                    </a:lnTo>
                    <a:lnTo>
                      <a:pt x="212" y="18"/>
                    </a:lnTo>
                    <a:lnTo>
                      <a:pt x="216" y="6"/>
                    </a:lnTo>
                    <a:lnTo>
                      <a:pt x="216" y="2"/>
                    </a:lnTo>
                    <a:lnTo>
                      <a:pt x="218" y="0"/>
                    </a:lnTo>
                    <a:lnTo>
                      <a:pt x="218" y="0"/>
                    </a:lnTo>
                    <a:close/>
                    <a:moveTo>
                      <a:pt x="298" y="20"/>
                    </a:moveTo>
                    <a:lnTo>
                      <a:pt x="298" y="20"/>
                    </a:lnTo>
                    <a:lnTo>
                      <a:pt x="300" y="20"/>
                    </a:lnTo>
                    <a:lnTo>
                      <a:pt x="304" y="24"/>
                    </a:lnTo>
                    <a:lnTo>
                      <a:pt x="306" y="36"/>
                    </a:lnTo>
                    <a:lnTo>
                      <a:pt x="308" y="42"/>
                    </a:lnTo>
                    <a:lnTo>
                      <a:pt x="312" y="56"/>
                    </a:lnTo>
                    <a:lnTo>
                      <a:pt x="312" y="56"/>
                    </a:lnTo>
                    <a:lnTo>
                      <a:pt x="312" y="64"/>
                    </a:lnTo>
                    <a:lnTo>
                      <a:pt x="312" y="64"/>
                    </a:lnTo>
                    <a:lnTo>
                      <a:pt x="312" y="74"/>
                    </a:lnTo>
                    <a:lnTo>
                      <a:pt x="308" y="90"/>
                    </a:lnTo>
                    <a:lnTo>
                      <a:pt x="308" y="90"/>
                    </a:lnTo>
                    <a:lnTo>
                      <a:pt x="308" y="94"/>
                    </a:lnTo>
                    <a:lnTo>
                      <a:pt x="308" y="94"/>
                    </a:lnTo>
                    <a:lnTo>
                      <a:pt x="312" y="108"/>
                    </a:lnTo>
                    <a:lnTo>
                      <a:pt x="320" y="130"/>
                    </a:lnTo>
                    <a:lnTo>
                      <a:pt x="320" y="130"/>
                    </a:lnTo>
                    <a:lnTo>
                      <a:pt x="330" y="154"/>
                    </a:lnTo>
                    <a:lnTo>
                      <a:pt x="332" y="164"/>
                    </a:lnTo>
                    <a:lnTo>
                      <a:pt x="334" y="174"/>
                    </a:lnTo>
                    <a:lnTo>
                      <a:pt x="334" y="174"/>
                    </a:lnTo>
                    <a:lnTo>
                      <a:pt x="332" y="186"/>
                    </a:lnTo>
                    <a:lnTo>
                      <a:pt x="328" y="200"/>
                    </a:lnTo>
                    <a:lnTo>
                      <a:pt x="320" y="214"/>
                    </a:lnTo>
                    <a:lnTo>
                      <a:pt x="308" y="230"/>
                    </a:lnTo>
                    <a:lnTo>
                      <a:pt x="308" y="230"/>
                    </a:lnTo>
                    <a:lnTo>
                      <a:pt x="292" y="254"/>
                    </a:lnTo>
                    <a:lnTo>
                      <a:pt x="284" y="270"/>
                    </a:lnTo>
                    <a:lnTo>
                      <a:pt x="284" y="270"/>
                    </a:lnTo>
                    <a:lnTo>
                      <a:pt x="282" y="276"/>
                    </a:lnTo>
                    <a:lnTo>
                      <a:pt x="278" y="278"/>
                    </a:lnTo>
                    <a:lnTo>
                      <a:pt x="278" y="278"/>
                    </a:lnTo>
                    <a:lnTo>
                      <a:pt x="274" y="278"/>
                    </a:lnTo>
                    <a:lnTo>
                      <a:pt x="274" y="276"/>
                    </a:lnTo>
                    <a:lnTo>
                      <a:pt x="272" y="268"/>
                    </a:lnTo>
                    <a:lnTo>
                      <a:pt x="272" y="268"/>
                    </a:lnTo>
                    <a:lnTo>
                      <a:pt x="270" y="256"/>
                    </a:lnTo>
                    <a:lnTo>
                      <a:pt x="270" y="256"/>
                    </a:lnTo>
                    <a:lnTo>
                      <a:pt x="270" y="252"/>
                    </a:lnTo>
                    <a:lnTo>
                      <a:pt x="270" y="252"/>
                    </a:lnTo>
                    <a:lnTo>
                      <a:pt x="272" y="242"/>
                    </a:lnTo>
                    <a:lnTo>
                      <a:pt x="280" y="228"/>
                    </a:lnTo>
                    <a:lnTo>
                      <a:pt x="280" y="228"/>
                    </a:lnTo>
                    <a:lnTo>
                      <a:pt x="286" y="212"/>
                    </a:lnTo>
                    <a:lnTo>
                      <a:pt x="292" y="198"/>
                    </a:lnTo>
                    <a:lnTo>
                      <a:pt x="294" y="186"/>
                    </a:lnTo>
                    <a:lnTo>
                      <a:pt x="296" y="174"/>
                    </a:lnTo>
                    <a:lnTo>
                      <a:pt x="296" y="174"/>
                    </a:lnTo>
                    <a:lnTo>
                      <a:pt x="294" y="160"/>
                    </a:lnTo>
                    <a:lnTo>
                      <a:pt x="288" y="144"/>
                    </a:lnTo>
                    <a:lnTo>
                      <a:pt x="288" y="144"/>
                    </a:lnTo>
                    <a:lnTo>
                      <a:pt x="278" y="118"/>
                    </a:lnTo>
                    <a:lnTo>
                      <a:pt x="276" y="108"/>
                    </a:lnTo>
                    <a:lnTo>
                      <a:pt x="274" y="100"/>
                    </a:lnTo>
                    <a:lnTo>
                      <a:pt x="274" y="100"/>
                    </a:lnTo>
                    <a:lnTo>
                      <a:pt x="276" y="86"/>
                    </a:lnTo>
                    <a:lnTo>
                      <a:pt x="280" y="74"/>
                    </a:lnTo>
                    <a:lnTo>
                      <a:pt x="286" y="56"/>
                    </a:lnTo>
                    <a:lnTo>
                      <a:pt x="286" y="56"/>
                    </a:lnTo>
                    <a:lnTo>
                      <a:pt x="292" y="40"/>
                    </a:lnTo>
                    <a:lnTo>
                      <a:pt x="294" y="30"/>
                    </a:lnTo>
                    <a:lnTo>
                      <a:pt x="294" y="30"/>
                    </a:lnTo>
                    <a:lnTo>
                      <a:pt x="296" y="22"/>
                    </a:lnTo>
                    <a:lnTo>
                      <a:pt x="298" y="20"/>
                    </a:lnTo>
                    <a:lnTo>
                      <a:pt x="298" y="20"/>
                    </a:lnTo>
                    <a:close/>
                    <a:moveTo>
                      <a:pt x="440" y="346"/>
                    </a:moveTo>
                    <a:lnTo>
                      <a:pt x="440" y="346"/>
                    </a:lnTo>
                    <a:lnTo>
                      <a:pt x="426" y="346"/>
                    </a:lnTo>
                    <a:lnTo>
                      <a:pt x="414" y="348"/>
                    </a:lnTo>
                    <a:lnTo>
                      <a:pt x="414" y="348"/>
                    </a:lnTo>
                    <a:lnTo>
                      <a:pt x="394" y="350"/>
                    </a:lnTo>
                    <a:lnTo>
                      <a:pt x="394" y="350"/>
                    </a:lnTo>
                    <a:lnTo>
                      <a:pt x="382" y="406"/>
                    </a:lnTo>
                    <a:lnTo>
                      <a:pt x="382" y="406"/>
                    </a:lnTo>
                    <a:lnTo>
                      <a:pt x="376" y="434"/>
                    </a:lnTo>
                    <a:lnTo>
                      <a:pt x="368" y="460"/>
                    </a:lnTo>
                    <a:lnTo>
                      <a:pt x="368" y="460"/>
                    </a:lnTo>
                    <a:lnTo>
                      <a:pt x="382" y="458"/>
                    </a:lnTo>
                    <a:lnTo>
                      <a:pt x="398" y="454"/>
                    </a:lnTo>
                    <a:lnTo>
                      <a:pt x="398" y="454"/>
                    </a:lnTo>
                    <a:lnTo>
                      <a:pt x="412" y="448"/>
                    </a:lnTo>
                    <a:lnTo>
                      <a:pt x="424" y="440"/>
                    </a:lnTo>
                    <a:lnTo>
                      <a:pt x="424" y="440"/>
                    </a:lnTo>
                    <a:lnTo>
                      <a:pt x="436" y="430"/>
                    </a:lnTo>
                    <a:lnTo>
                      <a:pt x="444" y="420"/>
                    </a:lnTo>
                    <a:lnTo>
                      <a:pt x="444" y="420"/>
                    </a:lnTo>
                    <a:lnTo>
                      <a:pt x="452" y="408"/>
                    </a:lnTo>
                    <a:lnTo>
                      <a:pt x="456" y="396"/>
                    </a:lnTo>
                    <a:lnTo>
                      <a:pt x="456" y="396"/>
                    </a:lnTo>
                    <a:lnTo>
                      <a:pt x="458" y="384"/>
                    </a:lnTo>
                    <a:lnTo>
                      <a:pt x="456" y="370"/>
                    </a:lnTo>
                    <a:lnTo>
                      <a:pt x="456" y="370"/>
                    </a:lnTo>
                    <a:lnTo>
                      <a:pt x="450" y="358"/>
                    </a:lnTo>
                    <a:lnTo>
                      <a:pt x="440" y="346"/>
                    </a:lnTo>
                    <a:lnTo>
                      <a:pt x="440" y="3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p:cNvGrpSpPr/>
            <p:nvPr/>
          </p:nvGrpSpPr>
          <p:grpSpPr>
            <a:xfrm>
              <a:off x="7745118" y="2374974"/>
              <a:ext cx="816716" cy="668842"/>
              <a:chOff x="4403356" y="4135156"/>
              <a:chExt cx="936104" cy="792088"/>
            </a:xfrm>
          </p:grpSpPr>
          <p:sp>
            <p:nvSpPr>
              <p:cNvPr id="76" name="矩形 75"/>
              <p:cNvSpPr/>
              <p:nvPr/>
            </p:nvSpPr>
            <p:spPr>
              <a:xfrm>
                <a:off x="4403356" y="4135156"/>
                <a:ext cx="936104" cy="792088"/>
              </a:xfrm>
              <a:prstGeom prst="rect">
                <a:avLst/>
              </a:prstGeom>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4427984" y="4607046"/>
                <a:ext cx="360040" cy="218117"/>
                <a:chOff x="1907704" y="3998093"/>
                <a:chExt cx="432048" cy="322306"/>
              </a:xfrm>
            </p:grpSpPr>
            <p:sp>
              <p:nvSpPr>
                <p:cNvPr id="81" name="Freeform 63"/>
                <p:cNvSpPr>
                  <a:spLocks/>
                </p:cNvSpPr>
                <p:nvPr/>
              </p:nvSpPr>
              <p:spPr bwMode="auto">
                <a:xfrm>
                  <a:off x="1907704" y="3998093"/>
                  <a:ext cx="432048" cy="198158"/>
                </a:xfrm>
                <a:custGeom>
                  <a:avLst/>
                  <a:gdLst>
                    <a:gd name="T0" fmla="*/ 152 w 578"/>
                    <a:gd name="T1" fmla="*/ 30 h 278"/>
                    <a:gd name="T2" fmla="*/ 128 w 578"/>
                    <a:gd name="T3" fmla="*/ 26 h 278"/>
                    <a:gd name="T4" fmla="*/ 120 w 578"/>
                    <a:gd name="T5" fmla="*/ 18 h 278"/>
                    <a:gd name="T6" fmla="*/ 120 w 578"/>
                    <a:gd name="T7" fmla="*/ 16 h 278"/>
                    <a:gd name="T8" fmla="*/ 116 w 578"/>
                    <a:gd name="T9" fmla="*/ 10 h 278"/>
                    <a:gd name="T10" fmla="*/ 100 w 578"/>
                    <a:gd name="T11" fmla="*/ 2 h 278"/>
                    <a:gd name="T12" fmla="*/ 34 w 578"/>
                    <a:gd name="T13" fmla="*/ 0 h 278"/>
                    <a:gd name="T14" fmla="*/ 26 w 578"/>
                    <a:gd name="T15" fmla="*/ 0 h 278"/>
                    <a:gd name="T16" fmla="*/ 16 w 578"/>
                    <a:gd name="T17" fmla="*/ 6 h 278"/>
                    <a:gd name="T18" fmla="*/ 6 w 578"/>
                    <a:gd name="T19" fmla="*/ 14 h 278"/>
                    <a:gd name="T20" fmla="*/ 2 w 578"/>
                    <a:gd name="T21" fmla="*/ 26 h 278"/>
                    <a:gd name="T22" fmla="*/ 0 w 578"/>
                    <a:gd name="T23" fmla="*/ 40 h 278"/>
                    <a:gd name="T24" fmla="*/ 2 w 578"/>
                    <a:gd name="T25" fmla="*/ 46 h 278"/>
                    <a:gd name="T26" fmla="*/ 6 w 578"/>
                    <a:gd name="T27" fmla="*/ 58 h 278"/>
                    <a:gd name="T28" fmla="*/ 16 w 578"/>
                    <a:gd name="T29" fmla="*/ 66 h 278"/>
                    <a:gd name="T30" fmla="*/ 26 w 578"/>
                    <a:gd name="T31" fmla="*/ 72 h 278"/>
                    <a:gd name="T32" fmla="*/ 82 w 578"/>
                    <a:gd name="T33" fmla="*/ 72 h 278"/>
                    <a:gd name="T34" fmla="*/ 90 w 578"/>
                    <a:gd name="T35" fmla="*/ 72 h 278"/>
                    <a:gd name="T36" fmla="*/ 108 w 578"/>
                    <a:gd name="T37" fmla="*/ 82 h 278"/>
                    <a:gd name="T38" fmla="*/ 122 w 578"/>
                    <a:gd name="T39" fmla="*/ 98 h 278"/>
                    <a:gd name="T40" fmla="*/ 162 w 578"/>
                    <a:gd name="T41" fmla="*/ 246 h 278"/>
                    <a:gd name="T42" fmla="*/ 164 w 578"/>
                    <a:gd name="T43" fmla="*/ 254 h 278"/>
                    <a:gd name="T44" fmla="*/ 178 w 578"/>
                    <a:gd name="T45" fmla="*/ 268 h 278"/>
                    <a:gd name="T46" fmla="*/ 196 w 578"/>
                    <a:gd name="T47" fmla="*/ 278 h 278"/>
                    <a:gd name="T48" fmla="*/ 452 w 578"/>
                    <a:gd name="T49" fmla="*/ 278 h 278"/>
                    <a:gd name="T50" fmla="*/ 466 w 578"/>
                    <a:gd name="T51" fmla="*/ 276 h 278"/>
                    <a:gd name="T52" fmla="*/ 490 w 578"/>
                    <a:gd name="T53" fmla="*/ 260 h 278"/>
                    <a:gd name="T54" fmla="*/ 576 w 578"/>
                    <a:gd name="T55" fmla="*/ 60 h 278"/>
                    <a:gd name="T56" fmla="*/ 578 w 578"/>
                    <a:gd name="T57" fmla="*/ 54 h 278"/>
                    <a:gd name="T58" fmla="*/ 576 w 578"/>
                    <a:gd name="T59" fmla="*/ 44 h 278"/>
                    <a:gd name="T60" fmla="*/ 572 w 578"/>
                    <a:gd name="T61" fmla="*/ 36 h 278"/>
                    <a:gd name="T62" fmla="*/ 562 w 578"/>
                    <a:gd name="T63" fmla="*/ 32 h 278"/>
                    <a:gd name="T64" fmla="*/ 152 w 578"/>
                    <a:gd name="T65" fmla="*/ 3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8" h="278">
                      <a:moveTo>
                        <a:pt x="152" y="30"/>
                      </a:moveTo>
                      <a:lnTo>
                        <a:pt x="152" y="30"/>
                      </a:lnTo>
                      <a:lnTo>
                        <a:pt x="140" y="30"/>
                      </a:lnTo>
                      <a:lnTo>
                        <a:pt x="128" y="26"/>
                      </a:lnTo>
                      <a:lnTo>
                        <a:pt x="122" y="22"/>
                      </a:lnTo>
                      <a:lnTo>
                        <a:pt x="120" y="18"/>
                      </a:lnTo>
                      <a:lnTo>
                        <a:pt x="120" y="16"/>
                      </a:lnTo>
                      <a:lnTo>
                        <a:pt x="120" y="16"/>
                      </a:lnTo>
                      <a:lnTo>
                        <a:pt x="118" y="12"/>
                      </a:lnTo>
                      <a:lnTo>
                        <a:pt x="116" y="10"/>
                      </a:lnTo>
                      <a:lnTo>
                        <a:pt x="110" y="4"/>
                      </a:lnTo>
                      <a:lnTo>
                        <a:pt x="100" y="2"/>
                      </a:lnTo>
                      <a:lnTo>
                        <a:pt x="86" y="0"/>
                      </a:lnTo>
                      <a:lnTo>
                        <a:pt x="34" y="0"/>
                      </a:lnTo>
                      <a:lnTo>
                        <a:pt x="34" y="0"/>
                      </a:lnTo>
                      <a:lnTo>
                        <a:pt x="26" y="0"/>
                      </a:lnTo>
                      <a:lnTo>
                        <a:pt x="20" y="2"/>
                      </a:lnTo>
                      <a:lnTo>
                        <a:pt x="16" y="6"/>
                      </a:lnTo>
                      <a:lnTo>
                        <a:pt x="10" y="10"/>
                      </a:lnTo>
                      <a:lnTo>
                        <a:pt x="6" y="14"/>
                      </a:lnTo>
                      <a:lnTo>
                        <a:pt x="4" y="20"/>
                      </a:lnTo>
                      <a:lnTo>
                        <a:pt x="2" y="26"/>
                      </a:lnTo>
                      <a:lnTo>
                        <a:pt x="0" y="32"/>
                      </a:lnTo>
                      <a:lnTo>
                        <a:pt x="0" y="40"/>
                      </a:lnTo>
                      <a:lnTo>
                        <a:pt x="0" y="40"/>
                      </a:lnTo>
                      <a:lnTo>
                        <a:pt x="2" y="46"/>
                      </a:lnTo>
                      <a:lnTo>
                        <a:pt x="4" y="52"/>
                      </a:lnTo>
                      <a:lnTo>
                        <a:pt x="6" y="58"/>
                      </a:lnTo>
                      <a:lnTo>
                        <a:pt x="10" y="62"/>
                      </a:lnTo>
                      <a:lnTo>
                        <a:pt x="16" y="66"/>
                      </a:lnTo>
                      <a:lnTo>
                        <a:pt x="20" y="70"/>
                      </a:lnTo>
                      <a:lnTo>
                        <a:pt x="26" y="72"/>
                      </a:lnTo>
                      <a:lnTo>
                        <a:pt x="34" y="72"/>
                      </a:lnTo>
                      <a:lnTo>
                        <a:pt x="82" y="72"/>
                      </a:lnTo>
                      <a:lnTo>
                        <a:pt x="82" y="72"/>
                      </a:lnTo>
                      <a:lnTo>
                        <a:pt x="90" y="72"/>
                      </a:lnTo>
                      <a:lnTo>
                        <a:pt x="96" y="74"/>
                      </a:lnTo>
                      <a:lnTo>
                        <a:pt x="108" y="82"/>
                      </a:lnTo>
                      <a:lnTo>
                        <a:pt x="118" y="92"/>
                      </a:lnTo>
                      <a:lnTo>
                        <a:pt x="122" y="98"/>
                      </a:lnTo>
                      <a:lnTo>
                        <a:pt x="124" y="104"/>
                      </a:lnTo>
                      <a:lnTo>
                        <a:pt x="162" y="246"/>
                      </a:lnTo>
                      <a:lnTo>
                        <a:pt x="162" y="246"/>
                      </a:lnTo>
                      <a:lnTo>
                        <a:pt x="164" y="254"/>
                      </a:lnTo>
                      <a:lnTo>
                        <a:pt x="168" y="258"/>
                      </a:lnTo>
                      <a:lnTo>
                        <a:pt x="178" y="268"/>
                      </a:lnTo>
                      <a:lnTo>
                        <a:pt x="190" y="276"/>
                      </a:lnTo>
                      <a:lnTo>
                        <a:pt x="196" y="278"/>
                      </a:lnTo>
                      <a:lnTo>
                        <a:pt x="204" y="278"/>
                      </a:lnTo>
                      <a:lnTo>
                        <a:pt x="452" y="278"/>
                      </a:lnTo>
                      <a:lnTo>
                        <a:pt x="452" y="278"/>
                      </a:lnTo>
                      <a:lnTo>
                        <a:pt x="466" y="276"/>
                      </a:lnTo>
                      <a:lnTo>
                        <a:pt x="480" y="270"/>
                      </a:lnTo>
                      <a:lnTo>
                        <a:pt x="490" y="260"/>
                      </a:lnTo>
                      <a:lnTo>
                        <a:pt x="498" y="248"/>
                      </a:lnTo>
                      <a:lnTo>
                        <a:pt x="576" y="60"/>
                      </a:lnTo>
                      <a:lnTo>
                        <a:pt x="576" y="60"/>
                      </a:lnTo>
                      <a:lnTo>
                        <a:pt x="578" y="54"/>
                      </a:lnTo>
                      <a:lnTo>
                        <a:pt x="578" y="50"/>
                      </a:lnTo>
                      <a:lnTo>
                        <a:pt x="576" y="44"/>
                      </a:lnTo>
                      <a:lnTo>
                        <a:pt x="574" y="40"/>
                      </a:lnTo>
                      <a:lnTo>
                        <a:pt x="572" y="36"/>
                      </a:lnTo>
                      <a:lnTo>
                        <a:pt x="568" y="34"/>
                      </a:lnTo>
                      <a:lnTo>
                        <a:pt x="562" y="32"/>
                      </a:lnTo>
                      <a:lnTo>
                        <a:pt x="556" y="30"/>
                      </a:lnTo>
                      <a:lnTo>
                        <a:pt x="152" y="30"/>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2"/>
                <p:cNvSpPr>
                  <a:spLocks/>
                </p:cNvSpPr>
                <p:nvPr/>
              </p:nvSpPr>
              <p:spPr bwMode="auto">
                <a:xfrm>
                  <a:off x="1986680" y="4222293"/>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62"/>
                <p:cNvSpPr>
                  <a:spLocks/>
                </p:cNvSpPr>
                <p:nvPr/>
              </p:nvSpPr>
              <p:spPr bwMode="auto">
                <a:xfrm>
                  <a:off x="2232772" y="4230992"/>
                  <a:ext cx="91351" cy="89407"/>
                </a:xfrm>
                <a:custGeom>
                  <a:avLst/>
                  <a:gdLst>
                    <a:gd name="T0" fmla="*/ 94 w 94"/>
                    <a:gd name="T1" fmla="*/ 46 h 92"/>
                    <a:gd name="T2" fmla="*/ 94 w 94"/>
                    <a:gd name="T3" fmla="*/ 46 h 92"/>
                    <a:gd name="T4" fmla="*/ 92 w 94"/>
                    <a:gd name="T5" fmla="*/ 54 h 92"/>
                    <a:gd name="T6" fmla="*/ 90 w 94"/>
                    <a:gd name="T7" fmla="*/ 64 h 92"/>
                    <a:gd name="T8" fmla="*/ 86 w 94"/>
                    <a:gd name="T9" fmla="*/ 72 h 92"/>
                    <a:gd name="T10" fmla="*/ 80 w 94"/>
                    <a:gd name="T11" fmla="*/ 78 h 92"/>
                    <a:gd name="T12" fmla="*/ 72 w 94"/>
                    <a:gd name="T13" fmla="*/ 84 h 92"/>
                    <a:gd name="T14" fmla="*/ 64 w 94"/>
                    <a:gd name="T15" fmla="*/ 88 h 92"/>
                    <a:gd name="T16" fmla="*/ 56 w 94"/>
                    <a:gd name="T17" fmla="*/ 90 h 92"/>
                    <a:gd name="T18" fmla="*/ 46 w 94"/>
                    <a:gd name="T19" fmla="*/ 92 h 92"/>
                    <a:gd name="T20" fmla="*/ 46 w 94"/>
                    <a:gd name="T21" fmla="*/ 92 h 92"/>
                    <a:gd name="T22" fmla="*/ 38 w 94"/>
                    <a:gd name="T23" fmla="*/ 90 h 92"/>
                    <a:gd name="T24" fmla="*/ 28 w 94"/>
                    <a:gd name="T25" fmla="*/ 88 h 92"/>
                    <a:gd name="T26" fmla="*/ 20 w 94"/>
                    <a:gd name="T27" fmla="*/ 84 h 92"/>
                    <a:gd name="T28" fmla="*/ 14 w 94"/>
                    <a:gd name="T29" fmla="*/ 78 h 92"/>
                    <a:gd name="T30" fmla="*/ 8 w 94"/>
                    <a:gd name="T31" fmla="*/ 72 h 92"/>
                    <a:gd name="T32" fmla="*/ 4 w 94"/>
                    <a:gd name="T33" fmla="*/ 64 h 92"/>
                    <a:gd name="T34" fmla="*/ 2 w 94"/>
                    <a:gd name="T35" fmla="*/ 54 h 92"/>
                    <a:gd name="T36" fmla="*/ 0 w 94"/>
                    <a:gd name="T37" fmla="*/ 46 h 92"/>
                    <a:gd name="T38" fmla="*/ 0 w 94"/>
                    <a:gd name="T39" fmla="*/ 46 h 92"/>
                    <a:gd name="T40" fmla="*/ 2 w 94"/>
                    <a:gd name="T41" fmla="*/ 36 h 92"/>
                    <a:gd name="T42" fmla="*/ 4 w 94"/>
                    <a:gd name="T43" fmla="*/ 28 h 92"/>
                    <a:gd name="T44" fmla="*/ 8 w 94"/>
                    <a:gd name="T45" fmla="*/ 20 h 92"/>
                    <a:gd name="T46" fmla="*/ 14 w 94"/>
                    <a:gd name="T47" fmla="*/ 12 h 92"/>
                    <a:gd name="T48" fmla="*/ 20 w 94"/>
                    <a:gd name="T49" fmla="*/ 6 h 92"/>
                    <a:gd name="T50" fmla="*/ 28 w 94"/>
                    <a:gd name="T51" fmla="*/ 2 h 92"/>
                    <a:gd name="T52" fmla="*/ 38 w 94"/>
                    <a:gd name="T53" fmla="*/ 0 h 92"/>
                    <a:gd name="T54" fmla="*/ 46 w 94"/>
                    <a:gd name="T55" fmla="*/ 0 h 92"/>
                    <a:gd name="T56" fmla="*/ 46 w 94"/>
                    <a:gd name="T57" fmla="*/ 0 h 92"/>
                    <a:gd name="T58" fmla="*/ 56 w 94"/>
                    <a:gd name="T59" fmla="*/ 0 h 92"/>
                    <a:gd name="T60" fmla="*/ 64 w 94"/>
                    <a:gd name="T61" fmla="*/ 2 h 92"/>
                    <a:gd name="T62" fmla="*/ 72 w 94"/>
                    <a:gd name="T63" fmla="*/ 6 h 92"/>
                    <a:gd name="T64" fmla="*/ 80 w 94"/>
                    <a:gd name="T65" fmla="*/ 12 h 92"/>
                    <a:gd name="T66" fmla="*/ 86 w 94"/>
                    <a:gd name="T67" fmla="*/ 20 h 92"/>
                    <a:gd name="T68" fmla="*/ 90 w 94"/>
                    <a:gd name="T69" fmla="*/ 28 h 92"/>
                    <a:gd name="T70" fmla="*/ 92 w 94"/>
                    <a:gd name="T71" fmla="*/ 36 h 92"/>
                    <a:gd name="T72" fmla="*/ 94 w 94"/>
                    <a:gd name="T73" fmla="*/ 46 h 92"/>
                    <a:gd name="T74" fmla="*/ 94 w 94"/>
                    <a:gd name="T75"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92">
                      <a:moveTo>
                        <a:pt x="94" y="46"/>
                      </a:moveTo>
                      <a:lnTo>
                        <a:pt x="94" y="46"/>
                      </a:lnTo>
                      <a:lnTo>
                        <a:pt x="92" y="54"/>
                      </a:lnTo>
                      <a:lnTo>
                        <a:pt x="90" y="64"/>
                      </a:lnTo>
                      <a:lnTo>
                        <a:pt x="86" y="72"/>
                      </a:lnTo>
                      <a:lnTo>
                        <a:pt x="80" y="78"/>
                      </a:lnTo>
                      <a:lnTo>
                        <a:pt x="72" y="84"/>
                      </a:lnTo>
                      <a:lnTo>
                        <a:pt x="64" y="88"/>
                      </a:lnTo>
                      <a:lnTo>
                        <a:pt x="56" y="90"/>
                      </a:lnTo>
                      <a:lnTo>
                        <a:pt x="46" y="92"/>
                      </a:lnTo>
                      <a:lnTo>
                        <a:pt x="46" y="92"/>
                      </a:lnTo>
                      <a:lnTo>
                        <a:pt x="38" y="90"/>
                      </a:lnTo>
                      <a:lnTo>
                        <a:pt x="28" y="88"/>
                      </a:lnTo>
                      <a:lnTo>
                        <a:pt x="20" y="84"/>
                      </a:lnTo>
                      <a:lnTo>
                        <a:pt x="14" y="78"/>
                      </a:lnTo>
                      <a:lnTo>
                        <a:pt x="8" y="72"/>
                      </a:lnTo>
                      <a:lnTo>
                        <a:pt x="4" y="64"/>
                      </a:lnTo>
                      <a:lnTo>
                        <a:pt x="2" y="54"/>
                      </a:lnTo>
                      <a:lnTo>
                        <a:pt x="0" y="46"/>
                      </a:lnTo>
                      <a:lnTo>
                        <a:pt x="0" y="46"/>
                      </a:lnTo>
                      <a:lnTo>
                        <a:pt x="2" y="36"/>
                      </a:lnTo>
                      <a:lnTo>
                        <a:pt x="4" y="28"/>
                      </a:lnTo>
                      <a:lnTo>
                        <a:pt x="8" y="20"/>
                      </a:lnTo>
                      <a:lnTo>
                        <a:pt x="14" y="12"/>
                      </a:lnTo>
                      <a:lnTo>
                        <a:pt x="20" y="6"/>
                      </a:lnTo>
                      <a:lnTo>
                        <a:pt x="28" y="2"/>
                      </a:lnTo>
                      <a:lnTo>
                        <a:pt x="38" y="0"/>
                      </a:lnTo>
                      <a:lnTo>
                        <a:pt x="46" y="0"/>
                      </a:lnTo>
                      <a:lnTo>
                        <a:pt x="46" y="0"/>
                      </a:lnTo>
                      <a:lnTo>
                        <a:pt x="56" y="0"/>
                      </a:lnTo>
                      <a:lnTo>
                        <a:pt x="64" y="2"/>
                      </a:lnTo>
                      <a:lnTo>
                        <a:pt x="72" y="6"/>
                      </a:lnTo>
                      <a:lnTo>
                        <a:pt x="80" y="12"/>
                      </a:lnTo>
                      <a:lnTo>
                        <a:pt x="86" y="20"/>
                      </a:lnTo>
                      <a:lnTo>
                        <a:pt x="90" y="28"/>
                      </a:lnTo>
                      <a:lnTo>
                        <a:pt x="92" y="36"/>
                      </a:lnTo>
                      <a:lnTo>
                        <a:pt x="94" y="46"/>
                      </a:lnTo>
                      <a:lnTo>
                        <a:pt x="94" y="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Freeform 75"/>
              <p:cNvSpPr>
                <a:spLocks noEditPoints="1"/>
              </p:cNvSpPr>
              <p:nvPr/>
            </p:nvSpPr>
            <p:spPr bwMode="auto">
              <a:xfrm>
                <a:off x="4499992" y="4213829"/>
                <a:ext cx="217684" cy="278997"/>
              </a:xfrm>
              <a:custGeom>
                <a:avLst/>
                <a:gdLst>
                  <a:gd name="T0" fmla="*/ 0 w 376"/>
                  <a:gd name="T1" fmla="*/ 200 h 448"/>
                  <a:gd name="T2" fmla="*/ 42 w 376"/>
                  <a:gd name="T3" fmla="*/ 146 h 448"/>
                  <a:gd name="T4" fmla="*/ 42 w 376"/>
                  <a:gd name="T5" fmla="*/ 132 h 448"/>
                  <a:gd name="T6" fmla="*/ 48 w 376"/>
                  <a:gd name="T7" fmla="*/ 102 h 448"/>
                  <a:gd name="T8" fmla="*/ 54 w 376"/>
                  <a:gd name="T9" fmla="*/ 90 h 448"/>
                  <a:gd name="T10" fmla="*/ 66 w 376"/>
                  <a:gd name="T11" fmla="*/ 64 h 448"/>
                  <a:gd name="T12" fmla="*/ 84 w 376"/>
                  <a:gd name="T13" fmla="*/ 42 h 448"/>
                  <a:gd name="T14" fmla="*/ 94 w 376"/>
                  <a:gd name="T15" fmla="*/ 34 h 448"/>
                  <a:gd name="T16" fmla="*/ 118 w 376"/>
                  <a:gd name="T17" fmla="*/ 18 h 448"/>
                  <a:gd name="T18" fmla="*/ 130 w 376"/>
                  <a:gd name="T19" fmla="*/ 12 h 448"/>
                  <a:gd name="T20" fmla="*/ 158 w 376"/>
                  <a:gd name="T21" fmla="*/ 4 h 448"/>
                  <a:gd name="T22" fmla="*/ 188 w 376"/>
                  <a:gd name="T23" fmla="*/ 0 h 448"/>
                  <a:gd name="T24" fmla="*/ 202 w 376"/>
                  <a:gd name="T25" fmla="*/ 0 h 448"/>
                  <a:gd name="T26" fmla="*/ 232 w 376"/>
                  <a:gd name="T27" fmla="*/ 6 h 448"/>
                  <a:gd name="T28" fmla="*/ 246 w 376"/>
                  <a:gd name="T29" fmla="*/ 12 h 448"/>
                  <a:gd name="T30" fmla="*/ 270 w 376"/>
                  <a:gd name="T31" fmla="*/ 26 h 448"/>
                  <a:gd name="T32" fmla="*/ 292 w 376"/>
                  <a:gd name="T33" fmla="*/ 44 h 448"/>
                  <a:gd name="T34" fmla="*/ 300 w 376"/>
                  <a:gd name="T35" fmla="*/ 54 h 448"/>
                  <a:gd name="T36" fmla="*/ 316 w 376"/>
                  <a:gd name="T37" fmla="*/ 76 h 448"/>
                  <a:gd name="T38" fmla="*/ 322 w 376"/>
                  <a:gd name="T39" fmla="*/ 90 h 448"/>
                  <a:gd name="T40" fmla="*/ 332 w 376"/>
                  <a:gd name="T41" fmla="*/ 116 h 448"/>
                  <a:gd name="T42" fmla="*/ 334 w 376"/>
                  <a:gd name="T43" fmla="*/ 146 h 448"/>
                  <a:gd name="T44" fmla="*/ 376 w 376"/>
                  <a:gd name="T45" fmla="*/ 200 h 448"/>
                  <a:gd name="T46" fmla="*/ 0 w 376"/>
                  <a:gd name="T47" fmla="*/ 448 h 448"/>
                  <a:gd name="T48" fmla="*/ 278 w 376"/>
                  <a:gd name="T49" fmla="*/ 146 h 448"/>
                  <a:gd name="T50" fmla="*/ 272 w 376"/>
                  <a:gd name="T51" fmla="*/ 110 h 448"/>
                  <a:gd name="T52" fmla="*/ 264 w 376"/>
                  <a:gd name="T53" fmla="*/ 96 h 448"/>
                  <a:gd name="T54" fmla="*/ 252 w 376"/>
                  <a:gd name="T55" fmla="*/ 82 h 448"/>
                  <a:gd name="T56" fmla="*/ 224 w 376"/>
                  <a:gd name="T57" fmla="*/ 64 h 448"/>
                  <a:gd name="T58" fmla="*/ 206 w 376"/>
                  <a:gd name="T59" fmla="*/ 58 h 448"/>
                  <a:gd name="T60" fmla="*/ 188 w 376"/>
                  <a:gd name="T61" fmla="*/ 56 h 448"/>
                  <a:gd name="T62" fmla="*/ 152 w 376"/>
                  <a:gd name="T63" fmla="*/ 64 h 448"/>
                  <a:gd name="T64" fmla="*/ 138 w 376"/>
                  <a:gd name="T65" fmla="*/ 72 h 448"/>
                  <a:gd name="T66" fmla="*/ 124 w 376"/>
                  <a:gd name="T67" fmla="*/ 82 h 448"/>
                  <a:gd name="T68" fmla="*/ 104 w 376"/>
                  <a:gd name="T69" fmla="*/ 110 h 448"/>
                  <a:gd name="T70" fmla="*/ 98 w 376"/>
                  <a:gd name="T71" fmla="*/ 128 h 448"/>
                  <a:gd name="T72" fmla="*/ 98 w 376"/>
                  <a:gd name="T73" fmla="*/ 200 h 448"/>
                  <a:gd name="T74" fmla="*/ 278 w 376"/>
                  <a:gd name="T75" fmla="*/ 14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48">
                    <a:moveTo>
                      <a:pt x="0" y="448"/>
                    </a:moveTo>
                    <a:lnTo>
                      <a:pt x="0" y="200"/>
                    </a:lnTo>
                    <a:lnTo>
                      <a:pt x="42" y="200"/>
                    </a:lnTo>
                    <a:lnTo>
                      <a:pt x="42" y="146"/>
                    </a:lnTo>
                    <a:lnTo>
                      <a:pt x="42" y="146"/>
                    </a:lnTo>
                    <a:lnTo>
                      <a:pt x="42" y="132"/>
                    </a:lnTo>
                    <a:lnTo>
                      <a:pt x="44" y="116"/>
                    </a:lnTo>
                    <a:lnTo>
                      <a:pt x="48" y="102"/>
                    </a:lnTo>
                    <a:lnTo>
                      <a:pt x="54" y="90"/>
                    </a:lnTo>
                    <a:lnTo>
                      <a:pt x="54" y="90"/>
                    </a:lnTo>
                    <a:lnTo>
                      <a:pt x="60" y="76"/>
                    </a:lnTo>
                    <a:lnTo>
                      <a:pt x="66" y="64"/>
                    </a:lnTo>
                    <a:lnTo>
                      <a:pt x="74" y="54"/>
                    </a:lnTo>
                    <a:lnTo>
                      <a:pt x="84" y="42"/>
                    </a:lnTo>
                    <a:lnTo>
                      <a:pt x="84" y="42"/>
                    </a:lnTo>
                    <a:lnTo>
                      <a:pt x="94" y="34"/>
                    </a:lnTo>
                    <a:lnTo>
                      <a:pt x="106" y="24"/>
                    </a:lnTo>
                    <a:lnTo>
                      <a:pt x="118" y="18"/>
                    </a:lnTo>
                    <a:lnTo>
                      <a:pt x="130" y="12"/>
                    </a:lnTo>
                    <a:lnTo>
                      <a:pt x="130" y="12"/>
                    </a:lnTo>
                    <a:lnTo>
                      <a:pt x="144" y="6"/>
                    </a:lnTo>
                    <a:lnTo>
                      <a:pt x="158" y="4"/>
                    </a:lnTo>
                    <a:lnTo>
                      <a:pt x="172" y="0"/>
                    </a:lnTo>
                    <a:lnTo>
                      <a:pt x="188" y="0"/>
                    </a:lnTo>
                    <a:lnTo>
                      <a:pt x="188" y="0"/>
                    </a:lnTo>
                    <a:lnTo>
                      <a:pt x="202" y="0"/>
                    </a:lnTo>
                    <a:lnTo>
                      <a:pt x="218" y="4"/>
                    </a:lnTo>
                    <a:lnTo>
                      <a:pt x="232" y="6"/>
                    </a:lnTo>
                    <a:lnTo>
                      <a:pt x="246" y="12"/>
                    </a:lnTo>
                    <a:lnTo>
                      <a:pt x="246" y="12"/>
                    </a:lnTo>
                    <a:lnTo>
                      <a:pt x="258" y="18"/>
                    </a:lnTo>
                    <a:lnTo>
                      <a:pt x="270" y="26"/>
                    </a:lnTo>
                    <a:lnTo>
                      <a:pt x="282" y="34"/>
                    </a:lnTo>
                    <a:lnTo>
                      <a:pt x="292" y="44"/>
                    </a:lnTo>
                    <a:lnTo>
                      <a:pt x="292" y="44"/>
                    </a:lnTo>
                    <a:lnTo>
                      <a:pt x="300" y="54"/>
                    </a:lnTo>
                    <a:lnTo>
                      <a:pt x="310" y="64"/>
                    </a:lnTo>
                    <a:lnTo>
                      <a:pt x="316" y="76"/>
                    </a:lnTo>
                    <a:lnTo>
                      <a:pt x="322" y="90"/>
                    </a:lnTo>
                    <a:lnTo>
                      <a:pt x="322" y="90"/>
                    </a:lnTo>
                    <a:lnTo>
                      <a:pt x="328" y="102"/>
                    </a:lnTo>
                    <a:lnTo>
                      <a:pt x="332" y="116"/>
                    </a:lnTo>
                    <a:lnTo>
                      <a:pt x="334" y="132"/>
                    </a:lnTo>
                    <a:lnTo>
                      <a:pt x="334" y="146"/>
                    </a:lnTo>
                    <a:lnTo>
                      <a:pt x="334" y="200"/>
                    </a:lnTo>
                    <a:lnTo>
                      <a:pt x="376" y="200"/>
                    </a:lnTo>
                    <a:lnTo>
                      <a:pt x="376" y="448"/>
                    </a:lnTo>
                    <a:lnTo>
                      <a:pt x="0" y="448"/>
                    </a:lnTo>
                    <a:close/>
                    <a:moveTo>
                      <a:pt x="278" y="146"/>
                    </a:moveTo>
                    <a:lnTo>
                      <a:pt x="278" y="146"/>
                    </a:lnTo>
                    <a:lnTo>
                      <a:pt x="276" y="128"/>
                    </a:lnTo>
                    <a:lnTo>
                      <a:pt x="272" y="110"/>
                    </a:lnTo>
                    <a:lnTo>
                      <a:pt x="272" y="110"/>
                    </a:lnTo>
                    <a:lnTo>
                      <a:pt x="264" y="96"/>
                    </a:lnTo>
                    <a:lnTo>
                      <a:pt x="252" y="82"/>
                    </a:lnTo>
                    <a:lnTo>
                      <a:pt x="252" y="82"/>
                    </a:lnTo>
                    <a:lnTo>
                      <a:pt x="238" y="72"/>
                    </a:lnTo>
                    <a:lnTo>
                      <a:pt x="224" y="64"/>
                    </a:lnTo>
                    <a:lnTo>
                      <a:pt x="224" y="64"/>
                    </a:lnTo>
                    <a:lnTo>
                      <a:pt x="206" y="58"/>
                    </a:lnTo>
                    <a:lnTo>
                      <a:pt x="188" y="56"/>
                    </a:lnTo>
                    <a:lnTo>
                      <a:pt x="188" y="56"/>
                    </a:lnTo>
                    <a:lnTo>
                      <a:pt x="170" y="58"/>
                    </a:lnTo>
                    <a:lnTo>
                      <a:pt x="152" y="64"/>
                    </a:lnTo>
                    <a:lnTo>
                      <a:pt x="152" y="64"/>
                    </a:lnTo>
                    <a:lnTo>
                      <a:pt x="138" y="72"/>
                    </a:lnTo>
                    <a:lnTo>
                      <a:pt x="124" y="82"/>
                    </a:lnTo>
                    <a:lnTo>
                      <a:pt x="124" y="82"/>
                    </a:lnTo>
                    <a:lnTo>
                      <a:pt x="112" y="96"/>
                    </a:lnTo>
                    <a:lnTo>
                      <a:pt x="104" y="110"/>
                    </a:lnTo>
                    <a:lnTo>
                      <a:pt x="104" y="110"/>
                    </a:lnTo>
                    <a:lnTo>
                      <a:pt x="98" y="128"/>
                    </a:lnTo>
                    <a:lnTo>
                      <a:pt x="98" y="146"/>
                    </a:lnTo>
                    <a:lnTo>
                      <a:pt x="98" y="200"/>
                    </a:lnTo>
                    <a:lnTo>
                      <a:pt x="278" y="200"/>
                    </a:lnTo>
                    <a:lnTo>
                      <a:pt x="278" y="1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8"/>
              <p:cNvSpPr>
                <a:spLocks noEditPoints="1"/>
              </p:cNvSpPr>
              <p:nvPr/>
            </p:nvSpPr>
            <p:spPr bwMode="auto">
              <a:xfrm>
                <a:off x="4931946" y="4213829"/>
                <a:ext cx="288126" cy="278997"/>
              </a:xfrm>
              <a:custGeom>
                <a:avLst/>
                <a:gdLst>
                  <a:gd name="T0" fmla="*/ 320 w 360"/>
                  <a:gd name="T1" fmla="*/ 118 h 362"/>
                  <a:gd name="T2" fmla="*/ 280 w 360"/>
                  <a:gd name="T3" fmla="*/ 66 h 362"/>
                  <a:gd name="T4" fmla="*/ 292 w 360"/>
                  <a:gd name="T5" fmla="*/ 42 h 362"/>
                  <a:gd name="T6" fmla="*/ 258 w 360"/>
                  <a:gd name="T7" fmla="*/ 16 h 362"/>
                  <a:gd name="T8" fmla="*/ 248 w 360"/>
                  <a:gd name="T9" fmla="*/ 16 h 362"/>
                  <a:gd name="T10" fmla="*/ 232 w 360"/>
                  <a:gd name="T11" fmla="*/ 36 h 362"/>
                  <a:gd name="T12" fmla="*/ 174 w 360"/>
                  <a:gd name="T13" fmla="*/ 28 h 362"/>
                  <a:gd name="T14" fmla="*/ 164 w 360"/>
                  <a:gd name="T15" fmla="*/ 4 h 362"/>
                  <a:gd name="T16" fmla="*/ 122 w 360"/>
                  <a:gd name="T17" fmla="*/ 10 h 362"/>
                  <a:gd name="T18" fmla="*/ 116 w 360"/>
                  <a:gd name="T19" fmla="*/ 16 h 362"/>
                  <a:gd name="T20" fmla="*/ 118 w 360"/>
                  <a:gd name="T21" fmla="*/ 42 h 362"/>
                  <a:gd name="T22" fmla="*/ 64 w 360"/>
                  <a:gd name="T23" fmla="*/ 82 h 362"/>
                  <a:gd name="T24" fmla="*/ 42 w 360"/>
                  <a:gd name="T25" fmla="*/ 70 h 362"/>
                  <a:gd name="T26" fmla="*/ 14 w 360"/>
                  <a:gd name="T27" fmla="*/ 104 h 362"/>
                  <a:gd name="T28" fmla="*/ 16 w 360"/>
                  <a:gd name="T29" fmla="*/ 114 h 362"/>
                  <a:gd name="T30" fmla="*/ 36 w 360"/>
                  <a:gd name="T31" fmla="*/ 130 h 362"/>
                  <a:gd name="T32" fmla="*/ 28 w 360"/>
                  <a:gd name="T33" fmla="*/ 188 h 362"/>
                  <a:gd name="T34" fmla="*/ 4 w 360"/>
                  <a:gd name="T35" fmla="*/ 198 h 362"/>
                  <a:gd name="T36" fmla="*/ 8 w 360"/>
                  <a:gd name="T37" fmla="*/ 240 h 362"/>
                  <a:gd name="T38" fmla="*/ 14 w 360"/>
                  <a:gd name="T39" fmla="*/ 246 h 362"/>
                  <a:gd name="T40" fmla="*/ 42 w 360"/>
                  <a:gd name="T41" fmla="*/ 244 h 362"/>
                  <a:gd name="T42" fmla="*/ 80 w 360"/>
                  <a:gd name="T43" fmla="*/ 292 h 362"/>
                  <a:gd name="T44" fmla="*/ 70 w 360"/>
                  <a:gd name="T45" fmla="*/ 316 h 362"/>
                  <a:gd name="T46" fmla="*/ 74 w 360"/>
                  <a:gd name="T47" fmla="*/ 328 h 362"/>
                  <a:gd name="T48" fmla="*/ 110 w 360"/>
                  <a:gd name="T49" fmla="*/ 348 h 362"/>
                  <a:gd name="T50" fmla="*/ 124 w 360"/>
                  <a:gd name="T51" fmla="*/ 330 h 362"/>
                  <a:gd name="T52" fmla="*/ 182 w 360"/>
                  <a:gd name="T53" fmla="*/ 332 h 362"/>
                  <a:gd name="T54" fmla="*/ 196 w 360"/>
                  <a:gd name="T55" fmla="*/ 356 h 362"/>
                  <a:gd name="T56" fmla="*/ 206 w 360"/>
                  <a:gd name="T57" fmla="*/ 362 h 362"/>
                  <a:gd name="T58" fmla="*/ 246 w 360"/>
                  <a:gd name="T59" fmla="*/ 350 h 362"/>
                  <a:gd name="T60" fmla="*/ 242 w 360"/>
                  <a:gd name="T61" fmla="*/ 328 h 362"/>
                  <a:gd name="T62" fmla="*/ 290 w 360"/>
                  <a:gd name="T63" fmla="*/ 284 h 362"/>
                  <a:gd name="T64" fmla="*/ 316 w 360"/>
                  <a:gd name="T65" fmla="*/ 292 h 362"/>
                  <a:gd name="T66" fmla="*/ 328 w 360"/>
                  <a:gd name="T67" fmla="*/ 288 h 362"/>
                  <a:gd name="T68" fmla="*/ 346 w 360"/>
                  <a:gd name="T69" fmla="*/ 252 h 362"/>
                  <a:gd name="T70" fmla="*/ 330 w 360"/>
                  <a:gd name="T71" fmla="*/ 238 h 362"/>
                  <a:gd name="T72" fmla="*/ 330 w 360"/>
                  <a:gd name="T73" fmla="*/ 180 h 362"/>
                  <a:gd name="T74" fmla="*/ 354 w 360"/>
                  <a:gd name="T75" fmla="*/ 166 h 362"/>
                  <a:gd name="T76" fmla="*/ 360 w 360"/>
                  <a:gd name="T77" fmla="*/ 160 h 362"/>
                  <a:gd name="T78" fmla="*/ 350 w 360"/>
                  <a:gd name="T79" fmla="*/ 118 h 362"/>
                  <a:gd name="T80" fmla="*/ 342 w 360"/>
                  <a:gd name="T81" fmla="*/ 116 h 362"/>
                  <a:gd name="T82" fmla="*/ 166 w 360"/>
                  <a:gd name="T83" fmla="*/ 262 h 362"/>
                  <a:gd name="T84" fmla="*/ 114 w 360"/>
                  <a:gd name="T85" fmla="*/ 230 h 362"/>
                  <a:gd name="T86" fmla="*/ 98 w 360"/>
                  <a:gd name="T87" fmla="*/ 184 h 362"/>
                  <a:gd name="T88" fmla="*/ 120 w 360"/>
                  <a:gd name="T89" fmla="*/ 126 h 362"/>
                  <a:gd name="T90" fmla="*/ 162 w 360"/>
                  <a:gd name="T91" fmla="*/ 102 h 362"/>
                  <a:gd name="T92" fmla="*/ 224 w 360"/>
                  <a:gd name="T93" fmla="*/ 112 h 362"/>
                  <a:gd name="T94" fmla="*/ 260 w 360"/>
                  <a:gd name="T95" fmla="*/ 162 h 362"/>
                  <a:gd name="T96" fmla="*/ 258 w 360"/>
                  <a:gd name="T97" fmla="*/ 210 h 362"/>
                  <a:gd name="T98" fmla="*/ 214 w 360"/>
                  <a:gd name="T99" fmla="*/ 25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0" h="362">
                    <a:moveTo>
                      <a:pt x="342" y="116"/>
                    </a:moveTo>
                    <a:lnTo>
                      <a:pt x="328" y="120"/>
                    </a:lnTo>
                    <a:lnTo>
                      <a:pt x="328" y="120"/>
                    </a:lnTo>
                    <a:lnTo>
                      <a:pt x="320" y="118"/>
                    </a:lnTo>
                    <a:lnTo>
                      <a:pt x="316" y="114"/>
                    </a:lnTo>
                    <a:lnTo>
                      <a:pt x="284" y="72"/>
                    </a:lnTo>
                    <a:lnTo>
                      <a:pt x="284" y="72"/>
                    </a:lnTo>
                    <a:lnTo>
                      <a:pt x="280" y="66"/>
                    </a:lnTo>
                    <a:lnTo>
                      <a:pt x="282" y="58"/>
                    </a:lnTo>
                    <a:lnTo>
                      <a:pt x="290" y="46"/>
                    </a:lnTo>
                    <a:lnTo>
                      <a:pt x="290" y="46"/>
                    </a:lnTo>
                    <a:lnTo>
                      <a:pt x="292" y="42"/>
                    </a:lnTo>
                    <a:lnTo>
                      <a:pt x="292" y="40"/>
                    </a:lnTo>
                    <a:lnTo>
                      <a:pt x="290" y="36"/>
                    </a:lnTo>
                    <a:lnTo>
                      <a:pt x="288" y="34"/>
                    </a:lnTo>
                    <a:lnTo>
                      <a:pt x="258" y="16"/>
                    </a:lnTo>
                    <a:lnTo>
                      <a:pt x="258" y="16"/>
                    </a:lnTo>
                    <a:lnTo>
                      <a:pt x="254" y="14"/>
                    </a:lnTo>
                    <a:lnTo>
                      <a:pt x="252" y="16"/>
                    </a:lnTo>
                    <a:lnTo>
                      <a:pt x="248" y="16"/>
                    </a:lnTo>
                    <a:lnTo>
                      <a:pt x="246" y="18"/>
                    </a:lnTo>
                    <a:lnTo>
                      <a:pt x="238" y="32"/>
                    </a:lnTo>
                    <a:lnTo>
                      <a:pt x="238" y="32"/>
                    </a:lnTo>
                    <a:lnTo>
                      <a:pt x="232" y="36"/>
                    </a:lnTo>
                    <a:lnTo>
                      <a:pt x="226" y="38"/>
                    </a:lnTo>
                    <a:lnTo>
                      <a:pt x="180" y="30"/>
                    </a:lnTo>
                    <a:lnTo>
                      <a:pt x="180" y="30"/>
                    </a:lnTo>
                    <a:lnTo>
                      <a:pt x="174" y="28"/>
                    </a:lnTo>
                    <a:lnTo>
                      <a:pt x="170" y="22"/>
                    </a:lnTo>
                    <a:lnTo>
                      <a:pt x="166" y="8"/>
                    </a:lnTo>
                    <a:lnTo>
                      <a:pt x="166" y="8"/>
                    </a:lnTo>
                    <a:lnTo>
                      <a:pt x="164" y="4"/>
                    </a:lnTo>
                    <a:lnTo>
                      <a:pt x="162" y="2"/>
                    </a:lnTo>
                    <a:lnTo>
                      <a:pt x="160" y="0"/>
                    </a:lnTo>
                    <a:lnTo>
                      <a:pt x="156" y="0"/>
                    </a:lnTo>
                    <a:lnTo>
                      <a:pt x="122" y="10"/>
                    </a:lnTo>
                    <a:lnTo>
                      <a:pt x="122" y="10"/>
                    </a:lnTo>
                    <a:lnTo>
                      <a:pt x="118" y="10"/>
                    </a:lnTo>
                    <a:lnTo>
                      <a:pt x="116" y="12"/>
                    </a:lnTo>
                    <a:lnTo>
                      <a:pt x="116" y="16"/>
                    </a:lnTo>
                    <a:lnTo>
                      <a:pt x="116" y="20"/>
                    </a:lnTo>
                    <a:lnTo>
                      <a:pt x="120" y="34"/>
                    </a:lnTo>
                    <a:lnTo>
                      <a:pt x="120" y="34"/>
                    </a:lnTo>
                    <a:lnTo>
                      <a:pt x="118" y="42"/>
                    </a:lnTo>
                    <a:lnTo>
                      <a:pt x="114" y="46"/>
                    </a:lnTo>
                    <a:lnTo>
                      <a:pt x="72" y="78"/>
                    </a:lnTo>
                    <a:lnTo>
                      <a:pt x="72" y="78"/>
                    </a:lnTo>
                    <a:lnTo>
                      <a:pt x="64" y="82"/>
                    </a:lnTo>
                    <a:lnTo>
                      <a:pt x="58" y="80"/>
                    </a:lnTo>
                    <a:lnTo>
                      <a:pt x="44" y="72"/>
                    </a:lnTo>
                    <a:lnTo>
                      <a:pt x="44" y="72"/>
                    </a:lnTo>
                    <a:lnTo>
                      <a:pt x="42" y="70"/>
                    </a:lnTo>
                    <a:lnTo>
                      <a:pt x="38" y="70"/>
                    </a:lnTo>
                    <a:lnTo>
                      <a:pt x="36" y="72"/>
                    </a:lnTo>
                    <a:lnTo>
                      <a:pt x="34" y="74"/>
                    </a:lnTo>
                    <a:lnTo>
                      <a:pt x="14" y="104"/>
                    </a:lnTo>
                    <a:lnTo>
                      <a:pt x="14" y="104"/>
                    </a:lnTo>
                    <a:lnTo>
                      <a:pt x="14" y="108"/>
                    </a:lnTo>
                    <a:lnTo>
                      <a:pt x="14" y="110"/>
                    </a:lnTo>
                    <a:lnTo>
                      <a:pt x="16" y="114"/>
                    </a:lnTo>
                    <a:lnTo>
                      <a:pt x="18" y="116"/>
                    </a:lnTo>
                    <a:lnTo>
                      <a:pt x="32" y="124"/>
                    </a:lnTo>
                    <a:lnTo>
                      <a:pt x="32" y="124"/>
                    </a:lnTo>
                    <a:lnTo>
                      <a:pt x="36" y="130"/>
                    </a:lnTo>
                    <a:lnTo>
                      <a:pt x="38" y="138"/>
                    </a:lnTo>
                    <a:lnTo>
                      <a:pt x="30" y="182"/>
                    </a:lnTo>
                    <a:lnTo>
                      <a:pt x="30" y="182"/>
                    </a:lnTo>
                    <a:lnTo>
                      <a:pt x="28" y="188"/>
                    </a:lnTo>
                    <a:lnTo>
                      <a:pt x="22" y="192"/>
                    </a:lnTo>
                    <a:lnTo>
                      <a:pt x="6" y="196"/>
                    </a:lnTo>
                    <a:lnTo>
                      <a:pt x="6" y="196"/>
                    </a:lnTo>
                    <a:lnTo>
                      <a:pt x="4" y="198"/>
                    </a:lnTo>
                    <a:lnTo>
                      <a:pt x="0" y="200"/>
                    </a:lnTo>
                    <a:lnTo>
                      <a:pt x="0" y="202"/>
                    </a:lnTo>
                    <a:lnTo>
                      <a:pt x="0" y="206"/>
                    </a:lnTo>
                    <a:lnTo>
                      <a:pt x="8" y="240"/>
                    </a:lnTo>
                    <a:lnTo>
                      <a:pt x="8" y="240"/>
                    </a:lnTo>
                    <a:lnTo>
                      <a:pt x="10" y="244"/>
                    </a:lnTo>
                    <a:lnTo>
                      <a:pt x="12" y="246"/>
                    </a:lnTo>
                    <a:lnTo>
                      <a:pt x="14" y="246"/>
                    </a:lnTo>
                    <a:lnTo>
                      <a:pt x="18" y="246"/>
                    </a:lnTo>
                    <a:lnTo>
                      <a:pt x="34" y="242"/>
                    </a:lnTo>
                    <a:lnTo>
                      <a:pt x="34" y="242"/>
                    </a:lnTo>
                    <a:lnTo>
                      <a:pt x="42" y="244"/>
                    </a:lnTo>
                    <a:lnTo>
                      <a:pt x="46" y="248"/>
                    </a:lnTo>
                    <a:lnTo>
                      <a:pt x="78" y="290"/>
                    </a:lnTo>
                    <a:lnTo>
                      <a:pt x="78" y="290"/>
                    </a:lnTo>
                    <a:lnTo>
                      <a:pt x="80" y="292"/>
                    </a:lnTo>
                    <a:lnTo>
                      <a:pt x="80" y="296"/>
                    </a:lnTo>
                    <a:lnTo>
                      <a:pt x="80" y="304"/>
                    </a:lnTo>
                    <a:lnTo>
                      <a:pt x="70" y="316"/>
                    </a:lnTo>
                    <a:lnTo>
                      <a:pt x="70" y="316"/>
                    </a:lnTo>
                    <a:lnTo>
                      <a:pt x="70" y="320"/>
                    </a:lnTo>
                    <a:lnTo>
                      <a:pt x="70" y="324"/>
                    </a:lnTo>
                    <a:lnTo>
                      <a:pt x="70" y="326"/>
                    </a:lnTo>
                    <a:lnTo>
                      <a:pt x="74" y="328"/>
                    </a:lnTo>
                    <a:lnTo>
                      <a:pt x="104" y="346"/>
                    </a:lnTo>
                    <a:lnTo>
                      <a:pt x="104" y="346"/>
                    </a:lnTo>
                    <a:lnTo>
                      <a:pt x="106" y="348"/>
                    </a:lnTo>
                    <a:lnTo>
                      <a:pt x="110" y="348"/>
                    </a:lnTo>
                    <a:lnTo>
                      <a:pt x="112" y="346"/>
                    </a:lnTo>
                    <a:lnTo>
                      <a:pt x="114" y="344"/>
                    </a:lnTo>
                    <a:lnTo>
                      <a:pt x="124" y="330"/>
                    </a:lnTo>
                    <a:lnTo>
                      <a:pt x="124" y="330"/>
                    </a:lnTo>
                    <a:lnTo>
                      <a:pt x="130" y="324"/>
                    </a:lnTo>
                    <a:lnTo>
                      <a:pt x="136" y="324"/>
                    </a:lnTo>
                    <a:lnTo>
                      <a:pt x="182" y="332"/>
                    </a:lnTo>
                    <a:lnTo>
                      <a:pt x="182" y="332"/>
                    </a:lnTo>
                    <a:lnTo>
                      <a:pt x="188" y="334"/>
                    </a:lnTo>
                    <a:lnTo>
                      <a:pt x="192" y="340"/>
                    </a:lnTo>
                    <a:lnTo>
                      <a:pt x="196" y="356"/>
                    </a:lnTo>
                    <a:lnTo>
                      <a:pt x="196" y="356"/>
                    </a:lnTo>
                    <a:lnTo>
                      <a:pt x="198" y="358"/>
                    </a:lnTo>
                    <a:lnTo>
                      <a:pt x="200" y="360"/>
                    </a:lnTo>
                    <a:lnTo>
                      <a:pt x="202" y="362"/>
                    </a:lnTo>
                    <a:lnTo>
                      <a:pt x="206" y="362"/>
                    </a:lnTo>
                    <a:lnTo>
                      <a:pt x="240" y="354"/>
                    </a:lnTo>
                    <a:lnTo>
                      <a:pt x="240" y="354"/>
                    </a:lnTo>
                    <a:lnTo>
                      <a:pt x="244" y="352"/>
                    </a:lnTo>
                    <a:lnTo>
                      <a:pt x="246" y="350"/>
                    </a:lnTo>
                    <a:lnTo>
                      <a:pt x="246" y="346"/>
                    </a:lnTo>
                    <a:lnTo>
                      <a:pt x="246" y="344"/>
                    </a:lnTo>
                    <a:lnTo>
                      <a:pt x="242" y="328"/>
                    </a:lnTo>
                    <a:lnTo>
                      <a:pt x="242" y="328"/>
                    </a:lnTo>
                    <a:lnTo>
                      <a:pt x="244" y="320"/>
                    </a:lnTo>
                    <a:lnTo>
                      <a:pt x="248" y="316"/>
                    </a:lnTo>
                    <a:lnTo>
                      <a:pt x="290" y="284"/>
                    </a:lnTo>
                    <a:lnTo>
                      <a:pt x="290" y="284"/>
                    </a:lnTo>
                    <a:lnTo>
                      <a:pt x="296" y="282"/>
                    </a:lnTo>
                    <a:lnTo>
                      <a:pt x="302" y="284"/>
                    </a:lnTo>
                    <a:lnTo>
                      <a:pt x="316" y="292"/>
                    </a:lnTo>
                    <a:lnTo>
                      <a:pt x="316" y="292"/>
                    </a:lnTo>
                    <a:lnTo>
                      <a:pt x="318" y="292"/>
                    </a:lnTo>
                    <a:lnTo>
                      <a:pt x="322" y="292"/>
                    </a:lnTo>
                    <a:lnTo>
                      <a:pt x="324" y="290"/>
                    </a:lnTo>
                    <a:lnTo>
                      <a:pt x="328" y="288"/>
                    </a:lnTo>
                    <a:lnTo>
                      <a:pt x="346" y="258"/>
                    </a:lnTo>
                    <a:lnTo>
                      <a:pt x="346" y="258"/>
                    </a:lnTo>
                    <a:lnTo>
                      <a:pt x="346" y="256"/>
                    </a:lnTo>
                    <a:lnTo>
                      <a:pt x="346" y="252"/>
                    </a:lnTo>
                    <a:lnTo>
                      <a:pt x="346" y="250"/>
                    </a:lnTo>
                    <a:lnTo>
                      <a:pt x="342" y="246"/>
                    </a:lnTo>
                    <a:lnTo>
                      <a:pt x="330" y="238"/>
                    </a:lnTo>
                    <a:lnTo>
                      <a:pt x="330" y="238"/>
                    </a:lnTo>
                    <a:lnTo>
                      <a:pt x="324" y="232"/>
                    </a:lnTo>
                    <a:lnTo>
                      <a:pt x="324" y="226"/>
                    </a:lnTo>
                    <a:lnTo>
                      <a:pt x="330" y="180"/>
                    </a:lnTo>
                    <a:lnTo>
                      <a:pt x="330" y="180"/>
                    </a:lnTo>
                    <a:lnTo>
                      <a:pt x="332" y="176"/>
                    </a:lnTo>
                    <a:lnTo>
                      <a:pt x="334" y="174"/>
                    </a:lnTo>
                    <a:lnTo>
                      <a:pt x="340" y="170"/>
                    </a:lnTo>
                    <a:lnTo>
                      <a:pt x="354" y="166"/>
                    </a:lnTo>
                    <a:lnTo>
                      <a:pt x="354" y="166"/>
                    </a:lnTo>
                    <a:lnTo>
                      <a:pt x="358" y="164"/>
                    </a:lnTo>
                    <a:lnTo>
                      <a:pt x="360" y="162"/>
                    </a:lnTo>
                    <a:lnTo>
                      <a:pt x="360" y="160"/>
                    </a:lnTo>
                    <a:lnTo>
                      <a:pt x="360" y="156"/>
                    </a:lnTo>
                    <a:lnTo>
                      <a:pt x="352" y="122"/>
                    </a:lnTo>
                    <a:lnTo>
                      <a:pt x="352" y="122"/>
                    </a:lnTo>
                    <a:lnTo>
                      <a:pt x="350" y="118"/>
                    </a:lnTo>
                    <a:lnTo>
                      <a:pt x="348" y="116"/>
                    </a:lnTo>
                    <a:lnTo>
                      <a:pt x="346" y="116"/>
                    </a:lnTo>
                    <a:lnTo>
                      <a:pt x="342" y="116"/>
                    </a:lnTo>
                    <a:lnTo>
                      <a:pt x="342" y="116"/>
                    </a:lnTo>
                    <a:close/>
                    <a:moveTo>
                      <a:pt x="200" y="262"/>
                    </a:moveTo>
                    <a:lnTo>
                      <a:pt x="200" y="262"/>
                    </a:lnTo>
                    <a:lnTo>
                      <a:pt x="182" y="264"/>
                    </a:lnTo>
                    <a:lnTo>
                      <a:pt x="166" y="262"/>
                    </a:lnTo>
                    <a:lnTo>
                      <a:pt x="152" y="258"/>
                    </a:lnTo>
                    <a:lnTo>
                      <a:pt x="138" y="252"/>
                    </a:lnTo>
                    <a:lnTo>
                      <a:pt x="124" y="242"/>
                    </a:lnTo>
                    <a:lnTo>
                      <a:pt x="114" y="230"/>
                    </a:lnTo>
                    <a:lnTo>
                      <a:pt x="106" y="216"/>
                    </a:lnTo>
                    <a:lnTo>
                      <a:pt x="100" y="200"/>
                    </a:lnTo>
                    <a:lnTo>
                      <a:pt x="100" y="200"/>
                    </a:lnTo>
                    <a:lnTo>
                      <a:pt x="98" y="184"/>
                    </a:lnTo>
                    <a:lnTo>
                      <a:pt x="100" y="168"/>
                    </a:lnTo>
                    <a:lnTo>
                      <a:pt x="104" y="152"/>
                    </a:lnTo>
                    <a:lnTo>
                      <a:pt x="110" y="138"/>
                    </a:lnTo>
                    <a:lnTo>
                      <a:pt x="120" y="126"/>
                    </a:lnTo>
                    <a:lnTo>
                      <a:pt x="132" y="116"/>
                    </a:lnTo>
                    <a:lnTo>
                      <a:pt x="146" y="108"/>
                    </a:lnTo>
                    <a:lnTo>
                      <a:pt x="162" y="102"/>
                    </a:lnTo>
                    <a:lnTo>
                      <a:pt x="162" y="102"/>
                    </a:lnTo>
                    <a:lnTo>
                      <a:pt x="178" y="100"/>
                    </a:lnTo>
                    <a:lnTo>
                      <a:pt x="194" y="100"/>
                    </a:lnTo>
                    <a:lnTo>
                      <a:pt x="210" y="104"/>
                    </a:lnTo>
                    <a:lnTo>
                      <a:pt x="224" y="112"/>
                    </a:lnTo>
                    <a:lnTo>
                      <a:pt x="236" y="120"/>
                    </a:lnTo>
                    <a:lnTo>
                      <a:pt x="246" y="132"/>
                    </a:lnTo>
                    <a:lnTo>
                      <a:pt x="254" y="146"/>
                    </a:lnTo>
                    <a:lnTo>
                      <a:pt x="260" y="162"/>
                    </a:lnTo>
                    <a:lnTo>
                      <a:pt x="260" y="162"/>
                    </a:lnTo>
                    <a:lnTo>
                      <a:pt x="262" y="178"/>
                    </a:lnTo>
                    <a:lnTo>
                      <a:pt x="262" y="194"/>
                    </a:lnTo>
                    <a:lnTo>
                      <a:pt x="258" y="210"/>
                    </a:lnTo>
                    <a:lnTo>
                      <a:pt x="250" y="224"/>
                    </a:lnTo>
                    <a:lnTo>
                      <a:pt x="240" y="236"/>
                    </a:lnTo>
                    <a:lnTo>
                      <a:pt x="228" y="248"/>
                    </a:lnTo>
                    <a:lnTo>
                      <a:pt x="214" y="256"/>
                    </a:lnTo>
                    <a:lnTo>
                      <a:pt x="200" y="262"/>
                    </a:lnTo>
                    <a:lnTo>
                      <a:pt x="200" y="262"/>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9"/>
              <p:cNvSpPr>
                <a:spLocks noEditPoints="1"/>
              </p:cNvSpPr>
              <p:nvPr/>
            </p:nvSpPr>
            <p:spPr bwMode="auto">
              <a:xfrm>
                <a:off x="4993943" y="4504104"/>
                <a:ext cx="279974" cy="371902"/>
              </a:xfrm>
              <a:custGeom>
                <a:avLst/>
                <a:gdLst>
                  <a:gd name="T0" fmla="*/ 392 w 480"/>
                  <a:gd name="T1" fmla="*/ 300 h 556"/>
                  <a:gd name="T2" fmla="*/ 392 w 480"/>
                  <a:gd name="T3" fmla="*/ 316 h 556"/>
                  <a:gd name="T4" fmla="*/ 428 w 480"/>
                  <a:gd name="T5" fmla="*/ 320 h 556"/>
                  <a:gd name="T6" fmla="*/ 466 w 480"/>
                  <a:gd name="T7" fmla="*/ 338 h 556"/>
                  <a:gd name="T8" fmla="*/ 480 w 480"/>
                  <a:gd name="T9" fmla="*/ 382 h 556"/>
                  <a:gd name="T10" fmla="*/ 466 w 480"/>
                  <a:gd name="T11" fmla="*/ 432 h 556"/>
                  <a:gd name="T12" fmla="*/ 426 w 480"/>
                  <a:gd name="T13" fmla="*/ 468 h 556"/>
                  <a:gd name="T14" fmla="*/ 382 w 480"/>
                  <a:gd name="T15" fmla="*/ 480 h 556"/>
                  <a:gd name="T16" fmla="*/ 360 w 480"/>
                  <a:gd name="T17" fmla="*/ 484 h 556"/>
                  <a:gd name="T18" fmla="*/ 326 w 480"/>
                  <a:gd name="T19" fmla="*/ 512 h 556"/>
                  <a:gd name="T20" fmla="*/ 304 w 480"/>
                  <a:gd name="T21" fmla="*/ 532 h 556"/>
                  <a:gd name="T22" fmla="*/ 278 w 480"/>
                  <a:gd name="T23" fmla="*/ 550 h 556"/>
                  <a:gd name="T24" fmla="*/ 116 w 480"/>
                  <a:gd name="T25" fmla="*/ 556 h 556"/>
                  <a:gd name="T26" fmla="*/ 108 w 480"/>
                  <a:gd name="T27" fmla="*/ 548 h 556"/>
                  <a:gd name="T28" fmla="*/ 82 w 480"/>
                  <a:gd name="T29" fmla="*/ 526 h 556"/>
                  <a:gd name="T30" fmla="*/ 54 w 480"/>
                  <a:gd name="T31" fmla="*/ 504 h 556"/>
                  <a:gd name="T32" fmla="*/ 14 w 480"/>
                  <a:gd name="T33" fmla="*/ 424 h 556"/>
                  <a:gd name="T34" fmla="*/ 0 w 480"/>
                  <a:gd name="T35" fmla="*/ 312 h 556"/>
                  <a:gd name="T36" fmla="*/ 136 w 480"/>
                  <a:gd name="T37" fmla="*/ 26 h 556"/>
                  <a:gd name="T38" fmla="*/ 138 w 480"/>
                  <a:gd name="T39" fmla="*/ 60 h 556"/>
                  <a:gd name="T40" fmla="*/ 130 w 480"/>
                  <a:gd name="T41" fmla="*/ 98 h 556"/>
                  <a:gd name="T42" fmla="*/ 152 w 480"/>
                  <a:gd name="T43" fmla="*/ 176 h 556"/>
                  <a:gd name="T44" fmla="*/ 148 w 480"/>
                  <a:gd name="T45" fmla="*/ 206 h 556"/>
                  <a:gd name="T46" fmla="*/ 120 w 480"/>
                  <a:gd name="T47" fmla="*/ 254 h 556"/>
                  <a:gd name="T48" fmla="*/ 108 w 480"/>
                  <a:gd name="T49" fmla="*/ 276 h 556"/>
                  <a:gd name="T50" fmla="*/ 102 w 480"/>
                  <a:gd name="T51" fmla="*/ 232 h 556"/>
                  <a:gd name="T52" fmla="*/ 112 w 480"/>
                  <a:gd name="T53" fmla="*/ 170 h 556"/>
                  <a:gd name="T54" fmla="*/ 96 w 480"/>
                  <a:gd name="T55" fmla="*/ 104 h 556"/>
                  <a:gd name="T56" fmla="*/ 110 w 480"/>
                  <a:gd name="T57" fmla="*/ 58 h 556"/>
                  <a:gd name="T58" fmla="*/ 128 w 480"/>
                  <a:gd name="T59" fmla="*/ 22 h 556"/>
                  <a:gd name="T60" fmla="*/ 220 w 480"/>
                  <a:gd name="T61" fmla="*/ 0 h 556"/>
                  <a:gd name="T62" fmla="*/ 230 w 480"/>
                  <a:gd name="T63" fmla="*/ 36 h 556"/>
                  <a:gd name="T64" fmla="*/ 222 w 480"/>
                  <a:gd name="T65" fmla="*/ 84 h 556"/>
                  <a:gd name="T66" fmla="*/ 232 w 480"/>
                  <a:gd name="T67" fmla="*/ 134 h 556"/>
                  <a:gd name="T68" fmla="*/ 244 w 480"/>
                  <a:gd name="T69" fmla="*/ 194 h 556"/>
                  <a:gd name="T70" fmla="*/ 206 w 480"/>
                  <a:gd name="T71" fmla="*/ 258 h 556"/>
                  <a:gd name="T72" fmla="*/ 194 w 480"/>
                  <a:gd name="T73" fmla="*/ 280 h 556"/>
                  <a:gd name="T74" fmla="*/ 184 w 480"/>
                  <a:gd name="T75" fmla="*/ 260 h 556"/>
                  <a:gd name="T76" fmla="*/ 200 w 480"/>
                  <a:gd name="T77" fmla="*/ 208 h 556"/>
                  <a:gd name="T78" fmla="*/ 202 w 480"/>
                  <a:gd name="T79" fmla="*/ 168 h 556"/>
                  <a:gd name="T80" fmla="*/ 180 w 480"/>
                  <a:gd name="T81" fmla="*/ 100 h 556"/>
                  <a:gd name="T82" fmla="*/ 206 w 480"/>
                  <a:gd name="T83" fmla="*/ 36 h 556"/>
                  <a:gd name="T84" fmla="*/ 216 w 480"/>
                  <a:gd name="T85" fmla="*/ 6 h 556"/>
                  <a:gd name="T86" fmla="*/ 298 w 480"/>
                  <a:gd name="T87" fmla="*/ 20 h 556"/>
                  <a:gd name="T88" fmla="*/ 312 w 480"/>
                  <a:gd name="T89" fmla="*/ 56 h 556"/>
                  <a:gd name="T90" fmla="*/ 308 w 480"/>
                  <a:gd name="T91" fmla="*/ 90 h 556"/>
                  <a:gd name="T92" fmla="*/ 320 w 480"/>
                  <a:gd name="T93" fmla="*/ 130 h 556"/>
                  <a:gd name="T94" fmla="*/ 334 w 480"/>
                  <a:gd name="T95" fmla="*/ 174 h 556"/>
                  <a:gd name="T96" fmla="*/ 308 w 480"/>
                  <a:gd name="T97" fmla="*/ 230 h 556"/>
                  <a:gd name="T98" fmla="*/ 278 w 480"/>
                  <a:gd name="T99" fmla="*/ 278 h 556"/>
                  <a:gd name="T100" fmla="*/ 272 w 480"/>
                  <a:gd name="T101" fmla="*/ 268 h 556"/>
                  <a:gd name="T102" fmla="*/ 272 w 480"/>
                  <a:gd name="T103" fmla="*/ 242 h 556"/>
                  <a:gd name="T104" fmla="*/ 294 w 480"/>
                  <a:gd name="T105" fmla="*/ 186 h 556"/>
                  <a:gd name="T106" fmla="*/ 288 w 480"/>
                  <a:gd name="T107" fmla="*/ 144 h 556"/>
                  <a:gd name="T108" fmla="*/ 276 w 480"/>
                  <a:gd name="T109" fmla="*/ 86 h 556"/>
                  <a:gd name="T110" fmla="*/ 294 w 480"/>
                  <a:gd name="T111" fmla="*/ 30 h 556"/>
                  <a:gd name="T112" fmla="*/ 440 w 480"/>
                  <a:gd name="T113" fmla="*/ 346 h 556"/>
                  <a:gd name="T114" fmla="*/ 394 w 480"/>
                  <a:gd name="T115" fmla="*/ 350 h 556"/>
                  <a:gd name="T116" fmla="*/ 368 w 480"/>
                  <a:gd name="T117" fmla="*/ 460 h 556"/>
                  <a:gd name="T118" fmla="*/ 412 w 480"/>
                  <a:gd name="T119" fmla="*/ 448 h 556"/>
                  <a:gd name="T120" fmla="*/ 444 w 480"/>
                  <a:gd name="T121" fmla="*/ 420 h 556"/>
                  <a:gd name="T122" fmla="*/ 456 w 480"/>
                  <a:gd name="T123" fmla="*/ 37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0" h="556">
                    <a:moveTo>
                      <a:pt x="0" y="300"/>
                    </a:moveTo>
                    <a:lnTo>
                      <a:pt x="386" y="300"/>
                    </a:lnTo>
                    <a:lnTo>
                      <a:pt x="386" y="300"/>
                    </a:lnTo>
                    <a:lnTo>
                      <a:pt x="390" y="300"/>
                    </a:lnTo>
                    <a:lnTo>
                      <a:pt x="392" y="300"/>
                    </a:lnTo>
                    <a:lnTo>
                      <a:pt x="392" y="300"/>
                    </a:lnTo>
                    <a:lnTo>
                      <a:pt x="394" y="308"/>
                    </a:lnTo>
                    <a:lnTo>
                      <a:pt x="394" y="308"/>
                    </a:lnTo>
                    <a:lnTo>
                      <a:pt x="392" y="316"/>
                    </a:lnTo>
                    <a:lnTo>
                      <a:pt x="392" y="316"/>
                    </a:lnTo>
                    <a:lnTo>
                      <a:pt x="394" y="326"/>
                    </a:lnTo>
                    <a:lnTo>
                      <a:pt x="394" y="326"/>
                    </a:lnTo>
                    <a:lnTo>
                      <a:pt x="406" y="322"/>
                    </a:lnTo>
                    <a:lnTo>
                      <a:pt x="418" y="320"/>
                    </a:lnTo>
                    <a:lnTo>
                      <a:pt x="428" y="320"/>
                    </a:lnTo>
                    <a:lnTo>
                      <a:pt x="438" y="322"/>
                    </a:lnTo>
                    <a:lnTo>
                      <a:pt x="438" y="322"/>
                    </a:lnTo>
                    <a:lnTo>
                      <a:pt x="454" y="328"/>
                    </a:lnTo>
                    <a:lnTo>
                      <a:pt x="460" y="332"/>
                    </a:lnTo>
                    <a:lnTo>
                      <a:pt x="466" y="338"/>
                    </a:lnTo>
                    <a:lnTo>
                      <a:pt x="466" y="338"/>
                    </a:lnTo>
                    <a:lnTo>
                      <a:pt x="474" y="350"/>
                    </a:lnTo>
                    <a:lnTo>
                      <a:pt x="480" y="366"/>
                    </a:lnTo>
                    <a:lnTo>
                      <a:pt x="480" y="366"/>
                    </a:lnTo>
                    <a:lnTo>
                      <a:pt x="480" y="382"/>
                    </a:lnTo>
                    <a:lnTo>
                      <a:pt x="478" y="398"/>
                    </a:lnTo>
                    <a:lnTo>
                      <a:pt x="478" y="398"/>
                    </a:lnTo>
                    <a:lnTo>
                      <a:pt x="474" y="416"/>
                    </a:lnTo>
                    <a:lnTo>
                      <a:pt x="466" y="432"/>
                    </a:lnTo>
                    <a:lnTo>
                      <a:pt x="466" y="432"/>
                    </a:lnTo>
                    <a:lnTo>
                      <a:pt x="456" y="448"/>
                    </a:lnTo>
                    <a:lnTo>
                      <a:pt x="444" y="460"/>
                    </a:lnTo>
                    <a:lnTo>
                      <a:pt x="444" y="460"/>
                    </a:lnTo>
                    <a:lnTo>
                      <a:pt x="426" y="468"/>
                    </a:lnTo>
                    <a:lnTo>
                      <a:pt x="426" y="468"/>
                    </a:lnTo>
                    <a:lnTo>
                      <a:pt x="406" y="476"/>
                    </a:lnTo>
                    <a:lnTo>
                      <a:pt x="406" y="476"/>
                    </a:lnTo>
                    <a:lnTo>
                      <a:pt x="396" y="478"/>
                    </a:lnTo>
                    <a:lnTo>
                      <a:pt x="396" y="478"/>
                    </a:lnTo>
                    <a:lnTo>
                      <a:pt x="382" y="480"/>
                    </a:lnTo>
                    <a:lnTo>
                      <a:pt x="382" y="480"/>
                    </a:lnTo>
                    <a:lnTo>
                      <a:pt x="370" y="482"/>
                    </a:lnTo>
                    <a:lnTo>
                      <a:pt x="370" y="482"/>
                    </a:lnTo>
                    <a:lnTo>
                      <a:pt x="360" y="484"/>
                    </a:lnTo>
                    <a:lnTo>
                      <a:pt x="360" y="484"/>
                    </a:lnTo>
                    <a:lnTo>
                      <a:pt x="346" y="492"/>
                    </a:lnTo>
                    <a:lnTo>
                      <a:pt x="346" y="492"/>
                    </a:lnTo>
                    <a:lnTo>
                      <a:pt x="336" y="500"/>
                    </a:lnTo>
                    <a:lnTo>
                      <a:pt x="336" y="500"/>
                    </a:lnTo>
                    <a:lnTo>
                      <a:pt x="326" y="512"/>
                    </a:lnTo>
                    <a:lnTo>
                      <a:pt x="326" y="512"/>
                    </a:lnTo>
                    <a:lnTo>
                      <a:pt x="318" y="522"/>
                    </a:lnTo>
                    <a:lnTo>
                      <a:pt x="318" y="522"/>
                    </a:lnTo>
                    <a:lnTo>
                      <a:pt x="304" y="532"/>
                    </a:lnTo>
                    <a:lnTo>
                      <a:pt x="304" y="532"/>
                    </a:lnTo>
                    <a:lnTo>
                      <a:pt x="292" y="538"/>
                    </a:lnTo>
                    <a:lnTo>
                      <a:pt x="292" y="538"/>
                    </a:lnTo>
                    <a:lnTo>
                      <a:pt x="282" y="544"/>
                    </a:lnTo>
                    <a:lnTo>
                      <a:pt x="282" y="544"/>
                    </a:lnTo>
                    <a:lnTo>
                      <a:pt x="278" y="550"/>
                    </a:lnTo>
                    <a:lnTo>
                      <a:pt x="276" y="554"/>
                    </a:lnTo>
                    <a:lnTo>
                      <a:pt x="122" y="554"/>
                    </a:lnTo>
                    <a:lnTo>
                      <a:pt x="122" y="554"/>
                    </a:lnTo>
                    <a:lnTo>
                      <a:pt x="118" y="556"/>
                    </a:lnTo>
                    <a:lnTo>
                      <a:pt x="116" y="556"/>
                    </a:lnTo>
                    <a:lnTo>
                      <a:pt x="116" y="556"/>
                    </a:lnTo>
                    <a:lnTo>
                      <a:pt x="112" y="552"/>
                    </a:lnTo>
                    <a:lnTo>
                      <a:pt x="112" y="552"/>
                    </a:lnTo>
                    <a:lnTo>
                      <a:pt x="108" y="548"/>
                    </a:lnTo>
                    <a:lnTo>
                      <a:pt x="108" y="548"/>
                    </a:lnTo>
                    <a:lnTo>
                      <a:pt x="104" y="542"/>
                    </a:lnTo>
                    <a:lnTo>
                      <a:pt x="104" y="542"/>
                    </a:lnTo>
                    <a:lnTo>
                      <a:pt x="94" y="534"/>
                    </a:lnTo>
                    <a:lnTo>
                      <a:pt x="94" y="534"/>
                    </a:lnTo>
                    <a:lnTo>
                      <a:pt x="82" y="526"/>
                    </a:lnTo>
                    <a:lnTo>
                      <a:pt x="82" y="526"/>
                    </a:lnTo>
                    <a:lnTo>
                      <a:pt x="68" y="516"/>
                    </a:lnTo>
                    <a:lnTo>
                      <a:pt x="68" y="516"/>
                    </a:lnTo>
                    <a:lnTo>
                      <a:pt x="54" y="504"/>
                    </a:lnTo>
                    <a:lnTo>
                      <a:pt x="54" y="504"/>
                    </a:lnTo>
                    <a:lnTo>
                      <a:pt x="40" y="488"/>
                    </a:lnTo>
                    <a:lnTo>
                      <a:pt x="30" y="468"/>
                    </a:lnTo>
                    <a:lnTo>
                      <a:pt x="30" y="468"/>
                    </a:lnTo>
                    <a:lnTo>
                      <a:pt x="20" y="448"/>
                    </a:lnTo>
                    <a:lnTo>
                      <a:pt x="14" y="424"/>
                    </a:lnTo>
                    <a:lnTo>
                      <a:pt x="14" y="424"/>
                    </a:lnTo>
                    <a:lnTo>
                      <a:pt x="8" y="400"/>
                    </a:lnTo>
                    <a:lnTo>
                      <a:pt x="4" y="372"/>
                    </a:lnTo>
                    <a:lnTo>
                      <a:pt x="4" y="372"/>
                    </a:lnTo>
                    <a:lnTo>
                      <a:pt x="0" y="312"/>
                    </a:lnTo>
                    <a:lnTo>
                      <a:pt x="0" y="300"/>
                    </a:lnTo>
                    <a:close/>
                    <a:moveTo>
                      <a:pt x="132" y="20"/>
                    </a:moveTo>
                    <a:lnTo>
                      <a:pt x="132" y="20"/>
                    </a:lnTo>
                    <a:lnTo>
                      <a:pt x="136" y="22"/>
                    </a:lnTo>
                    <a:lnTo>
                      <a:pt x="136" y="26"/>
                    </a:lnTo>
                    <a:lnTo>
                      <a:pt x="138" y="36"/>
                    </a:lnTo>
                    <a:lnTo>
                      <a:pt x="138" y="36"/>
                    </a:lnTo>
                    <a:lnTo>
                      <a:pt x="140" y="48"/>
                    </a:lnTo>
                    <a:lnTo>
                      <a:pt x="140" y="48"/>
                    </a:lnTo>
                    <a:lnTo>
                      <a:pt x="138" y="60"/>
                    </a:lnTo>
                    <a:lnTo>
                      <a:pt x="136" y="70"/>
                    </a:lnTo>
                    <a:lnTo>
                      <a:pt x="132" y="90"/>
                    </a:lnTo>
                    <a:lnTo>
                      <a:pt x="132" y="90"/>
                    </a:lnTo>
                    <a:lnTo>
                      <a:pt x="130" y="98"/>
                    </a:lnTo>
                    <a:lnTo>
                      <a:pt x="130" y="98"/>
                    </a:lnTo>
                    <a:lnTo>
                      <a:pt x="134" y="112"/>
                    </a:lnTo>
                    <a:lnTo>
                      <a:pt x="142" y="140"/>
                    </a:lnTo>
                    <a:lnTo>
                      <a:pt x="142" y="140"/>
                    </a:lnTo>
                    <a:lnTo>
                      <a:pt x="150" y="164"/>
                    </a:lnTo>
                    <a:lnTo>
                      <a:pt x="152" y="176"/>
                    </a:lnTo>
                    <a:lnTo>
                      <a:pt x="154" y="186"/>
                    </a:lnTo>
                    <a:lnTo>
                      <a:pt x="154" y="186"/>
                    </a:lnTo>
                    <a:lnTo>
                      <a:pt x="152" y="194"/>
                    </a:lnTo>
                    <a:lnTo>
                      <a:pt x="148" y="206"/>
                    </a:lnTo>
                    <a:lnTo>
                      <a:pt x="148" y="206"/>
                    </a:lnTo>
                    <a:lnTo>
                      <a:pt x="144" y="216"/>
                    </a:lnTo>
                    <a:lnTo>
                      <a:pt x="140" y="224"/>
                    </a:lnTo>
                    <a:lnTo>
                      <a:pt x="128" y="240"/>
                    </a:lnTo>
                    <a:lnTo>
                      <a:pt x="128" y="240"/>
                    </a:lnTo>
                    <a:lnTo>
                      <a:pt x="120" y="254"/>
                    </a:lnTo>
                    <a:lnTo>
                      <a:pt x="116" y="268"/>
                    </a:lnTo>
                    <a:lnTo>
                      <a:pt x="116" y="268"/>
                    </a:lnTo>
                    <a:lnTo>
                      <a:pt x="112" y="274"/>
                    </a:lnTo>
                    <a:lnTo>
                      <a:pt x="108" y="276"/>
                    </a:lnTo>
                    <a:lnTo>
                      <a:pt x="108" y="276"/>
                    </a:lnTo>
                    <a:lnTo>
                      <a:pt x="104" y="274"/>
                    </a:lnTo>
                    <a:lnTo>
                      <a:pt x="102" y="268"/>
                    </a:lnTo>
                    <a:lnTo>
                      <a:pt x="98" y="244"/>
                    </a:lnTo>
                    <a:lnTo>
                      <a:pt x="102" y="232"/>
                    </a:lnTo>
                    <a:lnTo>
                      <a:pt x="102" y="232"/>
                    </a:lnTo>
                    <a:lnTo>
                      <a:pt x="110" y="208"/>
                    </a:lnTo>
                    <a:lnTo>
                      <a:pt x="112" y="196"/>
                    </a:lnTo>
                    <a:lnTo>
                      <a:pt x="112" y="186"/>
                    </a:lnTo>
                    <a:lnTo>
                      <a:pt x="112" y="186"/>
                    </a:lnTo>
                    <a:lnTo>
                      <a:pt x="112" y="170"/>
                    </a:lnTo>
                    <a:lnTo>
                      <a:pt x="108" y="158"/>
                    </a:lnTo>
                    <a:lnTo>
                      <a:pt x="102" y="142"/>
                    </a:lnTo>
                    <a:lnTo>
                      <a:pt x="102" y="142"/>
                    </a:lnTo>
                    <a:lnTo>
                      <a:pt x="98" y="124"/>
                    </a:lnTo>
                    <a:lnTo>
                      <a:pt x="96" y="104"/>
                    </a:lnTo>
                    <a:lnTo>
                      <a:pt x="96" y="104"/>
                    </a:lnTo>
                    <a:lnTo>
                      <a:pt x="96" y="94"/>
                    </a:lnTo>
                    <a:lnTo>
                      <a:pt x="100" y="82"/>
                    </a:lnTo>
                    <a:lnTo>
                      <a:pt x="104" y="70"/>
                    </a:lnTo>
                    <a:lnTo>
                      <a:pt x="110" y="58"/>
                    </a:lnTo>
                    <a:lnTo>
                      <a:pt x="120" y="42"/>
                    </a:lnTo>
                    <a:lnTo>
                      <a:pt x="120" y="42"/>
                    </a:lnTo>
                    <a:lnTo>
                      <a:pt x="126" y="26"/>
                    </a:lnTo>
                    <a:lnTo>
                      <a:pt x="126" y="26"/>
                    </a:lnTo>
                    <a:lnTo>
                      <a:pt x="128" y="22"/>
                    </a:lnTo>
                    <a:lnTo>
                      <a:pt x="132" y="20"/>
                    </a:lnTo>
                    <a:lnTo>
                      <a:pt x="132" y="20"/>
                    </a:lnTo>
                    <a:close/>
                    <a:moveTo>
                      <a:pt x="218" y="0"/>
                    </a:moveTo>
                    <a:lnTo>
                      <a:pt x="218" y="0"/>
                    </a:lnTo>
                    <a:lnTo>
                      <a:pt x="220" y="0"/>
                    </a:lnTo>
                    <a:lnTo>
                      <a:pt x="222" y="2"/>
                    </a:lnTo>
                    <a:lnTo>
                      <a:pt x="226" y="10"/>
                    </a:lnTo>
                    <a:lnTo>
                      <a:pt x="228" y="22"/>
                    </a:lnTo>
                    <a:lnTo>
                      <a:pt x="228" y="22"/>
                    </a:lnTo>
                    <a:lnTo>
                      <a:pt x="230" y="36"/>
                    </a:lnTo>
                    <a:lnTo>
                      <a:pt x="230" y="36"/>
                    </a:lnTo>
                    <a:lnTo>
                      <a:pt x="230" y="50"/>
                    </a:lnTo>
                    <a:lnTo>
                      <a:pt x="226" y="66"/>
                    </a:lnTo>
                    <a:lnTo>
                      <a:pt x="226" y="66"/>
                    </a:lnTo>
                    <a:lnTo>
                      <a:pt x="222" y="84"/>
                    </a:lnTo>
                    <a:lnTo>
                      <a:pt x="220" y="96"/>
                    </a:lnTo>
                    <a:lnTo>
                      <a:pt x="220" y="96"/>
                    </a:lnTo>
                    <a:lnTo>
                      <a:pt x="222" y="112"/>
                    </a:lnTo>
                    <a:lnTo>
                      <a:pt x="232" y="134"/>
                    </a:lnTo>
                    <a:lnTo>
                      <a:pt x="232" y="134"/>
                    </a:lnTo>
                    <a:lnTo>
                      <a:pt x="242" y="160"/>
                    </a:lnTo>
                    <a:lnTo>
                      <a:pt x="246" y="170"/>
                    </a:lnTo>
                    <a:lnTo>
                      <a:pt x="246" y="180"/>
                    </a:lnTo>
                    <a:lnTo>
                      <a:pt x="246" y="180"/>
                    </a:lnTo>
                    <a:lnTo>
                      <a:pt x="244" y="194"/>
                    </a:lnTo>
                    <a:lnTo>
                      <a:pt x="240" y="208"/>
                    </a:lnTo>
                    <a:lnTo>
                      <a:pt x="230" y="224"/>
                    </a:lnTo>
                    <a:lnTo>
                      <a:pt x="218" y="240"/>
                    </a:lnTo>
                    <a:lnTo>
                      <a:pt x="218" y="240"/>
                    </a:lnTo>
                    <a:lnTo>
                      <a:pt x="206" y="258"/>
                    </a:lnTo>
                    <a:lnTo>
                      <a:pt x="200" y="270"/>
                    </a:lnTo>
                    <a:lnTo>
                      <a:pt x="200" y="270"/>
                    </a:lnTo>
                    <a:lnTo>
                      <a:pt x="198" y="278"/>
                    </a:lnTo>
                    <a:lnTo>
                      <a:pt x="194" y="280"/>
                    </a:lnTo>
                    <a:lnTo>
                      <a:pt x="194" y="280"/>
                    </a:lnTo>
                    <a:lnTo>
                      <a:pt x="190" y="280"/>
                    </a:lnTo>
                    <a:lnTo>
                      <a:pt x="188" y="278"/>
                    </a:lnTo>
                    <a:lnTo>
                      <a:pt x="186" y="270"/>
                    </a:lnTo>
                    <a:lnTo>
                      <a:pt x="184" y="260"/>
                    </a:lnTo>
                    <a:lnTo>
                      <a:pt x="184" y="260"/>
                    </a:lnTo>
                    <a:lnTo>
                      <a:pt x="184" y="256"/>
                    </a:lnTo>
                    <a:lnTo>
                      <a:pt x="184" y="256"/>
                    </a:lnTo>
                    <a:lnTo>
                      <a:pt x="186" y="244"/>
                    </a:lnTo>
                    <a:lnTo>
                      <a:pt x="192" y="230"/>
                    </a:lnTo>
                    <a:lnTo>
                      <a:pt x="200" y="208"/>
                    </a:lnTo>
                    <a:lnTo>
                      <a:pt x="200" y="208"/>
                    </a:lnTo>
                    <a:lnTo>
                      <a:pt x="202" y="198"/>
                    </a:lnTo>
                    <a:lnTo>
                      <a:pt x="204" y="188"/>
                    </a:lnTo>
                    <a:lnTo>
                      <a:pt x="204" y="188"/>
                    </a:lnTo>
                    <a:lnTo>
                      <a:pt x="202" y="168"/>
                    </a:lnTo>
                    <a:lnTo>
                      <a:pt x="196" y="148"/>
                    </a:lnTo>
                    <a:lnTo>
                      <a:pt x="188" y="128"/>
                    </a:lnTo>
                    <a:lnTo>
                      <a:pt x="188" y="128"/>
                    </a:lnTo>
                    <a:lnTo>
                      <a:pt x="182" y="114"/>
                    </a:lnTo>
                    <a:lnTo>
                      <a:pt x="180" y="100"/>
                    </a:lnTo>
                    <a:lnTo>
                      <a:pt x="180" y="100"/>
                    </a:lnTo>
                    <a:lnTo>
                      <a:pt x="182" y="90"/>
                    </a:lnTo>
                    <a:lnTo>
                      <a:pt x="184" y="80"/>
                    </a:lnTo>
                    <a:lnTo>
                      <a:pt x="196" y="54"/>
                    </a:lnTo>
                    <a:lnTo>
                      <a:pt x="206" y="36"/>
                    </a:lnTo>
                    <a:lnTo>
                      <a:pt x="206" y="36"/>
                    </a:lnTo>
                    <a:lnTo>
                      <a:pt x="210" y="26"/>
                    </a:lnTo>
                    <a:lnTo>
                      <a:pt x="212" y="18"/>
                    </a:lnTo>
                    <a:lnTo>
                      <a:pt x="212" y="18"/>
                    </a:lnTo>
                    <a:lnTo>
                      <a:pt x="216" y="6"/>
                    </a:lnTo>
                    <a:lnTo>
                      <a:pt x="216" y="2"/>
                    </a:lnTo>
                    <a:lnTo>
                      <a:pt x="218" y="0"/>
                    </a:lnTo>
                    <a:lnTo>
                      <a:pt x="218" y="0"/>
                    </a:lnTo>
                    <a:close/>
                    <a:moveTo>
                      <a:pt x="298" y="20"/>
                    </a:moveTo>
                    <a:lnTo>
                      <a:pt x="298" y="20"/>
                    </a:lnTo>
                    <a:lnTo>
                      <a:pt x="300" y="20"/>
                    </a:lnTo>
                    <a:lnTo>
                      <a:pt x="304" y="24"/>
                    </a:lnTo>
                    <a:lnTo>
                      <a:pt x="306" y="36"/>
                    </a:lnTo>
                    <a:lnTo>
                      <a:pt x="308" y="42"/>
                    </a:lnTo>
                    <a:lnTo>
                      <a:pt x="312" y="56"/>
                    </a:lnTo>
                    <a:lnTo>
                      <a:pt x="312" y="56"/>
                    </a:lnTo>
                    <a:lnTo>
                      <a:pt x="312" y="64"/>
                    </a:lnTo>
                    <a:lnTo>
                      <a:pt x="312" y="64"/>
                    </a:lnTo>
                    <a:lnTo>
                      <a:pt x="312" y="74"/>
                    </a:lnTo>
                    <a:lnTo>
                      <a:pt x="308" y="90"/>
                    </a:lnTo>
                    <a:lnTo>
                      <a:pt x="308" y="90"/>
                    </a:lnTo>
                    <a:lnTo>
                      <a:pt x="308" y="94"/>
                    </a:lnTo>
                    <a:lnTo>
                      <a:pt x="308" y="94"/>
                    </a:lnTo>
                    <a:lnTo>
                      <a:pt x="312" y="108"/>
                    </a:lnTo>
                    <a:lnTo>
                      <a:pt x="320" y="130"/>
                    </a:lnTo>
                    <a:lnTo>
                      <a:pt x="320" y="130"/>
                    </a:lnTo>
                    <a:lnTo>
                      <a:pt x="330" y="154"/>
                    </a:lnTo>
                    <a:lnTo>
                      <a:pt x="332" y="164"/>
                    </a:lnTo>
                    <a:lnTo>
                      <a:pt x="334" y="174"/>
                    </a:lnTo>
                    <a:lnTo>
                      <a:pt x="334" y="174"/>
                    </a:lnTo>
                    <a:lnTo>
                      <a:pt x="332" y="186"/>
                    </a:lnTo>
                    <a:lnTo>
                      <a:pt x="328" y="200"/>
                    </a:lnTo>
                    <a:lnTo>
                      <a:pt x="320" y="214"/>
                    </a:lnTo>
                    <a:lnTo>
                      <a:pt x="308" y="230"/>
                    </a:lnTo>
                    <a:lnTo>
                      <a:pt x="308" y="230"/>
                    </a:lnTo>
                    <a:lnTo>
                      <a:pt x="292" y="254"/>
                    </a:lnTo>
                    <a:lnTo>
                      <a:pt x="284" y="270"/>
                    </a:lnTo>
                    <a:lnTo>
                      <a:pt x="284" y="270"/>
                    </a:lnTo>
                    <a:lnTo>
                      <a:pt x="282" y="276"/>
                    </a:lnTo>
                    <a:lnTo>
                      <a:pt x="278" y="278"/>
                    </a:lnTo>
                    <a:lnTo>
                      <a:pt x="278" y="278"/>
                    </a:lnTo>
                    <a:lnTo>
                      <a:pt x="274" y="278"/>
                    </a:lnTo>
                    <a:lnTo>
                      <a:pt x="274" y="276"/>
                    </a:lnTo>
                    <a:lnTo>
                      <a:pt x="272" y="268"/>
                    </a:lnTo>
                    <a:lnTo>
                      <a:pt x="272" y="268"/>
                    </a:lnTo>
                    <a:lnTo>
                      <a:pt x="270" y="256"/>
                    </a:lnTo>
                    <a:lnTo>
                      <a:pt x="270" y="256"/>
                    </a:lnTo>
                    <a:lnTo>
                      <a:pt x="270" y="252"/>
                    </a:lnTo>
                    <a:lnTo>
                      <a:pt x="270" y="252"/>
                    </a:lnTo>
                    <a:lnTo>
                      <a:pt x="272" y="242"/>
                    </a:lnTo>
                    <a:lnTo>
                      <a:pt x="280" y="228"/>
                    </a:lnTo>
                    <a:lnTo>
                      <a:pt x="280" y="228"/>
                    </a:lnTo>
                    <a:lnTo>
                      <a:pt x="286" y="212"/>
                    </a:lnTo>
                    <a:lnTo>
                      <a:pt x="292" y="198"/>
                    </a:lnTo>
                    <a:lnTo>
                      <a:pt x="294" y="186"/>
                    </a:lnTo>
                    <a:lnTo>
                      <a:pt x="296" y="174"/>
                    </a:lnTo>
                    <a:lnTo>
                      <a:pt x="296" y="174"/>
                    </a:lnTo>
                    <a:lnTo>
                      <a:pt x="294" y="160"/>
                    </a:lnTo>
                    <a:lnTo>
                      <a:pt x="288" y="144"/>
                    </a:lnTo>
                    <a:lnTo>
                      <a:pt x="288" y="144"/>
                    </a:lnTo>
                    <a:lnTo>
                      <a:pt x="278" y="118"/>
                    </a:lnTo>
                    <a:lnTo>
                      <a:pt x="276" y="108"/>
                    </a:lnTo>
                    <a:lnTo>
                      <a:pt x="274" y="100"/>
                    </a:lnTo>
                    <a:lnTo>
                      <a:pt x="274" y="100"/>
                    </a:lnTo>
                    <a:lnTo>
                      <a:pt x="276" y="86"/>
                    </a:lnTo>
                    <a:lnTo>
                      <a:pt x="280" y="74"/>
                    </a:lnTo>
                    <a:lnTo>
                      <a:pt x="286" y="56"/>
                    </a:lnTo>
                    <a:lnTo>
                      <a:pt x="286" y="56"/>
                    </a:lnTo>
                    <a:lnTo>
                      <a:pt x="292" y="40"/>
                    </a:lnTo>
                    <a:lnTo>
                      <a:pt x="294" y="30"/>
                    </a:lnTo>
                    <a:lnTo>
                      <a:pt x="294" y="30"/>
                    </a:lnTo>
                    <a:lnTo>
                      <a:pt x="296" y="22"/>
                    </a:lnTo>
                    <a:lnTo>
                      <a:pt x="298" y="20"/>
                    </a:lnTo>
                    <a:lnTo>
                      <a:pt x="298" y="20"/>
                    </a:lnTo>
                    <a:close/>
                    <a:moveTo>
                      <a:pt x="440" y="346"/>
                    </a:moveTo>
                    <a:lnTo>
                      <a:pt x="440" y="346"/>
                    </a:lnTo>
                    <a:lnTo>
                      <a:pt x="426" y="346"/>
                    </a:lnTo>
                    <a:lnTo>
                      <a:pt x="414" y="348"/>
                    </a:lnTo>
                    <a:lnTo>
                      <a:pt x="414" y="348"/>
                    </a:lnTo>
                    <a:lnTo>
                      <a:pt x="394" y="350"/>
                    </a:lnTo>
                    <a:lnTo>
                      <a:pt x="394" y="350"/>
                    </a:lnTo>
                    <a:lnTo>
                      <a:pt x="382" y="406"/>
                    </a:lnTo>
                    <a:lnTo>
                      <a:pt x="382" y="406"/>
                    </a:lnTo>
                    <a:lnTo>
                      <a:pt x="376" y="434"/>
                    </a:lnTo>
                    <a:lnTo>
                      <a:pt x="368" y="460"/>
                    </a:lnTo>
                    <a:lnTo>
                      <a:pt x="368" y="460"/>
                    </a:lnTo>
                    <a:lnTo>
                      <a:pt x="382" y="458"/>
                    </a:lnTo>
                    <a:lnTo>
                      <a:pt x="398" y="454"/>
                    </a:lnTo>
                    <a:lnTo>
                      <a:pt x="398" y="454"/>
                    </a:lnTo>
                    <a:lnTo>
                      <a:pt x="412" y="448"/>
                    </a:lnTo>
                    <a:lnTo>
                      <a:pt x="424" y="440"/>
                    </a:lnTo>
                    <a:lnTo>
                      <a:pt x="424" y="440"/>
                    </a:lnTo>
                    <a:lnTo>
                      <a:pt x="436" y="430"/>
                    </a:lnTo>
                    <a:lnTo>
                      <a:pt x="444" y="420"/>
                    </a:lnTo>
                    <a:lnTo>
                      <a:pt x="444" y="420"/>
                    </a:lnTo>
                    <a:lnTo>
                      <a:pt x="452" y="408"/>
                    </a:lnTo>
                    <a:lnTo>
                      <a:pt x="456" y="396"/>
                    </a:lnTo>
                    <a:lnTo>
                      <a:pt x="456" y="396"/>
                    </a:lnTo>
                    <a:lnTo>
                      <a:pt x="458" y="384"/>
                    </a:lnTo>
                    <a:lnTo>
                      <a:pt x="456" y="370"/>
                    </a:lnTo>
                    <a:lnTo>
                      <a:pt x="456" y="370"/>
                    </a:lnTo>
                    <a:lnTo>
                      <a:pt x="450" y="358"/>
                    </a:lnTo>
                    <a:lnTo>
                      <a:pt x="440" y="346"/>
                    </a:lnTo>
                    <a:lnTo>
                      <a:pt x="440" y="346"/>
                    </a:lnTo>
                    <a:close/>
                  </a:path>
                </a:pathLst>
              </a:custGeom>
              <a:solidFill>
                <a:srgbClr val="B25538"/>
              </a:solidFill>
              <a:ln w="1270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p:nvGrpSpPr>
        <p:grpSpPr>
          <a:xfrm>
            <a:off x="2112607" y="2017574"/>
            <a:ext cx="515177" cy="482168"/>
            <a:chOff x="2040599" y="2017574"/>
            <a:chExt cx="515177" cy="482168"/>
          </a:xfrm>
        </p:grpSpPr>
        <p:sp useBgFill="1">
          <p:nvSpPr>
            <p:cNvPr id="86" name="右箭头 85"/>
            <p:cNvSpPr/>
            <p:nvPr/>
          </p:nvSpPr>
          <p:spPr>
            <a:xfrm>
              <a:off x="2123728" y="2067694"/>
              <a:ext cx="375556" cy="40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流程图: 联系 87"/>
            <p:cNvSpPr/>
            <p:nvPr/>
          </p:nvSpPr>
          <p:spPr>
            <a:xfrm>
              <a:off x="2040599" y="2017574"/>
              <a:ext cx="515177" cy="482168"/>
            </a:xfrm>
            <a:prstGeom prst="flowChartConnector">
              <a:avLst/>
            </a:prstGeom>
            <a:no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a:off x="5463746" y="2049610"/>
            <a:ext cx="515177" cy="482168"/>
            <a:chOff x="2040599" y="2017574"/>
            <a:chExt cx="515177" cy="482168"/>
          </a:xfrm>
        </p:grpSpPr>
        <p:sp useBgFill="1">
          <p:nvSpPr>
            <p:cNvPr id="91" name="右箭头 90"/>
            <p:cNvSpPr/>
            <p:nvPr/>
          </p:nvSpPr>
          <p:spPr>
            <a:xfrm>
              <a:off x="2123728" y="2067694"/>
              <a:ext cx="375556" cy="40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联系 91"/>
            <p:cNvSpPr/>
            <p:nvPr/>
          </p:nvSpPr>
          <p:spPr>
            <a:xfrm>
              <a:off x="2040599" y="2017574"/>
              <a:ext cx="515177" cy="482168"/>
            </a:xfrm>
            <a:prstGeom prst="flowChartConnector">
              <a:avLst/>
            </a:prstGeom>
            <a:no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p:cNvSpPr txBox="1"/>
          <p:nvPr/>
        </p:nvSpPr>
        <p:spPr>
          <a:xfrm>
            <a:off x="251520" y="3579862"/>
            <a:ext cx="8568952"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单体应用，所有功能都集中在一个系统中，系统总部采用</a:t>
            </a:r>
            <a:r>
              <a:rPr lang="en-US" altLang="zh-CN" dirty="0" smtClean="0"/>
              <a:t>MVC</a:t>
            </a:r>
            <a:r>
              <a:rPr lang="zh-CN" altLang="en-US" dirty="0" smtClean="0"/>
              <a:t>等分层架构实现。同时配合</a:t>
            </a:r>
            <a:r>
              <a:rPr lang="en-US" altLang="zh-CN" dirty="0" err="1" smtClean="0"/>
              <a:t>nginx</a:t>
            </a:r>
            <a:r>
              <a:rPr lang="zh-CN" altLang="en-US" dirty="0" smtClean="0"/>
              <a:t>等中间件进行集群部署。</a:t>
            </a:r>
            <a:endParaRPr lang="en-US" altLang="zh-CN" dirty="0" smtClean="0"/>
          </a:p>
          <a:p>
            <a:pPr marL="285750" indent="-285750">
              <a:buFont typeface="Wingdings" panose="05000000000000000000" pitchFamily="2" charset="2"/>
              <a:buChar char="l"/>
            </a:pPr>
            <a:r>
              <a:rPr lang="zh-CN" altLang="en-US" dirty="0" smtClean="0"/>
              <a:t>分布式系统，将单体系统拆分成多个不同能力的子系统，各子系统同样采用集群部署。</a:t>
            </a:r>
            <a:endParaRPr lang="en-US" altLang="zh-CN" dirty="0" smtClean="0"/>
          </a:p>
          <a:p>
            <a:pPr marL="285750" indent="-285750">
              <a:buFont typeface="Wingdings" panose="05000000000000000000" pitchFamily="2" charset="2"/>
              <a:buChar char="l"/>
            </a:pPr>
            <a:r>
              <a:rPr lang="zh-CN" altLang="en-US" dirty="0" smtClean="0"/>
              <a:t>微服务系统，微服务风格实现分布式系统，增加了服务治理等构件。</a:t>
            </a:r>
            <a:endParaRPr lang="zh-CN" altLang="en-US" dirty="0"/>
          </a:p>
        </p:txBody>
      </p:sp>
      <p:sp>
        <p:nvSpPr>
          <p:cNvPr id="94" name="文本框 93"/>
          <p:cNvSpPr txBox="1"/>
          <p:nvPr/>
        </p:nvSpPr>
        <p:spPr>
          <a:xfrm>
            <a:off x="395536" y="771912"/>
            <a:ext cx="1224136" cy="369332"/>
          </a:xfrm>
          <a:prstGeom prst="rect">
            <a:avLst/>
          </a:prstGeom>
          <a:noFill/>
        </p:spPr>
        <p:txBody>
          <a:bodyPr wrap="square" rtlCol="0">
            <a:spAutoFit/>
          </a:bodyPr>
          <a:lstStyle/>
          <a:p>
            <a:r>
              <a:rPr lang="zh-CN" altLang="en-US" dirty="0" smtClean="0"/>
              <a:t>单体架构</a:t>
            </a:r>
            <a:endParaRPr lang="zh-CN" altLang="en-US" dirty="0"/>
          </a:p>
        </p:txBody>
      </p:sp>
      <p:sp>
        <p:nvSpPr>
          <p:cNvPr id="95" name="文本框 94"/>
          <p:cNvSpPr txBox="1"/>
          <p:nvPr/>
        </p:nvSpPr>
        <p:spPr>
          <a:xfrm>
            <a:off x="3418005" y="767085"/>
            <a:ext cx="1375321" cy="369332"/>
          </a:xfrm>
          <a:prstGeom prst="rect">
            <a:avLst/>
          </a:prstGeom>
          <a:noFill/>
        </p:spPr>
        <p:txBody>
          <a:bodyPr wrap="square" rtlCol="0">
            <a:spAutoFit/>
          </a:bodyPr>
          <a:lstStyle/>
          <a:p>
            <a:r>
              <a:rPr lang="zh-CN" altLang="en-US" dirty="0" smtClean="0"/>
              <a:t>分布式架构</a:t>
            </a:r>
            <a:endParaRPr lang="zh-CN" altLang="en-US" dirty="0"/>
          </a:p>
        </p:txBody>
      </p:sp>
      <p:sp>
        <p:nvSpPr>
          <p:cNvPr id="96" name="文本框 95"/>
          <p:cNvSpPr txBox="1"/>
          <p:nvPr/>
        </p:nvSpPr>
        <p:spPr>
          <a:xfrm>
            <a:off x="6948264" y="775929"/>
            <a:ext cx="1381059" cy="369332"/>
          </a:xfrm>
          <a:prstGeom prst="rect">
            <a:avLst/>
          </a:prstGeom>
          <a:noFill/>
        </p:spPr>
        <p:txBody>
          <a:bodyPr wrap="square" rtlCol="0">
            <a:spAutoFit/>
          </a:bodyPr>
          <a:lstStyle/>
          <a:p>
            <a:r>
              <a:rPr lang="zh-CN" altLang="en-US" dirty="0"/>
              <a:t>微</a:t>
            </a:r>
            <a:r>
              <a:rPr lang="zh-CN" altLang="en-US" dirty="0" smtClean="0"/>
              <a:t>服务架构</a:t>
            </a:r>
            <a:endParaRPr lang="zh-CN" altLang="en-US" dirty="0"/>
          </a:p>
        </p:txBody>
      </p:sp>
    </p:spTree>
    <p:extLst>
      <p:ext uri="{BB962C8B-B14F-4D97-AF65-F5344CB8AC3E}">
        <p14:creationId xmlns:p14="http://schemas.microsoft.com/office/powerpoint/2010/main" val="110692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肘形连接符 24"/>
          <p:cNvCxnSpPr/>
          <p:nvPr/>
        </p:nvCxnSpPr>
        <p:spPr>
          <a:xfrm flipV="1">
            <a:off x="1543684" y="807389"/>
            <a:ext cx="5831257" cy="828257"/>
          </a:xfrm>
          <a:prstGeom prst="bentConnector3">
            <a:avLst>
              <a:gd name="adj1" fmla="val 222"/>
            </a:avLst>
          </a:prstGeom>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a:off x="1543684" y="3328012"/>
            <a:ext cx="5831257" cy="1249791"/>
          </a:xfrm>
          <a:prstGeom prst="bentConnector3">
            <a:avLst>
              <a:gd name="adj1" fmla="val 40"/>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74941" y="794510"/>
            <a:ext cx="0" cy="3783293"/>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5969172" y="3210458"/>
            <a:ext cx="979092" cy="1077001"/>
            <a:chOff x="6721475" y="195263"/>
            <a:chExt cx="746125" cy="746125"/>
          </a:xfrm>
          <a:solidFill>
            <a:schemeClr val="accent1">
              <a:lumMod val="75000"/>
              <a:alpha val="80000"/>
            </a:schemeClr>
          </a:solidFill>
        </p:grpSpPr>
        <p:sp>
          <p:nvSpPr>
            <p:cNvPr id="29" name="Freeform 19"/>
            <p:cNvSpPr>
              <a:spLocks noEditPoints="1"/>
            </p:cNvSpPr>
            <p:nvPr/>
          </p:nvSpPr>
          <p:spPr bwMode="auto">
            <a:xfrm>
              <a:off x="6721475" y="195263"/>
              <a:ext cx="746125" cy="746125"/>
            </a:xfrm>
            <a:custGeom>
              <a:avLst/>
              <a:gdLst>
                <a:gd name="T0" fmla="*/ 2 w 470"/>
                <a:gd name="T1" fmla="*/ 212 h 470"/>
                <a:gd name="T2" fmla="*/ 20 w 470"/>
                <a:gd name="T3" fmla="*/ 144 h 470"/>
                <a:gd name="T4" fmla="*/ 54 w 470"/>
                <a:gd name="T5" fmla="*/ 86 h 470"/>
                <a:gd name="T6" fmla="*/ 104 w 470"/>
                <a:gd name="T7" fmla="*/ 40 h 470"/>
                <a:gd name="T8" fmla="*/ 166 w 470"/>
                <a:gd name="T9" fmla="*/ 10 h 470"/>
                <a:gd name="T10" fmla="*/ 236 w 470"/>
                <a:gd name="T11" fmla="*/ 0 h 470"/>
                <a:gd name="T12" fmla="*/ 260 w 470"/>
                <a:gd name="T13" fmla="*/ 2 h 470"/>
                <a:gd name="T14" fmla="*/ 328 w 470"/>
                <a:gd name="T15" fmla="*/ 18 h 470"/>
                <a:gd name="T16" fmla="*/ 386 w 470"/>
                <a:gd name="T17" fmla="*/ 54 h 470"/>
                <a:gd name="T18" fmla="*/ 430 w 470"/>
                <a:gd name="T19" fmla="*/ 104 h 470"/>
                <a:gd name="T20" fmla="*/ 460 w 470"/>
                <a:gd name="T21" fmla="*/ 166 h 470"/>
                <a:gd name="T22" fmla="*/ 470 w 470"/>
                <a:gd name="T23" fmla="*/ 236 h 470"/>
                <a:gd name="T24" fmla="*/ 470 w 470"/>
                <a:gd name="T25" fmla="*/ 260 h 470"/>
                <a:gd name="T26" fmla="*/ 452 w 470"/>
                <a:gd name="T27" fmla="*/ 326 h 470"/>
                <a:gd name="T28" fmla="*/ 416 w 470"/>
                <a:gd name="T29" fmla="*/ 384 h 470"/>
                <a:gd name="T30" fmla="*/ 368 w 470"/>
                <a:gd name="T31" fmla="*/ 430 h 470"/>
                <a:gd name="T32" fmla="*/ 306 w 470"/>
                <a:gd name="T33" fmla="*/ 460 h 470"/>
                <a:gd name="T34" fmla="*/ 236 w 470"/>
                <a:gd name="T35" fmla="*/ 470 h 470"/>
                <a:gd name="T36" fmla="*/ 212 w 470"/>
                <a:gd name="T37" fmla="*/ 468 h 470"/>
                <a:gd name="T38" fmla="*/ 144 w 470"/>
                <a:gd name="T39" fmla="*/ 452 h 470"/>
                <a:gd name="T40" fmla="*/ 86 w 470"/>
                <a:gd name="T41" fmla="*/ 416 h 470"/>
                <a:gd name="T42" fmla="*/ 40 w 470"/>
                <a:gd name="T43" fmla="*/ 366 h 470"/>
                <a:gd name="T44" fmla="*/ 12 w 470"/>
                <a:gd name="T45" fmla="*/ 306 h 470"/>
                <a:gd name="T46" fmla="*/ 0 w 470"/>
                <a:gd name="T47" fmla="*/ 236 h 470"/>
                <a:gd name="T48" fmla="*/ 28 w 470"/>
                <a:gd name="T49" fmla="*/ 236 h 470"/>
                <a:gd name="T50" fmla="*/ 38 w 470"/>
                <a:gd name="T51" fmla="*/ 296 h 470"/>
                <a:gd name="T52" fmla="*/ 64 w 470"/>
                <a:gd name="T53" fmla="*/ 352 h 470"/>
                <a:gd name="T54" fmla="*/ 104 w 470"/>
                <a:gd name="T55" fmla="*/ 396 h 470"/>
                <a:gd name="T56" fmla="*/ 156 w 470"/>
                <a:gd name="T57" fmla="*/ 426 h 470"/>
                <a:gd name="T58" fmla="*/ 214 w 470"/>
                <a:gd name="T59" fmla="*/ 442 h 470"/>
                <a:gd name="T60" fmla="*/ 236 w 470"/>
                <a:gd name="T61" fmla="*/ 442 h 470"/>
                <a:gd name="T62" fmla="*/ 298 w 470"/>
                <a:gd name="T63" fmla="*/ 434 h 470"/>
                <a:gd name="T64" fmla="*/ 352 w 470"/>
                <a:gd name="T65" fmla="*/ 408 h 470"/>
                <a:gd name="T66" fmla="*/ 396 w 470"/>
                <a:gd name="T67" fmla="*/ 368 h 470"/>
                <a:gd name="T68" fmla="*/ 426 w 470"/>
                <a:gd name="T69" fmla="*/ 316 h 470"/>
                <a:gd name="T70" fmla="*/ 442 w 470"/>
                <a:gd name="T71" fmla="*/ 256 h 470"/>
                <a:gd name="T72" fmla="*/ 444 w 470"/>
                <a:gd name="T73" fmla="*/ 236 h 470"/>
                <a:gd name="T74" fmla="*/ 434 w 470"/>
                <a:gd name="T75" fmla="*/ 174 h 470"/>
                <a:gd name="T76" fmla="*/ 408 w 470"/>
                <a:gd name="T77" fmla="*/ 120 h 470"/>
                <a:gd name="T78" fmla="*/ 368 w 470"/>
                <a:gd name="T79" fmla="*/ 76 h 470"/>
                <a:gd name="T80" fmla="*/ 316 w 470"/>
                <a:gd name="T81" fmla="*/ 44 h 470"/>
                <a:gd name="T82" fmla="*/ 256 w 470"/>
                <a:gd name="T83" fmla="*/ 30 h 470"/>
                <a:gd name="T84" fmla="*/ 236 w 470"/>
                <a:gd name="T85" fmla="*/ 28 h 470"/>
                <a:gd name="T86" fmla="*/ 174 w 470"/>
                <a:gd name="T87" fmla="*/ 38 h 470"/>
                <a:gd name="T88" fmla="*/ 120 w 470"/>
                <a:gd name="T89" fmla="*/ 64 h 470"/>
                <a:gd name="T90" fmla="*/ 76 w 470"/>
                <a:gd name="T91" fmla="*/ 104 h 470"/>
                <a:gd name="T92" fmla="*/ 44 w 470"/>
                <a:gd name="T93" fmla="*/ 154 h 470"/>
                <a:gd name="T94" fmla="*/ 30 w 470"/>
                <a:gd name="T95" fmla="*/ 21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0" h="470">
                  <a:moveTo>
                    <a:pt x="0" y="236"/>
                  </a:moveTo>
                  <a:lnTo>
                    <a:pt x="0" y="236"/>
                  </a:lnTo>
                  <a:lnTo>
                    <a:pt x="2" y="212"/>
                  </a:lnTo>
                  <a:lnTo>
                    <a:pt x="6" y="188"/>
                  </a:lnTo>
                  <a:lnTo>
                    <a:pt x="12" y="166"/>
                  </a:lnTo>
                  <a:lnTo>
                    <a:pt x="20" y="144"/>
                  </a:lnTo>
                  <a:lnTo>
                    <a:pt x="30" y="124"/>
                  </a:lnTo>
                  <a:lnTo>
                    <a:pt x="40" y="104"/>
                  </a:lnTo>
                  <a:lnTo>
                    <a:pt x="54" y="86"/>
                  </a:lnTo>
                  <a:lnTo>
                    <a:pt x="70" y="70"/>
                  </a:lnTo>
                  <a:lnTo>
                    <a:pt x="86" y="54"/>
                  </a:lnTo>
                  <a:lnTo>
                    <a:pt x="104" y="40"/>
                  </a:lnTo>
                  <a:lnTo>
                    <a:pt x="124" y="28"/>
                  </a:lnTo>
                  <a:lnTo>
                    <a:pt x="144" y="18"/>
                  </a:lnTo>
                  <a:lnTo>
                    <a:pt x="166" y="10"/>
                  </a:lnTo>
                  <a:lnTo>
                    <a:pt x="188" y="6"/>
                  </a:lnTo>
                  <a:lnTo>
                    <a:pt x="212" y="2"/>
                  </a:lnTo>
                  <a:lnTo>
                    <a:pt x="236" y="0"/>
                  </a:lnTo>
                  <a:lnTo>
                    <a:pt x="236" y="0"/>
                  </a:lnTo>
                  <a:lnTo>
                    <a:pt x="236" y="0"/>
                  </a:lnTo>
                  <a:lnTo>
                    <a:pt x="260" y="2"/>
                  </a:lnTo>
                  <a:lnTo>
                    <a:pt x="284" y="6"/>
                  </a:lnTo>
                  <a:lnTo>
                    <a:pt x="306" y="10"/>
                  </a:lnTo>
                  <a:lnTo>
                    <a:pt x="328" y="18"/>
                  </a:lnTo>
                  <a:lnTo>
                    <a:pt x="348" y="28"/>
                  </a:lnTo>
                  <a:lnTo>
                    <a:pt x="368" y="40"/>
                  </a:lnTo>
                  <a:lnTo>
                    <a:pt x="386" y="54"/>
                  </a:lnTo>
                  <a:lnTo>
                    <a:pt x="402" y="70"/>
                  </a:lnTo>
                  <a:lnTo>
                    <a:pt x="416" y="86"/>
                  </a:lnTo>
                  <a:lnTo>
                    <a:pt x="430" y="104"/>
                  </a:lnTo>
                  <a:lnTo>
                    <a:pt x="442" y="124"/>
                  </a:lnTo>
                  <a:lnTo>
                    <a:pt x="452" y="144"/>
                  </a:lnTo>
                  <a:lnTo>
                    <a:pt x="460" y="166"/>
                  </a:lnTo>
                  <a:lnTo>
                    <a:pt x="466" y="188"/>
                  </a:lnTo>
                  <a:lnTo>
                    <a:pt x="470" y="212"/>
                  </a:lnTo>
                  <a:lnTo>
                    <a:pt x="470" y="236"/>
                  </a:lnTo>
                  <a:lnTo>
                    <a:pt x="470" y="236"/>
                  </a:lnTo>
                  <a:lnTo>
                    <a:pt x="470" y="236"/>
                  </a:lnTo>
                  <a:lnTo>
                    <a:pt x="470" y="260"/>
                  </a:lnTo>
                  <a:lnTo>
                    <a:pt x="466" y="282"/>
                  </a:lnTo>
                  <a:lnTo>
                    <a:pt x="460" y="306"/>
                  </a:lnTo>
                  <a:lnTo>
                    <a:pt x="452" y="326"/>
                  </a:lnTo>
                  <a:lnTo>
                    <a:pt x="442" y="348"/>
                  </a:lnTo>
                  <a:lnTo>
                    <a:pt x="430" y="366"/>
                  </a:lnTo>
                  <a:lnTo>
                    <a:pt x="416" y="384"/>
                  </a:lnTo>
                  <a:lnTo>
                    <a:pt x="402" y="402"/>
                  </a:lnTo>
                  <a:lnTo>
                    <a:pt x="386" y="416"/>
                  </a:lnTo>
                  <a:lnTo>
                    <a:pt x="368" y="430"/>
                  </a:lnTo>
                  <a:lnTo>
                    <a:pt x="348" y="442"/>
                  </a:lnTo>
                  <a:lnTo>
                    <a:pt x="328" y="452"/>
                  </a:lnTo>
                  <a:lnTo>
                    <a:pt x="306" y="460"/>
                  </a:lnTo>
                  <a:lnTo>
                    <a:pt x="284" y="466"/>
                  </a:lnTo>
                  <a:lnTo>
                    <a:pt x="260" y="468"/>
                  </a:lnTo>
                  <a:lnTo>
                    <a:pt x="236" y="470"/>
                  </a:lnTo>
                  <a:lnTo>
                    <a:pt x="236" y="470"/>
                  </a:lnTo>
                  <a:lnTo>
                    <a:pt x="236" y="470"/>
                  </a:lnTo>
                  <a:lnTo>
                    <a:pt x="212" y="468"/>
                  </a:lnTo>
                  <a:lnTo>
                    <a:pt x="188" y="466"/>
                  </a:lnTo>
                  <a:lnTo>
                    <a:pt x="166" y="460"/>
                  </a:lnTo>
                  <a:lnTo>
                    <a:pt x="144" y="452"/>
                  </a:lnTo>
                  <a:lnTo>
                    <a:pt x="124" y="442"/>
                  </a:lnTo>
                  <a:lnTo>
                    <a:pt x="104" y="430"/>
                  </a:lnTo>
                  <a:lnTo>
                    <a:pt x="86" y="416"/>
                  </a:lnTo>
                  <a:lnTo>
                    <a:pt x="70" y="402"/>
                  </a:lnTo>
                  <a:lnTo>
                    <a:pt x="54" y="384"/>
                  </a:lnTo>
                  <a:lnTo>
                    <a:pt x="40" y="366"/>
                  </a:lnTo>
                  <a:lnTo>
                    <a:pt x="30" y="348"/>
                  </a:lnTo>
                  <a:lnTo>
                    <a:pt x="20" y="326"/>
                  </a:lnTo>
                  <a:lnTo>
                    <a:pt x="12" y="306"/>
                  </a:lnTo>
                  <a:lnTo>
                    <a:pt x="6" y="282"/>
                  </a:lnTo>
                  <a:lnTo>
                    <a:pt x="2" y="260"/>
                  </a:lnTo>
                  <a:lnTo>
                    <a:pt x="0" y="236"/>
                  </a:lnTo>
                  <a:lnTo>
                    <a:pt x="0" y="236"/>
                  </a:lnTo>
                  <a:close/>
                  <a:moveTo>
                    <a:pt x="28" y="236"/>
                  </a:moveTo>
                  <a:lnTo>
                    <a:pt x="28" y="236"/>
                  </a:lnTo>
                  <a:lnTo>
                    <a:pt x="30" y="256"/>
                  </a:lnTo>
                  <a:lnTo>
                    <a:pt x="32" y="278"/>
                  </a:lnTo>
                  <a:lnTo>
                    <a:pt x="38" y="296"/>
                  </a:lnTo>
                  <a:lnTo>
                    <a:pt x="44" y="316"/>
                  </a:lnTo>
                  <a:lnTo>
                    <a:pt x="54" y="334"/>
                  </a:lnTo>
                  <a:lnTo>
                    <a:pt x="64" y="352"/>
                  </a:lnTo>
                  <a:lnTo>
                    <a:pt x="76" y="368"/>
                  </a:lnTo>
                  <a:lnTo>
                    <a:pt x="90" y="382"/>
                  </a:lnTo>
                  <a:lnTo>
                    <a:pt x="104" y="396"/>
                  </a:lnTo>
                  <a:lnTo>
                    <a:pt x="120" y="408"/>
                  </a:lnTo>
                  <a:lnTo>
                    <a:pt x="136" y="418"/>
                  </a:lnTo>
                  <a:lnTo>
                    <a:pt x="156" y="426"/>
                  </a:lnTo>
                  <a:lnTo>
                    <a:pt x="174" y="434"/>
                  </a:lnTo>
                  <a:lnTo>
                    <a:pt x="194" y="438"/>
                  </a:lnTo>
                  <a:lnTo>
                    <a:pt x="214" y="442"/>
                  </a:lnTo>
                  <a:lnTo>
                    <a:pt x="236" y="442"/>
                  </a:lnTo>
                  <a:lnTo>
                    <a:pt x="236" y="442"/>
                  </a:lnTo>
                  <a:lnTo>
                    <a:pt x="236" y="442"/>
                  </a:lnTo>
                  <a:lnTo>
                    <a:pt x="256" y="442"/>
                  </a:lnTo>
                  <a:lnTo>
                    <a:pt x="278" y="438"/>
                  </a:lnTo>
                  <a:lnTo>
                    <a:pt x="298" y="434"/>
                  </a:lnTo>
                  <a:lnTo>
                    <a:pt x="316" y="426"/>
                  </a:lnTo>
                  <a:lnTo>
                    <a:pt x="334" y="418"/>
                  </a:lnTo>
                  <a:lnTo>
                    <a:pt x="352" y="408"/>
                  </a:lnTo>
                  <a:lnTo>
                    <a:pt x="368" y="396"/>
                  </a:lnTo>
                  <a:lnTo>
                    <a:pt x="382" y="382"/>
                  </a:lnTo>
                  <a:lnTo>
                    <a:pt x="396" y="368"/>
                  </a:lnTo>
                  <a:lnTo>
                    <a:pt x="408" y="352"/>
                  </a:lnTo>
                  <a:lnTo>
                    <a:pt x="418" y="334"/>
                  </a:lnTo>
                  <a:lnTo>
                    <a:pt x="426" y="316"/>
                  </a:lnTo>
                  <a:lnTo>
                    <a:pt x="434" y="296"/>
                  </a:lnTo>
                  <a:lnTo>
                    <a:pt x="438" y="278"/>
                  </a:lnTo>
                  <a:lnTo>
                    <a:pt x="442" y="256"/>
                  </a:lnTo>
                  <a:lnTo>
                    <a:pt x="444" y="236"/>
                  </a:lnTo>
                  <a:lnTo>
                    <a:pt x="444" y="236"/>
                  </a:lnTo>
                  <a:lnTo>
                    <a:pt x="444" y="236"/>
                  </a:lnTo>
                  <a:lnTo>
                    <a:pt x="442" y="214"/>
                  </a:lnTo>
                  <a:lnTo>
                    <a:pt x="438" y="194"/>
                  </a:lnTo>
                  <a:lnTo>
                    <a:pt x="434" y="174"/>
                  </a:lnTo>
                  <a:lnTo>
                    <a:pt x="426" y="154"/>
                  </a:lnTo>
                  <a:lnTo>
                    <a:pt x="418" y="136"/>
                  </a:lnTo>
                  <a:lnTo>
                    <a:pt x="408" y="120"/>
                  </a:lnTo>
                  <a:lnTo>
                    <a:pt x="396" y="104"/>
                  </a:lnTo>
                  <a:lnTo>
                    <a:pt x="382" y="88"/>
                  </a:lnTo>
                  <a:lnTo>
                    <a:pt x="368" y="76"/>
                  </a:lnTo>
                  <a:lnTo>
                    <a:pt x="352" y="64"/>
                  </a:lnTo>
                  <a:lnTo>
                    <a:pt x="334" y="54"/>
                  </a:lnTo>
                  <a:lnTo>
                    <a:pt x="316" y="44"/>
                  </a:lnTo>
                  <a:lnTo>
                    <a:pt x="298" y="38"/>
                  </a:lnTo>
                  <a:lnTo>
                    <a:pt x="278" y="32"/>
                  </a:lnTo>
                  <a:lnTo>
                    <a:pt x="256" y="30"/>
                  </a:lnTo>
                  <a:lnTo>
                    <a:pt x="236" y="28"/>
                  </a:lnTo>
                  <a:lnTo>
                    <a:pt x="236" y="28"/>
                  </a:lnTo>
                  <a:lnTo>
                    <a:pt x="236" y="28"/>
                  </a:lnTo>
                  <a:lnTo>
                    <a:pt x="214" y="30"/>
                  </a:lnTo>
                  <a:lnTo>
                    <a:pt x="194" y="32"/>
                  </a:lnTo>
                  <a:lnTo>
                    <a:pt x="174" y="38"/>
                  </a:lnTo>
                  <a:lnTo>
                    <a:pt x="156" y="44"/>
                  </a:lnTo>
                  <a:lnTo>
                    <a:pt x="136" y="54"/>
                  </a:lnTo>
                  <a:lnTo>
                    <a:pt x="120" y="64"/>
                  </a:lnTo>
                  <a:lnTo>
                    <a:pt x="104" y="76"/>
                  </a:lnTo>
                  <a:lnTo>
                    <a:pt x="90" y="88"/>
                  </a:lnTo>
                  <a:lnTo>
                    <a:pt x="76" y="104"/>
                  </a:lnTo>
                  <a:lnTo>
                    <a:pt x="64" y="120"/>
                  </a:lnTo>
                  <a:lnTo>
                    <a:pt x="54" y="136"/>
                  </a:lnTo>
                  <a:lnTo>
                    <a:pt x="44" y="154"/>
                  </a:lnTo>
                  <a:lnTo>
                    <a:pt x="38" y="174"/>
                  </a:lnTo>
                  <a:lnTo>
                    <a:pt x="32" y="194"/>
                  </a:lnTo>
                  <a:lnTo>
                    <a:pt x="30" y="214"/>
                  </a:lnTo>
                  <a:lnTo>
                    <a:pt x="28" y="236"/>
                  </a:lnTo>
                  <a:lnTo>
                    <a:pt x="28"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7096125" y="2905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1"/>
            <p:cNvSpPr>
              <a:spLocks noChangeShapeType="1"/>
            </p:cNvSpPr>
            <p:nvPr/>
          </p:nvSpPr>
          <p:spPr bwMode="auto">
            <a:xfrm>
              <a:off x="7096125" y="2905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
            <p:cNvSpPr>
              <a:spLocks/>
            </p:cNvSpPr>
            <p:nvPr/>
          </p:nvSpPr>
          <p:spPr bwMode="auto">
            <a:xfrm>
              <a:off x="7080250" y="274638"/>
              <a:ext cx="31750" cy="101600"/>
            </a:xfrm>
            <a:custGeom>
              <a:avLst/>
              <a:gdLst>
                <a:gd name="T0" fmla="*/ 0 w 20"/>
                <a:gd name="T1" fmla="*/ 10 h 64"/>
                <a:gd name="T2" fmla="*/ 0 w 20"/>
                <a:gd name="T3" fmla="*/ 10 h 64"/>
                <a:gd name="T4" fmla="*/ 0 w 20"/>
                <a:gd name="T5" fmla="*/ 56 h 64"/>
                <a:gd name="T6" fmla="*/ 0 w 20"/>
                <a:gd name="T7" fmla="*/ 56 h 64"/>
                <a:gd name="T8" fmla="*/ 0 w 20"/>
                <a:gd name="T9" fmla="*/ 60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60 h 64"/>
                <a:gd name="T22" fmla="*/ 20 w 20"/>
                <a:gd name="T23" fmla="*/ 56 h 64"/>
                <a:gd name="T24" fmla="*/ 20 w 20"/>
                <a:gd name="T25" fmla="*/ 56 h 64"/>
                <a:gd name="T26" fmla="*/ 20 w 20"/>
                <a:gd name="T27" fmla="*/ 10 h 64"/>
                <a:gd name="T28" fmla="*/ 20 w 20"/>
                <a:gd name="T29" fmla="*/ 10 h 64"/>
                <a:gd name="T30" fmla="*/ 18 w 20"/>
                <a:gd name="T31" fmla="*/ 6 h 64"/>
                <a:gd name="T32" fmla="*/ 16 w 20"/>
                <a:gd name="T33" fmla="*/ 2 h 64"/>
                <a:gd name="T34" fmla="*/ 14 w 20"/>
                <a:gd name="T35" fmla="*/ 2 h 64"/>
                <a:gd name="T36" fmla="*/ 10 w 20"/>
                <a:gd name="T37" fmla="*/ 0 h 64"/>
                <a:gd name="T38" fmla="*/ 6 w 20"/>
                <a:gd name="T39" fmla="*/ 2 h 64"/>
                <a:gd name="T40" fmla="*/ 4 w 20"/>
                <a:gd name="T41" fmla="*/ 2 h 64"/>
                <a:gd name="T42" fmla="*/ 0 w 20"/>
                <a:gd name="T43" fmla="*/ 6 h 64"/>
                <a:gd name="T44" fmla="*/ 0 w 20"/>
                <a:gd name="T45" fmla="*/ 10 h 64"/>
                <a:gd name="T46" fmla="*/ 0 w 20"/>
                <a:gd name="T4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10"/>
                  </a:moveTo>
                  <a:lnTo>
                    <a:pt x="0" y="10"/>
                  </a:lnTo>
                  <a:lnTo>
                    <a:pt x="0" y="56"/>
                  </a:lnTo>
                  <a:lnTo>
                    <a:pt x="0" y="56"/>
                  </a:lnTo>
                  <a:lnTo>
                    <a:pt x="0" y="60"/>
                  </a:lnTo>
                  <a:lnTo>
                    <a:pt x="4" y="62"/>
                  </a:lnTo>
                  <a:lnTo>
                    <a:pt x="6" y="64"/>
                  </a:lnTo>
                  <a:lnTo>
                    <a:pt x="10" y="64"/>
                  </a:lnTo>
                  <a:lnTo>
                    <a:pt x="14" y="64"/>
                  </a:lnTo>
                  <a:lnTo>
                    <a:pt x="16" y="62"/>
                  </a:lnTo>
                  <a:lnTo>
                    <a:pt x="18" y="60"/>
                  </a:lnTo>
                  <a:lnTo>
                    <a:pt x="20" y="56"/>
                  </a:lnTo>
                  <a:lnTo>
                    <a:pt x="20" y="56"/>
                  </a:lnTo>
                  <a:lnTo>
                    <a:pt x="20" y="10"/>
                  </a:lnTo>
                  <a:lnTo>
                    <a:pt x="20" y="10"/>
                  </a:lnTo>
                  <a:lnTo>
                    <a:pt x="18" y="6"/>
                  </a:lnTo>
                  <a:lnTo>
                    <a:pt x="16" y="2"/>
                  </a:lnTo>
                  <a:lnTo>
                    <a:pt x="14" y="2"/>
                  </a:lnTo>
                  <a:lnTo>
                    <a:pt x="10" y="0"/>
                  </a:lnTo>
                  <a:lnTo>
                    <a:pt x="6" y="2"/>
                  </a:lnTo>
                  <a:lnTo>
                    <a:pt x="4" y="2"/>
                  </a:lnTo>
                  <a:lnTo>
                    <a:pt x="0" y="6"/>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
            <p:cNvSpPr>
              <a:spLocks/>
            </p:cNvSpPr>
            <p:nvPr/>
          </p:nvSpPr>
          <p:spPr bwMode="auto">
            <a:xfrm>
              <a:off x="7096125" y="7858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4"/>
            <p:cNvSpPr>
              <a:spLocks noChangeShapeType="1"/>
            </p:cNvSpPr>
            <p:nvPr/>
          </p:nvSpPr>
          <p:spPr bwMode="auto">
            <a:xfrm>
              <a:off x="7096125" y="7858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5"/>
            <p:cNvSpPr>
              <a:spLocks/>
            </p:cNvSpPr>
            <p:nvPr/>
          </p:nvSpPr>
          <p:spPr bwMode="auto">
            <a:xfrm>
              <a:off x="7080250" y="773113"/>
              <a:ext cx="31750" cy="101600"/>
            </a:xfrm>
            <a:custGeom>
              <a:avLst/>
              <a:gdLst>
                <a:gd name="T0" fmla="*/ 0 w 20"/>
                <a:gd name="T1" fmla="*/ 8 h 64"/>
                <a:gd name="T2" fmla="*/ 0 w 20"/>
                <a:gd name="T3" fmla="*/ 8 h 64"/>
                <a:gd name="T4" fmla="*/ 0 w 20"/>
                <a:gd name="T5" fmla="*/ 54 h 64"/>
                <a:gd name="T6" fmla="*/ 0 w 20"/>
                <a:gd name="T7" fmla="*/ 54 h 64"/>
                <a:gd name="T8" fmla="*/ 0 w 20"/>
                <a:gd name="T9" fmla="*/ 58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58 h 64"/>
                <a:gd name="T22" fmla="*/ 20 w 20"/>
                <a:gd name="T23" fmla="*/ 54 h 64"/>
                <a:gd name="T24" fmla="*/ 20 w 20"/>
                <a:gd name="T25" fmla="*/ 54 h 64"/>
                <a:gd name="T26" fmla="*/ 20 w 20"/>
                <a:gd name="T27" fmla="*/ 8 h 64"/>
                <a:gd name="T28" fmla="*/ 20 w 20"/>
                <a:gd name="T29" fmla="*/ 8 h 64"/>
                <a:gd name="T30" fmla="*/ 18 w 20"/>
                <a:gd name="T31" fmla="*/ 4 h 64"/>
                <a:gd name="T32" fmla="*/ 16 w 20"/>
                <a:gd name="T33" fmla="*/ 2 h 64"/>
                <a:gd name="T34" fmla="*/ 14 w 20"/>
                <a:gd name="T35" fmla="*/ 0 h 64"/>
                <a:gd name="T36" fmla="*/ 10 w 20"/>
                <a:gd name="T37" fmla="*/ 0 h 64"/>
                <a:gd name="T38" fmla="*/ 6 w 20"/>
                <a:gd name="T39" fmla="*/ 0 h 64"/>
                <a:gd name="T40" fmla="*/ 4 w 20"/>
                <a:gd name="T41" fmla="*/ 2 h 64"/>
                <a:gd name="T42" fmla="*/ 0 w 20"/>
                <a:gd name="T43" fmla="*/ 4 h 64"/>
                <a:gd name="T44" fmla="*/ 0 w 20"/>
                <a:gd name="T45" fmla="*/ 8 h 64"/>
                <a:gd name="T46" fmla="*/ 0 w 20"/>
                <a:gd name="T47"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8"/>
                  </a:moveTo>
                  <a:lnTo>
                    <a:pt x="0" y="8"/>
                  </a:lnTo>
                  <a:lnTo>
                    <a:pt x="0" y="54"/>
                  </a:lnTo>
                  <a:lnTo>
                    <a:pt x="0" y="54"/>
                  </a:lnTo>
                  <a:lnTo>
                    <a:pt x="0" y="58"/>
                  </a:lnTo>
                  <a:lnTo>
                    <a:pt x="4" y="62"/>
                  </a:lnTo>
                  <a:lnTo>
                    <a:pt x="6" y="64"/>
                  </a:lnTo>
                  <a:lnTo>
                    <a:pt x="10" y="64"/>
                  </a:lnTo>
                  <a:lnTo>
                    <a:pt x="14" y="64"/>
                  </a:lnTo>
                  <a:lnTo>
                    <a:pt x="16" y="62"/>
                  </a:lnTo>
                  <a:lnTo>
                    <a:pt x="18" y="58"/>
                  </a:lnTo>
                  <a:lnTo>
                    <a:pt x="20" y="54"/>
                  </a:lnTo>
                  <a:lnTo>
                    <a:pt x="20" y="54"/>
                  </a:lnTo>
                  <a:lnTo>
                    <a:pt x="20" y="8"/>
                  </a:lnTo>
                  <a:lnTo>
                    <a:pt x="20" y="8"/>
                  </a:lnTo>
                  <a:lnTo>
                    <a:pt x="18" y="4"/>
                  </a:lnTo>
                  <a:lnTo>
                    <a:pt x="16" y="2"/>
                  </a:lnTo>
                  <a:lnTo>
                    <a:pt x="14" y="0"/>
                  </a:lnTo>
                  <a:lnTo>
                    <a:pt x="10" y="0"/>
                  </a:lnTo>
                  <a:lnTo>
                    <a:pt x="6" y="0"/>
                  </a:lnTo>
                  <a:lnTo>
                    <a:pt x="4" y="2"/>
                  </a:lnTo>
                  <a:lnTo>
                    <a:pt x="0" y="4"/>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6"/>
            <p:cNvSpPr>
              <a:spLocks/>
            </p:cNvSpPr>
            <p:nvPr/>
          </p:nvSpPr>
          <p:spPr bwMode="auto">
            <a:xfrm>
              <a:off x="7305675"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7"/>
            <p:cNvSpPr>
              <a:spLocks noChangeShapeType="1"/>
            </p:cNvSpPr>
            <p:nvPr/>
          </p:nvSpPr>
          <p:spPr bwMode="auto">
            <a:xfrm flipH="1">
              <a:off x="7305675"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p:cNvSpPr>
              <a:spLocks/>
            </p:cNvSpPr>
            <p:nvPr/>
          </p:nvSpPr>
          <p:spPr bwMode="auto">
            <a:xfrm>
              <a:off x="7289800" y="550863"/>
              <a:ext cx="101600" cy="31750"/>
            </a:xfrm>
            <a:custGeom>
              <a:avLst/>
              <a:gdLst>
                <a:gd name="T0" fmla="*/ 56 w 64"/>
                <a:gd name="T1" fmla="*/ 0 h 20"/>
                <a:gd name="T2" fmla="*/ 56 w 64"/>
                <a:gd name="T3" fmla="*/ 0 h 20"/>
                <a:gd name="T4" fmla="*/ 10 w 64"/>
                <a:gd name="T5" fmla="*/ 0 h 20"/>
                <a:gd name="T6" fmla="*/ 10 w 64"/>
                <a:gd name="T7" fmla="*/ 0 h 20"/>
                <a:gd name="T8" fmla="*/ 6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6 w 64"/>
                <a:gd name="T21" fmla="*/ 18 h 20"/>
                <a:gd name="T22" fmla="*/ 10 w 64"/>
                <a:gd name="T23" fmla="*/ 20 h 20"/>
                <a:gd name="T24" fmla="*/ 10 w 64"/>
                <a:gd name="T25" fmla="*/ 20 h 20"/>
                <a:gd name="T26" fmla="*/ 56 w 64"/>
                <a:gd name="T27" fmla="*/ 20 h 20"/>
                <a:gd name="T28" fmla="*/ 56 w 64"/>
                <a:gd name="T29" fmla="*/ 20 h 20"/>
                <a:gd name="T30" fmla="*/ 60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60 w 64"/>
                <a:gd name="T43" fmla="*/ 2 h 20"/>
                <a:gd name="T44" fmla="*/ 56 w 64"/>
                <a:gd name="T45" fmla="*/ 0 h 20"/>
                <a:gd name="T46" fmla="*/ 56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6" y="0"/>
                  </a:moveTo>
                  <a:lnTo>
                    <a:pt x="56" y="0"/>
                  </a:lnTo>
                  <a:lnTo>
                    <a:pt x="10" y="0"/>
                  </a:lnTo>
                  <a:lnTo>
                    <a:pt x="10" y="0"/>
                  </a:lnTo>
                  <a:lnTo>
                    <a:pt x="6" y="2"/>
                  </a:lnTo>
                  <a:lnTo>
                    <a:pt x="2" y="4"/>
                  </a:lnTo>
                  <a:lnTo>
                    <a:pt x="0" y="6"/>
                  </a:lnTo>
                  <a:lnTo>
                    <a:pt x="0" y="10"/>
                  </a:lnTo>
                  <a:lnTo>
                    <a:pt x="0" y="14"/>
                  </a:lnTo>
                  <a:lnTo>
                    <a:pt x="2" y="16"/>
                  </a:lnTo>
                  <a:lnTo>
                    <a:pt x="6" y="18"/>
                  </a:lnTo>
                  <a:lnTo>
                    <a:pt x="10" y="20"/>
                  </a:lnTo>
                  <a:lnTo>
                    <a:pt x="10" y="20"/>
                  </a:lnTo>
                  <a:lnTo>
                    <a:pt x="56" y="20"/>
                  </a:lnTo>
                  <a:lnTo>
                    <a:pt x="56" y="20"/>
                  </a:lnTo>
                  <a:lnTo>
                    <a:pt x="60" y="18"/>
                  </a:lnTo>
                  <a:lnTo>
                    <a:pt x="62" y="16"/>
                  </a:lnTo>
                  <a:lnTo>
                    <a:pt x="64" y="14"/>
                  </a:lnTo>
                  <a:lnTo>
                    <a:pt x="64" y="10"/>
                  </a:lnTo>
                  <a:lnTo>
                    <a:pt x="64" y="6"/>
                  </a:lnTo>
                  <a:lnTo>
                    <a:pt x="62" y="4"/>
                  </a:lnTo>
                  <a:lnTo>
                    <a:pt x="60" y="2"/>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9"/>
            <p:cNvSpPr>
              <a:spLocks/>
            </p:cNvSpPr>
            <p:nvPr/>
          </p:nvSpPr>
          <p:spPr bwMode="auto">
            <a:xfrm>
              <a:off x="6807200"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0"/>
            <p:cNvSpPr>
              <a:spLocks noChangeShapeType="1"/>
            </p:cNvSpPr>
            <p:nvPr/>
          </p:nvSpPr>
          <p:spPr bwMode="auto">
            <a:xfrm flipH="1">
              <a:off x="6807200"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1"/>
            <p:cNvSpPr>
              <a:spLocks/>
            </p:cNvSpPr>
            <p:nvPr/>
          </p:nvSpPr>
          <p:spPr bwMode="auto">
            <a:xfrm>
              <a:off x="6794500" y="550863"/>
              <a:ext cx="101600" cy="31750"/>
            </a:xfrm>
            <a:custGeom>
              <a:avLst/>
              <a:gdLst>
                <a:gd name="T0" fmla="*/ 54 w 64"/>
                <a:gd name="T1" fmla="*/ 0 h 20"/>
                <a:gd name="T2" fmla="*/ 54 w 64"/>
                <a:gd name="T3" fmla="*/ 0 h 20"/>
                <a:gd name="T4" fmla="*/ 8 w 64"/>
                <a:gd name="T5" fmla="*/ 0 h 20"/>
                <a:gd name="T6" fmla="*/ 8 w 64"/>
                <a:gd name="T7" fmla="*/ 0 h 20"/>
                <a:gd name="T8" fmla="*/ 4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4 w 64"/>
                <a:gd name="T21" fmla="*/ 18 h 20"/>
                <a:gd name="T22" fmla="*/ 8 w 64"/>
                <a:gd name="T23" fmla="*/ 20 h 20"/>
                <a:gd name="T24" fmla="*/ 8 w 64"/>
                <a:gd name="T25" fmla="*/ 20 h 20"/>
                <a:gd name="T26" fmla="*/ 54 w 64"/>
                <a:gd name="T27" fmla="*/ 20 h 20"/>
                <a:gd name="T28" fmla="*/ 54 w 64"/>
                <a:gd name="T29" fmla="*/ 20 h 20"/>
                <a:gd name="T30" fmla="*/ 58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58 w 64"/>
                <a:gd name="T43" fmla="*/ 2 h 20"/>
                <a:gd name="T44" fmla="*/ 54 w 64"/>
                <a:gd name="T45" fmla="*/ 0 h 20"/>
                <a:gd name="T46" fmla="*/ 54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4" y="0"/>
                  </a:moveTo>
                  <a:lnTo>
                    <a:pt x="54" y="0"/>
                  </a:lnTo>
                  <a:lnTo>
                    <a:pt x="8" y="0"/>
                  </a:lnTo>
                  <a:lnTo>
                    <a:pt x="8" y="0"/>
                  </a:lnTo>
                  <a:lnTo>
                    <a:pt x="4" y="2"/>
                  </a:lnTo>
                  <a:lnTo>
                    <a:pt x="2" y="4"/>
                  </a:lnTo>
                  <a:lnTo>
                    <a:pt x="0" y="6"/>
                  </a:lnTo>
                  <a:lnTo>
                    <a:pt x="0" y="10"/>
                  </a:lnTo>
                  <a:lnTo>
                    <a:pt x="0" y="14"/>
                  </a:lnTo>
                  <a:lnTo>
                    <a:pt x="2" y="16"/>
                  </a:lnTo>
                  <a:lnTo>
                    <a:pt x="4" y="18"/>
                  </a:lnTo>
                  <a:lnTo>
                    <a:pt x="8" y="20"/>
                  </a:lnTo>
                  <a:lnTo>
                    <a:pt x="8" y="20"/>
                  </a:lnTo>
                  <a:lnTo>
                    <a:pt x="54" y="20"/>
                  </a:lnTo>
                  <a:lnTo>
                    <a:pt x="54" y="20"/>
                  </a:lnTo>
                  <a:lnTo>
                    <a:pt x="58" y="18"/>
                  </a:lnTo>
                  <a:lnTo>
                    <a:pt x="62" y="16"/>
                  </a:lnTo>
                  <a:lnTo>
                    <a:pt x="64" y="14"/>
                  </a:lnTo>
                  <a:lnTo>
                    <a:pt x="64" y="10"/>
                  </a:lnTo>
                  <a:lnTo>
                    <a:pt x="64" y="6"/>
                  </a:lnTo>
                  <a:lnTo>
                    <a:pt x="62" y="4"/>
                  </a:lnTo>
                  <a:lnTo>
                    <a:pt x="58" y="2"/>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2"/>
            <p:cNvSpPr>
              <a:spLocks/>
            </p:cNvSpPr>
            <p:nvPr/>
          </p:nvSpPr>
          <p:spPr bwMode="auto">
            <a:xfrm>
              <a:off x="6892925" y="36671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33"/>
            <p:cNvSpPr>
              <a:spLocks noChangeShapeType="1"/>
            </p:cNvSpPr>
            <p:nvPr/>
          </p:nvSpPr>
          <p:spPr bwMode="auto">
            <a:xfrm>
              <a:off x="689292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4"/>
            <p:cNvSpPr>
              <a:spLocks/>
            </p:cNvSpPr>
            <p:nvPr/>
          </p:nvSpPr>
          <p:spPr bwMode="auto">
            <a:xfrm>
              <a:off x="6883400" y="357188"/>
              <a:ext cx="66675" cy="66675"/>
            </a:xfrm>
            <a:custGeom>
              <a:avLst/>
              <a:gdLst>
                <a:gd name="T0" fmla="*/ 2 w 42"/>
                <a:gd name="T1" fmla="*/ 8 h 42"/>
                <a:gd name="T2" fmla="*/ 2 w 42"/>
                <a:gd name="T3" fmla="*/ 8 h 42"/>
                <a:gd name="T4" fmla="*/ 34 w 42"/>
                <a:gd name="T5" fmla="*/ 42 h 42"/>
                <a:gd name="T6" fmla="*/ 34 w 42"/>
                <a:gd name="T7" fmla="*/ 42 h 42"/>
                <a:gd name="T8" fmla="*/ 38 w 42"/>
                <a:gd name="T9" fmla="*/ 42 h 42"/>
                <a:gd name="T10" fmla="*/ 40 w 42"/>
                <a:gd name="T11" fmla="*/ 40 h 42"/>
                <a:gd name="T12" fmla="*/ 42 w 42"/>
                <a:gd name="T13" fmla="*/ 38 h 42"/>
                <a:gd name="T14" fmla="*/ 42 w 42"/>
                <a:gd name="T15" fmla="*/ 34 h 42"/>
                <a:gd name="T16" fmla="*/ 42 w 42"/>
                <a:gd name="T17" fmla="*/ 34 h 42"/>
                <a:gd name="T18" fmla="*/ 8 w 42"/>
                <a:gd name="T19" fmla="*/ 2 h 42"/>
                <a:gd name="T20" fmla="*/ 8 w 42"/>
                <a:gd name="T21" fmla="*/ 2 h 42"/>
                <a:gd name="T22" fmla="*/ 6 w 42"/>
                <a:gd name="T23" fmla="*/ 0 h 42"/>
                <a:gd name="T24" fmla="*/ 2 w 42"/>
                <a:gd name="T25" fmla="*/ 2 h 42"/>
                <a:gd name="T26" fmla="*/ 0 w 42"/>
                <a:gd name="T27" fmla="*/ 6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2"/>
                  </a:lnTo>
                  <a:lnTo>
                    <a:pt x="34" y="42"/>
                  </a:lnTo>
                  <a:lnTo>
                    <a:pt x="38" y="42"/>
                  </a:lnTo>
                  <a:lnTo>
                    <a:pt x="40" y="40"/>
                  </a:lnTo>
                  <a:lnTo>
                    <a:pt x="42" y="38"/>
                  </a:lnTo>
                  <a:lnTo>
                    <a:pt x="42" y="34"/>
                  </a:lnTo>
                  <a:lnTo>
                    <a:pt x="42" y="34"/>
                  </a:lnTo>
                  <a:lnTo>
                    <a:pt x="8" y="2"/>
                  </a:lnTo>
                  <a:lnTo>
                    <a:pt x="8" y="2"/>
                  </a:lnTo>
                  <a:lnTo>
                    <a:pt x="6" y="0"/>
                  </a:lnTo>
                  <a:lnTo>
                    <a:pt x="2" y="2"/>
                  </a:lnTo>
                  <a:lnTo>
                    <a:pt x="0" y="6"/>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5"/>
            <p:cNvSpPr>
              <a:spLocks/>
            </p:cNvSpPr>
            <p:nvPr/>
          </p:nvSpPr>
          <p:spPr bwMode="auto">
            <a:xfrm>
              <a:off x="7242175" y="71596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724217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7"/>
            <p:cNvSpPr>
              <a:spLocks/>
            </p:cNvSpPr>
            <p:nvPr/>
          </p:nvSpPr>
          <p:spPr bwMode="auto">
            <a:xfrm>
              <a:off x="7235825" y="709613"/>
              <a:ext cx="66675" cy="66675"/>
            </a:xfrm>
            <a:custGeom>
              <a:avLst/>
              <a:gdLst>
                <a:gd name="T0" fmla="*/ 2 w 42"/>
                <a:gd name="T1" fmla="*/ 8 h 42"/>
                <a:gd name="T2" fmla="*/ 2 w 42"/>
                <a:gd name="T3" fmla="*/ 8 h 42"/>
                <a:gd name="T4" fmla="*/ 34 w 42"/>
                <a:gd name="T5" fmla="*/ 40 h 42"/>
                <a:gd name="T6" fmla="*/ 34 w 42"/>
                <a:gd name="T7" fmla="*/ 40 h 42"/>
                <a:gd name="T8" fmla="*/ 36 w 42"/>
                <a:gd name="T9" fmla="*/ 42 h 42"/>
                <a:gd name="T10" fmla="*/ 40 w 42"/>
                <a:gd name="T11" fmla="*/ 40 h 42"/>
                <a:gd name="T12" fmla="*/ 42 w 42"/>
                <a:gd name="T13" fmla="*/ 36 h 42"/>
                <a:gd name="T14" fmla="*/ 40 w 42"/>
                <a:gd name="T15" fmla="*/ 34 h 42"/>
                <a:gd name="T16" fmla="*/ 40 w 42"/>
                <a:gd name="T17" fmla="*/ 34 h 42"/>
                <a:gd name="T18" fmla="*/ 8 w 42"/>
                <a:gd name="T19" fmla="*/ 2 h 42"/>
                <a:gd name="T20" fmla="*/ 8 w 42"/>
                <a:gd name="T21" fmla="*/ 2 h 42"/>
                <a:gd name="T22" fmla="*/ 4 w 42"/>
                <a:gd name="T23" fmla="*/ 0 h 42"/>
                <a:gd name="T24" fmla="*/ 2 w 42"/>
                <a:gd name="T25" fmla="*/ 2 h 42"/>
                <a:gd name="T26" fmla="*/ 0 w 42"/>
                <a:gd name="T27" fmla="*/ 4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0"/>
                  </a:lnTo>
                  <a:lnTo>
                    <a:pt x="34" y="40"/>
                  </a:lnTo>
                  <a:lnTo>
                    <a:pt x="36" y="42"/>
                  </a:lnTo>
                  <a:lnTo>
                    <a:pt x="40" y="40"/>
                  </a:lnTo>
                  <a:lnTo>
                    <a:pt x="42" y="36"/>
                  </a:lnTo>
                  <a:lnTo>
                    <a:pt x="40" y="34"/>
                  </a:lnTo>
                  <a:lnTo>
                    <a:pt x="40" y="34"/>
                  </a:lnTo>
                  <a:lnTo>
                    <a:pt x="8" y="2"/>
                  </a:lnTo>
                  <a:lnTo>
                    <a:pt x="8" y="2"/>
                  </a:lnTo>
                  <a:lnTo>
                    <a:pt x="4" y="0"/>
                  </a:lnTo>
                  <a:lnTo>
                    <a:pt x="2" y="2"/>
                  </a:lnTo>
                  <a:lnTo>
                    <a:pt x="0" y="4"/>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p:cNvSpPr>
            <p:nvPr/>
          </p:nvSpPr>
          <p:spPr bwMode="auto">
            <a:xfrm>
              <a:off x="7242175" y="36671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39"/>
            <p:cNvSpPr>
              <a:spLocks noChangeShapeType="1"/>
            </p:cNvSpPr>
            <p:nvPr/>
          </p:nvSpPr>
          <p:spPr bwMode="auto">
            <a:xfrm flipH="1">
              <a:off x="724217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p:cNvSpPr>
            <p:nvPr/>
          </p:nvSpPr>
          <p:spPr bwMode="auto">
            <a:xfrm>
              <a:off x="7235825" y="357188"/>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8 h 42"/>
                <a:gd name="T10" fmla="*/ 2 w 42"/>
                <a:gd name="T11" fmla="*/ 40 h 42"/>
                <a:gd name="T12" fmla="*/ 4 w 42"/>
                <a:gd name="T13" fmla="*/ 42 h 42"/>
                <a:gd name="T14" fmla="*/ 8 w 42"/>
                <a:gd name="T15" fmla="*/ 42 h 42"/>
                <a:gd name="T16" fmla="*/ 8 w 42"/>
                <a:gd name="T17" fmla="*/ 42 h 42"/>
                <a:gd name="T18" fmla="*/ 40 w 42"/>
                <a:gd name="T19" fmla="*/ 8 h 42"/>
                <a:gd name="T20" fmla="*/ 40 w 42"/>
                <a:gd name="T21" fmla="*/ 8 h 42"/>
                <a:gd name="T22" fmla="*/ 42 w 42"/>
                <a:gd name="T23" fmla="*/ 6 h 42"/>
                <a:gd name="T24" fmla="*/ 40 w 42"/>
                <a:gd name="T25" fmla="*/ 2 h 42"/>
                <a:gd name="T26" fmla="*/ 36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8"/>
                  </a:lnTo>
                  <a:lnTo>
                    <a:pt x="2" y="40"/>
                  </a:lnTo>
                  <a:lnTo>
                    <a:pt x="4" y="42"/>
                  </a:lnTo>
                  <a:lnTo>
                    <a:pt x="8" y="42"/>
                  </a:lnTo>
                  <a:lnTo>
                    <a:pt x="8" y="42"/>
                  </a:lnTo>
                  <a:lnTo>
                    <a:pt x="40" y="8"/>
                  </a:lnTo>
                  <a:lnTo>
                    <a:pt x="40" y="8"/>
                  </a:lnTo>
                  <a:lnTo>
                    <a:pt x="42" y="6"/>
                  </a:lnTo>
                  <a:lnTo>
                    <a:pt x="40" y="2"/>
                  </a:lnTo>
                  <a:lnTo>
                    <a:pt x="36"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p:nvSpPr>
          <p:spPr bwMode="auto">
            <a:xfrm>
              <a:off x="6892925" y="71596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2"/>
            <p:cNvSpPr>
              <a:spLocks noChangeShapeType="1"/>
            </p:cNvSpPr>
            <p:nvPr/>
          </p:nvSpPr>
          <p:spPr bwMode="auto">
            <a:xfrm flipH="1">
              <a:off x="689292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p:nvSpPr>
          <p:spPr bwMode="auto">
            <a:xfrm>
              <a:off x="6883400" y="709613"/>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6 h 42"/>
                <a:gd name="T10" fmla="*/ 2 w 42"/>
                <a:gd name="T11" fmla="*/ 40 h 42"/>
                <a:gd name="T12" fmla="*/ 6 w 42"/>
                <a:gd name="T13" fmla="*/ 42 h 42"/>
                <a:gd name="T14" fmla="*/ 8 w 42"/>
                <a:gd name="T15" fmla="*/ 40 h 42"/>
                <a:gd name="T16" fmla="*/ 8 w 42"/>
                <a:gd name="T17" fmla="*/ 40 h 42"/>
                <a:gd name="T18" fmla="*/ 42 w 42"/>
                <a:gd name="T19" fmla="*/ 8 h 42"/>
                <a:gd name="T20" fmla="*/ 42 w 42"/>
                <a:gd name="T21" fmla="*/ 8 h 42"/>
                <a:gd name="T22" fmla="*/ 42 w 42"/>
                <a:gd name="T23" fmla="*/ 4 h 42"/>
                <a:gd name="T24" fmla="*/ 40 w 42"/>
                <a:gd name="T25" fmla="*/ 2 h 42"/>
                <a:gd name="T26" fmla="*/ 38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6"/>
                  </a:lnTo>
                  <a:lnTo>
                    <a:pt x="2" y="40"/>
                  </a:lnTo>
                  <a:lnTo>
                    <a:pt x="6" y="42"/>
                  </a:lnTo>
                  <a:lnTo>
                    <a:pt x="8" y="40"/>
                  </a:lnTo>
                  <a:lnTo>
                    <a:pt x="8" y="40"/>
                  </a:lnTo>
                  <a:lnTo>
                    <a:pt x="42" y="8"/>
                  </a:lnTo>
                  <a:lnTo>
                    <a:pt x="42" y="8"/>
                  </a:lnTo>
                  <a:lnTo>
                    <a:pt x="42" y="4"/>
                  </a:lnTo>
                  <a:lnTo>
                    <a:pt x="40" y="2"/>
                  </a:lnTo>
                  <a:lnTo>
                    <a:pt x="38"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p:cNvSpPr>
            <p:nvPr/>
          </p:nvSpPr>
          <p:spPr bwMode="auto">
            <a:xfrm>
              <a:off x="7089775" y="303213"/>
              <a:ext cx="79375" cy="276225"/>
            </a:xfrm>
            <a:custGeom>
              <a:avLst/>
              <a:gdLst>
                <a:gd name="T0" fmla="*/ 50 w 50"/>
                <a:gd name="T1" fmla="*/ 0 h 174"/>
                <a:gd name="T2" fmla="*/ 0 w 50"/>
                <a:gd name="T3" fmla="*/ 174 h 174"/>
                <a:gd name="T4" fmla="*/ 50 w 50"/>
                <a:gd name="T5" fmla="*/ 0 h 174"/>
              </a:gdLst>
              <a:ahLst/>
              <a:cxnLst>
                <a:cxn ang="0">
                  <a:pos x="T0" y="T1"/>
                </a:cxn>
                <a:cxn ang="0">
                  <a:pos x="T2" y="T3"/>
                </a:cxn>
                <a:cxn ang="0">
                  <a:pos x="T4" y="T5"/>
                </a:cxn>
              </a:cxnLst>
              <a:rect l="0" t="0" r="r" b="b"/>
              <a:pathLst>
                <a:path w="50" h="174">
                  <a:moveTo>
                    <a:pt x="50" y="0"/>
                  </a:moveTo>
                  <a:lnTo>
                    <a:pt x="0" y="174"/>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45"/>
            <p:cNvSpPr>
              <a:spLocks noChangeShapeType="1"/>
            </p:cNvSpPr>
            <p:nvPr/>
          </p:nvSpPr>
          <p:spPr bwMode="auto">
            <a:xfrm flipH="1">
              <a:off x="7089775" y="303213"/>
              <a:ext cx="79375" cy="2762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p:cNvSpPr>
            <p:nvPr/>
          </p:nvSpPr>
          <p:spPr bwMode="auto">
            <a:xfrm>
              <a:off x="7073900" y="287338"/>
              <a:ext cx="111125" cy="307975"/>
            </a:xfrm>
            <a:custGeom>
              <a:avLst/>
              <a:gdLst>
                <a:gd name="T0" fmla="*/ 50 w 70"/>
                <a:gd name="T1" fmla="*/ 8 h 194"/>
                <a:gd name="T2" fmla="*/ 50 w 70"/>
                <a:gd name="T3" fmla="*/ 8 h 194"/>
                <a:gd name="T4" fmla="*/ 0 w 70"/>
                <a:gd name="T5" fmla="*/ 182 h 194"/>
                <a:gd name="T6" fmla="*/ 0 w 70"/>
                <a:gd name="T7" fmla="*/ 182 h 194"/>
                <a:gd name="T8" fmla="*/ 0 w 70"/>
                <a:gd name="T9" fmla="*/ 186 h 194"/>
                <a:gd name="T10" fmla="*/ 2 w 70"/>
                <a:gd name="T11" fmla="*/ 190 h 194"/>
                <a:gd name="T12" fmla="*/ 4 w 70"/>
                <a:gd name="T13" fmla="*/ 192 h 194"/>
                <a:gd name="T14" fmla="*/ 8 w 70"/>
                <a:gd name="T15" fmla="*/ 194 h 194"/>
                <a:gd name="T16" fmla="*/ 10 w 70"/>
                <a:gd name="T17" fmla="*/ 194 h 194"/>
                <a:gd name="T18" fmla="*/ 14 w 70"/>
                <a:gd name="T19" fmla="*/ 194 h 194"/>
                <a:gd name="T20" fmla="*/ 18 w 70"/>
                <a:gd name="T21" fmla="*/ 192 h 194"/>
                <a:gd name="T22" fmla="*/ 20 w 70"/>
                <a:gd name="T23" fmla="*/ 188 h 194"/>
                <a:gd name="T24" fmla="*/ 20 w 70"/>
                <a:gd name="T25" fmla="*/ 188 h 194"/>
                <a:gd name="T26" fmla="*/ 68 w 70"/>
                <a:gd name="T27" fmla="*/ 12 h 194"/>
                <a:gd name="T28" fmla="*/ 68 w 70"/>
                <a:gd name="T29" fmla="*/ 12 h 194"/>
                <a:gd name="T30" fmla="*/ 70 w 70"/>
                <a:gd name="T31" fmla="*/ 8 h 194"/>
                <a:gd name="T32" fmla="*/ 68 w 70"/>
                <a:gd name="T33" fmla="*/ 4 h 194"/>
                <a:gd name="T34" fmla="*/ 66 w 70"/>
                <a:gd name="T35" fmla="*/ 2 h 194"/>
                <a:gd name="T36" fmla="*/ 62 w 70"/>
                <a:gd name="T37" fmla="*/ 0 h 194"/>
                <a:gd name="T38" fmla="*/ 58 w 70"/>
                <a:gd name="T39" fmla="*/ 0 h 194"/>
                <a:gd name="T40" fmla="*/ 56 w 70"/>
                <a:gd name="T41" fmla="*/ 2 h 194"/>
                <a:gd name="T42" fmla="*/ 52 w 70"/>
                <a:gd name="T43" fmla="*/ 4 h 194"/>
                <a:gd name="T44" fmla="*/ 50 w 70"/>
                <a:gd name="T45" fmla="*/ 8 h 194"/>
                <a:gd name="T46" fmla="*/ 50 w 70"/>
                <a:gd name="T47" fmla="*/ 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94">
                  <a:moveTo>
                    <a:pt x="50" y="8"/>
                  </a:moveTo>
                  <a:lnTo>
                    <a:pt x="50" y="8"/>
                  </a:lnTo>
                  <a:lnTo>
                    <a:pt x="0" y="182"/>
                  </a:lnTo>
                  <a:lnTo>
                    <a:pt x="0" y="182"/>
                  </a:lnTo>
                  <a:lnTo>
                    <a:pt x="0" y="186"/>
                  </a:lnTo>
                  <a:lnTo>
                    <a:pt x="2" y="190"/>
                  </a:lnTo>
                  <a:lnTo>
                    <a:pt x="4" y="192"/>
                  </a:lnTo>
                  <a:lnTo>
                    <a:pt x="8" y="194"/>
                  </a:lnTo>
                  <a:lnTo>
                    <a:pt x="10" y="194"/>
                  </a:lnTo>
                  <a:lnTo>
                    <a:pt x="14" y="194"/>
                  </a:lnTo>
                  <a:lnTo>
                    <a:pt x="18" y="192"/>
                  </a:lnTo>
                  <a:lnTo>
                    <a:pt x="20" y="188"/>
                  </a:lnTo>
                  <a:lnTo>
                    <a:pt x="20" y="188"/>
                  </a:lnTo>
                  <a:lnTo>
                    <a:pt x="68" y="12"/>
                  </a:lnTo>
                  <a:lnTo>
                    <a:pt x="68" y="12"/>
                  </a:lnTo>
                  <a:lnTo>
                    <a:pt x="70" y="8"/>
                  </a:lnTo>
                  <a:lnTo>
                    <a:pt x="68" y="4"/>
                  </a:lnTo>
                  <a:lnTo>
                    <a:pt x="66" y="2"/>
                  </a:lnTo>
                  <a:lnTo>
                    <a:pt x="62" y="0"/>
                  </a:lnTo>
                  <a:lnTo>
                    <a:pt x="58" y="0"/>
                  </a:lnTo>
                  <a:lnTo>
                    <a:pt x="56" y="2"/>
                  </a:lnTo>
                  <a:lnTo>
                    <a:pt x="52" y="4"/>
                  </a:lnTo>
                  <a:lnTo>
                    <a:pt x="50" y="8"/>
                  </a:lnTo>
                  <a:lnTo>
                    <a:pt x="5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p:cNvSpPr>
            <p:nvPr/>
          </p:nvSpPr>
          <p:spPr bwMode="auto">
            <a:xfrm>
              <a:off x="7089775" y="579438"/>
              <a:ext cx="158750" cy="0"/>
            </a:xfrm>
            <a:custGeom>
              <a:avLst/>
              <a:gdLst>
                <a:gd name="T0" fmla="*/ 0 w 100"/>
                <a:gd name="T1" fmla="*/ 100 w 100"/>
                <a:gd name="T2" fmla="*/ 0 w 100"/>
              </a:gdLst>
              <a:ahLst/>
              <a:cxnLst>
                <a:cxn ang="0">
                  <a:pos x="T0" y="0"/>
                </a:cxn>
                <a:cxn ang="0">
                  <a:pos x="T1" y="0"/>
                </a:cxn>
                <a:cxn ang="0">
                  <a:pos x="T2" y="0"/>
                </a:cxn>
              </a:cxnLst>
              <a:rect l="0" t="0" r="r" b="b"/>
              <a:pathLst>
                <a:path w="100">
                  <a:moveTo>
                    <a:pt x="0" y="0"/>
                  </a:moveTo>
                  <a:lnTo>
                    <a:pt x="10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48"/>
            <p:cNvSpPr>
              <a:spLocks noChangeShapeType="1"/>
            </p:cNvSpPr>
            <p:nvPr/>
          </p:nvSpPr>
          <p:spPr bwMode="auto">
            <a:xfrm>
              <a:off x="7089775" y="579438"/>
              <a:ext cx="15875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p:cNvSpPr>
            <p:nvPr/>
          </p:nvSpPr>
          <p:spPr bwMode="auto">
            <a:xfrm>
              <a:off x="7073900" y="566738"/>
              <a:ext cx="187325" cy="28575"/>
            </a:xfrm>
            <a:custGeom>
              <a:avLst/>
              <a:gdLst>
                <a:gd name="T0" fmla="*/ 10 w 118"/>
                <a:gd name="T1" fmla="*/ 18 h 18"/>
                <a:gd name="T2" fmla="*/ 10 w 118"/>
                <a:gd name="T3" fmla="*/ 18 h 18"/>
                <a:gd name="T4" fmla="*/ 110 w 118"/>
                <a:gd name="T5" fmla="*/ 18 h 18"/>
                <a:gd name="T6" fmla="*/ 110 w 118"/>
                <a:gd name="T7" fmla="*/ 18 h 18"/>
                <a:gd name="T8" fmla="*/ 114 w 118"/>
                <a:gd name="T9" fmla="*/ 18 h 18"/>
                <a:gd name="T10" fmla="*/ 116 w 118"/>
                <a:gd name="T11" fmla="*/ 16 h 18"/>
                <a:gd name="T12" fmla="*/ 118 w 118"/>
                <a:gd name="T13" fmla="*/ 12 h 18"/>
                <a:gd name="T14" fmla="*/ 118 w 118"/>
                <a:gd name="T15" fmla="*/ 8 h 18"/>
                <a:gd name="T16" fmla="*/ 118 w 118"/>
                <a:gd name="T17" fmla="*/ 6 h 18"/>
                <a:gd name="T18" fmla="*/ 116 w 118"/>
                <a:gd name="T19" fmla="*/ 2 h 18"/>
                <a:gd name="T20" fmla="*/ 114 w 118"/>
                <a:gd name="T21" fmla="*/ 0 h 18"/>
                <a:gd name="T22" fmla="*/ 110 w 118"/>
                <a:gd name="T23" fmla="*/ 0 h 18"/>
                <a:gd name="T24" fmla="*/ 110 w 118"/>
                <a:gd name="T25" fmla="*/ 0 h 18"/>
                <a:gd name="T26" fmla="*/ 10 w 118"/>
                <a:gd name="T27" fmla="*/ 0 h 18"/>
                <a:gd name="T28" fmla="*/ 10 w 118"/>
                <a:gd name="T29" fmla="*/ 0 h 18"/>
                <a:gd name="T30" fmla="*/ 6 w 118"/>
                <a:gd name="T31" fmla="*/ 0 h 18"/>
                <a:gd name="T32" fmla="*/ 2 w 118"/>
                <a:gd name="T33" fmla="*/ 2 h 18"/>
                <a:gd name="T34" fmla="*/ 2 w 118"/>
                <a:gd name="T35" fmla="*/ 6 h 18"/>
                <a:gd name="T36" fmla="*/ 0 w 118"/>
                <a:gd name="T37" fmla="*/ 8 h 18"/>
                <a:gd name="T38" fmla="*/ 2 w 118"/>
                <a:gd name="T39" fmla="*/ 12 h 18"/>
                <a:gd name="T40" fmla="*/ 2 w 118"/>
                <a:gd name="T41" fmla="*/ 16 h 18"/>
                <a:gd name="T42" fmla="*/ 6 w 118"/>
                <a:gd name="T43" fmla="*/ 18 h 18"/>
                <a:gd name="T44" fmla="*/ 10 w 118"/>
                <a:gd name="T45" fmla="*/ 18 h 18"/>
                <a:gd name="T46" fmla="*/ 10 w 118"/>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18">
                  <a:moveTo>
                    <a:pt x="10" y="18"/>
                  </a:moveTo>
                  <a:lnTo>
                    <a:pt x="10" y="18"/>
                  </a:lnTo>
                  <a:lnTo>
                    <a:pt x="110" y="18"/>
                  </a:lnTo>
                  <a:lnTo>
                    <a:pt x="110" y="18"/>
                  </a:lnTo>
                  <a:lnTo>
                    <a:pt x="114" y="18"/>
                  </a:lnTo>
                  <a:lnTo>
                    <a:pt x="116" y="16"/>
                  </a:lnTo>
                  <a:lnTo>
                    <a:pt x="118" y="12"/>
                  </a:lnTo>
                  <a:lnTo>
                    <a:pt x="118" y="8"/>
                  </a:lnTo>
                  <a:lnTo>
                    <a:pt x="118" y="6"/>
                  </a:lnTo>
                  <a:lnTo>
                    <a:pt x="116" y="2"/>
                  </a:lnTo>
                  <a:lnTo>
                    <a:pt x="114" y="0"/>
                  </a:lnTo>
                  <a:lnTo>
                    <a:pt x="110" y="0"/>
                  </a:lnTo>
                  <a:lnTo>
                    <a:pt x="110" y="0"/>
                  </a:lnTo>
                  <a:lnTo>
                    <a:pt x="10" y="0"/>
                  </a:lnTo>
                  <a:lnTo>
                    <a:pt x="10" y="0"/>
                  </a:lnTo>
                  <a:lnTo>
                    <a:pt x="6" y="0"/>
                  </a:lnTo>
                  <a:lnTo>
                    <a:pt x="2" y="2"/>
                  </a:lnTo>
                  <a:lnTo>
                    <a:pt x="2" y="6"/>
                  </a:lnTo>
                  <a:lnTo>
                    <a:pt x="0" y="8"/>
                  </a:lnTo>
                  <a:lnTo>
                    <a:pt x="2" y="12"/>
                  </a:lnTo>
                  <a:lnTo>
                    <a:pt x="2" y="16"/>
                  </a:lnTo>
                  <a:lnTo>
                    <a:pt x="6" y="18"/>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文本框 59"/>
          <p:cNvSpPr txBox="1"/>
          <p:nvPr/>
        </p:nvSpPr>
        <p:spPr>
          <a:xfrm>
            <a:off x="1187624" y="1655316"/>
            <a:ext cx="1148098" cy="1569660"/>
          </a:xfrm>
          <a:prstGeom prst="rect">
            <a:avLst/>
          </a:prstGeom>
          <a:noFill/>
        </p:spPr>
        <p:txBody>
          <a:bodyPr wrap="square" rtlCol="0">
            <a:spAutoFit/>
          </a:bodyPr>
          <a:lstStyle/>
          <a:p>
            <a:r>
              <a:rPr lang="en-US" altLang="zh-CN" sz="9600" dirty="0" smtClean="0">
                <a:solidFill>
                  <a:schemeClr val="accent1">
                    <a:lumMod val="75000"/>
                  </a:schemeClr>
                </a:solidFill>
                <a:latin typeface="幼圆" panose="02010509060101010101" pitchFamily="49" charset="-122"/>
                <a:ea typeface="幼圆" panose="02010509060101010101" pitchFamily="49" charset="-122"/>
              </a:rPr>
              <a:t>3</a:t>
            </a:r>
            <a:endParaRPr lang="zh-CN" altLang="en-US" sz="9600" dirty="0">
              <a:solidFill>
                <a:schemeClr val="accent1">
                  <a:lumMod val="75000"/>
                </a:schemeClr>
              </a:solidFill>
              <a:latin typeface="幼圆" panose="02010509060101010101" pitchFamily="49" charset="-122"/>
              <a:ea typeface="幼圆" panose="02010509060101010101" pitchFamily="49" charset="-122"/>
            </a:endParaRPr>
          </a:p>
        </p:txBody>
      </p:sp>
      <p:sp>
        <p:nvSpPr>
          <p:cNvPr id="61" name="文本框 60"/>
          <p:cNvSpPr txBox="1"/>
          <p:nvPr/>
        </p:nvSpPr>
        <p:spPr>
          <a:xfrm>
            <a:off x="3074662" y="1063967"/>
            <a:ext cx="3571863" cy="523220"/>
          </a:xfrm>
          <a:prstGeom prst="rect">
            <a:avLst/>
          </a:prstGeom>
          <a:noFill/>
        </p:spPr>
        <p:txBody>
          <a:bodyPr wrap="square" rtlCol="0">
            <a:spAutoFit/>
          </a:bodyPr>
          <a:lstStyle/>
          <a:p>
            <a:r>
              <a:rPr lang="zh-CN" altLang="en-US" sz="2800" dirty="0" smtClean="0"/>
              <a:t>为什么要做微服务</a:t>
            </a:r>
            <a:endParaRPr lang="zh-CN" altLang="en-US" sz="2800" dirty="0"/>
          </a:p>
        </p:txBody>
      </p:sp>
      <p:sp>
        <p:nvSpPr>
          <p:cNvPr id="62" name="文本框 61"/>
          <p:cNvSpPr txBox="1"/>
          <p:nvPr/>
        </p:nvSpPr>
        <p:spPr>
          <a:xfrm>
            <a:off x="3047141" y="2015718"/>
            <a:ext cx="3444298" cy="830997"/>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dirty="0" smtClean="0"/>
              <a:t>微服务优缺点</a:t>
            </a:r>
            <a:endParaRPr lang="en-US" altLang="zh-CN" sz="1600" dirty="0" smtClean="0"/>
          </a:p>
          <a:p>
            <a:pPr marL="285750" indent="-285750">
              <a:buFont typeface="Wingdings" panose="05000000000000000000" pitchFamily="2" charset="2"/>
              <a:buChar char="p"/>
            </a:pPr>
            <a:r>
              <a:rPr lang="zh-CN" altLang="en-US" sz="1600" dirty="0" smtClean="0"/>
              <a:t>提高软件质量</a:t>
            </a:r>
            <a:endParaRPr lang="en-US" altLang="zh-CN" sz="1600" dirty="0" smtClean="0"/>
          </a:p>
          <a:p>
            <a:pPr marL="285750" indent="-285750">
              <a:buFont typeface="Wingdings" panose="05000000000000000000" pitchFamily="2" charset="2"/>
              <a:buChar char="p"/>
            </a:pPr>
            <a:r>
              <a:rPr lang="zh-CN" altLang="en-US" sz="1600" dirty="0" smtClean="0"/>
              <a:t>软件快速迭代</a:t>
            </a:r>
            <a:endParaRPr lang="en-US" altLang="zh-CN" sz="1600" dirty="0" smtClean="0"/>
          </a:p>
        </p:txBody>
      </p:sp>
    </p:spTree>
    <p:extLst>
      <p:ext uri="{BB962C8B-B14F-4D97-AF65-F5344CB8AC3E}">
        <p14:creationId xmlns:p14="http://schemas.microsoft.com/office/powerpoint/2010/main" val="1796580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89248" y="-85338"/>
            <a:ext cx="3610744" cy="857250"/>
          </a:xfrm>
        </p:spPr>
        <p:txBody>
          <a:bodyPr>
            <a:normAutofit fontScale="90000"/>
          </a:bodyPr>
          <a:lstStyle/>
          <a:p>
            <a:r>
              <a:rPr lang="zh-CN" altLang="en-US" dirty="0" smtClean="0"/>
              <a:t>为什么要做微服务</a:t>
            </a:r>
            <a:endParaRPr lang="zh-CN" altLang="en-US" sz="2800" dirty="0"/>
          </a:p>
        </p:txBody>
      </p:sp>
      <p:sp>
        <p:nvSpPr>
          <p:cNvPr id="39" name="文本框 38"/>
          <p:cNvSpPr txBox="1"/>
          <p:nvPr/>
        </p:nvSpPr>
        <p:spPr>
          <a:xfrm>
            <a:off x="5076056" y="125581"/>
            <a:ext cx="2520280" cy="523220"/>
          </a:xfrm>
          <a:prstGeom prst="rect">
            <a:avLst/>
          </a:prstGeom>
          <a:noFill/>
        </p:spPr>
        <p:txBody>
          <a:bodyPr wrap="square" rtlCol="0">
            <a:spAutoFit/>
          </a:bodyPr>
          <a:lstStyle/>
          <a:p>
            <a:r>
              <a:rPr lang="zh-CN" altLang="en-US" sz="2800" dirty="0" smtClean="0">
                <a:solidFill>
                  <a:srgbClr val="B25538"/>
                </a:solidFill>
                <a:latin typeface="+mj-lt"/>
                <a:ea typeface="+mj-ea"/>
                <a:cs typeface="+mj-cs"/>
              </a:rPr>
              <a:t>微服务优缺点</a:t>
            </a:r>
            <a:endParaRPr lang="zh-CN" altLang="en-US" sz="2800" dirty="0">
              <a:solidFill>
                <a:srgbClr val="B25538"/>
              </a:solidFill>
              <a:latin typeface="+mj-lt"/>
              <a:ea typeface="+mj-ea"/>
              <a:cs typeface="+mj-cs"/>
            </a:endParaRPr>
          </a:p>
        </p:txBody>
      </p:sp>
      <p:sp>
        <p:nvSpPr>
          <p:cNvPr id="2" name="文本框 1"/>
          <p:cNvSpPr txBox="1"/>
          <p:nvPr/>
        </p:nvSpPr>
        <p:spPr>
          <a:xfrm>
            <a:off x="467544" y="1275606"/>
            <a:ext cx="3600400" cy="3416320"/>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smtClean="0"/>
              <a:t>符合开闭原则、高内聚低耦合，每个服务只关心本身业务能力。</a:t>
            </a:r>
            <a:endParaRPr lang="en-US" altLang="zh-CN" sz="1600" dirty="0" smtClean="0"/>
          </a:p>
          <a:p>
            <a:pPr marL="285750" indent="-285750">
              <a:buFont typeface="Wingdings" panose="05000000000000000000" pitchFamily="2" charset="2"/>
              <a:buChar char="ü"/>
            </a:pPr>
            <a:r>
              <a:rPr lang="zh-CN" altLang="en-US" sz="1600" dirty="0" smtClean="0"/>
              <a:t>每个微服务由于足够小，易于理解、开发、维护。</a:t>
            </a:r>
            <a:endParaRPr lang="en-US" altLang="zh-CN" sz="1600" dirty="0" smtClean="0"/>
          </a:p>
          <a:p>
            <a:pPr marL="285750" indent="-285750">
              <a:buFont typeface="Wingdings" panose="05000000000000000000" pitchFamily="2" charset="2"/>
              <a:buChar char="ü"/>
            </a:pPr>
            <a:r>
              <a:rPr lang="zh-CN" altLang="en-US" sz="1600" dirty="0"/>
              <a:t>微服务能使用不同的语言</a:t>
            </a:r>
            <a:r>
              <a:rPr lang="zh-CN" altLang="en-US" sz="1600" dirty="0" smtClean="0"/>
              <a:t>开发。</a:t>
            </a:r>
            <a:endParaRPr lang="en-US" altLang="zh-CN" sz="1600" dirty="0" smtClean="0"/>
          </a:p>
          <a:p>
            <a:pPr marL="285750" indent="-285750">
              <a:buFont typeface="Wingdings" panose="05000000000000000000" pitchFamily="2" charset="2"/>
              <a:buChar char="ü"/>
            </a:pPr>
            <a:r>
              <a:rPr lang="zh-CN" altLang="en-US" sz="1600" dirty="0"/>
              <a:t>微服务允许你利用融合最新技术</a:t>
            </a:r>
            <a:r>
              <a:rPr lang="zh-CN" altLang="en-US" sz="1600" dirty="0" smtClean="0"/>
              <a:t>。</a:t>
            </a:r>
            <a:endParaRPr lang="en-US" altLang="zh-CN" sz="1600" dirty="0" smtClean="0"/>
          </a:p>
          <a:p>
            <a:pPr marL="285750" indent="-285750">
              <a:buFont typeface="Wingdings" panose="05000000000000000000" pitchFamily="2" charset="2"/>
              <a:buChar char="ü"/>
            </a:pPr>
            <a:r>
              <a:rPr lang="zh-CN" altLang="en-US" sz="1600" dirty="0"/>
              <a:t>微服务只是业务逻辑的代码，不会和</a:t>
            </a:r>
            <a:r>
              <a:rPr lang="en-US" altLang="zh-CN" sz="1600" b="1" dirty="0"/>
              <a:t>HTML,CSS</a:t>
            </a:r>
            <a:r>
              <a:rPr lang="en-US" altLang="zh-CN" sz="1600" dirty="0"/>
              <a:t> </a:t>
            </a:r>
            <a:r>
              <a:rPr lang="zh-CN" altLang="en-US" sz="1600" dirty="0"/>
              <a:t>或其他界面组件混合</a:t>
            </a:r>
            <a:r>
              <a:rPr lang="zh-CN" altLang="en-US" sz="1600" dirty="0" smtClean="0"/>
              <a:t>。微服务开发只需关注后台逻辑。</a:t>
            </a:r>
            <a:endParaRPr lang="en-US" altLang="zh-CN" sz="1600" dirty="0" smtClean="0"/>
          </a:p>
          <a:p>
            <a:pPr marL="285750" indent="-285750">
              <a:buFont typeface="Wingdings" panose="05000000000000000000" pitchFamily="2" charset="2"/>
              <a:buChar char="ü"/>
            </a:pPr>
            <a:r>
              <a:rPr lang="zh-CN" altLang="en-US" sz="1600" dirty="0" smtClean="0"/>
              <a:t>微服务更能保证服务稳定、平滑、容错隔离。</a:t>
            </a:r>
            <a:endParaRPr lang="en-US" altLang="zh-CN" sz="1600" dirty="0" smtClean="0"/>
          </a:p>
          <a:p>
            <a:pPr marL="285750" indent="-285750">
              <a:buFont typeface="Wingdings" panose="05000000000000000000" pitchFamily="2" charset="2"/>
              <a:buChar char="ü"/>
            </a:pPr>
            <a:r>
              <a:rPr lang="zh-CN" altLang="en-US" sz="1600" dirty="0" smtClean="0"/>
              <a:t>微服务更容易实施敏捷开发，快速响应需求变化。</a:t>
            </a:r>
            <a:endParaRPr lang="zh-CN" altLang="en-US" sz="2000" dirty="0"/>
          </a:p>
        </p:txBody>
      </p:sp>
      <p:sp>
        <p:nvSpPr>
          <p:cNvPr id="3" name="文本框 2"/>
          <p:cNvSpPr txBox="1"/>
          <p:nvPr/>
        </p:nvSpPr>
        <p:spPr>
          <a:xfrm>
            <a:off x="5724128" y="1275606"/>
            <a:ext cx="3096344" cy="2308324"/>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微服务本身的技术复杂性。</a:t>
            </a:r>
            <a:endParaRPr lang="en-US" altLang="zh-CN" dirty="0" smtClean="0"/>
          </a:p>
          <a:p>
            <a:pPr marL="285750" indent="-285750">
              <a:buFont typeface="Wingdings" panose="05000000000000000000" pitchFamily="2" charset="2"/>
              <a:buChar char="ü"/>
            </a:pPr>
            <a:r>
              <a:rPr lang="zh-CN" altLang="en-US" dirty="0" smtClean="0"/>
              <a:t>维护成本增加，需结合</a:t>
            </a:r>
            <a:r>
              <a:rPr lang="en-US" altLang="zh-CN" dirty="0" err="1" smtClean="0"/>
              <a:t>DevOps</a:t>
            </a:r>
            <a:r>
              <a:rPr lang="zh-CN" altLang="en-US" dirty="0" smtClean="0"/>
              <a:t>。</a:t>
            </a:r>
            <a:endParaRPr lang="en-US" altLang="zh-CN" dirty="0" smtClean="0"/>
          </a:p>
          <a:p>
            <a:pPr marL="285750" indent="-285750">
              <a:buFont typeface="Wingdings" panose="05000000000000000000" pitchFamily="2" charset="2"/>
              <a:buChar char="ü"/>
            </a:pPr>
            <a:r>
              <a:rPr lang="zh-CN" altLang="en-US" dirty="0" smtClean="0"/>
              <a:t>系统</a:t>
            </a:r>
            <a:r>
              <a:rPr lang="zh-CN" altLang="en-US" dirty="0" smtClean="0"/>
              <a:t>发</a:t>
            </a:r>
            <a:r>
              <a:rPr lang="zh-CN" altLang="en-US" dirty="0"/>
              <a:t>布</a:t>
            </a:r>
            <a:r>
              <a:rPr lang="zh-CN" altLang="en-US" dirty="0" smtClean="0"/>
              <a:t>部署</a:t>
            </a:r>
            <a:r>
              <a:rPr lang="zh-CN" altLang="en-US" dirty="0" smtClean="0"/>
              <a:t>成本增加。</a:t>
            </a:r>
            <a:endParaRPr lang="en-US" altLang="zh-CN" dirty="0" smtClean="0"/>
          </a:p>
          <a:p>
            <a:pPr marL="285750" indent="-285750">
              <a:buFont typeface="Wingdings" panose="05000000000000000000" pitchFamily="2" charset="2"/>
              <a:buChar char="ü"/>
            </a:pPr>
            <a:r>
              <a:rPr lang="zh-CN" altLang="en-US" dirty="0" smtClean="0"/>
              <a:t>问题跟踪难度增加。</a:t>
            </a:r>
            <a:endParaRPr lang="en-US" altLang="zh-CN" dirty="0" smtClean="0"/>
          </a:p>
          <a:p>
            <a:pPr marL="285750" indent="-285750">
              <a:buFont typeface="Wingdings" panose="05000000000000000000" pitchFamily="2" charset="2"/>
              <a:buChar char="ü"/>
            </a:pPr>
            <a:r>
              <a:rPr lang="zh-CN" altLang="en-US" dirty="0" smtClean="0"/>
              <a:t>数据一致性</a:t>
            </a:r>
            <a:r>
              <a:rPr lang="en-US" altLang="zh-CN" dirty="0" smtClean="0"/>
              <a:t>——</a:t>
            </a:r>
            <a:r>
              <a:rPr lang="zh-CN" altLang="en-US" dirty="0" smtClean="0"/>
              <a:t>分布式事务、分布式锁等。</a:t>
            </a:r>
            <a:endParaRPr lang="en-US" altLang="zh-CN" dirty="0" smtClean="0"/>
          </a:p>
          <a:p>
            <a:pPr marL="285750" indent="-285750">
              <a:buFont typeface="Wingdings" panose="05000000000000000000" pitchFamily="2" charset="2"/>
              <a:buChar char="ü"/>
            </a:pPr>
            <a:r>
              <a:rPr lang="zh-CN" altLang="en-US" dirty="0" smtClean="0"/>
              <a:t>服务监控难度增加。</a:t>
            </a:r>
            <a:endParaRPr lang="zh-CN" altLang="en-US" dirty="0"/>
          </a:p>
        </p:txBody>
      </p:sp>
      <p:pic>
        <p:nvPicPr>
          <p:cNvPr id="2050" name="Picture 2" descr="å¤©å¹³PS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185" y="1707654"/>
            <a:ext cx="1715703" cy="2218976"/>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8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89248" y="-85338"/>
            <a:ext cx="3610744" cy="857250"/>
          </a:xfrm>
        </p:spPr>
        <p:txBody>
          <a:bodyPr>
            <a:normAutofit fontScale="90000"/>
          </a:bodyPr>
          <a:lstStyle/>
          <a:p>
            <a:r>
              <a:rPr lang="zh-CN" altLang="en-US" dirty="0" smtClean="0"/>
              <a:t>为什么要做微服务</a:t>
            </a:r>
            <a:endParaRPr lang="zh-CN" altLang="en-US" sz="2800" dirty="0"/>
          </a:p>
        </p:txBody>
      </p:sp>
      <p:sp>
        <p:nvSpPr>
          <p:cNvPr id="39" name="文本框 38"/>
          <p:cNvSpPr txBox="1"/>
          <p:nvPr/>
        </p:nvSpPr>
        <p:spPr>
          <a:xfrm>
            <a:off x="5076056" y="125581"/>
            <a:ext cx="2520280" cy="523220"/>
          </a:xfrm>
          <a:prstGeom prst="rect">
            <a:avLst/>
          </a:prstGeom>
          <a:noFill/>
        </p:spPr>
        <p:txBody>
          <a:bodyPr wrap="square" rtlCol="0">
            <a:spAutoFit/>
          </a:bodyPr>
          <a:lstStyle/>
          <a:p>
            <a:r>
              <a:rPr lang="zh-CN" altLang="en-US" sz="2800" dirty="0" smtClean="0">
                <a:solidFill>
                  <a:srgbClr val="B25538"/>
                </a:solidFill>
                <a:latin typeface="+mj-lt"/>
                <a:ea typeface="+mj-ea"/>
                <a:cs typeface="+mj-cs"/>
              </a:rPr>
              <a:t>提高软件质量</a:t>
            </a:r>
            <a:endParaRPr lang="zh-CN" altLang="en-US" sz="2800" dirty="0">
              <a:solidFill>
                <a:srgbClr val="B25538"/>
              </a:solidFill>
              <a:latin typeface="+mj-lt"/>
              <a:ea typeface="+mj-ea"/>
              <a:cs typeface="+mj-cs"/>
            </a:endParaRPr>
          </a:p>
        </p:txBody>
      </p:sp>
      <p:graphicFrame>
        <p:nvGraphicFramePr>
          <p:cNvPr id="4" name="图示 3"/>
          <p:cNvGraphicFramePr/>
          <p:nvPr>
            <p:extLst>
              <p:ext uri="{D42A27DB-BD31-4B8C-83A1-F6EECF244321}">
                <p14:modId xmlns:p14="http://schemas.microsoft.com/office/powerpoint/2010/main" val="3967026546"/>
              </p:ext>
            </p:extLst>
          </p:nvPr>
        </p:nvGraphicFramePr>
        <p:xfrm>
          <a:off x="240196" y="7719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5724128" y="987574"/>
            <a:ext cx="3312368"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提升性能、可靠性、可扩展性</a:t>
            </a:r>
            <a:endParaRPr lang="en-US" altLang="zh-CN" dirty="0" smtClean="0"/>
          </a:p>
          <a:p>
            <a:pPr marL="285750" indent="-285750">
              <a:buFont typeface="Wingdings" panose="05000000000000000000" pitchFamily="2" charset="2"/>
              <a:buChar char="Ø"/>
            </a:pPr>
            <a:r>
              <a:rPr lang="zh-CN" altLang="en-US" dirty="0" smtClean="0"/>
              <a:t>功能、易用性依具体需求而定</a:t>
            </a:r>
            <a:endParaRPr lang="en-US" altLang="zh-CN" dirty="0" smtClean="0"/>
          </a:p>
          <a:p>
            <a:pPr marL="285750" indent="-285750">
              <a:buFont typeface="Wingdings" panose="05000000000000000000" pitchFamily="2" charset="2"/>
              <a:buChar char="Ø"/>
            </a:pPr>
            <a:r>
              <a:rPr lang="zh-CN" altLang="en-US" dirty="0" smtClean="0"/>
              <a:t>安全性、可维护性难度相对增加</a:t>
            </a:r>
            <a:endParaRPr lang="zh-CN" altLang="en-US" dirty="0"/>
          </a:p>
        </p:txBody>
      </p:sp>
    </p:spTree>
    <p:extLst>
      <p:ext uri="{BB962C8B-B14F-4D97-AF65-F5344CB8AC3E}">
        <p14:creationId xmlns:p14="http://schemas.microsoft.com/office/powerpoint/2010/main" val="2759297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889248" y="-85338"/>
            <a:ext cx="3610744" cy="857250"/>
          </a:xfrm>
        </p:spPr>
        <p:txBody>
          <a:bodyPr>
            <a:normAutofit fontScale="90000"/>
          </a:bodyPr>
          <a:lstStyle/>
          <a:p>
            <a:r>
              <a:rPr lang="zh-CN" altLang="en-US" dirty="0" smtClean="0"/>
              <a:t>为什么要做微服务</a:t>
            </a:r>
            <a:endParaRPr lang="zh-CN" altLang="en-US" sz="2800" dirty="0"/>
          </a:p>
        </p:txBody>
      </p:sp>
      <p:sp>
        <p:nvSpPr>
          <p:cNvPr id="39" name="文本框 38"/>
          <p:cNvSpPr txBox="1"/>
          <p:nvPr/>
        </p:nvSpPr>
        <p:spPr>
          <a:xfrm>
            <a:off x="5076056" y="125581"/>
            <a:ext cx="2448272" cy="523220"/>
          </a:xfrm>
          <a:prstGeom prst="rect">
            <a:avLst/>
          </a:prstGeom>
          <a:noFill/>
        </p:spPr>
        <p:txBody>
          <a:bodyPr wrap="square" rtlCol="0">
            <a:spAutoFit/>
          </a:bodyPr>
          <a:lstStyle/>
          <a:p>
            <a:r>
              <a:rPr lang="zh-CN" altLang="en-US" sz="2800" dirty="0" smtClean="0">
                <a:solidFill>
                  <a:srgbClr val="B25538"/>
                </a:solidFill>
                <a:latin typeface="+mj-lt"/>
                <a:ea typeface="+mj-ea"/>
                <a:cs typeface="+mj-cs"/>
              </a:rPr>
              <a:t>软件快速迭代</a:t>
            </a:r>
            <a:endParaRPr lang="zh-CN" altLang="en-US" sz="2800" dirty="0">
              <a:solidFill>
                <a:srgbClr val="B25538"/>
              </a:solidFill>
              <a:latin typeface="+mj-lt"/>
              <a:ea typeface="+mj-ea"/>
              <a:cs typeface="+mj-cs"/>
            </a:endParaRPr>
          </a:p>
        </p:txBody>
      </p:sp>
      <p:pic>
        <p:nvPicPr>
          <p:cNvPr id="26" name="图片 25"/>
          <p:cNvPicPr>
            <a:picLocks noChangeAspect="1"/>
          </p:cNvPicPr>
          <p:nvPr/>
        </p:nvPicPr>
        <p:blipFill>
          <a:blip r:embed="rId2"/>
          <a:stretch>
            <a:fillRect/>
          </a:stretch>
        </p:blipFill>
        <p:spPr>
          <a:xfrm>
            <a:off x="251520" y="1995686"/>
            <a:ext cx="4105275" cy="2466975"/>
          </a:xfrm>
          <a:prstGeom prst="rect">
            <a:avLst/>
          </a:prstGeom>
          <a:effectLst>
            <a:softEdge rad="127000"/>
          </a:effectLst>
        </p:spPr>
      </p:pic>
      <p:sp>
        <p:nvSpPr>
          <p:cNvPr id="28" name="文本框 27"/>
          <p:cNvSpPr txBox="1"/>
          <p:nvPr/>
        </p:nvSpPr>
        <p:spPr>
          <a:xfrm>
            <a:off x="467953" y="1060633"/>
            <a:ext cx="3672408"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底耦合的服务有利于软件迭代，业务升级。</a:t>
            </a:r>
            <a:endParaRPr lang="zh-CN" altLang="en-US" dirty="0"/>
          </a:p>
        </p:txBody>
      </p:sp>
      <p:sp>
        <p:nvSpPr>
          <p:cNvPr id="30" name="文本框 29"/>
          <p:cNvSpPr txBox="1"/>
          <p:nvPr/>
        </p:nvSpPr>
        <p:spPr>
          <a:xfrm>
            <a:off x="5004048" y="2211710"/>
            <a:ext cx="3816424"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各个服务相对独立，可以单独进行升级迭代。</a:t>
            </a:r>
            <a:endParaRPr lang="en-US" altLang="zh-CN" dirty="0" smtClean="0"/>
          </a:p>
          <a:p>
            <a:pPr marL="285750" indent="-285750">
              <a:buFont typeface="Wingdings" panose="05000000000000000000" pitchFamily="2" charset="2"/>
              <a:buChar char="Ø"/>
            </a:pPr>
            <a:r>
              <a:rPr lang="zh-CN" altLang="en-US" dirty="0" smtClean="0"/>
              <a:t>服务热部署，实现业务平滑升级。</a:t>
            </a:r>
            <a:endParaRPr lang="zh-CN" altLang="en-US" dirty="0"/>
          </a:p>
        </p:txBody>
      </p:sp>
    </p:spTree>
    <p:extLst>
      <p:ext uri="{BB962C8B-B14F-4D97-AF65-F5344CB8AC3E}">
        <p14:creationId xmlns:p14="http://schemas.microsoft.com/office/powerpoint/2010/main" val="546375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肘形连接符 24"/>
          <p:cNvCxnSpPr/>
          <p:nvPr/>
        </p:nvCxnSpPr>
        <p:spPr>
          <a:xfrm flipV="1">
            <a:off x="1543684" y="807389"/>
            <a:ext cx="5831257" cy="828257"/>
          </a:xfrm>
          <a:prstGeom prst="bentConnector3">
            <a:avLst>
              <a:gd name="adj1" fmla="val 222"/>
            </a:avLst>
          </a:prstGeom>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a:off x="1543684" y="3328012"/>
            <a:ext cx="5831257" cy="1249791"/>
          </a:xfrm>
          <a:prstGeom prst="bentConnector3">
            <a:avLst>
              <a:gd name="adj1" fmla="val 40"/>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74941" y="794510"/>
            <a:ext cx="0" cy="3783293"/>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5969172" y="3210458"/>
            <a:ext cx="979092" cy="1077001"/>
            <a:chOff x="6721475" y="195263"/>
            <a:chExt cx="746125" cy="746125"/>
          </a:xfrm>
          <a:solidFill>
            <a:schemeClr val="accent1">
              <a:lumMod val="75000"/>
              <a:alpha val="80000"/>
            </a:schemeClr>
          </a:solidFill>
        </p:grpSpPr>
        <p:sp>
          <p:nvSpPr>
            <p:cNvPr id="29" name="Freeform 19"/>
            <p:cNvSpPr>
              <a:spLocks noEditPoints="1"/>
            </p:cNvSpPr>
            <p:nvPr/>
          </p:nvSpPr>
          <p:spPr bwMode="auto">
            <a:xfrm>
              <a:off x="6721475" y="195263"/>
              <a:ext cx="746125" cy="746125"/>
            </a:xfrm>
            <a:custGeom>
              <a:avLst/>
              <a:gdLst>
                <a:gd name="T0" fmla="*/ 2 w 470"/>
                <a:gd name="T1" fmla="*/ 212 h 470"/>
                <a:gd name="T2" fmla="*/ 20 w 470"/>
                <a:gd name="T3" fmla="*/ 144 h 470"/>
                <a:gd name="T4" fmla="*/ 54 w 470"/>
                <a:gd name="T5" fmla="*/ 86 h 470"/>
                <a:gd name="T6" fmla="*/ 104 w 470"/>
                <a:gd name="T7" fmla="*/ 40 h 470"/>
                <a:gd name="T8" fmla="*/ 166 w 470"/>
                <a:gd name="T9" fmla="*/ 10 h 470"/>
                <a:gd name="T10" fmla="*/ 236 w 470"/>
                <a:gd name="T11" fmla="*/ 0 h 470"/>
                <a:gd name="T12" fmla="*/ 260 w 470"/>
                <a:gd name="T13" fmla="*/ 2 h 470"/>
                <a:gd name="T14" fmla="*/ 328 w 470"/>
                <a:gd name="T15" fmla="*/ 18 h 470"/>
                <a:gd name="T16" fmla="*/ 386 w 470"/>
                <a:gd name="T17" fmla="*/ 54 h 470"/>
                <a:gd name="T18" fmla="*/ 430 w 470"/>
                <a:gd name="T19" fmla="*/ 104 h 470"/>
                <a:gd name="T20" fmla="*/ 460 w 470"/>
                <a:gd name="T21" fmla="*/ 166 h 470"/>
                <a:gd name="T22" fmla="*/ 470 w 470"/>
                <a:gd name="T23" fmla="*/ 236 h 470"/>
                <a:gd name="T24" fmla="*/ 470 w 470"/>
                <a:gd name="T25" fmla="*/ 260 h 470"/>
                <a:gd name="T26" fmla="*/ 452 w 470"/>
                <a:gd name="T27" fmla="*/ 326 h 470"/>
                <a:gd name="T28" fmla="*/ 416 w 470"/>
                <a:gd name="T29" fmla="*/ 384 h 470"/>
                <a:gd name="T30" fmla="*/ 368 w 470"/>
                <a:gd name="T31" fmla="*/ 430 h 470"/>
                <a:gd name="T32" fmla="*/ 306 w 470"/>
                <a:gd name="T33" fmla="*/ 460 h 470"/>
                <a:gd name="T34" fmla="*/ 236 w 470"/>
                <a:gd name="T35" fmla="*/ 470 h 470"/>
                <a:gd name="T36" fmla="*/ 212 w 470"/>
                <a:gd name="T37" fmla="*/ 468 h 470"/>
                <a:gd name="T38" fmla="*/ 144 w 470"/>
                <a:gd name="T39" fmla="*/ 452 h 470"/>
                <a:gd name="T40" fmla="*/ 86 w 470"/>
                <a:gd name="T41" fmla="*/ 416 h 470"/>
                <a:gd name="T42" fmla="*/ 40 w 470"/>
                <a:gd name="T43" fmla="*/ 366 h 470"/>
                <a:gd name="T44" fmla="*/ 12 w 470"/>
                <a:gd name="T45" fmla="*/ 306 h 470"/>
                <a:gd name="T46" fmla="*/ 0 w 470"/>
                <a:gd name="T47" fmla="*/ 236 h 470"/>
                <a:gd name="T48" fmla="*/ 28 w 470"/>
                <a:gd name="T49" fmla="*/ 236 h 470"/>
                <a:gd name="T50" fmla="*/ 38 w 470"/>
                <a:gd name="T51" fmla="*/ 296 h 470"/>
                <a:gd name="T52" fmla="*/ 64 w 470"/>
                <a:gd name="T53" fmla="*/ 352 h 470"/>
                <a:gd name="T54" fmla="*/ 104 w 470"/>
                <a:gd name="T55" fmla="*/ 396 h 470"/>
                <a:gd name="T56" fmla="*/ 156 w 470"/>
                <a:gd name="T57" fmla="*/ 426 h 470"/>
                <a:gd name="T58" fmla="*/ 214 w 470"/>
                <a:gd name="T59" fmla="*/ 442 h 470"/>
                <a:gd name="T60" fmla="*/ 236 w 470"/>
                <a:gd name="T61" fmla="*/ 442 h 470"/>
                <a:gd name="T62" fmla="*/ 298 w 470"/>
                <a:gd name="T63" fmla="*/ 434 h 470"/>
                <a:gd name="T64" fmla="*/ 352 w 470"/>
                <a:gd name="T65" fmla="*/ 408 h 470"/>
                <a:gd name="T66" fmla="*/ 396 w 470"/>
                <a:gd name="T67" fmla="*/ 368 h 470"/>
                <a:gd name="T68" fmla="*/ 426 w 470"/>
                <a:gd name="T69" fmla="*/ 316 h 470"/>
                <a:gd name="T70" fmla="*/ 442 w 470"/>
                <a:gd name="T71" fmla="*/ 256 h 470"/>
                <a:gd name="T72" fmla="*/ 444 w 470"/>
                <a:gd name="T73" fmla="*/ 236 h 470"/>
                <a:gd name="T74" fmla="*/ 434 w 470"/>
                <a:gd name="T75" fmla="*/ 174 h 470"/>
                <a:gd name="T76" fmla="*/ 408 w 470"/>
                <a:gd name="T77" fmla="*/ 120 h 470"/>
                <a:gd name="T78" fmla="*/ 368 w 470"/>
                <a:gd name="T79" fmla="*/ 76 h 470"/>
                <a:gd name="T80" fmla="*/ 316 w 470"/>
                <a:gd name="T81" fmla="*/ 44 h 470"/>
                <a:gd name="T82" fmla="*/ 256 w 470"/>
                <a:gd name="T83" fmla="*/ 30 h 470"/>
                <a:gd name="T84" fmla="*/ 236 w 470"/>
                <a:gd name="T85" fmla="*/ 28 h 470"/>
                <a:gd name="T86" fmla="*/ 174 w 470"/>
                <a:gd name="T87" fmla="*/ 38 h 470"/>
                <a:gd name="T88" fmla="*/ 120 w 470"/>
                <a:gd name="T89" fmla="*/ 64 h 470"/>
                <a:gd name="T90" fmla="*/ 76 w 470"/>
                <a:gd name="T91" fmla="*/ 104 h 470"/>
                <a:gd name="T92" fmla="*/ 44 w 470"/>
                <a:gd name="T93" fmla="*/ 154 h 470"/>
                <a:gd name="T94" fmla="*/ 30 w 470"/>
                <a:gd name="T95" fmla="*/ 21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0" h="470">
                  <a:moveTo>
                    <a:pt x="0" y="236"/>
                  </a:moveTo>
                  <a:lnTo>
                    <a:pt x="0" y="236"/>
                  </a:lnTo>
                  <a:lnTo>
                    <a:pt x="2" y="212"/>
                  </a:lnTo>
                  <a:lnTo>
                    <a:pt x="6" y="188"/>
                  </a:lnTo>
                  <a:lnTo>
                    <a:pt x="12" y="166"/>
                  </a:lnTo>
                  <a:lnTo>
                    <a:pt x="20" y="144"/>
                  </a:lnTo>
                  <a:lnTo>
                    <a:pt x="30" y="124"/>
                  </a:lnTo>
                  <a:lnTo>
                    <a:pt x="40" y="104"/>
                  </a:lnTo>
                  <a:lnTo>
                    <a:pt x="54" y="86"/>
                  </a:lnTo>
                  <a:lnTo>
                    <a:pt x="70" y="70"/>
                  </a:lnTo>
                  <a:lnTo>
                    <a:pt x="86" y="54"/>
                  </a:lnTo>
                  <a:lnTo>
                    <a:pt x="104" y="40"/>
                  </a:lnTo>
                  <a:lnTo>
                    <a:pt x="124" y="28"/>
                  </a:lnTo>
                  <a:lnTo>
                    <a:pt x="144" y="18"/>
                  </a:lnTo>
                  <a:lnTo>
                    <a:pt x="166" y="10"/>
                  </a:lnTo>
                  <a:lnTo>
                    <a:pt x="188" y="6"/>
                  </a:lnTo>
                  <a:lnTo>
                    <a:pt x="212" y="2"/>
                  </a:lnTo>
                  <a:lnTo>
                    <a:pt x="236" y="0"/>
                  </a:lnTo>
                  <a:lnTo>
                    <a:pt x="236" y="0"/>
                  </a:lnTo>
                  <a:lnTo>
                    <a:pt x="236" y="0"/>
                  </a:lnTo>
                  <a:lnTo>
                    <a:pt x="260" y="2"/>
                  </a:lnTo>
                  <a:lnTo>
                    <a:pt x="284" y="6"/>
                  </a:lnTo>
                  <a:lnTo>
                    <a:pt x="306" y="10"/>
                  </a:lnTo>
                  <a:lnTo>
                    <a:pt x="328" y="18"/>
                  </a:lnTo>
                  <a:lnTo>
                    <a:pt x="348" y="28"/>
                  </a:lnTo>
                  <a:lnTo>
                    <a:pt x="368" y="40"/>
                  </a:lnTo>
                  <a:lnTo>
                    <a:pt x="386" y="54"/>
                  </a:lnTo>
                  <a:lnTo>
                    <a:pt x="402" y="70"/>
                  </a:lnTo>
                  <a:lnTo>
                    <a:pt x="416" y="86"/>
                  </a:lnTo>
                  <a:lnTo>
                    <a:pt x="430" y="104"/>
                  </a:lnTo>
                  <a:lnTo>
                    <a:pt x="442" y="124"/>
                  </a:lnTo>
                  <a:lnTo>
                    <a:pt x="452" y="144"/>
                  </a:lnTo>
                  <a:lnTo>
                    <a:pt x="460" y="166"/>
                  </a:lnTo>
                  <a:lnTo>
                    <a:pt x="466" y="188"/>
                  </a:lnTo>
                  <a:lnTo>
                    <a:pt x="470" y="212"/>
                  </a:lnTo>
                  <a:lnTo>
                    <a:pt x="470" y="236"/>
                  </a:lnTo>
                  <a:lnTo>
                    <a:pt x="470" y="236"/>
                  </a:lnTo>
                  <a:lnTo>
                    <a:pt x="470" y="236"/>
                  </a:lnTo>
                  <a:lnTo>
                    <a:pt x="470" y="260"/>
                  </a:lnTo>
                  <a:lnTo>
                    <a:pt x="466" y="282"/>
                  </a:lnTo>
                  <a:lnTo>
                    <a:pt x="460" y="306"/>
                  </a:lnTo>
                  <a:lnTo>
                    <a:pt x="452" y="326"/>
                  </a:lnTo>
                  <a:lnTo>
                    <a:pt x="442" y="348"/>
                  </a:lnTo>
                  <a:lnTo>
                    <a:pt x="430" y="366"/>
                  </a:lnTo>
                  <a:lnTo>
                    <a:pt x="416" y="384"/>
                  </a:lnTo>
                  <a:lnTo>
                    <a:pt x="402" y="402"/>
                  </a:lnTo>
                  <a:lnTo>
                    <a:pt x="386" y="416"/>
                  </a:lnTo>
                  <a:lnTo>
                    <a:pt x="368" y="430"/>
                  </a:lnTo>
                  <a:lnTo>
                    <a:pt x="348" y="442"/>
                  </a:lnTo>
                  <a:lnTo>
                    <a:pt x="328" y="452"/>
                  </a:lnTo>
                  <a:lnTo>
                    <a:pt x="306" y="460"/>
                  </a:lnTo>
                  <a:lnTo>
                    <a:pt x="284" y="466"/>
                  </a:lnTo>
                  <a:lnTo>
                    <a:pt x="260" y="468"/>
                  </a:lnTo>
                  <a:lnTo>
                    <a:pt x="236" y="470"/>
                  </a:lnTo>
                  <a:lnTo>
                    <a:pt x="236" y="470"/>
                  </a:lnTo>
                  <a:lnTo>
                    <a:pt x="236" y="470"/>
                  </a:lnTo>
                  <a:lnTo>
                    <a:pt x="212" y="468"/>
                  </a:lnTo>
                  <a:lnTo>
                    <a:pt x="188" y="466"/>
                  </a:lnTo>
                  <a:lnTo>
                    <a:pt x="166" y="460"/>
                  </a:lnTo>
                  <a:lnTo>
                    <a:pt x="144" y="452"/>
                  </a:lnTo>
                  <a:lnTo>
                    <a:pt x="124" y="442"/>
                  </a:lnTo>
                  <a:lnTo>
                    <a:pt x="104" y="430"/>
                  </a:lnTo>
                  <a:lnTo>
                    <a:pt x="86" y="416"/>
                  </a:lnTo>
                  <a:lnTo>
                    <a:pt x="70" y="402"/>
                  </a:lnTo>
                  <a:lnTo>
                    <a:pt x="54" y="384"/>
                  </a:lnTo>
                  <a:lnTo>
                    <a:pt x="40" y="366"/>
                  </a:lnTo>
                  <a:lnTo>
                    <a:pt x="30" y="348"/>
                  </a:lnTo>
                  <a:lnTo>
                    <a:pt x="20" y="326"/>
                  </a:lnTo>
                  <a:lnTo>
                    <a:pt x="12" y="306"/>
                  </a:lnTo>
                  <a:lnTo>
                    <a:pt x="6" y="282"/>
                  </a:lnTo>
                  <a:lnTo>
                    <a:pt x="2" y="260"/>
                  </a:lnTo>
                  <a:lnTo>
                    <a:pt x="0" y="236"/>
                  </a:lnTo>
                  <a:lnTo>
                    <a:pt x="0" y="236"/>
                  </a:lnTo>
                  <a:close/>
                  <a:moveTo>
                    <a:pt x="28" y="236"/>
                  </a:moveTo>
                  <a:lnTo>
                    <a:pt x="28" y="236"/>
                  </a:lnTo>
                  <a:lnTo>
                    <a:pt x="30" y="256"/>
                  </a:lnTo>
                  <a:lnTo>
                    <a:pt x="32" y="278"/>
                  </a:lnTo>
                  <a:lnTo>
                    <a:pt x="38" y="296"/>
                  </a:lnTo>
                  <a:lnTo>
                    <a:pt x="44" y="316"/>
                  </a:lnTo>
                  <a:lnTo>
                    <a:pt x="54" y="334"/>
                  </a:lnTo>
                  <a:lnTo>
                    <a:pt x="64" y="352"/>
                  </a:lnTo>
                  <a:lnTo>
                    <a:pt x="76" y="368"/>
                  </a:lnTo>
                  <a:lnTo>
                    <a:pt x="90" y="382"/>
                  </a:lnTo>
                  <a:lnTo>
                    <a:pt x="104" y="396"/>
                  </a:lnTo>
                  <a:lnTo>
                    <a:pt x="120" y="408"/>
                  </a:lnTo>
                  <a:lnTo>
                    <a:pt x="136" y="418"/>
                  </a:lnTo>
                  <a:lnTo>
                    <a:pt x="156" y="426"/>
                  </a:lnTo>
                  <a:lnTo>
                    <a:pt x="174" y="434"/>
                  </a:lnTo>
                  <a:lnTo>
                    <a:pt x="194" y="438"/>
                  </a:lnTo>
                  <a:lnTo>
                    <a:pt x="214" y="442"/>
                  </a:lnTo>
                  <a:lnTo>
                    <a:pt x="236" y="442"/>
                  </a:lnTo>
                  <a:lnTo>
                    <a:pt x="236" y="442"/>
                  </a:lnTo>
                  <a:lnTo>
                    <a:pt x="236" y="442"/>
                  </a:lnTo>
                  <a:lnTo>
                    <a:pt x="256" y="442"/>
                  </a:lnTo>
                  <a:lnTo>
                    <a:pt x="278" y="438"/>
                  </a:lnTo>
                  <a:lnTo>
                    <a:pt x="298" y="434"/>
                  </a:lnTo>
                  <a:lnTo>
                    <a:pt x="316" y="426"/>
                  </a:lnTo>
                  <a:lnTo>
                    <a:pt x="334" y="418"/>
                  </a:lnTo>
                  <a:lnTo>
                    <a:pt x="352" y="408"/>
                  </a:lnTo>
                  <a:lnTo>
                    <a:pt x="368" y="396"/>
                  </a:lnTo>
                  <a:lnTo>
                    <a:pt x="382" y="382"/>
                  </a:lnTo>
                  <a:lnTo>
                    <a:pt x="396" y="368"/>
                  </a:lnTo>
                  <a:lnTo>
                    <a:pt x="408" y="352"/>
                  </a:lnTo>
                  <a:lnTo>
                    <a:pt x="418" y="334"/>
                  </a:lnTo>
                  <a:lnTo>
                    <a:pt x="426" y="316"/>
                  </a:lnTo>
                  <a:lnTo>
                    <a:pt x="434" y="296"/>
                  </a:lnTo>
                  <a:lnTo>
                    <a:pt x="438" y="278"/>
                  </a:lnTo>
                  <a:lnTo>
                    <a:pt x="442" y="256"/>
                  </a:lnTo>
                  <a:lnTo>
                    <a:pt x="444" y="236"/>
                  </a:lnTo>
                  <a:lnTo>
                    <a:pt x="444" y="236"/>
                  </a:lnTo>
                  <a:lnTo>
                    <a:pt x="444" y="236"/>
                  </a:lnTo>
                  <a:lnTo>
                    <a:pt x="442" y="214"/>
                  </a:lnTo>
                  <a:lnTo>
                    <a:pt x="438" y="194"/>
                  </a:lnTo>
                  <a:lnTo>
                    <a:pt x="434" y="174"/>
                  </a:lnTo>
                  <a:lnTo>
                    <a:pt x="426" y="154"/>
                  </a:lnTo>
                  <a:lnTo>
                    <a:pt x="418" y="136"/>
                  </a:lnTo>
                  <a:lnTo>
                    <a:pt x="408" y="120"/>
                  </a:lnTo>
                  <a:lnTo>
                    <a:pt x="396" y="104"/>
                  </a:lnTo>
                  <a:lnTo>
                    <a:pt x="382" y="88"/>
                  </a:lnTo>
                  <a:lnTo>
                    <a:pt x="368" y="76"/>
                  </a:lnTo>
                  <a:lnTo>
                    <a:pt x="352" y="64"/>
                  </a:lnTo>
                  <a:lnTo>
                    <a:pt x="334" y="54"/>
                  </a:lnTo>
                  <a:lnTo>
                    <a:pt x="316" y="44"/>
                  </a:lnTo>
                  <a:lnTo>
                    <a:pt x="298" y="38"/>
                  </a:lnTo>
                  <a:lnTo>
                    <a:pt x="278" y="32"/>
                  </a:lnTo>
                  <a:lnTo>
                    <a:pt x="256" y="30"/>
                  </a:lnTo>
                  <a:lnTo>
                    <a:pt x="236" y="28"/>
                  </a:lnTo>
                  <a:lnTo>
                    <a:pt x="236" y="28"/>
                  </a:lnTo>
                  <a:lnTo>
                    <a:pt x="236" y="28"/>
                  </a:lnTo>
                  <a:lnTo>
                    <a:pt x="214" y="30"/>
                  </a:lnTo>
                  <a:lnTo>
                    <a:pt x="194" y="32"/>
                  </a:lnTo>
                  <a:lnTo>
                    <a:pt x="174" y="38"/>
                  </a:lnTo>
                  <a:lnTo>
                    <a:pt x="156" y="44"/>
                  </a:lnTo>
                  <a:lnTo>
                    <a:pt x="136" y="54"/>
                  </a:lnTo>
                  <a:lnTo>
                    <a:pt x="120" y="64"/>
                  </a:lnTo>
                  <a:lnTo>
                    <a:pt x="104" y="76"/>
                  </a:lnTo>
                  <a:lnTo>
                    <a:pt x="90" y="88"/>
                  </a:lnTo>
                  <a:lnTo>
                    <a:pt x="76" y="104"/>
                  </a:lnTo>
                  <a:lnTo>
                    <a:pt x="64" y="120"/>
                  </a:lnTo>
                  <a:lnTo>
                    <a:pt x="54" y="136"/>
                  </a:lnTo>
                  <a:lnTo>
                    <a:pt x="44" y="154"/>
                  </a:lnTo>
                  <a:lnTo>
                    <a:pt x="38" y="174"/>
                  </a:lnTo>
                  <a:lnTo>
                    <a:pt x="32" y="194"/>
                  </a:lnTo>
                  <a:lnTo>
                    <a:pt x="30" y="214"/>
                  </a:lnTo>
                  <a:lnTo>
                    <a:pt x="28" y="236"/>
                  </a:lnTo>
                  <a:lnTo>
                    <a:pt x="28"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7096125" y="2905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1"/>
            <p:cNvSpPr>
              <a:spLocks noChangeShapeType="1"/>
            </p:cNvSpPr>
            <p:nvPr/>
          </p:nvSpPr>
          <p:spPr bwMode="auto">
            <a:xfrm>
              <a:off x="7096125" y="2905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
            <p:cNvSpPr>
              <a:spLocks/>
            </p:cNvSpPr>
            <p:nvPr/>
          </p:nvSpPr>
          <p:spPr bwMode="auto">
            <a:xfrm>
              <a:off x="7080250" y="274638"/>
              <a:ext cx="31750" cy="101600"/>
            </a:xfrm>
            <a:custGeom>
              <a:avLst/>
              <a:gdLst>
                <a:gd name="T0" fmla="*/ 0 w 20"/>
                <a:gd name="T1" fmla="*/ 10 h 64"/>
                <a:gd name="T2" fmla="*/ 0 w 20"/>
                <a:gd name="T3" fmla="*/ 10 h 64"/>
                <a:gd name="T4" fmla="*/ 0 w 20"/>
                <a:gd name="T5" fmla="*/ 56 h 64"/>
                <a:gd name="T6" fmla="*/ 0 w 20"/>
                <a:gd name="T7" fmla="*/ 56 h 64"/>
                <a:gd name="T8" fmla="*/ 0 w 20"/>
                <a:gd name="T9" fmla="*/ 60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60 h 64"/>
                <a:gd name="T22" fmla="*/ 20 w 20"/>
                <a:gd name="T23" fmla="*/ 56 h 64"/>
                <a:gd name="T24" fmla="*/ 20 w 20"/>
                <a:gd name="T25" fmla="*/ 56 h 64"/>
                <a:gd name="T26" fmla="*/ 20 w 20"/>
                <a:gd name="T27" fmla="*/ 10 h 64"/>
                <a:gd name="T28" fmla="*/ 20 w 20"/>
                <a:gd name="T29" fmla="*/ 10 h 64"/>
                <a:gd name="T30" fmla="*/ 18 w 20"/>
                <a:gd name="T31" fmla="*/ 6 h 64"/>
                <a:gd name="T32" fmla="*/ 16 w 20"/>
                <a:gd name="T33" fmla="*/ 2 h 64"/>
                <a:gd name="T34" fmla="*/ 14 w 20"/>
                <a:gd name="T35" fmla="*/ 2 h 64"/>
                <a:gd name="T36" fmla="*/ 10 w 20"/>
                <a:gd name="T37" fmla="*/ 0 h 64"/>
                <a:gd name="T38" fmla="*/ 6 w 20"/>
                <a:gd name="T39" fmla="*/ 2 h 64"/>
                <a:gd name="T40" fmla="*/ 4 w 20"/>
                <a:gd name="T41" fmla="*/ 2 h 64"/>
                <a:gd name="T42" fmla="*/ 0 w 20"/>
                <a:gd name="T43" fmla="*/ 6 h 64"/>
                <a:gd name="T44" fmla="*/ 0 w 20"/>
                <a:gd name="T45" fmla="*/ 10 h 64"/>
                <a:gd name="T46" fmla="*/ 0 w 20"/>
                <a:gd name="T4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10"/>
                  </a:moveTo>
                  <a:lnTo>
                    <a:pt x="0" y="10"/>
                  </a:lnTo>
                  <a:lnTo>
                    <a:pt x="0" y="56"/>
                  </a:lnTo>
                  <a:lnTo>
                    <a:pt x="0" y="56"/>
                  </a:lnTo>
                  <a:lnTo>
                    <a:pt x="0" y="60"/>
                  </a:lnTo>
                  <a:lnTo>
                    <a:pt x="4" y="62"/>
                  </a:lnTo>
                  <a:lnTo>
                    <a:pt x="6" y="64"/>
                  </a:lnTo>
                  <a:lnTo>
                    <a:pt x="10" y="64"/>
                  </a:lnTo>
                  <a:lnTo>
                    <a:pt x="14" y="64"/>
                  </a:lnTo>
                  <a:lnTo>
                    <a:pt x="16" y="62"/>
                  </a:lnTo>
                  <a:lnTo>
                    <a:pt x="18" y="60"/>
                  </a:lnTo>
                  <a:lnTo>
                    <a:pt x="20" y="56"/>
                  </a:lnTo>
                  <a:lnTo>
                    <a:pt x="20" y="56"/>
                  </a:lnTo>
                  <a:lnTo>
                    <a:pt x="20" y="10"/>
                  </a:lnTo>
                  <a:lnTo>
                    <a:pt x="20" y="10"/>
                  </a:lnTo>
                  <a:lnTo>
                    <a:pt x="18" y="6"/>
                  </a:lnTo>
                  <a:lnTo>
                    <a:pt x="16" y="2"/>
                  </a:lnTo>
                  <a:lnTo>
                    <a:pt x="14" y="2"/>
                  </a:lnTo>
                  <a:lnTo>
                    <a:pt x="10" y="0"/>
                  </a:lnTo>
                  <a:lnTo>
                    <a:pt x="6" y="2"/>
                  </a:lnTo>
                  <a:lnTo>
                    <a:pt x="4" y="2"/>
                  </a:lnTo>
                  <a:lnTo>
                    <a:pt x="0" y="6"/>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
            <p:cNvSpPr>
              <a:spLocks/>
            </p:cNvSpPr>
            <p:nvPr/>
          </p:nvSpPr>
          <p:spPr bwMode="auto">
            <a:xfrm>
              <a:off x="7096125" y="7858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4"/>
            <p:cNvSpPr>
              <a:spLocks noChangeShapeType="1"/>
            </p:cNvSpPr>
            <p:nvPr/>
          </p:nvSpPr>
          <p:spPr bwMode="auto">
            <a:xfrm>
              <a:off x="7096125" y="7858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5"/>
            <p:cNvSpPr>
              <a:spLocks/>
            </p:cNvSpPr>
            <p:nvPr/>
          </p:nvSpPr>
          <p:spPr bwMode="auto">
            <a:xfrm>
              <a:off x="7080250" y="773113"/>
              <a:ext cx="31750" cy="101600"/>
            </a:xfrm>
            <a:custGeom>
              <a:avLst/>
              <a:gdLst>
                <a:gd name="T0" fmla="*/ 0 w 20"/>
                <a:gd name="T1" fmla="*/ 8 h 64"/>
                <a:gd name="T2" fmla="*/ 0 w 20"/>
                <a:gd name="T3" fmla="*/ 8 h 64"/>
                <a:gd name="T4" fmla="*/ 0 w 20"/>
                <a:gd name="T5" fmla="*/ 54 h 64"/>
                <a:gd name="T6" fmla="*/ 0 w 20"/>
                <a:gd name="T7" fmla="*/ 54 h 64"/>
                <a:gd name="T8" fmla="*/ 0 w 20"/>
                <a:gd name="T9" fmla="*/ 58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58 h 64"/>
                <a:gd name="T22" fmla="*/ 20 w 20"/>
                <a:gd name="T23" fmla="*/ 54 h 64"/>
                <a:gd name="T24" fmla="*/ 20 w 20"/>
                <a:gd name="T25" fmla="*/ 54 h 64"/>
                <a:gd name="T26" fmla="*/ 20 w 20"/>
                <a:gd name="T27" fmla="*/ 8 h 64"/>
                <a:gd name="T28" fmla="*/ 20 w 20"/>
                <a:gd name="T29" fmla="*/ 8 h 64"/>
                <a:gd name="T30" fmla="*/ 18 w 20"/>
                <a:gd name="T31" fmla="*/ 4 h 64"/>
                <a:gd name="T32" fmla="*/ 16 w 20"/>
                <a:gd name="T33" fmla="*/ 2 h 64"/>
                <a:gd name="T34" fmla="*/ 14 w 20"/>
                <a:gd name="T35" fmla="*/ 0 h 64"/>
                <a:gd name="T36" fmla="*/ 10 w 20"/>
                <a:gd name="T37" fmla="*/ 0 h 64"/>
                <a:gd name="T38" fmla="*/ 6 w 20"/>
                <a:gd name="T39" fmla="*/ 0 h 64"/>
                <a:gd name="T40" fmla="*/ 4 w 20"/>
                <a:gd name="T41" fmla="*/ 2 h 64"/>
                <a:gd name="T42" fmla="*/ 0 w 20"/>
                <a:gd name="T43" fmla="*/ 4 h 64"/>
                <a:gd name="T44" fmla="*/ 0 w 20"/>
                <a:gd name="T45" fmla="*/ 8 h 64"/>
                <a:gd name="T46" fmla="*/ 0 w 20"/>
                <a:gd name="T47"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8"/>
                  </a:moveTo>
                  <a:lnTo>
                    <a:pt x="0" y="8"/>
                  </a:lnTo>
                  <a:lnTo>
                    <a:pt x="0" y="54"/>
                  </a:lnTo>
                  <a:lnTo>
                    <a:pt x="0" y="54"/>
                  </a:lnTo>
                  <a:lnTo>
                    <a:pt x="0" y="58"/>
                  </a:lnTo>
                  <a:lnTo>
                    <a:pt x="4" y="62"/>
                  </a:lnTo>
                  <a:lnTo>
                    <a:pt x="6" y="64"/>
                  </a:lnTo>
                  <a:lnTo>
                    <a:pt x="10" y="64"/>
                  </a:lnTo>
                  <a:lnTo>
                    <a:pt x="14" y="64"/>
                  </a:lnTo>
                  <a:lnTo>
                    <a:pt x="16" y="62"/>
                  </a:lnTo>
                  <a:lnTo>
                    <a:pt x="18" y="58"/>
                  </a:lnTo>
                  <a:lnTo>
                    <a:pt x="20" y="54"/>
                  </a:lnTo>
                  <a:lnTo>
                    <a:pt x="20" y="54"/>
                  </a:lnTo>
                  <a:lnTo>
                    <a:pt x="20" y="8"/>
                  </a:lnTo>
                  <a:lnTo>
                    <a:pt x="20" y="8"/>
                  </a:lnTo>
                  <a:lnTo>
                    <a:pt x="18" y="4"/>
                  </a:lnTo>
                  <a:lnTo>
                    <a:pt x="16" y="2"/>
                  </a:lnTo>
                  <a:lnTo>
                    <a:pt x="14" y="0"/>
                  </a:lnTo>
                  <a:lnTo>
                    <a:pt x="10" y="0"/>
                  </a:lnTo>
                  <a:lnTo>
                    <a:pt x="6" y="0"/>
                  </a:lnTo>
                  <a:lnTo>
                    <a:pt x="4" y="2"/>
                  </a:lnTo>
                  <a:lnTo>
                    <a:pt x="0" y="4"/>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6"/>
            <p:cNvSpPr>
              <a:spLocks/>
            </p:cNvSpPr>
            <p:nvPr/>
          </p:nvSpPr>
          <p:spPr bwMode="auto">
            <a:xfrm>
              <a:off x="7305675"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7"/>
            <p:cNvSpPr>
              <a:spLocks noChangeShapeType="1"/>
            </p:cNvSpPr>
            <p:nvPr/>
          </p:nvSpPr>
          <p:spPr bwMode="auto">
            <a:xfrm flipH="1">
              <a:off x="7305675"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p:cNvSpPr>
              <a:spLocks/>
            </p:cNvSpPr>
            <p:nvPr/>
          </p:nvSpPr>
          <p:spPr bwMode="auto">
            <a:xfrm>
              <a:off x="7289800" y="550863"/>
              <a:ext cx="101600" cy="31750"/>
            </a:xfrm>
            <a:custGeom>
              <a:avLst/>
              <a:gdLst>
                <a:gd name="T0" fmla="*/ 56 w 64"/>
                <a:gd name="T1" fmla="*/ 0 h 20"/>
                <a:gd name="T2" fmla="*/ 56 w 64"/>
                <a:gd name="T3" fmla="*/ 0 h 20"/>
                <a:gd name="T4" fmla="*/ 10 w 64"/>
                <a:gd name="T5" fmla="*/ 0 h 20"/>
                <a:gd name="T6" fmla="*/ 10 w 64"/>
                <a:gd name="T7" fmla="*/ 0 h 20"/>
                <a:gd name="T8" fmla="*/ 6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6 w 64"/>
                <a:gd name="T21" fmla="*/ 18 h 20"/>
                <a:gd name="T22" fmla="*/ 10 w 64"/>
                <a:gd name="T23" fmla="*/ 20 h 20"/>
                <a:gd name="T24" fmla="*/ 10 w 64"/>
                <a:gd name="T25" fmla="*/ 20 h 20"/>
                <a:gd name="T26" fmla="*/ 56 w 64"/>
                <a:gd name="T27" fmla="*/ 20 h 20"/>
                <a:gd name="T28" fmla="*/ 56 w 64"/>
                <a:gd name="T29" fmla="*/ 20 h 20"/>
                <a:gd name="T30" fmla="*/ 60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60 w 64"/>
                <a:gd name="T43" fmla="*/ 2 h 20"/>
                <a:gd name="T44" fmla="*/ 56 w 64"/>
                <a:gd name="T45" fmla="*/ 0 h 20"/>
                <a:gd name="T46" fmla="*/ 56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6" y="0"/>
                  </a:moveTo>
                  <a:lnTo>
                    <a:pt x="56" y="0"/>
                  </a:lnTo>
                  <a:lnTo>
                    <a:pt x="10" y="0"/>
                  </a:lnTo>
                  <a:lnTo>
                    <a:pt x="10" y="0"/>
                  </a:lnTo>
                  <a:lnTo>
                    <a:pt x="6" y="2"/>
                  </a:lnTo>
                  <a:lnTo>
                    <a:pt x="2" y="4"/>
                  </a:lnTo>
                  <a:lnTo>
                    <a:pt x="0" y="6"/>
                  </a:lnTo>
                  <a:lnTo>
                    <a:pt x="0" y="10"/>
                  </a:lnTo>
                  <a:lnTo>
                    <a:pt x="0" y="14"/>
                  </a:lnTo>
                  <a:lnTo>
                    <a:pt x="2" y="16"/>
                  </a:lnTo>
                  <a:lnTo>
                    <a:pt x="6" y="18"/>
                  </a:lnTo>
                  <a:lnTo>
                    <a:pt x="10" y="20"/>
                  </a:lnTo>
                  <a:lnTo>
                    <a:pt x="10" y="20"/>
                  </a:lnTo>
                  <a:lnTo>
                    <a:pt x="56" y="20"/>
                  </a:lnTo>
                  <a:lnTo>
                    <a:pt x="56" y="20"/>
                  </a:lnTo>
                  <a:lnTo>
                    <a:pt x="60" y="18"/>
                  </a:lnTo>
                  <a:lnTo>
                    <a:pt x="62" y="16"/>
                  </a:lnTo>
                  <a:lnTo>
                    <a:pt x="64" y="14"/>
                  </a:lnTo>
                  <a:lnTo>
                    <a:pt x="64" y="10"/>
                  </a:lnTo>
                  <a:lnTo>
                    <a:pt x="64" y="6"/>
                  </a:lnTo>
                  <a:lnTo>
                    <a:pt x="62" y="4"/>
                  </a:lnTo>
                  <a:lnTo>
                    <a:pt x="60" y="2"/>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9"/>
            <p:cNvSpPr>
              <a:spLocks/>
            </p:cNvSpPr>
            <p:nvPr/>
          </p:nvSpPr>
          <p:spPr bwMode="auto">
            <a:xfrm>
              <a:off x="6807200"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0"/>
            <p:cNvSpPr>
              <a:spLocks noChangeShapeType="1"/>
            </p:cNvSpPr>
            <p:nvPr/>
          </p:nvSpPr>
          <p:spPr bwMode="auto">
            <a:xfrm flipH="1">
              <a:off x="6807200"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1"/>
            <p:cNvSpPr>
              <a:spLocks/>
            </p:cNvSpPr>
            <p:nvPr/>
          </p:nvSpPr>
          <p:spPr bwMode="auto">
            <a:xfrm>
              <a:off x="6794500" y="550863"/>
              <a:ext cx="101600" cy="31750"/>
            </a:xfrm>
            <a:custGeom>
              <a:avLst/>
              <a:gdLst>
                <a:gd name="T0" fmla="*/ 54 w 64"/>
                <a:gd name="T1" fmla="*/ 0 h 20"/>
                <a:gd name="T2" fmla="*/ 54 w 64"/>
                <a:gd name="T3" fmla="*/ 0 h 20"/>
                <a:gd name="T4" fmla="*/ 8 w 64"/>
                <a:gd name="T5" fmla="*/ 0 h 20"/>
                <a:gd name="T6" fmla="*/ 8 w 64"/>
                <a:gd name="T7" fmla="*/ 0 h 20"/>
                <a:gd name="T8" fmla="*/ 4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4 w 64"/>
                <a:gd name="T21" fmla="*/ 18 h 20"/>
                <a:gd name="T22" fmla="*/ 8 w 64"/>
                <a:gd name="T23" fmla="*/ 20 h 20"/>
                <a:gd name="T24" fmla="*/ 8 w 64"/>
                <a:gd name="T25" fmla="*/ 20 h 20"/>
                <a:gd name="T26" fmla="*/ 54 w 64"/>
                <a:gd name="T27" fmla="*/ 20 h 20"/>
                <a:gd name="T28" fmla="*/ 54 w 64"/>
                <a:gd name="T29" fmla="*/ 20 h 20"/>
                <a:gd name="T30" fmla="*/ 58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58 w 64"/>
                <a:gd name="T43" fmla="*/ 2 h 20"/>
                <a:gd name="T44" fmla="*/ 54 w 64"/>
                <a:gd name="T45" fmla="*/ 0 h 20"/>
                <a:gd name="T46" fmla="*/ 54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4" y="0"/>
                  </a:moveTo>
                  <a:lnTo>
                    <a:pt x="54" y="0"/>
                  </a:lnTo>
                  <a:lnTo>
                    <a:pt x="8" y="0"/>
                  </a:lnTo>
                  <a:lnTo>
                    <a:pt x="8" y="0"/>
                  </a:lnTo>
                  <a:lnTo>
                    <a:pt x="4" y="2"/>
                  </a:lnTo>
                  <a:lnTo>
                    <a:pt x="2" y="4"/>
                  </a:lnTo>
                  <a:lnTo>
                    <a:pt x="0" y="6"/>
                  </a:lnTo>
                  <a:lnTo>
                    <a:pt x="0" y="10"/>
                  </a:lnTo>
                  <a:lnTo>
                    <a:pt x="0" y="14"/>
                  </a:lnTo>
                  <a:lnTo>
                    <a:pt x="2" y="16"/>
                  </a:lnTo>
                  <a:lnTo>
                    <a:pt x="4" y="18"/>
                  </a:lnTo>
                  <a:lnTo>
                    <a:pt x="8" y="20"/>
                  </a:lnTo>
                  <a:lnTo>
                    <a:pt x="8" y="20"/>
                  </a:lnTo>
                  <a:lnTo>
                    <a:pt x="54" y="20"/>
                  </a:lnTo>
                  <a:lnTo>
                    <a:pt x="54" y="20"/>
                  </a:lnTo>
                  <a:lnTo>
                    <a:pt x="58" y="18"/>
                  </a:lnTo>
                  <a:lnTo>
                    <a:pt x="62" y="16"/>
                  </a:lnTo>
                  <a:lnTo>
                    <a:pt x="64" y="14"/>
                  </a:lnTo>
                  <a:lnTo>
                    <a:pt x="64" y="10"/>
                  </a:lnTo>
                  <a:lnTo>
                    <a:pt x="64" y="6"/>
                  </a:lnTo>
                  <a:lnTo>
                    <a:pt x="62" y="4"/>
                  </a:lnTo>
                  <a:lnTo>
                    <a:pt x="58" y="2"/>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2"/>
            <p:cNvSpPr>
              <a:spLocks/>
            </p:cNvSpPr>
            <p:nvPr/>
          </p:nvSpPr>
          <p:spPr bwMode="auto">
            <a:xfrm>
              <a:off x="6892925" y="36671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33"/>
            <p:cNvSpPr>
              <a:spLocks noChangeShapeType="1"/>
            </p:cNvSpPr>
            <p:nvPr/>
          </p:nvSpPr>
          <p:spPr bwMode="auto">
            <a:xfrm>
              <a:off x="689292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4"/>
            <p:cNvSpPr>
              <a:spLocks/>
            </p:cNvSpPr>
            <p:nvPr/>
          </p:nvSpPr>
          <p:spPr bwMode="auto">
            <a:xfrm>
              <a:off x="6883400" y="357188"/>
              <a:ext cx="66675" cy="66675"/>
            </a:xfrm>
            <a:custGeom>
              <a:avLst/>
              <a:gdLst>
                <a:gd name="T0" fmla="*/ 2 w 42"/>
                <a:gd name="T1" fmla="*/ 8 h 42"/>
                <a:gd name="T2" fmla="*/ 2 w 42"/>
                <a:gd name="T3" fmla="*/ 8 h 42"/>
                <a:gd name="T4" fmla="*/ 34 w 42"/>
                <a:gd name="T5" fmla="*/ 42 h 42"/>
                <a:gd name="T6" fmla="*/ 34 w 42"/>
                <a:gd name="T7" fmla="*/ 42 h 42"/>
                <a:gd name="T8" fmla="*/ 38 w 42"/>
                <a:gd name="T9" fmla="*/ 42 h 42"/>
                <a:gd name="T10" fmla="*/ 40 w 42"/>
                <a:gd name="T11" fmla="*/ 40 h 42"/>
                <a:gd name="T12" fmla="*/ 42 w 42"/>
                <a:gd name="T13" fmla="*/ 38 h 42"/>
                <a:gd name="T14" fmla="*/ 42 w 42"/>
                <a:gd name="T15" fmla="*/ 34 h 42"/>
                <a:gd name="T16" fmla="*/ 42 w 42"/>
                <a:gd name="T17" fmla="*/ 34 h 42"/>
                <a:gd name="T18" fmla="*/ 8 w 42"/>
                <a:gd name="T19" fmla="*/ 2 h 42"/>
                <a:gd name="T20" fmla="*/ 8 w 42"/>
                <a:gd name="T21" fmla="*/ 2 h 42"/>
                <a:gd name="T22" fmla="*/ 6 w 42"/>
                <a:gd name="T23" fmla="*/ 0 h 42"/>
                <a:gd name="T24" fmla="*/ 2 w 42"/>
                <a:gd name="T25" fmla="*/ 2 h 42"/>
                <a:gd name="T26" fmla="*/ 0 w 42"/>
                <a:gd name="T27" fmla="*/ 6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2"/>
                  </a:lnTo>
                  <a:lnTo>
                    <a:pt x="34" y="42"/>
                  </a:lnTo>
                  <a:lnTo>
                    <a:pt x="38" y="42"/>
                  </a:lnTo>
                  <a:lnTo>
                    <a:pt x="40" y="40"/>
                  </a:lnTo>
                  <a:lnTo>
                    <a:pt x="42" y="38"/>
                  </a:lnTo>
                  <a:lnTo>
                    <a:pt x="42" y="34"/>
                  </a:lnTo>
                  <a:lnTo>
                    <a:pt x="42" y="34"/>
                  </a:lnTo>
                  <a:lnTo>
                    <a:pt x="8" y="2"/>
                  </a:lnTo>
                  <a:lnTo>
                    <a:pt x="8" y="2"/>
                  </a:lnTo>
                  <a:lnTo>
                    <a:pt x="6" y="0"/>
                  </a:lnTo>
                  <a:lnTo>
                    <a:pt x="2" y="2"/>
                  </a:lnTo>
                  <a:lnTo>
                    <a:pt x="0" y="6"/>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5"/>
            <p:cNvSpPr>
              <a:spLocks/>
            </p:cNvSpPr>
            <p:nvPr/>
          </p:nvSpPr>
          <p:spPr bwMode="auto">
            <a:xfrm>
              <a:off x="7242175" y="71596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724217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7"/>
            <p:cNvSpPr>
              <a:spLocks/>
            </p:cNvSpPr>
            <p:nvPr/>
          </p:nvSpPr>
          <p:spPr bwMode="auto">
            <a:xfrm>
              <a:off x="7235825" y="709613"/>
              <a:ext cx="66675" cy="66675"/>
            </a:xfrm>
            <a:custGeom>
              <a:avLst/>
              <a:gdLst>
                <a:gd name="T0" fmla="*/ 2 w 42"/>
                <a:gd name="T1" fmla="*/ 8 h 42"/>
                <a:gd name="T2" fmla="*/ 2 w 42"/>
                <a:gd name="T3" fmla="*/ 8 h 42"/>
                <a:gd name="T4" fmla="*/ 34 w 42"/>
                <a:gd name="T5" fmla="*/ 40 h 42"/>
                <a:gd name="T6" fmla="*/ 34 w 42"/>
                <a:gd name="T7" fmla="*/ 40 h 42"/>
                <a:gd name="T8" fmla="*/ 36 w 42"/>
                <a:gd name="T9" fmla="*/ 42 h 42"/>
                <a:gd name="T10" fmla="*/ 40 w 42"/>
                <a:gd name="T11" fmla="*/ 40 h 42"/>
                <a:gd name="T12" fmla="*/ 42 w 42"/>
                <a:gd name="T13" fmla="*/ 36 h 42"/>
                <a:gd name="T14" fmla="*/ 40 w 42"/>
                <a:gd name="T15" fmla="*/ 34 h 42"/>
                <a:gd name="T16" fmla="*/ 40 w 42"/>
                <a:gd name="T17" fmla="*/ 34 h 42"/>
                <a:gd name="T18" fmla="*/ 8 w 42"/>
                <a:gd name="T19" fmla="*/ 2 h 42"/>
                <a:gd name="T20" fmla="*/ 8 w 42"/>
                <a:gd name="T21" fmla="*/ 2 h 42"/>
                <a:gd name="T22" fmla="*/ 4 w 42"/>
                <a:gd name="T23" fmla="*/ 0 h 42"/>
                <a:gd name="T24" fmla="*/ 2 w 42"/>
                <a:gd name="T25" fmla="*/ 2 h 42"/>
                <a:gd name="T26" fmla="*/ 0 w 42"/>
                <a:gd name="T27" fmla="*/ 4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0"/>
                  </a:lnTo>
                  <a:lnTo>
                    <a:pt x="34" y="40"/>
                  </a:lnTo>
                  <a:lnTo>
                    <a:pt x="36" y="42"/>
                  </a:lnTo>
                  <a:lnTo>
                    <a:pt x="40" y="40"/>
                  </a:lnTo>
                  <a:lnTo>
                    <a:pt x="42" y="36"/>
                  </a:lnTo>
                  <a:lnTo>
                    <a:pt x="40" y="34"/>
                  </a:lnTo>
                  <a:lnTo>
                    <a:pt x="40" y="34"/>
                  </a:lnTo>
                  <a:lnTo>
                    <a:pt x="8" y="2"/>
                  </a:lnTo>
                  <a:lnTo>
                    <a:pt x="8" y="2"/>
                  </a:lnTo>
                  <a:lnTo>
                    <a:pt x="4" y="0"/>
                  </a:lnTo>
                  <a:lnTo>
                    <a:pt x="2" y="2"/>
                  </a:lnTo>
                  <a:lnTo>
                    <a:pt x="0" y="4"/>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p:cNvSpPr>
            <p:nvPr/>
          </p:nvSpPr>
          <p:spPr bwMode="auto">
            <a:xfrm>
              <a:off x="7242175" y="36671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39"/>
            <p:cNvSpPr>
              <a:spLocks noChangeShapeType="1"/>
            </p:cNvSpPr>
            <p:nvPr/>
          </p:nvSpPr>
          <p:spPr bwMode="auto">
            <a:xfrm flipH="1">
              <a:off x="724217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p:cNvSpPr>
            <p:nvPr/>
          </p:nvSpPr>
          <p:spPr bwMode="auto">
            <a:xfrm>
              <a:off x="7235825" y="357188"/>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8 h 42"/>
                <a:gd name="T10" fmla="*/ 2 w 42"/>
                <a:gd name="T11" fmla="*/ 40 h 42"/>
                <a:gd name="T12" fmla="*/ 4 w 42"/>
                <a:gd name="T13" fmla="*/ 42 h 42"/>
                <a:gd name="T14" fmla="*/ 8 w 42"/>
                <a:gd name="T15" fmla="*/ 42 h 42"/>
                <a:gd name="T16" fmla="*/ 8 w 42"/>
                <a:gd name="T17" fmla="*/ 42 h 42"/>
                <a:gd name="T18" fmla="*/ 40 w 42"/>
                <a:gd name="T19" fmla="*/ 8 h 42"/>
                <a:gd name="T20" fmla="*/ 40 w 42"/>
                <a:gd name="T21" fmla="*/ 8 h 42"/>
                <a:gd name="T22" fmla="*/ 42 w 42"/>
                <a:gd name="T23" fmla="*/ 6 h 42"/>
                <a:gd name="T24" fmla="*/ 40 w 42"/>
                <a:gd name="T25" fmla="*/ 2 h 42"/>
                <a:gd name="T26" fmla="*/ 36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8"/>
                  </a:lnTo>
                  <a:lnTo>
                    <a:pt x="2" y="40"/>
                  </a:lnTo>
                  <a:lnTo>
                    <a:pt x="4" y="42"/>
                  </a:lnTo>
                  <a:lnTo>
                    <a:pt x="8" y="42"/>
                  </a:lnTo>
                  <a:lnTo>
                    <a:pt x="8" y="42"/>
                  </a:lnTo>
                  <a:lnTo>
                    <a:pt x="40" y="8"/>
                  </a:lnTo>
                  <a:lnTo>
                    <a:pt x="40" y="8"/>
                  </a:lnTo>
                  <a:lnTo>
                    <a:pt x="42" y="6"/>
                  </a:lnTo>
                  <a:lnTo>
                    <a:pt x="40" y="2"/>
                  </a:lnTo>
                  <a:lnTo>
                    <a:pt x="36"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p:nvSpPr>
          <p:spPr bwMode="auto">
            <a:xfrm>
              <a:off x="6892925" y="71596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2"/>
            <p:cNvSpPr>
              <a:spLocks noChangeShapeType="1"/>
            </p:cNvSpPr>
            <p:nvPr/>
          </p:nvSpPr>
          <p:spPr bwMode="auto">
            <a:xfrm flipH="1">
              <a:off x="689292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p:nvSpPr>
          <p:spPr bwMode="auto">
            <a:xfrm>
              <a:off x="6883400" y="709613"/>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6 h 42"/>
                <a:gd name="T10" fmla="*/ 2 w 42"/>
                <a:gd name="T11" fmla="*/ 40 h 42"/>
                <a:gd name="T12" fmla="*/ 6 w 42"/>
                <a:gd name="T13" fmla="*/ 42 h 42"/>
                <a:gd name="T14" fmla="*/ 8 w 42"/>
                <a:gd name="T15" fmla="*/ 40 h 42"/>
                <a:gd name="T16" fmla="*/ 8 w 42"/>
                <a:gd name="T17" fmla="*/ 40 h 42"/>
                <a:gd name="T18" fmla="*/ 42 w 42"/>
                <a:gd name="T19" fmla="*/ 8 h 42"/>
                <a:gd name="T20" fmla="*/ 42 w 42"/>
                <a:gd name="T21" fmla="*/ 8 h 42"/>
                <a:gd name="T22" fmla="*/ 42 w 42"/>
                <a:gd name="T23" fmla="*/ 4 h 42"/>
                <a:gd name="T24" fmla="*/ 40 w 42"/>
                <a:gd name="T25" fmla="*/ 2 h 42"/>
                <a:gd name="T26" fmla="*/ 38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6"/>
                  </a:lnTo>
                  <a:lnTo>
                    <a:pt x="2" y="40"/>
                  </a:lnTo>
                  <a:lnTo>
                    <a:pt x="6" y="42"/>
                  </a:lnTo>
                  <a:lnTo>
                    <a:pt x="8" y="40"/>
                  </a:lnTo>
                  <a:lnTo>
                    <a:pt x="8" y="40"/>
                  </a:lnTo>
                  <a:lnTo>
                    <a:pt x="42" y="8"/>
                  </a:lnTo>
                  <a:lnTo>
                    <a:pt x="42" y="8"/>
                  </a:lnTo>
                  <a:lnTo>
                    <a:pt x="42" y="4"/>
                  </a:lnTo>
                  <a:lnTo>
                    <a:pt x="40" y="2"/>
                  </a:lnTo>
                  <a:lnTo>
                    <a:pt x="38"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p:cNvSpPr>
            <p:nvPr/>
          </p:nvSpPr>
          <p:spPr bwMode="auto">
            <a:xfrm>
              <a:off x="7089775" y="303213"/>
              <a:ext cx="79375" cy="276225"/>
            </a:xfrm>
            <a:custGeom>
              <a:avLst/>
              <a:gdLst>
                <a:gd name="T0" fmla="*/ 50 w 50"/>
                <a:gd name="T1" fmla="*/ 0 h 174"/>
                <a:gd name="T2" fmla="*/ 0 w 50"/>
                <a:gd name="T3" fmla="*/ 174 h 174"/>
                <a:gd name="T4" fmla="*/ 50 w 50"/>
                <a:gd name="T5" fmla="*/ 0 h 174"/>
              </a:gdLst>
              <a:ahLst/>
              <a:cxnLst>
                <a:cxn ang="0">
                  <a:pos x="T0" y="T1"/>
                </a:cxn>
                <a:cxn ang="0">
                  <a:pos x="T2" y="T3"/>
                </a:cxn>
                <a:cxn ang="0">
                  <a:pos x="T4" y="T5"/>
                </a:cxn>
              </a:cxnLst>
              <a:rect l="0" t="0" r="r" b="b"/>
              <a:pathLst>
                <a:path w="50" h="174">
                  <a:moveTo>
                    <a:pt x="50" y="0"/>
                  </a:moveTo>
                  <a:lnTo>
                    <a:pt x="0" y="174"/>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45"/>
            <p:cNvSpPr>
              <a:spLocks noChangeShapeType="1"/>
            </p:cNvSpPr>
            <p:nvPr/>
          </p:nvSpPr>
          <p:spPr bwMode="auto">
            <a:xfrm flipH="1">
              <a:off x="7089775" y="303213"/>
              <a:ext cx="79375" cy="2762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p:cNvSpPr>
            <p:nvPr/>
          </p:nvSpPr>
          <p:spPr bwMode="auto">
            <a:xfrm>
              <a:off x="7073900" y="287338"/>
              <a:ext cx="111125" cy="307975"/>
            </a:xfrm>
            <a:custGeom>
              <a:avLst/>
              <a:gdLst>
                <a:gd name="T0" fmla="*/ 50 w 70"/>
                <a:gd name="T1" fmla="*/ 8 h 194"/>
                <a:gd name="T2" fmla="*/ 50 w 70"/>
                <a:gd name="T3" fmla="*/ 8 h 194"/>
                <a:gd name="T4" fmla="*/ 0 w 70"/>
                <a:gd name="T5" fmla="*/ 182 h 194"/>
                <a:gd name="T6" fmla="*/ 0 w 70"/>
                <a:gd name="T7" fmla="*/ 182 h 194"/>
                <a:gd name="T8" fmla="*/ 0 w 70"/>
                <a:gd name="T9" fmla="*/ 186 h 194"/>
                <a:gd name="T10" fmla="*/ 2 w 70"/>
                <a:gd name="T11" fmla="*/ 190 h 194"/>
                <a:gd name="T12" fmla="*/ 4 w 70"/>
                <a:gd name="T13" fmla="*/ 192 h 194"/>
                <a:gd name="T14" fmla="*/ 8 w 70"/>
                <a:gd name="T15" fmla="*/ 194 h 194"/>
                <a:gd name="T16" fmla="*/ 10 w 70"/>
                <a:gd name="T17" fmla="*/ 194 h 194"/>
                <a:gd name="T18" fmla="*/ 14 w 70"/>
                <a:gd name="T19" fmla="*/ 194 h 194"/>
                <a:gd name="T20" fmla="*/ 18 w 70"/>
                <a:gd name="T21" fmla="*/ 192 h 194"/>
                <a:gd name="T22" fmla="*/ 20 w 70"/>
                <a:gd name="T23" fmla="*/ 188 h 194"/>
                <a:gd name="T24" fmla="*/ 20 w 70"/>
                <a:gd name="T25" fmla="*/ 188 h 194"/>
                <a:gd name="T26" fmla="*/ 68 w 70"/>
                <a:gd name="T27" fmla="*/ 12 h 194"/>
                <a:gd name="T28" fmla="*/ 68 w 70"/>
                <a:gd name="T29" fmla="*/ 12 h 194"/>
                <a:gd name="T30" fmla="*/ 70 w 70"/>
                <a:gd name="T31" fmla="*/ 8 h 194"/>
                <a:gd name="T32" fmla="*/ 68 w 70"/>
                <a:gd name="T33" fmla="*/ 4 h 194"/>
                <a:gd name="T34" fmla="*/ 66 w 70"/>
                <a:gd name="T35" fmla="*/ 2 h 194"/>
                <a:gd name="T36" fmla="*/ 62 w 70"/>
                <a:gd name="T37" fmla="*/ 0 h 194"/>
                <a:gd name="T38" fmla="*/ 58 w 70"/>
                <a:gd name="T39" fmla="*/ 0 h 194"/>
                <a:gd name="T40" fmla="*/ 56 w 70"/>
                <a:gd name="T41" fmla="*/ 2 h 194"/>
                <a:gd name="T42" fmla="*/ 52 w 70"/>
                <a:gd name="T43" fmla="*/ 4 h 194"/>
                <a:gd name="T44" fmla="*/ 50 w 70"/>
                <a:gd name="T45" fmla="*/ 8 h 194"/>
                <a:gd name="T46" fmla="*/ 50 w 70"/>
                <a:gd name="T47" fmla="*/ 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94">
                  <a:moveTo>
                    <a:pt x="50" y="8"/>
                  </a:moveTo>
                  <a:lnTo>
                    <a:pt x="50" y="8"/>
                  </a:lnTo>
                  <a:lnTo>
                    <a:pt x="0" y="182"/>
                  </a:lnTo>
                  <a:lnTo>
                    <a:pt x="0" y="182"/>
                  </a:lnTo>
                  <a:lnTo>
                    <a:pt x="0" y="186"/>
                  </a:lnTo>
                  <a:lnTo>
                    <a:pt x="2" y="190"/>
                  </a:lnTo>
                  <a:lnTo>
                    <a:pt x="4" y="192"/>
                  </a:lnTo>
                  <a:lnTo>
                    <a:pt x="8" y="194"/>
                  </a:lnTo>
                  <a:lnTo>
                    <a:pt x="10" y="194"/>
                  </a:lnTo>
                  <a:lnTo>
                    <a:pt x="14" y="194"/>
                  </a:lnTo>
                  <a:lnTo>
                    <a:pt x="18" y="192"/>
                  </a:lnTo>
                  <a:lnTo>
                    <a:pt x="20" y="188"/>
                  </a:lnTo>
                  <a:lnTo>
                    <a:pt x="20" y="188"/>
                  </a:lnTo>
                  <a:lnTo>
                    <a:pt x="68" y="12"/>
                  </a:lnTo>
                  <a:lnTo>
                    <a:pt x="68" y="12"/>
                  </a:lnTo>
                  <a:lnTo>
                    <a:pt x="70" y="8"/>
                  </a:lnTo>
                  <a:lnTo>
                    <a:pt x="68" y="4"/>
                  </a:lnTo>
                  <a:lnTo>
                    <a:pt x="66" y="2"/>
                  </a:lnTo>
                  <a:lnTo>
                    <a:pt x="62" y="0"/>
                  </a:lnTo>
                  <a:lnTo>
                    <a:pt x="58" y="0"/>
                  </a:lnTo>
                  <a:lnTo>
                    <a:pt x="56" y="2"/>
                  </a:lnTo>
                  <a:lnTo>
                    <a:pt x="52" y="4"/>
                  </a:lnTo>
                  <a:lnTo>
                    <a:pt x="50" y="8"/>
                  </a:lnTo>
                  <a:lnTo>
                    <a:pt x="5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p:cNvSpPr>
            <p:nvPr/>
          </p:nvSpPr>
          <p:spPr bwMode="auto">
            <a:xfrm>
              <a:off x="7089775" y="579438"/>
              <a:ext cx="158750" cy="0"/>
            </a:xfrm>
            <a:custGeom>
              <a:avLst/>
              <a:gdLst>
                <a:gd name="T0" fmla="*/ 0 w 100"/>
                <a:gd name="T1" fmla="*/ 100 w 100"/>
                <a:gd name="T2" fmla="*/ 0 w 100"/>
              </a:gdLst>
              <a:ahLst/>
              <a:cxnLst>
                <a:cxn ang="0">
                  <a:pos x="T0" y="0"/>
                </a:cxn>
                <a:cxn ang="0">
                  <a:pos x="T1" y="0"/>
                </a:cxn>
                <a:cxn ang="0">
                  <a:pos x="T2" y="0"/>
                </a:cxn>
              </a:cxnLst>
              <a:rect l="0" t="0" r="r" b="b"/>
              <a:pathLst>
                <a:path w="100">
                  <a:moveTo>
                    <a:pt x="0" y="0"/>
                  </a:moveTo>
                  <a:lnTo>
                    <a:pt x="10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48"/>
            <p:cNvSpPr>
              <a:spLocks noChangeShapeType="1"/>
            </p:cNvSpPr>
            <p:nvPr/>
          </p:nvSpPr>
          <p:spPr bwMode="auto">
            <a:xfrm>
              <a:off x="7089775" y="579438"/>
              <a:ext cx="15875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p:cNvSpPr>
            <p:nvPr/>
          </p:nvSpPr>
          <p:spPr bwMode="auto">
            <a:xfrm>
              <a:off x="7073900" y="566738"/>
              <a:ext cx="187325" cy="28575"/>
            </a:xfrm>
            <a:custGeom>
              <a:avLst/>
              <a:gdLst>
                <a:gd name="T0" fmla="*/ 10 w 118"/>
                <a:gd name="T1" fmla="*/ 18 h 18"/>
                <a:gd name="T2" fmla="*/ 10 w 118"/>
                <a:gd name="T3" fmla="*/ 18 h 18"/>
                <a:gd name="T4" fmla="*/ 110 w 118"/>
                <a:gd name="T5" fmla="*/ 18 h 18"/>
                <a:gd name="T6" fmla="*/ 110 w 118"/>
                <a:gd name="T7" fmla="*/ 18 h 18"/>
                <a:gd name="T8" fmla="*/ 114 w 118"/>
                <a:gd name="T9" fmla="*/ 18 h 18"/>
                <a:gd name="T10" fmla="*/ 116 w 118"/>
                <a:gd name="T11" fmla="*/ 16 h 18"/>
                <a:gd name="T12" fmla="*/ 118 w 118"/>
                <a:gd name="T13" fmla="*/ 12 h 18"/>
                <a:gd name="T14" fmla="*/ 118 w 118"/>
                <a:gd name="T15" fmla="*/ 8 h 18"/>
                <a:gd name="T16" fmla="*/ 118 w 118"/>
                <a:gd name="T17" fmla="*/ 6 h 18"/>
                <a:gd name="T18" fmla="*/ 116 w 118"/>
                <a:gd name="T19" fmla="*/ 2 h 18"/>
                <a:gd name="T20" fmla="*/ 114 w 118"/>
                <a:gd name="T21" fmla="*/ 0 h 18"/>
                <a:gd name="T22" fmla="*/ 110 w 118"/>
                <a:gd name="T23" fmla="*/ 0 h 18"/>
                <a:gd name="T24" fmla="*/ 110 w 118"/>
                <a:gd name="T25" fmla="*/ 0 h 18"/>
                <a:gd name="T26" fmla="*/ 10 w 118"/>
                <a:gd name="T27" fmla="*/ 0 h 18"/>
                <a:gd name="T28" fmla="*/ 10 w 118"/>
                <a:gd name="T29" fmla="*/ 0 h 18"/>
                <a:gd name="T30" fmla="*/ 6 w 118"/>
                <a:gd name="T31" fmla="*/ 0 h 18"/>
                <a:gd name="T32" fmla="*/ 2 w 118"/>
                <a:gd name="T33" fmla="*/ 2 h 18"/>
                <a:gd name="T34" fmla="*/ 2 w 118"/>
                <a:gd name="T35" fmla="*/ 6 h 18"/>
                <a:gd name="T36" fmla="*/ 0 w 118"/>
                <a:gd name="T37" fmla="*/ 8 h 18"/>
                <a:gd name="T38" fmla="*/ 2 w 118"/>
                <a:gd name="T39" fmla="*/ 12 h 18"/>
                <a:gd name="T40" fmla="*/ 2 w 118"/>
                <a:gd name="T41" fmla="*/ 16 h 18"/>
                <a:gd name="T42" fmla="*/ 6 w 118"/>
                <a:gd name="T43" fmla="*/ 18 h 18"/>
                <a:gd name="T44" fmla="*/ 10 w 118"/>
                <a:gd name="T45" fmla="*/ 18 h 18"/>
                <a:gd name="T46" fmla="*/ 10 w 118"/>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18">
                  <a:moveTo>
                    <a:pt x="10" y="18"/>
                  </a:moveTo>
                  <a:lnTo>
                    <a:pt x="10" y="18"/>
                  </a:lnTo>
                  <a:lnTo>
                    <a:pt x="110" y="18"/>
                  </a:lnTo>
                  <a:lnTo>
                    <a:pt x="110" y="18"/>
                  </a:lnTo>
                  <a:lnTo>
                    <a:pt x="114" y="18"/>
                  </a:lnTo>
                  <a:lnTo>
                    <a:pt x="116" y="16"/>
                  </a:lnTo>
                  <a:lnTo>
                    <a:pt x="118" y="12"/>
                  </a:lnTo>
                  <a:lnTo>
                    <a:pt x="118" y="8"/>
                  </a:lnTo>
                  <a:lnTo>
                    <a:pt x="118" y="6"/>
                  </a:lnTo>
                  <a:lnTo>
                    <a:pt x="116" y="2"/>
                  </a:lnTo>
                  <a:lnTo>
                    <a:pt x="114" y="0"/>
                  </a:lnTo>
                  <a:lnTo>
                    <a:pt x="110" y="0"/>
                  </a:lnTo>
                  <a:lnTo>
                    <a:pt x="110" y="0"/>
                  </a:lnTo>
                  <a:lnTo>
                    <a:pt x="10" y="0"/>
                  </a:lnTo>
                  <a:lnTo>
                    <a:pt x="10" y="0"/>
                  </a:lnTo>
                  <a:lnTo>
                    <a:pt x="6" y="0"/>
                  </a:lnTo>
                  <a:lnTo>
                    <a:pt x="2" y="2"/>
                  </a:lnTo>
                  <a:lnTo>
                    <a:pt x="2" y="6"/>
                  </a:lnTo>
                  <a:lnTo>
                    <a:pt x="0" y="8"/>
                  </a:lnTo>
                  <a:lnTo>
                    <a:pt x="2" y="12"/>
                  </a:lnTo>
                  <a:lnTo>
                    <a:pt x="2" y="16"/>
                  </a:lnTo>
                  <a:lnTo>
                    <a:pt x="6" y="18"/>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文本框 59"/>
          <p:cNvSpPr txBox="1"/>
          <p:nvPr/>
        </p:nvSpPr>
        <p:spPr>
          <a:xfrm>
            <a:off x="1187624" y="1655316"/>
            <a:ext cx="1148098" cy="1569660"/>
          </a:xfrm>
          <a:prstGeom prst="rect">
            <a:avLst/>
          </a:prstGeom>
          <a:noFill/>
        </p:spPr>
        <p:txBody>
          <a:bodyPr wrap="square" rtlCol="0">
            <a:spAutoFit/>
          </a:bodyPr>
          <a:lstStyle/>
          <a:p>
            <a:r>
              <a:rPr lang="en-US" altLang="zh-CN" sz="9600" dirty="0">
                <a:solidFill>
                  <a:schemeClr val="accent1">
                    <a:lumMod val="75000"/>
                  </a:schemeClr>
                </a:solidFill>
                <a:latin typeface="幼圆" panose="02010509060101010101" pitchFamily="49" charset="-122"/>
                <a:ea typeface="幼圆" panose="02010509060101010101" pitchFamily="49" charset="-122"/>
              </a:rPr>
              <a:t>4</a:t>
            </a:r>
            <a:endParaRPr lang="zh-CN" altLang="en-US" sz="9600" dirty="0">
              <a:solidFill>
                <a:schemeClr val="accent1">
                  <a:lumMod val="75000"/>
                </a:schemeClr>
              </a:solidFill>
              <a:latin typeface="幼圆" panose="02010509060101010101" pitchFamily="49" charset="-122"/>
              <a:ea typeface="幼圆" panose="02010509060101010101" pitchFamily="49" charset="-122"/>
            </a:endParaRPr>
          </a:p>
        </p:txBody>
      </p:sp>
      <p:sp>
        <p:nvSpPr>
          <p:cNvPr id="61" name="文本框 60"/>
          <p:cNvSpPr txBox="1"/>
          <p:nvPr/>
        </p:nvSpPr>
        <p:spPr>
          <a:xfrm>
            <a:off x="3074662" y="1063967"/>
            <a:ext cx="3571863" cy="1121571"/>
          </a:xfrm>
          <a:prstGeom prst="rect">
            <a:avLst/>
          </a:prstGeom>
          <a:noFill/>
        </p:spPr>
        <p:txBody>
          <a:bodyPr wrap="square" rtlCol="0">
            <a:spAutoFit/>
          </a:bodyPr>
          <a:lstStyle/>
          <a:p>
            <a:r>
              <a:rPr lang="zh-CN" altLang="en-US" sz="2800" dirty="0" smtClean="0"/>
              <a:t>微服务实施</a:t>
            </a:r>
            <a:endParaRPr lang="zh-CN" altLang="en-US" sz="2800" dirty="0"/>
          </a:p>
        </p:txBody>
      </p:sp>
      <p:sp>
        <p:nvSpPr>
          <p:cNvPr id="62" name="文本框 61"/>
          <p:cNvSpPr txBox="1"/>
          <p:nvPr/>
        </p:nvSpPr>
        <p:spPr>
          <a:xfrm>
            <a:off x="3047141" y="1851670"/>
            <a:ext cx="3444298" cy="2554545"/>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dirty="0" smtClean="0"/>
              <a:t>产品的思考</a:t>
            </a:r>
            <a:endParaRPr lang="en-US" altLang="zh-CN" sz="1600" dirty="0" smtClean="0"/>
          </a:p>
          <a:p>
            <a:pPr marL="285750" indent="-285750">
              <a:buFont typeface="Wingdings" panose="05000000000000000000" pitchFamily="2" charset="2"/>
              <a:buChar char="p"/>
            </a:pPr>
            <a:r>
              <a:rPr lang="zh-CN" altLang="en-US" sz="1600" dirty="0" smtClean="0"/>
              <a:t>开发如何进行</a:t>
            </a:r>
            <a:endParaRPr lang="en-US" altLang="zh-CN" sz="1600" dirty="0"/>
          </a:p>
          <a:p>
            <a:pPr marL="285750" indent="-285750">
              <a:buFontTx/>
              <a:buChar char="-"/>
            </a:pPr>
            <a:r>
              <a:rPr lang="zh-CN" altLang="en-US" sz="1600" dirty="0" smtClean="0"/>
              <a:t>微</a:t>
            </a:r>
            <a:r>
              <a:rPr lang="zh-CN" altLang="en-US" sz="1600" dirty="0"/>
              <a:t>服务</a:t>
            </a:r>
            <a:r>
              <a:rPr lang="zh-CN" altLang="en-US" sz="1600" dirty="0" smtClean="0"/>
              <a:t>选型</a:t>
            </a:r>
            <a:endParaRPr lang="en-US" altLang="zh-CN" sz="1600" dirty="0" smtClean="0"/>
          </a:p>
          <a:p>
            <a:pPr marL="285750" indent="-285750">
              <a:buFontTx/>
              <a:buChar char="-"/>
            </a:pPr>
            <a:r>
              <a:rPr lang="zh-CN" altLang="en-US" sz="1600" dirty="0" smtClean="0"/>
              <a:t>注册中心</a:t>
            </a:r>
            <a:endParaRPr lang="en-US" altLang="zh-CN" sz="1600" dirty="0" smtClean="0"/>
          </a:p>
          <a:p>
            <a:pPr marL="285750" indent="-285750">
              <a:buFontTx/>
              <a:buChar char="-"/>
            </a:pPr>
            <a:r>
              <a:rPr lang="zh-CN" altLang="en-US" sz="1600" dirty="0" smtClean="0"/>
              <a:t>配置中心</a:t>
            </a:r>
            <a:endParaRPr lang="en-US" altLang="zh-CN" sz="1600" dirty="0" smtClean="0"/>
          </a:p>
          <a:p>
            <a:pPr marL="285750" indent="-285750">
              <a:buFontTx/>
              <a:buChar char="-"/>
            </a:pPr>
            <a:r>
              <a:rPr lang="zh-CN" altLang="en-US" sz="1600" dirty="0" smtClean="0"/>
              <a:t>网关</a:t>
            </a:r>
            <a:endParaRPr lang="en-US" altLang="zh-CN" sz="1600" dirty="0" smtClean="0"/>
          </a:p>
          <a:p>
            <a:pPr marL="285750" indent="-285750">
              <a:buFontTx/>
              <a:buChar char="-"/>
            </a:pPr>
            <a:r>
              <a:rPr lang="zh-CN" altLang="en-US" sz="1600" dirty="0" smtClean="0"/>
              <a:t>容错机制</a:t>
            </a:r>
            <a:endParaRPr lang="en-US" altLang="zh-CN" sz="1600" dirty="0" smtClean="0"/>
          </a:p>
          <a:p>
            <a:pPr marL="285750" indent="-285750">
              <a:buFontTx/>
              <a:buChar char="-"/>
            </a:pPr>
            <a:r>
              <a:rPr lang="zh-CN" altLang="en-US" sz="1600" dirty="0" smtClean="0"/>
              <a:t>分布式</a:t>
            </a:r>
            <a:r>
              <a:rPr lang="zh-CN" altLang="en-US" sz="1600" dirty="0"/>
              <a:t>问题</a:t>
            </a:r>
          </a:p>
          <a:p>
            <a:pPr marL="285750" indent="-285750">
              <a:buFont typeface="Wingdings" panose="05000000000000000000" pitchFamily="2" charset="2"/>
              <a:buChar char="p"/>
            </a:pPr>
            <a:r>
              <a:rPr lang="zh-CN" altLang="en-US" sz="1600" dirty="0"/>
              <a:t>测试跟进</a:t>
            </a:r>
          </a:p>
          <a:p>
            <a:pPr marL="285750" indent="-285750">
              <a:buFont typeface="Wingdings" panose="05000000000000000000" pitchFamily="2" charset="2"/>
              <a:buChar char="p"/>
            </a:pPr>
            <a:r>
              <a:rPr lang="zh-CN" altLang="en-US" sz="1600" dirty="0"/>
              <a:t>版本管理</a:t>
            </a:r>
            <a:r>
              <a:rPr lang="en-US" altLang="zh-CN" sz="1600" dirty="0"/>
              <a:t>/</a:t>
            </a:r>
            <a:r>
              <a:rPr lang="zh-CN" altLang="en-US" sz="1600" dirty="0"/>
              <a:t>发布</a:t>
            </a:r>
            <a:endParaRPr lang="en-US" altLang="zh-CN" sz="1600" dirty="0" smtClean="0"/>
          </a:p>
        </p:txBody>
      </p:sp>
    </p:spTree>
    <p:extLst>
      <p:ext uri="{BB962C8B-B14F-4D97-AF65-F5344CB8AC3E}">
        <p14:creationId xmlns:p14="http://schemas.microsoft.com/office/powerpoint/2010/main" val="54612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448272"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产品的思考</a:t>
            </a:r>
            <a:endParaRPr lang="zh-CN" altLang="en-US" sz="2800" dirty="0">
              <a:solidFill>
                <a:srgbClr val="507281"/>
              </a:solidFill>
              <a:latin typeface="+mj-lt"/>
              <a:ea typeface="+mj-ea"/>
              <a:cs typeface="+mj-cs"/>
            </a:endParaRPr>
          </a:p>
        </p:txBody>
      </p:sp>
      <p:grpSp>
        <p:nvGrpSpPr>
          <p:cNvPr id="7" name="组合 6"/>
          <p:cNvGrpSpPr/>
          <p:nvPr/>
        </p:nvGrpSpPr>
        <p:grpSpPr>
          <a:xfrm>
            <a:off x="346931" y="1706559"/>
            <a:ext cx="3049539" cy="2502040"/>
            <a:chOff x="179388" y="215968"/>
            <a:chExt cx="2370146" cy="1944620"/>
          </a:xfrm>
        </p:grpSpPr>
        <p:sp>
          <p:nvSpPr>
            <p:cNvPr id="8" name="Freeform 5"/>
            <p:cNvSpPr>
              <a:spLocks/>
            </p:cNvSpPr>
            <p:nvPr/>
          </p:nvSpPr>
          <p:spPr bwMode="auto">
            <a:xfrm>
              <a:off x="2003425" y="457200"/>
              <a:ext cx="546109" cy="230187"/>
            </a:xfrm>
            <a:custGeom>
              <a:avLst/>
              <a:gdLst>
                <a:gd name="T0" fmla="*/ 56 w 285"/>
                <a:gd name="T1" fmla="*/ 143 h 145"/>
                <a:gd name="T2" fmla="*/ 30 w 285"/>
                <a:gd name="T3" fmla="*/ 132 h 145"/>
                <a:gd name="T4" fmla="*/ 13 w 285"/>
                <a:gd name="T5" fmla="*/ 113 h 145"/>
                <a:gd name="T6" fmla="*/ 3 w 285"/>
                <a:gd name="T7" fmla="*/ 86 h 145"/>
                <a:gd name="T8" fmla="*/ 3 w 285"/>
                <a:gd name="T9" fmla="*/ 59 h 145"/>
                <a:gd name="T10" fmla="*/ 13 w 285"/>
                <a:gd name="T11" fmla="*/ 33 h 145"/>
                <a:gd name="T12" fmla="*/ 32 w 285"/>
                <a:gd name="T13" fmla="*/ 14 h 145"/>
                <a:gd name="T14" fmla="*/ 59 w 285"/>
                <a:gd name="T15" fmla="*/ 3 h 145"/>
                <a:gd name="T16" fmla="*/ 97 w 285"/>
                <a:gd name="T17" fmla="*/ 0 h 145"/>
                <a:gd name="T18" fmla="*/ 137 w 285"/>
                <a:gd name="T19" fmla="*/ 0 h 145"/>
                <a:gd name="T20" fmla="*/ 167 w 285"/>
                <a:gd name="T21" fmla="*/ 0 h 145"/>
                <a:gd name="T22" fmla="*/ 188 w 285"/>
                <a:gd name="T23" fmla="*/ 0 h 145"/>
                <a:gd name="T24" fmla="*/ 201 w 285"/>
                <a:gd name="T25" fmla="*/ 0 h 145"/>
                <a:gd name="T26" fmla="*/ 207 w 285"/>
                <a:gd name="T27" fmla="*/ 0 h 145"/>
                <a:gd name="T28" fmla="*/ 212 w 285"/>
                <a:gd name="T29" fmla="*/ 0 h 145"/>
                <a:gd name="T30" fmla="*/ 226 w 285"/>
                <a:gd name="T31" fmla="*/ 3 h 145"/>
                <a:gd name="T32" fmla="*/ 252 w 285"/>
                <a:gd name="T33" fmla="*/ 14 h 145"/>
                <a:gd name="T34" fmla="*/ 271 w 285"/>
                <a:gd name="T35" fmla="*/ 33 h 145"/>
                <a:gd name="T36" fmla="*/ 282 w 285"/>
                <a:gd name="T37" fmla="*/ 59 h 145"/>
                <a:gd name="T38" fmla="*/ 282 w 285"/>
                <a:gd name="T39" fmla="*/ 89 h 145"/>
                <a:gd name="T40" fmla="*/ 271 w 285"/>
                <a:gd name="T41" fmla="*/ 113 h 145"/>
                <a:gd name="T42" fmla="*/ 252 w 285"/>
                <a:gd name="T43" fmla="*/ 135 h 145"/>
                <a:gd name="T44" fmla="*/ 226 w 285"/>
                <a:gd name="T45" fmla="*/ 145 h 145"/>
                <a:gd name="T46" fmla="*/ 199 w 285"/>
                <a:gd name="T47" fmla="*/ 145 h 145"/>
                <a:gd name="T48" fmla="*/ 175 w 285"/>
                <a:gd name="T49" fmla="*/ 145 h 145"/>
                <a:gd name="T50" fmla="*/ 156 w 285"/>
                <a:gd name="T51" fmla="*/ 145 h 145"/>
                <a:gd name="T52" fmla="*/ 142 w 285"/>
                <a:gd name="T53" fmla="*/ 145 h 145"/>
                <a:gd name="T54" fmla="*/ 134 w 285"/>
                <a:gd name="T55" fmla="*/ 145 h 145"/>
                <a:gd name="T56" fmla="*/ 129 w 285"/>
                <a:gd name="T57" fmla="*/ 145 h 145"/>
                <a:gd name="T58" fmla="*/ 129 w 285"/>
                <a:gd name="T59" fmla="*/ 145 h 145"/>
                <a:gd name="T60" fmla="*/ 110 w 285"/>
                <a:gd name="T61" fmla="*/ 145 h 145"/>
                <a:gd name="T62" fmla="*/ 97 w 285"/>
                <a:gd name="T63" fmla="*/ 145 h 145"/>
                <a:gd name="T64" fmla="*/ 86 w 285"/>
                <a:gd name="T65" fmla="*/ 145 h 145"/>
                <a:gd name="T66" fmla="*/ 75 w 285"/>
                <a:gd name="T67" fmla="*/ 145 h 145"/>
                <a:gd name="T68" fmla="*/ 73 w 285"/>
                <a:gd name="T69" fmla="*/ 145 h 145"/>
                <a:gd name="T70" fmla="*/ 73 w 285"/>
                <a:gd name="T7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 h="145">
                  <a:moveTo>
                    <a:pt x="70" y="145"/>
                  </a:moveTo>
                  <a:lnTo>
                    <a:pt x="56" y="143"/>
                  </a:lnTo>
                  <a:lnTo>
                    <a:pt x="43" y="137"/>
                  </a:lnTo>
                  <a:lnTo>
                    <a:pt x="30" y="132"/>
                  </a:lnTo>
                  <a:lnTo>
                    <a:pt x="22" y="124"/>
                  </a:lnTo>
                  <a:lnTo>
                    <a:pt x="13" y="113"/>
                  </a:lnTo>
                  <a:lnTo>
                    <a:pt x="5" y="100"/>
                  </a:lnTo>
                  <a:lnTo>
                    <a:pt x="3" y="86"/>
                  </a:lnTo>
                  <a:lnTo>
                    <a:pt x="0" y="73"/>
                  </a:lnTo>
                  <a:lnTo>
                    <a:pt x="3" y="59"/>
                  </a:lnTo>
                  <a:lnTo>
                    <a:pt x="8" y="46"/>
                  </a:lnTo>
                  <a:lnTo>
                    <a:pt x="13" y="33"/>
                  </a:lnTo>
                  <a:lnTo>
                    <a:pt x="22" y="22"/>
                  </a:lnTo>
                  <a:lnTo>
                    <a:pt x="32" y="14"/>
                  </a:lnTo>
                  <a:lnTo>
                    <a:pt x="46" y="6"/>
                  </a:lnTo>
                  <a:lnTo>
                    <a:pt x="59" y="3"/>
                  </a:lnTo>
                  <a:lnTo>
                    <a:pt x="73" y="0"/>
                  </a:lnTo>
                  <a:lnTo>
                    <a:pt x="97" y="0"/>
                  </a:lnTo>
                  <a:lnTo>
                    <a:pt x="118" y="0"/>
                  </a:lnTo>
                  <a:lnTo>
                    <a:pt x="137" y="0"/>
                  </a:lnTo>
                  <a:lnTo>
                    <a:pt x="153" y="0"/>
                  </a:lnTo>
                  <a:lnTo>
                    <a:pt x="167" y="0"/>
                  </a:lnTo>
                  <a:lnTo>
                    <a:pt x="177" y="0"/>
                  </a:lnTo>
                  <a:lnTo>
                    <a:pt x="188" y="0"/>
                  </a:lnTo>
                  <a:lnTo>
                    <a:pt x="196" y="0"/>
                  </a:lnTo>
                  <a:lnTo>
                    <a:pt x="201" y="0"/>
                  </a:lnTo>
                  <a:lnTo>
                    <a:pt x="204" y="0"/>
                  </a:lnTo>
                  <a:lnTo>
                    <a:pt x="207" y="0"/>
                  </a:lnTo>
                  <a:lnTo>
                    <a:pt x="209" y="0"/>
                  </a:lnTo>
                  <a:lnTo>
                    <a:pt x="212" y="0"/>
                  </a:lnTo>
                  <a:lnTo>
                    <a:pt x="212" y="0"/>
                  </a:lnTo>
                  <a:lnTo>
                    <a:pt x="226" y="3"/>
                  </a:lnTo>
                  <a:lnTo>
                    <a:pt x="242" y="6"/>
                  </a:lnTo>
                  <a:lnTo>
                    <a:pt x="252" y="14"/>
                  </a:lnTo>
                  <a:lnTo>
                    <a:pt x="263" y="22"/>
                  </a:lnTo>
                  <a:lnTo>
                    <a:pt x="271" y="33"/>
                  </a:lnTo>
                  <a:lnTo>
                    <a:pt x="279" y="46"/>
                  </a:lnTo>
                  <a:lnTo>
                    <a:pt x="282" y="59"/>
                  </a:lnTo>
                  <a:lnTo>
                    <a:pt x="285" y="73"/>
                  </a:lnTo>
                  <a:lnTo>
                    <a:pt x="282" y="89"/>
                  </a:lnTo>
                  <a:lnTo>
                    <a:pt x="279" y="102"/>
                  </a:lnTo>
                  <a:lnTo>
                    <a:pt x="271" y="113"/>
                  </a:lnTo>
                  <a:lnTo>
                    <a:pt x="263" y="124"/>
                  </a:lnTo>
                  <a:lnTo>
                    <a:pt x="252" y="135"/>
                  </a:lnTo>
                  <a:lnTo>
                    <a:pt x="242" y="140"/>
                  </a:lnTo>
                  <a:lnTo>
                    <a:pt x="226" y="145"/>
                  </a:lnTo>
                  <a:lnTo>
                    <a:pt x="212" y="145"/>
                  </a:lnTo>
                  <a:lnTo>
                    <a:pt x="199" y="145"/>
                  </a:lnTo>
                  <a:lnTo>
                    <a:pt x="185" y="145"/>
                  </a:lnTo>
                  <a:lnTo>
                    <a:pt x="175" y="145"/>
                  </a:lnTo>
                  <a:lnTo>
                    <a:pt x="164" y="145"/>
                  </a:lnTo>
                  <a:lnTo>
                    <a:pt x="156" y="145"/>
                  </a:lnTo>
                  <a:lnTo>
                    <a:pt x="148" y="145"/>
                  </a:lnTo>
                  <a:lnTo>
                    <a:pt x="142" y="145"/>
                  </a:lnTo>
                  <a:lnTo>
                    <a:pt x="140" y="145"/>
                  </a:lnTo>
                  <a:lnTo>
                    <a:pt x="134" y="145"/>
                  </a:lnTo>
                  <a:lnTo>
                    <a:pt x="132" y="145"/>
                  </a:lnTo>
                  <a:lnTo>
                    <a:pt x="129" y="145"/>
                  </a:lnTo>
                  <a:lnTo>
                    <a:pt x="129" y="145"/>
                  </a:lnTo>
                  <a:lnTo>
                    <a:pt x="129" y="145"/>
                  </a:lnTo>
                  <a:lnTo>
                    <a:pt x="118" y="145"/>
                  </a:lnTo>
                  <a:lnTo>
                    <a:pt x="110" y="145"/>
                  </a:lnTo>
                  <a:lnTo>
                    <a:pt x="102" y="145"/>
                  </a:lnTo>
                  <a:lnTo>
                    <a:pt x="97" y="145"/>
                  </a:lnTo>
                  <a:lnTo>
                    <a:pt x="91" y="145"/>
                  </a:lnTo>
                  <a:lnTo>
                    <a:pt x="86" y="145"/>
                  </a:lnTo>
                  <a:lnTo>
                    <a:pt x="81" y="145"/>
                  </a:lnTo>
                  <a:lnTo>
                    <a:pt x="75" y="145"/>
                  </a:lnTo>
                  <a:lnTo>
                    <a:pt x="75" y="145"/>
                  </a:lnTo>
                  <a:lnTo>
                    <a:pt x="73" y="145"/>
                  </a:lnTo>
                  <a:lnTo>
                    <a:pt x="73" y="145"/>
                  </a:lnTo>
                  <a:lnTo>
                    <a:pt x="73" y="145"/>
                  </a:lnTo>
                  <a:lnTo>
                    <a:pt x="70" y="14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800" dirty="0" smtClean="0"/>
                <a:t>怎么做</a:t>
              </a:r>
              <a:endParaRPr lang="zh-CN" altLang="en-US" sz="800" dirty="0"/>
            </a:p>
          </p:txBody>
        </p:sp>
        <p:sp>
          <p:nvSpPr>
            <p:cNvPr id="9" name="Freeform 6"/>
            <p:cNvSpPr>
              <a:spLocks/>
            </p:cNvSpPr>
            <p:nvPr/>
          </p:nvSpPr>
          <p:spPr bwMode="auto">
            <a:xfrm>
              <a:off x="1803400" y="846138"/>
              <a:ext cx="473075" cy="469900"/>
            </a:xfrm>
            <a:custGeom>
              <a:avLst/>
              <a:gdLst>
                <a:gd name="T0" fmla="*/ 0 w 298"/>
                <a:gd name="T1" fmla="*/ 132 h 296"/>
                <a:gd name="T2" fmla="*/ 8 w 298"/>
                <a:gd name="T3" fmla="*/ 102 h 296"/>
                <a:gd name="T4" fmla="*/ 19 w 298"/>
                <a:gd name="T5" fmla="*/ 78 h 296"/>
                <a:gd name="T6" fmla="*/ 35 w 298"/>
                <a:gd name="T7" fmla="*/ 54 h 296"/>
                <a:gd name="T8" fmla="*/ 54 w 298"/>
                <a:gd name="T9" fmla="*/ 32 h 296"/>
                <a:gd name="T10" fmla="*/ 78 w 298"/>
                <a:gd name="T11" fmla="*/ 16 h 296"/>
                <a:gd name="T12" fmla="*/ 105 w 298"/>
                <a:gd name="T13" fmla="*/ 5 h 296"/>
                <a:gd name="T14" fmla="*/ 134 w 298"/>
                <a:gd name="T15" fmla="*/ 0 h 296"/>
                <a:gd name="T16" fmla="*/ 164 w 298"/>
                <a:gd name="T17" fmla="*/ 0 h 296"/>
                <a:gd name="T18" fmla="*/ 193 w 298"/>
                <a:gd name="T19" fmla="*/ 5 h 296"/>
                <a:gd name="T20" fmla="*/ 220 w 298"/>
                <a:gd name="T21" fmla="*/ 16 h 296"/>
                <a:gd name="T22" fmla="*/ 244 w 298"/>
                <a:gd name="T23" fmla="*/ 32 h 296"/>
                <a:gd name="T24" fmla="*/ 263 w 298"/>
                <a:gd name="T25" fmla="*/ 54 h 296"/>
                <a:gd name="T26" fmla="*/ 279 w 298"/>
                <a:gd name="T27" fmla="*/ 78 h 296"/>
                <a:gd name="T28" fmla="*/ 293 w 298"/>
                <a:gd name="T29" fmla="*/ 102 h 296"/>
                <a:gd name="T30" fmla="*/ 298 w 298"/>
                <a:gd name="T31" fmla="*/ 132 h 296"/>
                <a:gd name="T32" fmla="*/ 298 w 298"/>
                <a:gd name="T33" fmla="*/ 164 h 296"/>
                <a:gd name="T34" fmla="*/ 293 w 298"/>
                <a:gd name="T35" fmla="*/ 191 h 296"/>
                <a:gd name="T36" fmla="*/ 279 w 298"/>
                <a:gd name="T37" fmla="*/ 218 h 296"/>
                <a:gd name="T38" fmla="*/ 263 w 298"/>
                <a:gd name="T39" fmla="*/ 242 h 296"/>
                <a:gd name="T40" fmla="*/ 244 w 298"/>
                <a:gd name="T41" fmla="*/ 263 h 296"/>
                <a:gd name="T42" fmla="*/ 220 w 298"/>
                <a:gd name="T43" fmla="*/ 279 h 296"/>
                <a:gd name="T44" fmla="*/ 193 w 298"/>
                <a:gd name="T45" fmla="*/ 290 h 296"/>
                <a:gd name="T46" fmla="*/ 164 w 298"/>
                <a:gd name="T47" fmla="*/ 296 h 296"/>
                <a:gd name="T48" fmla="*/ 134 w 298"/>
                <a:gd name="T49" fmla="*/ 296 h 296"/>
                <a:gd name="T50" fmla="*/ 105 w 298"/>
                <a:gd name="T51" fmla="*/ 290 h 296"/>
                <a:gd name="T52" fmla="*/ 78 w 298"/>
                <a:gd name="T53" fmla="*/ 279 h 296"/>
                <a:gd name="T54" fmla="*/ 54 w 298"/>
                <a:gd name="T55" fmla="*/ 263 h 296"/>
                <a:gd name="T56" fmla="*/ 35 w 298"/>
                <a:gd name="T57" fmla="*/ 242 h 296"/>
                <a:gd name="T58" fmla="*/ 19 w 298"/>
                <a:gd name="T59" fmla="*/ 218 h 296"/>
                <a:gd name="T60" fmla="*/ 8 w 298"/>
                <a:gd name="T61" fmla="*/ 191 h 296"/>
                <a:gd name="T62" fmla="*/ 0 w 298"/>
                <a:gd name="T63" fmla="*/ 16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8" h="296">
                  <a:moveTo>
                    <a:pt x="0" y="148"/>
                  </a:moveTo>
                  <a:lnTo>
                    <a:pt x="0" y="132"/>
                  </a:lnTo>
                  <a:lnTo>
                    <a:pt x="3" y="118"/>
                  </a:lnTo>
                  <a:lnTo>
                    <a:pt x="8" y="102"/>
                  </a:lnTo>
                  <a:lnTo>
                    <a:pt x="11" y="89"/>
                  </a:lnTo>
                  <a:lnTo>
                    <a:pt x="19" y="78"/>
                  </a:lnTo>
                  <a:lnTo>
                    <a:pt x="27" y="64"/>
                  </a:lnTo>
                  <a:lnTo>
                    <a:pt x="35" y="54"/>
                  </a:lnTo>
                  <a:lnTo>
                    <a:pt x="43" y="43"/>
                  </a:lnTo>
                  <a:lnTo>
                    <a:pt x="54" y="32"/>
                  </a:lnTo>
                  <a:lnTo>
                    <a:pt x="67" y="24"/>
                  </a:lnTo>
                  <a:lnTo>
                    <a:pt x="78" y="16"/>
                  </a:lnTo>
                  <a:lnTo>
                    <a:pt x="91" y="11"/>
                  </a:lnTo>
                  <a:lnTo>
                    <a:pt x="105" y="5"/>
                  </a:lnTo>
                  <a:lnTo>
                    <a:pt x="118" y="3"/>
                  </a:lnTo>
                  <a:lnTo>
                    <a:pt x="134" y="0"/>
                  </a:lnTo>
                  <a:lnTo>
                    <a:pt x="150" y="0"/>
                  </a:lnTo>
                  <a:lnTo>
                    <a:pt x="164" y="0"/>
                  </a:lnTo>
                  <a:lnTo>
                    <a:pt x="180" y="3"/>
                  </a:lnTo>
                  <a:lnTo>
                    <a:pt x="193" y="5"/>
                  </a:lnTo>
                  <a:lnTo>
                    <a:pt x="207" y="11"/>
                  </a:lnTo>
                  <a:lnTo>
                    <a:pt x="220" y="16"/>
                  </a:lnTo>
                  <a:lnTo>
                    <a:pt x="233" y="24"/>
                  </a:lnTo>
                  <a:lnTo>
                    <a:pt x="244" y="32"/>
                  </a:lnTo>
                  <a:lnTo>
                    <a:pt x="255" y="43"/>
                  </a:lnTo>
                  <a:lnTo>
                    <a:pt x="263" y="54"/>
                  </a:lnTo>
                  <a:lnTo>
                    <a:pt x="274" y="64"/>
                  </a:lnTo>
                  <a:lnTo>
                    <a:pt x="279" y="78"/>
                  </a:lnTo>
                  <a:lnTo>
                    <a:pt x="287" y="89"/>
                  </a:lnTo>
                  <a:lnTo>
                    <a:pt x="293" y="102"/>
                  </a:lnTo>
                  <a:lnTo>
                    <a:pt x="295" y="118"/>
                  </a:lnTo>
                  <a:lnTo>
                    <a:pt x="298" y="132"/>
                  </a:lnTo>
                  <a:lnTo>
                    <a:pt x="298" y="148"/>
                  </a:lnTo>
                  <a:lnTo>
                    <a:pt x="298" y="164"/>
                  </a:lnTo>
                  <a:lnTo>
                    <a:pt x="295" y="177"/>
                  </a:lnTo>
                  <a:lnTo>
                    <a:pt x="293" y="191"/>
                  </a:lnTo>
                  <a:lnTo>
                    <a:pt x="287" y="204"/>
                  </a:lnTo>
                  <a:lnTo>
                    <a:pt x="279" y="218"/>
                  </a:lnTo>
                  <a:lnTo>
                    <a:pt x="274" y="231"/>
                  </a:lnTo>
                  <a:lnTo>
                    <a:pt x="263" y="242"/>
                  </a:lnTo>
                  <a:lnTo>
                    <a:pt x="255" y="253"/>
                  </a:lnTo>
                  <a:lnTo>
                    <a:pt x="244" y="263"/>
                  </a:lnTo>
                  <a:lnTo>
                    <a:pt x="233" y="271"/>
                  </a:lnTo>
                  <a:lnTo>
                    <a:pt x="220" y="279"/>
                  </a:lnTo>
                  <a:lnTo>
                    <a:pt x="207" y="285"/>
                  </a:lnTo>
                  <a:lnTo>
                    <a:pt x="193" y="290"/>
                  </a:lnTo>
                  <a:lnTo>
                    <a:pt x="180" y="293"/>
                  </a:lnTo>
                  <a:lnTo>
                    <a:pt x="164" y="296"/>
                  </a:lnTo>
                  <a:lnTo>
                    <a:pt x="150" y="296"/>
                  </a:lnTo>
                  <a:lnTo>
                    <a:pt x="134" y="296"/>
                  </a:lnTo>
                  <a:lnTo>
                    <a:pt x="118" y="293"/>
                  </a:lnTo>
                  <a:lnTo>
                    <a:pt x="105" y="290"/>
                  </a:lnTo>
                  <a:lnTo>
                    <a:pt x="91" y="285"/>
                  </a:lnTo>
                  <a:lnTo>
                    <a:pt x="78" y="279"/>
                  </a:lnTo>
                  <a:lnTo>
                    <a:pt x="67" y="271"/>
                  </a:lnTo>
                  <a:lnTo>
                    <a:pt x="54" y="263"/>
                  </a:lnTo>
                  <a:lnTo>
                    <a:pt x="43" y="253"/>
                  </a:lnTo>
                  <a:lnTo>
                    <a:pt x="35" y="242"/>
                  </a:lnTo>
                  <a:lnTo>
                    <a:pt x="27" y="231"/>
                  </a:lnTo>
                  <a:lnTo>
                    <a:pt x="19" y="218"/>
                  </a:lnTo>
                  <a:lnTo>
                    <a:pt x="11" y="204"/>
                  </a:lnTo>
                  <a:lnTo>
                    <a:pt x="8" y="191"/>
                  </a:lnTo>
                  <a:lnTo>
                    <a:pt x="3" y="177"/>
                  </a:lnTo>
                  <a:lnTo>
                    <a:pt x="0" y="164"/>
                  </a:lnTo>
                  <a:lnTo>
                    <a:pt x="0" y="148"/>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2046288" y="687388"/>
              <a:ext cx="161925" cy="120650"/>
            </a:xfrm>
            <a:custGeom>
              <a:avLst/>
              <a:gdLst>
                <a:gd name="T0" fmla="*/ 102 w 102"/>
                <a:gd name="T1" fmla="*/ 0 h 76"/>
                <a:gd name="T2" fmla="*/ 83 w 102"/>
                <a:gd name="T3" fmla="*/ 14 h 76"/>
                <a:gd name="T4" fmla="*/ 67 w 102"/>
                <a:gd name="T5" fmla="*/ 27 h 76"/>
                <a:gd name="T6" fmla="*/ 54 w 102"/>
                <a:gd name="T7" fmla="*/ 35 h 76"/>
                <a:gd name="T8" fmla="*/ 43 w 102"/>
                <a:gd name="T9" fmla="*/ 46 h 76"/>
                <a:gd name="T10" fmla="*/ 32 w 102"/>
                <a:gd name="T11" fmla="*/ 52 h 76"/>
                <a:gd name="T12" fmla="*/ 24 w 102"/>
                <a:gd name="T13" fmla="*/ 60 h 76"/>
                <a:gd name="T14" fmla="*/ 16 w 102"/>
                <a:gd name="T15" fmla="*/ 62 h 76"/>
                <a:gd name="T16" fmla="*/ 11 w 102"/>
                <a:gd name="T17" fmla="*/ 68 h 76"/>
                <a:gd name="T18" fmla="*/ 8 w 102"/>
                <a:gd name="T19" fmla="*/ 70 h 76"/>
                <a:gd name="T20" fmla="*/ 5 w 102"/>
                <a:gd name="T21" fmla="*/ 73 h 76"/>
                <a:gd name="T22" fmla="*/ 3 w 102"/>
                <a:gd name="T23" fmla="*/ 76 h 76"/>
                <a:gd name="T24" fmla="*/ 0 w 102"/>
                <a:gd name="T25" fmla="*/ 76 h 76"/>
                <a:gd name="T26" fmla="*/ 0 w 102"/>
                <a:gd name="T27" fmla="*/ 76 h 76"/>
                <a:gd name="T28" fmla="*/ 0 w 102"/>
                <a:gd name="T29" fmla="*/ 76 h 76"/>
                <a:gd name="T30" fmla="*/ 5 w 102"/>
                <a:gd name="T31" fmla="*/ 62 h 76"/>
                <a:gd name="T32" fmla="*/ 13 w 102"/>
                <a:gd name="T33" fmla="*/ 52 h 76"/>
                <a:gd name="T34" fmla="*/ 19 w 102"/>
                <a:gd name="T35" fmla="*/ 41 h 76"/>
                <a:gd name="T36" fmla="*/ 24 w 102"/>
                <a:gd name="T37" fmla="*/ 33 h 76"/>
                <a:gd name="T38" fmla="*/ 27 w 102"/>
                <a:gd name="T39" fmla="*/ 25 h 76"/>
                <a:gd name="T40" fmla="*/ 32 w 102"/>
                <a:gd name="T41" fmla="*/ 19 h 76"/>
                <a:gd name="T42" fmla="*/ 35 w 102"/>
                <a:gd name="T43" fmla="*/ 14 h 76"/>
                <a:gd name="T44" fmla="*/ 37 w 102"/>
                <a:gd name="T45" fmla="*/ 9 h 76"/>
                <a:gd name="T46" fmla="*/ 37 w 102"/>
                <a:gd name="T47" fmla="*/ 6 h 76"/>
                <a:gd name="T48" fmla="*/ 40 w 102"/>
                <a:gd name="T49" fmla="*/ 3 h 76"/>
                <a:gd name="T50" fmla="*/ 40 w 102"/>
                <a:gd name="T51" fmla="*/ 0 h 76"/>
                <a:gd name="T52" fmla="*/ 43 w 102"/>
                <a:gd name="T53" fmla="*/ 0 h 76"/>
                <a:gd name="T54" fmla="*/ 43 w 102"/>
                <a:gd name="T55" fmla="*/ 0 h 76"/>
                <a:gd name="T56" fmla="*/ 43 w 102"/>
                <a:gd name="T57" fmla="*/ 0 h 76"/>
                <a:gd name="T58" fmla="*/ 46 w 102"/>
                <a:gd name="T59" fmla="*/ 0 h 76"/>
                <a:gd name="T60" fmla="*/ 102 w 102"/>
                <a:gd name="T61" fmla="*/ 0 h 76"/>
                <a:gd name="T62" fmla="*/ 102 w 102"/>
                <a:gd name="T6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76">
                  <a:moveTo>
                    <a:pt x="102" y="0"/>
                  </a:moveTo>
                  <a:lnTo>
                    <a:pt x="83" y="14"/>
                  </a:lnTo>
                  <a:lnTo>
                    <a:pt x="67" y="27"/>
                  </a:lnTo>
                  <a:lnTo>
                    <a:pt x="54" y="35"/>
                  </a:lnTo>
                  <a:lnTo>
                    <a:pt x="43" y="46"/>
                  </a:lnTo>
                  <a:lnTo>
                    <a:pt x="32" y="52"/>
                  </a:lnTo>
                  <a:lnTo>
                    <a:pt x="24" y="60"/>
                  </a:lnTo>
                  <a:lnTo>
                    <a:pt x="16" y="62"/>
                  </a:lnTo>
                  <a:lnTo>
                    <a:pt x="11" y="68"/>
                  </a:lnTo>
                  <a:lnTo>
                    <a:pt x="8" y="70"/>
                  </a:lnTo>
                  <a:lnTo>
                    <a:pt x="5" y="73"/>
                  </a:lnTo>
                  <a:lnTo>
                    <a:pt x="3" y="76"/>
                  </a:lnTo>
                  <a:lnTo>
                    <a:pt x="0" y="76"/>
                  </a:lnTo>
                  <a:lnTo>
                    <a:pt x="0" y="76"/>
                  </a:lnTo>
                  <a:lnTo>
                    <a:pt x="0" y="76"/>
                  </a:lnTo>
                  <a:lnTo>
                    <a:pt x="5" y="62"/>
                  </a:lnTo>
                  <a:lnTo>
                    <a:pt x="13" y="52"/>
                  </a:lnTo>
                  <a:lnTo>
                    <a:pt x="19" y="41"/>
                  </a:lnTo>
                  <a:lnTo>
                    <a:pt x="24" y="33"/>
                  </a:lnTo>
                  <a:lnTo>
                    <a:pt x="27" y="25"/>
                  </a:lnTo>
                  <a:lnTo>
                    <a:pt x="32" y="19"/>
                  </a:lnTo>
                  <a:lnTo>
                    <a:pt x="35" y="14"/>
                  </a:lnTo>
                  <a:lnTo>
                    <a:pt x="37" y="9"/>
                  </a:lnTo>
                  <a:lnTo>
                    <a:pt x="37" y="6"/>
                  </a:lnTo>
                  <a:lnTo>
                    <a:pt x="40" y="3"/>
                  </a:lnTo>
                  <a:lnTo>
                    <a:pt x="40" y="0"/>
                  </a:lnTo>
                  <a:lnTo>
                    <a:pt x="43" y="0"/>
                  </a:lnTo>
                  <a:lnTo>
                    <a:pt x="43" y="0"/>
                  </a:lnTo>
                  <a:lnTo>
                    <a:pt x="43" y="0"/>
                  </a:lnTo>
                  <a:lnTo>
                    <a:pt x="46" y="0"/>
                  </a:lnTo>
                  <a:lnTo>
                    <a:pt x="102" y="0"/>
                  </a:lnTo>
                  <a:lnTo>
                    <a:pt x="10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239713" y="1835150"/>
              <a:ext cx="1870075" cy="325437"/>
            </a:xfrm>
            <a:custGeom>
              <a:avLst/>
              <a:gdLst>
                <a:gd name="T0" fmla="*/ 1122 w 1178"/>
                <a:gd name="T1" fmla="*/ 205 h 205"/>
                <a:gd name="T2" fmla="*/ 1020 w 1178"/>
                <a:gd name="T3" fmla="*/ 205 h 205"/>
                <a:gd name="T4" fmla="*/ 923 w 1178"/>
                <a:gd name="T5" fmla="*/ 205 h 205"/>
                <a:gd name="T6" fmla="*/ 832 w 1178"/>
                <a:gd name="T7" fmla="*/ 205 h 205"/>
                <a:gd name="T8" fmla="*/ 746 w 1178"/>
                <a:gd name="T9" fmla="*/ 205 h 205"/>
                <a:gd name="T10" fmla="*/ 668 w 1178"/>
                <a:gd name="T11" fmla="*/ 205 h 205"/>
                <a:gd name="T12" fmla="*/ 596 w 1178"/>
                <a:gd name="T13" fmla="*/ 205 h 205"/>
                <a:gd name="T14" fmla="*/ 528 w 1178"/>
                <a:gd name="T15" fmla="*/ 205 h 205"/>
                <a:gd name="T16" fmla="*/ 467 w 1178"/>
                <a:gd name="T17" fmla="*/ 205 h 205"/>
                <a:gd name="T18" fmla="*/ 410 w 1178"/>
                <a:gd name="T19" fmla="*/ 205 h 205"/>
                <a:gd name="T20" fmla="*/ 357 w 1178"/>
                <a:gd name="T21" fmla="*/ 205 h 205"/>
                <a:gd name="T22" fmla="*/ 311 w 1178"/>
                <a:gd name="T23" fmla="*/ 205 h 205"/>
                <a:gd name="T24" fmla="*/ 268 w 1178"/>
                <a:gd name="T25" fmla="*/ 205 h 205"/>
                <a:gd name="T26" fmla="*/ 228 w 1178"/>
                <a:gd name="T27" fmla="*/ 205 h 205"/>
                <a:gd name="T28" fmla="*/ 193 w 1178"/>
                <a:gd name="T29" fmla="*/ 205 h 205"/>
                <a:gd name="T30" fmla="*/ 161 w 1178"/>
                <a:gd name="T31" fmla="*/ 205 h 205"/>
                <a:gd name="T32" fmla="*/ 123 w 1178"/>
                <a:gd name="T33" fmla="*/ 205 h 205"/>
                <a:gd name="T34" fmla="*/ 80 w 1178"/>
                <a:gd name="T35" fmla="*/ 205 h 205"/>
                <a:gd name="T36" fmla="*/ 48 w 1178"/>
                <a:gd name="T37" fmla="*/ 205 h 205"/>
                <a:gd name="T38" fmla="*/ 26 w 1178"/>
                <a:gd name="T39" fmla="*/ 205 h 205"/>
                <a:gd name="T40" fmla="*/ 13 w 1178"/>
                <a:gd name="T41" fmla="*/ 205 h 205"/>
                <a:gd name="T42" fmla="*/ 5 w 1178"/>
                <a:gd name="T43" fmla="*/ 205 h 205"/>
                <a:gd name="T44" fmla="*/ 0 w 1178"/>
                <a:gd name="T45" fmla="*/ 205 h 205"/>
                <a:gd name="T46" fmla="*/ 2 w 1178"/>
                <a:gd name="T47" fmla="*/ 194 h 205"/>
                <a:gd name="T48" fmla="*/ 8 w 1178"/>
                <a:gd name="T49" fmla="*/ 172 h 205"/>
                <a:gd name="T50" fmla="*/ 18 w 1178"/>
                <a:gd name="T51" fmla="*/ 154 h 205"/>
                <a:gd name="T52" fmla="*/ 37 w 1178"/>
                <a:gd name="T53" fmla="*/ 135 h 205"/>
                <a:gd name="T54" fmla="*/ 59 w 1178"/>
                <a:gd name="T55" fmla="*/ 116 h 205"/>
                <a:gd name="T56" fmla="*/ 85 w 1178"/>
                <a:gd name="T57" fmla="*/ 100 h 205"/>
                <a:gd name="T58" fmla="*/ 118 w 1178"/>
                <a:gd name="T59" fmla="*/ 84 h 205"/>
                <a:gd name="T60" fmla="*/ 153 w 1178"/>
                <a:gd name="T61" fmla="*/ 68 h 205"/>
                <a:gd name="T62" fmla="*/ 193 w 1178"/>
                <a:gd name="T63" fmla="*/ 54 h 205"/>
                <a:gd name="T64" fmla="*/ 236 w 1178"/>
                <a:gd name="T65" fmla="*/ 41 h 205"/>
                <a:gd name="T66" fmla="*/ 308 w 1178"/>
                <a:gd name="T67" fmla="*/ 25 h 205"/>
                <a:gd name="T68" fmla="*/ 413 w 1178"/>
                <a:gd name="T69" fmla="*/ 11 h 205"/>
                <a:gd name="T70" fmla="*/ 528 w 1178"/>
                <a:gd name="T71" fmla="*/ 3 h 205"/>
                <a:gd name="T72" fmla="*/ 649 w 1178"/>
                <a:gd name="T73" fmla="*/ 3 h 205"/>
                <a:gd name="T74" fmla="*/ 762 w 1178"/>
                <a:gd name="T75" fmla="*/ 11 h 205"/>
                <a:gd name="T76" fmla="*/ 869 w 1178"/>
                <a:gd name="T77" fmla="*/ 25 h 205"/>
                <a:gd name="T78" fmla="*/ 939 w 1178"/>
                <a:gd name="T79" fmla="*/ 41 h 205"/>
                <a:gd name="T80" fmla="*/ 985 w 1178"/>
                <a:gd name="T81" fmla="*/ 54 h 205"/>
                <a:gd name="T82" fmla="*/ 1025 w 1178"/>
                <a:gd name="T83" fmla="*/ 68 h 205"/>
                <a:gd name="T84" fmla="*/ 1060 w 1178"/>
                <a:gd name="T85" fmla="*/ 84 h 205"/>
                <a:gd name="T86" fmla="*/ 1092 w 1178"/>
                <a:gd name="T87" fmla="*/ 100 h 205"/>
                <a:gd name="T88" fmla="*/ 1119 w 1178"/>
                <a:gd name="T89" fmla="*/ 116 h 205"/>
                <a:gd name="T90" fmla="*/ 1141 w 1178"/>
                <a:gd name="T91" fmla="*/ 135 h 205"/>
                <a:gd name="T92" fmla="*/ 1159 w 1178"/>
                <a:gd name="T93" fmla="*/ 154 h 205"/>
                <a:gd name="T94" fmla="*/ 1170 w 1178"/>
                <a:gd name="T95" fmla="*/ 172 h 205"/>
                <a:gd name="T96" fmla="*/ 1175 w 1178"/>
                <a:gd name="T97" fmla="*/ 19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8" h="205">
                  <a:moveTo>
                    <a:pt x="1178" y="205"/>
                  </a:moveTo>
                  <a:lnTo>
                    <a:pt x="1122" y="205"/>
                  </a:lnTo>
                  <a:lnTo>
                    <a:pt x="1071" y="205"/>
                  </a:lnTo>
                  <a:lnTo>
                    <a:pt x="1020" y="205"/>
                  </a:lnTo>
                  <a:lnTo>
                    <a:pt x="969" y="205"/>
                  </a:lnTo>
                  <a:lnTo>
                    <a:pt x="923" y="205"/>
                  </a:lnTo>
                  <a:lnTo>
                    <a:pt x="877" y="205"/>
                  </a:lnTo>
                  <a:lnTo>
                    <a:pt x="832" y="205"/>
                  </a:lnTo>
                  <a:lnTo>
                    <a:pt x="789" y="205"/>
                  </a:lnTo>
                  <a:lnTo>
                    <a:pt x="746" y="205"/>
                  </a:lnTo>
                  <a:lnTo>
                    <a:pt x="708" y="205"/>
                  </a:lnTo>
                  <a:lnTo>
                    <a:pt x="668" y="205"/>
                  </a:lnTo>
                  <a:lnTo>
                    <a:pt x="630" y="205"/>
                  </a:lnTo>
                  <a:lnTo>
                    <a:pt x="596" y="205"/>
                  </a:lnTo>
                  <a:lnTo>
                    <a:pt x="561" y="205"/>
                  </a:lnTo>
                  <a:lnTo>
                    <a:pt x="528" y="205"/>
                  </a:lnTo>
                  <a:lnTo>
                    <a:pt x="496" y="205"/>
                  </a:lnTo>
                  <a:lnTo>
                    <a:pt x="467" y="205"/>
                  </a:lnTo>
                  <a:lnTo>
                    <a:pt x="437" y="205"/>
                  </a:lnTo>
                  <a:lnTo>
                    <a:pt x="410" y="205"/>
                  </a:lnTo>
                  <a:lnTo>
                    <a:pt x="383" y="205"/>
                  </a:lnTo>
                  <a:lnTo>
                    <a:pt x="357" y="205"/>
                  </a:lnTo>
                  <a:lnTo>
                    <a:pt x="332" y="205"/>
                  </a:lnTo>
                  <a:lnTo>
                    <a:pt x="311" y="205"/>
                  </a:lnTo>
                  <a:lnTo>
                    <a:pt x="287" y="205"/>
                  </a:lnTo>
                  <a:lnTo>
                    <a:pt x="268" y="205"/>
                  </a:lnTo>
                  <a:lnTo>
                    <a:pt x="247" y="205"/>
                  </a:lnTo>
                  <a:lnTo>
                    <a:pt x="228" y="205"/>
                  </a:lnTo>
                  <a:lnTo>
                    <a:pt x="209" y="205"/>
                  </a:lnTo>
                  <a:lnTo>
                    <a:pt x="193" y="205"/>
                  </a:lnTo>
                  <a:lnTo>
                    <a:pt x="177" y="205"/>
                  </a:lnTo>
                  <a:lnTo>
                    <a:pt x="161" y="205"/>
                  </a:lnTo>
                  <a:lnTo>
                    <a:pt x="147" y="205"/>
                  </a:lnTo>
                  <a:lnTo>
                    <a:pt x="123" y="205"/>
                  </a:lnTo>
                  <a:lnTo>
                    <a:pt x="99" y="205"/>
                  </a:lnTo>
                  <a:lnTo>
                    <a:pt x="80" y="205"/>
                  </a:lnTo>
                  <a:lnTo>
                    <a:pt x="61" y="205"/>
                  </a:lnTo>
                  <a:lnTo>
                    <a:pt x="48" y="205"/>
                  </a:lnTo>
                  <a:lnTo>
                    <a:pt x="37" y="205"/>
                  </a:lnTo>
                  <a:lnTo>
                    <a:pt x="26" y="205"/>
                  </a:lnTo>
                  <a:lnTo>
                    <a:pt x="18" y="205"/>
                  </a:lnTo>
                  <a:lnTo>
                    <a:pt x="13" y="205"/>
                  </a:lnTo>
                  <a:lnTo>
                    <a:pt x="8" y="205"/>
                  </a:lnTo>
                  <a:lnTo>
                    <a:pt x="5" y="205"/>
                  </a:lnTo>
                  <a:lnTo>
                    <a:pt x="2" y="205"/>
                  </a:lnTo>
                  <a:lnTo>
                    <a:pt x="0" y="205"/>
                  </a:lnTo>
                  <a:lnTo>
                    <a:pt x="0" y="205"/>
                  </a:lnTo>
                  <a:lnTo>
                    <a:pt x="2" y="194"/>
                  </a:lnTo>
                  <a:lnTo>
                    <a:pt x="2" y="183"/>
                  </a:lnTo>
                  <a:lnTo>
                    <a:pt x="8" y="172"/>
                  </a:lnTo>
                  <a:lnTo>
                    <a:pt x="13" y="164"/>
                  </a:lnTo>
                  <a:lnTo>
                    <a:pt x="18" y="154"/>
                  </a:lnTo>
                  <a:lnTo>
                    <a:pt x="26" y="143"/>
                  </a:lnTo>
                  <a:lnTo>
                    <a:pt x="37" y="135"/>
                  </a:lnTo>
                  <a:lnTo>
                    <a:pt x="48" y="124"/>
                  </a:lnTo>
                  <a:lnTo>
                    <a:pt x="59" y="116"/>
                  </a:lnTo>
                  <a:lnTo>
                    <a:pt x="72" y="108"/>
                  </a:lnTo>
                  <a:lnTo>
                    <a:pt x="85" y="100"/>
                  </a:lnTo>
                  <a:lnTo>
                    <a:pt x="102" y="92"/>
                  </a:lnTo>
                  <a:lnTo>
                    <a:pt x="118" y="84"/>
                  </a:lnTo>
                  <a:lnTo>
                    <a:pt x="134" y="76"/>
                  </a:lnTo>
                  <a:lnTo>
                    <a:pt x="153" y="68"/>
                  </a:lnTo>
                  <a:lnTo>
                    <a:pt x="174" y="60"/>
                  </a:lnTo>
                  <a:lnTo>
                    <a:pt x="193" y="54"/>
                  </a:lnTo>
                  <a:lnTo>
                    <a:pt x="214" y="49"/>
                  </a:lnTo>
                  <a:lnTo>
                    <a:pt x="236" y="41"/>
                  </a:lnTo>
                  <a:lnTo>
                    <a:pt x="260" y="35"/>
                  </a:lnTo>
                  <a:lnTo>
                    <a:pt x="308" y="25"/>
                  </a:lnTo>
                  <a:lnTo>
                    <a:pt x="359" y="17"/>
                  </a:lnTo>
                  <a:lnTo>
                    <a:pt x="413" y="11"/>
                  </a:lnTo>
                  <a:lnTo>
                    <a:pt x="469" y="6"/>
                  </a:lnTo>
                  <a:lnTo>
                    <a:pt x="528" y="3"/>
                  </a:lnTo>
                  <a:lnTo>
                    <a:pt x="588" y="0"/>
                  </a:lnTo>
                  <a:lnTo>
                    <a:pt x="649" y="3"/>
                  </a:lnTo>
                  <a:lnTo>
                    <a:pt x="706" y="6"/>
                  </a:lnTo>
                  <a:lnTo>
                    <a:pt x="762" y="11"/>
                  </a:lnTo>
                  <a:lnTo>
                    <a:pt x="816" y="17"/>
                  </a:lnTo>
                  <a:lnTo>
                    <a:pt x="869" y="25"/>
                  </a:lnTo>
                  <a:lnTo>
                    <a:pt x="918" y="35"/>
                  </a:lnTo>
                  <a:lnTo>
                    <a:pt x="939" y="41"/>
                  </a:lnTo>
                  <a:lnTo>
                    <a:pt x="963" y="49"/>
                  </a:lnTo>
                  <a:lnTo>
                    <a:pt x="985" y="54"/>
                  </a:lnTo>
                  <a:lnTo>
                    <a:pt x="1004" y="60"/>
                  </a:lnTo>
                  <a:lnTo>
                    <a:pt x="1025" y="68"/>
                  </a:lnTo>
                  <a:lnTo>
                    <a:pt x="1041" y="76"/>
                  </a:lnTo>
                  <a:lnTo>
                    <a:pt x="1060" y="84"/>
                  </a:lnTo>
                  <a:lnTo>
                    <a:pt x="1076" y="92"/>
                  </a:lnTo>
                  <a:lnTo>
                    <a:pt x="1092" y="100"/>
                  </a:lnTo>
                  <a:lnTo>
                    <a:pt x="1106" y="108"/>
                  </a:lnTo>
                  <a:lnTo>
                    <a:pt x="1119" y="116"/>
                  </a:lnTo>
                  <a:lnTo>
                    <a:pt x="1130" y="124"/>
                  </a:lnTo>
                  <a:lnTo>
                    <a:pt x="1141" y="135"/>
                  </a:lnTo>
                  <a:lnTo>
                    <a:pt x="1151" y="143"/>
                  </a:lnTo>
                  <a:lnTo>
                    <a:pt x="1159" y="154"/>
                  </a:lnTo>
                  <a:lnTo>
                    <a:pt x="1165" y="164"/>
                  </a:lnTo>
                  <a:lnTo>
                    <a:pt x="1170" y="172"/>
                  </a:lnTo>
                  <a:lnTo>
                    <a:pt x="1173" y="183"/>
                  </a:lnTo>
                  <a:lnTo>
                    <a:pt x="1175" y="194"/>
                  </a:lnTo>
                  <a:lnTo>
                    <a:pt x="1178" y="205"/>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a:off x="1803400" y="1331913"/>
              <a:ext cx="473075" cy="828675"/>
            </a:xfrm>
            <a:custGeom>
              <a:avLst/>
              <a:gdLst>
                <a:gd name="T0" fmla="*/ 40 w 298"/>
                <a:gd name="T1" fmla="*/ 242 h 522"/>
                <a:gd name="T2" fmla="*/ 56 w 298"/>
                <a:gd name="T3" fmla="*/ 266 h 522"/>
                <a:gd name="T4" fmla="*/ 64 w 298"/>
                <a:gd name="T5" fmla="*/ 282 h 522"/>
                <a:gd name="T6" fmla="*/ 70 w 298"/>
                <a:gd name="T7" fmla="*/ 291 h 522"/>
                <a:gd name="T8" fmla="*/ 78 w 298"/>
                <a:gd name="T9" fmla="*/ 277 h 522"/>
                <a:gd name="T10" fmla="*/ 94 w 298"/>
                <a:gd name="T11" fmla="*/ 248 h 522"/>
                <a:gd name="T12" fmla="*/ 105 w 298"/>
                <a:gd name="T13" fmla="*/ 231 h 522"/>
                <a:gd name="T14" fmla="*/ 107 w 298"/>
                <a:gd name="T15" fmla="*/ 221 h 522"/>
                <a:gd name="T16" fmla="*/ 110 w 298"/>
                <a:gd name="T17" fmla="*/ 218 h 522"/>
                <a:gd name="T18" fmla="*/ 105 w 298"/>
                <a:gd name="T19" fmla="*/ 164 h 522"/>
                <a:gd name="T20" fmla="*/ 99 w 298"/>
                <a:gd name="T21" fmla="*/ 124 h 522"/>
                <a:gd name="T22" fmla="*/ 97 w 298"/>
                <a:gd name="T23" fmla="*/ 89 h 522"/>
                <a:gd name="T24" fmla="*/ 91 w 298"/>
                <a:gd name="T25" fmla="*/ 51 h 522"/>
                <a:gd name="T26" fmla="*/ 88 w 298"/>
                <a:gd name="T27" fmla="*/ 24 h 522"/>
                <a:gd name="T28" fmla="*/ 88 w 298"/>
                <a:gd name="T29" fmla="*/ 16 h 522"/>
                <a:gd name="T30" fmla="*/ 105 w 298"/>
                <a:gd name="T31" fmla="*/ 6 h 522"/>
                <a:gd name="T32" fmla="*/ 123 w 298"/>
                <a:gd name="T33" fmla="*/ 0 h 522"/>
                <a:gd name="T34" fmla="*/ 131 w 298"/>
                <a:gd name="T35" fmla="*/ 0 h 522"/>
                <a:gd name="T36" fmla="*/ 139 w 298"/>
                <a:gd name="T37" fmla="*/ 0 h 522"/>
                <a:gd name="T38" fmla="*/ 169 w 298"/>
                <a:gd name="T39" fmla="*/ 6 h 522"/>
                <a:gd name="T40" fmla="*/ 215 w 298"/>
                <a:gd name="T41" fmla="*/ 22 h 522"/>
                <a:gd name="T42" fmla="*/ 260 w 298"/>
                <a:gd name="T43" fmla="*/ 54 h 522"/>
                <a:gd name="T44" fmla="*/ 287 w 298"/>
                <a:gd name="T45" fmla="*/ 102 h 522"/>
                <a:gd name="T46" fmla="*/ 295 w 298"/>
                <a:gd name="T47" fmla="*/ 140 h 522"/>
                <a:gd name="T48" fmla="*/ 298 w 298"/>
                <a:gd name="T49" fmla="*/ 231 h 522"/>
                <a:gd name="T50" fmla="*/ 298 w 298"/>
                <a:gd name="T51" fmla="*/ 355 h 522"/>
                <a:gd name="T52" fmla="*/ 295 w 298"/>
                <a:gd name="T53" fmla="*/ 433 h 522"/>
                <a:gd name="T54" fmla="*/ 295 w 298"/>
                <a:gd name="T55" fmla="*/ 489 h 522"/>
                <a:gd name="T56" fmla="*/ 295 w 298"/>
                <a:gd name="T57" fmla="*/ 514 h 522"/>
                <a:gd name="T58" fmla="*/ 293 w 298"/>
                <a:gd name="T59" fmla="*/ 522 h 522"/>
                <a:gd name="T60" fmla="*/ 287 w 298"/>
                <a:gd name="T61" fmla="*/ 489 h 522"/>
                <a:gd name="T62" fmla="*/ 260 w 298"/>
                <a:gd name="T63" fmla="*/ 446 h 522"/>
                <a:gd name="T64" fmla="*/ 212 w 298"/>
                <a:gd name="T65" fmla="*/ 406 h 522"/>
                <a:gd name="T66" fmla="*/ 148 w 298"/>
                <a:gd name="T67" fmla="*/ 368 h 522"/>
                <a:gd name="T68" fmla="*/ 64 w 298"/>
                <a:gd name="T69" fmla="*/ 336 h 522"/>
                <a:gd name="T70" fmla="*/ 0 w 298"/>
                <a:gd name="T71" fmla="*/ 307 h 522"/>
                <a:gd name="T72" fmla="*/ 0 w 298"/>
                <a:gd name="T73" fmla="*/ 250 h 522"/>
                <a:gd name="T74" fmla="*/ 0 w 298"/>
                <a:gd name="T75" fmla="*/ 205 h 522"/>
                <a:gd name="T76" fmla="*/ 0 w 298"/>
                <a:gd name="T77" fmla="*/ 180 h 522"/>
                <a:gd name="T78" fmla="*/ 0 w 298"/>
                <a:gd name="T79" fmla="*/ 172 h 522"/>
                <a:gd name="T80" fmla="*/ 0 w 298"/>
                <a:gd name="T81" fmla="*/ 170 h 522"/>
                <a:gd name="T82" fmla="*/ 5 w 298"/>
                <a:gd name="T83" fmla="*/ 121 h 522"/>
                <a:gd name="T84" fmla="*/ 19 w 298"/>
                <a:gd name="T85" fmla="*/ 84 h 522"/>
                <a:gd name="T86" fmla="*/ 35 w 298"/>
                <a:gd name="T87" fmla="*/ 54 h 522"/>
                <a:gd name="T88" fmla="*/ 72 w 298"/>
                <a:gd name="T89" fmla="*/ 22 h 522"/>
                <a:gd name="T90" fmla="*/ 24 w 298"/>
                <a:gd name="T91" fmla="*/ 21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8" h="522">
                  <a:moveTo>
                    <a:pt x="24" y="218"/>
                  </a:moveTo>
                  <a:lnTo>
                    <a:pt x="32" y="231"/>
                  </a:lnTo>
                  <a:lnTo>
                    <a:pt x="40" y="242"/>
                  </a:lnTo>
                  <a:lnTo>
                    <a:pt x="46" y="253"/>
                  </a:lnTo>
                  <a:lnTo>
                    <a:pt x="51" y="261"/>
                  </a:lnTo>
                  <a:lnTo>
                    <a:pt x="56" y="266"/>
                  </a:lnTo>
                  <a:lnTo>
                    <a:pt x="59" y="274"/>
                  </a:lnTo>
                  <a:lnTo>
                    <a:pt x="62" y="277"/>
                  </a:lnTo>
                  <a:lnTo>
                    <a:pt x="64" y="282"/>
                  </a:lnTo>
                  <a:lnTo>
                    <a:pt x="64" y="285"/>
                  </a:lnTo>
                  <a:lnTo>
                    <a:pt x="67" y="288"/>
                  </a:lnTo>
                  <a:lnTo>
                    <a:pt x="70" y="291"/>
                  </a:lnTo>
                  <a:lnTo>
                    <a:pt x="70" y="291"/>
                  </a:lnTo>
                  <a:lnTo>
                    <a:pt x="70" y="291"/>
                  </a:lnTo>
                  <a:lnTo>
                    <a:pt x="78" y="277"/>
                  </a:lnTo>
                  <a:lnTo>
                    <a:pt x="83" y="266"/>
                  </a:lnTo>
                  <a:lnTo>
                    <a:pt x="88" y="258"/>
                  </a:lnTo>
                  <a:lnTo>
                    <a:pt x="94" y="248"/>
                  </a:lnTo>
                  <a:lnTo>
                    <a:pt x="97" y="242"/>
                  </a:lnTo>
                  <a:lnTo>
                    <a:pt x="102" y="237"/>
                  </a:lnTo>
                  <a:lnTo>
                    <a:pt x="105" y="231"/>
                  </a:lnTo>
                  <a:lnTo>
                    <a:pt x="105" y="226"/>
                  </a:lnTo>
                  <a:lnTo>
                    <a:pt x="107" y="223"/>
                  </a:lnTo>
                  <a:lnTo>
                    <a:pt x="107" y="221"/>
                  </a:lnTo>
                  <a:lnTo>
                    <a:pt x="110" y="218"/>
                  </a:lnTo>
                  <a:lnTo>
                    <a:pt x="110" y="218"/>
                  </a:lnTo>
                  <a:lnTo>
                    <a:pt x="110" y="218"/>
                  </a:lnTo>
                  <a:lnTo>
                    <a:pt x="107" y="199"/>
                  </a:lnTo>
                  <a:lnTo>
                    <a:pt x="107" y="180"/>
                  </a:lnTo>
                  <a:lnTo>
                    <a:pt x="105" y="164"/>
                  </a:lnTo>
                  <a:lnTo>
                    <a:pt x="102" y="151"/>
                  </a:lnTo>
                  <a:lnTo>
                    <a:pt x="102" y="137"/>
                  </a:lnTo>
                  <a:lnTo>
                    <a:pt x="99" y="124"/>
                  </a:lnTo>
                  <a:lnTo>
                    <a:pt x="99" y="110"/>
                  </a:lnTo>
                  <a:lnTo>
                    <a:pt x="97" y="100"/>
                  </a:lnTo>
                  <a:lnTo>
                    <a:pt x="97" y="89"/>
                  </a:lnTo>
                  <a:lnTo>
                    <a:pt x="94" y="81"/>
                  </a:lnTo>
                  <a:lnTo>
                    <a:pt x="94" y="65"/>
                  </a:lnTo>
                  <a:lnTo>
                    <a:pt x="91" y="51"/>
                  </a:lnTo>
                  <a:lnTo>
                    <a:pt x="91" y="41"/>
                  </a:lnTo>
                  <a:lnTo>
                    <a:pt x="88" y="30"/>
                  </a:lnTo>
                  <a:lnTo>
                    <a:pt x="88" y="24"/>
                  </a:lnTo>
                  <a:lnTo>
                    <a:pt x="88" y="19"/>
                  </a:lnTo>
                  <a:lnTo>
                    <a:pt x="88" y="16"/>
                  </a:lnTo>
                  <a:lnTo>
                    <a:pt x="88" y="16"/>
                  </a:lnTo>
                  <a:lnTo>
                    <a:pt x="88" y="14"/>
                  </a:lnTo>
                  <a:lnTo>
                    <a:pt x="86" y="14"/>
                  </a:lnTo>
                  <a:lnTo>
                    <a:pt x="105" y="6"/>
                  </a:lnTo>
                  <a:lnTo>
                    <a:pt x="113" y="3"/>
                  </a:lnTo>
                  <a:lnTo>
                    <a:pt x="118" y="3"/>
                  </a:lnTo>
                  <a:lnTo>
                    <a:pt x="123" y="0"/>
                  </a:lnTo>
                  <a:lnTo>
                    <a:pt x="129" y="0"/>
                  </a:lnTo>
                  <a:lnTo>
                    <a:pt x="131" y="0"/>
                  </a:lnTo>
                  <a:lnTo>
                    <a:pt x="131" y="0"/>
                  </a:lnTo>
                  <a:lnTo>
                    <a:pt x="131" y="0"/>
                  </a:lnTo>
                  <a:lnTo>
                    <a:pt x="134" y="0"/>
                  </a:lnTo>
                  <a:lnTo>
                    <a:pt x="139" y="0"/>
                  </a:lnTo>
                  <a:lnTo>
                    <a:pt x="148" y="0"/>
                  </a:lnTo>
                  <a:lnTo>
                    <a:pt x="158" y="3"/>
                  </a:lnTo>
                  <a:lnTo>
                    <a:pt x="169" y="6"/>
                  </a:lnTo>
                  <a:lnTo>
                    <a:pt x="185" y="8"/>
                  </a:lnTo>
                  <a:lnTo>
                    <a:pt x="199" y="14"/>
                  </a:lnTo>
                  <a:lnTo>
                    <a:pt x="215" y="22"/>
                  </a:lnTo>
                  <a:lnTo>
                    <a:pt x="231" y="30"/>
                  </a:lnTo>
                  <a:lnTo>
                    <a:pt x="244" y="41"/>
                  </a:lnTo>
                  <a:lnTo>
                    <a:pt x="260" y="54"/>
                  </a:lnTo>
                  <a:lnTo>
                    <a:pt x="271" y="70"/>
                  </a:lnTo>
                  <a:lnTo>
                    <a:pt x="282" y="89"/>
                  </a:lnTo>
                  <a:lnTo>
                    <a:pt x="287" y="102"/>
                  </a:lnTo>
                  <a:lnTo>
                    <a:pt x="290" y="113"/>
                  </a:lnTo>
                  <a:lnTo>
                    <a:pt x="295" y="127"/>
                  </a:lnTo>
                  <a:lnTo>
                    <a:pt x="295" y="140"/>
                  </a:lnTo>
                  <a:lnTo>
                    <a:pt x="298" y="153"/>
                  </a:lnTo>
                  <a:lnTo>
                    <a:pt x="298" y="170"/>
                  </a:lnTo>
                  <a:lnTo>
                    <a:pt x="298" y="231"/>
                  </a:lnTo>
                  <a:lnTo>
                    <a:pt x="298" y="296"/>
                  </a:lnTo>
                  <a:lnTo>
                    <a:pt x="298" y="325"/>
                  </a:lnTo>
                  <a:lnTo>
                    <a:pt x="298" y="355"/>
                  </a:lnTo>
                  <a:lnTo>
                    <a:pt x="295" y="382"/>
                  </a:lnTo>
                  <a:lnTo>
                    <a:pt x="295" y="409"/>
                  </a:lnTo>
                  <a:lnTo>
                    <a:pt x="295" y="433"/>
                  </a:lnTo>
                  <a:lnTo>
                    <a:pt x="295" y="454"/>
                  </a:lnTo>
                  <a:lnTo>
                    <a:pt x="295" y="473"/>
                  </a:lnTo>
                  <a:lnTo>
                    <a:pt x="295" y="489"/>
                  </a:lnTo>
                  <a:lnTo>
                    <a:pt x="295" y="503"/>
                  </a:lnTo>
                  <a:lnTo>
                    <a:pt x="295" y="508"/>
                  </a:lnTo>
                  <a:lnTo>
                    <a:pt x="295" y="514"/>
                  </a:lnTo>
                  <a:lnTo>
                    <a:pt x="293" y="516"/>
                  </a:lnTo>
                  <a:lnTo>
                    <a:pt x="293" y="519"/>
                  </a:lnTo>
                  <a:lnTo>
                    <a:pt x="293" y="522"/>
                  </a:lnTo>
                  <a:lnTo>
                    <a:pt x="293" y="522"/>
                  </a:lnTo>
                  <a:lnTo>
                    <a:pt x="293" y="506"/>
                  </a:lnTo>
                  <a:lnTo>
                    <a:pt x="287" y="489"/>
                  </a:lnTo>
                  <a:lnTo>
                    <a:pt x="282" y="476"/>
                  </a:lnTo>
                  <a:lnTo>
                    <a:pt x="274" y="460"/>
                  </a:lnTo>
                  <a:lnTo>
                    <a:pt x="260" y="446"/>
                  </a:lnTo>
                  <a:lnTo>
                    <a:pt x="247" y="433"/>
                  </a:lnTo>
                  <a:lnTo>
                    <a:pt x="231" y="420"/>
                  </a:lnTo>
                  <a:lnTo>
                    <a:pt x="212" y="406"/>
                  </a:lnTo>
                  <a:lnTo>
                    <a:pt x="193" y="393"/>
                  </a:lnTo>
                  <a:lnTo>
                    <a:pt x="172" y="379"/>
                  </a:lnTo>
                  <a:lnTo>
                    <a:pt x="148" y="368"/>
                  </a:lnTo>
                  <a:lnTo>
                    <a:pt x="121" y="358"/>
                  </a:lnTo>
                  <a:lnTo>
                    <a:pt x="94" y="347"/>
                  </a:lnTo>
                  <a:lnTo>
                    <a:pt x="64" y="336"/>
                  </a:lnTo>
                  <a:lnTo>
                    <a:pt x="32" y="328"/>
                  </a:lnTo>
                  <a:lnTo>
                    <a:pt x="0" y="320"/>
                  </a:lnTo>
                  <a:lnTo>
                    <a:pt x="0" y="307"/>
                  </a:lnTo>
                  <a:lnTo>
                    <a:pt x="0" y="293"/>
                  </a:lnTo>
                  <a:lnTo>
                    <a:pt x="0" y="269"/>
                  </a:lnTo>
                  <a:lnTo>
                    <a:pt x="0" y="250"/>
                  </a:lnTo>
                  <a:lnTo>
                    <a:pt x="0" y="231"/>
                  </a:lnTo>
                  <a:lnTo>
                    <a:pt x="0" y="218"/>
                  </a:lnTo>
                  <a:lnTo>
                    <a:pt x="0" y="205"/>
                  </a:lnTo>
                  <a:lnTo>
                    <a:pt x="0" y="196"/>
                  </a:lnTo>
                  <a:lnTo>
                    <a:pt x="0" y="188"/>
                  </a:lnTo>
                  <a:lnTo>
                    <a:pt x="0" y="180"/>
                  </a:lnTo>
                  <a:lnTo>
                    <a:pt x="0" y="178"/>
                  </a:lnTo>
                  <a:lnTo>
                    <a:pt x="0" y="172"/>
                  </a:lnTo>
                  <a:lnTo>
                    <a:pt x="0" y="172"/>
                  </a:lnTo>
                  <a:lnTo>
                    <a:pt x="0" y="170"/>
                  </a:lnTo>
                  <a:lnTo>
                    <a:pt x="0" y="170"/>
                  </a:lnTo>
                  <a:lnTo>
                    <a:pt x="0" y="170"/>
                  </a:lnTo>
                  <a:lnTo>
                    <a:pt x="0" y="151"/>
                  </a:lnTo>
                  <a:lnTo>
                    <a:pt x="3" y="135"/>
                  </a:lnTo>
                  <a:lnTo>
                    <a:pt x="5" y="121"/>
                  </a:lnTo>
                  <a:lnTo>
                    <a:pt x="8" y="108"/>
                  </a:lnTo>
                  <a:lnTo>
                    <a:pt x="13" y="94"/>
                  </a:lnTo>
                  <a:lnTo>
                    <a:pt x="19" y="84"/>
                  </a:lnTo>
                  <a:lnTo>
                    <a:pt x="24" y="73"/>
                  </a:lnTo>
                  <a:lnTo>
                    <a:pt x="29" y="62"/>
                  </a:lnTo>
                  <a:lnTo>
                    <a:pt x="35" y="54"/>
                  </a:lnTo>
                  <a:lnTo>
                    <a:pt x="43" y="46"/>
                  </a:lnTo>
                  <a:lnTo>
                    <a:pt x="56" y="33"/>
                  </a:lnTo>
                  <a:lnTo>
                    <a:pt x="72" y="22"/>
                  </a:lnTo>
                  <a:lnTo>
                    <a:pt x="86" y="14"/>
                  </a:lnTo>
                  <a:lnTo>
                    <a:pt x="24" y="218"/>
                  </a:lnTo>
                  <a:lnTo>
                    <a:pt x="24" y="218"/>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p:nvSpPr>
          <p:spPr bwMode="auto">
            <a:xfrm>
              <a:off x="912813" y="1093788"/>
              <a:ext cx="774700" cy="720725"/>
            </a:xfrm>
            <a:custGeom>
              <a:avLst/>
              <a:gdLst>
                <a:gd name="T0" fmla="*/ 488 w 488"/>
                <a:gd name="T1" fmla="*/ 231 h 454"/>
                <a:gd name="T2" fmla="*/ 488 w 488"/>
                <a:gd name="T3" fmla="*/ 320 h 454"/>
                <a:gd name="T4" fmla="*/ 488 w 488"/>
                <a:gd name="T5" fmla="*/ 384 h 454"/>
                <a:gd name="T6" fmla="*/ 488 w 488"/>
                <a:gd name="T7" fmla="*/ 424 h 454"/>
                <a:gd name="T8" fmla="*/ 488 w 488"/>
                <a:gd name="T9" fmla="*/ 446 h 454"/>
                <a:gd name="T10" fmla="*/ 488 w 488"/>
                <a:gd name="T11" fmla="*/ 454 h 454"/>
                <a:gd name="T12" fmla="*/ 376 w 488"/>
                <a:gd name="T13" fmla="*/ 435 h 454"/>
                <a:gd name="T14" fmla="*/ 252 w 488"/>
                <a:gd name="T15" fmla="*/ 424 h 454"/>
                <a:gd name="T16" fmla="*/ 123 w 488"/>
                <a:gd name="T17" fmla="*/ 424 h 454"/>
                <a:gd name="T18" fmla="*/ 0 w 488"/>
                <a:gd name="T19" fmla="*/ 430 h 454"/>
                <a:gd name="T20" fmla="*/ 0 w 488"/>
                <a:gd name="T21" fmla="*/ 427 h 454"/>
                <a:gd name="T22" fmla="*/ 0 w 488"/>
                <a:gd name="T23" fmla="*/ 408 h 454"/>
                <a:gd name="T24" fmla="*/ 0 w 488"/>
                <a:gd name="T25" fmla="*/ 373 h 454"/>
                <a:gd name="T26" fmla="*/ 0 w 488"/>
                <a:gd name="T27" fmla="*/ 314 h 454"/>
                <a:gd name="T28" fmla="*/ 0 w 488"/>
                <a:gd name="T29" fmla="*/ 244 h 454"/>
                <a:gd name="T30" fmla="*/ 0 w 488"/>
                <a:gd name="T31" fmla="*/ 193 h 454"/>
                <a:gd name="T32" fmla="*/ 8 w 488"/>
                <a:gd name="T33" fmla="*/ 131 h 454"/>
                <a:gd name="T34" fmla="*/ 32 w 488"/>
                <a:gd name="T35" fmla="*/ 83 h 454"/>
                <a:gd name="T36" fmla="*/ 67 w 488"/>
                <a:gd name="T37" fmla="*/ 45 h 454"/>
                <a:gd name="T38" fmla="*/ 107 w 488"/>
                <a:gd name="T39" fmla="*/ 21 h 454"/>
                <a:gd name="T40" fmla="*/ 164 w 488"/>
                <a:gd name="T41" fmla="*/ 0 h 454"/>
                <a:gd name="T42" fmla="*/ 193 w 488"/>
                <a:gd name="T43" fmla="*/ 11 h 454"/>
                <a:gd name="T44" fmla="*/ 223 w 488"/>
                <a:gd name="T45" fmla="*/ 24 h 454"/>
                <a:gd name="T46" fmla="*/ 241 w 488"/>
                <a:gd name="T47" fmla="*/ 29 h 454"/>
                <a:gd name="T48" fmla="*/ 252 w 488"/>
                <a:gd name="T49" fmla="*/ 35 h 454"/>
                <a:gd name="T50" fmla="*/ 247 w 488"/>
                <a:gd name="T51" fmla="*/ 54 h 454"/>
                <a:gd name="T52" fmla="*/ 231 w 488"/>
                <a:gd name="T53" fmla="*/ 102 h 454"/>
                <a:gd name="T54" fmla="*/ 220 w 488"/>
                <a:gd name="T55" fmla="*/ 142 h 454"/>
                <a:gd name="T56" fmla="*/ 209 w 488"/>
                <a:gd name="T57" fmla="*/ 174 h 454"/>
                <a:gd name="T58" fmla="*/ 198 w 488"/>
                <a:gd name="T59" fmla="*/ 217 h 454"/>
                <a:gd name="T60" fmla="*/ 190 w 488"/>
                <a:gd name="T61" fmla="*/ 236 h 454"/>
                <a:gd name="T62" fmla="*/ 190 w 488"/>
                <a:gd name="T63" fmla="*/ 242 h 454"/>
                <a:gd name="T64" fmla="*/ 209 w 488"/>
                <a:gd name="T65" fmla="*/ 277 h 454"/>
                <a:gd name="T66" fmla="*/ 233 w 488"/>
                <a:gd name="T67" fmla="*/ 309 h 454"/>
                <a:gd name="T68" fmla="*/ 244 w 488"/>
                <a:gd name="T69" fmla="*/ 330 h 454"/>
                <a:gd name="T70" fmla="*/ 252 w 488"/>
                <a:gd name="T71" fmla="*/ 338 h 454"/>
                <a:gd name="T72" fmla="*/ 252 w 488"/>
                <a:gd name="T73" fmla="*/ 344 h 454"/>
                <a:gd name="T74" fmla="*/ 279 w 488"/>
                <a:gd name="T75" fmla="*/ 295 h 454"/>
                <a:gd name="T76" fmla="*/ 295 w 488"/>
                <a:gd name="T77" fmla="*/ 266 h 454"/>
                <a:gd name="T78" fmla="*/ 303 w 488"/>
                <a:gd name="T79" fmla="*/ 250 h 454"/>
                <a:gd name="T80" fmla="*/ 306 w 488"/>
                <a:gd name="T81" fmla="*/ 244 h 454"/>
                <a:gd name="T82" fmla="*/ 303 w 488"/>
                <a:gd name="T83" fmla="*/ 223 h 454"/>
                <a:gd name="T84" fmla="*/ 290 w 488"/>
                <a:gd name="T85" fmla="*/ 174 h 454"/>
                <a:gd name="T86" fmla="*/ 279 w 488"/>
                <a:gd name="T87" fmla="*/ 134 h 454"/>
                <a:gd name="T88" fmla="*/ 271 w 488"/>
                <a:gd name="T89" fmla="*/ 102 h 454"/>
                <a:gd name="T90" fmla="*/ 260 w 488"/>
                <a:gd name="T91" fmla="*/ 62 h 454"/>
                <a:gd name="T92" fmla="*/ 255 w 488"/>
                <a:gd name="T93" fmla="*/ 40 h 454"/>
                <a:gd name="T94" fmla="*/ 252 w 488"/>
                <a:gd name="T95" fmla="*/ 35 h 454"/>
                <a:gd name="T96" fmla="*/ 276 w 488"/>
                <a:gd name="T97" fmla="*/ 24 h 454"/>
                <a:gd name="T98" fmla="*/ 300 w 488"/>
                <a:gd name="T99" fmla="*/ 11 h 454"/>
                <a:gd name="T100" fmla="*/ 317 w 488"/>
                <a:gd name="T101" fmla="*/ 2 h 454"/>
                <a:gd name="T102" fmla="*/ 325 w 488"/>
                <a:gd name="T103" fmla="*/ 0 h 454"/>
                <a:gd name="T104" fmla="*/ 354 w 488"/>
                <a:gd name="T105" fmla="*/ 8 h 454"/>
                <a:gd name="T106" fmla="*/ 394 w 488"/>
                <a:gd name="T107" fmla="*/ 27 h 454"/>
                <a:gd name="T108" fmla="*/ 435 w 488"/>
                <a:gd name="T109" fmla="*/ 56 h 454"/>
                <a:gd name="T110" fmla="*/ 464 w 488"/>
                <a:gd name="T111" fmla="*/ 97 h 454"/>
                <a:gd name="T112" fmla="*/ 486 w 488"/>
                <a:gd name="T113" fmla="*/ 1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8" h="454">
                  <a:moveTo>
                    <a:pt x="488" y="193"/>
                  </a:moveTo>
                  <a:lnTo>
                    <a:pt x="488" y="212"/>
                  </a:lnTo>
                  <a:lnTo>
                    <a:pt x="488" y="231"/>
                  </a:lnTo>
                  <a:lnTo>
                    <a:pt x="488" y="263"/>
                  </a:lnTo>
                  <a:lnTo>
                    <a:pt x="488" y="293"/>
                  </a:lnTo>
                  <a:lnTo>
                    <a:pt x="488" y="320"/>
                  </a:lnTo>
                  <a:lnTo>
                    <a:pt x="488" y="344"/>
                  </a:lnTo>
                  <a:lnTo>
                    <a:pt x="488" y="365"/>
                  </a:lnTo>
                  <a:lnTo>
                    <a:pt x="488" y="384"/>
                  </a:lnTo>
                  <a:lnTo>
                    <a:pt x="488" y="400"/>
                  </a:lnTo>
                  <a:lnTo>
                    <a:pt x="488" y="414"/>
                  </a:lnTo>
                  <a:lnTo>
                    <a:pt x="488" y="424"/>
                  </a:lnTo>
                  <a:lnTo>
                    <a:pt x="488" y="435"/>
                  </a:lnTo>
                  <a:lnTo>
                    <a:pt x="488" y="441"/>
                  </a:lnTo>
                  <a:lnTo>
                    <a:pt x="488" y="446"/>
                  </a:lnTo>
                  <a:lnTo>
                    <a:pt x="488" y="451"/>
                  </a:lnTo>
                  <a:lnTo>
                    <a:pt x="488" y="451"/>
                  </a:lnTo>
                  <a:lnTo>
                    <a:pt x="488" y="454"/>
                  </a:lnTo>
                  <a:lnTo>
                    <a:pt x="453" y="446"/>
                  </a:lnTo>
                  <a:lnTo>
                    <a:pt x="413" y="441"/>
                  </a:lnTo>
                  <a:lnTo>
                    <a:pt x="376" y="435"/>
                  </a:lnTo>
                  <a:lnTo>
                    <a:pt x="335" y="432"/>
                  </a:lnTo>
                  <a:lnTo>
                    <a:pt x="292" y="427"/>
                  </a:lnTo>
                  <a:lnTo>
                    <a:pt x="252" y="424"/>
                  </a:lnTo>
                  <a:lnTo>
                    <a:pt x="209" y="424"/>
                  </a:lnTo>
                  <a:lnTo>
                    <a:pt x="164" y="424"/>
                  </a:lnTo>
                  <a:lnTo>
                    <a:pt x="123" y="424"/>
                  </a:lnTo>
                  <a:lnTo>
                    <a:pt x="80" y="424"/>
                  </a:lnTo>
                  <a:lnTo>
                    <a:pt x="40" y="427"/>
                  </a:lnTo>
                  <a:lnTo>
                    <a:pt x="0" y="430"/>
                  </a:lnTo>
                  <a:lnTo>
                    <a:pt x="0" y="430"/>
                  </a:lnTo>
                  <a:lnTo>
                    <a:pt x="0" y="430"/>
                  </a:lnTo>
                  <a:lnTo>
                    <a:pt x="0" y="427"/>
                  </a:lnTo>
                  <a:lnTo>
                    <a:pt x="0" y="422"/>
                  </a:lnTo>
                  <a:lnTo>
                    <a:pt x="0" y="416"/>
                  </a:lnTo>
                  <a:lnTo>
                    <a:pt x="0" y="408"/>
                  </a:lnTo>
                  <a:lnTo>
                    <a:pt x="0" y="398"/>
                  </a:lnTo>
                  <a:lnTo>
                    <a:pt x="0" y="387"/>
                  </a:lnTo>
                  <a:lnTo>
                    <a:pt x="0" y="373"/>
                  </a:lnTo>
                  <a:lnTo>
                    <a:pt x="0" y="355"/>
                  </a:lnTo>
                  <a:lnTo>
                    <a:pt x="0" y="336"/>
                  </a:lnTo>
                  <a:lnTo>
                    <a:pt x="0" y="314"/>
                  </a:lnTo>
                  <a:lnTo>
                    <a:pt x="0" y="290"/>
                  </a:lnTo>
                  <a:lnTo>
                    <a:pt x="0" y="260"/>
                  </a:lnTo>
                  <a:lnTo>
                    <a:pt x="0" y="244"/>
                  </a:lnTo>
                  <a:lnTo>
                    <a:pt x="0" y="228"/>
                  </a:lnTo>
                  <a:lnTo>
                    <a:pt x="0" y="212"/>
                  </a:lnTo>
                  <a:lnTo>
                    <a:pt x="0" y="193"/>
                  </a:lnTo>
                  <a:lnTo>
                    <a:pt x="0" y="172"/>
                  </a:lnTo>
                  <a:lnTo>
                    <a:pt x="2" y="150"/>
                  </a:lnTo>
                  <a:lnTo>
                    <a:pt x="8" y="131"/>
                  </a:lnTo>
                  <a:lnTo>
                    <a:pt x="16" y="113"/>
                  </a:lnTo>
                  <a:lnTo>
                    <a:pt x="24" y="97"/>
                  </a:lnTo>
                  <a:lnTo>
                    <a:pt x="32" y="83"/>
                  </a:lnTo>
                  <a:lnTo>
                    <a:pt x="43" y="70"/>
                  </a:lnTo>
                  <a:lnTo>
                    <a:pt x="56" y="56"/>
                  </a:lnTo>
                  <a:lnTo>
                    <a:pt x="67" y="45"/>
                  </a:lnTo>
                  <a:lnTo>
                    <a:pt x="80" y="37"/>
                  </a:lnTo>
                  <a:lnTo>
                    <a:pt x="94" y="27"/>
                  </a:lnTo>
                  <a:lnTo>
                    <a:pt x="107" y="21"/>
                  </a:lnTo>
                  <a:lnTo>
                    <a:pt x="123" y="13"/>
                  </a:lnTo>
                  <a:lnTo>
                    <a:pt x="137" y="8"/>
                  </a:lnTo>
                  <a:lnTo>
                    <a:pt x="164" y="0"/>
                  </a:lnTo>
                  <a:lnTo>
                    <a:pt x="164" y="0"/>
                  </a:lnTo>
                  <a:lnTo>
                    <a:pt x="180" y="5"/>
                  </a:lnTo>
                  <a:lnTo>
                    <a:pt x="193" y="11"/>
                  </a:lnTo>
                  <a:lnTo>
                    <a:pt x="206" y="16"/>
                  </a:lnTo>
                  <a:lnTo>
                    <a:pt x="215" y="19"/>
                  </a:lnTo>
                  <a:lnTo>
                    <a:pt x="223" y="24"/>
                  </a:lnTo>
                  <a:lnTo>
                    <a:pt x="231" y="27"/>
                  </a:lnTo>
                  <a:lnTo>
                    <a:pt x="236" y="29"/>
                  </a:lnTo>
                  <a:lnTo>
                    <a:pt x="241" y="29"/>
                  </a:lnTo>
                  <a:lnTo>
                    <a:pt x="244" y="32"/>
                  </a:lnTo>
                  <a:lnTo>
                    <a:pt x="247" y="32"/>
                  </a:lnTo>
                  <a:lnTo>
                    <a:pt x="252" y="35"/>
                  </a:lnTo>
                  <a:lnTo>
                    <a:pt x="252" y="35"/>
                  </a:lnTo>
                  <a:lnTo>
                    <a:pt x="252" y="35"/>
                  </a:lnTo>
                  <a:lnTo>
                    <a:pt x="247" y="54"/>
                  </a:lnTo>
                  <a:lnTo>
                    <a:pt x="241" y="72"/>
                  </a:lnTo>
                  <a:lnTo>
                    <a:pt x="236" y="88"/>
                  </a:lnTo>
                  <a:lnTo>
                    <a:pt x="231" y="102"/>
                  </a:lnTo>
                  <a:lnTo>
                    <a:pt x="228" y="118"/>
                  </a:lnTo>
                  <a:lnTo>
                    <a:pt x="223" y="131"/>
                  </a:lnTo>
                  <a:lnTo>
                    <a:pt x="220" y="142"/>
                  </a:lnTo>
                  <a:lnTo>
                    <a:pt x="217" y="156"/>
                  </a:lnTo>
                  <a:lnTo>
                    <a:pt x="212" y="166"/>
                  </a:lnTo>
                  <a:lnTo>
                    <a:pt x="209" y="174"/>
                  </a:lnTo>
                  <a:lnTo>
                    <a:pt x="204" y="191"/>
                  </a:lnTo>
                  <a:lnTo>
                    <a:pt x="201" y="207"/>
                  </a:lnTo>
                  <a:lnTo>
                    <a:pt x="198" y="217"/>
                  </a:lnTo>
                  <a:lnTo>
                    <a:pt x="196" y="226"/>
                  </a:lnTo>
                  <a:lnTo>
                    <a:pt x="193" y="231"/>
                  </a:lnTo>
                  <a:lnTo>
                    <a:pt x="190" y="236"/>
                  </a:lnTo>
                  <a:lnTo>
                    <a:pt x="190" y="239"/>
                  </a:lnTo>
                  <a:lnTo>
                    <a:pt x="190" y="242"/>
                  </a:lnTo>
                  <a:lnTo>
                    <a:pt x="190" y="242"/>
                  </a:lnTo>
                  <a:lnTo>
                    <a:pt x="190" y="242"/>
                  </a:lnTo>
                  <a:lnTo>
                    <a:pt x="201" y="260"/>
                  </a:lnTo>
                  <a:lnTo>
                    <a:pt x="209" y="277"/>
                  </a:lnTo>
                  <a:lnTo>
                    <a:pt x="220" y="290"/>
                  </a:lnTo>
                  <a:lnTo>
                    <a:pt x="225" y="301"/>
                  </a:lnTo>
                  <a:lnTo>
                    <a:pt x="233" y="309"/>
                  </a:lnTo>
                  <a:lnTo>
                    <a:pt x="236" y="317"/>
                  </a:lnTo>
                  <a:lnTo>
                    <a:pt x="241" y="325"/>
                  </a:lnTo>
                  <a:lnTo>
                    <a:pt x="244" y="330"/>
                  </a:lnTo>
                  <a:lnTo>
                    <a:pt x="247" y="333"/>
                  </a:lnTo>
                  <a:lnTo>
                    <a:pt x="249" y="338"/>
                  </a:lnTo>
                  <a:lnTo>
                    <a:pt x="252" y="338"/>
                  </a:lnTo>
                  <a:lnTo>
                    <a:pt x="252" y="341"/>
                  </a:lnTo>
                  <a:lnTo>
                    <a:pt x="252" y="341"/>
                  </a:lnTo>
                  <a:lnTo>
                    <a:pt x="252" y="344"/>
                  </a:lnTo>
                  <a:lnTo>
                    <a:pt x="263" y="325"/>
                  </a:lnTo>
                  <a:lnTo>
                    <a:pt x="271" y="309"/>
                  </a:lnTo>
                  <a:lnTo>
                    <a:pt x="279" y="295"/>
                  </a:lnTo>
                  <a:lnTo>
                    <a:pt x="284" y="285"/>
                  </a:lnTo>
                  <a:lnTo>
                    <a:pt x="290" y="274"/>
                  </a:lnTo>
                  <a:lnTo>
                    <a:pt x="295" y="266"/>
                  </a:lnTo>
                  <a:lnTo>
                    <a:pt x="298" y="260"/>
                  </a:lnTo>
                  <a:lnTo>
                    <a:pt x="300" y="255"/>
                  </a:lnTo>
                  <a:lnTo>
                    <a:pt x="303" y="250"/>
                  </a:lnTo>
                  <a:lnTo>
                    <a:pt x="306" y="247"/>
                  </a:lnTo>
                  <a:lnTo>
                    <a:pt x="306" y="244"/>
                  </a:lnTo>
                  <a:lnTo>
                    <a:pt x="306" y="244"/>
                  </a:lnTo>
                  <a:lnTo>
                    <a:pt x="309" y="242"/>
                  </a:lnTo>
                  <a:lnTo>
                    <a:pt x="309" y="242"/>
                  </a:lnTo>
                  <a:lnTo>
                    <a:pt x="303" y="223"/>
                  </a:lnTo>
                  <a:lnTo>
                    <a:pt x="298" y="207"/>
                  </a:lnTo>
                  <a:lnTo>
                    <a:pt x="292" y="191"/>
                  </a:lnTo>
                  <a:lnTo>
                    <a:pt x="290" y="174"/>
                  </a:lnTo>
                  <a:lnTo>
                    <a:pt x="284" y="158"/>
                  </a:lnTo>
                  <a:lnTo>
                    <a:pt x="282" y="145"/>
                  </a:lnTo>
                  <a:lnTo>
                    <a:pt x="279" y="134"/>
                  </a:lnTo>
                  <a:lnTo>
                    <a:pt x="276" y="123"/>
                  </a:lnTo>
                  <a:lnTo>
                    <a:pt x="274" y="113"/>
                  </a:lnTo>
                  <a:lnTo>
                    <a:pt x="271" y="102"/>
                  </a:lnTo>
                  <a:lnTo>
                    <a:pt x="266" y="86"/>
                  </a:lnTo>
                  <a:lnTo>
                    <a:pt x="263" y="72"/>
                  </a:lnTo>
                  <a:lnTo>
                    <a:pt x="260" y="62"/>
                  </a:lnTo>
                  <a:lnTo>
                    <a:pt x="258" y="51"/>
                  </a:lnTo>
                  <a:lnTo>
                    <a:pt x="255" y="45"/>
                  </a:lnTo>
                  <a:lnTo>
                    <a:pt x="255" y="40"/>
                  </a:lnTo>
                  <a:lnTo>
                    <a:pt x="255" y="37"/>
                  </a:lnTo>
                  <a:lnTo>
                    <a:pt x="252" y="35"/>
                  </a:lnTo>
                  <a:lnTo>
                    <a:pt x="252" y="35"/>
                  </a:lnTo>
                  <a:lnTo>
                    <a:pt x="252" y="35"/>
                  </a:lnTo>
                  <a:lnTo>
                    <a:pt x="266" y="29"/>
                  </a:lnTo>
                  <a:lnTo>
                    <a:pt x="276" y="24"/>
                  </a:lnTo>
                  <a:lnTo>
                    <a:pt x="287" y="19"/>
                  </a:lnTo>
                  <a:lnTo>
                    <a:pt x="295" y="13"/>
                  </a:lnTo>
                  <a:lnTo>
                    <a:pt x="300" y="11"/>
                  </a:lnTo>
                  <a:lnTo>
                    <a:pt x="309" y="8"/>
                  </a:lnTo>
                  <a:lnTo>
                    <a:pt x="311" y="5"/>
                  </a:lnTo>
                  <a:lnTo>
                    <a:pt x="317" y="2"/>
                  </a:lnTo>
                  <a:lnTo>
                    <a:pt x="322" y="0"/>
                  </a:lnTo>
                  <a:lnTo>
                    <a:pt x="325" y="0"/>
                  </a:lnTo>
                  <a:lnTo>
                    <a:pt x="325" y="0"/>
                  </a:lnTo>
                  <a:lnTo>
                    <a:pt x="325" y="0"/>
                  </a:lnTo>
                  <a:lnTo>
                    <a:pt x="325" y="0"/>
                  </a:lnTo>
                  <a:lnTo>
                    <a:pt x="354" y="8"/>
                  </a:lnTo>
                  <a:lnTo>
                    <a:pt x="368" y="13"/>
                  </a:lnTo>
                  <a:lnTo>
                    <a:pt x="381" y="21"/>
                  </a:lnTo>
                  <a:lnTo>
                    <a:pt x="394" y="27"/>
                  </a:lnTo>
                  <a:lnTo>
                    <a:pt x="408" y="37"/>
                  </a:lnTo>
                  <a:lnTo>
                    <a:pt x="421" y="45"/>
                  </a:lnTo>
                  <a:lnTo>
                    <a:pt x="435" y="56"/>
                  </a:lnTo>
                  <a:lnTo>
                    <a:pt x="445" y="70"/>
                  </a:lnTo>
                  <a:lnTo>
                    <a:pt x="456" y="83"/>
                  </a:lnTo>
                  <a:lnTo>
                    <a:pt x="464" y="97"/>
                  </a:lnTo>
                  <a:lnTo>
                    <a:pt x="472" y="113"/>
                  </a:lnTo>
                  <a:lnTo>
                    <a:pt x="480" y="131"/>
                  </a:lnTo>
                  <a:lnTo>
                    <a:pt x="486" y="150"/>
                  </a:lnTo>
                  <a:lnTo>
                    <a:pt x="488" y="172"/>
                  </a:lnTo>
                  <a:lnTo>
                    <a:pt x="488" y="193"/>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p:nvSpPr>
          <p:spPr bwMode="auto">
            <a:xfrm>
              <a:off x="1057275" y="215968"/>
              <a:ext cx="746125" cy="233295"/>
            </a:xfrm>
            <a:custGeom>
              <a:avLst/>
              <a:gdLst>
                <a:gd name="T0" fmla="*/ 250 w 325"/>
                <a:gd name="T1" fmla="*/ 3 h 167"/>
                <a:gd name="T2" fmla="*/ 274 w 325"/>
                <a:gd name="T3" fmla="*/ 8 h 167"/>
                <a:gd name="T4" fmla="*/ 301 w 325"/>
                <a:gd name="T5" fmla="*/ 25 h 167"/>
                <a:gd name="T6" fmla="*/ 317 w 325"/>
                <a:gd name="T7" fmla="*/ 51 h 167"/>
                <a:gd name="T8" fmla="*/ 325 w 325"/>
                <a:gd name="T9" fmla="*/ 76 h 167"/>
                <a:gd name="T10" fmla="*/ 325 w 325"/>
                <a:gd name="T11" fmla="*/ 92 h 167"/>
                <a:gd name="T12" fmla="*/ 317 w 325"/>
                <a:gd name="T13" fmla="*/ 116 h 167"/>
                <a:gd name="T14" fmla="*/ 301 w 325"/>
                <a:gd name="T15" fmla="*/ 143 h 167"/>
                <a:gd name="T16" fmla="*/ 274 w 325"/>
                <a:gd name="T17" fmla="*/ 162 h 167"/>
                <a:gd name="T18" fmla="*/ 250 w 325"/>
                <a:gd name="T19" fmla="*/ 167 h 167"/>
                <a:gd name="T20" fmla="*/ 234 w 325"/>
                <a:gd name="T21" fmla="*/ 167 h 167"/>
                <a:gd name="T22" fmla="*/ 220 w 325"/>
                <a:gd name="T23" fmla="*/ 167 h 167"/>
                <a:gd name="T24" fmla="*/ 207 w 325"/>
                <a:gd name="T25" fmla="*/ 167 h 167"/>
                <a:gd name="T26" fmla="*/ 204 w 325"/>
                <a:gd name="T27" fmla="*/ 167 h 167"/>
                <a:gd name="T28" fmla="*/ 204 w 325"/>
                <a:gd name="T29" fmla="*/ 167 h 167"/>
                <a:gd name="T30" fmla="*/ 177 w 325"/>
                <a:gd name="T31" fmla="*/ 167 h 167"/>
                <a:gd name="T32" fmla="*/ 158 w 325"/>
                <a:gd name="T33" fmla="*/ 167 h 167"/>
                <a:gd name="T34" fmla="*/ 145 w 325"/>
                <a:gd name="T35" fmla="*/ 167 h 167"/>
                <a:gd name="T36" fmla="*/ 137 w 325"/>
                <a:gd name="T37" fmla="*/ 167 h 167"/>
                <a:gd name="T38" fmla="*/ 132 w 325"/>
                <a:gd name="T39" fmla="*/ 167 h 167"/>
                <a:gd name="T40" fmla="*/ 126 w 325"/>
                <a:gd name="T41" fmla="*/ 167 h 167"/>
                <a:gd name="T42" fmla="*/ 118 w 325"/>
                <a:gd name="T43" fmla="*/ 167 h 167"/>
                <a:gd name="T44" fmla="*/ 107 w 325"/>
                <a:gd name="T45" fmla="*/ 167 h 167"/>
                <a:gd name="T46" fmla="*/ 94 w 325"/>
                <a:gd name="T47" fmla="*/ 167 h 167"/>
                <a:gd name="T48" fmla="*/ 86 w 325"/>
                <a:gd name="T49" fmla="*/ 167 h 167"/>
                <a:gd name="T50" fmla="*/ 83 w 325"/>
                <a:gd name="T51" fmla="*/ 167 h 167"/>
                <a:gd name="T52" fmla="*/ 67 w 325"/>
                <a:gd name="T53" fmla="*/ 164 h 167"/>
                <a:gd name="T54" fmla="*/ 38 w 325"/>
                <a:gd name="T55" fmla="*/ 154 h 167"/>
                <a:gd name="T56" fmla="*/ 13 w 325"/>
                <a:gd name="T57" fmla="*/ 132 h 167"/>
                <a:gd name="T58" fmla="*/ 0 w 325"/>
                <a:gd name="T59" fmla="*/ 102 h 167"/>
                <a:gd name="T60" fmla="*/ 0 w 325"/>
                <a:gd name="T61" fmla="*/ 84 h 167"/>
                <a:gd name="T62" fmla="*/ 0 w 325"/>
                <a:gd name="T63" fmla="*/ 68 h 167"/>
                <a:gd name="T64" fmla="*/ 13 w 325"/>
                <a:gd name="T65" fmla="*/ 38 h 167"/>
                <a:gd name="T66" fmla="*/ 38 w 325"/>
                <a:gd name="T67" fmla="*/ 16 h 167"/>
                <a:gd name="T68" fmla="*/ 67 w 325"/>
                <a:gd name="T69" fmla="*/ 3 h 167"/>
                <a:gd name="T70" fmla="*/ 83 w 325"/>
                <a:gd name="T71" fmla="*/ 0 h 167"/>
                <a:gd name="T72" fmla="*/ 242 w 325"/>
                <a:gd name="T7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5" h="167">
                  <a:moveTo>
                    <a:pt x="242" y="0"/>
                  </a:moveTo>
                  <a:lnTo>
                    <a:pt x="250" y="3"/>
                  </a:lnTo>
                  <a:lnTo>
                    <a:pt x="258" y="3"/>
                  </a:lnTo>
                  <a:lnTo>
                    <a:pt x="274" y="8"/>
                  </a:lnTo>
                  <a:lnTo>
                    <a:pt x="287" y="16"/>
                  </a:lnTo>
                  <a:lnTo>
                    <a:pt x="301" y="25"/>
                  </a:lnTo>
                  <a:lnTo>
                    <a:pt x="311" y="38"/>
                  </a:lnTo>
                  <a:lnTo>
                    <a:pt x="317" y="51"/>
                  </a:lnTo>
                  <a:lnTo>
                    <a:pt x="322" y="68"/>
                  </a:lnTo>
                  <a:lnTo>
                    <a:pt x="325" y="76"/>
                  </a:lnTo>
                  <a:lnTo>
                    <a:pt x="325" y="84"/>
                  </a:lnTo>
                  <a:lnTo>
                    <a:pt x="325" y="92"/>
                  </a:lnTo>
                  <a:lnTo>
                    <a:pt x="322" y="100"/>
                  </a:lnTo>
                  <a:lnTo>
                    <a:pt x="317" y="116"/>
                  </a:lnTo>
                  <a:lnTo>
                    <a:pt x="311" y="129"/>
                  </a:lnTo>
                  <a:lnTo>
                    <a:pt x="301" y="143"/>
                  </a:lnTo>
                  <a:lnTo>
                    <a:pt x="287" y="154"/>
                  </a:lnTo>
                  <a:lnTo>
                    <a:pt x="274" y="162"/>
                  </a:lnTo>
                  <a:lnTo>
                    <a:pt x="258" y="164"/>
                  </a:lnTo>
                  <a:lnTo>
                    <a:pt x="250" y="167"/>
                  </a:lnTo>
                  <a:lnTo>
                    <a:pt x="242" y="167"/>
                  </a:lnTo>
                  <a:lnTo>
                    <a:pt x="234" y="167"/>
                  </a:lnTo>
                  <a:lnTo>
                    <a:pt x="228" y="167"/>
                  </a:lnTo>
                  <a:lnTo>
                    <a:pt x="220" y="167"/>
                  </a:lnTo>
                  <a:lnTo>
                    <a:pt x="212" y="167"/>
                  </a:lnTo>
                  <a:lnTo>
                    <a:pt x="207" y="167"/>
                  </a:lnTo>
                  <a:lnTo>
                    <a:pt x="204" y="167"/>
                  </a:lnTo>
                  <a:lnTo>
                    <a:pt x="204" y="167"/>
                  </a:lnTo>
                  <a:lnTo>
                    <a:pt x="204" y="167"/>
                  </a:lnTo>
                  <a:lnTo>
                    <a:pt x="204" y="167"/>
                  </a:lnTo>
                  <a:lnTo>
                    <a:pt x="191" y="167"/>
                  </a:lnTo>
                  <a:lnTo>
                    <a:pt x="177" y="167"/>
                  </a:lnTo>
                  <a:lnTo>
                    <a:pt x="167" y="167"/>
                  </a:lnTo>
                  <a:lnTo>
                    <a:pt x="158" y="167"/>
                  </a:lnTo>
                  <a:lnTo>
                    <a:pt x="150" y="167"/>
                  </a:lnTo>
                  <a:lnTo>
                    <a:pt x="145" y="167"/>
                  </a:lnTo>
                  <a:lnTo>
                    <a:pt x="140" y="167"/>
                  </a:lnTo>
                  <a:lnTo>
                    <a:pt x="137" y="167"/>
                  </a:lnTo>
                  <a:lnTo>
                    <a:pt x="132" y="167"/>
                  </a:lnTo>
                  <a:lnTo>
                    <a:pt x="132" y="167"/>
                  </a:lnTo>
                  <a:lnTo>
                    <a:pt x="129" y="167"/>
                  </a:lnTo>
                  <a:lnTo>
                    <a:pt x="126" y="167"/>
                  </a:lnTo>
                  <a:lnTo>
                    <a:pt x="126" y="167"/>
                  </a:lnTo>
                  <a:lnTo>
                    <a:pt x="118" y="167"/>
                  </a:lnTo>
                  <a:lnTo>
                    <a:pt x="113" y="167"/>
                  </a:lnTo>
                  <a:lnTo>
                    <a:pt x="107" y="167"/>
                  </a:lnTo>
                  <a:lnTo>
                    <a:pt x="102" y="167"/>
                  </a:lnTo>
                  <a:lnTo>
                    <a:pt x="94" y="167"/>
                  </a:lnTo>
                  <a:lnTo>
                    <a:pt x="89" y="167"/>
                  </a:lnTo>
                  <a:lnTo>
                    <a:pt x="86" y="167"/>
                  </a:lnTo>
                  <a:lnTo>
                    <a:pt x="83" y="167"/>
                  </a:lnTo>
                  <a:lnTo>
                    <a:pt x="83" y="167"/>
                  </a:lnTo>
                  <a:lnTo>
                    <a:pt x="83" y="167"/>
                  </a:lnTo>
                  <a:lnTo>
                    <a:pt x="67" y="164"/>
                  </a:lnTo>
                  <a:lnTo>
                    <a:pt x="51" y="162"/>
                  </a:lnTo>
                  <a:lnTo>
                    <a:pt x="38" y="154"/>
                  </a:lnTo>
                  <a:lnTo>
                    <a:pt x="24" y="143"/>
                  </a:lnTo>
                  <a:lnTo>
                    <a:pt x="13" y="132"/>
                  </a:lnTo>
                  <a:lnTo>
                    <a:pt x="5" y="116"/>
                  </a:lnTo>
                  <a:lnTo>
                    <a:pt x="0" y="102"/>
                  </a:lnTo>
                  <a:lnTo>
                    <a:pt x="0" y="92"/>
                  </a:lnTo>
                  <a:lnTo>
                    <a:pt x="0" y="84"/>
                  </a:lnTo>
                  <a:lnTo>
                    <a:pt x="0" y="76"/>
                  </a:lnTo>
                  <a:lnTo>
                    <a:pt x="0" y="68"/>
                  </a:lnTo>
                  <a:lnTo>
                    <a:pt x="5" y="51"/>
                  </a:lnTo>
                  <a:lnTo>
                    <a:pt x="13" y="38"/>
                  </a:lnTo>
                  <a:lnTo>
                    <a:pt x="24" y="25"/>
                  </a:lnTo>
                  <a:lnTo>
                    <a:pt x="38" y="16"/>
                  </a:lnTo>
                  <a:lnTo>
                    <a:pt x="51" y="8"/>
                  </a:lnTo>
                  <a:lnTo>
                    <a:pt x="67" y="3"/>
                  </a:lnTo>
                  <a:lnTo>
                    <a:pt x="75" y="3"/>
                  </a:lnTo>
                  <a:lnTo>
                    <a:pt x="83" y="0"/>
                  </a:lnTo>
                  <a:lnTo>
                    <a:pt x="242" y="0"/>
                  </a:lnTo>
                  <a:lnTo>
                    <a:pt x="242"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800" dirty="0" smtClean="0"/>
                <a:t>我要干什么</a:t>
              </a:r>
              <a:endParaRPr lang="zh-CN" altLang="en-US" sz="800" dirty="0"/>
            </a:p>
          </p:txBody>
        </p:sp>
        <p:sp>
          <p:nvSpPr>
            <p:cNvPr id="15" name="Freeform 12"/>
            <p:cNvSpPr>
              <a:spLocks/>
            </p:cNvSpPr>
            <p:nvPr/>
          </p:nvSpPr>
          <p:spPr bwMode="auto">
            <a:xfrm>
              <a:off x="1028239" y="581025"/>
              <a:ext cx="572421" cy="469900"/>
            </a:xfrm>
            <a:custGeom>
              <a:avLst/>
              <a:gdLst>
                <a:gd name="T0" fmla="*/ 0 w 298"/>
                <a:gd name="T1" fmla="*/ 132 h 296"/>
                <a:gd name="T2" fmla="*/ 6 w 298"/>
                <a:gd name="T3" fmla="*/ 102 h 296"/>
                <a:gd name="T4" fmla="*/ 17 w 298"/>
                <a:gd name="T5" fmla="*/ 78 h 296"/>
                <a:gd name="T6" fmla="*/ 33 w 298"/>
                <a:gd name="T7" fmla="*/ 54 h 296"/>
                <a:gd name="T8" fmla="*/ 54 w 298"/>
                <a:gd name="T9" fmla="*/ 33 h 296"/>
                <a:gd name="T10" fmla="*/ 78 w 298"/>
                <a:gd name="T11" fmla="*/ 16 h 296"/>
                <a:gd name="T12" fmla="*/ 105 w 298"/>
                <a:gd name="T13" fmla="*/ 6 h 296"/>
                <a:gd name="T14" fmla="*/ 135 w 298"/>
                <a:gd name="T15" fmla="*/ 0 h 296"/>
                <a:gd name="T16" fmla="*/ 164 w 298"/>
                <a:gd name="T17" fmla="*/ 0 h 296"/>
                <a:gd name="T18" fmla="*/ 194 w 298"/>
                <a:gd name="T19" fmla="*/ 6 h 296"/>
                <a:gd name="T20" fmla="*/ 221 w 298"/>
                <a:gd name="T21" fmla="*/ 16 h 296"/>
                <a:gd name="T22" fmla="*/ 245 w 298"/>
                <a:gd name="T23" fmla="*/ 33 h 296"/>
                <a:gd name="T24" fmla="*/ 264 w 298"/>
                <a:gd name="T25" fmla="*/ 54 h 296"/>
                <a:gd name="T26" fmla="*/ 280 w 298"/>
                <a:gd name="T27" fmla="*/ 78 h 296"/>
                <a:gd name="T28" fmla="*/ 290 w 298"/>
                <a:gd name="T29" fmla="*/ 102 h 296"/>
                <a:gd name="T30" fmla="*/ 296 w 298"/>
                <a:gd name="T31" fmla="*/ 132 h 296"/>
                <a:gd name="T32" fmla="*/ 296 w 298"/>
                <a:gd name="T33" fmla="*/ 164 h 296"/>
                <a:gd name="T34" fmla="*/ 290 w 298"/>
                <a:gd name="T35" fmla="*/ 191 h 296"/>
                <a:gd name="T36" fmla="*/ 280 w 298"/>
                <a:gd name="T37" fmla="*/ 218 h 296"/>
                <a:gd name="T38" fmla="*/ 264 w 298"/>
                <a:gd name="T39" fmla="*/ 242 h 296"/>
                <a:gd name="T40" fmla="*/ 245 w 298"/>
                <a:gd name="T41" fmla="*/ 264 h 296"/>
                <a:gd name="T42" fmla="*/ 221 w 298"/>
                <a:gd name="T43" fmla="*/ 280 h 296"/>
                <a:gd name="T44" fmla="*/ 194 w 298"/>
                <a:gd name="T45" fmla="*/ 291 h 296"/>
                <a:gd name="T46" fmla="*/ 164 w 298"/>
                <a:gd name="T47" fmla="*/ 296 h 296"/>
                <a:gd name="T48" fmla="*/ 135 w 298"/>
                <a:gd name="T49" fmla="*/ 296 h 296"/>
                <a:gd name="T50" fmla="*/ 105 w 298"/>
                <a:gd name="T51" fmla="*/ 291 h 296"/>
                <a:gd name="T52" fmla="*/ 78 w 298"/>
                <a:gd name="T53" fmla="*/ 280 h 296"/>
                <a:gd name="T54" fmla="*/ 54 w 298"/>
                <a:gd name="T55" fmla="*/ 264 h 296"/>
                <a:gd name="T56" fmla="*/ 33 w 298"/>
                <a:gd name="T57" fmla="*/ 242 h 296"/>
                <a:gd name="T58" fmla="*/ 17 w 298"/>
                <a:gd name="T59" fmla="*/ 218 h 296"/>
                <a:gd name="T60" fmla="*/ 6 w 298"/>
                <a:gd name="T61" fmla="*/ 191 h 296"/>
                <a:gd name="T62" fmla="*/ 0 w 298"/>
                <a:gd name="T63" fmla="*/ 16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8" h="296">
                  <a:moveTo>
                    <a:pt x="0" y="148"/>
                  </a:moveTo>
                  <a:lnTo>
                    <a:pt x="0" y="132"/>
                  </a:lnTo>
                  <a:lnTo>
                    <a:pt x="3" y="119"/>
                  </a:lnTo>
                  <a:lnTo>
                    <a:pt x="6" y="102"/>
                  </a:lnTo>
                  <a:lnTo>
                    <a:pt x="11" y="89"/>
                  </a:lnTo>
                  <a:lnTo>
                    <a:pt x="17" y="78"/>
                  </a:lnTo>
                  <a:lnTo>
                    <a:pt x="25" y="65"/>
                  </a:lnTo>
                  <a:lnTo>
                    <a:pt x="33" y="54"/>
                  </a:lnTo>
                  <a:lnTo>
                    <a:pt x="43" y="43"/>
                  </a:lnTo>
                  <a:lnTo>
                    <a:pt x="54" y="33"/>
                  </a:lnTo>
                  <a:lnTo>
                    <a:pt x="65" y="24"/>
                  </a:lnTo>
                  <a:lnTo>
                    <a:pt x="78" y="16"/>
                  </a:lnTo>
                  <a:lnTo>
                    <a:pt x="92" y="11"/>
                  </a:lnTo>
                  <a:lnTo>
                    <a:pt x="105" y="6"/>
                  </a:lnTo>
                  <a:lnTo>
                    <a:pt x="119" y="3"/>
                  </a:lnTo>
                  <a:lnTo>
                    <a:pt x="135" y="0"/>
                  </a:lnTo>
                  <a:lnTo>
                    <a:pt x="148" y="0"/>
                  </a:lnTo>
                  <a:lnTo>
                    <a:pt x="164" y="0"/>
                  </a:lnTo>
                  <a:lnTo>
                    <a:pt x="178" y="3"/>
                  </a:lnTo>
                  <a:lnTo>
                    <a:pt x="194" y="6"/>
                  </a:lnTo>
                  <a:lnTo>
                    <a:pt x="207" y="11"/>
                  </a:lnTo>
                  <a:lnTo>
                    <a:pt x="221" y="16"/>
                  </a:lnTo>
                  <a:lnTo>
                    <a:pt x="231" y="24"/>
                  </a:lnTo>
                  <a:lnTo>
                    <a:pt x="245" y="33"/>
                  </a:lnTo>
                  <a:lnTo>
                    <a:pt x="253" y="43"/>
                  </a:lnTo>
                  <a:lnTo>
                    <a:pt x="264" y="54"/>
                  </a:lnTo>
                  <a:lnTo>
                    <a:pt x="272" y="65"/>
                  </a:lnTo>
                  <a:lnTo>
                    <a:pt x="280" y="78"/>
                  </a:lnTo>
                  <a:lnTo>
                    <a:pt x="285" y="89"/>
                  </a:lnTo>
                  <a:lnTo>
                    <a:pt x="290" y="102"/>
                  </a:lnTo>
                  <a:lnTo>
                    <a:pt x="296" y="119"/>
                  </a:lnTo>
                  <a:lnTo>
                    <a:pt x="296" y="132"/>
                  </a:lnTo>
                  <a:lnTo>
                    <a:pt x="298" y="148"/>
                  </a:lnTo>
                  <a:lnTo>
                    <a:pt x="296" y="164"/>
                  </a:lnTo>
                  <a:lnTo>
                    <a:pt x="296" y="178"/>
                  </a:lnTo>
                  <a:lnTo>
                    <a:pt x="290" y="191"/>
                  </a:lnTo>
                  <a:lnTo>
                    <a:pt x="285" y="207"/>
                  </a:lnTo>
                  <a:lnTo>
                    <a:pt x="280" y="218"/>
                  </a:lnTo>
                  <a:lnTo>
                    <a:pt x="272" y="231"/>
                  </a:lnTo>
                  <a:lnTo>
                    <a:pt x="264" y="242"/>
                  </a:lnTo>
                  <a:lnTo>
                    <a:pt x="253" y="253"/>
                  </a:lnTo>
                  <a:lnTo>
                    <a:pt x="245" y="264"/>
                  </a:lnTo>
                  <a:lnTo>
                    <a:pt x="231" y="272"/>
                  </a:lnTo>
                  <a:lnTo>
                    <a:pt x="221" y="280"/>
                  </a:lnTo>
                  <a:lnTo>
                    <a:pt x="207" y="285"/>
                  </a:lnTo>
                  <a:lnTo>
                    <a:pt x="194" y="291"/>
                  </a:lnTo>
                  <a:lnTo>
                    <a:pt x="178" y="293"/>
                  </a:lnTo>
                  <a:lnTo>
                    <a:pt x="164" y="296"/>
                  </a:lnTo>
                  <a:lnTo>
                    <a:pt x="148" y="296"/>
                  </a:lnTo>
                  <a:lnTo>
                    <a:pt x="135" y="296"/>
                  </a:lnTo>
                  <a:lnTo>
                    <a:pt x="119" y="293"/>
                  </a:lnTo>
                  <a:lnTo>
                    <a:pt x="105" y="291"/>
                  </a:lnTo>
                  <a:lnTo>
                    <a:pt x="92" y="285"/>
                  </a:lnTo>
                  <a:lnTo>
                    <a:pt x="78" y="280"/>
                  </a:lnTo>
                  <a:lnTo>
                    <a:pt x="65" y="272"/>
                  </a:lnTo>
                  <a:lnTo>
                    <a:pt x="54" y="264"/>
                  </a:lnTo>
                  <a:lnTo>
                    <a:pt x="43" y="253"/>
                  </a:lnTo>
                  <a:lnTo>
                    <a:pt x="33" y="242"/>
                  </a:lnTo>
                  <a:lnTo>
                    <a:pt x="25" y="231"/>
                  </a:lnTo>
                  <a:lnTo>
                    <a:pt x="17" y="218"/>
                  </a:lnTo>
                  <a:lnTo>
                    <a:pt x="11" y="207"/>
                  </a:lnTo>
                  <a:lnTo>
                    <a:pt x="6" y="191"/>
                  </a:lnTo>
                  <a:lnTo>
                    <a:pt x="3" y="178"/>
                  </a:lnTo>
                  <a:lnTo>
                    <a:pt x="0" y="164"/>
                  </a:lnTo>
                  <a:lnTo>
                    <a:pt x="0" y="148"/>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p:nvSpPr>
          <p:spPr bwMode="auto">
            <a:xfrm>
              <a:off x="1257300" y="449263"/>
              <a:ext cx="123825" cy="111125"/>
            </a:xfrm>
            <a:custGeom>
              <a:avLst/>
              <a:gdLst>
                <a:gd name="T0" fmla="*/ 78 w 78"/>
                <a:gd name="T1" fmla="*/ 0 h 70"/>
                <a:gd name="T2" fmla="*/ 35 w 78"/>
                <a:gd name="T3" fmla="*/ 70 h 70"/>
                <a:gd name="T4" fmla="*/ 0 w 78"/>
                <a:gd name="T5" fmla="*/ 0 h 70"/>
                <a:gd name="T6" fmla="*/ 78 w 78"/>
                <a:gd name="T7" fmla="*/ 0 h 70"/>
              </a:gdLst>
              <a:ahLst/>
              <a:cxnLst>
                <a:cxn ang="0">
                  <a:pos x="T0" y="T1"/>
                </a:cxn>
                <a:cxn ang="0">
                  <a:pos x="T2" y="T3"/>
                </a:cxn>
                <a:cxn ang="0">
                  <a:pos x="T4" y="T5"/>
                </a:cxn>
                <a:cxn ang="0">
                  <a:pos x="T6" y="T7"/>
                </a:cxn>
              </a:cxnLst>
              <a:rect l="0" t="0" r="r" b="b"/>
              <a:pathLst>
                <a:path w="78" h="70">
                  <a:moveTo>
                    <a:pt x="78" y="0"/>
                  </a:moveTo>
                  <a:lnTo>
                    <a:pt x="35" y="70"/>
                  </a:lnTo>
                  <a:lnTo>
                    <a:pt x="0" y="0"/>
                  </a:lnTo>
                  <a:lnTo>
                    <a:pt x="78"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p:nvSpPr>
          <p:spPr bwMode="auto">
            <a:xfrm>
              <a:off x="293688" y="1354138"/>
              <a:ext cx="431800" cy="571500"/>
            </a:xfrm>
            <a:custGeom>
              <a:avLst/>
              <a:gdLst>
                <a:gd name="T0" fmla="*/ 272 w 272"/>
                <a:gd name="T1" fmla="*/ 279 h 360"/>
                <a:gd name="T2" fmla="*/ 272 w 272"/>
                <a:gd name="T3" fmla="*/ 282 h 360"/>
                <a:gd name="T4" fmla="*/ 194 w 272"/>
                <a:gd name="T5" fmla="*/ 295 h 360"/>
                <a:gd name="T6" fmla="*/ 121 w 272"/>
                <a:gd name="T7" fmla="*/ 314 h 360"/>
                <a:gd name="T8" fmla="*/ 57 w 272"/>
                <a:gd name="T9" fmla="*/ 336 h 360"/>
                <a:gd name="T10" fmla="*/ 0 w 272"/>
                <a:gd name="T11" fmla="*/ 360 h 360"/>
                <a:gd name="T12" fmla="*/ 0 w 272"/>
                <a:gd name="T13" fmla="*/ 354 h 360"/>
                <a:gd name="T14" fmla="*/ 0 w 272"/>
                <a:gd name="T15" fmla="*/ 338 h 360"/>
                <a:gd name="T16" fmla="*/ 0 w 272"/>
                <a:gd name="T17" fmla="*/ 314 h 360"/>
                <a:gd name="T18" fmla="*/ 0 w 272"/>
                <a:gd name="T19" fmla="*/ 282 h 360"/>
                <a:gd name="T20" fmla="*/ 0 w 272"/>
                <a:gd name="T21" fmla="*/ 244 h 360"/>
                <a:gd name="T22" fmla="*/ 0 w 272"/>
                <a:gd name="T23" fmla="*/ 204 h 360"/>
                <a:gd name="T24" fmla="*/ 0 w 272"/>
                <a:gd name="T25" fmla="*/ 115 h 360"/>
                <a:gd name="T26" fmla="*/ 0 w 272"/>
                <a:gd name="T27" fmla="*/ 96 h 360"/>
                <a:gd name="T28" fmla="*/ 14 w 272"/>
                <a:gd name="T29" fmla="*/ 62 h 360"/>
                <a:gd name="T30" fmla="*/ 33 w 272"/>
                <a:gd name="T31" fmla="*/ 37 h 360"/>
                <a:gd name="T32" fmla="*/ 60 w 272"/>
                <a:gd name="T33" fmla="*/ 21 h 360"/>
                <a:gd name="T34" fmla="*/ 86 w 272"/>
                <a:gd name="T35" fmla="*/ 10 h 360"/>
                <a:gd name="T36" fmla="*/ 113 w 272"/>
                <a:gd name="T37" fmla="*/ 2 h 360"/>
                <a:gd name="T38" fmla="*/ 135 w 272"/>
                <a:gd name="T39" fmla="*/ 0 h 360"/>
                <a:gd name="T40" fmla="*/ 148 w 272"/>
                <a:gd name="T41" fmla="*/ 0 h 360"/>
                <a:gd name="T42" fmla="*/ 151 w 272"/>
                <a:gd name="T43" fmla="*/ 0 h 360"/>
                <a:gd name="T44" fmla="*/ 162 w 272"/>
                <a:gd name="T45" fmla="*/ 2 h 360"/>
                <a:gd name="T46" fmla="*/ 178 w 272"/>
                <a:gd name="T47" fmla="*/ 8 h 360"/>
                <a:gd name="T48" fmla="*/ 202 w 272"/>
                <a:gd name="T49" fmla="*/ 19 h 360"/>
                <a:gd name="T50" fmla="*/ 210 w 272"/>
                <a:gd name="T51" fmla="*/ 40 h 360"/>
                <a:gd name="T52" fmla="*/ 199 w 272"/>
                <a:gd name="T53" fmla="*/ 75 h 360"/>
                <a:gd name="T54" fmla="*/ 191 w 272"/>
                <a:gd name="T55" fmla="*/ 115 h 360"/>
                <a:gd name="T56" fmla="*/ 183 w 272"/>
                <a:gd name="T57" fmla="*/ 142 h 360"/>
                <a:gd name="T58" fmla="*/ 178 w 272"/>
                <a:gd name="T59" fmla="*/ 161 h 360"/>
                <a:gd name="T60" fmla="*/ 175 w 272"/>
                <a:gd name="T61" fmla="*/ 172 h 360"/>
                <a:gd name="T62" fmla="*/ 175 w 272"/>
                <a:gd name="T63" fmla="*/ 177 h 360"/>
                <a:gd name="T64" fmla="*/ 172 w 272"/>
                <a:gd name="T65" fmla="*/ 180 h 360"/>
                <a:gd name="T66" fmla="*/ 180 w 272"/>
                <a:gd name="T67" fmla="*/ 193 h 360"/>
                <a:gd name="T68" fmla="*/ 191 w 272"/>
                <a:gd name="T69" fmla="*/ 217 h 360"/>
                <a:gd name="T70" fmla="*/ 199 w 272"/>
                <a:gd name="T71" fmla="*/ 234 h 360"/>
                <a:gd name="T72" fmla="*/ 207 w 272"/>
                <a:gd name="T73" fmla="*/ 244 h 360"/>
                <a:gd name="T74" fmla="*/ 210 w 272"/>
                <a:gd name="T75" fmla="*/ 252 h 360"/>
                <a:gd name="T76" fmla="*/ 213 w 272"/>
                <a:gd name="T77" fmla="*/ 258 h 360"/>
                <a:gd name="T78" fmla="*/ 213 w 272"/>
                <a:gd name="T79" fmla="*/ 260 h 360"/>
                <a:gd name="T80" fmla="*/ 226 w 272"/>
                <a:gd name="T81" fmla="*/ 234 h 360"/>
                <a:gd name="T82" fmla="*/ 234 w 272"/>
                <a:gd name="T83" fmla="*/ 212 h 360"/>
                <a:gd name="T84" fmla="*/ 242 w 272"/>
                <a:gd name="T85" fmla="*/ 199 h 360"/>
                <a:gd name="T86" fmla="*/ 245 w 272"/>
                <a:gd name="T87" fmla="*/ 188 h 360"/>
                <a:gd name="T88" fmla="*/ 247 w 272"/>
                <a:gd name="T89" fmla="*/ 182 h 360"/>
                <a:gd name="T90" fmla="*/ 250 w 272"/>
                <a:gd name="T91" fmla="*/ 180 h 360"/>
                <a:gd name="T92" fmla="*/ 247 w 272"/>
                <a:gd name="T93" fmla="*/ 164 h 360"/>
                <a:gd name="T94" fmla="*/ 237 w 272"/>
                <a:gd name="T95" fmla="*/ 129 h 360"/>
                <a:gd name="T96" fmla="*/ 229 w 272"/>
                <a:gd name="T97" fmla="*/ 91 h 360"/>
                <a:gd name="T98" fmla="*/ 223 w 272"/>
                <a:gd name="T99" fmla="*/ 62 h 360"/>
                <a:gd name="T100" fmla="*/ 218 w 272"/>
                <a:gd name="T101" fmla="*/ 45 h 360"/>
                <a:gd name="T102" fmla="*/ 215 w 272"/>
                <a:gd name="T103" fmla="*/ 35 h 360"/>
                <a:gd name="T104" fmla="*/ 213 w 272"/>
                <a:gd name="T105" fmla="*/ 27 h 360"/>
                <a:gd name="T106" fmla="*/ 213 w 272"/>
                <a:gd name="T107" fmla="*/ 27 h 360"/>
                <a:gd name="T108" fmla="*/ 223 w 272"/>
                <a:gd name="T109" fmla="*/ 32 h 360"/>
                <a:gd name="T110" fmla="*/ 245 w 272"/>
                <a:gd name="T111" fmla="*/ 53 h 360"/>
                <a:gd name="T112" fmla="*/ 261 w 272"/>
                <a:gd name="T113" fmla="*/ 80 h 360"/>
                <a:gd name="T114" fmla="*/ 269 w 272"/>
                <a:gd name="T115" fmla="*/ 118 h 360"/>
                <a:gd name="T116" fmla="*/ 272 w 272"/>
                <a:gd name="T117" fmla="*/ 27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2" h="360">
                  <a:moveTo>
                    <a:pt x="272" y="277"/>
                  </a:moveTo>
                  <a:lnTo>
                    <a:pt x="272" y="279"/>
                  </a:lnTo>
                  <a:lnTo>
                    <a:pt x="272" y="282"/>
                  </a:lnTo>
                  <a:lnTo>
                    <a:pt x="272" y="282"/>
                  </a:lnTo>
                  <a:lnTo>
                    <a:pt x="231" y="290"/>
                  </a:lnTo>
                  <a:lnTo>
                    <a:pt x="194" y="295"/>
                  </a:lnTo>
                  <a:lnTo>
                    <a:pt x="156" y="306"/>
                  </a:lnTo>
                  <a:lnTo>
                    <a:pt x="121" y="314"/>
                  </a:lnTo>
                  <a:lnTo>
                    <a:pt x="89" y="325"/>
                  </a:lnTo>
                  <a:lnTo>
                    <a:pt x="57" y="336"/>
                  </a:lnTo>
                  <a:lnTo>
                    <a:pt x="27" y="346"/>
                  </a:lnTo>
                  <a:lnTo>
                    <a:pt x="0" y="360"/>
                  </a:lnTo>
                  <a:lnTo>
                    <a:pt x="0" y="357"/>
                  </a:lnTo>
                  <a:lnTo>
                    <a:pt x="0" y="354"/>
                  </a:lnTo>
                  <a:lnTo>
                    <a:pt x="0" y="346"/>
                  </a:lnTo>
                  <a:lnTo>
                    <a:pt x="0" y="338"/>
                  </a:lnTo>
                  <a:lnTo>
                    <a:pt x="0" y="328"/>
                  </a:lnTo>
                  <a:lnTo>
                    <a:pt x="0" y="314"/>
                  </a:lnTo>
                  <a:lnTo>
                    <a:pt x="0" y="298"/>
                  </a:lnTo>
                  <a:lnTo>
                    <a:pt x="0" y="282"/>
                  </a:lnTo>
                  <a:lnTo>
                    <a:pt x="0" y="263"/>
                  </a:lnTo>
                  <a:lnTo>
                    <a:pt x="0" y="244"/>
                  </a:lnTo>
                  <a:lnTo>
                    <a:pt x="0" y="225"/>
                  </a:lnTo>
                  <a:lnTo>
                    <a:pt x="0" y="204"/>
                  </a:lnTo>
                  <a:lnTo>
                    <a:pt x="0" y="161"/>
                  </a:lnTo>
                  <a:lnTo>
                    <a:pt x="0" y="115"/>
                  </a:lnTo>
                  <a:lnTo>
                    <a:pt x="0" y="107"/>
                  </a:lnTo>
                  <a:lnTo>
                    <a:pt x="0" y="96"/>
                  </a:lnTo>
                  <a:lnTo>
                    <a:pt x="6" y="78"/>
                  </a:lnTo>
                  <a:lnTo>
                    <a:pt x="14" y="62"/>
                  </a:lnTo>
                  <a:lnTo>
                    <a:pt x="22" y="48"/>
                  </a:lnTo>
                  <a:lnTo>
                    <a:pt x="33" y="37"/>
                  </a:lnTo>
                  <a:lnTo>
                    <a:pt x="46" y="29"/>
                  </a:lnTo>
                  <a:lnTo>
                    <a:pt x="60" y="21"/>
                  </a:lnTo>
                  <a:lnTo>
                    <a:pt x="73" y="16"/>
                  </a:lnTo>
                  <a:lnTo>
                    <a:pt x="86" y="10"/>
                  </a:lnTo>
                  <a:lnTo>
                    <a:pt x="100" y="5"/>
                  </a:lnTo>
                  <a:lnTo>
                    <a:pt x="113" y="2"/>
                  </a:lnTo>
                  <a:lnTo>
                    <a:pt x="124" y="2"/>
                  </a:lnTo>
                  <a:lnTo>
                    <a:pt x="135" y="0"/>
                  </a:lnTo>
                  <a:lnTo>
                    <a:pt x="143" y="0"/>
                  </a:lnTo>
                  <a:lnTo>
                    <a:pt x="148" y="0"/>
                  </a:lnTo>
                  <a:lnTo>
                    <a:pt x="151" y="0"/>
                  </a:lnTo>
                  <a:lnTo>
                    <a:pt x="151" y="0"/>
                  </a:lnTo>
                  <a:lnTo>
                    <a:pt x="156" y="0"/>
                  </a:lnTo>
                  <a:lnTo>
                    <a:pt x="162" y="2"/>
                  </a:lnTo>
                  <a:lnTo>
                    <a:pt x="170" y="5"/>
                  </a:lnTo>
                  <a:lnTo>
                    <a:pt x="178" y="8"/>
                  </a:lnTo>
                  <a:lnTo>
                    <a:pt x="188" y="13"/>
                  </a:lnTo>
                  <a:lnTo>
                    <a:pt x="202" y="19"/>
                  </a:lnTo>
                  <a:lnTo>
                    <a:pt x="213" y="24"/>
                  </a:lnTo>
                  <a:lnTo>
                    <a:pt x="210" y="40"/>
                  </a:lnTo>
                  <a:lnTo>
                    <a:pt x="207" y="53"/>
                  </a:lnTo>
                  <a:lnTo>
                    <a:pt x="199" y="75"/>
                  </a:lnTo>
                  <a:lnTo>
                    <a:pt x="194" y="96"/>
                  </a:lnTo>
                  <a:lnTo>
                    <a:pt x="191" y="115"/>
                  </a:lnTo>
                  <a:lnTo>
                    <a:pt x="186" y="129"/>
                  </a:lnTo>
                  <a:lnTo>
                    <a:pt x="183" y="142"/>
                  </a:lnTo>
                  <a:lnTo>
                    <a:pt x="180" y="153"/>
                  </a:lnTo>
                  <a:lnTo>
                    <a:pt x="178" y="161"/>
                  </a:lnTo>
                  <a:lnTo>
                    <a:pt x="178" y="166"/>
                  </a:lnTo>
                  <a:lnTo>
                    <a:pt x="175" y="172"/>
                  </a:lnTo>
                  <a:lnTo>
                    <a:pt x="175" y="174"/>
                  </a:lnTo>
                  <a:lnTo>
                    <a:pt x="175" y="177"/>
                  </a:lnTo>
                  <a:lnTo>
                    <a:pt x="172" y="180"/>
                  </a:lnTo>
                  <a:lnTo>
                    <a:pt x="172" y="180"/>
                  </a:lnTo>
                  <a:lnTo>
                    <a:pt x="172" y="180"/>
                  </a:lnTo>
                  <a:lnTo>
                    <a:pt x="180" y="193"/>
                  </a:lnTo>
                  <a:lnTo>
                    <a:pt x="186" y="207"/>
                  </a:lnTo>
                  <a:lnTo>
                    <a:pt x="191" y="217"/>
                  </a:lnTo>
                  <a:lnTo>
                    <a:pt x="196" y="225"/>
                  </a:lnTo>
                  <a:lnTo>
                    <a:pt x="199" y="234"/>
                  </a:lnTo>
                  <a:lnTo>
                    <a:pt x="205" y="239"/>
                  </a:lnTo>
                  <a:lnTo>
                    <a:pt x="207" y="244"/>
                  </a:lnTo>
                  <a:lnTo>
                    <a:pt x="207" y="250"/>
                  </a:lnTo>
                  <a:lnTo>
                    <a:pt x="210" y="252"/>
                  </a:lnTo>
                  <a:lnTo>
                    <a:pt x="210" y="255"/>
                  </a:lnTo>
                  <a:lnTo>
                    <a:pt x="213" y="258"/>
                  </a:lnTo>
                  <a:lnTo>
                    <a:pt x="213" y="260"/>
                  </a:lnTo>
                  <a:lnTo>
                    <a:pt x="213" y="260"/>
                  </a:lnTo>
                  <a:lnTo>
                    <a:pt x="221" y="244"/>
                  </a:lnTo>
                  <a:lnTo>
                    <a:pt x="226" y="234"/>
                  </a:lnTo>
                  <a:lnTo>
                    <a:pt x="231" y="223"/>
                  </a:lnTo>
                  <a:lnTo>
                    <a:pt x="234" y="212"/>
                  </a:lnTo>
                  <a:lnTo>
                    <a:pt x="237" y="204"/>
                  </a:lnTo>
                  <a:lnTo>
                    <a:pt x="242" y="199"/>
                  </a:lnTo>
                  <a:lnTo>
                    <a:pt x="242" y="193"/>
                  </a:lnTo>
                  <a:lnTo>
                    <a:pt x="245" y="188"/>
                  </a:lnTo>
                  <a:lnTo>
                    <a:pt x="247" y="185"/>
                  </a:lnTo>
                  <a:lnTo>
                    <a:pt x="247" y="182"/>
                  </a:lnTo>
                  <a:lnTo>
                    <a:pt x="250" y="180"/>
                  </a:lnTo>
                  <a:lnTo>
                    <a:pt x="250" y="180"/>
                  </a:lnTo>
                  <a:lnTo>
                    <a:pt x="250" y="180"/>
                  </a:lnTo>
                  <a:lnTo>
                    <a:pt x="247" y="164"/>
                  </a:lnTo>
                  <a:lnTo>
                    <a:pt x="242" y="150"/>
                  </a:lnTo>
                  <a:lnTo>
                    <a:pt x="237" y="129"/>
                  </a:lnTo>
                  <a:lnTo>
                    <a:pt x="234" y="107"/>
                  </a:lnTo>
                  <a:lnTo>
                    <a:pt x="229" y="91"/>
                  </a:lnTo>
                  <a:lnTo>
                    <a:pt x="226" y="75"/>
                  </a:lnTo>
                  <a:lnTo>
                    <a:pt x="223" y="62"/>
                  </a:lnTo>
                  <a:lnTo>
                    <a:pt x="221" y="53"/>
                  </a:lnTo>
                  <a:lnTo>
                    <a:pt x="218" y="45"/>
                  </a:lnTo>
                  <a:lnTo>
                    <a:pt x="215" y="37"/>
                  </a:lnTo>
                  <a:lnTo>
                    <a:pt x="215" y="35"/>
                  </a:lnTo>
                  <a:lnTo>
                    <a:pt x="215" y="29"/>
                  </a:lnTo>
                  <a:lnTo>
                    <a:pt x="213" y="27"/>
                  </a:lnTo>
                  <a:lnTo>
                    <a:pt x="213" y="27"/>
                  </a:lnTo>
                  <a:lnTo>
                    <a:pt x="213" y="27"/>
                  </a:lnTo>
                  <a:lnTo>
                    <a:pt x="213" y="24"/>
                  </a:lnTo>
                  <a:lnTo>
                    <a:pt x="223" y="32"/>
                  </a:lnTo>
                  <a:lnTo>
                    <a:pt x="234" y="43"/>
                  </a:lnTo>
                  <a:lnTo>
                    <a:pt x="245" y="53"/>
                  </a:lnTo>
                  <a:lnTo>
                    <a:pt x="253" y="67"/>
                  </a:lnTo>
                  <a:lnTo>
                    <a:pt x="261" y="80"/>
                  </a:lnTo>
                  <a:lnTo>
                    <a:pt x="266" y="99"/>
                  </a:lnTo>
                  <a:lnTo>
                    <a:pt x="269" y="118"/>
                  </a:lnTo>
                  <a:lnTo>
                    <a:pt x="272" y="139"/>
                  </a:lnTo>
                  <a:lnTo>
                    <a:pt x="272" y="277"/>
                  </a:lnTo>
                  <a:lnTo>
                    <a:pt x="272" y="277"/>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p:nvSpPr>
          <p:spPr bwMode="auto">
            <a:xfrm>
              <a:off x="293688" y="850900"/>
              <a:ext cx="473075" cy="468312"/>
            </a:xfrm>
            <a:custGeom>
              <a:avLst/>
              <a:gdLst>
                <a:gd name="T0" fmla="*/ 0 w 298"/>
                <a:gd name="T1" fmla="*/ 131 h 295"/>
                <a:gd name="T2" fmla="*/ 6 w 298"/>
                <a:gd name="T3" fmla="*/ 104 h 295"/>
                <a:gd name="T4" fmla="*/ 17 w 298"/>
                <a:gd name="T5" fmla="*/ 78 h 295"/>
                <a:gd name="T6" fmla="*/ 33 w 298"/>
                <a:gd name="T7" fmla="*/ 53 h 295"/>
                <a:gd name="T8" fmla="*/ 54 w 298"/>
                <a:gd name="T9" fmla="*/ 32 h 295"/>
                <a:gd name="T10" fmla="*/ 78 w 298"/>
                <a:gd name="T11" fmla="*/ 16 h 295"/>
                <a:gd name="T12" fmla="*/ 105 w 298"/>
                <a:gd name="T13" fmla="*/ 5 h 295"/>
                <a:gd name="T14" fmla="*/ 135 w 298"/>
                <a:gd name="T15" fmla="*/ 0 h 295"/>
                <a:gd name="T16" fmla="*/ 164 w 298"/>
                <a:gd name="T17" fmla="*/ 0 h 295"/>
                <a:gd name="T18" fmla="*/ 194 w 298"/>
                <a:gd name="T19" fmla="*/ 5 h 295"/>
                <a:gd name="T20" fmla="*/ 221 w 298"/>
                <a:gd name="T21" fmla="*/ 16 h 295"/>
                <a:gd name="T22" fmla="*/ 245 w 298"/>
                <a:gd name="T23" fmla="*/ 32 h 295"/>
                <a:gd name="T24" fmla="*/ 264 w 298"/>
                <a:gd name="T25" fmla="*/ 53 h 295"/>
                <a:gd name="T26" fmla="*/ 280 w 298"/>
                <a:gd name="T27" fmla="*/ 78 h 295"/>
                <a:gd name="T28" fmla="*/ 293 w 298"/>
                <a:gd name="T29" fmla="*/ 104 h 295"/>
                <a:gd name="T30" fmla="*/ 298 w 298"/>
                <a:gd name="T31" fmla="*/ 131 h 295"/>
                <a:gd name="T32" fmla="*/ 298 w 298"/>
                <a:gd name="T33" fmla="*/ 164 h 295"/>
                <a:gd name="T34" fmla="*/ 293 w 298"/>
                <a:gd name="T35" fmla="*/ 193 h 295"/>
                <a:gd name="T36" fmla="*/ 280 w 298"/>
                <a:gd name="T37" fmla="*/ 217 h 295"/>
                <a:gd name="T38" fmla="*/ 264 w 298"/>
                <a:gd name="T39" fmla="*/ 241 h 295"/>
                <a:gd name="T40" fmla="*/ 245 w 298"/>
                <a:gd name="T41" fmla="*/ 263 h 295"/>
                <a:gd name="T42" fmla="*/ 221 w 298"/>
                <a:gd name="T43" fmla="*/ 279 h 295"/>
                <a:gd name="T44" fmla="*/ 194 w 298"/>
                <a:gd name="T45" fmla="*/ 290 h 295"/>
                <a:gd name="T46" fmla="*/ 164 w 298"/>
                <a:gd name="T47" fmla="*/ 295 h 295"/>
                <a:gd name="T48" fmla="*/ 135 w 298"/>
                <a:gd name="T49" fmla="*/ 295 h 295"/>
                <a:gd name="T50" fmla="*/ 105 w 298"/>
                <a:gd name="T51" fmla="*/ 290 h 295"/>
                <a:gd name="T52" fmla="*/ 78 w 298"/>
                <a:gd name="T53" fmla="*/ 279 h 295"/>
                <a:gd name="T54" fmla="*/ 54 w 298"/>
                <a:gd name="T55" fmla="*/ 263 h 295"/>
                <a:gd name="T56" fmla="*/ 33 w 298"/>
                <a:gd name="T57" fmla="*/ 241 h 295"/>
                <a:gd name="T58" fmla="*/ 17 w 298"/>
                <a:gd name="T59" fmla="*/ 217 h 295"/>
                <a:gd name="T60" fmla="*/ 6 w 298"/>
                <a:gd name="T61" fmla="*/ 193 h 295"/>
                <a:gd name="T62" fmla="*/ 0 w 298"/>
                <a:gd name="T63" fmla="*/ 16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8" h="295">
                  <a:moveTo>
                    <a:pt x="0" y="147"/>
                  </a:moveTo>
                  <a:lnTo>
                    <a:pt x="0" y="131"/>
                  </a:lnTo>
                  <a:lnTo>
                    <a:pt x="3" y="118"/>
                  </a:lnTo>
                  <a:lnTo>
                    <a:pt x="6" y="104"/>
                  </a:lnTo>
                  <a:lnTo>
                    <a:pt x="11" y="88"/>
                  </a:lnTo>
                  <a:lnTo>
                    <a:pt x="17" y="78"/>
                  </a:lnTo>
                  <a:lnTo>
                    <a:pt x="25" y="64"/>
                  </a:lnTo>
                  <a:lnTo>
                    <a:pt x="33" y="53"/>
                  </a:lnTo>
                  <a:lnTo>
                    <a:pt x="43" y="43"/>
                  </a:lnTo>
                  <a:lnTo>
                    <a:pt x="54" y="32"/>
                  </a:lnTo>
                  <a:lnTo>
                    <a:pt x="65" y="24"/>
                  </a:lnTo>
                  <a:lnTo>
                    <a:pt x="78" y="16"/>
                  </a:lnTo>
                  <a:lnTo>
                    <a:pt x="92" y="10"/>
                  </a:lnTo>
                  <a:lnTo>
                    <a:pt x="105" y="5"/>
                  </a:lnTo>
                  <a:lnTo>
                    <a:pt x="119" y="2"/>
                  </a:lnTo>
                  <a:lnTo>
                    <a:pt x="135" y="0"/>
                  </a:lnTo>
                  <a:lnTo>
                    <a:pt x="148" y="0"/>
                  </a:lnTo>
                  <a:lnTo>
                    <a:pt x="164" y="0"/>
                  </a:lnTo>
                  <a:lnTo>
                    <a:pt x="180" y="2"/>
                  </a:lnTo>
                  <a:lnTo>
                    <a:pt x="194" y="5"/>
                  </a:lnTo>
                  <a:lnTo>
                    <a:pt x="207" y="10"/>
                  </a:lnTo>
                  <a:lnTo>
                    <a:pt x="221" y="16"/>
                  </a:lnTo>
                  <a:lnTo>
                    <a:pt x="234" y="24"/>
                  </a:lnTo>
                  <a:lnTo>
                    <a:pt x="245" y="32"/>
                  </a:lnTo>
                  <a:lnTo>
                    <a:pt x="256" y="43"/>
                  </a:lnTo>
                  <a:lnTo>
                    <a:pt x="264" y="53"/>
                  </a:lnTo>
                  <a:lnTo>
                    <a:pt x="274" y="64"/>
                  </a:lnTo>
                  <a:lnTo>
                    <a:pt x="280" y="78"/>
                  </a:lnTo>
                  <a:lnTo>
                    <a:pt x="288" y="88"/>
                  </a:lnTo>
                  <a:lnTo>
                    <a:pt x="293" y="104"/>
                  </a:lnTo>
                  <a:lnTo>
                    <a:pt x="296" y="118"/>
                  </a:lnTo>
                  <a:lnTo>
                    <a:pt x="298" y="131"/>
                  </a:lnTo>
                  <a:lnTo>
                    <a:pt x="298" y="147"/>
                  </a:lnTo>
                  <a:lnTo>
                    <a:pt x="298" y="164"/>
                  </a:lnTo>
                  <a:lnTo>
                    <a:pt x="296" y="177"/>
                  </a:lnTo>
                  <a:lnTo>
                    <a:pt x="293" y="193"/>
                  </a:lnTo>
                  <a:lnTo>
                    <a:pt x="288" y="207"/>
                  </a:lnTo>
                  <a:lnTo>
                    <a:pt x="280" y="217"/>
                  </a:lnTo>
                  <a:lnTo>
                    <a:pt x="274" y="231"/>
                  </a:lnTo>
                  <a:lnTo>
                    <a:pt x="264" y="241"/>
                  </a:lnTo>
                  <a:lnTo>
                    <a:pt x="256" y="252"/>
                  </a:lnTo>
                  <a:lnTo>
                    <a:pt x="245" y="263"/>
                  </a:lnTo>
                  <a:lnTo>
                    <a:pt x="234" y="271"/>
                  </a:lnTo>
                  <a:lnTo>
                    <a:pt x="221" y="279"/>
                  </a:lnTo>
                  <a:lnTo>
                    <a:pt x="207" y="284"/>
                  </a:lnTo>
                  <a:lnTo>
                    <a:pt x="194" y="290"/>
                  </a:lnTo>
                  <a:lnTo>
                    <a:pt x="180" y="293"/>
                  </a:lnTo>
                  <a:lnTo>
                    <a:pt x="164" y="295"/>
                  </a:lnTo>
                  <a:lnTo>
                    <a:pt x="148" y="295"/>
                  </a:lnTo>
                  <a:lnTo>
                    <a:pt x="135" y="295"/>
                  </a:lnTo>
                  <a:lnTo>
                    <a:pt x="119" y="293"/>
                  </a:lnTo>
                  <a:lnTo>
                    <a:pt x="105" y="290"/>
                  </a:lnTo>
                  <a:lnTo>
                    <a:pt x="92" y="284"/>
                  </a:lnTo>
                  <a:lnTo>
                    <a:pt x="78" y="279"/>
                  </a:lnTo>
                  <a:lnTo>
                    <a:pt x="65" y="271"/>
                  </a:lnTo>
                  <a:lnTo>
                    <a:pt x="54" y="263"/>
                  </a:lnTo>
                  <a:lnTo>
                    <a:pt x="43" y="252"/>
                  </a:lnTo>
                  <a:lnTo>
                    <a:pt x="33" y="241"/>
                  </a:lnTo>
                  <a:lnTo>
                    <a:pt x="25" y="231"/>
                  </a:lnTo>
                  <a:lnTo>
                    <a:pt x="17" y="217"/>
                  </a:lnTo>
                  <a:lnTo>
                    <a:pt x="11" y="207"/>
                  </a:lnTo>
                  <a:lnTo>
                    <a:pt x="6" y="193"/>
                  </a:lnTo>
                  <a:lnTo>
                    <a:pt x="3" y="177"/>
                  </a:lnTo>
                  <a:lnTo>
                    <a:pt x="0" y="164"/>
                  </a:lnTo>
                  <a:lnTo>
                    <a:pt x="0" y="147"/>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p:nvSpPr>
          <p:spPr bwMode="auto">
            <a:xfrm>
              <a:off x="442913" y="687388"/>
              <a:ext cx="161925" cy="120650"/>
            </a:xfrm>
            <a:custGeom>
              <a:avLst/>
              <a:gdLst>
                <a:gd name="T0" fmla="*/ 60 w 102"/>
                <a:gd name="T1" fmla="*/ 0 h 76"/>
                <a:gd name="T2" fmla="*/ 65 w 102"/>
                <a:gd name="T3" fmla="*/ 14 h 76"/>
                <a:gd name="T4" fmla="*/ 73 w 102"/>
                <a:gd name="T5" fmla="*/ 25 h 76"/>
                <a:gd name="T6" fmla="*/ 78 w 102"/>
                <a:gd name="T7" fmla="*/ 35 h 76"/>
                <a:gd name="T8" fmla="*/ 84 w 102"/>
                <a:gd name="T9" fmla="*/ 43 h 76"/>
                <a:gd name="T10" fmla="*/ 86 w 102"/>
                <a:gd name="T11" fmla="*/ 52 h 76"/>
                <a:gd name="T12" fmla="*/ 92 w 102"/>
                <a:gd name="T13" fmla="*/ 57 h 76"/>
                <a:gd name="T14" fmla="*/ 94 w 102"/>
                <a:gd name="T15" fmla="*/ 62 h 76"/>
                <a:gd name="T16" fmla="*/ 97 w 102"/>
                <a:gd name="T17" fmla="*/ 68 h 76"/>
                <a:gd name="T18" fmla="*/ 97 w 102"/>
                <a:gd name="T19" fmla="*/ 70 h 76"/>
                <a:gd name="T20" fmla="*/ 100 w 102"/>
                <a:gd name="T21" fmla="*/ 73 h 76"/>
                <a:gd name="T22" fmla="*/ 100 w 102"/>
                <a:gd name="T23" fmla="*/ 76 h 76"/>
                <a:gd name="T24" fmla="*/ 102 w 102"/>
                <a:gd name="T25" fmla="*/ 76 h 76"/>
                <a:gd name="T26" fmla="*/ 102 w 102"/>
                <a:gd name="T27" fmla="*/ 76 h 76"/>
                <a:gd name="T28" fmla="*/ 84 w 102"/>
                <a:gd name="T29" fmla="*/ 62 h 76"/>
                <a:gd name="T30" fmla="*/ 68 w 102"/>
                <a:gd name="T31" fmla="*/ 52 h 76"/>
                <a:gd name="T32" fmla="*/ 54 w 102"/>
                <a:gd name="T33" fmla="*/ 41 h 76"/>
                <a:gd name="T34" fmla="*/ 43 w 102"/>
                <a:gd name="T35" fmla="*/ 33 h 76"/>
                <a:gd name="T36" fmla="*/ 33 w 102"/>
                <a:gd name="T37" fmla="*/ 25 h 76"/>
                <a:gd name="T38" fmla="*/ 25 w 102"/>
                <a:gd name="T39" fmla="*/ 19 h 76"/>
                <a:gd name="T40" fmla="*/ 19 w 102"/>
                <a:gd name="T41" fmla="*/ 14 h 76"/>
                <a:gd name="T42" fmla="*/ 14 w 102"/>
                <a:gd name="T43" fmla="*/ 11 h 76"/>
                <a:gd name="T44" fmla="*/ 9 w 102"/>
                <a:gd name="T45" fmla="*/ 9 h 76"/>
                <a:gd name="T46" fmla="*/ 6 w 102"/>
                <a:gd name="T47" fmla="*/ 6 h 76"/>
                <a:gd name="T48" fmla="*/ 3 w 102"/>
                <a:gd name="T49" fmla="*/ 3 h 76"/>
                <a:gd name="T50" fmla="*/ 3 w 102"/>
                <a:gd name="T51" fmla="*/ 3 h 76"/>
                <a:gd name="T52" fmla="*/ 0 w 102"/>
                <a:gd name="T53" fmla="*/ 0 h 76"/>
                <a:gd name="T54" fmla="*/ 0 w 102"/>
                <a:gd name="T55" fmla="*/ 0 h 76"/>
                <a:gd name="T56" fmla="*/ 9 w 102"/>
                <a:gd name="T57" fmla="*/ 0 h 76"/>
                <a:gd name="T58" fmla="*/ 17 w 102"/>
                <a:gd name="T59" fmla="*/ 0 h 76"/>
                <a:gd name="T60" fmla="*/ 22 w 102"/>
                <a:gd name="T61" fmla="*/ 0 h 76"/>
                <a:gd name="T62" fmla="*/ 27 w 102"/>
                <a:gd name="T63" fmla="*/ 0 h 76"/>
                <a:gd name="T64" fmla="*/ 35 w 102"/>
                <a:gd name="T65" fmla="*/ 0 h 76"/>
                <a:gd name="T66" fmla="*/ 41 w 102"/>
                <a:gd name="T67" fmla="*/ 0 h 76"/>
                <a:gd name="T68" fmla="*/ 43 w 102"/>
                <a:gd name="T69" fmla="*/ 0 h 76"/>
                <a:gd name="T70" fmla="*/ 43 w 102"/>
                <a:gd name="T71" fmla="*/ 0 h 76"/>
                <a:gd name="T72" fmla="*/ 46 w 102"/>
                <a:gd name="T73" fmla="*/ 0 h 76"/>
                <a:gd name="T74" fmla="*/ 46 w 102"/>
                <a:gd name="T75" fmla="*/ 0 h 76"/>
                <a:gd name="T76" fmla="*/ 51 w 102"/>
                <a:gd name="T77" fmla="*/ 0 h 76"/>
                <a:gd name="T78" fmla="*/ 60 w 102"/>
                <a:gd name="T7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 h="76">
                  <a:moveTo>
                    <a:pt x="60" y="0"/>
                  </a:moveTo>
                  <a:lnTo>
                    <a:pt x="65" y="14"/>
                  </a:lnTo>
                  <a:lnTo>
                    <a:pt x="73" y="25"/>
                  </a:lnTo>
                  <a:lnTo>
                    <a:pt x="78" y="35"/>
                  </a:lnTo>
                  <a:lnTo>
                    <a:pt x="84" y="43"/>
                  </a:lnTo>
                  <a:lnTo>
                    <a:pt x="86" y="52"/>
                  </a:lnTo>
                  <a:lnTo>
                    <a:pt x="92" y="57"/>
                  </a:lnTo>
                  <a:lnTo>
                    <a:pt x="94" y="62"/>
                  </a:lnTo>
                  <a:lnTo>
                    <a:pt x="97" y="68"/>
                  </a:lnTo>
                  <a:lnTo>
                    <a:pt x="97" y="70"/>
                  </a:lnTo>
                  <a:lnTo>
                    <a:pt x="100" y="73"/>
                  </a:lnTo>
                  <a:lnTo>
                    <a:pt x="100" y="76"/>
                  </a:lnTo>
                  <a:lnTo>
                    <a:pt x="102" y="76"/>
                  </a:lnTo>
                  <a:lnTo>
                    <a:pt x="102" y="76"/>
                  </a:lnTo>
                  <a:lnTo>
                    <a:pt x="84" y="62"/>
                  </a:lnTo>
                  <a:lnTo>
                    <a:pt x="68" y="52"/>
                  </a:lnTo>
                  <a:lnTo>
                    <a:pt x="54" y="41"/>
                  </a:lnTo>
                  <a:lnTo>
                    <a:pt x="43" y="33"/>
                  </a:lnTo>
                  <a:lnTo>
                    <a:pt x="33" y="25"/>
                  </a:lnTo>
                  <a:lnTo>
                    <a:pt x="25" y="19"/>
                  </a:lnTo>
                  <a:lnTo>
                    <a:pt x="19" y="14"/>
                  </a:lnTo>
                  <a:lnTo>
                    <a:pt x="14" y="11"/>
                  </a:lnTo>
                  <a:lnTo>
                    <a:pt x="9" y="9"/>
                  </a:lnTo>
                  <a:lnTo>
                    <a:pt x="6" y="6"/>
                  </a:lnTo>
                  <a:lnTo>
                    <a:pt x="3" y="3"/>
                  </a:lnTo>
                  <a:lnTo>
                    <a:pt x="3" y="3"/>
                  </a:lnTo>
                  <a:lnTo>
                    <a:pt x="0" y="0"/>
                  </a:lnTo>
                  <a:lnTo>
                    <a:pt x="0" y="0"/>
                  </a:lnTo>
                  <a:lnTo>
                    <a:pt x="9" y="0"/>
                  </a:lnTo>
                  <a:lnTo>
                    <a:pt x="17" y="0"/>
                  </a:lnTo>
                  <a:lnTo>
                    <a:pt x="22" y="0"/>
                  </a:lnTo>
                  <a:lnTo>
                    <a:pt x="27" y="0"/>
                  </a:lnTo>
                  <a:lnTo>
                    <a:pt x="35" y="0"/>
                  </a:lnTo>
                  <a:lnTo>
                    <a:pt x="41" y="0"/>
                  </a:lnTo>
                  <a:lnTo>
                    <a:pt x="43" y="0"/>
                  </a:lnTo>
                  <a:lnTo>
                    <a:pt x="43" y="0"/>
                  </a:lnTo>
                  <a:lnTo>
                    <a:pt x="46" y="0"/>
                  </a:lnTo>
                  <a:lnTo>
                    <a:pt x="46" y="0"/>
                  </a:lnTo>
                  <a:lnTo>
                    <a:pt x="51" y="0"/>
                  </a:lnTo>
                  <a:lnTo>
                    <a:pt x="60"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p:nvSpPr>
          <p:spPr bwMode="auto">
            <a:xfrm>
              <a:off x="179388" y="457200"/>
              <a:ext cx="546100" cy="195261"/>
            </a:xfrm>
            <a:custGeom>
              <a:avLst/>
              <a:gdLst>
                <a:gd name="T0" fmla="*/ 271 w 285"/>
                <a:gd name="T1" fmla="*/ 33 h 145"/>
                <a:gd name="T2" fmla="*/ 282 w 285"/>
                <a:gd name="T3" fmla="*/ 59 h 145"/>
                <a:gd name="T4" fmla="*/ 282 w 285"/>
                <a:gd name="T5" fmla="*/ 86 h 145"/>
                <a:gd name="T6" fmla="*/ 274 w 285"/>
                <a:gd name="T7" fmla="*/ 108 h 145"/>
                <a:gd name="T8" fmla="*/ 258 w 285"/>
                <a:gd name="T9" fmla="*/ 129 h 145"/>
                <a:gd name="T10" fmla="*/ 236 w 285"/>
                <a:gd name="T11" fmla="*/ 140 h 145"/>
                <a:gd name="T12" fmla="*/ 217 w 285"/>
                <a:gd name="T13" fmla="*/ 145 h 145"/>
                <a:gd name="T14" fmla="*/ 204 w 285"/>
                <a:gd name="T15" fmla="*/ 145 h 145"/>
                <a:gd name="T16" fmla="*/ 191 w 285"/>
                <a:gd name="T17" fmla="*/ 145 h 145"/>
                <a:gd name="T18" fmla="*/ 177 w 285"/>
                <a:gd name="T19" fmla="*/ 145 h 145"/>
                <a:gd name="T20" fmla="*/ 169 w 285"/>
                <a:gd name="T21" fmla="*/ 145 h 145"/>
                <a:gd name="T22" fmla="*/ 166 w 285"/>
                <a:gd name="T23" fmla="*/ 145 h 145"/>
                <a:gd name="T24" fmla="*/ 150 w 285"/>
                <a:gd name="T25" fmla="*/ 145 h 145"/>
                <a:gd name="T26" fmla="*/ 123 w 285"/>
                <a:gd name="T27" fmla="*/ 145 h 145"/>
                <a:gd name="T28" fmla="*/ 102 w 285"/>
                <a:gd name="T29" fmla="*/ 145 h 145"/>
                <a:gd name="T30" fmla="*/ 89 w 285"/>
                <a:gd name="T31" fmla="*/ 145 h 145"/>
                <a:gd name="T32" fmla="*/ 81 w 285"/>
                <a:gd name="T33" fmla="*/ 145 h 145"/>
                <a:gd name="T34" fmla="*/ 75 w 285"/>
                <a:gd name="T35" fmla="*/ 145 h 145"/>
                <a:gd name="T36" fmla="*/ 72 w 285"/>
                <a:gd name="T37" fmla="*/ 145 h 145"/>
                <a:gd name="T38" fmla="*/ 46 w 285"/>
                <a:gd name="T39" fmla="*/ 140 h 145"/>
                <a:gd name="T40" fmla="*/ 21 w 285"/>
                <a:gd name="T41" fmla="*/ 124 h 145"/>
                <a:gd name="T42" fmla="*/ 5 w 285"/>
                <a:gd name="T43" fmla="*/ 102 h 145"/>
                <a:gd name="T44" fmla="*/ 0 w 285"/>
                <a:gd name="T45" fmla="*/ 73 h 145"/>
                <a:gd name="T46" fmla="*/ 5 w 285"/>
                <a:gd name="T47" fmla="*/ 43 h 145"/>
                <a:gd name="T48" fmla="*/ 21 w 285"/>
                <a:gd name="T49" fmla="*/ 22 h 145"/>
                <a:gd name="T50" fmla="*/ 46 w 285"/>
                <a:gd name="T51" fmla="*/ 6 h 145"/>
                <a:gd name="T52" fmla="*/ 72 w 285"/>
                <a:gd name="T53" fmla="*/ 0 h 145"/>
                <a:gd name="T54" fmla="*/ 118 w 285"/>
                <a:gd name="T55" fmla="*/ 0 h 145"/>
                <a:gd name="T56" fmla="*/ 153 w 285"/>
                <a:gd name="T57" fmla="*/ 0 h 145"/>
                <a:gd name="T58" fmla="*/ 177 w 285"/>
                <a:gd name="T59" fmla="*/ 0 h 145"/>
                <a:gd name="T60" fmla="*/ 193 w 285"/>
                <a:gd name="T61" fmla="*/ 0 h 145"/>
                <a:gd name="T62" fmla="*/ 204 w 285"/>
                <a:gd name="T63" fmla="*/ 0 h 145"/>
                <a:gd name="T64" fmla="*/ 209 w 285"/>
                <a:gd name="T65" fmla="*/ 0 h 145"/>
                <a:gd name="T66" fmla="*/ 212 w 285"/>
                <a:gd name="T67" fmla="*/ 0 h 145"/>
                <a:gd name="T68" fmla="*/ 239 w 285"/>
                <a:gd name="T69" fmla="*/ 6 h 145"/>
                <a:gd name="T70" fmla="*/ 263 w 285"/>
                <a:gd name="T71"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 h="145">
                  <a:moveTo>
                    <a:pt x="263" y="22"/>
                  </a:moveTo>
                  <a:lnTo>
                    <a:pt x="271" y="33"/>
                  </a:lnTo>
                  <a:lnTo>
                    <a:pt x="279" y="46"/>
                  </a:lnTo>
                  <a:lnTo>
                    <a:pt x="282" y="59"/>
                  </a:lnTo>
                  <a:lnTo>
                    <a:pt x="285" y="73"/>
                  </a:lnTo>
                  <a:lnTo>
                    <a:pt x="282" y="86"/>
                  </a:lnTo>
                  <a:lnTo>
                    <a:pt x="279" y="97"/>
                  </a:lnTo>
                  <a:lnTo>
                    <a:pt x="274" y="108"/>
                  </a:lnTo>
                  <a:lnTo>
                    <a:pt x="266" y="119"/>
                  </a:lnTo>
                  <a:lnTo>
                    <a:pt x="258" y="129"/>
                  </a:lnTo>
                  <a:lnTo>
                    <a:pt x="247" y="135"/>
                  </a:lnTo>
                  <a:lnTo>
                    <a:pt x="236" y="140"/>
                  </a:lnTo>
                  <a:lnTo>
                    <a:pt x="226" y="145"/>
                  </a:lnTo>
                  <a:lnTo>
                    <a:pt x="217" y="145"/>
                  </a:lnTo>
                  <a:lnTo>
                    <a:pt x="212" y="145"/>
                  </a:lnTo>
                  <a:lnTo>
                    <a:pt x="204" y="145"/>
                  </a:lnTo>
                  <a:lnTo>
                    <a:pt x="196" y="145"/>
                  </a:lnTo>
                  <a:lnTo>
                    <a:pt x="191" y="145"/>
                  </a:lnTo>
                  <a:lnTo>
                    <a:pt x="185" y="145"/>
                  </a:lnTo>
                  <a:lnTo>
                    <a:pt x="177" y="145"/>
                  </a:lnTo>
                  <a:lnTo>
                    <a:pt x="172" y="145"/>
                  </a:lnTo>
                  <a:lnTo>
                    <a:pt x="169" y="145"/>
                  </a:lnTo>
                  <a:lnTo>
                    <a:pt x="166" y="145"/>
                  </a:lnTo>
                  <a:lnTo>
                    <a:pt x="166" y="145"/>
                  </a:lnTo>
                  <a:lnTo>
                    <a:pt x="166" y="145"/>
                  </a:lnTo>
                  <a:lnTo>
                    <a:pt x="150" y="145"/>
                  </a:lnTo>
                  <a:lnTo>
                    <a:pt x="137" y="145"/>
                  </a:lnTo>
                  <a:lnTo>
                    <a:pt x="123" y="145"/>
                  </a:lnTo>
                  <a:lnTo>
                    <a:pt x="113" y="145"/>
                  </a:lnTo>
                  <a:lnTo>
                    <a:pt x="102" y="145"/>
                  </a:lnTo>
                  <a:lnTo>
                    <a:pt x="97" y="145"/>
                  </a:lnTo>
                  <a:lnTo>
                    <a:pt x="89" y="145"/>
                  </a:lnTo>
                  <a:lnTo>
                    <a:pt x="83" y="145"/>
                  </a:lnTo>
                  <a:lnTo>
                    <a:pt x="81" y="145"/>
                  </a:lnTo>
                  <a:lnTo>
                    <a:pt x="78" y="145"/>
                  </a:lnTo>
                  <a:lnTo>
                    <a:pt x="75" y="145"/>
                  </a:lnTo>
                  <a:lnTo>
                    <a:pt x="72" y="145"/>
                  </a:lnTo>
                  <a:lnTo>
                    <a:pt x="72" y="145"/>
                  </a:lnTo>
                  <a:lnTo>
                    <a:pt x="59" y="145"/>
                  </a:lnTo>
                  <a:lnTo>
                    <a:pt x="46" y="140"/>
                  </a:lnTo>
                  <a:lnTo>
                    <a:pt x="32" y="135"/>
                  </a:lnTo>
                  <a:lnTo>
                    <a:pt x="21" y="124"/>
                  </a:lnTo>
                  <a:lnTo>
                    <a:pt x="13" y="113"/>
                  </a:lnTo>
                  <a:lnTo>
                    <a:pt x="5" y="102"/>
                  </a:lnTo>
                  <a:lnTo>
                    <a:pt x="3" y="89"/>
                  </a:lnTo>
                  <a:lnTo>
                    <a:pt x="0" y="73"/>
                  </a:lnTo>
                  <a:lnTo>
                    <a:pt x="3" y="59"/>
                  </a:lnTo>
                  <a:lnTo>
                    <a:pt x="5" y="43"/>
                  </a:lnTo>
                  <a:lnTo>
                    <a:pt x="13" y="33"/>
                  </a:lnTo>
                  <a:lnTo>
                    <a:pt x="21" y="22"/>
                  </a:lnTo>
                  <a:lnTo>
                    <a:pt x="32" y="14"/>
                  </a:lnTo>
                  <a:lnTo>
                    <a:pt x="46" y="6"/>
                  </a:lnTo>
                  <a:lnTo>
                    <a:pt x="59" y="3"/>
                  </a:lnTo>
                  <a:lnTo>
                    <a:pt x="72" y="0"/>
                  </a:lnTo>
                  <a:lnTo>
                    <a:pt x="97" y="0"/>
                  </a:lnTo>
                  <a:lnTo>
                    <a:pt x="118" y="0"/>
                  </a:lnTo>
                  <a:lnTo>
                    <a:pt x="137" y="0"/>
                  </a:lnTo>
                  <a:lnTo>
                    <a:pt x="153" y="0"/>
                  </a:lnTo>
                  <a:lnTo>
                    <a:pt x="166" y="0"/>
                  </a:lnTo>
                  <a:lnTo>
                    <a:pt x="177" y="0"/>
                  </a:lnTo>
                  <a:lnTo>
                    <a:pt x="188" y="0"/>
                  </a:lnTo>
                  <a:lnTo>
                    <a:pt x="193" y="0"/>
                  </a:lnTo>
                  <a:lnTo>
                    <a:pt x="199" y="0"/>
                  </a:lnTo>
                  <a:lnTo>
                    <a:pt x="204" y="0"/>
                  </a:lnTo>
                  <a:lnTo>
                    <a:pt x="207" y="0"/>
                  </a:lnTo>
                  <a:lnTo>
                    <a:pt x="209" y="0"/>
                  </a:lnTo>
                  <a:lnTo>
                    <a:pt x="212" y="0"/>
                  </a:lnTo>
                  <a:lnTo>
                    <a:pt x="212" y="0"/>
                  </a:lnTo>
                  <a:lnTo>
                    <a:pt x="226" y="3"/>
                  </a:lnTo>
                  <a:lnTo>
                    <a:pt x="239" y="6"/>
                  </a:lnTo>
                  <a:lnTo>
                    <a:pt x="252" y="11"/>
                  </a:lnTo>
                  <a:lnTo>
                    <a:pt x="263" y="22"/>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900" dirty="0" smtClean="0"/>
                <a:t>我是谁</a:t>
              </a:r>
              <a:endParaRPr lang="zh-CN" altLang="en-US" sz="900" dirty="0"/>
            </a:p>
          </p:txBody>
        </p:sp>
      </p:grpSp>
      <p:grpSp>
        <p:nvGrpSpPr>
          <p:cNvPr id="25" name="组合 24"/>
          <p:cNvGrpSpPr/>
          <p:nvPr/>
        </p:nvGrpSpPr>
        <p:grpSpPr>
          <a:xfrm>
            <a:off x="4174620" y="1863555"/>
            <a:ext cx="4717860" cy="400110"/>
            <a:chOff x="4174620" y="1863555"/>
            <a:chExt cx="4717860" cy="400110"/>
          </a:xfrm>
        </p:grpSpPr>
        <p:sp>
          <p:nvSpPr>
            <p:cNvPr id="21" name="文本框 20"/>
            <p:cNvSpPr txBox="1"/>
            <p:nvPr/>
          </p:nvSpPr>
          <p:spPr>
            <a:xfrm>
              <a:off x="4499992" y="1863555"/>
              <a:ext cx="4392488" cy="400110"/>
            </a:xfrm>
            <a:prstGeom prst="rect">
              <a:avLst/>
            </a:prstGeom>
            <a:noFill/>
          </p:spPr>
          <p:txBody>
            <a:bodyPr wrap="square" rtlCol="0">
              <a:spAutoFit/>
            </a:bodyPr>
            <a:lstStyle/>
            <a:p>
              <a:r>
                <a:rPr lang="zh-CN" altLang="en-US" sz="2000" dirty="0" smtClean="0"/>
                <a:t>关注关键因子</a:t>
              </a:r>
              <a:endParaRPr lang="en-US" altLang="zh-CN" sz="2000" dirty="0" smtClean="0"/>
            </a:p>
          </p:txBody>
        </p:sp>
        <p:sp>
          <p:nvSpPr>
            <p:cNvPr id="22" name="Freeform 162"/>
            <p:cNvSpPr>
              <a:spLocks noEditPoints="1"/>
            </p:cNvSpPr>
            <p:nvPr/>
          </p:nvSpPr>
          <p:spPr bwMode="auto">
            <a:xfrm>
              <a:off x="4174620" y="1923678"/>
              <a:ext cx="325372" cy="324060"/>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p:cNvGrpSpPr/>
          <p:nvPr/>
        </p:nvGrpSpPr>
        <p:grpSpPr>
          <a:xfrm>
            <a:off x="4174620" y="2459672"/>
            <a:ext cx="4717860" cy="400110"/>
            <a:chOff x="4174620" y="1863555"/>
            <a:chExt cx="4717860" cy="400110"/>
          </a:xfrm>
        </p:grpSpPr>
        <p:sp>
          <p:nvSpPr>
            <p:cNvPr id="27" name="文本框 26"/>
            <p:cNvSpPr txBox="1"/>
            <p:nvPr/>
          </p:nvSpPr>
          <p:spPr>
            <a:xfrm>
              <a:off x="4499992" y="1863555"/>
              <a:ext cx="4392488" cy="400110"/>
            </a:xfrm>
            <a:prstGeom prst="rect">
              <a:avLst/>
            </a:prstGeom>
            <a:noFill/>
          </p:spPr>
          <p:txBody>
            <a:bodyPr wrap="square" rtlCol="0">
              <a:spAutoFit/>
            </a:bodyPr>
            <a:lstStyle/>
            <a:p>
              <a:r>
                <a:rPr lang="zh-CN" altLang="en-US" sz="2000" dirty="0"/>
                <a:t>着重产品质量，转化客户</a:t>
              </a:r>
              <a:r>
                <a:rPr lang="en-US" altLang="zh-CN" sz="2000" dirty="0"/>
                <a:t>/</a:t>
              </a:r>
              <a:r>
                <a:rPr lang="zh-CN" altLang="en-US" sz="2000" dirty="0" smtClean="0"/>
                <a:t>用户需求</a:t>
              </a:r>
              <a:endParaRPr lang="en-US" altLang="zh-CN" sz="2000" dirty="0"/>
            </a:p>
          </p:txBody>
        </p:sp>
        <p:sp>
          <p:nvSpPr>
            <p:cNvPr id="28" name="Freeform 162"/>
            <p:cNvSpPr>
              <a:spLocks noEditPoints="1"/>
            </p:cNvSpPr>
            <p:nvPr/>
          </p:nvSpPr>
          <p:spPr bwMode="auto">
            <a:xfrm>
              <a:off x="4174620" y="1923678"/>
              <a:ext cx="325372" cy="324060"/>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组合 28"/>
          <p:cNvGrpSpPr/>
          <p:nvPr/>
        </p:nvGrpSpPr>
        <p:grpSpPr>
          <a:xfrm>
            <a:off x="4174620" y="3107744"/>
            <a:ext cx="4717860" cy="400110"/>
            <a:chOff x="4174620" y="1863555"/>
            <a:chExt cx="4717860" cy="400110"/>
          </a:xfrm>
        </p:grpSpPr>
        <p:sp>
          <p:nvSpPr>
            <p:cNvPr id="30" name="文本框 29"/>
            <p:cNvSpPr txBox="1"/>
            <p:nvPr/>
          </p:nvSpPr>
          <p:spPr>
            <a:xfrm>
              <a:off x="4499992" y="1863555"/>
              <a:ext cx="4392488" cy="400110"/>
            </a:xfrm>
            <a:prstGeom prst="rect">
              <a:avLst/>
            </a:prstGeom>
            <a:noFill/>
          </p:spPr>
          <p:txBody>
            <a:bodyPr wrap="square" rtlCol="0">
              <a:spAutoFit/>
            </a:bodyPr>
            <a:lstStyle/>
            <a:p>
              <a:r>
                <a:rPr lang="zh-CN" altLang="en-US" sz="2000" dirty="0"/>
                <a:t>对微服务</a:t>
              </a:r>
              <a:r>
                <a:rPr lang="en-US" altLang="zh-CN" sz="2000" dirty="0"/>
                <a:t>/</a:t>
              </a:r>
              <a:r>
                <a:rPr lang="zh-CN" altLang="en-US" sz="2000" dirty="0"/>
                <a:t>技术的思考</a:t>
              </a:r>
              <a:r>
                <a:rPr lang="zh-CN" altLang="en-US" sz="2000" dirty="0" smtClean="0"/>
                <a:t>？</a:t>
              </a:r>
              <a:endParaRPr lang="en-US" altLang="zh-CN" sz="2000" dirty="0"/>
            </a:p>
          </p:txBody>
        </p:sp>
        <p:sp>
          <p:nvSpPr>
            <p:cNvPr id="31" name="Freeform 162"/>
            <p:cNvSpPr>
              <a:spLocks noEditPoints="1"/>
            </p:cNvSpPr>
            <p:nvPr/>
          </p:nvSpPr>
          <p:spPr bwMode="auto">
            <a:xfrm>
              <a:off x="4174620" y="1923678"/>
              <a:ext cx="325372" cy="324060"/>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70465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448272"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开发如何进行</a:t>
            </a:r>
            <a:endParaRPr lang="zh-CN" altLang="en-US" sz="2800" dirty="0">
              <a:solidFill>
                <a:srgbClr val="507281"/>
              </a:solidFill>
              <a:latin typeface="+mj-lt"/>
              <a:ea typeface="+mj-ea"/>
              <a:cs typeface="+mj-cs"/>
            </a:endParaRPr>
          </a:p>
        </p:txBody>
      </p:sp>
      <p:sp>
        <p:nvSpPr>
          <p:cNvPr id="2" name="文本框 1"/>
          <p:cNvSpPr txBox="1"/>
          <p:nvPr/>
        </p:nvSpPr>
        <p:spPr>
          <a:xfrm>
            <a:off x="395536" y="987574"/>
            <a:ext cx="2376264" cy="1061829"/>
          </a:xfrm>
          <a:prstGeom prst="rect">
            <a:avLst/>
          </a:prstGeom>
          <a:noFill/>
        </p:spPr>
        <p:txBody>
          <a:bodyPr wrap="square" rtlCol="0">
            <a:spAutoFit/>
          </a:bodyPr>
          <a:lstStyle/>
          <a:p>
            <a:pPr>
              <a:lnSpc>
                <a:spcPct val="150000"/>
              </a:lnSpc>
            </a:pPr>
            <a:r>
              <a:rPr lang="zh-CN" altLang="en-US" sz="2400" dirty="0" smtClean="0"/>
              <a:t>技术的思考</a:t>
            </a:r>
            <a:endParaRPr lang="en-US" altLang="zh-CN" sz="2400" dirty="0" smtClean="0"/>
          </a:p>
          <a:p>
            <a:pPr>
              <a:lnSpc>
                <a:spcPct val="150000"/>
              </a:lnSpc>
            </a:pPr>
            <a:r>
              <a:rPr lang="zh-CN" altLang="en-US" dirty="0" smtClean="0"/>
              <a:t>思维的</a:t>
            </a:r>
            <a:r>
              <a:rPr lang="zh-CN" altLang="en-US" dirty="0" smtClean="0"/>
              <a:t>转变？延伸？</a:t>
            </a:r>
            <a:endParaRPr lang="zh-CN" altLang="en-US" dirty="0"/>
          </a:p>
        </p:txBody>
      </p:sp>
      <p:cxnSp>
        <p:nvCxnSpPr>
          <p:cNvPr id="7" name="直接连接符 6"/>
          <p:cNvCxnSpPr/>
          <p:nvPr/>
        </p:nvCxnSpPr>
        <p:spPr>
          <a:xfrm>
            <a:off x="4499992" y="771912"/>
            <a:ext cx="0" cy="194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07504" y="2715766"/>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644008" y="1276110"/>
            <a:ext cx="576064" cy="575056"/>
          </a:xfrm>
          <a:prstGeom prst="ellipse">
            <a:avLst/>
          </a:prstGeom>
          <a:solidFill>
            <a:schemeClr val="accent4">
              <a:lumMod val="60000"/>
              <a:lumOff val="40000"/>
            </a:schemeClr>
          </a:solidFill>
          <a:ln>
            <a:noFill/>
          </a:ln>
          <a:effectLst>
            <a:outerShdw blurRad="50800" dist="50800" dir="18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409715" y="1491630"/>
            <a:ext cx="183551" cy="16657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067944" y="1439386"/>
            <a:ext cx="268738" cy="268268"/>
          </a:xfrm>
          <a:prstGeom prst="ellipse">
            <a:avLst/>
          </a:prstGeom>
          <a:solidFill>
            <a:schemeClr val="accent4">
              <a:lumMod val="60000"/>
              <a:lumOff val="40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1" name="文本框 10"/>
          <p:cNvSpPr txBox="1"/>
          <p:nvPr/>
        </p:nvSpPr>
        <p:spPr>
          <a:xfrm>
            <a:off x="5364088" y="1347614"/>
            <a:ext cx="1656184" cy="461665"/>
          </a:xfrm>
          <a:prstGeom prst="rect">
            <a:avLst/>
          </a:prstGeom>
          <a:noFill/>
        </p:spPr>
        <p:txBody>
          <a:bodyPr wrap="square" rtlCol="0">
            <a:spAutoFit/>
          </a:bodyPr>
          <a:lstStyle/>
          <a:p>
            <a:r>
              <a:rPr lang="zh-CN" altLang="en-US" sz="2400" dirty="0" smtClean="0">
                <a:solidFill>
                  <a:schemeClr val="accent4">
                    <a:lumMod val="75000"/>
                  </a:schemeClr>
                </a:solidFill>
              </a:rPr>
              <a:t>旧技术？</a:t>
            </a:r>
            <a:endParaRPr lang="zh-CN" altLang="en-US" sz="2400" dirty="0">
              <a:solidFill>
                <a:schemeClr val="accent4">
                  <a:lumMod val="75000"/>
                </a:schemeClr>
              </a:solidFill>
            </a:endParaRPr>
          </a:p>
        </p:txBody>
      </p:sp>
      <p:sp>
        <p:nvSpPr>
          <p:cNvPr id="12" name="文本框 11"/>
          <p:cNvSpPr txBox="1"/>
          <p:nvPr/>
        </p:nvSpPr>
        <p:spPr>
          <a:xfrm>
            <a:off x="5508104" y="2067694"/>
            <a:ext cx="2304256" cy="646331"/>
          </a:xfrm>
          <a:prstGeom prst="rect">
            <a:avLst/>
          </a:prstGeom>
          <a:noFill/>
        </p:spPr>
        <p:txBody>
          <a:bodyPr wrap="square" rtlCol="0">
            <a:spAutoFit/>
          </a:bodyPr>
          <a:lstStyle/>
          <a:p>
            <a:pPr marL="342900" indent="-342900">
              <a:buFont typeface="+mj-lt"/>
              <a:buAutoNum type="arabicPeriod"/>
            </a:pPr>
            <a:r>
              <a:rPr lang="en-US" altLang="zh-CN" dirty="0" smtClean="0">
                <a:solidFill>
                  <a:schemeClr val="accent4">
                    <a:lumMod val="75000"/>
                  </a:schemeClr>
                </a:solidFill>
              </a:rPr>
              <a:t>Servlet</a:t>
            </a:r>
            <a:r>
              <a:rPr lang="zh-CN" altLang="en-US" dirty="0" smtClean="0">
                <a:solidFill>
                  <a:schemeClr val="accent4">
                    <a:lumMod val="75000"/>
                  </a:schemeClr>
                </a:solidFill>
              </a:rPr>
              <a:t>时代</a:t>
            </a:r>
            <a:endParaRPr lang="en-US" altLang="zh-CN" dirty="0" smtClean="0">
              <a:solidFill>
                <a:schemeClr val="accent4">
                  <a:lumMod val="75000"/>
                </a:schemeClr>
              </a:solidFill>
            </a:endParaRPr>
          </a:p>
          <a:p>
            <a:pPr marL="342900" indent="-342900">
              <a:buFont typeface="+mj-lt"/>
              <a:buAutoNum type="arabicPeriod"/>
            </a:pPr>
            <a:r>
              <a:rPr lang="en-US" altLang="zh-CN" dirty="0" smtClean="0">
                <a:solidFill>
                  <a:schemeClr val="accent4">
                    <a:lumMod val="75000"/>
                  </a:schemeClr>
                </a:solidFill>
              </a:rPr>
              <a:t>SSH</a:t>
            </a:r>
            <a:r>
              <a:rPr lang="zh-CN" altLang="en-US" dirty="0" smtClean="0">
                <a:solidFill>
                  <a:schemeClr val="accent4">
                    <a:lumMod val="75000"/>
                  </a:schemeClr>
                </a:solidFill>
              </a:rPr>
              <a:t>、</a:t>
            </a:r>
            <a:r>
              <a:rPr lang="en-US" altLang="zh-CN" dirty="0" smtClean="0">
                <a:solidFill>
                  <a:schemeClr val="accent4">
                    <a:lumMod val="75000"/>
                  </a:schemeClr>
                </a:solidFill>
              </a:rPr>
              <a:t>SSM</a:t>
            </a:r>
            <a:r>
              <a:rPr lang="zh-CN" altLang="en-US" dirty="0" smtClean="0">
                <a:solidFill>
                  <a:schemeClr val="accent4">
                    <a:lumMod val="75000"/>
                  </a:schemeClr>
                </a:solidFill>
              </a:rPr>
              <a:t>过时？</a:t>
            </a:r>
            <a:endParaRPr lang="en-US" altLang="zh-CN" dirty="0" smtClean="0">
              <a:solidFill>
                <a:schemeClr val="accent4">
                  <a:lumMod val="75000"/>
                </a:schemeClr>
              </a:solidFill>
            </a:endParaRPr>
          </a:p>
        </p:txBody>
      </p:sp>
      <p:sp>
        <p:nvSpPr>
          <p:cNvPr id="20" name="椭圆 19"/>
          <p:cNvSpPr/>
          <p:nvPr/>
        </p:nvSpPr>
        <p:spPr>
          <a:xfrm>
            <a:off x="3294699" y="2911532"/>
            <a:ext cx="576064" cy="575056"/>
          </a:xfrm>
          <a:prstGeom prst="ellipse">
            <a:avLst/>
          </a:prstGeom>
          <a:solidFill>
            <a:schemeClr val="accent3">
              <a:lumMod val="75000"/>
            </a:schemeClr>
          </a:solidFill>
          <a:ln>
            <a:noFill/>
          </a:ln>
          <a:effectLst>
            <a:outerShdw blurRad="50800" dist="50800" dir="18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497673" y="2655423"/>
            <a:ext cx="183551" cy="16657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439166" y="2294351"/>
            <a:ext cx="268738" cy="268268"/>
          </a:xfrm>
          <a:prstGeom prst="ellipse">
            <a:avLst/>
          </a:prstGeom>
          <a:solidFill>
            <a:schemeClr val="accent3">
              <a:lumMod val="75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6" name="文本框 25"/>
          <p:cNvSpPr txBox="1"/>
          <p:nvPr/>
        </p:nvSpPr>
        <p:spPr>
          <a:xfrm>
            <a:off x="3995936" y="2931790"/>
            <a:ext cx="1656184" cy="461665"/>
          </a:xfrm>
          <a:prstGeom prst="rect">
            <a:avLst/>
          </a:prstGeom>
          <a:noFill/>
        </p:spPr>
        <p:txBody>
          <a:bodyPr wrap="square" rtlCol="0">
            <a:spAutoFit/>
          </a:bodyPr>
          <a:lstStyle/>
          <a:p>
            <a:r>
              <a:rPr lang="zh-CN" altLang="en-US" sz="2400" dirty="0">
                <a:solidFill>
                  <a:schemeClr val="accent3">
                    <a:lumMod val="75000"/>
                  </a:schemeClr>
                </a:solidFill>
              </a:rPr>
              <a:t>新</a:t>
            </a:r>
            <a:r>
              <a:rPr lang="zh-CN" altLang="en-US" sz="2400" dirty="0" smtClean="0">
                <a:solidFill>
                  <a:schemeClr val="accent3">
                    <a:lumMod val="75000"/>
                  </a:schemeClr>
                </a:solidFill>
              </a:rPr>
              <a:t>技术？</a:t>
            </a:r>
            <a:endParaRPr lang="zh-CN" altLang="en-US" sz="2400" dirty="0">
              <a:solidFill>
                <a:schemeClr val="accent3">
                  <a:lumMod val="75000"/>
                </a:schemeClr>
              </a:solidFill>
            </a:endParaRPr>
          </a:p>
        </p:txBody>
      </p:sp>
      <p:sp>
        <p:nvSpPr>
          <p:cNvPr id="27" name="文本框 26"/>
          <p:cNvSpPr txBox="1"/>
          <p:nvPr/>
        </p:nvSpPr>
        <p:spPr>
          <a:xfrm>
            <a:off x="4211960" y="3581603"/>
            <a:ext cx="3744416" cy="646331"/>
          </a:xfrm>
          <a:prstGeom prst="rect">
            <a:avLst/>
          </a:prstGeom>
          <a:noFill/>
        </p:spPr>
        <p:txBody>
          <a:bodyPr wrap="square" rtlCol="0">
            <a:spAutoFit/>
          </a:bodyPr>
          <a:lstStyle/>
          <a:p>
            <a:pPr marL="342900" indent="-342900">
              <a:buFont typeface="+mj-lt"/>
              <a:buAutoNum type="arabicPeriod"/>
            </a:pPr>
            <a:r>
              <a:rPr lang="en-US" altLang="zh-CN" dirty="0" err="1" smtClean="0">
                <a:solidFill>
                  <a:schemeClr val="accent3">
                    <a:lumMod val="75000"/>
                  </a:schemeClr>
                </a:solidFill>
              </a:rPr>
              <a:t>Dubbo</a:t>
            </a:r>
            <a:r>
              <a:rPr lang="zh-CN" altLang="en-US" dirty="0" smtClean="0">
                <a:solidFill>
                  <a:schemeClr val="accent3">
                    <a:lumMod val="75000"/>
                  </a:schemeClr>
                </a:solidFill>
              </a:rPr>
              <a:t>、</a:t>
            </a:r>
            <a:r>
              <a:rPr lang="en-US" altLang="zh-CN" dirty="0" smtClean="0">
                <a:solidFill>
                  <a:schemeClr val="accent3">
                    <a:lumMod val="75000"/>
                  </a:schemeClr>
                </a:solidFill>
              </a:rPr>
              <a:t>spring cloud</a:t>
            </a:r>
            <a:r>
              <a:rPr lang="zh-CN" altLang="en-US" dirty="0">
                <a:solidFill>
                  <a:schemeClr val="accent3">
                    <a:lumMod val="75000"/>
                  </a:schemeClr>
                </a:solidFill>
              </a:rPr>
              <a:t> </a:t>
            </a:r>
            <a:r>
              <a:rPr lang="zh-CN" altLang="en-US" dirty="0" smtClean="0">
                <a:solidFill>
                  <a:schemeClr val="accent3">
                    <a:lumMod val="75000"/>
                  </a:schemeClr>
                </a:solidFill>
              </a:rPr>
              <a:t>架构风格</a:t>
            </a:r>
            <a:endParaRPr lang="en-US" altLang="zh-CN" dirty="0" smtClean="0">
              <a:solidFill>
                <a:schemeClr val="accent3">
                  <a:lumMod val="75000"/>
                </a:schemeClr>
              </a:solidFill>
            </a:endParaRPr>
          </a:p>
          <a:p>
            <a:pPr marL="342900" indent="-342900">
              <a:buFont typeface="+mj-lt"/>
              <a:buAutoNum type="arabicPeriod"/>
            </a:pPr>
            <a:r>
              <a:rPr lang="zh-CN" altLang="en-US" dirty="0" smtClean="0">
                <a:solidFill>
                  <a:schemeClr val="accent3">
                    <a:lumMod val="75000"/>
                  </a:schemeClr>
                </a:solidFill>
              </a:rPr>
              <a:t>微服务思想的实现</a:t>
            </a:r>
            <a:endParaRPr lang="en-US" altLang="zh-CN" dirty="0" smtClean="0">
              <a:solidFill>
                <a:schemeClr val="accent3">
                  <a:lumMod val="75000"/>
                </a:schemeClr>
              </a:solidFill>
            </a:endParaRPr>
          </a:p>
        </p:txBody>
      </p:sp>
      <p:sp>
        <p:nvSpPr>
          <p:cNvPr id="28" name="椭圆 27"/>
          <p:cNvSpPr/>
          <p:nvPr/>
        </p:nvSpPr>
        <p:spPr>
          <a:xfrm>
            <a:off x="198355" y="2923580"/>
            <a:ext cx="576064" cy="575056"/>
          </a:xfrm>
          <a:prstGeom prst="ellipse">
            <a:avLst/>
          </a:prstGeom>
          <a:solidFill>
            <a:schemeClr val="accent6">
              <a:lumMod val="75000"/>
            </a:schemeClr>
          </a:solidFill>
          <a:ln>
            <a:noFill/>
          </a:ln>
          <a:effectLst>
            <a:outerShdw blurRad="50800" dist="50800" dir="18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95536" y="2643758"/>
            <a:ext cx="183551" cy="16657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34161" y="2294351"/>
            <a:ext cx="268738" cy="268268"/>
          </a:xfrm>
          <a:prstGeom prst="ellipse">
            <a:avLst/>
          </a:prstGeom>
          <a:solidFill>
            <a:schemeClr val="accent6">
              <a:lumMod val="75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6" name="文本框 35"/>
          <p:cNvSpPr txBox="1"/>
          <p:nvPr/>
        </p:nvSpPr>
        <p:spPr>
          <a:xfrm>
            <a:off x="899591" y="2902173"/>
            <a:ext cx="2395107" cy="461665"/>
          </a:xfrm>
          <a:prstGeom prst="rect">
            <a:avLst/>
          </a:prstGeom>
          <a:noFill/>
        </p:spPr>
        <p:txBody>
          <a:bodyPr wrap="square" rtlCol="0">
            <a:spAutoFit/>
          </a:bodyPr>
          <a:lstStyle/>
          <a:p>
            <a:r>
              <a:rPr lang="en-US" altLang="zh-CN" sz="2400" dirty="0" smtClean="0">
                <a:solidFill>
                  <a:schemeClr val="accent6">
                    <a:lumMod val="75000"/>
                  </a:schemeClr>
                </a:solidFill>
              </a:rPr>
              <a:t>Exception</a:t>
            </a:r>
            <a:r>
              <a:rPr lang="zh-CN" altLang="en-US" sz="2400" dirty="0" smtClean="0">
                <a:solidFill>
                  <a:schemeClr val="accent6">
                    <a:lumMod val="75000"/>
                  </a:schemeClr>
                </a:solidFill>
              </a:rPr>
              <a:t>、运维？</a:t>
            </a:r>
            <a:endParaRPr lang="zh-CN" altLang="en-US" sz="2400" dirty="0">
              <a:solidFill>
                <a:schemeClr val="accent6">
                  <a:lumMod val="75000"/>
                </a:schemeClr>
              </a:solidFill>
            </a:endParaRPr>
          </a:p>
        </p:txBody>
      </p:sp>
      <p:sp>
        <p:nvSpPr>
          <p:cNvPr id="37" name="文本框 36"/>
          <p:cNvSpPr txBox="1"/>
          <p:nvPr/>
        </p:nvSpPr>
        <p:spPr>
          <a:xfrm>
            <a:off x="827584" y="3579862"/>
            <a:ext cx="2808312" cy="1200329"/>
          </a:xfrm>
          <a:prstGeom prst="rect">
            <a:avLst/>
          </a:prstGeom>
          <a:noFill/>
        </p:spPr>
        <p:txBody>
          <a:bodyPr wrap="square" rtlCol="0">
            <a:spAutoFit/>
          </a:bodyPr>
          <a:lstStyle/>
          <a:p>
            <a:pPr marL="342900" indent="-342900">
              <a:buFont typeface="+mj-lt"/>
              <a:buAutoNum type="arabicPeriod"/>
            </a:pPr>
            <a:r>
              <a:rPr lang="zh-CN" altLang="en-US" dirty="0" smtClean="0">
                <a:solidFill>
                  <a:schemeClr val="accent6">
                    <a:lumMod val="75000"/>
                  </a:schemeClr>
                </a:solidFill>
              </a:rPr>
              <a:t>业务</a:t>
            </a:r>
            <a:r>
              <a:rPr lang="en-US" altLang="zh-CN" dirty="0" smtClean="0">
                <a:solidFill>
                  <a:schemeClr val="accent6">
                    <a:lumMod val="75000"/>
                  </a:schemeClr>
                </a:solidFill>
              </a:rPr>
              <a:t>/</a:t>
            </a:r>
            <a:r>
              <a:rPr lang="zh-CN" altLang="en-US" dirty="0" smtClean="0">
                <a:solidFill>
                  <a:schemeClr val="accent6">
                    <a:lumMod val="75000"/>
                  </a:schemeClr>
                </a:solidFill>
              </a:rPr>
              <a:t>框架异常数上升？</a:t>
            </a:r>
            <a:endParaRPr lang="en-US" altLang="zh-CN" dirty="0" smtClean="0">
              <a:solidFill>
                <a:schemeClr val="accent6">
                  <a:lumMod val="75000"/>
                </a:schemeClr>
              </a:solidFill>
            </a:endParaRPr>
          </a:p>
          <a:p>
            <a:pPr marL="342900" indent="-342900">
              <a:buFont typeface="+mj-lt"/>
              <a:buAutoNum type="arabicPeriod"/>
            </a:pPr>
            <a:r>
              <a:rPr lang="zh-CN" altLang="en-US" dirty="0" smtClean="0">
                <a:solidFill>
                  <a:schemeClr val="accent6">
                    <a:lumMod val="75000"/>
                  </a:schemeClr>
                </a:solidFill>
              </a:rPr>
              <a:t>运维工作量为何增加</a:t>
            </a:r>
            <a:endParaRPr lang="en-US" altLang="zh-CN" dirty="0" smtClean="0">
              <a:solidFill>
                <a:schemeClr val="accent6">
                  <a:lumMod val="75000"/>
                </a:schemeClr>
              </a:solidFill>
            </a:endParaRPr>
          </a:p>
          <a:p>
            <a:pPr marL="342900" indent="-342900">
              <a:buFont typeface="+mj-lt"/>
              <a:buAutoNum type="arabicPeriod"/>
            </a:pPr>
            <a:r>
              <a:rPr lang="zh-CN" altLang="en-US" dirty="0" smtClean="0">
                <a:solidFill>
                  <a:schemeClr val="accent6">
                    <a:lumMod val="75000"/>
                  </a:schemeClr>
                </a:solidFill>
              </a:rPr>
              <a:t>日志、监控、</a:t>
            </a:r>
            <a:r>
              <a:rPr lang="en-US" altLang="zh-CN" dirty="0" err="1" smtClean="0">
                <a:solidFill>
                  <a:schemeClr val="accent6">
                    <a:lumMod val="75000"/>
                  </a:schemeClr>
                </a:solidFill>
              </a:rPr>
              <a:t>DevOps</a:t>
            </a:r>
            <a:r>
              <a:rPr lang="zh-CN" altLang="en-US" dirty="0" smtClean="0">
                <a:solidFill>
                  <a:schemeClr val="accent6">
                    <a:lumMod val="75000"/>
                  </a:schemeClr>
                </a:solidFill>
              </a:rPr>
              <a:t>怎么做</a:t>
            </a:r>
            <a:endParaRPr lang="en-US" altLang="zh-CN" dirty="0" smtClean="0">
              <a:solidFill>
                <a:schemeClr val="accent6">
                  <a:lumMod val="75000"/>
                </a:schemeClr>
              </a:solidFill>
            </a:endParaRPr>
          </a:p>
        </p:txBody>
      </p:sp>
    </p:spTree>
    <p:extLst>
      <p:ext uri="{BB962C8B-B14F-4D97-AF65-F5344CB8AC3E}">
        <p14:creationId xmlns:p14="http://schemas.microsoft.com/office/powerpoint/2010/main" val="448147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448272"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微服务选型</a:t>
            </a:r>
            <a:endParaRPr lang="zh-CN" altLang="en-US" sz="2800" dirty="0">
              <a:solidFill>
                <a:srgbClr val="507281"/>
              </a:solidFill>
              <a:latin typeface="+mj-lt"/>
              <a:ea typeface="+mj-ea"/>
              <a:cs typeface="+mj-cs"/>
            </a:endParaRPr>
          </a:p>
        </p:txBody>
      </p:sp>
      <p:sp>
        <p:nvSpPr>
          <p:cNvPr id="41" name="Freeform 128"/>
          <p:cNvSpPr>
            <a:spLocks/>
          </p:cNvSpPr>
          <p:nvPr/>
        </p:nvSpPr>
        <p:spPr bwMode="auto">
          <a:xfrm>
            <a:off x="1270436" y="2211710"/>
            <a:ext cx="1200233" cy="1051001"/>
          </a:xfrm>
          <a:custGeom>
            <a:avLst/>
            <a:gdLst>
              <a:gd name="T0" fmla="*/ 586 w 914"/>
              <a:gd name="T1" fmla="*/ 329 h 600"/>
              <a:gd name="T2" fmla="*/ 522 w 914"/>
              <a:gd name="T3" fmla="*/ 225 h 600"/>
              <a:gd name="T4" fmla="*/ 635 w 914"/>
              <a:gd name="T5" fmla="*/ 225 h 600"/>
              <a:gd name="T6" fmla="*/ 634 w 914"/>
              <a:gd name="T7" fmla="*/ 213 h 600"/>
              <a:gd name="T8" fmla="*/ 463 w 914"/>
              <a:gd name="T9" fmla="*/ 4 h 600"/>
              <a:gd name="T10" fmla="*/ 452 w 914"/>
              <a:gd name="T11" fmla="*/ 4 h 600"/>
              <a:gd name="T12" fmla="*/ 280 w 914"/>
              <a:gd name="T13" fmla="*/ 213 h 600"/>
              <a:gd name="T14" fmla="*/ 279 w 914"/>
              <a:gd name="T15" fmla="*/ 225 h 600"/>
              <a:gd name="T16" fmla="*/ 392 w 914"/>
              <a:gd name="T17" fmla="*/ 225 h 600"/>
              <a:gd name="T18" fmla="*/ 0 w 914"/>
              <a:gd name="T19" fmla="*/ 554 h 600"/>
              <a:gd name="T20" fmla="*/ 15 w 914"/>
              <a:gd name="T21" fmla="*/ 600 h 600"/>
              <a:gd name="T22" fmla="*/ 368 w 914"/>
              <a:gd name="T23" fmla="*/ 357 h 600"/>
              <a:gd name="T24" fmla="*/ 435 w 914"/>
              <a:gd name="T25" fmla="*/ 246 h 600"/>
              <a:gd name="T26" fmla="*/ 435 w 914"/>
              <a:gd name="T27" fmla="*/ 577 h 600"/>
              <a:gd name="T28" fmla="*/ 479 w 914"/>
              <a:gd name="T29" fmla="*/ 577 h 600"/>
              <a:gd name="T30" fmla="*/ 479 w 914"/>
              <a:gd name="T31" fmla="*/ 246 h 600"/>
              <a:gd name="T32" fmla="*/ 547 w 914"/>
              <a:gd name="T33" fmla="*/ 357 h 600"/>
              <a:gd name="T34" fmla="*/ 900 w 914"/>
              <a:gd name="T35" fmla="*/ 600 h 600"/>
              <a:gd name="T36" fmla="*/ 914 w 914"/>
              <a:gd name="T37" fmla="*/ 554 h 600"/>
              <a:gd name="T38" fmla="*/ 586 w 914"/>
              <a:gd name="T39" fmla="*/ 32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4" h="600">
                <a:moveTo>
                  <a:pt x="586" y="329"/>
                </a:moveTo>
                <a:cubicBezTo>
                  <a:pt x="555" y="289"/>
                  <a:pt x="535" y="252"/>
                  <a:pt x="522" y="225"/>
                </a:cubicBezTo>
                <a:cubicBezTo>
                  <a:pt x="635" y="225"/>
                  <a:pt x="635" y="225"/>
                  <a:pt x="635" y="225"/>
                </a:cubicBezTo>
                <a:cubicBezTo>
                  <a:pt x="637" y="221"/>
                  <a:pt x="637" y="216"/>
                  <a:pt x="634" y="213"/>
                </a:cubicBezTo>
                <a:cubicBezTo>
                  <a:pt x="463" y="4"/>
                  <a:pt x="463" y="4"/>
                  <a:pt x="463" y="4"/>
                </a:cubicBezTo>
                <a:cubicBezTo>
                  <a:pt x="460" y="0"/>
                  <a:pt x="455" y="0"/>
                  <a:pt x="452" y="4"/>
                </a:cubicBezTo>
                <a:cubicBezTo>
                  <a:pt x="280" y="213"/>
                  <a:pt x="280" y="213"/>
                  <a:pt x="280" y="213"/>
                </a:cubicBezTo>
                <a:cubicBezTo>
                  <a:pt x="277" y="216"/>
                  <a:pt x="277" y="221"/>
                  <a:pt x="279" y="225"/>
                </a:cubicBezTo>
                <a:cubicBezTo>
                  <a:pt x="392" y="225"/>
                  <a:pt x="392" y="225"/>
                  <a:pt x="392" y="225"/>
                </a:cubicBezTo>
                <a:cubicBezTo>
                  <a:pt x="354" y="306"/>
                  <a:pt x="246" y="477"/>
                  <a:pt x="0" y="554"/>
                </a:cubicBezTo>
                <a:cubicBezTo>
                  <a:pt x="15" y="600"/>
                  <a:pt x="15" y="600"/>
                  <a:pt x="15" y="600"/>
                </a:cubicBezTo>
                <a:cubicBezTo>
                  <a:pt x="197" y="543"/>
                  <a:pt x="307" y="436"/>
                  <a:pt x="368" y="357"/>
                </a:cubicBezTo>
                <a:cubicBezTo>
                  <a:pt x="400" y="314"/>
                  <a:pt x="422" y="275"/>
                  <a:pt x="435" y="246"/>
                </a:cubicBezTo>
                <a:cubicBezTo>
                  <a:pt x="435" y="577"/>
                  <a:pt x="435" y="577"/>
                  <a:pt x="435" y="577"/>
                </a:cubicBezTo>
                <a:cubicBezTo>
                  <a:pt x="479" y="577"/>
                  <a:pt x="479" y="577"/>
                  <a:pt x="479" y="577"/>
                </a:cubicBezTo>
                <a:cubicBezTo>
                  <a:pt x="479" y="246"/>
                  <a:pt x="479" y="246"/>
                  <a:pt x="479" y="246"/>
                </a:cubicBezTo>
                <a:cubicBezTo>
                  <a:pt x="493" y="275"/>
                  <a:pt x="515" y="314"/>
                  <a:pt x="547" y="357"/>
                </a:cubicBezTo>
                <a:cubicBezTo>
                  <a:pt x="607" y="436"/>
                  <a:pt x="717" y="543"/>
                  <a:pt x="900" y="600"/>
                </a:cubicBezTo>
                <a:cubicBezTo>
                  <a:pt x="914" y="554"/>
                  <a:pt x="914" y="554"/>
                  <a:pt x="914" y="554"/>
                </a:cubicBezTo>
                <a:cubicBezTo>
                  <a:pt x="745" y="501"/>
                  <a:pt x="642" y="403"/>
                  <a:pt x="586" y="329"/>
                </a:cubicBezTo>
                <a:close/>
              </a:path>
            </a:pathLst>
          </a:custGeom>
          <a:solidFill>
            <a:srgbClr val="00A0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9"/>
          <p:cNvSpPr>
            <a:spLocks/>
          </p:cNvSpPr>
          <p:nvPr/>
        </p:nvSpPr>
        <p:spPr bwMode="auto">
          <a:xfrm>
            <a:off x="1293374" y="1275606"/>
            <a:ext cx="1160031" cy="745253"/>
          </a:xfrm>
          <a:custGeom>
            <a:avLst/>
            <a:gdLst>
              <a:gd name="T0" fmla="*/ 309 w 404"/>
              <a:gd name="T1" fmla="*/ 18 h 195"/>
              <a:gd name="T2" fmla="*/ 334 w 404"/>
              <a:gd name="T3" fmla="*/ 47 h 195"/>
              <a:gd name="T4" fmla="*/ 207 w 404"/>
              <a:gd name="T5" fmla="*/ 137 h 195"/>
              <a:gd name="T6" fmla="*/ 135 w 404"/>
              <a:gd name="T7" fmla="*/ 87 h 195"/>
              <a:gd name="T8" fmla="*/ 0 w 404"/>
              <a:gd name="T9" fmla="*/ 166 h 195"/>
              <a:gd name="T10" fmla="*/ 32 w 404"/>
              <a:gd name="T11" fmla="*/ 195 h 195"/>
              <a:gd name="T12" fmla="*/ 140 w 404"/>
              <a:gd name="T13" fmla="*/ 123 h 195"/>
              <a:gd name="T14" fmla="*/ 208 w 404"/>
              <a:gd name="T15" fmla="*/ 161 h 195"/>
              <a:gd name="T16" fmla="*/ 343 w 404"/>
              <a:gd name="T17" fmla="*/ 58 h 195"/>
              <a:gd name="T18" fmla="*/ 373 w 404"/>
              <a:gd name="T19" fmla="*/ 91 h 195"/>
              <a:gd name="T20" fmla="*/ 388 w 404"/>
              <a:gd name="T21" fmla="*/ 45 h 195"/>
              <a:gd name="T22" fmla="*/ 404 w 404"/>
              <a:gd name="T23" fmla="*/ 0 h 195"/>
              <a:gd name="T24" fmla="*/ 356 w 404"/>
              <a:gd name="T25" fmla="*/ 9 h 195"/>
              <a:gd name="T26" fmla="*/ 309 w 404"/>
              <a:gd name="T27" fmla="*/ 1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4" h="195">
                <a:moveTo>
                  <a:pt x="309" y="18"/>
                </a:moveTo>
                <a:lnTo>
                  <a:pt x="334" y="47"/>
                </a:lnTo>
                <a:lnTo>
                  <a:pt x="207" y="137"/>
                </a:lnTo>
                <a:lnTo>
                  <a:pt x="135" y="87"/>
                </a:lnTo>
                <a:lnTo>
                  <a:pt x="0" y="166"/>
                </a:lnTo>
                <a:lnTo>
                  <a:pt x="32" y="195"/>
                </a:lnTo>
                <a:lnTo>
                  <a:pt x="140" y="123"/>
                </a:lnTo>
                <a:lnTo>
                  <a:pt x="208" y="161"/>
                </a:lnTo>
                <a:lnTo>
                  <a:pt x="343" y="58"/>
                </a:lnTo>
                <a:lnTo>
                  <a:pt x="373" y="91"/>
                </a:lnTo>
                <a:lnTo>
                  <a:pt x="388" y="45"/>
                </a:lnTo>
                <a:lnTo>
                  <a:pt x="404" y="0"/>
                </a:lnTo>
                <a:lnTo>
                  <a:pt x="356" y="9"/>
                </a:lnTo>
                <a:lnTo>
                  <a:pt x="30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30"/>
          <p:cNvSpPr>
            <a:spLocks noEditPoints="1"/>
          </p:cNvSpPr>
          <p:nvPr/>
        </p:nvSpPr>
        <p:spPr bwMode="auto">
          <a:xfrm>
            <a:off x="588484" y="3002488"/>
            <a:ext cx="559920" cy="0"/>
          </a:xfrm>
          <a:custGeom>
            <a:avLst/>
            <a:gdLst>
              <a:gd name="T0" fmla="*/ 427 w 427"/>
              <a:gd name="T1" fmla="*/ 1 h 1"/>
              <a:gd name="T2" fmla="*/ 0 w 427"/>
              <a:gd name="T3" fmla="*/ 1 h 1"/>
              <a:gd name="T4" fmla="*/ 0 w 427"/>
              <a:gd name="T5" fmla="*/ 1 h 1"/>
              <a:gd name="T6" fmla="*/ 427 w 427"/>
              <a:gd name="T7" fmla="*/ 1 h 1"/>
              <a:gd name="T8" fmla="*/ 427 w 427"/>
              <a:gd name="T9" fmla="*/ 1 h 1"/>
              <a:gd name="T10" fmla="*/ 0 w 427"/>
              <a:gd name="T11" fmla="*/ 0 h 1"/>
              <a:gd name="T12" fmla="*/ 0 w 427"/>
              <a:gd name="T13" fmla="*/ 0 h 1"/>
              <a:gd name="T14" fmla="*/ 0 w 427"/>
              <a:gd name="T15" fmla="*/ 1 h 1"/>
              <a:gd name="T16" fmla="*/ 0 w 427"/>
              <a:gd name="T17" fmla="*/ 0 h 1"/>
              <a:gd name="T18" fmla="*/ 427 w 427"/>
              <a:gd name="T19" fmla="*/ 0 h 1"/>
              <a:gd name="T20" fmla="*/ 427 w 427"/>
              <a:gd name="T21" fmla="*/ 0 h 1"/>
              <a:gd name="T22" fmla="*/ 427 w 427"/>
              <a:gd name="T23" fmla="*/ 1 h 1"/>
              <a:gd name="T24" fmla="*/ 427 w 427"/>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7" h="1">
                <a:moveTo>
                  <a:pt x="427" y="1"/>
                </a:moveTo>
                <a:cubicBezTo>
                  <a:pt x="0" y="1"/>
                  <a:pt x="0" y="1"/>
                  <a:pt x="0" y="1"/>
                </a:cubicBezTo>
                <a:cubicBezTo>
                  <a:pt x="0" y="1"/>
                  <a:pt x="0" y="1"/>
                  <a:pt x="0" y="1"/>
                </a:cubicBezTo>
                <a:cubicBezTo>
                  <a:pt x="427" y="1"/>
                  <a:pt x="427" y="1"/>
                  <a:pt x="427" y="1"/>
                </a:cubicBezTo>
                <a:cubicBezTo>
                  <a:pt x="427" y="1"/>
                  <a:pt x="427" y="1"/>
                  <a:pt x="427" y="1"/>
                </a:cubicBezTo>
                <a:moveTo>
                  <a:pt x="0" y="0"/>
                </a:moveTo>
                <a:cubicBezTo>
                  <a:pt x="0" y="0"/>
                  <a:pt x="0" y="0"/>
                  <a:pt x="0" y="0"/>
                </a:cubicBezTo>
                <a:cubicBezTo>
                  <a:pt x="0" y="1"/>
                  <a:pt x="0" y="1"/>
                  <a:pt x="0" y="1"/>
                </a:cubicBezTo>
                <a:cubicBezTo>
                  <a:pt x="0" y="1"/>
                  <a:pt x="0" y="1"/>
                  <a:pt x="0" y="0"/>
                </a:cubicBezTo>
                <a:moveTo>
                  <a:pt x="427" y="0"/>
                </a:moveTo>
                <a:cubicBezTo>
                  <a:pt x="427" y="0"/>
                  <a:pt x="427" y="0"/>
                  <a:pt x="427" y="0"/>
                </a:cubicBezTo>
                <a:cubicBezTo>
                  <a:pt x="427" y="1"/>
                  <a:pt x="427" y="1"/>
                  <a:pt x="427" y="1"/>
                </a:cubicBezTo>
                <a:cubicBezTo>
                  <a:pt x="427" y="1"/>
                  <a:pt x="427" y="1"/>
                  <a:pt x="42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31"/>
          <p:cNvSpPr>
            <a:spLocks/>
          </p:cNvSpPr>
          <p:nvPr/>
        </p:nvSpPr>
        <p:spPr bwMode="auto">
          <a:xfrm>
            <a:off x="588484" y="3002488"/>
            <a:ext cx="559920" cy="0"/>
          </a:xfrm>
          <a:custGeom>
            <a:avLst/>
            <a:gdLst>
              <a:gd name="T0" fmla="*/ 427 w 427"/>
              <a:gd name="T1" fmla="*/ 0 h 1"/>
              <a:gd name="T2" fmla="*/ 0 w 427"/>
              <a:gd name="T3" fmla="*/ 0 h 1"/>
              <a:gd name="T4" fmla="*/ 0 w 427"/>
              <a:gd name="T5" fmla="*/ 1 h 1"/>
              <a:gd name="T6" fmla="*/ 0 w 427"/>
              <a:gd name="T7" fmla="*/ 1 h 1"/>
              <a:gd name="T8" fmla="*/ 427 w 427"/>
              <a:gd name="T9" fmla="*/ 1 h 1"/>
              <a:gd name="T10" fmla="*/ 427 w 427"/>
              <a:gd name="T11" fmla="*/ 1 h 1"/>
              <a:gd name="T12" fmla="*/ 427 w 42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27" h="1">
                <a:moveTo>
                  <a:pt x="427" y="0"/>
                </a:moveTo>
                <a:cubicBezTo>
                  <a:pt x="0" y="0"/>
                  <a:pt x="0" y="0"/>
                  <a:pt x="0" y="0"/>
                </a:cubicBezTo>
                <a:cubicBezTo>
                  <a:pt x="0" y="1"/>
                  <a:pt x="0" y="1"/>
                  <a:pt x="0" y="1"/>
                </a:cubicBezTo>
                <a:cubicBezTo>
                  <a:pt x="0" y="1"/>
                  <a:pt x="0" y="1"/>
                  <a:pt x="0" y="1"/>
                </a:cubicBezTo>
                <a:cubicBezTo>
                  <a:pt x="427" y="1"/>
                  <a:pt x="427" y="1"/>
                  <a:pt x="427" y="1"/>
                </a:cubicBezTo>
                <a:cubicBezTo>
                  <a:pt x="427" y="1"/>
                  <a:pt x="427" y="1"/>
                  <a:pt x="427" y="1"/>
                </a:cubicBezTo>
                <a:cubicBezTo>
                  <a:pt x="427" y="1"/>
                  <a:pt x="427" y="1"/>
                  <a:pt x="4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2"/>
          <p:cNvSpPr>
            <a:spLocks noEditPoints="1"/>
          </p:cNvSpPr>
          <p:nvPr/>
        </p:nvSpPr>
        <p:spPr bwMode="auto">
          <a:xfrm>
            <a:off x="1159038" y="3002488"/>
            <a:ext cx="557047" cy="0"/>
          </a:xfrm>
          <a:custGeom>
            <a:avLst/>
            <a:gdLst>
              <a:gd name="T0" fmla="*/ 426 w 426"/>
              <a:gd name="T1" fmla="*/ 1 h 1"/>
              <a:gd name="T2" fmla="*/ 0 w 426"/>
              <a:gd name="T3" fmla="*/ 1 h 1"/>
              <a:gd name="T4" fmla="*/ 0 w 426"/>
              <a:gd name="T5" fmla="*/ 1 h 1"/>
              <a:gd name="T6" fmla="*/ 426 w 426"/>
              <a:gd name="T7" fmla="*/ 1 h 1"/>
              <a:gd name="T8" fmla="*/ 426 w 426"/>
              <a:gd name="T9" fmla="*/ 1 h 1"/>
              <a:gd name="T10" fmla="*/ 0 w 426"/>
              <a:gd name="T11" fmla="*/ 0 h 1"/>
              <a:gd name="T12" fmla="*/ 0 w 426"/>
              <a:gd name="T13" fmla="*/ 0 h 1"/>
              <a:gd name="T14" fmla="*/ 0 w 426"/>
              <a:gd name="T15" fmla="*/ 1 h 1"/>
              <a:gd name="T16" fmla="*/ 0 w 426"/>
              <a:gd name="T17" fmla="*/ 0 h 1"/>
              <a:gd name="T18" fmla="*/ 426 w 426"/>
              <a:gd name="T19" fmla="*/ 0 h 1"/>
              <a:gd name="T20" fmla="*/ 426 w 426"/>
              <a:gd name="T21" fmla="*/ 0 h 1"/>
              <a:gd name="T22" fmla="*/ 426 w 426"/>
              <a:gd name="T23" fmla="*/ 1 h 1"/>
              <a:gd name="T24" fmla="*/ 426 w 426"/>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6" h="1">
                <a:moveTo>
                  <a:pt x="426" y="1"/>
                </a:moveTo>
                <a:cubicBezTo>
                  <a:pt x="0" y="1"/>
                  <a:pt x="0" y="1"/>
                  <a:pt x="0" y="1"/>
                </a:cubicBezTo>
                <a:cubicBezTo>
                  <a:pt x="0" y="1"/>
                  <a:pt x="0" y="1"/>
                  <a:pt x="0" y="1"/>
                </a:cubicBezTo>
                <a:cubicBezTo>
                  <a:pt x="426" y="1"/>
                  <a:pt x="426" y="1"/>
                  <a:pt x="426" y="1"/>
                </a:cubicBezTo>
                <a:cubicBezTo>
                  <a:pt x="426" y="1"/>
                  <a:pt x="426" y="1"/>
                  <a:pt x="426" y="1"/>
                </a:cubicBezTo>
                <a:moveTo>
                  <a:pt x="0" y="0"/>
                </a:moveTo>
                <a:cubicBezTo>
                  <a:pt x="0" y="0"/>
                  <a:pt x="0" y="0"/>
                  <a:pt x="0" y="0"/>
                </a:cubicBezTo>
                <a:cubicBezTo>
                  <a:pt x="0" y="1"/>
                  <a:pt x="0" y="1"/>
                  <a:pt x="0" y="1"/>
                </a:cubicBezTo>
                <a:cubicBezTo>
                  <a:pt x="0" y="1"/>
                  <a:pt x="0" y="1"/>
                  <a:pt x="0" y="0"/>
                </a:cubicBezTo>
                <a:moveTo>
                  <a:pt x="426" y="0"/>
                </a:moveTo>
                <a:cubicBezTo>
                  <a:pt x="426" y="0"/>
                  <a:pt x="426" y="0"/>
                  <a:pt x="426" y="0"/>
                </a:cubicBezTo>
                <a:cubicBezTo>
                  <a:pt x="426" y="1"/>
                  <a:pt x="426" y="1"/>
                  <a:pt x="426" y="1"/>
                </a:cubicBezTo>
                <a:cubicBezTo>
                  <a:pt x="426" y="1"/>
                  <a:pt x="426" y="1"/>
                  <a:pt x="42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33"/>
          <p:cNvSpPr>
            <a:spLocks/>
          </p:cNvSpPr>
          <p:nvPr/>
        </p:nvSpPr>
        <p:spPr bwMode="auto">
          <a:xfrm>
            <a:off x="1159038" y="3002488"/>
            <a:ext cx="557047" cy="0"/>
          </a:xfrm>
          <a:custGeom>
            <a:avLst/>
            <a:gdLst>
              <a:gd name="T0" fmla="*/ 426 w 426"/>
              <a:gd name="T1" fmla="*/ 0 h 1"/>
              <a:gd name="T2" fmla="*/ 0 w 426"/>
              <a:gd name="T3" fmla="*/ 0 h 1"/>
              <a:gd name="T4" fmla="*/ 0 w 426"/>
              <a:gd name="T5" fmla="*/ 1 h 1"/>
              <a:gd name="T6" fmla="*/ 0 w 426"/>
              <a:gd name="T7" fmla="*/ 1 h 1"/>
              <a:gd name="T8" fmla="*/ 426 w 426"/>
              <a:gd name="T9" fmla="*/ 1 h 1"/>
              <a:gd name="T10" fmla="*/ 426 w 426"/>
              <a:gd name="T11" fmla="*/ 1 h 1"/>
              <a:gd name="T12" fmla="*/ 426 w 426"/>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26" h="1">
                <a:moveTo>
                  <a:pt x="426" y="0"/>
                </a:moveTo>
                <a:cubicBezTo>
                  <a:pt x="0" y="0"/>
                  <a:pt x="0" y="0"/>
                  <a:pt x="0" y="0"/>
                </a:cubicBezTo>
                <a:cubicBezTo>
                  <a:pt x="0" y="1"/>
                  <a:pt x="0" y="1"/>
                  <a:pt x="0" y="1"/>
                </a:cubicBezTo>
                <a:cubicBezTo>
                  <a:pt x="0" y="1"/>
                  <a:pt x="0" y="1"/>
                  <a:pt x="0" y="1"/>
                </a:cubicBezTo>
                <a:cubicBezTo>
                  <a:pt x="426" y="1"/>
                  <a:pt x="426" y="1"/>
                  <a:pt x="426" y="1"/>
                </a:cubicBezTo>
                <a:cubicBezTo>
                  <a:pt x="426" y="1"/>
                  <a:pt x="426" y="1"/>
                  <a:pt x="426" y="1"/>
                </a:cubicBezTo>
                <a:cubicBezTo>
                  <a:pt x="426" y="1"/>
                  <a:pt x="426" y="1"/>
                  <a:pt x="4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 name="组合 7"/>
          <p:cNvGrpSpPr/>
          <p:nvPr/>
        </p:nvGrpSpPr>
        <p:grpSpPr>
          <a:xfrm>
            <a:off x="2574524" y="3520554"/>
            <a:ext cx="1421412" cy="1475600"/>
            <a:chOff x="2430508" y="3520554"/>
            <a:chExt cx="1421412" cy="1475600"/>
          </a:xfrm>
        </p:grpSpPr>
        <p:sp>
          <p:nvSpPr>
            <p:cNvPr id="82" name="Oval 119"/>
            <p:cNvSpPr>
              <a:spLocks noChangeArrowheads="1"/>
            </p:cNvSpPr>
            <p:nvPr/>
          </p:nvSpPr>
          <p:spPr bwMode="auto">
            <a:xfrm>
              <a:off x="2881298" y="3520554"/>
              <a:ext cx="322556" cy="443032"/>
            </a:xfrm>
            <a:prstGeom prst="ellipse">
              <a:avLst/>
            </a:prstGeom>
            <a:solidFill>
              <a:schemeClr val="bg2">
                <a:lumMod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21"/>
            <p:cNvSpPr>
              <a:spLocks/>
            </p:cNvSpPr>
            <p:nvPr/>
          </p:nvSpPr>
          <p:spPr bwMode="auto">
            <a:xfrm>
              <a:off x="2983369" y="3965302"/>
              <a:ext cx="118413" cy="351617"/>
            </a:xfrm>
            <a:custGeom>
              <a:avLst/>
              <a:gdLst>
                <a:gd name="T0" fmla="*/ 0 w 29"/>
                <a:gd name="T1" fmla="*/ 15 h 61"/>
                <a:gd name="T2" fmla="*/ 15 w 29"/>
                <a:gd name="T3" fmla="*/ 61 h 61"/>
                <a:gd name="T4" fmla="*/ 29 w 29"/>
                <a:gd name="T5" fmla="*/ 15 h 61"/>
                <a:gd name="T6" fmla="*/ 15 w 29"/>
                <a:gd name="T7" fmla="*/ 0 h 61"/>
                <a:gd name="T8" fmla="*/ 0 w 29"/>
                <a:gd name="T9" fmla="*/ 15 h 61"/>
              </a:gdLst>
              <a:ahLst/>
              <a:cxnLst>
                <a:cxn ang="0">
                  <a:pos x="T0" y="T1"/>
                </a:cxn>
                <a:cxn ang="0">
                  <a:pos x="T2" y="T3"/>
                </a:cxn>
                <a:cxn ang="0">
                  <a:pos x="T4" y="T5"/>
                </a:cxn>
                <a:cxn ang="0">
                  <a:pos x="T6" y="T7"/>
                </a:cxn>
                <a:cxn ang="0">
                  <a:pos x="T8" y="T9"/>
                </a:cxn>
              </a:cxnLst>
              <a:rect l="0" t="0" r="r" b="b"/>
              <a:pathLst>
                <a:path w="29" h="61">
                  <a:moveTo>
                    <a:pt x="0" y="15"/>
                  </a:moveTo>
                  <a:lnTo>
                    <a:pt x="15" y="61"/>
                  </a:lnTo>
                  <a:lnTo>
                    <a:pt x="29" y="15"/>
                  </a:lnTo>
                  <a:lnTo>
                    <a:pt x="15" y="0"/>
                  </a:lnTo>
                  <a:lnTo>
                    <a:pt x="0" y="15"/>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26"/>
            <p:cNvSpPr>
              <a:spLocks/>
            </p:cNvSpPr>
            <p:nvPr/>
          </p:nvSpPr>
          <p:spPr bwMode="auto">
            <a:xfrm>
              <a:off x="2646532" y="3975365"/>
              <a:ext cx="792088" cy="559124"/>
            </a:xfrm>
            <a:custGeom>
              <a:avLst/>
              <a:gdLst>
                <a:gd name="T0" fmla="*/ 274 w 426"/>
                <a:gd name="T1" fmla="*/ 0 h 213"/>
                <a:gd name="T2" fmla="*/ 214 w 426"/>
                <a:gd name="T3" fmla="*/ 179 h 213"/>
                <a:gd name="T4" fmla="*/ 152 w 426"/>
                <a:gd name="T5" fmla="*/ 0 h 213"/>
                <a:gd name="T6" fmla="*/ 0 w 426"/>
                <a:gd name="T7" fmla="*/ 213 h 213"/>
                <a:gd name="T8" fmla="*/ 426 w 426"/>
                <a:gd name="T9" fmla="*/ 213 h 213"/>
                <a:gd name="T10" fmla="*/ 274 w 426"/>
                <a:gd name="T11" fmla="*/ 0 h 213"/>
              </a:gdLst>
              <a:ahLst/>
              <a:cxnLst>
                <a:cxn ang="0">
                  <a:pos x="T0" y="T1"/>
                </a:cxn>
                <a:cxn ang="0">
                  <a:pos x="T2" y="T3"/>
                </a:cxn>
                <a:cxn ang="0">
                  <a:pos x="T4" y="T5"/>
                </a:cxn>
                <a:cxn ang="0">
                  <a:pos x="T6" y="T7"/>
                </a:cxn>
                <a:cxn ang="0">
                  <a:pos x="T8" y="T9"/>
                </a:cxn>
                <a:cxn ang="0">
                  <a:pos x="T10" y="T11"/>
                </a:cxn>
              </a:cxnLst>
              <a:rect l="0" t="0" r="r" b="b"/>
              <a:pathLst>
                <a:path w="426" h="213">
                  <a:moveTo>
                    <a:pt x="274" y="0"/>
                  </a:moveTo>
                  <a:cubicBezTo>
                    <a:pt x="214" y="179"/>
                    <a:pt x="214" y="179"/>
                    <a:pt x="214" y="179"/>
                  </a:cubicBezTo>
                  <a:cubicBezTo>
                    <a:pt x="152" y="0"/>
                    <a:pt x="152" y="0"/>
                    <a:pt x="152" y="0"/>
                  </a:cubicBezTo>
                  <a:cubicBezTo>
                    <a:pt x="54" y="0"/>
                    <a:pt x="0" y="95"/>
                    <a:pt x="0" y="213"/>
                  </a:cubicBezTo>
                  <a:cubicBezTo>
                    <a:pt x="426" y="213"/>
                    <a:pt x="426" y="213"/>
                    <a:pt x="426" y="213"/>
                  </a:cubicBezTo>
                  <a:cubicBezTo>
                    <a:pt x="426" y="95"/>
                    <a:pt x="372" y="0"/>
                    <a:pt x="274" y="0"/>
                  </a:cubicBezTo>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2430508" y="4534489"/>
              <a:ext cx="1421412" cy="461665"/>
            </a:xfrm>
            <a:prstGeom prst="rect">
              <a:avLst/>
            </a:prstGeom>
            <a:noFill/>
          </p:spPr>
          <p:txBody>
            <a:bodyPr wrap="square" rtlCol="0">
              <a:spAutoFit/>
            </a:bodyPr>
            <a:lstStyle/>
            <a:p>
              <a:pPr algn="ctr"/>
              <a:r>
                <a:rPr lang="en-US" altLang="zh-CN" sz="1200" dirty="0" err="1" smtClean="0"/>
                <a:t>Sp;ring</a:t>
              </a:r>
              <a:r>
                <a:rPr lang="en-US" altLang="zh-CN" sz="1200" dirty="0" smtClean="0"/>
                <a:t> cloud</a:t>
              </a:r>
            </a:p>
            <a:p>
              <a:pPr algn="ctr"/>
              <a:r>
                <a:rPr lang="en-US" altLang="zh-CN" sz="1200" dirty="0" err="1" smtClean="0"/>
                <a:t>Alibaba</a:t>
              </a:r>
              <a:endParaRPr lang="zh-CN" altLang="en-US" sz="1200" dirty="0"/>
            </a:p>
          </p:txBody>
        </p:sp>
      </p:grpSp>
      <p:grpSp>
        <p:nvGrpSpPr>
          <p:cNvPr id="85" name="组合 84"/>
          <p:cNvGrpSpPr/>
          <p:nvPr/>
        </p:nvGrpSpPr>
        <p:grpSpPr>
          <a:xfrm>
            <a:off x="1252980" y="3507854"/>
            <a:ext cx="1421412" cy="1475600"/>
            <a:chOff x="2430508" y="3520554"/>
            <a:chExt cx="1421412" cy="1475600"/>
          </a:xfrm>
        </p:grpSpPr>
        <p:sp>
          <p:nvSpPr>
            <p:cNvPr id="86" name="Oval 119"/>
            <p:cNvSpPr>
              <a:spLocks noChangeArrowheads="1"/>
            </p:cNvSpPr>
            <p:nvPr/>
          </p:nvSpPr>
          <p:spPr bwMode="auto">
            <a:xfrm>
              <a:off x="2881298" y="3520554"/>
              <a:ext cx="322556" cy="443032"/>
            </a:xfrm>
            <a:prstGeom prst="ellipse">
              <a:avLst/>
            </a:prstGeom>
            <a:solidFill>
              <a:schemeClr val="bg2">
                <a:lumMod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21"/>
            <p:cNvSpPr>
              <a:spLocks/>
            </p:cNvSpPr>
            <p:nvPr/>
          </p:nvSpPr>
          <p:spPr bwMode="auto">
            <a:xfrm>
              <a:off x="2983369" y="3965302"/>
              <a:ext cx="118413" cy="351617"/>
            </a:xfrm>
            <a:custGeom>
              <a:avLst/>
              <a:gdLst>
                <a:gd name="T0" fmla="*/ 0 w 29"/>
                <a:gd name="T1" fmla="*/ 15 h 61"/>
                <a:gd name="T2" fmla="*/ 15 w 29"/>
                <a:gd name="T3" fmla="*/ 61 h 61"/>
                <a:gd name="T4" fmla="*/ 29 w 29"/>
                <a:gd name="T5" fmla="*/ 15 h 61"/>
                <a:gd name="T6" fmla="*/ 15 w 29"/>
                <a:gd name="T7" fmla="*/ 0 h 61"/>
                <a:gd name="T8" fmla="*/ 0 w 29"/>
                <a:gd name="T9" fmla="*/ 15 h 61"/>
              </a:gdLst>
              <a:ahLst/>
              <a:cxnLst>
                <a:cxn ang="0">
                  <a:pos x="T0" y="T1"/>
                </a:cxn>
                <a:cxn ang="0">
                  <a:pos x="T2" y="T3"/>
                </a:cxn>
                <a:cxn ang="0">
                  <a:pos x="T4" y="T5"/>
                </a:cxn>
                <a:cxn ang="0">
                  <a:pos x="T6" y="T7"/>
                </a:cxn>
                <a:cxn ang="0">
                  <a:pos x="T8" y="T9"/>
                </a:cxn>
              </a:cxnLst>
              <a:rect l="0" t="0" r="r" b="b"/>
              <a:pathLst>
                <a:path w="29" h="61">
                  <a:moveTo>
                    <a:pt x="0" y="15"/>
                  </a:moveTo>
                  <a:lnTo>
                    <a:pt x="15" y="61"/>
                  </a:lnTo>
                  <a:lnTo>
                    <a:pt x="29" y="15"/>
                  </a:lnTo>
                  <a:lnTo>
                    <a:pt x="15" y="0"/>
                  </a:lnTo>
                  <a:lnTo>
                    <a:pt x="0" y="15"/>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6"/>
            <p:cNvSpPr>
              <a:spLocks/>
            </p:cNvSpPr>
            <p:nvPr/>
          </p:nvSpPr>
          <p:spPr bwMode="auto">
            <a:xfrm>
              <a:off x="2646532" y="3975365"/>
              <a:ext cx="792088" cy="559124"/>
            </a:xfrm>
            <a:custGeom>
              <a:avLst/>
              <a:gdLst>
                <a:gd name="T0" fmla="*/ 274 w 426"/>
                <a:gd name="T1" fmla="*/ 0 h 213"/>
                <a:gd name="T2" fmla="*/ 214 w 426"/>
                <a:gd name="T3" fmla="*/ 179 h 213"/>
                <a:gd name="T4" fmla="*/ 152 w 426"/>
                <a:gd name="T5" fmla="*/ 0 h 213"/>
                <a:gd name="T6" fmla="*/ 0 w 426"/>
                <a:gd name="T7" fmla="*/ 213 h 213"/>
                <a:gd name="T8" fmla="*/ 426 w 426"/>
                <a:gd name="T9" fmla="*/ 213 h 213"/>
                <a:gd name="T10" fmla="*/ 274 w 426"/>
                <a:gd name="T11" fmla="*/ 0 h 213"/>
              </a:gdLst>
              <a:ahLst/>
              <a:cxnLst>
                <a:cxn ang="0">
                  <a:pos x="T0" y="T1"/>
                </a:cxn>
                <a:cxn ang="0">
                  <a:pos x="T2" y="T3"/>
                </a:cxn>
                <a:cxn ang="0">
                  <a:pos x="T4" y="T5"/>
                </a:cxn>
                <a:cxn ang="0">
                  <a:pos x="T6" y="T7"/>
                </a:cxn>
                <a:cxn ang="0">
                  <a:pos x="T8" y="T9"/>
                </a:cxn>
                <a:cxn ang="0">
                  <a:pos x="T10" y="T11"/>
                </a:cxn>
              </a:cxnLst>
              <a:rect l="0" t="0" r="r" b="b"/>
              <a:pathLst>
                <a:path w="426" h="213">
                  <a:moveTo>
                    <a:pt x="274" y="0"/>
                  </a:moveTo>
                  <a:cubicBezTo>
                    <a:pt x="214" y="179"/>
                    <a:pt x="214" y="179"/>
                    <a:pt x="214" y="179"/>
                  </a:cubicBezTo>
                  <a:cubicBezTo>
                    <a:pt x="152" y="0"/>
                    <a:pt x="152" y="0"/>
                    <a:pt x="152" y="0"/>
                  </a:cubicBezTo>
                  <a:cubicBezTo>
                    <a:pt x="54" y="0"/>
                    <a:pt x="0" y="95"/>
                    <a:pt x="0" y="213"/>
                  </a:cubicBezTo>
                  <a:cubicBezTo>
                    <a:pt x="426" y="213"/>
                    <a:pt x="426" y="213"/>
                    <a:pt x="426" y="213"/>
                  </a:cubicBezTo>
                  <a:cubicBezTo>
                    <a:pt x="426" y="95"/>
                    <a:pt x="372" y="0"/>
                    <a:pt x="274" y="0"/>
                  </a:cubicBezTo>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文本框 88"/>
            <p:cNvSpPr txBox="1"/>
            <p:nvPr/>
          </p:nvSpPr>
          <p:spPr>
            <a:xfrm>
              <a:off x="2430508" y="4534489"/>
              <a:ext cx="1421412" cy="461665"/>
            </a:xfrm>
            <a:prstGeom prst="rect">
              <a:avLst/>
            </a:prstGeom>
            <a:noFill/>
          </p:spPr>
          <p:txBody>
            <a:bodyPr wrap="square" rtlCol="0">
              <a:spAutoFit/>
            </a:bodyPr>
            <a:lstStyle/>
            <a:p>
              <a:pPr algn="ctr"/>
              <a:r>
                <a:rPr lang="en-US" altLang="zh-CN" sz="1200" dirty="0" err="1" smtClean="0"/>
                <a:t>Sp;ring</a:t>
              </a:r>
              <a:r>
                <a:rPr lang="en-US" altLang="zh-CN" sz="1200" dirty="0" smtClean="0"/>
                <a:t> cloud </a:t>
              </a:r>
            </a:p>
            <a:p>
              <a:pPr algn="ctr"/>
              <a:r>
                <a:rPr lang="en-US" altLang="zh-CN" sz="1200" dirty="0" err="1" smtClean="0"/>
                <a:t>Netfilx</a:t>
              </a:r>
              <a:endParaRPr lang="zh-CN" altLang="en-US" sz="1200" dirty="0"/>
            </a:p>
          </p:txBody>
        </p:sp>
      </p:grpSp>
      <p:grpSp>
        <p:nvGrpSpPr>
          <p:cNvPr id="90" name="组合 89"/>
          <p:cNvGrpSpPr/>
          <p:nvPr/>
        </p:nvGrpSpPr>
        <p:grpSpPr>
          <a:xfrm>
            <a:off x="-40704" y="3507854"/>
            <a:ext cx="1421412" cy="1290934"/>
            <a:chOff x="2430508" y="3520554"/>
            <a:chExt cx="1421412" cy="1290934"/>
          </a:xfrm>
        </p:grpSpPr>
        <p:sp>
          <p:nvSpPr>
            <p:cNvPr id="91" name="Oval 119"/>
            <p:cNvSpPr>
              <a:spLocks noChangeArrowheads="1"/>
            </p:cNvSpPr>
            <p:nvPr/>
          </p:nvSpPr>
          <p:spPr bwMode="auto">
            <a:xfrm>
              <a:off x="2881298" y="3520554"/>
              <a:ext cx="322556" cy="443032"/>
            </a:xfrm>
            <a:prstGeom prst="ellipse">
              <a:avLst/>
            </a:prstGeom>
            <a:solidFill>
              <a:schemeClr val="bg2">
                <a:lumMod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21"/>
            <p:cNvSpPr>
              <a:spLocks/>
            </p:cNvSpPr>
            <p:nvPr/>
          </p:nvSpPr>
          <p:spPr bwMode="auto">
            <a:xfrm>
              <a:off x="2983369" y="3965302"/>
              <a:ext cx="118413" cy="351617"/>
            </a:xfrm>
            <a:custGeom>
              <a:avLst/>
              <a:gdLst>
                <a:gd name="T0" fmla="*/ 0 w 29"/>
                <a:gd name="T1" fmla="*/ 15 h 61"/>
                <a:gd name="T2" fmla="*/ 15 w 29"/>
                <a:gd name="T3" fmla="*/ 61 h 61"/>
                <a:gd name="T4" fmla="*/ 29 w 29"/>
                <a:gd name="T5" fmla="*/ 15 h 61"/>
                <a:gd name="T6" fmla="*/ 15 w 29"/>
                <a:gd name="T7" fmla="*/ 0 h 61"/>
                <a:gd name="T8" fmla="*/ 0 w 29"/>
                <a:gd name="T9" fmla="*/ 15 h 61"/>
              </a:gdLst>
              <a:ahLst/>
              <a:cxnLst>
                <a:cxn ang="0">
                  <a:pos x="T0" y="T1"/>
                </a:cxn>
                <a:cxn ang="0">
                  <a:pos x="T2" y="T3"/>
                </a:cxn>
                <a:cxn ang="0">
                  <a:pos x="T4" y="T5"/>
                </a:cxn>
                <a:cxn ang="0">
                  <a:pos x="T6" y="T7"/>
                </a:cxn>
                <a:cxn ang="0">
                  <a:pos x="T8" y="T9"/>
                </a:cxn>
              </a:cxnLst>
              <a:rect l="0" t="0" r="r" b="b"/>
              <a:pathLst>
                <a:path w="29" h="61">
                  <a:moveTo>
                    <a:pt x="0" y="15"/>
                  </a:moveTo>
                  <a:lnTo>
                    <a:pt x="15" y="61"/>
                  </a:lnTo>
                  <a:lnTo>
                    <a:pt x="29" y="15"/>
                  </a:lnTo>
                  <a:lnTo>
                    <a:pt x="15" y="0"/>
                  </a:lnTo>
                  <a:lnTo>
                    <a:pt x="0" y="15"/>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26"/>
            <p:cNvSpPr>
              <a:spLocks/>
            </p:cNvSpPr>
            <p:nvPr/>
          </p:nvSpPr>
          <p:spPr bwMode="auto">
            <a:xfrm>
              <a:off x="2646532" y="3975365"/>
              <a:ext cx="792088" cy="559124"/>
            </a:xfrm>
            <a:custGeom>
              <a:avLst/>
              <a:gdLst>
                <a:gd name="T0" fmla="*/ 274 w 426"/>
                <a:gd name="T1" fmla="*/ 0 h 213"/>
                <a:gd name="T2" fmla="*/ 214 w 426"/>
                <a:gd name="T3" fmla="*/ 179 h 213"/>
                <a:gd name="T4" fmla="*/ 152 w 426"/>
                <a:gd name="T5" fmla="*/ 0 h 213"/>
                <a:gd name="T6" fmla="*/ 0 w 426"/>
                <a:gd name="T7" fmla="*/ 213 h 213"/>
                <a:gd name="T8" fmla="*/ 426 w 426"/>
                <a:gd name="T9" fmla="*/ 213 h 213"/>
                <a:gd name="T10" fmla="*/ 274 w 426"/>
                <a:gd name="T11" fmla="*/ 0 h 213"/>
              </a:gdLst>
              <a:ahLst/>
              <a:cxnLst>
                <a:cxn ang="0">
                  <a:pos x="T0" y="T1"/>
                </a:cxn>
                <a:cxn ang="0">
                  <a:pos x="T2" y="T3"/>
                </a:cxn>
                <a:cxn ang="0">
                  <a:pos x="T4" y="T5"/>
                </a:cxn>
                <a:cxn ang="0">
                  <a:pos x="T6" y="T7"/>
                </a:cxn>
                <a:cxn ang="0">
                  <a:pos x="T8" y="T9"/>
                </a:cxn>
                <a:cxn ang="0">
                  <a:pos x="T10" y="T11"/>
                </a:cxn>
              </a:cxnLst>
              <a:rect l="0" t="0" r="r" b="b"/>
              <a:pathLst>
                <a:path w="426" h="213">
                  <a:moveTo>
                    <a:pt x="274" y="0"/>
                  </a:moveTo>
                  <a:cubicBezTo>
                    <a:pt x="214" y="179"/>
                    <a:pt x="214" y="179"/>
                    <a:pt x="214" y="179"/>
                  </a:cubicBezTo>
                  <a:cubicBezTo>
                    <a:pt x="152" y="0"/>
                    <a:pt x="152" y="0"/>
                    <a:pt x="152" y="0"/>
                  </a:cubicBezTo>
                  <a:cubicBezTo>
                    <a:pt x="54" y="0"/>
                    <a:pt x="0" y="95"/>
                    <a:pt x="0" y="213"/>
                  </a:cubicBezTo>
                  <a:cubicBezTo>
                    <a:pt x="426" y="213"/>
                    <a:pt x="426" y="213"/>
                    <a:pt x="426" y="213"/>
                  </a:cubicBezTo>
                  <a:cubicBezTo>
                    <a:pt x="426" y="95"/>
                    <a:pt x="372" y="0"/>
                    <a:pt x="274" y="0"/>
                  </a:cubicBezTo>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文本框 93"/>
            <p:cNvSpPr txBox="1"/>
            <p:nvPr/>
          </p:nvSpPr>
          <p:spPr>
            <a:xfrm>
              <a:off x="2430508" y="4534489"/>
              <a:ext cx="1421412" cy="276999"/>
            </a:xfrm>
            <a:prstGeom prst="rect">
              <a:avLst/>
            </a:prstGeom>
            <a:noFill/>
          </p:spPr>
          <p:txBody>
            <a:bodyPr wrap="square" rtlCol="0">
              <a:spAutoFit/>
            </a:bodyPr>
            <a:lstStyle/>
            <a:p>
              <a:pPr algn="ctr"/>
              <a:r>
                <a:rPr lang="en-US" altLang="zh-CN" sz="1200" dirty="0" err="1" smtClean="0"/>
                <a:t>Sp;ring</a:t>
              </a:r>
              <a:r>
                <a:rPr lang="en-US" altLang="zh-CN" sz="1200" dirty="0" smtClean="0"/>
                <a:t> cloud</a:t>
              </a:r>
              <a:endParaRPr lang="zh-CN" altLang="en-US" sz="1200" dirty="0"/>
            </a:p>
          </p:txBody>
        </p:sp>
      </p:grpSp>
      <p:sp>
        <p:nvSpPr>
          <p:cNvPr id="13" name="文本框 12"/>
          <p:cNvSpPr txBox="1"/>
          <p:nvPr/>
        </p:nvSpPr>
        <p:spPr>
          <a:xfrm>
            <a:off x="1236692" y="868174"/>
            <a:ext cx="1607116" cy="369332"/>
          </a:xfrm>
          <a:prstGeom prst="rect">
            <a:avLst/>
          </a:prstGeom>
          <a:noFill/>
        </p:spPr>
        <p:txBody>
          <a:bodyPr wrap="square" rtlCol="0">
            <a:spAutoFit/>
          </a:bodyPr>
          <a:lstStyle/>
          <a:p>
            <a:r>
              <a:rPr lang="zh-CN" altLang="en-US" dirty="0" smtClean="0"/>
              <a:t>微服务平台</a:t>
            </a:r>
            <a:endParaRPr lang="zh-CN" altLang="en-US" dirty="0"/>
          </a:p>
        </p:txBody>
      </p:sp>
      <p:cxnSp>
        <p:nvCxnSpPr>
          <p:cNvPr id="15" name="直接连接符 14"/>
          <p:cNvCxnSpPr/>
          <p:nvPr/>
        </p:nvCxnSpPr>
        <p:spPr>
          <a:xfrm>
            <a:off x="4211960" y="771912"/>
            <a:ext cx="0" cy="4211542"/>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4033115" y="3816932"/>
            <a:ext cx="358611" cy="807615"/>
            <a:chOff x="4033115" y="3816932"/>
            <a:chExt cx="358611" cy="807615"/>
          </a:xfrm>
        </p:grpSpPr>
        <p:sp>
          <p:nvSpPr>
            <p:cNvPr id="95" name="椭圆 94"/>
            <p:cNvSpPr/>
            <p:nvPr/>
          </p:nvSpPr>
          <p:spPr>
            <a:xfrm>
              <a:off x="4033115" y="3816932"/>
              <a:ext cx="357690" cy="32460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4034036" y="4299942"/>
              <a:ext cx="357690" cy="32460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p:cNvGrpSpPr/>
          <p:nvPr/>
        </p:nvGrpSpPr>
        <p:grpSpPr>
          <a:xfrm>
            <a:off x="4470966" y="915566"/>
            <a:ext cx="409339" cy="405403"/>
            <a:chOff x="7991476" y="2768601"/>
            <a:chExt cx="495300" cy="490537"/>
          </a:xfrm>
        </p:grpSpPr>
        <p:sp>
          <p:nvSpPr>
            <p:cNvPr id="98" name="Freeform 3929"/>
            <p:cNvSpPr>
              <a:spLocks/>
            </p:cNvSpPr>
            <p:nvPr/>
          </p:nvSpPr>
          <p:spPr bwMode="auto">
            <a:xfrm>
              <a:off x="7991476" y="2768601"/>
              <a:ext cx="338138" cy="430213"/>
            </a:xfrm>
            <a:custGeom>
              <a:avLst/>
              <a:gdLst>
                <a:gd name="T0" fmla="*/ 44 w 90"/>
                <a:gd name="T1" fmla="*/ 104 h 115"/>
                <a:gd name="T2" fmla="*/ 25 w 90"/>
                <a:gd name="T3" fmla="*/ 45 h 115"/>
                <a:gd name="T4" fmla="*/ 84 w 90"/>
                <a:gd name="T5" fmla="*/ 25 h 115"/>
                <a:gd name="T6" fmla="*/ 90 w 90"/>
                <a:gd name="T7" fmla="*/ 14 h 115"/>
                <a:gd name="T8" fmla="*/ 14 w 90"/>
                <a:gd name="T9" fmla="*/ 40 h 115"/>
                <a:gd name="T10" fmla="*/ 39 w 90"/>
                <a:gd name="T11" fmla="*/ 115 h 115"/>
                <a:gd name="T12" fmla="*/ 44 w 90"/>
                <a:gd name="T13" fmla="*/ 104 h 115"/>
              </a:gdLst>
              <a:ahLst/>
              <a:cxnLst>
                <a:cxn ang="0">
                  <a:pos x="T0" y="T1"/>
                </a:cxn>
                <a:cxn ang="0">
                  <a:pos x="T2" y="T3"/>
                </a:cxn>
                <a:cxn ang="0">
                  <a:pos x="T4" y="T5"/>
                </a:cxn>
                <a:cxn ang="0">
                  <a:pos x="T6" y="T7"/>
                </a:cxn>
                <a:cxn ang="0">
                  <a:pos x="T8" y="T9"/>
                </a:cxn>
                <a:cxn ang="0">
                  <a:pos x="T10" y="T11"/>
                </a:cxn>
                <a:cxn ang="0">
                  <a:pos x="T12" y="T13"/>
                </a:cxn>
              </a:cxnLst>
              <a:rect l="0" t="0" r="r" b="b"/>
              <a:pathLst>
                <a:path w="90" h="115">
                  <a:moveTo>
                    <a:pt x="44" y="104"/>
                  </a:moveTo>
                  <a:cubicBezTo>
                    <a:pt x="23" y="93"/>
                    <a:pt x="15" y="67"/>
                    <a:pt x="25" y="45"/>
                  </a:cubicBezTo>
                  <a:cubicBezTo>
                    <a:pt x="36" y="24"/>
                    <a:pt x="62" y="15"/>
                    <a:pt x="84" y="25"/>
                  </a:cubicBezTo>
                  <a:cubicBezTo>
                    <a:pt x="90" y="14"/>
                    <a:pt x="90" y="14"/>
                    <a:pt x="90" y="14"/>
                  </a:cubicBezTo>
                  <a:cubicBezTo>
                    <a:pt x="62" y="0"/>
                    <a:pt x="27" y="11"/>
                    <a:pt x="14" y="40"/>
                  </a:cubicBezTo>
                  <a:cubicBezTo>
                    <a:pt x="0" y="68"/>
                    <a:pt x="11" y="101"/>
                    <a:pt x="39" y="115"/>
                  </a:cubicBezTo>
                  <a:lnTo>
                    <a:pt x="44" y="104"/>
                  </a:ln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930"/>
            <p:cNvSpPr>
              <a:spLocks/>
            </p:cNvSpPr>
            <p:nvPr/>
          </p:nvSpPr>
          <p:spPr bwMode="auto">
            <a:xfrm>
              <a:off x="8150226" y="2824163"/>
              <a:ext cx="336550" cy="434975"/>
            </a:xfrm>
            <a:custGeom>
              <a:avLst/>
              <a:gdLst>
                <a:gd name="T0" fmla="*/ 45 w 90"/>
                <a:gd name="T1" fmla="*/ 12 h 116"/>
                <a:gd name="T2" fmla="*/ 64 w 90"/>
                <a:gd name="T3" fmla="*/ 70 h 116"/>
                <a:gd name="T4" fmla="*/ 5 w 90"/>
                <a:gd name="T5" fmla="*/ 90 h 116"/>
                <a:gd name="T6" fmla="*/ 0 w 90"/>
                <a:gd name="T7" fmla="*/ 102 h 116"/>
                <a:gd name="T8" fmla="*/ 76 w 90"/>
                <a:gd name="T9" fmla="*/ 76 h 116"/>
                <a:gd name="T10" fmla="*/ 51 w 90"/>
                <a:gd name="T11" fmla="*/ 0 h 116"/>
                <a:gd name="T12" fmla="*/ 45 w 90"/>
                <a:gd name="T13" fmla="*/ 12 h 116"/>
              </a:gdLst>
              <a:ahLst/>
              <a:cxnLst>
                <a:cxn ang="0">
                  <a:pos x="T0" y="T1"/>
                </a:cxn>
                <a:cxn ang="0">
                  <a:pos x="T2" y="T3"/>
                </a:cxn>
                <a:cxn ang="0">
                  <a:pos x="T4" y="T5"/>
                </a:cxn>
                <a:cxn ang="0">
                  <a:pos x="T6" y="T7"/>
                </a:cxn>
                <a:cxn ang="0">
                  <a:pos x="T8" y="T9"/>
                </a:cxn>
                <a:cxn ang="0">
                  <a:pos x="T10" y="T11"/>
                </a:cxn>
                <a:cxn ang="0">
                  <a:pos x="T12" y="T13"/>
                </a:cxn>
              </a:cxnLst>
              <a:rect l="0" t="0" r="r" b="b"/>
              <a:pathLst>
                <a:path w="90" h="116">
                  <a:moveTo>
                    <a:pt x="45" y="12"/>
                  </a:moveTo>
                  <a:cubicBezTo>
                    <a:pt x="66" y="23"/>
                    <a:pt x="75" y="49"/>
                    <a:pt x="64" y="70"/>
                  </a:cubicBezTo>
                  <a:cubicBezTo>
                    <a:pt x="54" y="92"/>
                    <a:pt x="27" y="101"/>
                    <a:pt x="5" y="90"/>
                  </a:cubicBezTo>
                  <a:cubicBezTo>
                    <a:pt x="0" y="102"/>
                    <a:pt x="0" y="102"/>
                    <a:pt x="0" y="102"/>
                  </a:cubicBezTo>
                  <a:cubicBezTo>
                    <a:pt x="28" y="116"/>
                    <a:pt x="62" y="104"/>
                    <a:pt x="76" y="76"/>
                  </a:cubicBezTo>
                  <a:cubicBezTo>
                    <a:pt x="90" y="48"/>
                    <a:pt x="78" y="14"/>
                    <a:pt x="51" y="0"/>
                  </a:cubicBezTo>
                  <a:lnTo>
                    <a:pt x="45" y="12"/>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31"/>
            <p:cNvSpPr>
              <a:spLocks/>
            </p:cNvSpPr>
            <p:nvPr/>
          </p:nvSpPr>
          <p:spPr bwMode="auto">
            <a:xfrm>
              <a:off x="8074026" y="3113088"/>
              <a:ext cx="134938" cy="131763"/>
            </a:xfrm>
            <a:custGeom>
              <a:avLst/>
              <a:gdLst>
                <a:gd name="T0" fmla="*/ 26 w 85"/>
                <a:gd name="T1" fmla="*/ 83 h 83"/>
                <a:gd name="T2" fmla="*/ 0 w 85"/>
                <a:gd name="T3" fmla="*/ 0 h 83"/>
                <a:gd name="T4" fmla="*/ 85 w 85"/>
                <a:gd name="T5" fmla="*/ 19 h 83"/>
                <a:gd name="T6" fmla="*/ 26 w 85"/>
                <a:gd name="T7" fmla="*/ 83 h 83"/>
              </a:gdLst>
              <a:ahLst/>
              <a:cxnLst>
                <a:cxn ang="0">
                  <a:pos x="T0" y="T1"/>
                </a:cxn>
                <a:cxn ang="0">
                  <a:pos x="T2" y="T3"/>
                </a:cxn>
                <a:cxn ang="0">
                  <a:pos x="T4" y="T5"/>
                </a:cxn>
                <a:cxn ang="0">
                  <a:pos x="T6" y="T7"/>
                </a:cxn>
              </a:cxnLst>
              <a:rect l="0" t="0" r="r" b="b"/>
              <a:pathLst>
                <a:path w="85" h="83">
                  <a:moveTo>
                    <a:pt x="26" y="83"/>
                  </a:moveTo>
                  <a:lnTo>
                    <a:pt x="0" y="0"/>
                  </a:lnTo>
                  <a:lnTo>
                    <a:pt x="85" y="19"/>
                  </a:lnTo>
                  <a:lnTo>
                    <a:pt x="26" y="83"/>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932"/>
            <p:cNvSpPr>
              <a:spLocks/>
            </p:cNvSpPr>
            <p:nvPr/>
          </p:nvSpPr>
          <p:spPr bwMode="auto">
            <a:xfrm>
              <a:off x="8269288" y="2782888"/>
              <a:ext cx="131763" cy="131763"/>
            </a:xfrm>
            <a:custGeom>
              <a:avLst/>
              <a:gdLst>
                <a:gd name="T0" fmla="*/ 59 w 83"/>
                <a:gd name="T1" fmla="*/ 0 h 83"/>
                <a:gd name="T2" fmla="*/ 83 w 83"/>
                <a:gd name="T3" fmla="*/ 83 h 83"/>
                <a:gd name="T4" fmla="*/ 0 w 83"/>
                <a:gd name="T5" fmla="*/ 62 h 83"/>
                <a:gd name="T6" fmla="*/ 59 w 83"/>
                <a:gd name="T7" fmla="*/ 0 h 83"/>
              </a:gdLst>
              <a:ahLst/>
              <a:cxnLst>
                <a:cxn ang="0">
                  <a:pos x="T0" y="T1"/>
                </a:cxn>
                <a:cxn ang="0">
                  <a:pos x="T2" y="T3"/>
                </a:cxn>
                <a:cxn ang="0">
                  <a:pos x="T4" y="T5"/>
                </a:cxn>
                <a:cxn ang="0">
                  <a:pos x="T6" y="T7"/>
                </a:cxn>
              </a:cxnLst>
              <a:rect l="0" t="0" r="r" b="b"/>
              <a:pathLst>
                <a:path w="83" h="83">
                  <a:moveTo>
                    <a:pt x="59" y="0"/>
                  </a:moveTo>
                  <a:lnTo>
                    <a:pt x="83" y="83"/>
                  </a:lnTo>
                  <a:lnTo>
                    <a:pt x="0" y="62"/>
                  </a:lnTo>
                  <a:lnTo>
                    <a:pt x="59" y="0"/>
                  </a:ln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933"/>
            <p:cNvSpPr>
              <a:spLocks/>
            </p:cNvSpPr>
            <p:nvPr/>
          </p:nvSpPr>
          <p:spPr bwMode="auto">
            <a:xfrm>
              <a:off x="8112126" y="2911476"/>
              <a:ext cx="239713" cy="193675"/>
            </a:xfrm>
            <a:custGeom>
              <a:avLst/>
              <a:gdLst>
                <a:gd name="T0" fmla="*/ 53 w 64"/>
                <a:gd name="T1" fmla="*/ 42 h 52"/>
                <a:gd name="T2" fmla="*/ 43 w 64"/>
                <a:gd name="T3" fmla="*/ 12 h 52"/>
                <a:gd name="T4" fmla="*/ 0 w 64"/>
                <a:gd name="T5" fmla="*/ 10 h 52"/>
                <a:gd name="T6" fmla="*/ 22 w 64"/>
                <a:gd name="T7" fmla="*/ 29 h 52"/>
                <a:gd name="T8" fmla="*/ 53 w 64"/>
                <a:gd name="T9" fmla="*/ 42 h 52"/>
              </a:gdLst>
              <a:ahLst/>
              <a:cxnLst>
                <a:cxn ang="0">
                  <a:pos x="T0" y="T1"/>
                </a:cxn>
                <a:cxn ang="0">
                  <a:pos x="T2" y="T3"/>
                </a:cxn>
                <a:cxn ang="0">
                  <a:pos x="T4" y="T5"/>
                </a:cxn>
                <a:cxn ang="0">
                  <a:pos x="T6" y="T7"/>
                </a:cxn>
                <a:cxn ang="0">
                  <a:pos x="T8" y="T9"/>
                </a:cxn>
              </a:cxnLst>
              <a:rect l="0" t="0" r="r" b="b"/>
              <a:pathLst>
                <a:path w="64" h="52">
                  <a:moveTo>
                    <a:pt x="53" y="42"/>
                  </a:moveTo>
                  <a:cubicBezTo>
                    <a:pt x="53" y="42"/>
                    <a:pt x="64" y="25"/>
                    <a:pt x="43" y="12"/>
                  </a:cubicBezTo>
                  <a:cubicBezTo>
                    <a:pt x="23" y="0"/>
                    <a:pt x="0" y="10"/>
                    <a:pt x="0" y="10"/>
                  </a:cubicBezTo>
                  <a:cubicBezTo>
                    <a:pt x="0" y="10"/>
                    <a:pt x="18" y="18"/>
                    <a:pt x="22" y="29"/>
                  </a:cubicBezTo>
                  <a:cubicBezTo>
                    <a:pt x="26" y="42"/>
                    <a:pt x="44" y="52"/>
                    <a:pt x="53" y="42"/>
                  </a:cubicBez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934"/>
            <p:cNvSpPr>
              <a:spLocks/>
            </p:cNvSpPr>
            <p:nvPr/>
          </p:nvSpPr>
          <p:spPr bwMode="auto">
            <a:xfrm>
              <a:off x="8145463" y="2952751"/>
              <a:ext cx="184150" cy="182563"/>
            </a:xfrm>
            <a:custGeom>
              <a:avLst/>
              <a:gdLst>
                <a:gd name="T0" fmla="*/ 49 w 49"/>
                <a:gd name="T1" fmla="*/ 45 h 49"/>
                <a:gd name="T2" fmla="*/ 44 w 49"/>
                <a:gd name="T3" fmla="*/ 31 h 49"/>
                <a:gd name="T4" fmla="*/ 0 w 49"/>
                <a:gd name="T5" fmla="*/ 0 h 49"/>
                <a:gd name="T6" fmla="*/ 41 w 49"/>
                <a:gd name="T7" fmla="*/ 32 h 49"/>
                <a:gd name="T8" fmla="*/ 44 w 49"/>
                <a:gd name="T9" fmla="*/ 47 h 49"/>
                <a:gd name="T10" fmla="*/ 49 w 49"/>
                <a:gd name="T11" fmla="*/ 45 h 49"/>
              </a:gdLst>
              <a:ahLst/>
              <a:cxnLst>
                <a:cxn ang="0">
                  <a:pos x="T0" y="T1"/>
                </a:cxn>
                <a:cxn ang="0">
                  <a:pos x="T2" y="T3"/>
                </a:cxn>
                <a:cxn ang="0">
                  <a:pos x="T4" y="T5"/>
                </a:cxn>
                <a:cxn ang="0">
                  <a:pos x="T6" y="T7"/>
                </a:cxn>
                <a:cxn ang="0">
                  <a:pos x="T8" y="T9"/>
                </a:cxn>
                <a:cxn ang="0">
                  <a:pos x="T10" y="T11"/>
                </a:cxn>
              </a:cxnLst>
              <a:rect l="0" t="0" r="r" b="b"/>
              <a:pathLst>
                <a:path w="49" h="49">
                  <a:moveTo>
                    <a:pt x="49" y="45"/>
                  </a:moveTo>
                  <a:cubicBezTo>
                    <a:pt x="49" y="45"/>
                    <a:pt x="46" y="36"/>
                    <a:pt x="44" y="31"/>
                  </a:cubicBezTo>
                  <a:cubicBezTo>
                    <a:pt x="39" y="21"/>
                    <a:pt x="26" y="3"/>
                    <a:pt x="0" y="0"/>
                  </a:cubicBezTo>
                  <a:cubicBezTo>
                    <a:pt x="0" y="0"/>
                    <a:pt x="29" y="4"/>
                    <a:pt x="41" y="32"/>
                  </a:cubicBezTo>
                  <a:cubicBezTo>
                    <a:pt x="44" y="40"/>
                    <a:pt x="44" y="44"/>
                    <a:pt x="44" y="47"/>
                  </a:cubicBezTo>
                  <a:cubicBezTo>
                    <a:pt x="44" y="47"/>
                    <a:pt x="46" y="49"/>
                    <a:pt x="49" y="45"/>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935"/>
            <p:cNvSpPr>
              <a:spLocks/>
            </p:cNvSpPr>
            <p:nvPr/>
          </p:nvSpPr>
          <p:spPr bwMode="auto">
            <a:xfrm>
              <a:off x="8274051" y="2967038"/>
              <a:ext cx="41275" cy="93663"/>
            </a:xfrm>
            <a:custGeom>
              <a:avLst/>
              <a:gdLst>
                <a:gd name="T0" fmla="*/ 8 w 11"/>
                <a:gd name="T1" fmla="*/ 25 h 25"/>
                <a:gd name="T2" fmla="*/ 0 w 11"/>
                <a:gd name="T3" fmla="*/ 0 h 25"/>
                <a:gd name="T4" fmla="*/ 6 w 11"/>
                <a:gd name="T5" fmla="*/ 23 h 25"/>
                <a:gd name="T6" fmla="*/ 8 w 11"/>
                <a:gd name="T7" fmla="*/ 25 h 25"/>
              </a:gdLst>
              <a:ahLst/>
              <a:cxnLst>
                <a:cxn ang="0">
                  <a:pos x="T0" y="T1"/>
                </a:cxn>
                <a:cxn ang="0">
                  <a:pos x="T2" y="T3"/>
                </a:cxn>
                <a:cxn ang="0">
                  <a:pos x="T4" y="T5"/>
                </a:cxn>
                <a:cxn ang="0">
                  <a:pos x="T6" y="T7"/>
                </a:cxn>
              </a:cxnLst>
              <a:rect l="0" t="0" r="r" b="b"/>
              <a:pathLst>
                <a:path w="11" h="25">
                  <a:moveTo>
                    <a:pt x="8" y="25"/>
                  </a:moveTo>
                  <a:cubicBezTo>
                    <a:pt x="8" y="25"/>
                    <a:pt x="11" y="10"/>
                    <a:pt x="0" y="0"/>
                  </a:cubicBezTo>
                  <a:cubicBezTo>
                    <a:pt x="0" y="0"/>
                    <a:pt x="9" y="7"/>
                    <a:pt x="6" y="23"/>
                  </a:cubicBezTo>
                  <a:lnTo>
                    <a:pt x="8" y="25"/>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936"/>
            <p:cNvSpPr>
              <a:spLocks/>
            </p:cNvSpPr>
            <p:nvPr/>
          </p:nvSpPr>
          <p:spPr bwMode="auto">
            <a:xfrm>
              <a:off x="8232776" y="2947988"/>
              <a:ext cx="41275" cy="71438"/>
            </a:xfrm>
            <a:custGeom>
              <a:avLst/>
              <a:gdLst>
                <a:gd name="T0" fmla="*/ 11 w 11"/>
                <a:gd name="T1" fmla="*/ 19 h 19"/>
                <a:gd name="T2" fmla="*/ 0 w 11"/>
                <a:gd name="T3" fmla="*/ 0 h 19"/>
                <a:gd name="T4" fmla="*/ 9 w 11"/>
                <a:gd name="T5" fmla="*/ 17 h 19"/>
                <a:gd name="T6" fmla="*/ 11 w 11"/>
                <a:gd name="T7" fmla="*/ 19 h 19"/>
              </a:gdLst>
              <a:ahLst/>
              <a:cxnLst>
                <a:cxn ang="0">
                  <a:pos x="T0" y="T1"/>
                </a:cxn>
                <a:cxn ang="0">
                  <a:pos x="T2" y="T3"/>
                </a:cxn>
                <a:cxn ang="0">
                  <a:pos x="T4" y="T5"/>
                </a:cxn>
                <a:cxn ang="0">
                  <a:pos x="T6" y="T7"/>
                </a:cxn>
              </a:cxnLst>
              <a:rect l="0" t="0" r="r" b="b"/>
              <a:pathLst>
                <a:path w="11" h="19">
                  <a:moveTo>
                    <a:pt x="11" y="19"/>
                  </a:moveTo>
                  <a:cubicBezTo>
                    <a:pt x="11" y="19"/>
                    <a:pt x="10" y="7"/>
                    <a:pt x="0" y="0"/>
                  </a:cubicBezTo>
                  <a:cubicBezTo>
                    <a:pt x="0" y="0"/>
                    <a:pt x="7" y="5"/>
                    <a:pt x="9" y="17"/>
                  </a:cubicBezTo>
                  <a:lnTo>
                    <a:pt x="11" y="19"/>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937"/>
            <p:cNvSpPr>
              <a:spLocks/>
            </p:cNvSpPr>
            <p:nvPr/>
          </p:nvSpPr>
          <p:spPr bwMode="auto">
            <a:xfrm>
              <a:off x="8213726" y="3030538"/>
              <a:ext cx="74613" cy="33338"/>
            </a:xfrm>
            <a:custGeom>
              <a:avLst/>
              <a:gdLst>
                <a:gd name="T0" fmla="*/ 19 w 20"/>
                <a:gd name="T1" fmla="*/ 3 h 9"/>
                <a:gd name="T2" fmla="*/ 0 w 20"/>
                <a:gd name="T3" fmla="*/ 0 h 9"/>
                <a:gd name="T4" fmla="*/ 20 w 20"/>
                <a:gd name="T5" fmla="*/ 5 h 9"/>
                <a:gd name="T6" fmla="*/ 19 w 20"/>
                <a:gd name="T7" fmla="*/ 3 h 9"/>
              </a:gdLst>
              <a:ahLst/>
              <a:cxnLst>
                <a:cxn ang="0">
                  <a:pos x="T0" y="T1"/>
                </a:cxn>
                <a:cxn ang="0">
                  <a:pos x="T2" y="T3"/>
                </a:cxn>
                <a:cxn ang="0">
                  <a:pos x="T4" y="T5"/>
                </a:cxn>
                <a:cxn ang="0">
                  <a:pos x="T6" y="T7"/>
                </a:cxn>
              </a:cxnLst>
              <a:rect l="0" t="0" r="r" b="b"/>
              <a:pathLst>
                <a:path w="20" h="9">
                  <a:moveTo>
                    <a:pt x="19" y="3"/>
                  </a:moveTo>
                  <a:cubicBezTo>
                    <a:pt x="19" y="3"/>
                    <a:pt x="7" y="7"/>
                    <a:pt x="0" y="0"/>
                  </a:cubicBezTo>
                  <a:cubicBezTo>
                    <a:pt x="0" y="0"/>
                    <a:pt x="9" y="9"/>
                    <a:pt x="20" y="5"/>
                  </a:cubicBezTo>
                  <a:lnTo>
                    <a:pt x="19" y="3"/>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938"/>
            <p:cNvSpPr>
              <a:spLocks/>
            </p:cNvSpPr>
            <p:nvPr/>
          </p:nvSpPr>
          <p:spPr bwMode="auto">
            <a:xfrm>
              <a:off x="8208963" y="3008313"/>
              <a:ext cx="57150" cy="11113"/>
            </a:xfrm>
            <a:custGeom>
              <a:avLst/>
              <a:gdLst>
                <a:gd name="T0" fmla="*/ 14 w 15"/>
                <a:gd name="T1" fmla="*/ 2 h 3"/>
                <a:gd name="T2" fmla="*/ 0 w 15"/>
                <a:gd name="T3" fmla="*/ 0 h 3"/>
                <a:gd name="T4" fmla="*/ 13 w 15"/>
                <a:gd name="T5" fmla="*/ 0 h 3"/>
                <a:gd name="T6" fmla="*/ 14 w 15"/>
                <a:gd name="T7" fmla="*/ 2 h 3"/>
              </a:gdLst>
              <a:ahLst/>
              <a:cxnLst>
                <a:cxn ang="0">
                  <a:pos x="T0" y="T1"/>
                </a:cxn>
                <a:cxn ang="0">
                  <a:pos x="T2" y="T3"/>
                </a:cxn>
                <a:cxn ang="0">
                  <a:pos x="T4" y="T5"/>
                </a:cxn>
                <a:cxn ang="0">
                  <a:pos x="T6" y="T7"/>
                </a:cxn>
              </a:cxnLst>
              <a:rect l="0" t="0" r="r" b="b"/>
              <a:pathLst>
                <a:path w="15" h="3">
                  <a:moveTo>
                    <a:pt x="14" y="2"/>
                  </a:moveTo>
                  <a:cubicBezTo>
                    <a:pt x="15" y="2"/>
                    <a:pt x="7" y="3"/>
                    <a:pt x="0" y="0"/>
                  </a:cubicBezTo>
                  <a:cubicBezTo>
                    <a:pt x="0" y="0"/>
                    <a:pt x="7" y="3"/>
                    <a:pt x="13" y="0"/>
                  </a:cubicBezTo>
                  <a:lnTo>
                    <a:pt x="14" y="2"/>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p:cNvSpPr txBox="1"/>
          <p:nvPr/>
        </p:nvSpPr>
        <p:spPr>
          <a:xfrm>
            <a:off x="5004048" y="915566"/>
            <a:ext cx="2088232" cy="400110"/>
          </a:xfrm>
          <a:prstGeom prst="rect">
            <a:avLst/>
          </a:prstGeom>
          <a:noFill/>
        </p:spPr>
        <p:txBody>
          <a:bodyPr wrap="square" rtlCol="0">
            <a:spAutoFit/>
          </a:bodyPr>
          <a:lstStyle/>
          <a:p>
            <a:r>
              <a:rPr lang="zh-CN" altLang="en-US" sz="2000" dirty="0" smtClean="0"/>
              <a:t>服务注册与发现</a:t>
            </a:r>
            <a:endParaRPr lang="zh-CN" altLang="en-US" sz="2000" dirty="0"/>
          </a:p>
        </p:txBody>
      </p:sp>
      <p:sp>
        <p:nvSpPr>
          <p:cNvPr id="108" name="文本框 107"/>
          <p:cNvSpPr txBox="1"/>
          <p:nvPr/>
        </p:nvSpPr>
        <p:spPr>
          <a:xfrm>
            <a:off x="5220072" y="1315676"/>
            <a:ext cx="2448272" cy="615553"/>
          </a:xfrm>
          <a:prstGeom prst="rect">
            <a:avLst/>
          </a:prstGeom>
          <a:noFill/>
        </p:spPr>
        <p:txBody>
          <a:bodyPr wrap="square" rtlCol="0">
            <a:spAutoFit/>
          </a:bodyPr>
          <a:lstStyle/>
          <a:p>
            <a:r>
              <a:rPr lang="en-US" altLang="zh-CN" dirty="0" smtClean="0"/>
              <a:t> </a:t>
            </a:r>
            <a:r>
              <a:rPr lang="en-US" altLang="zh-CN" sz="1600" dirty="0" smtClean="0"/>
              <a:t>-   Netflix Eureka</a:t>
            </a:r>
          </a:p>
          <a:p>
            <a:r>
              <a:rPr lang="en-US" altLang="zh-CN" sz="1600" dirty="0" smtClean="0"/>
              <a:t> -   </a:t>
            </a:r>
            <a:r>
              <a:rPr lang="en-US" altLang="zh-CN" sz="1600" u="sng" dirty="0" err="1" smtClean="0"/>
              <a:t>Alibaba</a:t>
            </a:r>
            <a:r>
              <a:rPr lang="en-US" altLang="zh-CN" sz="1600" u="sng" dirty="0" smtClean="0"/>
              <a:t> </a:t>
            </a:r>
            <a:r>
              <a:rPr lang="en-US" altLang="zh-CN" sz="1600" u="sng" dirty="0" err="1" smtClean="0"/>
              <a:t>Nacos</a:t>
            </a:r>
            <a:endParaRPr lang="zh-CN" altLang="en-US" sz="1600" u="sng" dirty="0"/>
          </a:p>
        </p:txBody>
      </p:sp>
      <p:grpSp>
        <p:nvGrpSpPr>
          <p:cNvPr id="109" name="组合 108"/>
          <p:cNvGrpSpPr/>
          <p:nvPr/>
        </p:nvGrpSpPr>
        <p:grpSpPr>
          <a:xfrm>
            <a:off x="4470966" y="2060143"/>
            <a:ext cx="409339" cy="405403"/>
            <a:chOff x="7991476" y="2768601"/>
            <a:chExt cx="495300" cy="490537"/>
          </a:xfrm>
        </p:grpSpPr>
        <p:sp>
          <p:nvSpPr>
            <p:cNvPr id="110" name="Freeform 3929"/>
            <p:cNvSpPr>
              <a:spLocks/>
            </p:cNvSpPr>
            <p:nvPr/>
          </p:nvSpPr>
          <p:spPr bwMode="auto">
            <a:xfrm>
              <a:off x="7991476" y="2768601"/>
              <a:ext cx="338138" cy="430213"/>
            </a:xfrm>
            <a:custGeom>
              <a:avLst/>
              <a:gdLst>
                <a:gd name="T0" fmla="*/ 44 w 90"/>
                <a:gd name="T1" fmla="*/ 104 h 115"/>
                <a:gd name="T2" fmla="*/ 25 w 90"/>
                <a:gd name="T3" fmla="*/ 45 h 115"/>
                <a:gd name="T4" fmla="*/ 84 w 90"/>
                <a:gd name="T5" fmla="*/ 25 h 115"/>
                <a:gd name="T6" fmla="*/ 90 w 90"/>
                <a:gd name="T7" fmla="*/ 14 h 115"/>
                <a:gd name="T8" fmla="*/ 14 w 90"/>
                <a:gd name="T9" fmla="*/ 40 h 115"/>
                <a:gd name="T10" fmla="*/ 39 w 90"/>
                <a:gd name="T11" fmla="*/ 115 h 115"/>
                <a:gd name="T12" fmla="*/ 44 w 90"/>
                <a:gd name="T13" fmla="*/ 104 h 115"/>
              </a:gdLst>
              <a:ahLst/>
              <a:cxnLst>
                <a:cxn ang="0">
                  <a:pos x="T0" y="T1"/>
                </a:cxn>
                <a:cxn ang="0">
                  <a:pos x="T2" y="T3"/>
                </a:cxn>
                <a:cxn ang="0">
                  <a:pos x="T4" y="T5"/>
                </a:cxn>
                <a:cxn ang="0">
                  <a:pos x="T6" y="T7"/>
                </a:cxn>
                <a:cxn ang="0">
                  <a:pos x="T8" y="T9"/>
                </a:cxn>
                <a:cxn ang="0">
                  <a:pos x="T10" y="T11"/>
                </a:cxn>
                <a:cxn ang="0">
                  <a:pos x="T12" y="T13"/>
                </a:cxn>
              </a:cxnLst>
              <a:rect l="0" t="0" r="r" b="b"/>
              <a:pathLst>
                <a:path w="90" h="115">
                  <a:moveTo>
                    <a:pt x="44" y="104"/>
                  </a:moveTo>
                  <a:cubicBezTo>
                    <a:pt x="23" y="93"/>
                    <a:pt x="15" y="67"/>
                    <a:pt x="25" y="45"/>
                  </a:cubicBezTo>
                  <a:cubicBezTo>
                    <a:pt x="36" y="24"/>
                    <a:pt x="62" y="15"/>
                    <a:pt x="84" y="25"/>
                  </a:cubicBezTo>
                  <a:cubicBezTo>
                    <a:pt x="90" y="14"/>
                    <a:pt x="90" y="14"/>
                    <a:pt x="90" y="14"/>
                  </a:cubicBezTo>
                  <a:cubicBezTo>
                    <a:pt x="62" y="0"/>
                    <a:pt x="27" y="11"/>
                    <a:pt x="14" y="40"/>
                  </a:cubicBezTo>
                  <a:cubicBezTo>
                    <a:pt x="0" y="68"/>
                    <a:pt x="11" y="101"/>
                    <a:pt x="39" y="115"/>
                  </a:cubicBezTo>
                  <a:lnTo>
                    <a:pt x="44" y="104"/>
                  </a:ln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930"/>
            <p:cNvSpPr>
              <a:spLocks/>
            </p:cNvSpPr>
            <p:nvPr/>
          </p:nvSpPr>
          <p:spPr bwMode="auto">
            <a:xfrm>
              <a:off x="8150226" y="2824163"/>
              <a:ext cx="336550" cy="434975"/>
            </a:xfrm>
            <a:custGeom>
              <a:avLst/>
              <a:gdLst>
                <a:gd name="T0" fmla="*/ 45 w 90"/>
                <a:gd name="T1" fmla="*/ 12 h 116"/>
                <a:gd name="T2" fmla="*/ 64 w 90"/>
                <a:gd name="T3" fmla="*/ 70 h 116"/>
                <a:gd name="T4" fmla="*/ 5 w 90"/>
                <a:gd name="T5" fmla="*/ 90 h 116"/>
                <a:gd name="T6" fmla="*/ 0 w 90"/>
                <a:gd name="T7" fmla="*/ 102 h 116"/>
                <a:gd name="T8" fmla="*/ 76 w 90"/>
                <a:gd name="T9" fmla="*/ 76 h 116"/>
                <a:gd name="T10" fmla="*/ 51 w 90"/>
                <a:gd name="T11" fmla="*/ 0 h 116"/>
                <a:gd name="T12" fmla="*/ 45 w 90"/>
                <a:gd name="T13" fmla="*/ 12 h 116"/>
              </a:gdLst>
              <a:ahLst/>
              <a:cxnLst>
                <a:cxn ang="0">
                  <a:pos x="T0" y="T1"/>
                </a:cxn>
                <a:cxn ang="0">
                  <a:pos x="T2" y="T3"/>
                </a:cxn>
                <a:cxn ang="0">
                  <a:pos x="T4" y="T5"/>
                </a:cxn>
                <a:cxn ang="0">
                  <a:pos x="T6" y="T7"/>
                </a:cxn>
                <a:cxn ang="0">
                  <a:pos x="T8" y="T9"/>
                </a:cxn>
                <a:cxn ang="0">
                  <a:pos x="T10" y="T11"/>
                </a:cxn>
                <a:cxn ang="0">
                  <a:pos x="T12" y="T13"/>
                </a:cxn>
              </a:cxnLst>
              <a:rect l="0" t="0" r="r" b="b"/>
              <a:pathLst>
                <a:path w="90" h="116">
                  <a:moveTo>
                    <a:pt x="45" y="12"/>
                  </a:moveTo>
                  <a:cubicBezTo>
                    <a:pt x="66" y="23"/>
                    <a:pt x="75" y="49"/>
                    <a:pt x="64" y="70"/>
                  </a:cubicBezTo>
                  <a:cubicBezTo>
                    <a:pt x="54" y="92"/>
                    <a:pt x="27" y="101"/>
                    <a:pt x="5" y="90"/>
                  </a:cubicBezTo>
                  <a:cubicBezTo>
                    <a:pt x="0" y="102"/>
                    <a:pt x="0" y="102"/>
                    <a:pt x="0" y="102"/>
                  </a:cubicBezTo>
                  <a:cubicBezTo>
                    <a:pt x="28" y="116"/>
                    <a:pt x="62" y="104"/>
                    <a:pt x="76" y="76"/>
                  </a:cubicBezTo>
                  <a:cubicBezTo>
                    <a:pt x="90" y="48"/>
                    <a:pt x="78" y="14"/>
                    <a:pt x="51" y="0"/>
                  </a:cubicBezTo>
                  <a:lnTo>
                    <a:pt x="45" y="12"/>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31"/>
            <p:cNvSpPr>
              <a:spLocks/>
            </p:cNvSpPr>
            <p:nvPr/>
          </p:nvSpPr>
          <p:spPr bwMode="auto">
            <a:xfrm>
              <a:off x="8074026" y="3113088"/>
              <a:ext cx="134938" cy="131763"/>
            </a:xfrm>
            <a:custGeom>
              <a:avLst/>
              <a:gdLst>
                <a:gd name="T0" fmla="*/ 26 w 85"/>
                <a:gd name="T1" fmla="*/ 83 h 83"/>
                <a:gd name="T2" fmla="*/ 0 w 85"/>
                <a:gd name="T3" fmla="*/ 0 h 83"/>
                <a:gd name="T4" fmla="*/ 85 w 85"/>
                <a:gd name="T5" fmla="*/ 19 h 83"/>
                <a:gd name="T6" fmla="*/ 26 w 85"/>
                <a:gd name="T7" fmla="*/ 83 h 83"/>
              </a:gdLst>
              <a:ahLst/>
              <a:cxnLst>
                <a:cxn ang="0">
                  <a:pos x="T0" y="T1"/>
                </a:cxn>
                <a:cxn ang="0">
                  <a:pos x="T2" y="T3"/>
                </a:cxn>
                <a:cxn ang="0">
                  <a:pos x="T4" y="T5"/>
                </a:cxn>
                <a:cxn ang="0">
                  <a:pos x="T6" y="T7"/>
                </a:cxn>
              </a:cxnLst>
              <a:rect l="0" t="0" r="r" b="b"/>
              <a:pathLst>
                <a:path w="85" h="83">
                  <a:moveTo>
                    <a:pt x="26" y="83"/>
                  </a:moveTo>
                  <a:lnTo>
                    <a:pt x="0" y="0"/>
                  </a:lnTo>
                  <a:lnTo>
                    <a:pt x="85" y="19"/>
                  </a:lnTo>
                  <a:lnTo>
                    <a:pt x="26" y="83"/>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932"/>
            <p:cNvSpPr>
              <a:spLocks/>
            </p:cNvSpPr>
            <p:nvPr/>
          </p:nvSpPr>
          <p:spPr bwMode="auto">
            <a:xfrm>
              <a:off x="8269288" y="2782888"/>
              <a:ext cx="131763" cy="131763"/>
            </a:xfrm>
            <a:custGeom>
              <a:avLst/>
              <a:gdLst>
                <a:gd name="T0" fmla="*/ 59 w 83"/>
                <a:gd name="T1" fmla="*/ 0 h 83"/>
                <a:gd name="T2" fmla="*/ 83 w 83"/>
                <a:gd name="T3" fmla="*/ 83 h 83"/>
                <a:gd name="T4" fmla="*/ 0 w 83"/>
                <a:gd name="T5" fmla="*/ 62 h 83"/>
                <a:gd name="T6" fmla="*/ 59 w 83"/>
                <a:gd name="T7" fmla="*/ 0 h 83"/>
              </a:gdLst>
              <a:ahLst/>
              <a:cxnLst>
                <a:cxn ang="0">
                  <a:pos x="T0" y="T1"/>
                </a:cxn>
                <a:cxn ang="0">
                  <a:pos x="T2" y="T3"/>
                </a:cxn>
                <a:cxn ang="0">
                  <a:pos x="T4" y="T5"/>
                </a:cxn>
                <a:cxn ang="0">
                  <a:pos x="T6" y="T7"/>
                </a:cxn>
              </a:cxnLst>
              <a:rect l="0" t="0" r="r" b="b"/>
              <a:pathLst>
                <a:path w="83" h="83">
                  <a:moveTo>
                    <a:pt x="59" y="0"/>
                  </a:moveTo>
                  <a:lnTo>
                    <a:pt x="83" y="83"/>
                  </a:lnTo>
                  <a:lnTo>
                    <a:pt x="0" y="62"/>
                  </a:lnTo>
                  <a:lnTo>
                    <a:pt x="59" y="0"/>
                  </a:ln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933"/>
            <p:cNvSpPr>
              <a:spLocks/>
            </p:cNvSpPr>
            <p:nvPr/>
          </p:nvSpPr>
          <p:spPr bwMode="auto">
            <a:xfrm>
              <a:off x="8112126" y="2911476"/>
              <a:ext cx="239713" cy="193675"/>
            </a:xfrm>
            <a:custGeom>
              <a:avLst/>
              <a:gdLst>
                <a:gd name="T0" fmla="*/ 53 w 64"/>
                <a:gd name="T1" fmla="*/ 42 h 52"/>
                <a:gd name="T2" fmla="*/ 43 w 64"/>
                <a:gd name="T3" fmla="*/ 12 h 52"/>
                <a:gd name="T4" fmla="*/ 0 w 64"/>
                <a:gd name="T5" fmla="*/ 10 h 52"/>
                <a:gd name="T6" fmla="*/ 22 w 64"/>
                <a:gd name="T7" fmla="*/ 29 h 52"/>
                <a:gd name="T8" fmla="*/ 53 w 64"/>
                <a:gd name="T9" fmla="*/ 42 h 52"/>
              </a:gdLst>
              <a:ahLst/>
              <a:cxnLst>
                <a:cxn ang="0">
                  <a:pos x="T0" y="T1"/>
                </a:cxn>
                <a:cxn ang="0">
                  <a:pos x="T2" y="T3"/>
                </a:cxn>
                <a:cxn ang="0">
                  <a:pos x="T4" y="T5"/>
                </a:cxn>
                <a:cxn ang="0">
                  <a:pos x="T6" y="T7"/>
                </a:cxn>
                <a:cxn ang="0">
                  <a:pos x="T8" y="T9"/>
                </a:cxn>
              </a:cxnLst>
              <a:rect l="0" t="0" r="r" b="b"/>
              <a:pathLst>
                <a:path w="64" h="52">
                  <a:moveTo>
                    <a:pt x="53" y="42"/>
                  </a:moveTo>
                  <a:cubicBezTo>
                    <a:pt x="53" y="42"/>
                    <a:pt x="64" y="25"/>
                    <a:pt x="43" y="12"/>
                  </a:cubicBezTo>
                  <a:cubicBezTo>
                    <a:pt x="23" y="0"/>
                    <a:pt x="0" y="10"/>
                    <a:pt x="0" y="10"/>
                  </a:cubicBezTo>
                  <a:cubicBezTo>
                    <a:pt x="0" y="10"/>
                    <a:pt x="18" y="18"/>
                    <a:pt x="22" y="29"/>
                  </a:cubicBezTo>
                  <a:cubicBezTo>
                    <a:pt x="26" y="42"/>
                    <a:pt x="44" y="52"/>
                    <a:pt x="53" y="42"/>
                  </a:cubicBez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34"/>
            <p:cNvSpPr>
              <a:spLocks/>
            </p:cNvSpPr>
            <p:nvPr/>
          </p:nvSpPr>
          <p:spPr bwMode="auto">
            <a:xfrm>
              <a:off x="8145463" y="2952751"/>
              <a:ext cx="184150" cy="182563"/>
            </a:xfrm>
            <a:custGeom>
              <a:avLst/>
              <a:gdLst>
                <a:gd name="T0" fmla="*/ 49 w 49"/>
                <a:gd name="T1" fmla="*/ 45 h 49"/>
                <a:gd name="T2" fmla="*/ 44 w 49"/>
                <a:gd name="T3" fmla="*/ 31 h 49"/>
                <a:gd name="T4" fmla="*/ 0 w 49"/>
                <a:gd name="T5" fmla="*/ 0 h 49"/>
                <a:gd name="T6" fmla="*/ 41 w 49"/>
                <a:gd name="T7" fmla="*/ 32 h 49"/>
                <a:gd name="T8" fmla="*/ 44 w 49"/>
                <a:gd name="T9" fmla="*/ 47 h 49"/>
                <a:gd name="T10" fmla="*/ 49 w 49"/>
                <a:gd name="T11" fmla="*/ 45 h 49"/>
              </a:gdLst>
              <a:ahLst/>
              <a:cxnLst>
                <a:cxn ang="0">
                  <a:pos x="T0" y="T1"/>
                </a:cxn>
                <a:cxn ang="0">
                  <a:pos x="T2" y="T3"/>
                </a:cxn>
                <a:cxn ang="0">
                  <a:pos x="T4" y="T5"/>
                </a:cxn>
                <a:cxn ang="0">
                  <a:pos x="T6" y="T7"/>
                </a:cxn>
                <a:cxn ang="0">
                  <a:pos x="T8" y="T9"/>
                </a:cxn>
                <a:cxn ang="0">
                  <a:pos x="T10" y="T11"/>
                </a:cxn>
              </a:cxnLst>
              <a:rect l="0" t="0" r="r" b="b"/>
              <a:pathLst>
                <a:path w="49" h="49">
                  <a:moveTo>
                    <a:pt x="49" y="45"/>
                  </a:moveTo>
                  <a:cubicBezTo>
                    <a:pt x="49" y="45"/>
                    <a:pt x="46" y="36"/>
                    <a:pt x="44" y="31"/>
                  </a:cubicBezTo>
                  <a:cubicBezTo>
                    <a:pt x="39" y="21"/>
                    <a:pt x="26" y="3"/>
                    <a:pt x="0" y="0"/>
                  </a:cubicBezTo>
                  <a:cubicBezTo>
                    <a:pt x="0" y="0"/>
                    <a:pt x="29" y="4"/>
                    <a:pt x="41" y="32"/>
                  </a:cubicBezTo>
                  <a:cubicBezTo>
                    <a:pt x="44" y="40"/>
                    <a:pt x="44" y="44"/>
                    <a:pt x="44" y="47"/>
                  </a:cubicBezTo>
                  <a:cubicBezTo>
                    <a:pt x="44" y="47"/>
                    <a:pt x="46" y="49"/>
                    <a:pt x="49" y="45"/>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935"/>
            <p:cNvSpPr>
              <a:spLocks/>
            </p:cNvSpPr>
            <p:nvPr/>
          </p:nvSpPr>
          <p:spPr bwMode="auto">
            <a:xfrm>
              <a:off x="8274051" y="2967038"/>
              <a:ext cx="41275" cy="93663"/>
            </a:xfrm>
            <a:custGeom>
              <a:avLst/>
              <a:gdLst>
                <a:gd name="T0" fmla="*/ 8 w 11"/>
                <a:gd name="T1" fmla="*/ 25 h 25"/>
                <a:gd name="T2" fmla="*/ 0 w 11"/>
                <a:gd name="T3" fmla="*/ 0 h 25"/>
                <a:gd name="T4" fmla="*/ 6 w 11"/>
                <a:gd name="T5" fmla="*/ 23 h 25"/>
                <a:gd name="T6" fmla="*/ 8 w 11"/>
                <a:gd name="T7" fmla="*/ 25 h 25"/>
              </a:gdLst>
              <a:ahLst/>
              <a:cxnLst>
                <a:cxn ang="0">
                  <a:pos x="T0" y="T1"/>
                </a:cxn>
                <a:cxn ang="0">
                  <a:pos x="T2" y="T3"/>
                </a:cxn>
                <a:cxn ang="0">
                  <a:pos x="T4" y="T5"/>
                </a:cxn>
                <a:cxn ang="0">
                  <a:pos x="T6" y="T7"/>
                </a:cxn>
              </a:cxnLst>
              <a:rect l="0" t="0" r="r" b="b"/>
              <a:pathLst>
                <a:path w="11" h="25">
                  <a:moveTo>
                    <a:pt x="8" y="25"/>
                  </a:moveTo>
                  <a:cubicBezTo>
                    <a:pt x="8" y="25"/>
                    <a:pt x="11" y="10"/>
                    <a:pt x="0" y="0"/>
                  </a:cubicBezTo>
                  <a:cubicBezTo>
                    <a:pt x="0" y="0"/>
                    <a:pt x="9" y="7"/>
                    <a:pt x="6" y="23"/>
                  </a:cubicBezTo>
                  <a:lnTo>
                    <a:pt x="8" y="25"/>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936"/>
            <p:cNvSpPr>
              <a:spLocks/>
            </p:cNvSpPr>
            <p:nvPr/>
          </p:nvSpPr>
          <p:spPr bwMode="auto">
            <a:xfrm>
              <a:off x="8232776" y="2947988"/>
              <a:ext cx="41275" cy="71438"/>
            </a:xfrm>
            <a:custGeom>
              <a:avLst/>
              <a:gdLst>
                <a:gd name="T0" fmla="*/ 11 w 11"/>
                <a:gd name="T1" fmla="*/ 19 h 19"/>
                <a:gd name="T2" fmla="*/ 0 w 11"/>
                <a:gd name="T3" fmla="*/ 0 h 19"/>
                <a:gd name="T4" fmla="*/ 9 w 11"/>
                <a:gd name="T5" fmla="*/ 17 h 19"/>
                <a:gd name="T6" fmla="*/ 11 w 11"/>
                <a:gd name="T7" fmla="*/ 19 h 19"/>
              </a:gdLst>
              <a:ahLst/>
              <a:cxnLst>
                <a:cxn ang="0">
                  <a:pos x="T0" y="T1"/>
                </a:cxn>
                <a:cxn ang="0">
                  <a:pos x="T2" y="T3"/>
                </a:cxn>
                <a:cxn ang="0">
                  <a:pos x="T4" y="T5"/>
                </a:cxn>
                <a:cxn ang="0">
                  <a:pos x="T6" y="T7"/>
                </a:cxn>
              </a:cxnLst>
              <a:rect l="0" t="0" r="r" b="b"/>
              <a:pathLst>
                <a:path w="11" h="19">
                  <a:moveTo>
                    <a:pt x="11" y="19"/>
                  </a:moveTo>
                  <a:cubicBezTo>
                    <a:pt x="11" y="19"/>
                    <a:pt x="10" y="7"/>
                    <a:pt x="0" y="0"/>
                  </a:cubicBezTo>
                  <a:cubicBezTo>
                    <a:pt x="0" y="0"/>
                    <a:pt x="7" y="5"/>
                    <a:pt x="9" y="17"/>
                  </a:cubicBezTo>
                  <a:lnTo>
                    <a:pt x="11" y="19"/>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937"/>
            <p:cNvSpPr>
              <a:spLocks/>
            </p:cNvSpPr>
            <p:nvPr/>
          </p:nvSpPr>
          <p:spPr bwMode="auto">
            <a:xfrm>
              <a:off x="8213726" y="3030538"/>
              <a:ext cx="74613" cy="33338"/>
            </a:xfrm>
            <a:custGeom>
              <a:avLst/>
              <a:gdLst>
                <a:gd name="T0" fmla="*/ 19 w 20"/>
                <a:gd name="T1" fmla="*/ 3 h 9"/>
                <a:gd name="T2" fmla="*/ 0 w 20"/>
                <a:gd name="T3" fmla="*/ 0 h 9"/>
                <a:gd name="T4" fmla="*/ 20 w 20"/>
                <a:gd name="T5" fmla="*/ 5 h 9"/>
                <a:gd name="T6" fmla="*/ 19 w 20"/>
                <a:gd name="T7" fmla="*/ 3 h 9"/>
              </a:gdLst>
              <a:ahLst/>
              <a:cxnLst>
                <a:cxn ang="0">
                  <a:pos x="T0" y="T1"/>
                </a:cxn>
                <a:cxn ang="0">
                  <a:pos x="T2" y="T3"/>
                </a:cxn>
                <a:cxn ang="0">
                  <a:pos x="T4" y="T5"/>
                </a:cxn>
                <a:cxn ang="0">
                  <a:pos x="T6" y="T7"/>
                </a:cxn>
              </a:cxnLst>
              <a:rect l="0" t="0" r="r" b="b"/>
              <a:pathLst>
                <a:path w="20" h="9">
                  <a:moveTo>
                    <a:pt x="19" y="3"/>
                  </a:moveTo>
                  <a:cubicBezTo>
                    <a:pt x="19" y="3"/>
                    <a:pt x="7" y="7"/>
                    <a:pt x="0" y="0"/>
                  </a:cubicBezTo>
                  <a:cubicBezTo>
                    <a:pt x="0" y="0"/>
                    <a:pt x="9" y="9"/>
                    <a:pt x="20" y="5"/>
                  </a:cubicBezTo>
                  <a:lnTo>
                    <a:pt x="19" y="3"/>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938"/>
            <p:cNvSpPr>
              <a:spLocks/>
            </p:cNvSpPr>
            <p:nvPr/>
          </p:nvSpPr>
          <p:spPr bwMode="auto">
            <a:xfrm>
              <a:off x="8208963" y="3008313"/>
              <a:ext cx="57150" cy="11113"/>
            </a:xfrm>
            <a:custGeom>
              <a:avLst/>
              <a:gdLst>
                <a:gd name="T0" fmla="*/ 14 w 15"/>
                <a:gd name="T1" fmla="*/ 2 h 3"/>
                <a:gd name="T2" fmla="*/ 0 w 15"/>
                <a:gd name="T3" fmla="*/ 0 h 3"/>
                <a:gd name="T4" fmla="*/ 13 w 15"/>
                <a:gd name="T5" fmla="*/ 0 h 3"/>
                <a:gd name="T6" fmla="*/ 14 w 15"/>
                <a:gd name="T7" fmla="*/ 2 h 3"/>
              </a:gdLst>
              <a:ahLst/>
              <a:cxnLst>
                <a:cxn ang="0">
                  <a:pos x="T0" y="T1"/>
                </a:cxn>
                <a:cxn ang="0">
                  <a:pos x="T2" y="T3"/>
                </a:cxn>
                <a:cxn ang="0">
                  <a:pos x="T4" y="T5"/>
                </a:cxn>
                <a:cxn ang="0">
                  <a:pos x="T6" y="T7"/>
                </a:cxn>
              </a:cxnLst>
              <a:rect l="0" t="0" r="r" b="b"/>
              <a:pathLst>
                <a:path w="15" h="3">
                  <a:moveTo>
                    <a:pt x="14" y="2"/>
                  </a:moveTo>
                  <a:cubicBezTo>
                    <a:pt x="15" y="2"/>
                    <a:pt x="7" y="3"/>
                    <a:pt x="0" y="0"/>
                  </a:cubicBezTo>
                  <a:cubicBezTo>
                    <a:pt x="0" y="0"/>
                    <a:pt x="7" y="3"/>
                    <a:pt x="13" y="0"/>
                  </a:cubicBezTo>
                  <a:lnTo>
                    <a:pt x="14" y="2"/>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0" name="文本框 119"/>
          <p:cNvSpPr txBox="1"/>
          <p:nvPr/>
        </p:nvSpPr>
        <p:spPr>
          <a:xfrm>
            <a:off x="5004048" y="2060143"/>
            <a:ext cx="2088232" cy="400110"/>
          </a:xfrm>
          <a:prstGeom prst="rect">
            <a:avLst/>
          </a:prstGeom>
          <a:noFill/>
        </p:spPr>
        <p:txBody>
          <a:bodyPr wrap="square" rtlCol="0">
            <a:spAutoFit/>
          </a:bodyPr>
          <a:lstStyle/>
          <a:p>
            <a:r>
              <a:rPr lang="zh-CN" altLang="en-US" sz="2000" dirty="0" smtClean="0"/>
              <a:t>配置中心</a:t>
            </a:r>
            <a:endParaRPr lang="zh-CN" altLang="en-US" sz="2000" dirty="0"/>
          </a:p>
        </p:txBody>
      </p:sp>
      <p:sp>
        <p:nvSpPr>
          <p:cNvPr id="121" name="文本框 120"/>
          <p:cNvSpPr txBox="1"/>
          <p:nvPr/>
        </p:nvSpPr>
        <p:spPr>
          <a:xfrm>
            <a:off x="5220072" y="2460253"/>
            <a:ext cx="2448272" cy="861774"/>
          </a:xfrm>
          <a:prstGeom prst="rect">
            <a:avLst/>
          </a:prstGeom>
          <a:noFill/>
        </p:spPr>
        <p:txBody>
          <a:bodyPr wrap="square" rtlCol="0">
            <a:spAutoFit/>
          </a:bodyPr>
          <a:lstStyle/>
          <a:p>
            <a:r>
              <a:rPr lang="en-US" altLang="zh-CN" dirty="0" smtClean="0"/>
              <a:t> </a:t>
            </a:r>
            <a:r>
              <a:rPr lang="en-US" altLang="zh-CN" sz="1600" dirty="0" smtClean="0"/>
              <a:t>-   Spring cloud </a:t>
            </a:r>
            <a:r>
              <a:rPr lang="en-US" altLang="zh-CN" sz="1600" dirty="0" err="1" smtClean="0"/>
              <a:t>Config</a:t>
            </a:r>
            <a:endParaRPr lang="en-US" altLang="zh-CN" sz="1600" dirty="0" smtClean="0"/>
          </a:p>
          <a:p>
            <a:r>
              <a:rPr lang="en-US" altLang="zh-CN" sz="1600" dirty="0"/>
              <a:t> </a:t>
            </a:r>
            <a:r>
              <a:rPr lang="en-US" altLang="zh-CN" sz="1600" dirty="0" smtClean="0"/>
              <a:t>-   Netflix </a:t>
            </a:r>
            <a:r>
              <a:rPr lang="en-US" altLang="zh-CN" sz="1600" dirty="0" err="1" smtClean="0"/>
              <a:t>archaius</a:t>
            </a:r>
            <a:endParaRPr lang="en-US" altLang="zh-CN" sz="1600" dirty="0" smtClean="0"/>
          </a:p>
          <a:p>
            <a:r>
              <a:rPr lang="en-US" altLang="zh-CN" sz="1600" dirty="0" smtClean="0"/>
              <a:t> -   </a:t>
            </a:r>
            <a:r>
              <a:rPr lang="en-US" altLang="zh-CN" sz="1600" u="sng" dirty="0" err="1" smtClean="0"/>
              <a:t>Alibaba</a:t>
            </a:r>
            <a:r>
              <a:rPr lang="en-US" altLang="zh-CN" sz="1600" u="sng" dirty="0" smtClean="0"/>
              <a:t> </a:t>
            </a:r>
            <a:r>
              <a:rPr lang="en-US" altLang="zh-CN" sz="1600" u="sng" dirty="0" err="1" smtClean="0"/>
              <a:t>Nacos</a:t>
            </a:r>
            <a:endParaRPr lang="zh-CN" altLang="en-US" sz="1600" u="sng" dirty="0"/>
          </a:p>
        </p:txBody>
      </p:sp>
      <p:cxnSp>
        <p:nvCxnSpPr>
          <p:cNvPr id="136" name="直接连接符 135"/>
          <p:cNvCxnSpPr/>
          <p:nvPr/>
        </p:nvCxnSpPr>
        <p:spPr>
          <a:xfrm>
            <a:off x="4572000" y="3958704"/>
            <a:ext cx="1397457"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5969457" y="3958704"/>
            <a:ext cx="1260140" cy="0"/>
          </a:xfrm>
          <a:prstGeom prst="line">
            <a:avLst/>
          </a:prstGeom>
          <a:ln w="635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7229597" y="3959499"/>
            <a:ext cx="1368152" cy="0"/>
          </a:xfrm>
          <a:prstGeom prst="straightConnector1">
            <a:avLst/>
          </a:prstGeom>
          <a:ln w="63500" cmpd="sng">
            <a:solidFill>
              <a:schemeClr val="bg2">
                <a:lumMod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1" name="文本框 140"/>
          <p:cNvSpPr txBox="1"/>
          <p:nvPr/>
        </p:nvSpPr>
        <p:spPr>
          <a:xfrm>
            <a:off x="4572000" y="4033396"/>
            <a:ext cx="4025749" cy="338554"/>
          </a:xfrm>
          <a:prstGeom prst="rect">
            <a:avLst/>
          </a:prstGeom>
          <a:noFill/>
        </p:spPr>
        <p:txBody>
          <a:bodyPr wrap="square" rtlCol="0">
            <a:spAutoFit/>
          </a:bodyPr>
          <a:lstStyle/>
          <a:p>
            <a:r>
              <a:rPr lang="zh-CN" altLang="en-US" sz="1600" dirty="0" smtClean="0"/>
              <a:t>网关、服务调用、日志跟踪、容错</a:t>
            </a:r>
            <a:r>
              <a:rPr lang="en-US" altLang="zh-CN" sz="1600" dirty="0" smtClean="0"/>
              <a:t>/</a:t>
            </a:r>
            <a:r>
              <a:rPr lang="zh-CN" altLang="en-US" sz="1600" dirty="0" smtClean="0"/>
              <a:t>限流 等</a:t>
            </a:r>
            <a:endParaRPr lang="zh-CN" altLang="en-US" sz="1600" dirty="0"/>
          </a:p>
        </p:txBody>
      </p:sp>
    </p:spTree>
    <p:extLst>
      <p:ext uri="{BB962C8B-B14F-4D97-AF65-F5344CB8AC3E}">
        <p14:creationId xmlns:p14="http://schemas.microsoft.com/office/powerpoint/2010/main" val="1624329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736304"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注册中心</a:t>
            </a:r>
            <a:endParaRPr lang="zh-CN" altLang="en-US" sz="2800" dirty="0">
              <a:solidFill>
                <a:srgbClr val="507281"/>
              </a:solidFill>
              <a:latin typeface="+mj-lt"/>
              <a:ea typeface="+mj-ea"/>
              <a:cs typeface="+mj-cs"/>
            </a:endParaRPr>
          </a:p>
        </p:txBody>
      </p:sp>
      <p:sp>
        <p:nvSpPr>
          <p:cNvPr id="2" name="椭圆 1"/>
          <p:cNvSpPr/>
          <p:nvPr/>
        </p:nvSpPr>
        <p:spPr>
          <a:xfrm>
            <a:off x="107504" y="1478768"/>
            <a:ext cx="6408712" cy="2880320"/>
          </a:xfrm>
          <a:prstGeom prst="ellipse">
            <a:avLst/>
          </a:prstGeom>
          <a:noFill/>
          <a:effectLst>
            <a:glow rad="63500">
              <a:schemeClr val="accent1">
                <a:alpha val="40000"/>
              </a:schemeClr>
            </a:glow>
            <a:outerShdw blurRad="50800" dist="50800" dir="3000000" algn="ctr" rotWithShape="0">
              <a:srgbClr val="000000">
                <a:alpha val="43137"/>
              </a:srgbClr>
            </a:outerShdw>
          </a:effectLst>
          <a:scene3d>
            <a:camera prst="orthographicFront"/>
            <a:lightRig rig="sunrise"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441411" y="1331221"/>
            <a:ext cx="325173" cy="295095"/>
          </a:xfrm>
          <a:prstGeom prst="ellipse">
            <a:avLst/>
          </a:prstGeom>
          <a:solidFill>
            <a:schemeClr val="accent3">
              <a:lumMod val="75000"/>
            </a:schemeClr>
          </a:solidFill>
          <a:ln>
            <a:noFill/>
          </a:ln>
          <a:effectLst>
            <a:outerShdw blurRad="50800" dist="50800" dir="2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13"/>
          <p:cNvSpPr>
            <a:spLocks noEditPoints="1"/>
          </p:cNvSpPr>
          <p:nvPr/>
        </p:nvSpPr>
        <p:spPr bwMode="auto">
          <a:xfrm>
            <a:off x="2190564" y="2414872"/>
            <a:ext cx="743379" cy="745300"/>
          </a:xfrm>
          <a:custGeom>
            <a:avLst/>
            <a:gdLst>
              <a:gd name="T0" fmla="*/ 82 w 164"/>
              <a:gd name="T1" fmla="*/ 164 h 164"/>
              <a:gd name="T2" fmla="*/ 67 w 164"/>
              <a:gd name="T3" fmla="*/ 102 h 164"/>
              <a:gd name="T4" fmla="*/ 58 w 164"/>
              <a:gd name="T5" fmla="*/ 73 h 164"/>
              <a:gd name="T6" fmla="*/ 84 w 164"/>
              <a:gd name="T7" fmla="*/ 57 h 164"/>
              <a:gd name="T8" fmla="*/ 107 w 164"/>
              <a:gd name="T9" fmla="*/ 73 h 164"/>
              <a:gd name="T10" fmla="*/ 92 w 164"/>
              <a:gd name="T11" fmla="*/ 102 h 164"/>
              <a:gd name="T12" fmla="*/ 57 w 164"/>
              <a:gd name="T13" fmla="*/ 123 h 164"/>
              <a:gd name="T14" fmla="*/ 70 w 164"/>
              <a:gd name="T15" fmla="*/ 104 h 164"/>
              <a:gd name="T16" fmla="*/ 82 w 164"/>
              <a:gd name="T17" fmla="*/ 32 h 164"/>
              <a:gd name="T18" fmla="*/ 82 w 164"/>
              <a:gd name="T19" fmla="*/ 52 h 164"/>
              <a:gd name="T20" fmla="*/ 110 w 164"/>
              <a:gd name="T21" fmla="*/ 120 h 164"/>
              <a:gd name="T22" fmla="*/ 94 w 164"/>
              <a:gd name="T23" fmla="*/ 104 h 164"/>
              <a:gd name="T24" fmla="*/ 109 w 164"/>
              <a:gd name="T25" fmla="*/ 72 h 164"/>
              <a:gd name="T26" fmla="*/ 108 w 164"/>
              <a:gd name="T27" fmla="*/ 76 h 164"/>
              <a:gd name="T28" fmla="*/ 104 w 164"/>
              <a:gd name="T29" fmla="*/ 24 h 164"/>
              <a:gd name="T30" fmla="*/ 64 w 164"/>
              <a:gd name="T31" fmla="*/ 9 h 164"/>
              <a:gd name="T32" fmla="*/ 98 w 164"/>
              <a:gd name="T33" fmla="*/ 5 h 164"/>
              <a:gd name="T34" fmla="*/ 105 w 164"/>
              <a:gd name="T35" fmla="*/ 21 h 164"/>
              <a:gd name="T36" fmla="*/ 82 w 164"/>
              <a:gd name="T37" fmla="*/ 29 h 164"/>
              <a:gd name="T38" fmla="*/ 59 w 164"/>
              <a:gd name="T39" fmla="*/ 20 h 164"/>
              <a:gd name="T40" fmla="*/ 56 w 164"/>
              <a:gd name="T41" fmla="*/ 22 h 164"/>
              <a:gd name="T42" fmla="*/ 34 w 164"/>
              <a:gd name="T43" fmla="*/ 37 h 164"/>
              <a:gd name="T44" fmla="*/ 55 w 164"/>
              <a:gd name="T45" fmla="*/ 72 h 164"/>
              <a:gd name="T46" fmla="*/ 36 w 164"/>
              <a:gd name="T47" fmla="*/ 66 h 164"/>
              <a:gd name="T48" fmla="*/ 5 w 164"/>
              <a:gd name="T49" fmla="*/ 73 h 164"/>
              <a:gd name="T50" fmla="*/ 32 w 164"/>
              <a:gd name="T51" fmla="*/ 40 h 164"/>
              <a:gd name="T52" fmla="*/ 34 w 164"/>
              <a:gd name="T53" fmla="*/ 65 h 164"/>
              <a:gd name="T54" fmla="*/ 21 w 164"/>
              <a:gd name="T55" fmla="*/ 82 h 164"/>
              <a:gd name="T56" fmla="*/ 18 w 164"/>
              <a:gd name="T57" fmla="*/ 89 h 164"/>
              <a:gd name="T58" fmla="*/ 26 w 164"/>
              <a:gd name="T59" fmla="*/ 113 h 164"/>
              <a:gd name="T60" fmla="*/ 52 w 164"/>
              <a:gd name="T61" fmla="*/ 152 h 164"/>
              <a:gd name="T62" fmla="*/ 28 w 164"/>
              <a:gd name="T63" fmla="*/ 116 h 164"/>
              <a:gd name="T64" fmla="*/ 53 w 164"/>
              <a:gd name="T65" fmla="*/ 122 h 164"/>
              <a:gd name="T66" fmla="*/ 64 w 164"/>
              <a:gd name="T67" fmla="*/ 139 h 164"/>
              <a:gd name="T68" fmla="*/ 56 w 164"/>
              <a:gd name="T69" fmla="*/ 150 h 164"/>
              <a:gd name="T70" fmla="*/ 67 w 164"/>
              <a:gd name="T71" fmla="*/ 140 h 164"/>
              <a:gd name="T72" fmla="*/ 95 w 164"/>
              <a:gd name="T73" fmla="*/ 144 h 164"/>
              <a:gd name="T74" fmla="*/ 108 w 164"/>
              <a:gd name="T75" fmla="*/ 150 h 164"/>
              <a:gd name="T76" fmla="*/ 101 w 164"/>
              <a:gd name="T77" fmla="*/ 139 h 164"/>
              <a:gd name="T78" fmla="*/ 136 w 164"/>
              <a:gd name="T79" fmla="*/ 116 h 164"/>
              <a:gd name="T80" fmla="*/ 139 w 164"/>
              <a:gd name="T81" fmla="*/ 133 h 164"/>
              <a:gd name="T82" fmla="*/ 133 w 164"/>
              <a:gd name="T83" fmla="*/ 114 h 164"/>
              <a:gd name="T84" fmla="*/ 138 w 164"/>
              <a:gd name="T85" fmla="*/ 113 h 164"/>
              <a:gd name="T86" fmla="*/ 143 w 164"/>
              <a:gd name="T87" fmla="*/ 81 h 164"/>
              <a:gd name="T88" fmla="*/ 131 w 164"/>
              <a:gd name="T89" fmla="*/ 65 h 164"/>
              <a:gd name="T90" fmla="*/ 132 w 164"/>
              <a:gd name="T91" fmla="*/ 40 h 164"/>
              <a:gd name="T92" fmla="*/ 159 w 164"/>
              <a:gd name="T93" fmla="*/ 7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4">
                <a:moveTo>
                  <a:pt x="82" y="0"/>
                </a:moveTo>
                <a:cubicBezTo>
                  <a:pt x="37" y="0"/>
                  <a:pt x="0" y="36"/>
                  <a:pt x="0" y="82"/>
                </a:cubicBezTo>
                <a:cubicBezTo>
                  <a:pt x="0" y="127"/>
                  <a:pt x="37" y="164"/>
                  <a:pt x="82" y="164"/>
                </a:cubicBezTo>
                <a:cubicBezTo>
                  <a:pt x="128" y="164"/>
                  <a:pt x="164" y="127"/>
                  <a:pt x="164" y="82"/>
                </a:cubicBezTo>
                <a:cubicBezTo>
                  <a:pt x="164" y="36"/>
                  <a:pt x="128" y="0"/>
                  <a:pt x="82" y="0"/>
                </a:cubicBezTo>
                <a:close/>
                <a:moveTo>
                  <a:pt x="67" y="102"/>
                </a:moveTo>
                <a:cubicBezTo>
                  <a:pt x="67" y="100"/>
                  <a:pt x="59" y="77"/>
                  <a:pt x="58" y="73"/>
                </a:cubicBezTo>
                <a:cubicBezTo>
                  <a:pt x="58" y="73"/>
                  <a:pt x="58" y="73"/>
                  <a:pt x="58" y="73"/>
                </a:cubicBezTo>
                <a:cubicBezTo>
                  <a:pt x="58" y="73"/>
                  <a:pt x="58" y="73"/>
                  <a:pt x="58" y="73"/>
                </a:cubicBezTo>
                <a:cubicBezTo>
                  <a:pt x="59" y="72"/>
                  <a:pt x="75" y="61"/>
                  <a:pt x="80" y="57"/>
                </a:cubicBezTo>
                <a:cubicBezTo>
                  <a:pt x="81" y="56"/>
                  <a:pt x="82" y="55"/>
                  <a:pt x="82" y="55"/>
                </a:cubicBezTo>
                <a:cubicBezTo>
                  <a:pt x="82" y="55"/>
                  <a:pt x="83" y="56"/>
                  <a:pt x="84" y="57"/>
                </a:cubicBezTo>
                <a:cubicBezTo>
                  <a:pt x="90" y="61"/>
                  <a:pt x="106" y="72"/>
                  <a:pt x="107" y="73"/>
                </a:cubicBezTo>
                <a:cubicBezTo>
                  <a:pt x="107" y="73"/>
                  <a:pt x="107" y="73"/>
                  <a:pt x="107" y="73"/>
                </a:cubicBezTo>
                <a:cubicBezTo>
                  <a:pt x="107" y="73"/>
                  <a:pt x="107" y="73"/>
                  <a:pt x="107" y="73"/>
                </a:cubicBezTo>
                <a:cubicBezTo>
                  <a:pt x="105" y="77"/>
                  <a:pt x="98" y="100"/>
                  <a:pt x="97" y="102"/>
                </a:cubicBezTo>
                <a:cubicBezTo>
                  <a:pt x="97" y="102"/>
                  <a:pt x="97" y="102"/>
                  <a:pt x="97" y="102"/>
                </a:cubicBezTo>
                <a:cubicBezTo>
                  <a:pt x="96" y="102"/>
                  <a:pt x="94" y="102"/>
                  <a:pt x="92" y="102"/>
                </a:cubicBezTo>
                <a:cubicBezTo>
                  <a:pt x="84" y="102"/>
                  <a:pt x="69" y="102"/>
                  <a:pt x="67" y="102"/>
                </a:cubicBezTo>
                <a:close/>
                <a:moveTo>
                  <a:pt x="70" y="104"/>
                </a:moveTo>
                <a:cubicBezTo>
                  <a:pt x="57" y="123"/>
                  <a:pt x="57" y="123"/>
                  <a:pt x="57" y="123"/>
                </a:cubicBezTo>
                <a:cubicBezTo>
                  <a:pt x="55" y="120"/>
                  <a:pt x="55" y="120"/>
                  <a:pt x="55" y="120"/>
                </a:cubicBezTo>
                <a:cubicBezTo>
                  <a:pt x="66" y="104"/>
                  <a:pt x="66" y="104"/>
                  <a:pt x="66" y="104"/>
                </a:cubicBezTo>
                <a:lnTo>
                  <a:pt x="70" y="104"/>
                </a:lnTo>
                <a:close/>
                <a:moveTo>
                  <a:pt x="80" y="54"/>
                </a:moveTo>
                <a:cubicBezTo>
                  <a:pt x="80" y="31"/>
                  <a:pt x="80" y="31"/>
                  <a:pt x="80" y="31"/>
                </a:cubicBezTo>
                <a:cubicBezTo>
                  <a:pt x="82" y="32"/>
                  <a:pt x="82" y="32"/>
                  <a:pt x="82" y="32"/>
                </a:cubicBezTo>
                <a:cubicBezTo>
                  <a:pt x="84" y="31"/>
                  <a:pt x="84" y="31"/>
                  <a:pt x="84" y="31"/>
                </a:cubicBezTo>
                <a:cubicBezTo>
                  <a:pt x="84" y="54"/>
                  <a:pt x="84" y="54"/>
                  <a:pt x="84" y="54"/>
                </a:cubicBezTo>
                <a:cubicBezTo>
                  <a:pt x="82" y="52"/>
                  <a:pt x="82" y="52"/>
                  <a:pt x="82" y="52"/>
                </a:cubicBezTo>
                <a:lnTo>
                  <a:pt x="80" y="54"/>
                </a:lnTo>
                <a:close/>
                <a:moveTo>
                  <a:pt x="98" y="104"/>
                </a:moveTo>
                <a:cubicBezTo>
                  <a:pt x="110" y="120"/>
                  <a:pt x="110" y="120"/>
                  <a:pt x="110" y="120"/>
                </a:cubicBezTo>
                <a:cubicBezTo>
                  <a:pt x="110" y="120"/>
                  <a:pt x="110" y="120"/>
                  <a:pt x="110" y="120"/>
                </a:cubicBezTo>
                <a:cubicBezTo>
                  <a:pt x="108" y="124"/>
                  <a:pt x="108" y="124"/>
                  <a:pt x="108" y="124"/>
                </a:cubicBezTo>
                <a:cubicBezTo>
                  <a:pt x="94" y="104"/>
                  <a:pt x="94" y="104"/>
                  <a:pt x="94" y="104"/>
                </a:cubicBezTo>
                <a:lnTo>
                  <a:pt x="98" y="104"/>
                </a:lnTo>
                <a:close/>
                <a:moveTo>
                  <a:pt x="108" y="76"/>
                </a:moveTo>
                <a:cubicBezTo>
                  <a:pt x="109" y="72"/>
                  <a:pt x="109" y="72"/>
                  <a:pt x="109" y="72"/>
                </a:cubicBezTo>
                <a:cubicBezTo>
                  <a:pt x="128" y="66"/>
                  <a:pt x="128" y="66"/>
                  <a:pt x="128" y="66"/>
                </a:cubicBezTo>
                <a:cubicBezTo>
                  <a:pt x="131" y="69"/>
                  <a:pt x="131" y="69"/>
                  <a:pt x="131" y="69"/>
                </a:cubicBezTo>
                <a:lnTo>
                  <a:pt x="108" y="76"/>
                </a:lnTo>
                <a:close/>
                <a:moveTo>
                  <a:pt x="130" y="38"/>
                </a:moveTo>
                <a:cubicBezTo>
                  <a:pt x="130" y="43"/>
                  <a:pt x="130" y="43"/>
                  <a:pt x="130" y="43"/>
                </a:cubicBezTo>
                <a:cubicBezTo>
                  <a:pt x="123" y="34"/>
                  <a:pt x="114" y="28"/>
                  <a:pt x="104" y="24"/>
                </a:cubicBezTo>
                <a:cubicBezTo>
                  <a:pt x="108" y="22"/>
                  <a:pt x="108" y="22"/>
                  <a:pt x="108" y="22"/>
                </a:cubicBezTo>
                <a:cubicBezTo>
                  <a:pt x="117" y="26"/>
                  <a:pt x="124" y="31"/>
                  <a:pt x="130" y="38"/>
                </a:cubicBezTo>
                <a:close/>
                <a:moveTo>
                  <a:pt x="64" y="9"/>
                </a:moveTo>
                <a:cubicBezTo>
                  <a:pt x="64" y="8"/>
                  <a:pt x="65" y="6"/>
                  <a:pt x="66" y="5"/>
                </a:cubicBezTo>
                <a:cubicBezTo>
                  <a:pt x="71" y="4"/>
                  <a:pt x="76" y="3"/>
                  <a:pt x="82" y="3"/>
                </a:cubicBezTo>
                <a:cubicBezTo>
                  <a:pt x="87" y="3"/>
                  <a:pt x="93" y="4"/>
                  <a:pt x="98" y="5"/>
                </a:cubicBezTo>
                <a:cubicBezTo>
                  <a:pt x="99" y="6"/>
                  <a:pt x="100" y="8"/>
                  <a:pt x="100" y="9"/>
                </a:cubicBezTo>
                <a:cubicBezTo>
                  <a:pt x="103" y="14"/>
                  <a:pt x="106" y="19"/>
                  <a:pt x="106" y="20"/>
                </a:cubicBezTo>
                <a:cubicBezTo>
                  <a:pt x="106" y="20"/>
                  <a:pt x="106" y="20"/>
                  <a:pt x="105" y="21"/>
                </a:cubicBezTo>
                <a:cubicBezTo>
                  <a:pt x="104" y="21"/>
                  <a:pt x="102" y="22"/>
                  <a:pt x="100" y="23"/>
                </a:cubicBezTo>
                <a:cubicBezTo>
                  <a:pt x="95" y="25"/>
                  <a:pt x="87" y="27"/>
                  <a:pt x="84" y="29"/>
                </a:cubicBezTo>
                <a:cubicBezTo>
                  <a:pt x="83" y="29"/>
                  <a:pt x="82" y="29"/>
                  <a:pt x="82" y="29"/>
                </a:cubicBezTo>
                <a:cubicBezTo>
                  <a:pt x="82" y="29"/>
                  <a:pt x="81" y="29"/>
                  <a:pt x="80" y="29"/>
                </a:cubicBezTo>
                <a:cubicBezTo>
                  <a:pt x="77" y="27"/>
                  <a:pt x="70" y="25"/>
                  <a:pt x="64" y="22"/>
                </a:cubicBezTo>
                <a:cubicBezTo>
                  <a:pt x="62" y="22"/>
                  <a:pt x="60" y="21"/>
                  <a:pt x="59" y="20"/>
                </a:cubicBezTo>
                <a:cubicBezTo>
                  <a:pt x="59" y="20"/>
                  <a:pt x="58" y="20"/>
                  <a:pt x="58" y="20"/>
                </a:cubicBezTo>
                <a:cubicBezTo>
                  <a:pt x="59" y="19"/>
                  <a:pt x="61" y="14"/>
                  <a:pt x="64" y="9"/>
                </a:cubicBezTo>
                <a:close/>
                <a:moveTo>
                  <a:pt x="56" y="22"/>
                </a:moveTo>
                <a:cubicBezTo>
                  <a:pt x="61" y="24"/>
                  <a:pt x="61" y="24"/>
                  <a:pt x="61" y="24"/>
                </a:cubicBezTo>
                <a:cubicBezTo>
                  <a:pt x="50" y="27"/>
                  <a:pt x="42" y="34"/>
                  <a:pt x="35" y="42"/>
                </a:cubicBezTo>
                <a:cubicBezTo>
                  <a:pt x="34" y="37"/>
                  <a:pt x="34" y="37"/>
                  <a:pt x="34" y="37"/>
                </a:cubicBezTo>
                <a:cubicBezTo>
                  <a:pt x="40" y="31"/>
                  <a:pt x="48" y="25"/>
                  <a:pt x="56" y="22"/>
                </a:cubicBezTo>
                <a:close/>
                <a:moveTo>
                  <a:pt x="36" y="66"/>
                </a:moveTo>
                <a:cubicBezTo>
                  <a:pt x="55" y="72"/>
                  <a:pt x="55" y="72"/>
                  <a:pt x="55" y="72"/>
                </a:cubicBezTo>
                <a:cubicBezTo>
                  <a:pt x="56" y="76"/>
                  <a:pt x="56" y="76"/>
                  <a:pt x="56" y="76"/>
                </a:cubicBezTo>
                <a:cubicBezTo>
                  <a:pt x="34" y="69"/>
                  <a:pt x="34" y="69"/>
                  <a:pt x="34" y="69"/>
                </a:cubicBezTo>
                <a:lnTo>
                  <a:pt x="36" y="66"/>
                </a:lnTo>
                <a:close/>
                <a:moveTo>
                  <a:pt x="18" y="86"/>
                </a:moveTo>
                <a:cubicBezTo>
                  <a:pt x="16" y="84"/>
                  <a:pt x="12" y="80"/>
                  <a:pt x="8" y="77"/>
                </a:cubicBezTo>
                <a:cubicBezTo>
                  <a:pt x="7" y="75"/>
                  <a:pt x="6" y="74"/>
                  <a:pt x="5" y="73"/>
                </a:cubicBezTo>
                <a:cubicBezTo>
                  <a:pt x="6" y="62"/>
                  <a:pt x="9" y="52"/>
                  <a:pt x="14" y="43"/>
                </a:cubicBezTo>
                <a:cubicBezTo>
                  <a:pt x="16" y="43"/>
                  <a:pt x="17" y="42"/>
                  <a:pt x="19" y="42"/>
                </a:cubicBezTo>
                <a:cubicBezTo>
                  <a:pt x="24" y="41"/>
                  <a:pt x="31" y="40"/>
                  <a:pt x="32" y="40"/>
                </a:cubicBezTo>
                <a:cubicBezTo>
                  <a:pt x="32" y="40"/>
                  <a:pt x="32" y="40"/>
                  <a:pt x="32" y="40"/>
                </a:cubicBezTo>
                <a:cubicBezTo>
                  <a:pt x="32" y="40"/>
                  <a:pt x="32" y="42"/>
                  <a:pt x="32" y="45"/>
                </a:cubicBezTo>
                <a:cubicBezTo>
                  <a:pt x="33" y="52"/>
                  <a:pt x="34" y="62"/>
                  <a:pt x="34" y="65"/>
                </a:cubicBezTo>
                <a:cubicBezTo>
                  <a:pt x="34" y="66"/>
                  <a:pt x="34" y="66"/>
                  <a:pt x="34" y="66"/>
                </a:cubicBezTo>
                <a:cubicBezTo>
                  <a:pt x="34" y="66"/>
                  <a:pt x="33" y="67"/>
                  <a:pt x="32" y="68"/>
                </a:cubicBezTo>
                <a:cubicBezTo>
                  <a:pt x="29" y="72"/>
                  <a:pt x="24" y="78"/>
                  <a:pt x="21" y="82"/>
                </a:cubicBezTo>
                <a:cubicBezTo>
                  <a:pt x="19" y="84"/>
                  <a:pt x="18" y="85"/>
                  <a:pt x="18" y="86"/>
                </a:cubicBezTo>
                <a:close/>
                <a:moveTo>
                  <a:pt x="18" y="89"/>
                </a:moveTo>
                <a:cubicBezTo>
                  <a:pt x="18" y="89"/>
                  <a:pt x="18" y="89"/>
                  <a:pt x="18" y="89"/>
                </a:cubicBezTo>
                <a:cubicBezTo>
                  <a:pt x="21" y="85"/>
                  <a:pt x="21" y="85"/>
                  <a:pt x="21" y="85"/>
                </a:cubicBezTo>
                <a:cubicBezTo>
                  <a:pt x="22" y="96"/>
                  <a:pt x="25" y="106"/>
                  <a:pt x="31" y="114"/>
                </a:cubicBezTo>
                <a:cubicBezTo>
                  <a:pt x="26" y="113"/>
                  <a:pt x="26" y="113"/>
                  <a:pt x="26" y="113"/>
                </a:cubicBezTo>
                <a:cubicBezTo>
                  <a:pt x="22" y="106"/>
                  <a:pt x="19" y="98"/>
                  <a:pt x="18" y="89"/>
                </a:cubicBezTo>
                <a:close/>
                <a:moveTo>
                  <a:pt x="56" y="150"/>
                </a:moveTo>
                <a:cubicBezTo>
                  <a:pt x="55" y="151"/>
                  <a:pt x="53" y="152"/>
                  <a:pt x="52" y="152"/>
                </a:cubicBezTo>
                <a:cubicBezTo>
                  <a:pt x="42" y="148"/>
                  <a:pt x="33" y="142"/>
                  <a:pt x="25" y="134"/>
                </a:cubicBezTo>
                <a:cubicBezTo>
                  <a:pt x="26" y="132"/>
                  <a:pt x="26" y="131"/>
                  <a:pt x="26" y="129"/>
                </a:cubicBezTo>
                <a:cubicBezTo>
                  <a:pt x="27" y="124"/>
                  <a:pt x="28" y="119"/>
                  <a:pt x="28" y="116"/>
                </a:cubicBezTo>
                <a:cubicBezTo>
                  <a:pt x="28" y="116"/>
                  <a:pt x="28" y="116"/>
                  <a:pt x="28" y="116"/>
                </a:cubicBezTo>
                <a:cubicBezTo>
                  <a:pt x="29" y="116"/>
                  <a:pt x="31" y="116"/>
                  <a:pt x="33" y="117"/>
                </a:cubicBezTo>
                <a:cubicBezTo>
                  <a:pt x="40" y="119"/>
                  <a:pt x="51" y="122"/>
                  <a:pt x="53" y="122"/>
                </a:cubicBezTo>
                <a:cubicBezTo>
                  <a:pt x="53" y="122"/>
                  <a:pt x="53" y="122"/>
                  <a:pt x="53" y="122"/>
                </a:cubicBezTo>
                <a:cubicBezTo>
                  <a:pt x="53" y="123"/>
                  <a:pt x="54" y="124"/>
                  <a:pt x="55" y="125"/>
                </a:cubicBezTo>
                <a:cubicBezTo>
                  <a:pt x="57" y="128"/>
                  <a:pt x="61" y="134"/>
                  <a:pt x="64" y="139"/>
                </a:cubicBezTo>
                <a:cubicBezTo>
                  <a:pt x="65" y="141"/>
                  <a:pt x="66" y="142"/>
                  <a:pt x="67" y="143"/>
                </a:cubicBezTo>
                <a:cubicBezTo>
                  <a:pt x="67" y="144"/>
                  <a:pt x="67" y="144"/>
                  <a:pt x="67" y="144"/>
                </a:cubicBezTo>
                <a:cubicBezTo>
                  <a:pt x="66" y="145"/>
                  <a:pt x="61" y="148"/>
                  <a:pt x="56" y="150"/>
                </a:cubicBezTo>
                <a:close/>
                <a:moveTo>
                  <a:pt x="82" y="145"/>
                </a:moveTo>
                <a:cubicBezTo>
                  <a:pt x="78" y="145"/>
                  <a:pt x="74" y="145"/>
                  <a:pt x="70" y="144"/>
                </a:cubicBezTo>
                <a:cubicBezTo>
                  <a:pt x="67" y="140"/>
                  <a:pt x="67" y="140"/>
                  <a:pt x="67" y="140"/>
                </a:cubicBezTo>
                <a:cubicBezTo>
                  <a:pt x="72" y="141"/>
                  <a:pt x="77" y="142"/>
                  <a:pt x="82" y="142"/>
                </a:cubicBezTo>
                <a:cubicBezTo>
                  <a:pt x="87" y="142"/>
                  <a:pt x="93" y="141"/>
                  <a:pt x="98" y="140"/>
                </a:cubicBezTo>
                <a:cubicBezTo>
                  <a:pt x="95" y="144"/>
                  <a:pt x="95" y="144"/>
                  <a:pt x="95" y="144"/>
                </a:cubicBezTo>
                <a:cubicBezTo>
                  <a:pt x="91" y="145"/>
                  <a:pt x="86" y="145"/>
                  <a:pt x="82" y="145"/>
                </a:cubicBezTo>
                <a:close/>
                <a:moveTo>
                  <a:pt x="113" y="152"/>
                </a:moveTo>
                <a:cubicBezTo>
                  <a:pt x="111" y="151"/>
                  <a:pt x="110" y="151"/>
                  <a:pt x="108" y="150"/>
                </a:cubicBezTo>
                <a:cubicBezTo>
                  <a:pt x="104" y="147"/>
                  <a:pt x="99" y="145"/>
                  <a:pt x="97" y="144"/>
                </a:cubicBezTo>
                <a:cubicBezTo>
                  <a:pt x="98" y="144"/>
                  <a:pt x="98" y="144"/>
                  <a:pt x="98" y="143"/>
                </a:cubicBezTo>
                <a:cubicBezTo>
                  <a:pt x="99" y="142"/>
                  <a:pt x="100" y="141"/>
                  <a:pt x="101" y="139"/>
                </a:cubicBezTo>
                <a:cubicBezTo>
                  <a:pt x="105" y="132"/>
                  <a:pt x="111" y="123"/>
                  <a:pt x="111" y="122"/>
                </a:cubicBezTo>
                <a:cubicBezTo>
                  <a:pt x="112" y="122"/>
                  <a:pt x="123" y="119"/>
                  <a:pt x="131" y="117"/>
                </a:cubicBezTo>
                <a:cubicBezTo>
                  <a:pt x="133" y="116"/>
                  <a:pt x="135" y="116"/>
                  <a:pt x="136" y="116"/>
                </a:cubicBezTo>
                <a:cubicBezTo>
                  <a:pt x="136" y="116"/>
                  <a:pt x="136" y="116"/>
                  <a:pt x="136" y="116"/>
                </a:cubicBezTo>
                <a:cubicBezTo>
                  <a:pt x="137" y="117"/>
                  <a:pt x="138" y="123"/>
                  <a:pt x="139" y="128"/>
                </a:cubicBezTo>
                <a:cubicBezTo>
                  <a:pt x="139" y="130"/>
                  <a:pt x="139" y="131"/>
                  <a:pt x="139" y="133"/>
                </a:cubicBezTo>
                <a:cubicBezTo>
                  <a:pt x="132" y="141"/>
                  <a:pt x="123" y="147"/>
                  <a:pt x="113" y="152"/>
                </a:cubicBezTo>
                <a:close/>
                <a:moveTo>
                  <a:pt x="138" y="113"/>
                </a:moveTo>
                <a:cubicBezTo>
                  <a:pt x="133" y="114"/>
                  <a:pt x="133" y="114"/>
                  <a:pt x="133" y="114"/>
                </a:cubicBezTo>
                <a:cubicBezTo>
                  <a:pt x="139" y="106"/>
                  <a:pt x="142" y="95"/>
                  <a:pt x="143" y="85"/>
                </a:cubicBezTo>
                <a:cubicBezTo>
                  <a:pt x="146" y="89"/>
                  <a:pt x="146" y="89"/>
                  <a:pt x="146" y="89"/>
                </a:cubicBezTo>
                <a:cubicBezTo>
                  <a:pt x="145" y="97"/>
                  <a:pt x="142" y="105"/>
                  <a:pt x="138" y="113"/>
                </a:cubicBezTo>
                <a:close/>
                <a:moveTo>
                  <a:pt x="147" y="86"/>
                </a:moveTo>
                <a:cubicBezTo>
                  <a:pt x="146" y="85"/>
                  <a:pt x="146" y="85"/>
                  <a:pt x="146" y="85"/>
                </a:cubicBezTo>
                <a:cubicBezTo>
                  <a:pt x="146" y="84"/>
                  <a:pt x="144" y="83"/>
                  <a:pt x="143" y="81"/>
                </a:cubicBezTo>
                <a:cubicBezTo>
                  <a:pt x="140" y="77"/>
                  <a:pt x="135" y="71"/>
                  <a:pt x="133" y="68"/>
                </a:cubicBezTo>
                <a:cubicBezTo>
                  <a:pt x="132" y="67"/>
                  <a:pt x="131" y="66"/>
                  <a:pt x="131" y="66"/>
                </a:cubicBezTo>
                <a:cubicBezTo>
                  <a:pt x="131" y="65"/>
                  <a:pt x="131" y="65"/>
                  <a:pt x="131" y="65"/>
                </a:cubicBezTo>
                <a:cubicBezTo>
                  <a:pt x="131" y="63"/>
                  <a:pt x="132" y="53"/>
                  <a:pt x="132" y="46"/>
                </a:cubicBezTo>
                <a:cubicBezTo>
                  <a:pt x="132" y="44"/>
                  <a:pt x="132" y="42"/>
                  <a:pt x="132" y="41"/>
                </a:cubicBezTo>
                <a:cubicBezTo>
                  <a:pt x="132" y="40"/>
                  <a:pt x="132" y="40"/>
                  <a:pt x="132" y="40"/>
                </a:cubicBezTo>
                <a:cubicBezTo>
                  <a:pt x="134" y="40"/>
                  <a:pt x="140" y="41"/>
                  <a:pt x="145" y="42"/>
                </a:cubicBezTo>
                <a:cubicBezTo>
                  <a:pt x="146" y="42"/>
                  <a:pt x="148" y="42"/>
                  <a:pt x="149" y="43"/>
                </a:cubicBezTo>
                <a:cubicBezTo>
                  <a:pt x="155" y="52"/>
                  <a:pt x="158" y="63"/>
                  <a:pt x="159" y="74"/>
                </a:cubicBezTo>
                <a:cubicBezTo>
                  <a:pt x="158" y="75"/>
                  <a:pt x="157" y="76"/>
                  <a:pt x="156" y="77"/>
                </a:cubicBezTo>
                <a:cubicBezTo>
                  <a:pt x="152" y="81"/>
                  <a:pt x="148" y="85"/>
                  <a:pt x="147" y="86"/>
                </a:cubicBezTo>
                <a:close/>
              </a:path>
            </a:pathLst>
          </a:custGeom>
          <a:solidFill>
            <a:srgbClr val="4C4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p:cNvSpPr txBox="1"/>
          <p:nvPr/>
        </p:nvSpPr>
        <p:spPr>
          <a:xfrm>
            <a:off x="3851920" y="1190736"/>
            <a:ext cx="2016224" cy="369332"/>
          </a:xfrm>
          <a:prstGeom prst="rect">
            <a:avLst/>
          </a:prstGeom>
          <a:noFill/>
        </p:spPr>
        <p:txBody>
          <a:bodyPr wrap="square" rtlCol="0">
            <a:spAutoFit/>
          </a:bodyPr>
          <a:lstStyle/>
          <a:p>
            <a:r>
              <a:rPr lang="zh-CN" altLang="en-US" dirty="0" smtClean="0"/>
              <a:t>为什么需要</a:t>
            </a:r>
            <a:endParaRPr lang="en-US" altLang="zh-CN" dirty="0" smtClean="0"/>
          </a:p>
        </p:txBody>
      </p:sp>
      <p:sp>
        <p:nvSpPr>
          <p:cNvPr id="7" name="文本框 6"/>
          <p:cNvSpPr txBox="1"/>
          <p:nvPr/>
        </p:nvSpPr>
        <p:spPr>
          <a:xfrm>
            <a:off x="3995936" y="1489401"/>
            <a:ext cx="1728192" cy="1292662"/>
          </a:xfrm>
          <a:prstGeom prst="rect">
            <a:avLst/>
          </a:prstGeom>
          <a:noFill/>
        </p:spPr>
        <p:txBody>
          <a:bodyPr wrap="square" rtlCol="0">
            <a:spAutoFit/>
          </a:bodyPr>
          <a:lstStyle/>
          <a:p>
            <a:pPr marL="228600" indent="-228600">
              <a:buFont typeface="+mj-lt"/>
              <a:buAutoNum type="arabicPeriod"/>
            </a:pPr>
            <a:r>
              <a:rPr lang="zh-CN" altLang="en-US" sz="1200" dirty="0"/>
              <a:t>服务治理的基石</a:t>
            </a:r>
            <a:endParaRPr lang="en-US" altLang="zh-CN" sz="1200" dirty="0"/>
          </a:p>
          <a:p>
            <a:pPr marL="228600" indent="-228600">
              <a:buFont typeface="+mj-lt"/>
              <a:buAutoNum type="arabicPeriod"/>
            </a:pPr>
            <a:r>
              <a:rPr lang="zh-CN" altLang="en-US" sz="1200" dirty="0"/>
              <a:t>注册、发现</a:t>
            </a:r>
            <a:endParaRPr lang="en-US" altLang="zh-CN" sz="1200" dirty="0"/>
          </a:p>
          <a:p>
            <a:pPr marL="228600" indent="-228600">
              <a:buFont typeface="+mj-lt"/>
              <a:buAutoNum type="arabicPeriod"/>
            </a:pPr>
            <a:r>
              <a:rPr lang="zh-CN" altLang="en-US" sz="1200" dirty="0"/>
              <a:t>上线、下线</a:t>
            </a:r>
            <a:endParaRPr lang="en-US" altLang="zh-CN" sz="1200" dirty="0"/>
          </a:p>
          <a:p>
            <a:pPr marL="228600" indent="-228600">
              <a:buFont typeface="+mj-lt"/>
              <a:buAutoNum type="arabicPeriod"/>
            </a:pPr>
            <a:r>
              <a:rPr lang="zh-CN" altLang="en-US" sz="1200" dirty="0"/>
              <a:t>水平</a:t>
            </a:r>
            <a:r>
              <a:rPr lang="zh-CN" altLang="en-US" sz="1200" dirty="0" smtClean="0"/>
              <a:t>扩缩容</a:t>
            </a:r>
            <a:endParaRPr lang="en-US" altLang="zh-CN" sz="1200" dirty="0"/>
          </a:p>
          <a:p>
            <a:r>
              <a:rPr lang="zh-CN" altLang="en-US" sz="1200" dirty="0"/>
              <a:t>。。。</a:t>
            </a:r>
            <a:endParaRPr lang="en-US" altLang="zh-CN" sz="1200" dirty="0"/>
          </a:p>
          <a:p>
            <a:endParaRPr lang="zh-CN" altLang="en-US" dirty="0"/>
          </a:p>
        </p:txBody>
      </p:sp>
      <p:sp>
        <p:nvSpPr>
          <p:cNvPr id="65" name="椭圆 64"/>
          <p:cNvSpPr/>
          <p:nvPr/>
        </p:nvSpPr>
        <p:spPr>
          <a:xfrm>
            <a:off x="4534859" y="4074626"/>
            <a:ext cx="325173" cy="295095"/>
          </a:xfrm>
          <a:prstGeom prst="ellipse">
            <a:avLst/>
          </a:prstGeom>
          <a:solidFill>
            <a:schemeClr val="accent3">
              <a:lumMod val="75000"/>
            </a:schemeClr>
          </a:solidFill>
          <a:ln>
            <a:noFill/>
          </a:ln>
          <a:effectLst>
            <a:outerShdw blurRad="50800" dist="50800" dir="2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04048" y="4074626"/>
            <a:ext cx="1512168" cy="369332"/>
          </a:xfrm>
          <a:prstGeom prst="rect">
            <a:avLst/>
          </a:prstGeom>
          <a:noFill/>
        </p:spPr>
        <p:txBody>
          <a:bodyPr wrap="square" rtlCol="0">
            <a:spAutoFit/>
          </a:bodyPr>
          <a:lstStyle/>
          <a:p>
            <a:r>
              <a:rPr lang="zh-CN" altLang="en-US" dirty="0" smtClean="0"/>
              <a:t>能做什么</a:t>
            </a:r>
            <a:endParaRPr lang="zh-CN" altLang="en-US" dirty="0"/>
          </a:p>
        </p:txBody>
      </p:sp>
      <p:sp>
        <p:nvSpPr>
          <p:cNvPr id="68" name="椭圆 67"/>
          <p:cNvSpPr/>
          <p:nvPr/>
        </p:nvSpPr>
        <p:spPr>
          <a:xfrm>
            <a:off x="971600" y="3799201"/>
            <a:ext cx="325173" cy="295095"/>
          </a:xfrm>
          <a:prstGeom prst="ellipse">
            <a:avLst/>
          </a:prstGeom>
          <a:solidFill>
            <a:schemeClr val="accent3">
              <a:lumMod val="75000"/>
            </a:schemeClr>
          </a:solidFill>
          <a:ln>
            <a:noFill/>
          </a:ln>
          <a:effectLst>
            <a:outerShdw blurRad="50800" dist="50800" dir="2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03647" y="3799201"/>
            <a:ext cx="1530295" cy="369332"/>
          </a:xfrm>
          <a:prstGeom prst="rect">
            <a:avLst/>
          </a:prstGeom>
          <a:noFill/>
        </p:spPr>
        <p:txBody>
          <a:bodyPr wrap="square" rtlCol="0">
            <a:spAutoFit/>
          </a:bodyPr>
          <a:lstStyle/>
          <a:p>
            <a:r>
              <a:rPr lang="zh-CN" altLang="en-US" dirty="0" smtClean="0"/>
              <a:t>原理、选型</a:t>
            </a:r>
            <a:endParaRPr lang="zh-CN" altLang="en-US" dirty="0"/>
          </a:p>
        </p:txBody>
      </p:sp>
      <p:sp>
        <p:nvSpPr>
          <p:cNvPr id="12" name="文本框 11"/>
          <p:cNvSpPr txBox="1"/>
          <p:nvPr/>
        </p:nvSpPr>
        <p:spPr>
          <a:xfrm>
            <a:off x="2933942" y="2486880"/>
            <a:ext cx="832642" cy="646331"/>
          </a:xfrm>
          <a:prstGeom prst="rect">
            <a:avLst/>
          </a:prstGeom>
          <a:noFill/>
        </p:spPr>
        <p:txBody>
          <a:bodyPr wrap="square" rtlCol="0">
            <a:spAutoFit/>
          </a:bodyPr>
          <a:lstStyle/>
          <a:p>
            <a:r>
              <a:rPr lang="zh-CN" altLang="en-US" dirty="0" smtClean="0"/>
              <a:t>注册中心</a:t>
            </a:r>
            <a:endParaRPr lang="zh-CN" altLang="en-US" dirty="0"/>
          </a:p>
        </p:txBody>
      </p:sp>
      <p:pic>
        <p:nvPicPr>
          <p:cNvPr id="14" name="图片 13"/>
          <p:cNvPicPr>
            <a:picLocks noChangeAspect="1"/>
          </p:cNvPicPr>
          <p:nvPr/>
        </p:nvPicPr>
        <p:blipFill>
          <a:blip r:embed="rId2"/>
          <a:stretch>
            <a:fillRect/>
          </a:stretch>
        </p:blipFill>
        <p:spPr>
          <a:xfrm>
            <a:off x="5079343" y="857119"/>
            <a:ext cx="3701587" cy="2439141"/>
          </a:xfrm>
          <a:prstGeom prst="rect">
            <a:avLst/>
          </a:prstGeom>
        </p:spPr>
      </p:pic>
    </p:spTree>
    <p:extLst>
      <p:ext uri="{BB962C8B-B14F-4D97-AF65-F5344CB8AC3E}">
        <p14:creationId xmlns:p14="http://schemas.microsoft.com/office/powerpoint/2010/main" val="402129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曲线连接符 2"/>
          <p:cNvCxnSpPr/>
          <p:nvPr/>
        </p:nvCxnSpPr>
        <p:spPr>
          <a:xfrm>
            <a:off x="804042" y="780622"/>
            <a:ext cx="7200800" cy="3375304"/>
          </a:xfrm>
          <a:prstGeom prst="curvedConnector3">
            <a:avLst/>
          </a:prstGeom>
          <a:ln w="2540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419872" y="72736"/>
            <a:ext cx="2232248" cy="707886"/>
          </a:xfrm>
          <a:prstGeom prst="rect">
            <a:avLst/>
          </a:prstGeom>
          <a:noFill/>
        </p:spPr>
        <p:txBody>
          <a:bodyPr wrap="square" rtlCol="0">
            <a:spAutoFit/>
          </a:bodyPr>
          <a:lstStyle/>
          <a:p>
            <a:pPr algn="ctr"/>
            <a:r>
              <a:rPr lang="zh-CN" altLang="en-US" sz="4000" dirty="0" smtClean="0">
                <a:latin typeface="华文行楷" panose="02010800040101010101" pitchFamily="2" charset="-122"/>
                <a:ea typeface="华文行楷" panose="02010800040101010101" pitchFamily="2" charset="-122"/>
              </a:rPr>
              <a:t>目录</a:t>
            </a:r>
            <a:r>
              <a:rPr lang="zh-CN" altLang="en-US" dirty="0" smtClean="0"/>
              <a:t> </a:t>
            </a:r>
            <a:endParaRPr lang="zh-CN" altLang="en-US" dirty="0"/>
          </a:p>
        </p:txBody>
      </p:sp>
      <p:sp>
        <p:nvSpPr>
          <p:cNvPr id="63" name="椭圆 62"/>
          <p:cNvSpPr/>
          <p:nvPr/>
        </p:nvSpPr>
        <p:spPr>
          <a:xfrm>
            <a:off x="704204" y="879080"/>
            <a:ext cx="576064" cy="575056"/>
          </a:xfrm>
          <a:prstGeom prst="ellipse">
            <a:avLst/>
          </a:prstGeom>
          <a:noFill/>
          <a:ln>
            <a:solidFill>
              <a:schemeClr val="accent6">
                <a:lumMod val="75000"/>
              </a:schemeClr>
            </a:solidFill>
          </a:ln>
          <a:effectLst>
            <a:outerShdw blurRad="50800" dist="50800" dir="18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900461" y="697335"/>
            <a:ext cx="183551" cy="16657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81205" y="1288214"/>
            <a:ext cx="183551" cy="16657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391389" y="2673822"/>
            <a:ext cx="183551" cy="16657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629713" y="3601128"/>
            <a:ext cx="183551" cy="16657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04204" y="947465"/>
            <a:ext cx="576064" cy="461665"/>
          </a:xfrm>
          <a:prstGeom prst="rect">
            <a:avLst/>
          </a:prstGeom>
          <a:noFill/>
        </p:spPr>
        <p:txBody>
          <a:bodyPr wrap="square" rtlCol="0">
            <a:spAutoFit/>
          </a:bodyPr>
          <a:lstStyle/>
          <a:p>
            <a:pPr algn="ctr"/>
            <a:r>
              <a:rPr lang="en-US" altLang="zh-CN" sz="2400" dirty="0" smtClean="0">
                <a:solidFill>
                  <a:schemeClr val="accent6">
                    <a:lumMod val="75000"/>
                  </a:schemeClr>
                </a:solidFill>
              </a:rPr>
              <a:t>01</a:t>
            </a:r>
            <a:endParaRPr lang="zh-CN" altLang="en-US" dirty="0">
              <a:solidFill>
                <a:schemeClr val="accent6">
                  <a:lumMod val="75000"/>
                </a:schemeClr>
              </a:solidFill>
            </a:endParaRPr>
          </a:p>
        </p:txBody>
      </p:sp>
      <p:sp>
        <p:nvSpPr>
          <p:cNvPr id="10" name="矩形 9"/>
          <p:cNvSpPr/>
          <p:nvPr/>
        </p:nvSpPr>
        <p:spPr>
          <a:xfrm>
            <a:off x="1254738" y="1011263"/>
            <a:ext cx="1980029" cy="400110"/>
          </a:xfrm>
          <a:prstGeom prst="rect">
            <a:avLst/>
          </a:prstGeom>
        </p:spPr>
        <p:txBody>
          <a:bodyPr wrap="none">
            <a:spAutoFit/>
          </a:bodyPr>
          <a:lstStyle/>
          <a:p>
            <a:r>
              <a:rPr lang="zh-CN" altLang="en-US" sz="2000" dirty="0" smtClean="0"/>
              <a:t>微服务概念</a:t>
            </a:r>
            <a:r>
              <a:rPr lang="zh-CN" altLang="en-US" sz="2000" dirty="0"/>
              <a:t>引入</a:t>
            </a:r>
          </a:p>
        </p:txBody>
      </p:sp>
      <p:sp>
        <p:nvSpPr>
          <p:cNvPr id="68" name="文本框 67"/>
          <p:cNvSpPr txBox="1"/>
          <p:nvPr/>
        </p:nvSpPr>
        <p:spPr>
          <a:xfrm>
            <a:off x="1414281" y="1347614"/>
            <a:ext cx="1838033" cy="646331"/>
          </a:xfrm>
          <a:prstGeom prst="rect">
            <a:avLst/>
          </a:prstGeom>
          <a:noFill/>
        </p:spPr>
        <p:txBody>
          <a:bodyPr wrap="square" rtlCol="0">
            <a:spAutoFit/>
          </a:bodyPr>
          <a:lstStyle/>
          <a:p>
            <a:r>
              <a:rPr lang="zh-CN" altLang="en-US" sz="1200" dirty="0" smtClean="0"/>
              <a:t>服务提出</a:t>
            </a:r>
            <a:endParaRPr lang="en-US" altLang="zh-CN" sz="1200" dirty="0" smtClean="0"/>
          </a:p>
          <a:p>
            <a:r>
              <a:rPr lang="en-US" altLang="zh-CN" sz="1200" dirty="0" err="1" smtClean="0"/>
              <a:t>Laas</a:t>
            </a:r>
            <a:r>
              <a:rPr lang="zh-CN" altLang="en-US" sz="1200" dirty="0" smtClean="0"/>
              <a:t>、</a:t>
            </a:r>
            <a:r>
              <a:rPr lang="en-US" altLang="zh-CN" sz="1200" dirty="0" err="1" smtClean="0"/>
              <a:t>Paas</a:t>
            </a:r>
            <a:r>
              <a:rPr lang="zh-CN" altLang="en-US" sz="1200" dirty="0" smtClean="0"/>
              <a:t>、</a:t>
            </a:r>
            <a:r>
              <a:rPr lang="en-US" altLang="zh-CN" sz="1200" dirty="0" err="1" smtClean="0"/>
              <a:t>Saas</a:t>
            </a:r>
            <a:endParaRPr lang="en-US" altLang="zh-CN" sz="1200" dirty="0" smtClean="0"/>
          </a:p>
          <a:p>
            <a:r>
              <a:rPr lang="zh-CN" altLang="en-US" sz="1200" dirty="0" smtClean="0"/>
              <a:t>解决问题</a:t>
            </a:r>
            <a:endParaRPr lang="en-US" altLang="zh-CN" sz="1200" dirty="0" smtClean="0"/>
          </a:p>
        </p:txBody>
      </p:sp>
      <p:sp>
        <p:nvSpPr>
          <p:cNvPr id="70" name="椭圆 69"/>
          <p:cNvSpPr/>
          <p:nvPr/>
        </p:nvSpPr>
        <p:spPr>
          <a:xfrm>
            <a:off x="3519267" y="893356"/>
            <a:ext cx="576065" cy="575056"/>
          </a:xfrm>
          <a:prstGeom prst="ellipse">
            <a:avLst/>
          </a:prstGeom>
          <a:noFill/>
          <a:ln>
            <a:solidFill>
              <a:schemeClr val="accent5">
                <a:lumMod val="75000"/>
              </a:schemeClr>
            </a:solidFill>
          </a:ln>
          <a:effectLst>
            <a:outerShdw blurRad="50800" dist="50800" dir="18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3519267" y="961741"/>
            <a:ext cx="576065" cy="461665"/>
          </a:xfrm>
          <a:prstGeom prst="rect">
            <a:avLst/>
          </a:prstGeom>
          <a:noFill/>
        </p:spPr>
        <p:txBody>
          <a:bodyPr wrap="square" rtlCol="0">
            <a:spAutoFit/>
          </a:bodyPr>
          <a:lstStyle/>
          <a:p>
            <a:pPr algn="ctr"/>
            <a:r>
              <a:rPr lang="en-US" altLang="zh-CN" sz="2400" dirty="0" smtClean="0">
                <a:solidFill>
                  <a:schemeClr val="accent5">
                    <a:lumMod val="75000"/>
                  </a:schemeClr>
                </a:solidFill>
              </a:rPr>
              <a:t>02</a:t>
            </a:r>
            <a:endParaRPr lang="zh-CN" altLang="en-US" dirty="0">
              <a:solidFill>
                <a:schemeClr val="accent5">
                  <a:lumMod val="75000"/>
                </a:schemeClr>
              </a:solidFill>
            </a:endParaRPr>
          </a:p>
        </p:txBody>
      </p:sp>
      <p:sp>
        <p:nvSpPr>
          <p:cNvPr id="12" name="矩形 11"/>
          <p:cNvSpPr/>
          <p:nvPr/>
        </p:nvSpPr>
        <p:spPr>
          <a:xfrm>
            <a:off x="4095144" y="958183"/>
            <a:ext cx="1723549" cy="400110"/>
          </a:xfrm>
          <a:prstGeom prst="rect">
            <a:avLst/>
          </a:prstGeom>
        </p:spPr>
        <p:txBody>
          <a:bodyPr wrap="none">
            <a:spAutoFit/>
          </a:bodyPr>
          <a:lstStyle/>
          <a:p>
            <a:r>
              <a:rPr lang="zh-CN" altLang="en-US" sz="2000" dirty="0"/>
              <a:t>什么是微服务</a:t>
            </a:r>
          </a:p>
        </p:txBody>
      </p:sp>
      <p:sp>
        <p:nvSpPr>
          <p:cNvPr id="13" name="矩形 12"/>
          <p:cNvSpPr/>
          <p:nvPr/>
        </p:nvSpPr>
        <p:spPr>
          <a:xfrm>
            <a:off x="4316896" y="1277672"/>
            <a:ext cx="1612268" cy="646331"/>
          </a:xfrm>
          <a:prstGeom prst="rect">
            <a:avLst/>
          </a:prstGeom>
        </p:spPr>
        <p:txBody>
          <a:bodyPr wrap="square">
            <a:spAutoFit/>
          </a:bodyPr>
          <a:lstStyle/>
          <a:p>
            <a:r>
              <a:rPr lang="zh-CN" altLang="en-US" sz="1200" dirty="0"/>
              <a:t>微服务的诞生</a:t>
            </a:r>
            <a:endParaRPr lang="en-US" altLang="zh-CN" sz="1200" dirty="0"/>
          </a:p>
          <a:p>
            <a:r>
              <a:rPr lang="zh-CN" altLang="en-US" sz="1200" dirty="0"/>
              <a:t>微服务定义</a:t>
            </a:r>
            <a:endParaRPr lang="en-US" altLang="zh-CN" sz="1200" dirty="0"/>
          </a:p>
          <a:p>
            <a:r>
              <a:rPr lang="zh-CN" altLang="en-US" sz="1200" dirty="0"/>
              <a:t>系统演进</a:t>
            </a:r>
            <a:endParaRPr lang="en-US" altLang="zh-CN" sz="1200" dirty="0"/>
          </a:p>
        </p:txBody>
      </p:sp>
      <p:grpSp>
        <p:nvGrpSpPr>
          <p:cNvPr id="73" name="组合 72"/>
          <p:cNvGrpSpPr/>
          <p:nvPr/>
        </p:nvGrpSpPr>
        <p:grpSpPr>
          <a:xfrm>
            <a:off x="3777636" y="2479484"/>
            <a:ext cx="576066" cy="575056"/>
            <a:chOff x="3563889" y="1031480"/>
            <a:chExt cx="576065" cy="575056"/>
          </a:xfrm>
        </p:grpSpPr>
        <p:sp>
          <p:nvSpPr>
            <p:cNvPr id="74" name="椭圆 73"/>
            <p:cNvSpPr/>
            <p:nvPr/>
          </p:nvSpPr>
          <p:spPr>
            <a:xfrm>
              <a:off x="3563889" y="1031480"/>
              <a:ext cx="576064" cy="575056"/>
            </a:xfrm>
            <a:prstGeom prst="ellipse">
              <a:avLst/>
            </a:prstGeom>
            <a:noFill/>
            <a:ln>
              <a:solidFill>
                <a:schemeClr val="accent3">
                  <a:lumMod val="75000"/>
                </a:schemeClr>
              </a:solidFill>
            </a:ln>
            <a:effectLst>
              <a:outerShdw blurRad="50800" dist="50800" dir="18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3563890" y="1099865"/>
              <a:ext cx="576064" cy="461665"/>
            </a:xfrm>
            <a:prstGeom prst="rect">
              <a:avLst/>
            </a:prstGeom>
            <a:noFill/>
          </p:spPr>
          <p:txBody>
            <a:bodyPr wrap="square" rtlCol="0">
              <a:spAutoFit/>
            </a:bodyPr>
            <a:lstStyle/>
            <a:p>
              <a:pPr algn="ctr"/>
              <a:r>
                <a:rPr lang="en-US" altLang="zh-CN" sz="2400" dirty="0" smtClean="0">
                  <a:solidFill>
                    <a:schemeClr val="accent3">
                      <a:lumMod val="75000"/>
                    </a:schemeClr>
                  </a:solidFill>
                </a:rPr>
                <a:t>03</a:t>
              </a:r>
              <a:endParaRPr lang="zh-CN" altLang="en-US" dirty="0">
                <a:solidFill>
                  <a:schemeClr val="accent3">
                    <a:lumMod val="75000"/>
                  </a:schemeClr>
                </a:solidFill>
              </a:endParaRPr>
            </a:p>
          </p:txBody>
        </p:sp>
      </p:grpSp>
      <p:sp>
        <p:nvSpPr>
          <p:cNvPr id="14" name="矩形 13"/>
          <p:cNvSpPr/>
          <p:nvPr/>
        </p:nvSpPr>
        <p:spPr>
          <a:xfrm>
            <a:off x="1587610" y="2542274"/>
            <a:ext cx="2273297" cy="707886"/>
          </a:xfrm>
          <a:prstGeom prst="rect">
            <a:avLst/>
          </a:prstGeom>
        </p:spPr>
        <p:txBody>
          <a:bodyPr wrap="square">
            <a:spAutoFit/>
          </a:bodyPr>
          <a:lstStyle/>
          <a:p>
            <a:r>
              <a:rPr lang="zh-CN" altLang="en-US" sz="2000" dirty="0"/>
              <a:t>为什么要做微服务</a:t>
            </a:r>
          </a:p>
          <a:p>
            <a:endParaRPr lang="zh-CN" altLang="en-US" sz="2000" dirty="0"/>
          </a:p>
        </p:txBody>
      </p:sp>
      <p:sp>
        <p:nvSpPr>
          <p:cNvPr id="15" name="矩形 14"/>
          <p:cNvSpPr/>
          <p:nvPr/>
        </p:nvSpPr>
        <p:spPr>
          <a:xfrm>
            <a:off x="1840820" y="2861662"/>
            <a:ext cx="1193177" cy="646331"/>
          </a:xfrm>
          <a:prstGeom prst="rect">
            <a:avLst/>
          </a:prstGeom>
        </p:spPr>
        <p:txBody>
          <a:bodyPr wrap="square">
            <a:spAutoFit/>
          </a:bodyPr>
          <a:lstStyle/>
          <a:p>
            <a:r>
              <a:rPr lang="zh-CN" altLang="en-US" sz="1200" dirty="0"/>
              <a:t>微服务优缺点</a:t>
            </a:r>
            <a:endParaRPr lang="en-US" altLang="zh-CN" sz="1200" dirty="0"/>
          </a:p>
          <a:p>
            <a:r>
              <a:rPr lang="zh-CN" altLang="en-US" sz="1200" dirty="0"/>
              <a:t>提高软件质量</a:t>
            </a:r>
            <a:endParaRPr lang="en-US" altLang="zh-CN" sz="1200" dirty="0"/>
          </a:p>
          <a:p>
            <a:r>
              <a:rPr lang="zh-CN" altLang="en-US" sz="1200" dirty="0"/>
              <a:t>软件快速迭代</a:t>
            </a:r>
            <a:endParaRPr lang="en-US" altLang="zh-CN" sz="1200" dirty="0"/>
          </a:p>
        </p:txBody>
      </p:sp>
      <p:sp>
        <p:nvSpPr>
          <p:cNvPr id="77" name="矩形 76"/>
          <p:cNvSpPr/>
          <p:nvPr/>
        </p:nvSpPr>
        <p:spPr>
          <a:xfrm>
            <a:off x="6266017" y="3166657"/>
            <a:ext cx="1467068" cy="400110"/>
          </a:xfrm>
          <a:prstGeom prst="rect">
            <a:avLst/>
          </a:prstGeom>
        </p:spPr>
        <p:txBody>
          <a:bodyPr wrap="none">
            <a:spAutoFit/>
          </a:bodyPr>
          <a:lstStyle/>
          <a:p>
            <a:r>
              <a:rPr lang="zh-CN" altLang="en-US" sz="2000" dirty="0"/>
              <a:t>微服务实施</a:t>
            </a:r>
          </a:p>
        </p:txBody>
      </p:sp>
      <p:sp>
        <p:nvSpPr>
          <p:cNvPr id="78" name="矩形 77"/>
          <p:cNvSpPr/>
          <p:nvPr/>
        </p:nvSpPr>
        <p:spPr>
          <a:xfrm>
            <a:off x="6482041" y="3469817"/>
            <a:ext cx="1618351" cy="1015663"/>
          </a:xfrm>
          <a:prstGeom prst="rect">
            <a:avLst/>
          </a:prstGeom>
        </p:spPr>
        <p:txBody>
          <a:bodyPr wrap="square">
            <a:spAutoFit/>
          </a:bodyPr>
          <a:lstStyle/>
          <a:p>
            <a:r>
              <a:rPr lang="zh-CN" altLang="en-US" sz="1200" dirty="0"/>
              <a:t>产品的思考</a:t>
            </a:r>
            <a:endParaRPr lang="en-US" altLang="zh-CN" sz="1200" dirty="0"/>
          </a:p>
          <a:p>
            <a:r>
              <a:rPr lang="zh-CN" altLang="en-US" sz="1200" dirty="0"/>
              <a:t>开发如何进行</a:t>
            </a:r>
            <a:endParaRPr lang="en-US" altLang="zh-CN" sz="1200" dirty="0"/>
          </a:p>
          <a:p>
            <a:r>
              <a:rPr lang="zh-CN" altLang="en-US" sz="1200" dirty="0"/>
              <a:t>微服务选型</a:t>
            </a:r>
            <a:endParaRPr lang="en-US" altLang="zh-CN" sz="1200" dirty="0"/>
          </a:p>
          <a:p>
            <a:r>
              <a:rPr lang="zh-CN" altLang="en-US" sz="1200" dirty="0" smtClean="0"/>
              <a:t>测试</a:t>
            </a:r>
            <a:r>
              <a:rPr lang="zh-CN" altLang="en-US" sz="1200" dirty="0"/>
              <a:t>跟进</a:t>
            </a:r>
          </a:p>
          <a:p>
            <a:r>
              <a:rPr lang="zh-CN" altLang="en-US" sz="1200" dirty="0"/>
              <a:t>版本管理</a:t>
            </a:r>
            <a:r>
              <a:rPr lang="en-US" altLang="zh-CN" sz="1200" dirty="0"/>
              <a:t>/</a:t>
            </a:r>
            <a:r>
              <a:rPr lang="zh-CN" altLang="en-US" sz="1200" dirty="0"/>
              <a:t>发布</a:t>
            </a:r>
            <a:endParaRPr lang="en-US" altLang="zh-CN" sz="1200" dirty="0"/>
          </a:p>
        </p:txBody>
      </p:sp>
      <p:grpSp>
        <p:nvGrpSpPr>
          <p:cNvPr id="79" name="组合 78"/>
          <p:cNvGrpSpPr/>
          <p:nvPr/>
        </p:nvGrpSpPr>
        <p:grpSpPr>
          <a:xfrm>
            <a:off x="5613098" y="3053125"/>
            <a:ext cx="576065" cy="575056"/>
            <a:chOff x="3563888" y="1031480"/>
            <a:chExt cx="576064" cy="575056"/>
          </a:xfrm>
        </p:grpSpPr>
        <p:sp>
          <p:nvSpPr>
            <p:cNvPr id="80" name="椭圆 79"/>
            <p:cNvSpPr/>
            <p:nvPr/>
          </p:nvSpPr>
          <p:spPr>
            <a:xfrm>
              <a:off x="3563888" y="1031480"/>
              <a:ext cx="576064" cy="575056"/>
            </a:xfrm>
            <a:prstGeom prst="ellipse">
              <a:avLst/>
            </a:prstGeom>
            <a:noFill/>
            <a:ln>
              <a:solidFill>
                <a:schemeClr val="accent4">
                  <a:lumMod val="50000"/>
                </a:schemeClr>
              </a:solidFill>
            </a:ln>
            <a:effectLst>
              <a:outerShdw blurRad="50800" dist="50800" dir="18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3563888" y="1099865"/>
              <a:ext cx="576064" cy="461665"/>
            </a:xfrm>
            <a:prstGeom prst="rect">
              <a:avLst/>
            </a:prstGeom>
            <a:noFill/>
          </p:spPr>
          <p:txBody>
            <a:bodyPr wrap="square" rtlCol="0">
              <a:spAutoFit/>
            </a:bodyPr>
            <a:lstStyle/>
            <a:p>
              <a:pPr algn="ctr"/>
              <a:r>
                <a:rPr lang="en-US" altLang="zh-CN" sz="2400" dirty="0" smtClean="0">
                  <a:solidFill>
                    <a:schemeClr val="accent4">
                      <a:lumMod val="50000"/>
                    </a:schemeClr>
                  </a:solidFill>
                </a:rPr>
                <a:t>04</a:t>
              </a:r>
              <a:endParaRPr lang="zh-CN" altLang="en-US" dirty="0">
                <a:solidFill>
                  <a:schemeClr val="accent4">
                    <a:lumMod val="50000"/>
                  </a:schemeClr>
                </a:solidFill>
              </a:endParaRPr>
            </a:p>
          </p:txBody>
        </p:sp>
      </p:grpSp>
    </p:spTree>
    <p:extLst>
      <p:ext uri="{BB962C8B-B14F-4D97-AF65-F5344CB8AC3E}">
        <p14:creationId xmlns:p14="http://schemas.microsoft.com/office/powerpoint/2010/main" val="960004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736304"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配置中心</a:t>
            </a:r>
            <a:endParaRPr lang="zh-CN" altLang="en-US" sz="2800" dirty="0">
              <a:solidFill>
                <a:srgbClr val="507281"/>
              </a:solidFill>
              <a:latin typeface="+mj-lt"/>
              <a:ea typeface="+mj-ea"/>
              <a:cs typeface="+mj-cs"/>
            </a:endParaRPr>
          </a:p>
        </p:txBody>
      </p:sp>
      <p:pic>
        <p:nvPicPr>
          <p:cNvPr id="10" name="图片 9"/>
          <p:cNvPicPr>
            <a:picLocks noChangeAspect="1"/>
          </p:cNvPicPr>
          <p:nvPr/>
        </p:nvPicPr>
        <p:blipFill>
          <a:blip r:embed="rId2"/>
          <a:stretch>
            <a:fillRect/>
          </a:stretch>
        </p:blipFill>
        <p:spPr>
          <a:xfrm>
            <a:off x="179513" y="987574"/>
            <a:ext cx="6192687" cy="3888432"/>
          </a:xfrm>
          <a:prstGeom prst="rect">
            <a:avLst/>
          </a:prstGeom>
        </p:spPr>
      </p:pic>
      <p:grpSp>
        <p:nvGrpSpPr>
          <p:cNvPr id="19" name="组合 18"/>
          <p:cNvGrpSpPr/>
          <p:nvPr/>
        </p:nvGrpSpPr>
        <p:grpSpPr>
          <a:xfrm>
            <a:off x="6588224" y="1419622"/>
            <a:ext cx="288636" cy="359486"/>
            <a:chOff x="2779713" y="2809876"/>
            <a:chExt cx="349250" cy="434975"/>
          </a:xfrm>
        </p:grpSpPr>
        <p:sp>
          <p:nvSpPr>
            <p:cNvPr id="20" name="Freeform 3874"/>
            <p:cNvSpPr>
              <a:spLocks noEditPoints="1"/>
            </p:cNvSpPr>
            <p:nvPr/>
          </p:nvSpPr>
          <p:spPr bwMode="auto">
            <a:xfrm>
              <a:off x="2854326" y="2887663"/>
              <a:ext cx="195263" cy="195263"/>
            </a:xfrm>
            <a:custGeom>
              <a:avLst/>
              <a:gdLst>
                <a:gd name="T0" fmla="*/ 46 w 52"/>
                <a:gd name="T1" fmla="*/ 15 h 52"/>
                <a:gd name="T2" fmla="*/ 16 w 52"/>
                <a:gd name="T3" fmla="*/ 6 h 52"/>
                <a:gd name="T4" fmla="*/ 6 w 52"/>
                <a:gd name="T5" fmla="*/ 36 h 52"/>
                <a:gd name="T6" fmla="*/ 37 w 52"/>
                <a:gd name="T7" fmla="*/ 46 h 52"/>
                <a:gd name="T8" fmla="*/ 46 w 52"/>
                <a:gd name="T9" fmla="*/ 15 h 52"/>
                <a:gd name="T10" fmla="*/ 17 w 52"/>
                <a:gd name="T11" fmla="*/ 31 h 52"/>
                <a:gd name="T12" fmla="*/ 11 w 52"/>
                <a:gd name="T13" fmla="*/ 26 h 52"/>
                <a:gd name="T14" fmla="*/ 17 w 52"/>
                <a:gd name="T15" fmla="*/ 21 h 52"/>
                <a:gd name="T16" fmla="*/ 22 w 52"/>
                <a:gd name="T17" fmla="*/ 26 h 52"/>
                <a:gd name="T18" fmla="*/ 17 w 52"/>
                <a:gd name="T19" fmla="*/ 31 h 52"/>
                <a:gd name="T20" fmla="*/ 36 w 52"/>
                <a:gd name="T21" fmla="*/ 31 h 52"/>
                <a:gd name="T22" fmla="*/ 31 w 52"/>
                <a:gd name="T23" fmla="*/ 26 h 52"/>
                <a:gd name="T24" fmla="*/ 36 w 52"/>
                <a:gd name="T25" fmla="*/ 21 h 52"/>
                <a:gd name="T26" fmla="*/ 41 w 52"/>
                <a:gd name="T27" fmla="*/ 26 h 52"/>
                <a:gd name="T28" fmla="*/ 36 w 52"/>
                <a:gd name="T29"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2">
                  <a:moveTo>
                    <a:pt x="46" y="15"/>
                  </a:moveTo>
                  <a:cubicBezTo>
                    <a:pt x="40" y="4"/>
                    <a:pt x="27" y="0"/>
                    <a:pt x="16" y="6"/>
                  </a:cubicBezTo>
                  <a:cubicBezTo>
                    <a:pt x="4" y="12"/>
                    <a:pt x="0" y="25"/>
                    <a:pt x="6" y="36"/>
                  </a:cubicBezTo>
                  <a:cubicBezTo>
                    <a:pt x="12" y="47"/>
                    <a:pt x="26" y="52"/>
                    <a:pt x="37" y="46"/>
                  </a:cubicBezTo>
                  <a:cubicBezTo>
                    <a:pt x="48" y="40"/>
                    <a:pt x="52" y="26"/>
                    <a:pt x="46" y="15"/>
                  </a:cubicBezTo>
                  <a:close/>
                  <a:moveTo>
                    <a:pt x="17" y="31"/>
                  </a:moveTo>
                  <a:cubicBezTo>
                    <a:pt x="14" y="31"/>
                    <a:pt x="11" y="29"/>
                    <a:pt x="11" y="26"/>
                  </a:cubicBezTo>
                  <a:cubicBezTo>
                    <a:pt x="11" y="23"/>
                    <a:pt x="14" y="21"/>
                    <a:pt x="17" y="21"/>
                  </a:cubicBezTo>
                  <a:cubicBezTo>
                    <a:pt x="19" y="21"/>
                    <a:pt x="22" y="23"/>
                    <a:pt x="22" y="26"/>
                  </a:cubicBezTo>
                  <a:cubicBezTo>
                    <a:pt x="22" y="29"/>
                    <a:pt x="19" y="31"/>
                    <a:pt x="17" y="31"/>
                  </a:cubicBezTo>
                  <a:close/>
                  <a:moveTo>
                    <a:pt x="36" y="31"/>
                  </a:moveTo>
                  <a:cubicBezTo>
                    <a:pt x="33" y="31"/>
                    <a:pt x="31" y="29"/>
                    <a:pt x="31" y="26"/>
                  </a:cubicBezTo>
                  <a:cubicBezTo>
                    <a:pt x="31" y="23"/>
                    <a:pt x="33" y="21"/>
                    <a:pt x="36" y="21"/>
                  </a:cubicBezTo>
                  <a:cubicBezTo>
                    <a:pt x="39" y="21"/>
                    <a:pt x="41" y="23"/>
                    <a:pt x="41" y="26"/>
                  </a:cubicBezTo>
                  <a:cubicBezTo>
                    <a:pt x="41" y="29"/>
                    <a:pt x="39" y="31"/>
                    <a:pt x="36" y="3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875"/>
            <p:cNvSpPr>
              <a:spLocks/>
            </p:cNvSpPr>
            <p:nvPr/>
          </p:nvSpPr>
          <p:spPr bwMode="auto">
            <a:xfrm>
              <a:off x="2779713" y="2936876"/>
              <a:ext cx="77788" cy="38100"/>
            </a:xfrm>
            <a:custGeom>
              <a:avLst/>
              <a:gdLst>
                <a:gd name="T0" fmla="*/ 21 w 21"/>
                <a:gd name="T1" fmla="*/ 1 h 10"/>
                <a:gd name="T2" fmla="*/ 0 w 21"/>
                <a:gd name="T3" fmla="*/ 0 h 10"/>
                <a:gd name="T4" fmla="*/ 19 w 21"/>
                <a:gd name="T5" fmla="*/ 10 h 10"/>
                <a:gd name="T6" fmla="*/ 21 w 21"/>
                <a:gd name="T7" fmla="*/ 1 h 10"/>
              </a:gdLst>
              <a:ahLst/>
              <a:cxnLst>
                <a:cxn ang="0">
                  <a:pos x="T0" y="T1"/>
                </a:cxn>
                <a:cxn ang="0">
                  <a:pos x="T2" y="T3"/>
                </a:cxn>
                <a:cxn ang="0">
                  <a:pos x="T4" y="T5"/>
                </a:cxn>
                <a:cxn ang="0">
                  <a:pos x="T6" y="T7"/>
                </a:cxn>
              </a:cxnLst>
              <a:rect l="0" t="0" r="r" b="b"/>
              <a:pathLst>
                <a:path w="21" h="10">
                  <a:moveTo>
                    <a:pt x="21" y="1"/>
                  </a:moveTo>
                  <a:cubicBezTo>
                    <a:pt x="0" y="0"/>
                    <a:pt x="0" y="0"/>
                    <a:pt x="0" y="0"/>
                  </a:cubicBezTo>
                  <a:cubicBezTo>
                    <a:pt x="19" y="10"/>
                    <a:pt x="19" y="10"/>
                    <a:pt x="19" y="10"/>
                  </a:cubicBezTo>
                  <a:cubicBezTo>
                    <a:pt x="19" y="7"/>
                    <a:pt x="20" y="4"/>
                    <a:pt x="21" y="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76"/>
            <p:cNvSpPr>
              <a:spLocks/>
            </p:cNvSpPr>
            <p:nvPr/>
          </p:nvSpPr>
          <p:spPr bwMode="auto">
            <a:xfrm>
              <a:off x="2963863" y="2809876"/>
              <a:ext cx="36513" cy="82550"/>
            </a:xfrm>
            <a:custGeom>
              <a:avLst/>
              <a:gdLst>
                <a:gd name="T0" fmla="*/ 8 w 10"/>
                <a:gd name="T1" fmla="*/ 22 h 22"/>
                <a:gd name="T2" fmla="*/ 10 w 10"/>
                <a:gd name="T3" fmla="*/ 0 h 22"/>
                <a:gd name="T4" fmla="*/ 0 w 10"/>
                <a:gd name="T5" fmla="*/ 20 h 22"/>
                <a:gd name="T6" fmla="*/ 8 w 10"/>
                <a:gd name="T7" fmla="*/ 22 h 22"/>
              </a:gdLst>
              <a:ahLst/>
              <a:cxnLst>
                <a:cxn ang="0">
                  <a:pos x="T0" y="T1"/>
                </a:cxn>
                <a:cxn ang="0">
                  <a:pos x="T2" y="T3"/>
                </a:cxn>
                <a:cxn ang="0">
                  <a:pos x="T4" y="T5"/>
                </a:cxn>
                <a:cxn ang="0">
                  <a:pos x="T6" y="T7"/>
                </a:cxn>
              </a:cxnLst>
              <a:rect l="0" t="0" r="r" b="b"/>
              <a:pathLst>
                <a:path w="10" h="22">
                  <a:moveTo>
                    <a:pt x="8" y="22"/>
                  </a:moveTo>
                  <a:cubicBezTo>
                    <a:pt x="10" y="0"/>
                    <a:pt x="10" y="0"/>
                    <a:pt x="10" y="0"/>
                  </a:cubicBezTo>
                  <a:cubicBezTo>
                    <a:pt x="0" y="20"/>
                    <a:pt x="0" y="20"/>
                    <a:pt x="0" y="20"/>
                  </a:cubicBezTo>
                  <a:cubicBezTo>
                    <a:pt x="3" y="20"/>
                    <a:pt x="6" y="21"/>
                    <a:pt x="8" y="22"/>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877"/>
            <p:cNvSpPr>
              <a:spLocks/>
            </p:cNvSpPr>
            <p:nvPr/>
          </p:nvSpPr>
          <p:spPr bwMode="auto">
            <a:xfrm>
              <a:off x="2862263" y="2828926"/>
              <a:ext cx="55563" cy="77788"/>
            </a:xfrm>
            <a:custGeom>
              <a:avLst/>
              <a:gdLst>
                <a:gd name="T0" fmla="*/ 11 w 15"/>
                <a:gd name="T1" fmla="*/ 18 h 21"/>
                <a:gd name="T2" fmla="*/ 15 w 15"/>
                <a:gd name="T3" fmla="*/ 16 h 21"/>
                <a:gd name="T4" fmla="*/ 0 w 15"/>
                <a:gd name="T5" fmla="*/ 0 h 21"/>
                <a:gd name="T6" fmla="*/ 7 w 15"/>
                <a:gd name="T7" fmla="*/ 21 h 21"/>
                <a:gd name="T8" fmla="*/ 11 w 15"/>
                <a:gd name="T9" fmla="*/ 18 h 21"/>
              </a:gdLst>
              <a:ahLst/>
              <a:cxnLst>
                <a:cxn ang="0">
                  <a:pos x="T0" y="T1"/>
                </a:cxn>
                <a:cxn ang="0">
                  <a:pos x="T2" y="T3"/>
                </a:cxn>
                <a:cxn ang="0">
                  <a:pos x="T4" y="T5"/>
                </a:cxn>
                <a:cxn ang="0">
                  <a:pos x="T6" y="T7"/>
                </a:cxn>
                <a:cxn ang="0">
                  <a:pos x="T8" y="T9"/>
                </a:cxn>
              </a:cxnLst>
              <a:rect l="0" t="0" r="r" b="b"/>
              <a:pathLst>
                <a:path w="15" h="21">
                  <a:moveTo>
                    <a:pt x="11" y="18"/>
                  </a:moveTo>
                  <a:cubicBezTo>
                    <a:pt x="12" y="17"/>
                    <a:pt x="14" y="17"/>
                    <a:pt x="15" y="16"/>
                  </a:cubicBezTo>
                  <a:cubicBezTo>
                    <a:pt x="0" y="0"/>
                    <a:pt x="0" y="0"/>
                    <a:pt x="0" y="0"/>
                  </a:cubicBezTo>
                  <a:cubicBezTo>
                    <a:pt x="7" y="21"/>
                    <a:pt x="7" y="21"/>
                    <a:pt x="7" y="21"/>
                  </a:cubicBezTo>
                  <a:cubicBezTo>
                    <a:pt x="8" y="19"/>
                    <a:pt x="10" y="19"/>
                    <a:pt x="11" y="18"/>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878"/>
            <p:cNvSpPr>
              <a:spLocks/>
            </p:cNvSpPr>
            <p:nvPr/>
          </p:nvSpPr>
          <p:spPr bwMode="auto">
            <a:xfrm>
              <a:off x="3030538" y="2895601"/>
              <a:ext cx="79375" cy="52388"/>
            </a:xfrm>
            <a:custGeom>
              <a:avLst/>
              <a:gdLst>
                <a:gd name="T0" fmla="*/ 21 w 21"/>
                <a:gd name="T1" fmla="*/ 0 h 14"/>
                <a:gd name="T2" fmla="*/ 0 w 21"/>
                <a:gd name="T3" fmla="*/ 7 h 14"/>
                <a:gd name="T4" fmla="*/ 3 w 21"/>
                <a:gd name="T5" fmla="*/ 11 h 14"/>
                <a:gd name="T6" fmla="*/ 5 w 21"/>
                <a:gd name="T7" fmla="*/ 14 h 14"/>
                <a:gd name="T8" fmla="*/ 21 w 21"/>
                <a:gd name="T9" fmla="*/ 0 h 14"/>
              </a:gdLst>
              <a:ahLst/>
              <a:cxnLst>
                <a:cxn ang="0">
                  <a:pos x="T0" y="T1"/>
                </a:cxn>
                <a:cxn ang="0">
                  <a:pos x="T2" y="T3"/>
                </a:cxn>
                <a:cxn ang="0">
                  <a:pos x="T4" y="T5"/>
                </a:cxn>
                <a:cxn ang="0">
                  <a:pos x="T6" y="T7"/>
                </a:cxn>
                <a:cxn ang="0">
                  <a:pos x="T8" y="T9"/>
                </a:cxn>
              </a:cxnLst>
              <a:rect l="0" t="0" r="r" b="b"/>
              <a:pathLst>
                <a:path w="21" h="14">
                  <a:moveTo>
                    <a:pt x="21" y="0"/>
                  </a:moveTo>
                  <a:cubicBezTo>
                    <a:pt x="0" y="7"/>
                    <a:pt x="0" y="7"/>
                    <a:pt x="0" y="7"/>
                  </a:cubicBezTo>
                  <a:cubicBezTo>
                    <a:pt x="1" y="8"/>
                    <a:pt x="2" y="9"/>
                    <a:pt x="3" y="11"/>
                  </a:cubicBezTo>
                  <a:cubicBezTo>
                    <a:pt x="4" y="12"/>
                    <a:pt x="4" y="13"/>
                    <a:pt x="5" y="14"/>
                  </a:cubicBezTo>
                  <a:lnTo>
                    <a:pt x="21" y="0"/>
                  </a:ln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879"/>
            <p:cNvSpPr>
              <a:spLocks/>
            </p:cNvSpPr>
            <p:nvPr/>
          </p:nvSpPr>
          <p:spPr bwMode="auto">
            <a:xfrm>
              <a:off x="3046413" y="2994026"/>
              <a:ext cx="77788" cy="36513"/>
            </a:xfrm>
            <a:custGeom>
              <a:avLst/>
              <a:gdLst>
                <a:gd name="T0" fmla="*/ 0 w 21"/>
                <a:gd name="T1" fmla="*/ 9 h 10"/>
                <a:gd name="T2" fmla="*/ 21 w 21"/>
                <a:gd name="T3" fmla="*/ 10 h 10"/>
                <a:gd name="T4" fmla="*/ 2 w 21"/>
                <a:gd name="T5" fmla="*/ 0 h 10"/>
                <a:gd name="T6" fmla="*/ 0 w 21"/>
                <a:gd name="T7" fmla="*/ 9 h 10"/>
              </a:gdLst>
              <a:ahLst/>
              <a:cxnLst>
                <a:cxn ang="0">
                  <a:pos x="T0" y="T1"/>
                </a:cxn>
                <a:cxn ang="0">
                  <a:pos x="T2" y="T3"/>
                </a:cxn>
                <a:cxn ang="0">
                  <a:pos x="T4" y="T5"/>
                </a:cxn>
                <a:cxn ang="0">
                  <a:pos x="T6" y="T7"/>
                </a:cxn>
              </a:cxnLst>
              <a:rect l="0" t="0" r="r" b="b"/>
              <a:pathLst>
                <a:path w="21" h="10">
                  <a:moveTo>
                    <a:pt x="0" y="9"/>
                  </a:moveTo>
                  <a:cubicBezTo>
                    <a:pt x="21" y="10"/>
                    <a:pt x="21" y="10"/>
                    <a:pt x="21" y="10"/>
                  </a:cubicBezTo>
                  <a:cubicBezTo>
                    <a:pt x="2" y="0"/>
                    <a:pt x="2" y="0"/>
                    <a:pt x="2" y="0"/>
                  </a:cubicBezTo>
                  <a:cubicBezTo>
                    <a:pt x="2" y="3"/>
                    <a:pt x="1" y="6"/>
                    <a:pt x="0" y="9"/>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880"/>
            <p:cNvSpPr>
              <a:spLocks/>
            </p:cNvSpPr>
            <p:nvPr/>
          </p:nvSpPr>
          <p:spPr bwMode="auto">
            <a:xfrm>
              <a:off x="2798763" y="3019426"/>
              <a:ext cx="74613" cy="55563"/>
            </a:xfrm>
            <a:custGeom>
              <a:avLst/>
              <a:gdLst>
                <a:gd name="T0" fmla="*/ 17 w 20"/>
                <a:gd name="T1" fmla="*/ 4 h 15"/>
                <a:gd name="T2" fmla="*/ 16 w 20"/>
                <a:gd name="T3" fmla="*/ 0 h 15"/>
                <a:gd name="T4" fmla="*/ 0 w 20"/>
                <a:gd name="T5" fmla="*/ 15 h 15"/>
                <a:gd name="T6" fmla="*/ 20 w 20"/>
                <a:gd name="T7" fmla="*/ 8 h 15"/>
                <a:gd name="T8" fmla="*/ 17 w 20"/>
                <a:gd name="T9" fmla="*/ 4 h 15"/>
              </a:gdLst>
              <a:ahLst/>
              <a:cxnLst>
                <a:cxn ang="0">
                  <a:pos x="T0" y="T1"/>
                </a:cxn>
                <a:cxn ang="0">
                  <a:pos x="T2" y="T3"/>
                </a:cxn>
                <a:cxn ang="0">
                  <a:pos x="T4" y="T5"/>
                </a:cxn>
                <a:cxn ang="0">
                  <a:pos x="T6" y="T7"/>
                </a:cxn>
                <a:cxn ang="0">
                  <a:pos x="T8" y="T9"/>
                </a:cxn>
              </a:cxnLst>
              <a:rect l="0" t="0" r="r" b="b"/>
              <a:pathLst>
                <a:path w="20" h="15">
                  <a:moveTo>
                    <a:pt x="17" y="4"/>
                  </a:moveTo>
                  <a:cubicBezTo>
                    <a:pt x="17" y="2"/>
                    <a:pt x="16" y="1"/>
                    <a:pt x="16" y="0"/>
                  </a:cubicBezTo>
                  <a:cubicBezTo>
                    <a:pt x="0" y="15"/>
                    <a:pt x="0" y="15"/>
                    <a:pt x="0" y="15"/>
                  </a:cubicBezTo>
                  <a:cubicBezTo>
                    <a:pt x="20" y="8"/>
                    <a:pt x="20" y="8"/>
                    <a:pt x="20" y="8"/>
                  </a:cubicBezTo>
                  <a:cubicBezTo>
                    <a:pt x="19" y="7"/>
                    <a:pt x="18" y="5"/>
                    <a:pt x="17" y="4"/>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881"/>
            <p:cNvSpPr>
              <a:spLocks/>
            </p:cNvSpPr>
            <p:nvPr/>
          </p:nvSpPr>
          <p:spPr bwMode="auto">
            <a:xfrm>
              <a:off x="2928938" y="2828926"/>
              <a:ext cx="23813" cy="55563"/>
            </a:xfrm>
            <a:custGeom>
              <a:avLst/>
              <a:gdLst>
                <a:gd name="T0" fmla="*/ 6 w 6"/>
                <a:gd name="T1" fmla="*/ 14 h 15"/>
                <a:gd name="T2" fmla="*/ 1 w 6"/>
                <a:gd name="T3" fmla="*/ 0 h 15"/>
                <a:gd name="T4" fmla="*/ 0 w 6"/>
                <a:gd name="T5" fmla="*/ 15 h 15"/>
                <a:gd name="T6" fmla="*/ 6 w 6"/>
                <a:gd name="T7" fmla="*/ 14 h 15"/>
              </a:gdLst>
              <a:ahLst/>
              <a:cxnLst>
                <a:cxn ang="0">
                  <a:pos x="T0" y="T1"/>
                </a:cxn>
                <a:cxn ang="0">
                  <a:pos x="T2" y="T3"/>
                </a:cxn>
                <a:cxn ang="0">
                  <a:pos x="T4" y="T5"/>
                </a:cxn>
                <a:cxn ang="0">
                  <a:pos x="T6" y="T7"/>
                </a:cxn>
              </a:cxnLst>
              <a:rect l="0" t="0" r="r" b="b"/>
              <a:pathLst>
                <a:path w="6" h="15">
                  <a:moveTo>
                    <a:pt x="6" y="14"/>
                  </a:moveTo>
                  <a:cubicBezTo>
                    <a:pt x="1" y="0"/>
                    <a:pt x="1" y="0"/>
                    <a:pt x="1" y="0"/>
                  </a:cubicBezTo>
                  <a:cubicBezTo>
                    <a:pt x="0" y="15"/>
                    <a:pt x="0" y="15"/>
                    <a:pt x="0" y="15"/>
                  </a:cubicBezTo>
                  <a:cubicBezTo>
                    <a:pt x="2" y="15"/>
                    <a:pt x="4" y="14"/>
                    <a:pt x="6"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882"/>
            <p:cNvSpPr>
              <a:spLocks/>
            </p:cNvSpPr>
            <p:nvPr/>
          </p:nvSpPr>
          <p:spPr bwMode="auto">
            <a:xfrm>
              <a:off x="3005138" y="2857501"/>
              <a:ext cx="44450" cy="53975"/>
            </a:xfrm>
            <a:custGeom>
              <a:avLst/>
              <a:gdLst>
                <a:gd name="T0" fmla="*/ 5 w 12"/>
                <a:gd name="T1" fmla="*/ 14 h 14"/>
                <a:gd name="T2" fmla="*/ 12 w 12"/>
                <a:gd name="T3" fmla="*/ 0 h 14"/>
                <a:gd name="T4" fmla="*/ 0 w 12"/>
                <a:gd name="T5" fmla="*/ 10 h 14"/>
                <a:gd name="T6" fmla="*/ 5 w 12"/>
                <a:gd name="T7" fmla="*/ 14 h 14"/>
              </a:gdLst>
              <a:ahLst/>
              <a:cxnLst>
                <a:cxn ang="0">
                  <a:pos x="T0" y="T1"/>
                </a:cxn>
                <a:cxn ang="0">
                  <a:pos x="T2" y="T3"/>
                </a:cxn>
                <a:cxn ang="0">
                  <a:pos x="T4" y="T5"/>
                </a:cxn>
                <a:cxn ang="0">
                  <a:pos x="T6" y="T7"/>
                </a:cxn>
              </a:cxnLst>
              <a:rect l="0" t="0" r="r" b="b"/>
              <a:pathLst>
                <a:path w="12" h="14">
                  <a:moveTo>
                    <a:pt x="5" y="14"/>
                  </a:moveTo>
                  <a:cubicBezTo>
                    <a:pt x="12" y="0"/>
                    <a:pt x="12" y="0"/>
                    <a:pt x="12" y="0"/>
                  </a:cubicBezTo>
                  <a:cubicBezTo>
                    <a:pt x="0" y="10"/>
                    <a:pt x="0" y="10"/>
                    <a:pt x="0" y="10"/>
                  </a:cubicBezTo>
                  <a:cubicBezTo>
                    <a:pt x="2" y="12"/>
                    <a:pt x="4" y="13"/>
                    <a:pt x="5"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883"/>
            <p:cNvSpPr>
              <a:spLocks/>
            </p:cNvSpPr>
            <p:nvPr/>
          </p:nvSpPr>
          <p:spPr bwMode="auto">
            <a:xfrm>
              <a:off x="2828926" y="2887663"/>
              <a:ext cx="52388" cy="41275"/>
            </a:xfrm>
            <a:custGeom>
              <a:avLst/>
              <a:gdLst>
                <a:gd name="T0" fmla="*/ 14 w 14"/>
                <a:gd name="T1" fmla="*/ 6 h 11"/>
                <a:gd name="T2" fmla="*/ 0 w 14"/>
                <a:gd name="T3" fmla="*/ 0 h 11"/>
                <a:gd name="T4" fmla="*/ 10 w 14"/>
                <a:gd name="T5" fmla="*/ 11 h 11"/>
                <a:gd name="T6" fmla="*/ 14 w 14"/>
                <a:gd name="T7" fmla="*/ 6 h 11"/>
              </a:gdLst>
              <a:ahLst/>
              <a:cxnLst>
                <a:cxn ang="0">
                  <a:pos x="T0" y="T1"/>
                </a:cxn>
                <a:cxn ang="0">
                  <a:pos x="T2" y="T3"/>
                </a:cxn>
                <a:cxn ang="0">
                  <a:pos x="T4" y="T5"/>
                </a:cxn>
                <a:cxn ang="0">
                  <a:pos x="T6" y="T7"/>
                </a:cxn>
              </a:cxnLst>
              <a:rect l="0" t="0" r="r" b="b"/>
              <a:pathLst>
                <a:path w="14" h="11">
                  <a:moveTo>
                    <a:pt x="14" y="6"/>
                  </a:moveTo>
                  <a:cubicBezTo>
                    <a:pt x="0" y="0"/>
                    <a:pt x="0" y="0"/>
                    <a:pt x="0" y="0"/>
                  </a:cubicBezTo>
                  <a:cubicBezTo>
                    <a:pt x="10" y="11"/>
                    <a:pt x="10" y="11"/>
                    <a:pt x="10" y="11"/>
                  </a:cubicBezTo>
                  <a:cubicBezTo>
                    <a:pt x="11" y="10"/>
                    <a:pt x="12" y="8"/>
                    <a:pt x="14" y="6"/>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884"/>
            <p:cNvSpPr>
              <a:spLocks/>
            </p:cNvSpPr>
            <p:nvPr/>
          </p:nvSpPr>
          <p:spPr bwMode="auto">
            <a:xfrm>
              <a:off x="3052763" y="2959101"/>
              <a:ext cx="57150" cy="26988"/>
            </a:xfrm>
            <a:custGeom>
              <a:avLst/>
              <a:gdLst>
                <a:gd name="T0" fmla="*/ 0 w 15"/>
                <a:gd name="T1" fmla="*/ 0 h 7"/>
                <a:gd name="T2" fmla="*/ 0 w 15"/>
                <a:gd name="T3" fmla="*/ 7 h 7"/>
                <a:gd name="T4" fmla="*/ 15 w 15"/>
                <a:gd name="T5" fmla="*/ 2 h 7"/>
                <a:gd name="T6" fmla="*/ 0 w 15"/>
                <a:gd name="T7" fmla="*/ 0 h 7"/>
              </a:gdLst>
              <a:ahLst/>
              <a:cxnLst>
                <a:cxn ang="0">
                  <a:pos x="T0" y="T1"/>
                </a:cxn>
                <a:cxn ang="0">
                  <a:pos x="T2" y="T3"/>
                </a:cxn>
                <a:cxn ang="0">
                  <a:pos x="T4" y="T5"/>
                </a:cxn>
                <a:cxn ang="0">
                  <a:pos x="T6" y="T7"/>
                </a:cxn>
              </a:cxnLst>
              <a:rect l="0" t="0" r="r" b="b"/>
              <a:pathLst>
                <a:path w="15" h="7">
                  <a:moveTo>
                    <a:pt x="0" y="0"/>
                  </a:moveTo>
                  <a:cubicBezTo>
                    <a:pt x="0" y="2"/>
                    <a:pt x="0" y="5"/>
                    <a:pt x="0" y="7"/>
                  </a:cubicBezTo>
                  <a:cubicBezTo>
                    <a:pt x="15" y="2"/>
                    <a:pt x="15" y="2"/>
                    <a:pt x="15" y="2"/>
                  </a:cubicBezTo>
                  <a:lnTo>
                    <a:pt x="0" y="0"/>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885"/>
            <p:cNvSpPr>
              <a:spLocks/>
            </p:cNvSpPr>
            <p:nvPr/>
          </p:nvSpPr>
          <p:spPr bwMode="auto">
            <a:xfrm>
              <a:off x="2794001" y="2986088"/>
              <a:ext cx="60325" cy="22225"/>
            </a:xfrm>
            <a:custGeom>
              <a:avLst/>
              <a:gdLst>
                <a:gd name="T0" fmla="*/ 15 w 16"/>
                <a:gd name="T1" fmla="*/ 0 h 6"/>
                <a:gd name="T2" fmla="*/ 0 w 16"/>
                <a:gd name="T3" fmla="*/ 5 h 6"/>
                <a:gd name="T4" fmla="*/ 16 w 16"/>
                <a:gd name="T5" fmla="*/ 6 h 6"/>
                <a:gd name="T6" fmla="*/ 15 w 16"/>
                <a:gd name="T7" fmla="*/ 0 h 6"/>
              </a:gdLst>
              <a:ahLst/>
              <a:cxnLst>
                <a:cxn ang="0">
                  <a:pos x="T0" y="T1"/>
                </a:cxn>
                <a:cxn ang="0">
                  <a:pos x="T2" y="T3"/>
                </a:cxn>
                <a:cxn ang="0">
                  <a:pos x="T4" y="T5"/>
                </a:cxn>
                <a:cxn ang="0">
                  <a:pos x="T6" y="T7"/>
                </a:cxn>
              </a:cxnLst>
              <a:rect l="0" t="0" r="r" b="b"/>
              <a:pathLst>
                <a:path w="16" h="6">
                  <a:moveTo>
                    <a:pt x="15" y="0"/>
                  </a:moveTo>
                  <a:cubicBezTo>
                    <a:pt x="0" y="5"/>
                    <a:pt x="0" y="5"/>
                    <a:pt x="0" y="5"/>
                  </a:cubicBezTo>
                  <a:cubicBezTo>
                    <a:pt x="16" y="6"/>
                    <a:pt x="16" y="6"/>
                    <a:pt x="16" y="6"/>
                  </a:cubicBezTo>
                  <a:cubicBezTo>
                    <a:pt x="15" y="4"/>
                    <a:pt x="15" y="2"/>
                    <a:pt x="15"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886"/>
            <p:cNvSpPr>
              <a:spLocks/>
            </p:cNvSpPr>
            <p:nvPr/>
          </p:nvSpPr>
          <p:spPr bwMode="auto">
            <a:xfrm>
              <a:off x="2854326" y="3057526"/>
              <a:ext cx="44450" cy="52388"/>
            </a:xfrm>
            <a:custGeom>
              <a:avLst/>
              <a:gdLst>
                <a:gd name="T0" fmla="*/ 7 w 12"/>
                <a:gd name="T1" fmla="*/ 0 h 14"/>
                <a:gd name="T2" fmla="*/ 0 w 12"/>
                <a:gd name="T3" fmla="*/ 14 h 14"/>
                <a:gd name="T4" fmla="*/ 12 w 12"/>
                <a:gd name="T5" fmla="*/ 4 h 14"/>
                <a:gd name="T6" fmla="*/ 7 w 12"/>
                <a:gd name="T7" fmla="*/ 0 h 14"/>
              </a:gdLst>
              <a:ahLst/>
              <a:cxnLst>
                <a:cxn ang="0">
                  <a:pos x="T0" y="T1"/>
                </a:cxn>
                <a:cxn ang="0">
                  <a:pos x="T2" y="T3"/>
                </a:cxn>
                <a:cxn ang="0">
                  <a:pos x="T4" y="T5"/>
                </a:cxn>
                <a:cxn ang="0">
                  <a:pos x="T6" y="T7"/>
                </a:cxn>
              </a:cxnLst>
              <a:rect l="0" t="0" r="r" b="b"/>
              <a:pathLst>
                <a:path w="12" h="14">
                  <a:moveTo>
                    <a:pt x="7" y="0"/>
                  </a:moveTo>
                  <a:cubicBezTo>
                    <a:pt x="0" y="14"/>
                    <a:pt x="0" y="14"/>
                    <a:pt x="0" y="14"/>
                  </a:cubicBezTo>
                  <a:cubicBezTo>
                    <a:pt x="12" y="4"/>
                    <a:pt x="12" y="4"/>
                    <a:pt x="12" y="4"/>
                  </a:cubicBezTo>
                  <a:cubicBezTo>
                    <a:pt x="10" y="3"/>
                    <a:pt x="9" y="1"/>
                    <a:pt x="7"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887"/>
            <p:cNvSpPr>
              <a:spLocks/>
            </p:cNvSpPr>
            <p:nvPr/>
          </p:nvSpPr>
          <p:spPr bwMode="auto">
            <a:xfrm>
              <a:off x="3008313" y="3146426"/>
              <a:ext cx="120650" cy="98425"/>
            </a:xfrm>
            <a:custGeom>
              <a:avLst/>
              <a:gdLst>
                <a:gd name="T0" fmla="*/ 29 w 32"/>
                <a:gd name="T1" fmla="*/ 26 h 26"/>
                <a:gd name="T2" fmla="*/ 28 w 32"/>
                <a:gd name="T3" fmla="*/ 26 h 26"/>
                <a:gd name="T4" fmla="*/ 1 w 32"/>
                <a:gd name="T5" fmla="*/ 4 h 26"/>
                <a:gd name="T6" fmla="*/ 2 w 32"/>
                <a:gd name="T7" fmla="*/ 0 h 26"/>
                <a:gd name="T8" fmla="*/ 6 w 32"/>
                <a:gd name="T9" fmla="*/ 1 h 26"/>
                <a:gd name="T10" fmla="*/ 30 w 32"/>
                <a:gd name="T11" fmla="*/ 21 h 26"/>
                <a:gd name="T12" fmla="*/ 32 w 32"/>
                <a:gd name="T13" fmla="*/ 24 h 26"/>
                <a:gd name="T14" fmla="*/ 29 w 3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6">
                  <a:moveTo>
                    <a:pt x="29" y="26"/>
                  </a:moveTo>
                  <a:cubicBezTo>
                    <a:pt x="29" y="26"/>
                    <a:pt x="28" y="26"/>
                    <a:pt x="28" y="26"/>
                  </a:cubicBezTo>
                  <a:cubicBezTo>
                    <a:pt x="17" y="23"/>
                    <a:pt x="7" y="15"/>
                    <a:pt x="1" y="4"/>
                  </a:cubicBezTo>
                  <a:cubicBezTo>
                    <a:pt x="0" y="3"/>
                    <a:pt x="1" y="1"/>
                    <a:pt x="2" y="0"/>
                  </a:cubicBezTo>
                  <a:cubicBezTo>
                    <a:pt x="3" y="0"/>
                    <a:pt x="5" y="0"/>
                    <a:pt x="6" y="1"/>
                  </a:cubicBezTo>
                  <a:cubicBezTo>
                    <a:pt x="11" y="11"/>
                    <a:pt x="19" y="18"/>
                    <a:pt x="30" y="21"/>
                  </a:cubicBezTo>
                  <a:cubicBezTo>
                    <a:pt x="31" y="21"/>
                    <a:pt x="32" y="23"/>
                    <a:pt x="32" y="24"/>
                  </a:cubicBezTo>
                  <a:cubicBezTo>
                    <a:pt x="31" y="25"/>
                    <a:pt x="30" y="26"/>
                    <a:pt x="29" y="26"/>
                  </a:cubicBez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888"/>
            <p:cNvSpPr>
              <a:spLocks/>
            </p:cNvSpPr>
            <p:nvPr/>
          </p:nvSpPr>
          <p:spPr bwMode="auto">
            <a:xfrm>
              <a:off x="2925763" y="3005138"/>
              <a:ext cx="127000" cy="179388"/>
            </a:xfrm>
            <a:custGeom>
              <a:avLst/>
              <a:gdLst>
                <a:gd name="T0" fmla="*/ 17 w 34"/>
                <a:gd name="T1" fmla="*/ 3 h 48"/>
                <a:gd name="T2" fmla="*/ 21 w 34"/>
                <a:gd name="T3" fmla="*/ 13 h 48"/>
                <a:gd name="T4" fmla="*/ 18 w 34"/>
                <a:gd name="T5" fmla="*/ 15 h 48"/>
                <a:gd name="T6" fmla="*/ 15 w 34"/>
                <a:gd name="T7" fmla="*/ 16 h 48"/>
                <a:gd name="T8" fmla="*/ 9 w 34"/>
                <a:gd name="T9" fmla="*/ 18 h 48"/>
                <a:gd name="T10" fmla="*/ 4 w 34"/>
                <a:gd name="T11" fmla="*/ 8 h 48"/>
                <a:gd name="T12" fmla="*/ 2 w 34"/>
                <a:gd name="T13" fmla="*/ 7 h 48"/>
                <a:gd name="T14" fmla="*/ 1 w 34"/>
                <a:gd name="T15" fmla="*/ 9 h 48"/>
                <a:gd name="T16" fmla="*/ 5 w 34"/>
                <a:gd name="T17" fmla="*/ 20 h 48"/>
                <a:gd name="T18" fmla="*/ 2 w 34"/>
                <a:gd name="T19" fmla="*/ 21 h 48"/>
                <a:gd name="T20" fmla="*/ 7 w 34"/>
                <a:gd name="T21" fmla="*/ 31 h 48"/>
                <a:gd name="T22" fmla="*/ 17 w 34"/>
                <a:gd name="T23" fmla="*/ 36 h 48"/>
                <a:gd name="T24" fmla="*/ 26 w 34"/>
                <a:gd name="T25" fmla="*/ 47 h 48"/>
                <a:gd name="T26" fmla="*/ 32 w 34"/>
                <a:gd name="T27" fmla="*/ 44 h 48"/>
                <a:gd name="T28" fmla="*/ 30 w 34"/>
                <a:gd name="T29" fmla="*/ 30 h 48"/>
                <a:gd name="T30" fmla="*/ 32 w 34"/>
                <a:gd name="T31" fmla="*/ 20 h 48"/>
                <a:gd name="T32" fmla="*/ 28 w 34"/>
                <a:gd name="T33" fmla="*/ 10 h 48"/>
                <a:gd name="T34" fmla="*/ 25 w 34"/>
                <a:gd name="T35" fmla="*/ 12 h 48"/>
                <a:gd name="T36" fmla="*/ 20 w 34"/>
                <a:gd name="T37" fmla="*/ 1 h 48"/>
                <a:gd name="T38" fmla="*/ 17 w 34"/>
                <a:gd name="T39" fmla="*/ 0 h 48"/>
                <a:gd name="T40" fmla="*/ 17 w 34"/>
                <a:gd name="T41"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48">
                  <a:moveTo>
                    <a:pt x="17" y="3"/>
                  </a:moveTo>
                  <a:cubicBezTo>
                    <a:pt x="21" y="13"/>
                    <a:pt x="21" y="13"/>
                    <a:pt x="21" y="13"/>
                  </a:cubicBezTo>
                  <a:cubicBezTo>
                    <a:pt x="18" y="15"/>
                    <a:pt x="18" y="15"/>
                    <a:pt x="18" y="15"/>
                  </a:cubicBezTo>
                  <a:cubicBezTo>
                    <a:pt x="15" y="16"/>
                    <a:pt x="15" y="16"/>
                    <a:pt x="15" y="16"/>
                  </a:cubicBezTo>
                  <a:cubicBezTo>
                    <a:pt x="9" y="18"/>
                    <a:pt x="9" y="18"/>
                    <a:pt x="9" y="18"/>
                  </a:cubicBezTo>
                  <a:cubicBezTo>
                    <a:pt x="4" y="8"/>
                    <a:pt x="4" y="8"/>
                    <a:pt x="4" y="8"/>
                  </a:cubicBezTo>
                  <a:cubicBezTo>
                    <a:pt x="4" y="7"/>
                    <a:pt x="3" y="7"/>
                    <a:pt x="2" y="7"/>
                  </a:cubicBezTo>
                  <a:cubicBezTo>
                    <a:pt x="1" y="7"/>
                    <a:pt x="0" y="9"/>
                    <a:pt x="1" y="9"/>
                  </a:cubicBezTo>
                  <a:cubicBezTo>
                    <a:pt x="5" y="20"/>
                    <a:pt x="5" y="20"/>
                    <a:pt x="5" y="20"/>
                  </a:cubicBezTo>
                  <a:cubicBezTo>
                    <a:pt x="2" y="21"/>
                    <a:pt x="2" y="21"/>
                    <a:pt x="2" y="21"/>
                  </a:cubicBezTo>
                  <a:cubicBezTo>
                    <a:pt x="2" y="21"/>
                    <a:pt x="5" y="29"/>
                    <a:pt x="7" y="31"/>
                  </a:cubicBezTo>
                  <a:cubicBezTo>
                    <a:pt x="9" y="34"/>
                    <a:pt x="12" y="36"/>
                    <a:pt x="17" y="36"/>
                  </a:cubicBezTo>
                  <a:cubicBezTo>
                    <a:pt x="19" y="39"/>
                    <a:pt x="22" y="46"/>
                    <a:pt x="26" y="47"/>
                  </a:cubicBezTo>
                  <a:cubicBezTo>
                    <a:pt x="29" y="48"/>
                    <a:pt x="31" y="47"/>
                    <a:pt x="32" y="44"/>
                  </a:cubicBezTo>
                  <a:cubicBezTo>
                    <a:pt x="34" y="41"/>
                    <a:pt x="30" y="31"/>
                    <a:pt x="30" y="30"/>
                  </a:cubicBezTo>
                  <a:cubicBezTo>
                    <a:pt x="32" y="26"/>
                    <a:pt x="33" y="23"/>
                    <a:pt x="32" y="20"/>
                  </a:cubicBezTo>
                  <a:cubicBezTo>
                    <a:pt x="32" y="17"/>
                    <a:pt x="28" y="10"/>
                    <a:pt x="28" y="10"/>
                  </a:cubicBezTo>
                  <a:cubicBezTo>
                    <a:pt x="25" y="12"/>
                    <a:pt x="25" y="12"/>
                    <a:pt x="25" y="12"/>
                  </a:cubicBezTo>
                  <a:cubicBezTo>
                    <a:pt x="20" y="1"/>
                    <a:pt x="20" y="1"/>
                    <a:pt x="20" y="1"/>
                  </a:cubicBezTo>
                  <a:cubicBezTo>
                    <a:pt x="20" y="0"/>
                    <a:pt x="18" y="0"/>
                    <a:pt x="17" y="0"/>
                  </a:cubicBezTo>
                  <a:cubicBezTo>
                    <a:pt x="17" y="0"/>
                    <a:pt x="16" y="2"/>
                    <a:pt x="17" y="3"/>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6989965" y="1419622"/>
            <a:ext cx="2026568" cy="400110"/>
          </a:xfrm>
          <a:prstGeom prst="rect">
            <a:avLst/>
          </a:prstGeom>
          <a:noFill/>
        </p:spPr>
        <p:txBody>
          <a:bodyPr wrap="square" rtlCol="0">
            <a:spAutoFit/>
          </a:bodyPr>
          <a:lstStyle/>
          <a:p>
            <a:r>
              <a:rPr lang="zh-CN" altLang="en-US" sz="2000" dirty="0" smtClean="0"/>
              <a:t>不是微服务专属</a:t>
            </a:r>
            <a:endParaRPr lang="zh-CN" altLang="en-US" sz="2000" dirty="0"/>
          </a:p>
        </p:txBody>
      </p:sp>
      <p:grpSp>
        <p:nvGrpSpPr>
          <p:cNvPr id="36" name="组合 35"/>
          <p:cNvGrpSpPr/>
          <p:nvPr/>
        </p:nvGrpSpPr>
        <p:grpSpPr>
          <a:xfrm>
            <a:off x="6664319" y="2428288"/>
            <a:ext cx="288636" cy="359486"/>
            <a:chOff x="2779713" y="2809876"/>
            <a:chExt cx="349250" cy="434975"/>
          </a:xfrm>
        </p:grpSpPr>
        <p:sp>
          <p:nvSpPr>
            <p:cNvPr id="37" name="Freeform 3874"/>
            <p:cNvSpPr>
              <a:spLocks noEditPoints="1"/>
            </p:cNvSpPr>
            <p:nvPr/>
          </p:nvSpPr>
          <p:spPr bwMode="auto">
            <a:xfrm>
              <a:off x="2854326" y="2887663"/>
              <a:ext cx="195263" cy="195263"/>
            </a:xfrm>
            <a:custGeom>
              <a:avLst/>
              <a:gdLst>
                <a:gd name="T0" fmla="*/ 46 w 52"/>
                <a:gd name="T1" fmla="*/ 15 h 52"/>
                <a:gd name="T2" fmla="*/ 16 w 52"/>
                <a:gd name="T3" fmla="*/ 6 h 52"/>
                <a:gd name="T4" fmla="*/ 6 w 52"/>
                <a:gd name="T5" fmla="*/ 36 h 52"/>
                <a:gd name="T6" fmla="*/ 37 w 52"/>
                <a:gd name="T7" fmla="*/ 46 h 52"/>
                <a:gd name="T8" fmla="*/ 46 w 52"/>
                <a:gd name="T9" fmla="*/ 15 h 52"/>
                <a:gd name="T10" fmla="*/ 17 w 52"/>
                <a:gd name="T11" fmla="*/ 31 h 52"/>
                <a:gd name="T12" fmla="*/ 11 w 52"/>
                <a:gd name="T13" fmla="*/ 26 h 52"/>
                <a:gd name="T14" fmla="*/ 17 w 52"/>
                <a:gd name="T15" fmla="*/ 21 h 52"/>
                <a:gd name="T16" fmla="*/ 22 w 52"/>
                <a:gd name="T17" fmla="*/ 26 h 52"/>
                <a:gd name="T18" fmla="*/ 17 w 52"/>
                <a:gd name="T19" fmla="*/ 31 h 52"/>
                <a:gd name="T20" fmla="*/ 36 w 52"/>
                <a:gd name="T21" fmla="*/ 31 h 52"/>
                <a:gd name="T22" fmla="*/ 31 w 52"/>
                <a:gd name="T23" fmla="*/ 26 h 52"/>
                <a:gd name="T24" fmla="*/ 36 w 52"/>
                <a:gd name="T25" fmla="*/ 21 h 52"/>
                <a:gd name="T26" fmla="*/ 41 w 52"/>
                <a:gd name="T27" fmla="*/ 26 h 52"/>
                <a:gd name="T28" fmla="*/ 36 w 52"/>
                <a:gd name="T29"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2">
                  <a:moveTo>
                    <a:pt x="46" y="15"/>
                  </a:moveTo>
                  <a:cubicBezTo>
                    <a:pt x="40" y="4"/>
                    <a:pt x="27" y="0"/>
                    <a:pt x="16" y="6"/>
                  </a:cubicBezTo>
                  <a:cubicBezTo>
                    <a:pt x="4" y="12"/>
                    <a:pt x="0" y="25"/>
                    <a:pt x="6" y="36"/>
                  </a:cubicBezTo>
                  <a:cubicBezTo>
                    <a:pt x="12" y="47"/>
                    <a:pt x="26" y="52"/>
                    <a:pt x="37" y="46"/>
                  </a:cubicBezTo>
                  <a:cubicBezTo>
                    <a:pt x="48" y="40"/>
                    <a:pt x="52" y="26"/>
                    <a:pt x="46" y="15"/>
                  </a:cubicBezTo>
                  <a:close/>
                  <a:moveTo>
                    <a:pt x="17" y="31"/>
                  </a:moveTo>
                  <a:cubicBezTo>
                    <a:pt x="14" y="31"/>
                    <a:pt x="11" y="29"/>
                    <a:pt x="11" y="26"/>
                  </a:cubicBezTo>
                  <a:cubicBezTo>
                    <a:pt x="11" y="23"/>
                    <a:pt x="14" y="21"/>
                    <a:pt x="17" y="21"/>
                  </a:cubicBezTo>
                  <a:cubicBezTo>
                    <a:pt x="19" y="21"/>
                    <a:pt x="22" y="23"/>
                    <a:pt x="22" y="26"/>
                  </a:cubicBezTo>
                  <a:cubicBezTo>
                    <a:pt x="22" y="29"/>
                    <a:pt x="19" y="31"/>
                    <a:pt x="17" y="31"/>
                  </a:cubicBezTo>
                  <a:close/>
                  <a:moveTo>
                    <a:pt x="36" y="31"/>
                  </a:moveTo>
                  <a:cubicBezTo>
                    <a:pt x="33" y="31"/>
                    <a:pt x="31" y="29"/>
                    <a:pt x="31" y="26"/>
                  </a:cubicBezTo>
                  <a:cubicBezTo>
                    <a:pt x="31" y="23"/>
                    <a:pt x="33" y="21"/>
                    <a:pt x="36" y="21"/>
                  </a:cubicBezTo>
                  <a:cubicBezTo>
                    <a:pt x="39" y="21"/>
                    <a:pt x="41" y="23"/>
                    <a:pt x="41" y="26"/>
                  </a:cubicBezTo>
                  <a:cubicBezTo>
                    <a:pt x="41" y="29"/>
                    <a:pt x="39" y="31"/>
                    <a:pt x="36" y="3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75"/>
            <p:cNvSpPr>
              <a:spLocks/>
            </p:cNvSpPr>
            <p:nvPr/>
          </p:nvSpPr>
          <p:spPr bwMode="auto">
            <a:xfrm>
              <a:off x="2779713" y="2936876"/>
              <a:ext cx="77788" cy="38100"/>
            </a:xfrm>
            <a:custGeom>
              <a:avLst/>
              <a:gdLst>
                <a:gd name="T0" fmla="*/ 21 w 21"/>
                <a:gd name="T1" fmla="*/ 1 h 10"/>
                <a:gd name="T2" fmla="*/ 0 w 21"/>
                <a:gd name="T3" fmla="*/ 0 h 10"/>
                <a:gd name="T4" fmla="*/ 19 w 21"/>
                <a:gd name="T5" fmla="*/ 10 h 10"/>
                <a:gd name="T6" fmla="*/ 21 w 21"/>
                <a:gd name="T7" fmla="*/ 1 h 10"/>
              </a:gdLst>
              <a:ahLst/>
              <a:cxnLst>
                <a:cxn ang="0">
                  <a:pos x="T0" y="T1"/>
                </a:cxn>
                <a:cxn ang="0">
                  <a:pos x="T2" y="T3"/>
                </a:cxn>
                <a:cxn ang="0">
                  <a:pos x="T4" y="T5"/>
                </a:cxn>
                <a:cxn ang="0">
                  <a:pos x="T6" y="T7"/>
                </a:cxn>
              </a:cxnLst>
              <a:rect l="0" t="0" r="r" b="b"/>
              <a:pathLst>
                <a:path w="21" h="10">
                  <a:moveTo>
                    <a:pt x="21" y="1"/>
                  </a:moveTo>
                  <a:cubicBezTo>
                    <a:pt x="0" y="0"/>
                    <a:pt x="0" y="0"/>
                    <a:pt x="0" y="0"/>
                  </a:cubicBezTo>
                  <a:cubicBezTo>
                    <a:pt x="19" y="10"/>
                    <a:pt x="19" y="10"/>
                    <a:pt x="19" y="10"/>
                  </a:cubicBezTo>
                  <a:cubicBezTo>
                    <a:pt x="19" y="7"/>
                    <a:pt x="20" y="4"/>
                    <a:pt x="21" y="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876"/>
            <p:cNvSpPr>
              <a:spLocks/>
            </p:cNvSpPr>
            <p:nvPr/>
          </p:nvSpPr>
          <p:spPr bwMode="auto">
            <a:xfrm>
              <a:off x="2963863" y="2809876"/>
              <a:ext cx="36513" cy="82550"/>
            </a:xfrm>
            <a:custGeom>
              <a:avLst/>
              <a:gdLst>
                <a:gd name="T0" fmla="*/ 8 w 10"/>
                <a:gd name="T1" fmla="*/ 22 h 22"/>
                <a:gd name="T2" fmla="*/ 10 w 10"/>
                <a:gd name="T3" fmla="*/ 0 h 22"/>
                <a:gd name="T4" fmla="*/ 0 w 10"/>
                <a:gd name="T5" fmla="*/ 20 h 22"/>
                <a:gd name="T6" fmla="*/ 8 w 10"/>
                <a:gd name="T7" fmla="*/ 22 h 22"/>
              </a:gdLst>
              <a:ahLst/>
              <a:cxnLst>
                <a:cxn ang="0">
                  <a:pos x="T0" y="T1"/>
                </a:cxn>
                <a:cxn ang="0">
                  <a:pos x="T2" y="T3"/>
                </a:cxn>
                <a:cxn ang="0">
                  <a:pos x="T4" y="T5"/>
                </a:cxn>
                <a:cxn ang="0">
                  <a:pos x="T6" y="T7"/>
                </a:cxn>
              </a:cxnLst>
              <a:rect l="0" t="0" r="r" b="b"/>
              <a:pathLst>
                <a:path w="10" h="22">
                  <a:moveTo>
                    <a:pt x="8" y="22"/>
                  </a:moveTo>
                  <a:cubicBezTo>
                    <a:pt x="10" y="0"/>
                    <a:pt x="10" y="0"/>
                    <a:pt x="10" y="0"/>
                  </a:cubicBezTo>
                  <a:cubicBezTo>
                    <a:pt x="0" y="20"/>
                    <a:pt x="0" y="20"/>
                    <a:pt x="0" y="20"/>
                  </a:cubicBezTo>
                  <a:cubicBezTo>
                    <a:pt x="3" y="20"/>
                    <a:pt x="6" y="21"/>
                    <a:pt x="8" y="22"/>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77"/>
            <p:cNvSpPr>
              <a:spLocks/>
            </p:cNvSpPr>
            <p:nvPr/>
          </p:nvSpPr>
          <p:spPr bwMode="auto">
            <a:xfrm>
              <a:off x="2862263" y="2828926"/>
              <a:ext cx="55563" cy="77788"/>
            </a:xfrm>
            <a:custGeom>
              <a:avLst/>
              <a:gdLst>
                <a:gd name="T0" fmla="*/ 11 w 15"/>
                <a:gd name="T1" fmla="*/ 18 h 21"/>
                <a:gd name="T2" fmla="*/ 15 w 15"/>
                <a:gd name="T3" fmla="*/ 16 h 21"/>
                <a:gd name="T4" fmla="*/ 0 w 15"/>
                <a:gd name="T5" fmla="*/ 0 h 21"/>
                <a:gd name="T6" fmla="*/ 7 w 15"/>
                <a:gd name="T7" fmla="*/ 21 h 21"/>
                <a:gd name="T8" fmla="*/ 11 w 15"/>
                <a:gd name="T9" fmla="*/ 18 h 21"/>
              </a:gdLst>
              <a:ahLst/>
              <a:cxnLst>
                <a:cxn ang="0">
                  <a:pos x="T0" y="T1"/>
                </a:cxn>
                <a:cxn ang="0">
                  <a:pos x="T2" y="T3"/>
                </a:cxn>
                <a:cxn ang="0">
                  <a:pos x="T4" y="T5"/>
                </a:cxn>
                <a:cxn ang="0">
                  <a:pos x="T6" y="T7"/>
                </a:cxn>
                <a:cxn ang="0">
                  <a:pos x="T8" y="T9"/>
                </a:cxn>
              </a:cxnLst>
              <a:rect l="0" t="0" r="r" b="b"/>
              <a:pathLst>
                <a:path w="15" h="21">
                  <a:moveTo>
                    <a:pt x="11" y="18"/>
                  </a:moveTo>
                  <a:cubicBezTo>
                    <a:pt x="12" y="17"/>
                    <a:pt x="14" y="17"/>
                    <a:pt x="15" y="16"/>
                  </a:cubicBezTo>
                  <a:cubicBezTo>
                    <a:pt x="0" y="0"/>
                    <a:pt x="0" y="0"/>
                    <a:pt x="0" y="0"/>
                  </a:cubicBezTo>
                  <a:cubicBezTo>
                    <a:pt x="7" y="21"/>
                    <a:pt x="7" y="21"/>
                    <a:pt x="7" y="21"/>
                  </a:cubicBezTo>
                  <a:cubicBezTo>
                    <a:pt x="8" y="19"/>
                    <a:pt x="10" y="19"/>
                    <a:pt x="11" y="18"/>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78"/>
            <p:cNvSpPr>
              <a:spLocks/>
            </p:cNvSpPr>
            <p:nvPr/>
          </p:nvSpPr>
          <p:spPr bwMode="auto">
            <a:xfrm>
              <a:off x="3030538" y="2895601"/>
              <a:ext cx="79375" cy="52388"/>
            </a:xfrm>
            <a:custGeom>
              <a:avLst/>
              <a:gdLst>
                <a:gd name="T0" fmla="*/ 21 w 21"/>
                <a:gd name="T1" fmla="*/ 0 h 14"/>
                <a:gd name="T2" fmla="*/ 0 w 21"/>
                <a:gd name="T3" fmla="*/ 7 h 14"/>
                <a:gd name="T4" fmla="*/ 3 w 21"/>
                <a:gd name="T5" fmla="*/ 11 h 14"/>
                <a:gd name="T6" fmla="*/ 5 w 21"/>
                <a:gd name="T7" fmla="*/ 14 h 14"/>
                <a:gd name="T8" fmla="*/ 21 w 21"/>
                <a:gd name="T9" fmla="*/ 0 h 14"/>
              </a:gdLst>
              <a:ahLst/>
              <a:cxnLst>
                <a:cxn ang="0">
                  <a:pos x="T0" y="T1"/>
                </a:cxn>
                <a:cxn ang="0">
                  <a:pos x="T2" y="T3"/>
                </a:cxn>
                <a:cxn ang="0">
                  <a:pos x="T4" y="T5"/>
                </a:cxn>
                <a:cxn ang="0">
                  <a:pos x="T6" y="T7"/>
                </a:cxn>
                <a:cxn ang="0">
                  <a:pos x="T8" y="T9"/>
                </a:cxn>
              </a:cxnLst>
              <a:rect l="0" t="0" r="r" b="b"/>
              <a:pathLst>
                <a:path w="21" h="14">
                  <a:moveTo>
                    <a:pt x="21" y="0"/>
                  </a:moveTo>
                  <a:cubicBezTo>
                    <a:pt x="0" y="7"/>
                    <a:pt x="0" y="7"/>
                    <a:pt x="0" y="7"/>
                  </a:cubicBezTo>
                  <a:cubicBezTo>
                    <a:pt x="1" y="8"/>
                    <a:pt x="2" y="9"/>
                    <a:pt x="3" y="11"/>
                  </a:cubicBezTo>
                  <a:cubicBezTo>
                    <a:pt x="4" y="12"/>
                    <a:pt x="4" y="13"/>
                    <a:pt x="5" y="14"/>
                  </a:cubicBezTo>
                  <a:lnTo>
                    <a:pt x="21" y="0"/>
                  </a:ln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879"/>
            <p:cNvSpPr>
              <a:spLocks/>
            </p:cNvSpPr>
            <p:nvPr/>
          </p:nvSpPr>
          <p:spPr bwMode="auto">
            <a:xfrm>
              <a:off x="3046413" y="2994026"/>
              <a:ext cx="77788" cy="36513"/>
            </a:xfrm>
            <a:custGeom>
              <a:avLst/>
              <a:gdLst>
                <a:gd name="T0" fmla="*/ 0 w 21"/>
                <a:gd name="T1" fmla="*/ 9 h 10"/>
                <a:gd name="T2" fmla="*/ 21 w 21"/>
                <a:gd name="T3" fmla="*/ 10 h 10"/>
                <a:gd name="T4" fmla="*/ 2 w 21"/>
                <a:gd name="T5" fmla="*/ 0 h 10"/>
                <a:gd name="T6" fmla="*/ 0 w 21"/>
                <a:gd name="T7" fmla="*/ 9 h 10"/>
              </a:gdLst>
              <a:ahLst/>
              <a:cxnLst>
                <a:cxn ang="0">
                  <a:pos x="T0" y="T1"/>
                </a:cxn>
                <a:cxn ang="0">
                  <a:pos x="T2" y="T3"/>
                </a:cxn>
                <a:cxn ang="0">
                  <a:pos x="T4" y="T5"/>
                </a:cxn>
                <a:cxn ang="0">
                  <a:pos x="T6" y="T7"/>
                </a:cxn>
              </a:cxnLst>
              <a:rect l="0" t="0" r="r" b="b"/>
              <a:pathLst>
                <a:path w="21" h="10">
                  <a:moveTo>
                    <a:pt x="0" y="9"/>
                  </a:moveTo>
                  <a:cubicBezTo>
                    <a:pt x="21" y="10"/>
                    <a:pt x="21" y="10"/>
                    <a:pt x="21" y="10"/>
                  </a:cubicBezTo>
                  <a:cubicBezTo>
                    <a:pt x="2" y="0"/>
                    <a:pt x="2" y="0"/>
                    <a:pt x="2" y="0"/>
                  </a:cubicBezTo>
                  <a:cubicBezTo>
                    <a:pt x="2" y="3"/>
                    <a:pt x="1" y="6"/>
                    <a:pt x="0" y="9"/>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80"/>
            <p:cNvSpPr>
              <a:spLocks/>
            </p:cNvSpPr>
            <p:nvPr/>
          </p:nvSpPr>
          <p:spPr bwMode="auto">
            <a:xfrm>
              <a:off x="2798763" y="3019426"/>
              <a:ext cx="74613" cy="55563"/>
            </a:xfrm>
            <a:custGeom>
              <a:avLst/>
              <a:gdLst>
                <a:gd name="T0" fmla="*/ 17 w 20"/>
                <a:gd name="T1" fmla="*/ 4 h 15"/>
                <a:gd name="T2" fmla="*/ 16 w 20"/>
                <a:gd name="T3" fmla="*/ 0 h 15"/>
                <a:gd name="T4" fmla="*/ 0 w 20"/>
                <a:gd name="T5" fmla="*/ 15 h 15"/>
                <a:gd name="T6" fmla="*/ 20 w 20"/>
                <a:gd name="T7" fmla="*/ 8 h 15"/>
                <a:gd name="T8" fmla="*/ 17 w 20"/>
                <a:gd name="T9" fmla="*/ 4 h 15"/>
              </a:gdLst>
              <a:ahLst/>
              <a:cxnLst>
                <a:cxn ang="0">
                  <a:pos x="T0" y="T1"/>
                </a:cxn>
                <a:cxn ang="0">
                  <a:pos x="T2" y="T3"/>
                </a:cxn>
                <a:cxn ang="0">
                  <a:pos x="T4" y="T5"/>
                </a:cxn>
                <a:cxn ang="0">
                  <a:pos x="T6" y="T7"/>
                </a:cxn>
                <a:cxn ang="0">
                  <a:pos x="T8" y="T9"/>
                </a:cxn>
              </a:cxnLst>
              <a:rect l="0" t="0" r="r" b="b"/>
              <a:pathLst>
                <a:path w="20" h="15">
                  <a:moveTo>
                    <a:pt x="17" y="4"/>
                  </a:moveTo>
                  <a:cubicBezTo>
                    <a:pt x="17" y="2"/>
                    <a:pt x="16" y="1"/>
                    <a:pt x="16" y="0"/>
                  </a:cubicBezTo>
                  <a:cubicBezTo>
                    <a:pt x="0" y="15"/>
                    <a:pt x="0" y="15"/>
                    <a:pt x="0" y="15"/>
                  </a:cubicBezTo>
                  <a:cubicBezTo>
                    <a:pt x="20" y="8"/>
                    <a:pt x="20" y="8"/>
                    <a:pt x="20" y="8"/>
                  </a:cubicBezTo>
                  <a:cubicBezTo>
                    <a:pt x="19" y="7"/>
                    <a:pt x="18" y="5"/>
                    <a:pt x="17" y="4"/>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81"/>
            <p:cNvSpPr>
              <a:spLocks/>
            </p:cNvSpPr>
            <p:nvPr/>
          </p:nvSpPr>
          <p:spPr bwMode="auto">
            <a:xfrm>
              <a:off x="2928938" y="2828926"/>
              <a:ext cx="23813" cy="55563"/>
            </a:xfrm>
            <a:custGeom>
              <a:avLst/>
              <a:gdLst>
                <a:gd name="T0" fmla="*/ 6 w 6"/>
                <a:gd name="T1" fmla="*/ 14 h 15"/>
                <a:gd name="T2" fmla="*/ 1 w 6"/>
                <a:gd name="T3" fmla="*/ 0 h 15"/>
                <a:gd name="T4" fmla="*/ 0 w 6"/>
                <a:gd name="T5" fmla="*/ 15 h 15"/>
                <a:gd name="T6" fmla="*/ 6 w 6"/>
                <a:gd name="T7" fmla="*/ 14 h 15"/>
              </a:gdLst>
              <a:ahLst/>
              <a:cxnLst>
                <a:cxn ang="0">
                  <a:pos x="T0" y="T1"/>
                </a:cxn>
                <a:cxn ang="0">
                  <a:pos x="T2" y="T3"/>
                </a:cxn>
                <a:cxn ang="0">
                  <a:pos x="T4" y="T5"/>
                </a:cxn>
                <a:cxn ang="0">
                  <a:pos x="T6" y="T7"/>
                </a:cxn>
              </a:cxnLst>
              <a:rect l="0" t="0" r="r" b="b"/>
              <a:pathLst>
                <a:path w="6" h="15">
                  <a:moveTo>
                    <a:pt x="6" y="14"/>
                  </a:moveTo>
                  <a:cubicBezTo>
                    <a:pt x="1" y="0"/>
                    <a:pt x="1" y="0"/>
                    <a:pt x="1" y="0"/>
                  </a:cubicBezTo>
                  <a:cubicBezTo>
                    <a:pt x="0" y="15"/>
                    <a:pt x="0" y="15"/>
                    <a:pt x="0" y="15"/>
                  </a:cubicBezTo>
                  <a:cubicBezTo>
                    <a:pt x="2" y="15"/>
                    <a:pt x="4" y="14"/>
                    <a:pt x="6"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882"/>
            <p:cNvSpPr>
              <a:spLocks/>
            </p:cNvSpPr>
            <p:nvPr/>
          </p:nvSpPr>
          <p:spPr bwMode="auto">
            <a:xfrm>
              <a:off x="3005138" y="2857501"/>
              <a:ext cx="44450" cy="53975"/>
            </a:xfrm>
            <a:custGeom>
              <a:avLst/>
              <a:gdLst>
                <a:gd name="T0" fmla="*/ 5 w 12"/>
                <a:gd name="T1" fmla="*/ 14 h 14"/>
                <a:gd name="T2" fmla="*/ 12 w 12"/>
                <a:gd name="T3" fmla="*/ 0 h 14"/>
                <a:gd name="T4" fmla="*/ 0 w 12"/>
                <a:gd name="T5" fmla="*/ 10 h 14"/>
                <a:gd name="T6" fmla="*/ 5 w 12"/>
                <a:gd name="T7" fmla="*/ 14 h 14"/>
              </a:gdLst>
              <a:ahLst/>
              <a:cxnLst>
                <a:cxn ang="0">
                  <a:pos x="T0" y="T1"/>
                </a:cxn>
                <a:cxn ang="0">
                  <a:pos x="T2" y="T3"/>
                </a:cxn>
                <a:cxn ang="0">
                  <a:pos x="T4" y="T5"/>
                </a:cxn>
                <a:cxn ang="0">
                  <a:pos x="T6" y="T7"/>
                </a:cxn>
              </a:cxnLst>
              <a:rect l="0" t="0" r="r" b="b"/>
              <a:pathLst>
                <a:path w="12" h="14">
                  <a:moveTo>
                    <a:pt x="5" y="14"/>
                  </a:moveTo>
                  <a:cubicBezTo>
                    <a:pt x="12" y="0"/>
                    <a:pt x="12" y="0"/>
                    <a:pt x="12" y="0"/>
                  </a:cubicBezTo>
                  <a:cubicBezTo>
                    <a:pt x="0" y="10"/>
                    <a:pt x="0" y="10"/>
                    <a:pt x="0" y="10"/>
                  </a:cubicBezTo>
                  <a:cubicBezTo>
                    <a:pt x="2" y="12"/>
                    <a:pt x="4" y="13"/>
                    <a:pt x="5"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83"/>
            <p:cNvSpPr>
              <a:spLocks/>
            </p:cNvSpPr>
            <p:nvPr/>
          </p:nvSpPr>
          <p:spPr bwMode="auto">
            <a:xfrm>
              <a:off x="2828926" y="2887663"/>
              <a:ext cx="52388" cy="41275"/>
            </a:xfrm>
            <a:custGeom>
              <a:avLst/>
              <a:gdLst>
                <a:gd name="T0" fmla="*/ 14 w 14"/>
                <a:gd name="T1" fmla="*/ 6 h 11"/>
                <a:gd name="T2" fmla="*/ 0 w 14"/>
                <a:gd name="T3" fmla="*/ 0 h 11"/>
                <a:gd name="T4" fmla="*/ 10 w 14"/>
                <a:gd name="T5" fmla="*/ 11 h 11"/>
                <a:gd name="T6" fmla="*/ 14 w 14"/>
                <a:gd name="T7" fmla="*/ 6 h 11"/>
              </a:gdLst>
              <a:ahLst/>
              <a:cxnLst>
                <a:cxn ang="0">
                  <a:pos x="T0" y="T1"/>
                </a:cxn>
                <a:cxn ang="0">
                  <a:pos x="T2" y="T3"/>
                </a:cxn>
                <a:cxn ang="0">
                  <a:pos x="T4" y="T5"/>
                </a:cxn>
                <a:cxn ang="0">
                  <a:pos x="T6" y="T7"/>
                </a:cxn>
              </a:cxnLst>
              <a:rect l="0" t="0" r="r" b="b"/>
              <a:pathLst>
                <a:path w="14" h="11">
                  <a:moveTo>
                    <a:pt x="14" y="6"/>
                  </a:moveTo>
                  <a:cubicBezTo>
                    <a:pt x="0" y="0"/>
                    <a:pt x="0" y="0"/>
                    <a:pt x="0" y="0"/>
                  </a:cubicBezTo>
                  <a:cubicBezTo>
                    <a:pt x="10" y="11"/>
                    <a:pt x="10" y="11"/>
                    <a:pt x="10" y="11"/>
                  </a:cubicBezTo>
                  <a:cubicBezTo>
                    <a:pt x="11" y="10"/>
                    <a:pt x="12" y="8"/>
                    <a:pt x="14" y="6"/>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884"/>
            <p:cNvSpPr>
              <a:spLocks/>
            </p:cNvSpPr>
            <p:nvPr/>
          </p:nvSpPr>
          <p:spPr bwMode="auto">
            <a:xfrm>
              <a:off x="3052763" y="2959101"/>
              <a:ext cx="57150" cy="26988"/>
            </a:xfrm>
            <a:custGeom>
              <a:avLst/>
              <a:gdLst>
                <a:gd name="T0" fmla="*/ 0 w 15"/>
                <a:gd name="T1" fmla="*/ 0 h 7"/>
                <a:gd name="T2" fmla="*/ 0 w 15"/>
                <a:gd name="T3" fmla="*/ 7 h 7"/>
                <a:gd name="T4" fmla="*/ 15 w 15"/>
                <a:gd name="T5" fmla="*/ 2 h 7"/>
                <a:gd name="T6" fmla="*/ 0 w 15"/>
                <a:gd name="T7" fmla="*/ 0 h 7"/>
              </a:gdLst>
              <a:ahLst/>
              <a:cxnLst>
                <a:cxn ang="0">
                  <a:pos x="T0" y="T1"/>
                </a:cxn>
                <a:cxn ang="0">
                  <a:pos x="T2" y="T3"/>
                </a:cxn>
                <a:cxn ang="0">
                  <a:pos x="T4" y="T5"/>
                </a:cxn>
                <a:cxn ang="0">
                  <a:pos x="T6" y="T7"/>
                </a:cxn>
              </a:cxnLst>
              <a:rect l="0" t="0" r="r" b="b"/>
              <a:pathLst>
                <a:path w="15" h="7">
                  <a:moveTo>
                    <a:pt x="0" y="0"/>
                  </a:moveTo>
                  <a:cubicBezTo>
                    <a:pt x="0" y="2"/>
                    <a:pt x="0" y="5"/>
                    <a:pt x="0" y="7"/>
                  </a:cubicBezTo>
                  <a:cubicBezTo>
                    <a:pt x="15" y="2"/>
                    <a:pt x="15" y="2"/>
                    <a:pt x="15" y="2"/>
                  </a:cubicBezTo>
                  <a:lnTo>
                    <a:pt x="0" y="0"/>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85"/>
            <p:cNvSpPr>
              <a:spLocks/>
            </p:cNvSpPr>
            <p:nvPr/>
          </p:nvSpPr>
          <p:spPr bwMode="auto">
            <a:xfrm>
              <a:off x="2794001" y="2986088"/>
              <a:ext cx="60325" cy="22225"/>
            </a:xfrm>
            <a:custGeom>
              <a:avLst/>
              <a:gdLst>
                <a:gd name="T0" fmla="*/ 15 w 16"/>
                <a:gd name="T1" fmla="*/ 0 h 6"/>
                <a:gd name="T2" fmla="*/ 0 w 16"/>
                <a:gd name="T3" fmla="*/ 5 h 6"/>
                <a:gd name="T4" fmla="*/ 16 w 16"/>
                <a:gd name="T5" fmla="*/ 6 h 6"/>
                <a:gd name="T6" fmla="*/ 15 w 16"/>
                <a:gd name="T7" fmla="*/ 0 h 6"/>
              </a:gdLst>
              <a:ahLst/>
              <a:cxnLst>
                <a:cxn ang="0">
                  <a:pos x="T0" y="T1"/>
                </a:cxn>
                <a:cxn ang="0">
                  <a:pos x="T2" y="T3"/>
                </a:cxn>
                <a:cxn ang="0">
                  <a:pos x="T4" y="T5"/>
                </a:cxn>
                <a:cxn ang="0">
                  <a:pos x="T6" y="T7"/>
                </a:cxn>
              </a:cxnLst>
              <a:rect l="0" t="0" r="r" b="b"/>
              <a:pathLst>
                <a:path w="16" h="6">
                  <a:moveTo>
                    <a:pt x="15" y="0"/>
                  </a:moveTo>
                  <a:cubicBezTo>
                    <a:pt x="0" y="5"/>
                    <a:pt x="0" y="5"/>
                    <a:pt x="0" y="5"/>
                  </a:cubicBezTo>
                  <a:cubicBezTo>
                    <a:pt x="16" y="6"/>
                    <a:pt x="16" y="6"/>
                    <a:pt x="16" y="6"/>
                  </a:cubicBezTo>
                  <a:cubicBezTo>
                    <a:pt x="15" y="4"/>
                    <a:pt x="15" y="2"/>
                    <a:pt x="15"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886"/>
            <p:cNvSpPr>
              <a:spLocks/>
            </p:cNvSpPr>
            <p:nvPr/>
          </p:nvSpPr>
          <p:spPr bwMode="auto">
            <a:xfrm>
              <a:off x="2854326" y="3057526"/>
              <a:ext cx="44450" cy="52388"/>
            </a:xfrm>
            <a:custGeom>
              <a:avLst/>
              <a:gdLst>
                <a:gd name="T0" fmla="*/ 7 w 12"/>
                <a:gd name="T1" fmla="*/ 0 h 14"/>
                <a:gd name="T2" fmla="*/ 0 w 12"/>
                <a:gd name="T3" fmla="*/ 14 h 14"/>
                <a:gd name="T4" fmla="*/ 12 w 12"/>
                <a:gd name="T5" fmla="*/ 4 h 14"/>
                <a:gd name="T6" fmla="*/ 7 w 12"/>
                <a:gd name="T7" fmla="*/ 0 h 14"/>
              </a:gdLst>
              <a:ahLst/>
              <a:cxnLst>
                <a:cxn ang="0">
                  <a:pos x="T0" y="T1"/>
                </a:cxn>
                <a:cxn ang="0">
                  <a:pos x="T2" y="T3"/>
                </a:cxn>
                <a:cxn ang="0">
                  <a:pos x="T4" y="T5"/>
                </a:cxn>
                <a:cxn ang="0">
                  <a:pos x="T6" y="T7"/>
                </a:cxn>
              </a:cxnLst>
              <a:rect l="0" t="0" r="r" b="b"/>
              <a:pathLst>
                <a:path w="12" h="14">
                  <a:moveTo>
                    <a:pt x="7" y="0"/>
                  </a:moveTo>
                  <a:cubicBezTo>
                    <a:pt x="0" y="14"/>
                    <a:pt x="0" y="14"/>
                    <a:pt x="0" y="14"/>
                  </a:cubicBezTo>
                  <a:cubicBezTo>
                    <a:pt x="12" y="4"/>
                    <a:pt x="12" y="4"/>
                    <a:pt x="12" y="4"/>
                  </a:cubicBezTo>
                  <a:cubicBezTo>
                    <a:pt x="10" y="3"/>
                    <a:pt x="9" y="1"/>
                    <a:pt x="7"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887"/>
            <p:cNvSpPr>
              <a:spLocks/>
            </p:cNvSpPr>
            <p:nvPr/>
          </p:nvSpPr>
          <p:spPr bwMode="auto">
            <a:xfrm>
              <a:off x="3008313" y="3146426"/>
              <a:ext cx="120650" cy="98425"/>
            </a:xfrm>
            <a:custGeom>
              <a:avLst/>
              <a:gdLst>
                <a:gd name="T0" fmla="*/ 29 w 32"/>
                <a:gd name="T1" fmla="*/ 26 h 26"/>
                <a:gd name="T2" fmla="*/ 28 w 32"/>
                <a:gd name="T3" fmla="*/ 26 h 26"/>
                <a:gd name="T4" fmla="*/ 1 w 32"/>
                <a:gd name="T5" fmla="*/ 4 h 26"/>
                <a:gd name="T6" fmla="*/ 2 w 32"/>
                <a:gd name="T7" fmla="*/ 0 h 26"/>
                <a:gd name="T8" fmla="*/ 6 w 32"/>
                <a:gd name="T9" fmla="*/ 1 h 26"/>
                <a:gd name="T10" fmla="*/ 30 w 32"/>
                <a:gd name="T11" fmla="*/ 21 h 26"/>
                <a:gd name="T12" fmla="*/ 32 w 32"/>
                <a:gd name="T13" fmla="*/ 24 h 26"/>
                <a:gd name="T14" fmla="*/ 29 w 3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6">
                  <a:moveTo>
                    <a:pt x="29" y="26"/>
                  </a:moveTo>
                  <a:cubicBezTo>
                    <a:pt x="29" y="26"/>
                    <a:pt x="28" y="26"/>
                    <a:pt x="28" y="26"/>
                  </a:cubicBezTo>
                  <a:cubicBezTo>
                    <a:pt x="17" y="23"/>
                    <a:pt x="7" y="15"/>
                    <a:pt x="1" y="4"/>
                  </a:cubicBezTo>
                  <a:cubicBezTo>
                    <a:pt x="0" y="3"/>
                    <a:pt x="1" y="1"/>
                    <a:pt x="2" y="0"/>
                  </a:cubicBezTo>
                  <a:cubicBezTo>
                    <a:pt x="3" y="0"/>
                    <a:pt x="5" y="0"/>
                    <a:pt x="6" y="1"/>
                  </a:cubicBezTo>
                  <a:cubicBezTo>
                    <a:pt x="11" y="11"/>
                    <a:pt x="19" y="18"/>
                    <a:pt x="30" y="21"/>
                  </a:cubicBezTo>
                  <a:cubicBezTo>
                    <a:pt x="31" y="21"/>
                    <a:pt x="32" y="23"/>
                    <a:pt x="32" y="24"/>
                  </a:cubicBezTo>
                  <a:cubicBezTo>
                    <a:pt x="31" y="25"/>
                    <a:pt x="30" y="26"/>
                    <a:pt x="29" y="26"/>
                  </a:cubicBez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88"/>
            <p:cNvSpPr>
              <a:spLocks/>
            </p:cNvSpPr>
            <p:nvPr/>
          </p:nvSpPr>
          <p:spPr bwMode="auto">
            <a:xfrm>
              <a:off x="2925763" y="3005138"/>
              <a:ext cx="127000" cy="179388"/>
            </a:xfrm>
            <a:custGeom>
              <a:avLst/>
              <a:gdLst>
                <a:gd name="T0" fmla="*/ 17 w 34"/>
                <a:gd name="T1" fmla="*/ 3 h 48"/>
                <a:gd name="T2" fmla="*/ 21 w 34"/>
                <a:gd name="T3" fmla="*/ 13 h 48"/>
                <a:gd name="T4" fmla="*/ 18 w 34"/>
                <a:gd name="T5" fmla="*/ 15 h 48"/>
                <a:gd name="T6" fmla="*/ 15 w 34"/>
                <a:gd name="T7" fmla="*/ 16 h 48"/>
                <a:gd name="T8" fmla="*/ 9 w 34"/>
                <a:gd name="T9" fmla="*/ 18 h 48"/>
                <a:gd name="T10" fmla="*/ 4 w 34"/>
                <a:gd name="T11" fmla="*/ 8 h 48"/>
                <a:gd name="T12" fmla="*/ 2 w 34"/>
                <a:gd name="T13" fmla="*/ 7 h 48"/>
                <a:gd name="T14" fmla="*/ 1 w 34"/>
                <a:gd name="T15" fmla="*/ 9 h 48"/>
                <a:gd name="T16" fmla="*/ 5 w 34"/>
                <a:gd name="T17" fmla="*/ 20 h 48"/>
                <a:gd name="T18" fmla="*/ 2 w 34"/>
                <a:gd name="T19" fmla="*/ 21 h 48"/>
                <a:gd name="T20" fmla="*/ 7 w 34"/>
                <a:gd name="T21" fmla="*/ 31 h 48"/>
                <a:gd name="T22" fmla="*/ 17 w 34"/>
                <a:gd name="T23" fmla="*/ 36 h 48"/>
                <a:gd name="T24" fmla="*/ 26 w 34"/>
                <a:gd name="T25" fmla="*/ 47 h 48"/>
                <a:gd name="T26" fmla="*/ 32 w 34"/>
                <a:gd name="T27" fmla="*/ 44 h 48"/>
                <a:gd name="T28" fmla="*/ 30 w 34"/>
                <a:gd name="T29" fmla="*/ 30 h 48"/>
                <a:gd name="T30" fmla="*/ 32 w 34"/>
                <a:gd name="T31" fmla="*/ 20 h 48"/>
                <a:gd name="T32" fmla="*/ 28 w 34"/>
                <a:gd name="T33" fmla="*/ 10 h 48"/>
                <a:gd name="T34" fmla="*/ 25 w 34"/>
                <a:gd name="T35" fmla="*/ 12 h 48"/>
                <a:gd name="T36" fmla="*/ 20 w 34"/>
                <a:gd name="T37" fmla="*/ 1 h 48"/>
                <a:gd name="T38" fmla="*/ 17 w 34"/>
                <a:gd name="T39" fmla="*/ 0 h 48"/>
                <a:gd name="T40" fmla="*/ 17 w 34"/>
                <a:gd name="T41"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48">
                  <a:moveTo>
                    <a:pt x="17" y="3"/>
                  </a:moveTo>
                  <a:cubicBezTo>
                    <a:pt x="21" y="13"/>
                    <a:pt x="21" y="13"/>
                    <a:pt x="21" y="13"/>
                  </a:cubicBezTo>
                  <a:cubicBezTo>
                    <a:pt x="18" y="15"/>
                    <a:pt x="18" y="15"/>
                    <a:pt x="18" y="15"/>
                  </a:cubicBezTo>
                  <a:cubicBezTo>
                    <a:pt x="15" y="16"/>
                    <a:pt x="15" y="16"/>
                    <a:pt x="15" y="16"/>
                  </a:cubicBezTo>
                  <a:cubicBezTo>
                    <a:pt x="9" y="18"/>
                    <a:pt x="9" y="18"/>
                    <a:pt x="9" y="18"/>
                  </a:cubicBezTo>
                  <a:cubicBezTo>
                    <a:pt x="4" y="8"/>
                    <a:pt x="4" y="8"/>
                    <a:pt x="4" y="8"/>
                  </a:cubicBezTo>
                  <a:cubicBezTo>
                    <a:pt x="4" y="7"/>
                    <a:pt x="3" y="7"/>
                    <a:pt x="2" y="7"/>
                  </a:cubicBezTo>
                  <a:cubicBezTo>
                    <a:pt x="1" y="7"/>
                    <a:pt x="0" y="9"/>
                    <a:pt x="1" y="9"/>
                  </a:cubicBezTo>
                  <a:cubicBezTo>
                    <a:pt x="5" y="20"/>
                    <a:pt x="5" y="20"/>
                    <a:pt x="5" y="20"/>
                  </a:cubicBezTo>
                  <a:cubicBezTo>
                    <a:pt x="2" y="21"/>
                    <a:pt x="2" y="21"/>
                    <a:pt x="2" y="21"/>
                  </a:cubicBezTo>
                  <a:cubicBezTo>
                    <a:pt x="2" y="21"/>
                    <a:pt x="5" y="29"/>
                    <a:pt x="7" y="31"/>
                  </a:cubicBezTo>
                  <a:cubicBezTo>
                    <a:pt x="9" y="34"/>
                    <a:pt x="12" y="36"/>
                    <a:pt x="17" y="36"/>
                  </a:cubicBezTo>
                  <a:cubicBezTo>
                    <a:pt x="19" y="39"/>
                    <a:pt x="22" y="46"/>
                    <a:pt x="26" y="47"/>
                  </a:cubicBezTo>
                  <a:cubicBezTo>
                    <a:pt x="29" y="48"/>
                    <a:pt x="31" y="47"/>
                    <a:pt x="32" y="44"/>
                  </a:cubicBezTo>
                  <a:cubicBezTo>
                    <a:pt x="34" y="41"/>
                    <a:pt x="30" y="31"/>
                    <a:pt x="30" y="30"/>
                  </a:cubicBezTo>
                  <a:cubicBezTo>
                    <a:pt x="32" y="26"/>
                    <a:pt x="33" y="23"/>
                    <a:pt x="32" y="20"/>
                  </a:cubicBezTo>
                  <a:cubicBezTo>
                    <a:pt x="32" y="17"/>
                    <a:pt x="28" y="10"/>
                    <a:pt x="28" y="10"/>
                  </a:cubicBezTo>
                  <a:cubicBezTo>
                    <a:pt x="25" y="12"/>
                    <a:pt x="25" y="12"/>
                    <a:pt x="25" y="12"/>
                  </a:cubicBezTo>
                  <a:cubicBezTo>
                    <a:pt x="20" y="1"/>
                    <a:pt x="20" y="1"/>
                    <a:pt x="20" y="1"/>
                  </a:cubicBezTo>
                  <a:cubicBezTo>
                    <a:pt x="20" y="0"/>
                    <a:pt x="18" y="0"/>
                    <a:pt x="17" y="0"/>
                  </a:cubicBezTo>
                  <a:cubicBezTo>
                    <a:pt x="17" y="0"/>
                    <a:pt x="16" y="2"/>
                    <a:pt x="17" y="3"/>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51"/>
          <p:cNvSpPr txBox="1"/>
          <p:nvPr/>
        </p:nvSpPr>
        <p:spPr>
          <a:xfrm>
            <a:off x="7066060" y="2296253"/>
            <a:ext cx="2026568" cy="707886"/>
          </a:xfrm>
          <a:prstGeom prst="rect">
            <a:avLst/>
          </a:prstGeom>
          <a:noFill/>
        </p:spPr>
        <p:txBody>
          <a:bodyPr wrap="square" rtlCol="0">
            <a:spAutoFit/>
          </a:bodyPr>
          <a:lstStyle/>
          <a:p>
            <a:r>
              <a:rPr lang="zh-CN" altLang="en-US" sz="2000" dirty="0" smtClean="0"/>
              <a:t>配置中心应有的特征</a:t>
            </a:r>
            <a:endParaRPr lang="zh-CN" altLang="en-US" sz="2000" dirty="0"/>
          </a:p>
        </p:txBody>
      </p:sp>
      <p:grpSp>
        <p:nvGrpSpPr>
          <p:cNvPr id="53" name="组合 52"/>
          <p:cNvGrpSpPr/>
          <p:nvPr/>
        </p:nvGrpSpPr>
        <p:grpSpPr>
          <a:xfrm>
            <a:off x="6660232" y="3436400"/>
            <a:ext cx="288636" cy="359486"/>
            <a:chOff x="2779713" y="2809876"/>
            <a:chExt cx="349250" cy="434975"/>
          </a:xfrm>
        </p:grpSpPr>
        <p:sp>
          <p:nvSpPr>
            <p:cNvPr id="54" name="Freeform 3874"/>
            <p:cNvSpPr>
              <a:spLocks noEditPoints="1"/>
            </p:cNvSpPr>
            <p:nvPr/>
          </p:nvSpPr>
          <p:spPr bwMode="auto">
            <a:xfrm>
              <a:off x="2854326" y="2887663"/>
              <a:ext cx="195263" cy="195263"/>
            </a:xfrm>
            <a:custGeom>
              <a:avLst/>
              <a:gdLst>
                <a:gd name="T0" fmla="*/ 46 w 52"/>
                <a:gd name="T1" fmla="*/ 15 h 52"/>
                <a:gd name="T2" fmla="*/ 16 w 52"/>
                <a:gd name="T3" fmla="*/ 6 h 52"/>
                <a:gd name="T4" fmla="*/ 6 w 52"/>
                <a:gd name="T5" fmla="*/ 36 h 52"/>
                <a:gd name="T6" fmla="*/ 37 w 52"/>
                <a:gd name="T7" fmla="*/ 46 h 52"/>
                <a:gd name="T8" fmla="*/ 46 w 52"/>
                <a:gd name="T9" fmla="*/ 15 h 52"/>
                <a:gd name="T10" fmla="*/ 17 w 52"/>
                <a:gd name="T11" fmla="*/ 31 h 52"/>
                <a:gd name="T12" fmla="*/ 11 w 52"/>
                <a:gd name="T13" fmla="*/ 26 h 52"/>
                <a:gd name="T14" fmla="*/ 17 w 52"/>
                <a:gd name="T15" fmla="*/ 21 h 52"/>
                <a:gd name="T16" fmla="*/ 22 w 52"/>
                <a:gd name="T17" fmla="*/ 26 h 52"/>
                <a:gd name="T18" fmla="*/ 17 w 52"/>
                <a:gd name="T19" fmla="*/ 31 h 52"/>
                <a:gd name="T20" fmla="*/ 36 w 52"/>
                <a:gd name="T21" fmla="*/ 31 h 52"/>
                <a:gd name="T22" fmla="*/ 31 w 52"/>
                <a:gd name="T23" fmla="*/ 26 h 52"/>
                <a:gd name="T24" fmla="*/ 36 w 52"/>
                <a:gd name="T25" fmla="*/ 21 h 52"/>
                <a:gd name="T26" fmla="*/ 41 w 52"/>
                <a:gd name="T27" fmla="*/ 26 h 52"/>
                <a:gd name="T28" fmla="*/ 36 w 52"/>
                <a:gd name="T29"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2">
                  <a:moveTo>
                    <a:pt x="46" y="15"/>
                  </a:moveTo>
                  <a:cubicBezTo>
                    <a:pt x="40" y="4"/>
                    <a:pt x="27" y="0"/>
                    <a:pt x="16" y="6"/>
                  </a:cubicBezTo>
                  <a:cubicBezTo>
                    <a:pt x="4" y="12"/>
                    <a:pt x="0" y="25"/>
                    <a:pt x="6" y="36"/>
                  </a:cubicBezTo>
                  <a:cubicBezTo>
                    <a:pt x="12" y="47"/>
                    <a:pt x="26" y="52"/>
                    <a:pt x="37" y="46"/>
                  </a:cubicBezTo>
                  <a:cubicBezTo>
                    <a:pt x="48" y="40"/>
                    <a:pt x="52" y="26"/>
                    <a:pt x="46" y="15"/>
                  </a:cubicBezTo>
                  <a:close/>
                  <a:moveTo>
                    <a:pt x="17" y="31"/>
                  </a:moveTo>
                  <a:cubicBezTo>
                    <a:pt x="14" y="31"/>
                    <a:pt x="11" y="29"/>
                    <a:pt x="11" y="26"/>
                  </a:cubicBezTo>
                  <a:cubicBezTo>
                    <a:pt x="11" y="23"/>
                    <a:pt x="14" y="21"/>
                    <a:pt x="17" y="21"/>
                  </a:cubicBezTo>
                  <a:cubicBezTo>
                    <a:pt x="19" y="21"/>
                    <a:pt x="22" y="23"/>
                    <a:pt x="22" y="26"/>
                  </a:cubicBezTo>
                  <a:cubicBezTo>
                    <a:pt x="22" y="29"/>
                    <a:pt x="19" y="31"/>
                    <a:pt x="17" y="31"/>
                  </a:cubicBezTo>
                  <a:close/>
                  <a:moveTo>
                    <a:pt x="36" y="31"/>
                  </a:moveTo>
                  <a:cubicBezTo>
                    <a:pt x="33" y="31"/>
                    <a:pt x="31" y="29"/>
                    <a:pt x="31" y="26"/>
                  </a:cubicBezTo>
                  <a:cubicBezTo>
                    <a:pt x="31" y="23"/>
                    <a:pt x="33" y="21"/>
                    <a:pt x="36" y="21"/>
                  </a:cubicBezTo>
                  <a:cubicBezTo>
                    <a:pt x="39" y="21"/>
                    <a:pt x="41" y="23"/>
                    <a:pt x="41" y="26"/>
                  </a:cubicBezTo>
                  <a:cubicBezTo>
                    <a:pt x="41" y="29"/>
                    <a:pt x="39" y="31"/>
                    <a:pt x="36" y="3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75"/>
            <p:cNvSpPr>
              <a:spLocks/>
            </p:cNvSpPr>
            <p:nvPr/>
          </p:nvSpPr>
          <p:spPr bwMode="auto">
            <a:xfrm>
              <a:off x="2779713" y="2936876"/>
              <a:ext cx="77788" cy="38100"/>
            </a:xfrm>
            <a:custGeom>
              <a:avLst/>
              <a:gdLst>
                <a:gd name="T0" fmla="*/ 21 w 21"/>
                <a:gd name="T1" fmla="*/ 1 h 10"/>
                <a:gd name="T2" fmla="*/ 0 w 21"/>
                <a:gd name="T3" fmla="*/ 0 h 10"/>
                <a:gd name="T4" fmla="*/ 19 w 21"/>
                <a:gd name="T5" fmla="*/ 10 h 10"/>
                <a:gd name="T6" fmla="*/ 21 w 21"/>
                <a:gd name="T7" fmla="*/ 1 h 10"/>
              </a:gdLst>
              <a:ahLst/>
              <a:cxnLst>
                <a:cxn ang="0">
                  <a:pos x="T0" y="T1"/>
                </a:cxn>
                <a:cxn ang="0">
                  <a:pos x="T2" y="T3"/>
                </a:cxn>
                <a:cxn ang="0">
                  <a:pos x="T4" y="T5"/>
                </a:cxn>
                <a:cxn ang="0">
                  <a:pos x="T6" y="T7"/>
                </a:cxn>
              </a:cxnLst>
              <a:rect l="0" t="0" r="r" b="b"/>
              <a:pathLst>
                <a:path w="21" h="10">
                  <a:moveTo>
                    <a:pt x="21" y="1"/>
                  </a:moveTo>
                  <a:cubicBezTo>
                    <a:pt x="0" y="0"/>
                    <a:pt x="0" y="0"/>
                    <a:pt x="0" y="0"/>
                  </a:cubicBezTo>
                  <a:cubicBezTo>
                    <a:pt x="19" y="10"/>
                    <a:pt x="19" y="10"/>
                    <a:pt x="19" y="10"/>
                  </a:cubicBezTo>
                  <a:cubicBezTo>
                    <a:pt x="19" y="7"/>
                    <a:pt x="20" y="4"/>
                    <a:pt x="21" y="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876"/>
            <p:cNvSpPr>
              <a:spLocks/>
            </p:cNvSpPr>
            <p:nvPr/>
          </p:nvSpPr>
          <p:spPr bwMode="auto">
            <a:xfrm>
              <a:off x="2963863" y="2809876"/>
              <a:ext cx="36513" cy="82550"/>
            </a:xfrm>
            <a:custGeom>
              <a:avLst/>
              <a:gdLst>
                <a:gd name="T0" fmla="*/ 8 w 10"/>
                <a:gd name="T1" fmla="*/ 22 h 22"/>
                <a:gd name="T2" fmla="*/ 10 w 10"/>
                <a:gd name="T3" fmla="*/ 0 h 22"/>
                <a:gd name="T4" fmla="*/ 0 w 10"/>
                <a:gd name="T5" fmla="*/ 20 h 22"/>
                <a:gd name="T6" fmla="*/ 8 w 10"/>
                <a:gd name="T7" fmla="*/ 22 h 22"/>
              </a:gdLst>
              <a:ahLst/>
              <a:cxnLst>
                <a:cxn ang="0">
                  <a:pos x="T0" y="T1"/>
                </a:cxn>
                <a:cxn ang="0">
                  <a:pos x="T2" y="T3"/>
                </a:cxn>
                <a:cxn ang="0">
                  <a:pos x="T4" y="T5"/>
                </a:cxn>
                <a:cxn ang="0">
                  <a:pos x="T6" y="T7"/>
                </a:cxn>
              </a:cxnLst>
              <a:rect l="0" t="0" r="r" b="b"/>
              <a:pathLst>
                <a:path w="10" h="22">
                  <a:moveTo>
                    <a:pt x="8" y="22"/>
                  </a:moveTo>
                  <a:cubicBezTo>
                    <a:pt x="10" y="0"/>
                    <a:pt x="10" y="0"/>
                    <a:pt x="10" y="0"/>
                  </a:cubicBezTo>
                  <a:cubicBezTo>
                    <a:pt x="0" y="20"/>
                    <a:pt x="0" y="20"/>
                    <a:pt x="0" y="20"/>
                  </a:cubicBezTo>
                  <a:cubicBezTo>
                    <a:pt x="3" y="20"/>
                    <a:pt x="6" y="21"/>
                    <a:pt x="8" y="22"/>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877"/>
            <p:cNvSpPr>
              <a:spLocks/>
            </p:cNvSpPr>
            <p:nvPr/>
          </p:nvSpPr>
          <p:spPr bwMode="auto">
            <a:xfrm>
              <a:off x="2862263" y="2828926"/>
              <a:ext cx="55563" cy="77788"/>
            </a:xfrm>
            <a:custGeom>
              <a:avLst/>
              <a:gdLst>
                <a:gd name="T0" fmla="*/ 11 w 15"/>
                <a:gd name="T1" fmla="*/ 18 h 21"/>
                <a:gd name="T2" fmla="*/ 15 w 15"/>
                <a:gd name="T3" fmla="*/ 16 h 21"/>
                <a:gd name="T4" fmla="*/ 0 w 15"/>
                <a:gd name="T5" fmla="*/ 0 h 21"/>
                <a:gd name="T6" fmla="*/ 7 w 15"/>
                <a:gd name="T7" fmla="*/ 21 h 21"/>
                <a:gd name="T8" fmla="*/ 11 w 15"/>
                <a:gd name="T9" fmla="*/ 18 h 21"/>
              </a:gdLst>
              <a:ahLst/>
              <a:cxnLst>
                <a:cxn ang="0">
                  <a:pos x="T0" y="T1"/>
                </a:cxn>
                <a:cxn ang="0">
                  <a:pos x="T2" y="T3"/>
                </a:cxn>
                <a:cxn ang="0">
                  <a:pos x="T4" y="T5"/>
                </a:cxn>
                <a:cxn ang="0">
                  <a:pos x="T6" y="T7"/>
                </a:cxn>
                <a:cxn ang="0">
                  <a:pos x="T8" y="T9"/>
                </a:cxn>
              </a:cxnLst>
              <a:rect l="0" t="0" r="r" b="b"/>
              <a:pathLst>
                <a:path w="15" h="21">
                  <a:moveTo>
                    <a:pt x="11" y="18"/>
                  </a:moveTo>
                  <a:cubicBezTo>
                    <a:pt x="12" y="17"/>
                    <a:pt x="14" y="17"/>
                    <a:pt x="15" y="16"/>
                  </a:cubicBezTo>
                  <a:cubicBezTo>
                    <a:pt x="0" y="0"/>
                    <a:pt x="0" y="0"/>
                    <a:pt x="0" y="0"/>
                  </a:cubicBezTo>
                  <a:cubicBezTo>
                    <a:pt x="7" y="21"/>
                    <a:pt x="7" y="21"/>
                    <a:pt x="7" y="21"/>
                  </a:cubicBezTo>
                  <a:cubicBezTo>
                    <a:pt x="8" y="19"/>
                    <a:pt x="10" y="19"/>
                    <a:pt x="11" y="18"/>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878"/>
            <p:cNvSpPr>
              <a:spLocks/>
            </p:cNvSpPr>
            <p:nvPr/>
          </p:nvSpPr>
          <p:spPr bwMode="auto">
            <a:xfrm>
              <a:off x="3030538" y="2895601"/>
              <a:ext cx="79375" cy="52388"/>
            </a:xfrm>
            <a:custGeom>
              <a:avLst/>
              <a:gdLst>
                <a:gd name="T0" fmla="*/ 21 w 21"/>
                <a:gd name="T1" fmla="*/ 0 h 14"/>
                <a:gd name="T2" fmla="*/ 0 w 21"/>
                <a:gd name="T3" fmla="*/ 7 h 14"/>
                <a:gd name="T4" fmla="*/ 3 w 21"/>
                <a:gd name="T5" fmla="*/ 11 h 14"/>
                <a:gd name="T6" fmla="*/ 5 w 21"/>
                <a:gd name="T7" fmla="*/ 14 h 14"/>
                <a:gd name="T8" fmla="*/ 21 w 21"/>
                <a:gd name="T9" fmla="*/ 0 h 14"/>
              </a:gdLst>
              <a:ahLst/>
              <a:cxnLst>
                <a:cxn ang="0">
                  <a:pos x="T0" y="T1"/>
                </a:cxn>
                <a:cxn ang="0">
                  <a:pos x="T2" y="T3"/>
                </a:cxn>
                <a:cxn ang="0">
                  <a:pos x="T4" y="T5"/>
                </a:cxn>
                <a:cxn ang="0">
                  <a:pos x="T6" y="T7"/>
                </a:cxn>
                <a:cxn ang="0">
                  <a:pos x="T8" y="T9"/>
                </a:cxn>
              </a:cxnLst>
              <a:rect l="0" t="0" r="r" b="b"/>
              <a:pathLst>
                <a:path w="21" h="14">
                  <a:moveTo>
                    <a:pt x="21" y="0"/>
                  </a:moveTo>
                  <a:cubicBezTo>
                    <a:pt x="0" y="7"/>
                    <a:pt x="0" y="7"/>
                    <a:pt x="0" y="7"/>
                  </a:cubicBezTo>
                  <a:cubicBezTo>
                    <a:pt x="1" y="8"/>
                    <a:pt x="2" y="9"/>
                    <a:pt x="3" y="11"/>
                  </a:cubicBezTo>
                  <a:cubicBezTo>
                    <a:pt x="4" y="12"/>
                    <a:pt x="4" y="13"/>
                    <a:pt x="5" y="14"/>
                  </a:cubicBezTo>
                  <a:lnTo>
                    <a:pt x="21" y="0"/>
                  </a:ln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879"/>
            <p:cNvSpPr>
              <a:spLocks/>
            </p:cNvSpPr>
            <p:nvPr/>
          </p:nvSpPr>
          <p:spPr bwMode="auto">
            <a:xfrm>
              <a:off x="3046413" y="2994026"/>
              <a:ext cx="77788" cy="36513"/>
            </a:xfrm>
            <a:custGeom>
              <a:avLst/>
              <a:gdLst>
                <a:gd name="T0" fmla="*/ 0 w 21"/>
                <a:gd name="T1" fmla="*/ 9 h 10"/>
                <a:gd name="T2" fmla="*/ 21 w 21"/>
                <a:gd name="T3" fmla="*/ 10 h 10"/>
                <a:gd name="T4" fmla="*/ 2 w 21"/>
                <a:gd name="T5" fmla="*/ 0 h 10"/>
                <a:gd name="T6" fmla="*/ 0 w 21"/>
                <a:gd name="T7" fmla="*/ 9 h 10"/>
              </a:gdLst>
              <a:ahLst/>
              <a:cxnLst>
                <a:cxn ang="0">
                  <a:pos x="T0" y="T1"/>
                </a:cxn>
                <a:cxn ang="0">
                  <a:pos x="T2" y="T3"/>
                </a:cxn>
                <a:cxn ang="0">
                  <a:pos x="T4" y="T5"/>
                </a:cxn>
                <a:cxn ang="0">
                  <a:pos x="T6" y="T7"/>
                </a:cxn>
              </a:cxnLst>
              <a:rect l="0" t="0" r="r" b="b"/>
              <a:pathLst>
                <a:path w="21" h="10">
                  <a:moveTo>
                    <a:pt x="0" y="9"/>
                  </a:moveTo>
                  <a:cubicBezTo>
                    <a:pt x="21" y="10"/>
                    <a:pt x="21" y="10"/>
                    <a:pt x="21" y="10"/>
                  </a:cubicBezTo>
                  <a:cubicBezTo>
                    <a:pt x="2" y="0"/>
                    <a:pt x="2" y="0"/>
                    <a:pt x="2" y="0"/>
                  </a:cubicBezTo>
                  <a:cubicBezTo>
                    <a:pt x="2" y="3"/>
                    <a:pt x="1" y="6"/>
                    <a:pt x="0" y="9"/>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80"/>
            <p:cNvSpPr>
              <a:spLocks/>
            </p:cNvSpPr>
            <p:nvPr/>
          </p:nvSpPr>
          <p:spPr bwMode="auto">
            <a:xfrm>
              <a:off x="2798763" y="3019426"/>
              <a:ext cx="74613" cy="55563"/>
            </a:xfrm>
            <a:custGeom>
              <a:avLst/>
              <a:gdLst>
                <a:gd name="T0" fmla="*/ 17 w 20"/>
                <a:gd name="T1" fmla="*/ 4 h 15"/>
                <a:gd name="T2" fmla="*/ 16 w 20"/>
                <a:gd name="T3" fmla="*/ 0 h 15"/>
                <a:gd name="T4" fmla="*/ 0 w 20"/>
                <a:gd name="T5" fmla="*/ 15 h 15"/>
                <a:gd name="T6" fmla="*/ 20 w 20"/>
                <a:gd name="T7" fmla="*/ 8 h 15"/>
                <a:gd name="T8" fmla="*/ 17 w 20"/>
                <a:gd name="T9" fmla="*/ 4 h 15"/>
              </a:gdLst>
              <a:ahLst/>
              <a:cxnLst>
                <a:cxn ang="0">
                  <a:pos x="T0" y="T1"/>
                </a:cxn>
                <a:cxn ang="0">
                  <a:pos x="T2" y="T3"/>
                </a:cxn>
                <a:cxn ang="0">
                  <a:pos x="T4" y="T5"/>
                </a:cxn>
                <a:cxn ang="0">
                  <a:pos x="T6" y="T7"/>
                </a:cxn>
                <a:cxn ang="0">
                  <a:pos x="T8" y="T9"/>
                </a:cxn>
              </a:cxnLst>
              <a:rect l="0" t="0" r="r" b="b"/>
              <a:pathLst>
                <a:path w="20" h="15">
                  <a:moveTo>
                    <a:pt x="17" y="4"/>
                  </a:moveTo>
                  <a:cubicBezTo>
                    <a:pt x="17" y="2"/>
                    <a:pt x="16" y="1"/>
                    <a:pt x="16" y="0"/>
                  </a:cubicBezTo>
                  <a:cubicBezTo>
                    <a:pt x="0" y="15"/>
                    <a:pt x="0" y="15"/>
                    <a:pt x="0" y="15"/>
                  </a:cubicBezTo>
                  <a:cubicBezTo>
                    <a:pt x="20" y="8"/>
                    <a:pt x="20" y="8"/>
                    <a:pt x="20" y="8"/>
                  </a:cubicBezTo>
                  <a:cubicBezTo>
                    <a:pt x="19" y="7"/>
                    <a:pt x="18" y="5"/>
                    <a:pt x="17" y="4"/>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881"/>
            <p:cNvSpPr>
              <a:spLocks/>
            </p:cNvSpPr>
            <p:nvPr/>
          </p:nvSpPr>
          <p:spPr bwMode="auto">
            <a:xfrm>
              <a:off x="2928938" y="2828926"/>
              <a:ext cx="23813" cy="55563"/>
            </a:xfrm>
            <a:custGeom>
              <a:avLst/>
              <a:gdLst>
                <a:gd name="T0" fmla="*/ 6 w 6"/>
                <a:gd name="T1" fmla="*/ 14 h 15"/>
                <a:gd name="T2" fmla="*/ 1 w 6"/>
                <a:gd name="T3" fmla="*/ 0 h 15"/>
                <a:gd name="T4" fmla="*/ 0 w 6"/>
                <a:gd name="T5" fmla="*/ 15 h 15"/>
                <a:gd name="T6" fmla="*/ 6 w 6"/>
                <a:gd name="T7" fmla="*/ 14 h 15"/>
              </a:gdLst>
              <a:ahLst/>
              <a:cxnLst>
                <a:cxn ang="0">
                  <a:pos x="T0" y="T1"/>
                </a:cxn>
                <a:cxn ang="0">
                  <a:pos x="T2" y="T3"/>
                </a:cxn>
                <a:cxn ang="0">
                  <a:pos x="T4" y="T5"/>
                </a:cxn>
                <a:cxn ang="0">
                  <a:pos x="T6" y="T7"/>
                </a:cxn>
              </a:cxnLst>
              <a:rect l="0" t="0" r="r" b="b"/>
              <a:pathLst>
                <a:path w="6" h="15">
                  <a:moveTo>
                    <a:pt x="6" y="14"/>
                  </a:moveTo>
                  <a:cubicBezTo>
                    <a:pt x="1" y="0"/>
                    <a:pt x="1" y="0"/>
                    <a:pt x="1" y="0"/>
                  </a:cubicBezTo>
                  <a:cubicBezTo>
                    <a:pt x="0" y="15"/>
                    <a:pt x="0" y="15"/>
                    <a:pt x="0" y="15"/>
                  </a:cubicBezTo>
                  <a:cubicBezTo>
                    <a:pt x="2" y="15"/>
                    <a:pt x="4" y="14"/>
                    <a:pt x="6"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882"/>
            <p:cNvSpPr>
              <a:spLocks/>
            </p:cNvSpPr>
            <p:nvPr/>
          </p:nvSpPr>
          <p:spPr bwMode="auto">
            <a:xfrm>
              <a:off x="3005138" y="2857501"/>
              <a:ext cx="44450" cy="53975"/>
            </a:xfrm>
            <a:custGeom>
              <a:avLst/>
              <a:gdLst>
                <a:gd name="T0" fmla="*/ 5 w 12"/>
                <a:gd name="T1" fmla="*/ 14 h 14"/>
                <a:gd name="T2" fmla="*/ 12 w 12"/>
                <a:gd name="T3" fmla="*/ 0 h 14"/>
                <a:gd name="T4" fmla="*/ 0 w 12"/>
                <a:gd name="T5" fmla="*/ 10 h 14"/>
                <a:gd name="T6" fmla="*/ 5 w 12"/>
                <a:gd name="T7" fmla="*/ 14 h 14"/>
              </a:gdLst>
              <a:ahLst/>
              <a:cxnLst>
                <a:cxn ang="0">
                  <a:pos x="T0" y="T1"/>
                </a:cxn>
                <a:cxn ang="0">
                  <a:pos x="T2" y="T3"/>
                </a:cxn>
                <a:cxn ang="0">
                  <a:pos x="T4" y="T5"/>
                </a:cxn>
                <a:cxn ang="0">
                  <a:pos x="T6" y="T7"/>
                </a:cxn>
              </a:cxnLst>
              <a:rect l="0" t="0" r="r" b="b"/>
              <a:pathLst>
                <a:path w="12" h="14">
                  <a:moveTo>
                    <a:pt x="5" y="14"/>
                  </a:moveTo>
                  <a:cubicBezTo>
                    <a:pt x="12" y="0"/>
                    <a:pt x="12" y="0"/>
                    <a:pt x="12" y="0"/>
                  </a:cubicBezTo>
                  <a:cubicBezTo>
                    <a:pt x="0" y="10"/>
                    <a:pt x="0" y="10"/>
                    <a:pt x="0" y="10"/>
                  </a:cubicBezTo>
                  <a:cubicBezTo>
                    <a:pt x="2" y="12"/>
                    <a:pt x="4" y="13"/>
                    <a:pt x="5"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883"/>
            <p:cNvSpPr>
              <a:spLocks/>
            </p:cNvSpPr>
            <p:nvPr/>
          </p:nvSpPr>
          <p:spPr bwMode="auto">
            <a:xfrm>
              <a:off x="2828926" y="2887663"/>
              <a:ext cx="52388" cy="41275"/>
            </a:xfrm>
            <a:custGeom>
              <a:avLst/>
              <a:gdLst>
                <a:gd name="T0" fmla="*/ 14 w 14"/>
                <a:gd name="T1" fmla="*/ 6 h 11"/>
                <a:gd name="T2" fmla="*/ 0 w 14"/>
                <a:gd name="T3" fmla="*/ 0 h 11"/>
                <a:gd name="T4" fmla="*/ 10 w 14"/>
                <a:gd name="T5" fmla="*/ 11 h 11"/>
                <a:gd name="T6" fmla="*/ 14 w 14"/>
                <a:gd name="T7" fmla="*/ 6 h 11"/>
              </a:gdLst>
              <a:ahLst/>
              <a:cxnLst>
                <a:cxn ang="0">
                  <a:pos x="T0" y="T1"/>
                </a:cxn>
                <a:cxn ang="0">
                  <a:pos x="T2" y="T3"/>
                </a:cxn>
                <a:cxn ang="0">
                  <a:pos x="T4" y="T5"/>
                </a:cxn>
                <a:cxn ang="0">
                  <a:pos x="T6" y="T7"/>
                </a:cxn>
              </a:cxnLst>
              <a:rect l="0" t="0" r="r" b="b"/>
              <a:pathLst>
                <a:path w="14" h="11">
                  <a:moveTo>
                    <a:pt x="14" y="6"/>
                  </a:moveTo>
                  <a:cubicBezTo>
                    <a:pt x="0" y="0"/>
                    <a:pt x="0" y="0"/>
                    <a:pt x="0" y="0"/>
                  </a:cubicBezTo>
                  <a:cubicBezTo>
                    <a:pt x="10" y="11"/>
                    <a:pt x="10" y="11"/>
                    <a:pt x="10" y="11"/>
                  </a:cubicBezTo>
                  <a:cubicBezTo>
                    <a:pt x="11" y="10"/>
                    <a:pt x="12" y="8"/>
                    <a:pt x="14" y="6"/>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884"/>
            <p:cNvSpPr>
              <a:spLocks/>
            </p:cNvSpPr>
            <p:nvPr/>
          </p:nvSpPr>
          <p:spPr bwMode="auto">
            <a:xfrm>
              <a:off x="3052763" y="2959101"/>
              <a:ext cx="57150" cy="26988"/>
            </a:xfrm>
            <a:custGeom>
              <a:avLst/>
              <a:gdLst>
                <a:gd name="T0" fmla="*/ 0 w 15"/>
                <a:gd name="T1" fmla="*/ 0 h 7"/>
                <a:gd name="T2" fmla="*/ 0 w 15"/>
                <a:gd name="T3" fmla="*/ 7 h 7"/>
                <a:gd name="T4" fmla="*/ 15 w 15"/>
                <a:gd name="T5" fmla="*/ 2 h 7"/>
                <a:gd name="T6" fmla="*/ 0 w 15"/>
                <a:gd name="T7" fmla="*/ 0 h 7"/>
              </a:gdLst>
              <a:ahLst/>
              <a:cxnLst>
                <a:cxn ang="0">
                  <a:pos x="T0" y="T1"/>
                </a:cxn>
                <a:cxn ang="0">
                  <a:pos x="T2" y="T3"/>
                </a:cxn>
                <a:cxn ang="0">
                  <a:pos x="T4" y="T5"/>
                </a:cxn>
                <a:cxn ang="0">
                  <a:pos x="T6" y="T7"/>
                </a:cxn>
              </a:cxnLst>
              <a:rect l="0" t="0" r="r" b="b"/>
              <a:pathLst>
                <a:path w="15" h="7">
                  <a:moveTo>
                    <a:pt x="0" y="0"/>
                  </a:moveTo>
                  <a:cubicBezTo>
                    <a:pt x="0" y="2"/>
                    <a:pt x="0" y="5"/>
                    <a:pt x="0" y="7"/>
                  </a:cubicBezTo>
                  <a:cubicBezTo>
                    <a:pt x="15" y="2"/>
                    <a:pt x="15" y="2"/>
                    <a:pt x="15" y="2"/>
                  </a:cubicBezTo>
                  <a:lnTo>
                    <a:pt x="0" y="0"/>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885"/>
            <p:cNvSpPr>
              <a:spLocks/>
            </p:cNvSpPr>
            <p:nvPr/>
          </p:nvSpPr>
          <p:spPr bwMode="auto">
            <a:xfrm>
              <a:off x="2794001" y="2986088"/>
              <a:ext cx="60325" cy="22225"/>
            </a:xfrm>
            <a:custGeom>
              <a:avLst/>
              <a:gdLst>
                <a:gd name="T0" fmla="*/ 15 w 16"/>
                <a:gd name="T1" fmla="*/ 0 h 6"/>
                <a:gd name="T2" fmla="*/ 0 w 16"/>
                <a:gd name="T3" fmla="*/ 5 h 6"/>
                <a:gd name="T4" fmla="*/ 16 w 16"/>
                <a:gd name="T5" fmla="*/ 6 h 6"/>
                <a:gd name="T6" fmla="*/ 15 w 16"/>
                <a:gd name="T7" fmla="*/ 0 h 6"/>
              </a:gdLst>
              <a:ahLst/>
              <a:cxnLst>
                <a:cxn ang="0">
                  <a:pos x="T0" y="T1"/>
                </a:cxn>
                <a:cxn ang="0">
                  <a:pos x="T2" y="T3"/>
                </a:cxn>
                <a:cxn ang="0">
                  <a:pos x="T4" y="T5"/>
                </a:cxn>
                <a:cxn ang="0">
                  <a:pos x="T6" y="T7"/>
                </a:cxn>
              </a:cxnLst>
              <a:rect l="0" t="0" r="r" b="b"/>
              <a:pathLst>
                <a:path w="16" h="6">
                  <a:moveTo>
                    <a:pt x="15" y="0"/>
                  </a:moveTo>
                  <a:cubicBezTo>
                    <a:pt x="0" y="5"/>
                    <a:pt x="0" y="5"/>
                    <a:pt x="0" y="5"/>
                  </a:cubicBezTo>
                  <a:cubicBezTo>
                    <a:pt x="16" y="6"/>
                    <a:pt x="16" y="6"/>
                    <a:pt x="16" y="6"/>
                  </a:cubicBezTo>
                  <a:cubicBezTo>
                    <a:pt x="15" y="4"/>
                    <a:pt x="15" y="2"/>
                    <a:pt x="15"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886"/>
            <p:cNvSpPr>
              <a:spLocks/>
            </p:cNvSpPr>
            <p:nvPr/>
          </p:nvSpPr>
          <p:spPr bwMode="auto">
            <a:xfrm>
              <a:off x="2854326" y="3057526"/>
              <a:ext cx="44450" cy="52388"/>
            </a:xfrm>
            <a:custGeom>
              <a:avLst/>
              <a:gdLst>
                <a:gd name="T0" fmla="*/ 7 w 12"/>
                <a:gd name="T1" fmla="*/ 0 h 14"/>
                <a:gd name="T2" fmla="*/ 0 w 12"/>
                <a:gd name="T3" fmla="*/ 14 h 14"/>
                <a:gd name="T4" fmla="*/ 12 w 12"/>
                <a:gd name="T5" fmla="*/ 4 h 14"/>
                <a:gd name="T6" fmla="*/ 7 w 12"/>
                <a:gd name="T7" fmla="*/ 0 h 14"/>
              </a:gdLst>
              <a:ahLst/>
              <a:cxnLst>
                <a:cxn ang="0">
                  <a:pos x="T0" y="T1"/>
                </a:cxn>
                <a:cxn ang="0">
                  <a:pos x="T2" y="T3"/>
                </a:cxn>
                <a:cxn ang="0">
                  <a:pos x="T4" y="T5"/>
                </a:cxn>
                <a:cxn ang="0">
                  <a:pos x="T6" y="T7"/>
                </a:cxn>
              </a:cxnLst>
              <a:rect l="0" t="0" r="r" b="b"/>
              <a:pathLst>
                <a:path w="12" h="14">
                  <a:moveTo>
                    <a:pt x="7" y="0"/>
                  </a:moveTo>
                  <a:cubicBezTo>
                    <a:pt x="0" y="14"/>
                    <a:pt x="0" y="14"/>
                    <a:pt x="0" y="14"/>
                  </a:cubicBezTo>
                  <a:cubicBezTo>
                    <a:pt x="12" y="4"/>
                    <a:pt x="12" y="4"/>
                    <a:pt x="12" y="4"/>
                  </a:cubicBezTo>
                  <a:cubicBezTo>
                    <a:pt x="10" y="3"/>
                    <a:pt x="9" y="1"/>
                    <a:pt x="7"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3887"/>
            <p:cNvSpPr>
              <a:spLocks/>
            </p:cNvSpPr>
            <p:nvPr/>
          </p:nvSpPr>
          <p:spPr bwMode="auto">
            <a:xfrm>
              <a:off x="3008313" y="3146426"/>
              <a:ext cx="120650" cy="98425"/>
            </a:xfrm>
            <a:custGeom>
              <a:avLst/>
              <a:gdLst>
                <a:gd name="T0" fmla="*/ 29 w 32"/>
                <a:gd name="T1" fmla="*/ 26 h 26"/>
                <a:gd name="T2" fmla="*/ 28 w 32"/>
                <a:gd name="T3" fmla="*/ 26 h 26"/>
                <a:gd name="T4" fmla="*/ 1 w 32"/>
                <a:gd name="T5" fmla="*/ 4 h 26"/>
                <a:gd name="T6" fmla="*/ 2 w 32"/>
                <a:gd name="T7" fmla="*/ 0 h 26"/>
                <a:gd name="T8" fmla="*/ 6 w 32"/>
                <a:gd name="T9" fmla="*/ 1 h 26"/>
                <a:gd name="T10" fmla="*/ 30 w 32"/>
                <a:gd name="T11" fmla="*/ 21 h 26"/>
                <a:gd name="T12" fmla="*/ 32 w 32"/>
                <a:gd name="T13" fmla="*/ 24 h 26"/>
                <a:gd name="T14" fmla="*/ 29 w 3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6">
                  <a:moveTo>
                    <a:pt x="29" y="26"/>
                  </a:moveTo>
                  <a:cubicBezTo>
                    <a:pt x="29" y="26"/>
                    <a:pt x="28" y="26"/>
                    <a:pt x="28" y="26"/>
                  </a:cubicBezTo>
                  <a:cubicBezTo>
                    <a:pt x="17" y="23"/>
                    <a:pt x="7" y="15"/>
                    <a:pt x="1" y="4"/>
                  </a:cubicBezTo>
                  <a:cubicBezTo>
                    <a:pt x="0" y="3"/>
                    <a:pt x="1" y="1"/>
                    <a:pt x="2" y="0"/>
                  </a:cubicBezTo>
                  <a:cubicBezTo>
                    <a:pt x="3" y="0"/>
                    <a:pt x="5" y="0"/>
                    <a:pt x="6" y="1"/>
                  </a:cubicBezTo>
                  <a:cubicBezTo>
                    <a:pt x="11" y="11"/>
                    <a:pt x="19" y="18"/>
                    <a:pt x="30" y="21"/>
                  </a:cubicBezTo>
                  <a:cubicBezTo>
                    <a:pt x="31" y="21"/>
                    <a:pt x="32" y="23"/>
                    <a:pt x="32" y="24"/>
                  </a:cubicBezTo>
                  <a:cubicBezTo>
                    <a:pt x="31" y="25"/>
                    <a:pt x="30" y="26"/>
                    <a:pt x="29" y="26"/>
                  </a:cubicBez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888"/>
            <p:cNvSpPr>
              <a:spLocks/>
            </p:cNvSpPr>
            <p:nvPr/>
          </p:nvSpPr>
          <p:spPr bwMode="auto">
            <a:xfrm>
              <a:off x="2925763" y="3005138"/>
              <a:ext cx="127000" cy="179388"/>
            </a:xfrm>
            <a:custGeom>
              <a:avLst/>
              <a:gdLst>
                <a:gd name="T0" fmla="*/ 17 w 34"/>
                <a:gd name="T1" fmla="*/ 3 h 48"/>
                <a:gd name="T2" fmla="*/ 21 w 34"/>
                <a:gd name="T3" fmla="*/ 13 h 48"/>
                <a:gd name="T4" fmla="*/ 18 w 34"/>
                <a:gd name="T5" fmla="*/ 15 h 48"/>
                <a:gd name="T6" fmla="*/ 15 w 34"/>
                <a:gd name="T7" fmla="*/ 16 h 48"/>
                <a:gd name="T8" fmla="*/ 9 w 34"/>
                <a:gd name="T9" fmla="*/ 18 h 48"/>
                <a:gd name="T10" fmla="*/ 4 w 34"/>
                <a:gd name="T11" fmla="*/ 8 h 48"/>
                <a:gd name="T12" fmla="*/ 2 w 34"/>
                <a:gd name="T13" fmla="*/ 7 h 48"/>
                <a:gd name="T14" fmla="*/ 1 w 34"/>
                <a:gd name="T15" fmla="*/ 9 h 48"/>
                <a:gd name="T16" fmla="*/ 5 w 34"/>
                <a:gd name="T17" fmla="*/ 20 h 48"/>
                <a:gd name="T18" fmla="*/ 2 w 34"/>
                <a:gd name="T19" fmla="*/ 21 h 48"/>
                <a:gd name="T20" fmla="*/ 7 w 34"/>
                <a:gd name="T21" fmla="*/ 31 h 48"/>
                <a:gd name="T22" fmla="*/ 17 w 34"/>
                <a:gd name="T23" fmla="*/ 36 h 48"/>
                <a:gd name="T24" fmla="*/ 26 w 34"/>
                <a:gd name="T25" fmla="*/ 47 h 48"/>
                <a:gd name="T26" fmla="*/ 32 w 34"/>
                <a:gd name="T27" fmla="*/ 44 h 48"/>
                <a:gd name="T28" fmla="*/ 30 w 34"/>
                <a:gd name="T29" fmla="*/ 30 h 48"/>
                <a:gd name="T30" fmla="*/ 32 w 34"/>
                <a:gd name="T31" fmla="*/ 20 h 48"/>
                <a:gd name="T32" fmla="*/ 28 w 34"/>
                <a:gd name="T33" fmla="*/ 10 h 48"/>
                <a:gd name="T34" fmla="*/ 25 w 34"/>
                <a:gd name="T35" fmla="*/ 12 h 48"/>
                <a:gd name="T36" fmla="*/ 20 w 34"/>
                <a:gd name="T37" fmla="*/ 1 h 48"/>
                <a:gd name="T38" fmla="*/ 17 w 34"/>
                <a:gd name="T39" fmla="*/ 0 h 48"/>
                <a:gd name="T40" fmla="*/ 17 w 34"/>
                <a:gd name="T41"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48">
                  <a:moveTo>
                    <a:pt x="17" y="3"/>
                  </a:moveTo>
                  <a:cubicBezTo>
                    <a:pt x="21" y="13"/>
                    <a:pt x="21" y="13"/>
                    <a:pt x="21" y="13"/>
                  </a:cubicBezTo>
                  <a:cubicBezTo>
                    <a:pt x="18" y="15"/>
                    <a:pt x="18" y="15"/>
                    <a:pt x="18" y="15"/>
                  </a:cubicBezTo>
                  <a:cubicBezTo>
                    <a:pt x="15" y="16"/>
                    <a:pt x="15" y="16"/>
                    <a:pt x="15" y="16"/>
                  </a:cubicBezTo>
                  <a:cubicBezTo>
                    <a:pt x="9" y="18"/>
                    <a:pt x="9" y="18"/>
                    <a:pt x="9" y="18"/>
                  </a:cubicBezTo>
                  <a:cubicBezTo>
                    <a:pt x="4" y="8"/>
                    <a:pt x="4" y="8"/>
                    <a:pt x="4" y="8"/>
                  </a:cubicBezTo>
                  <a:cubicBezTo>
                    <a:pt x="4" y="7"/>
                    <a:pt x="3" y="7"/>
                    <a:pt x="2" y="7"/>
                  </a:cubicBezTo>
                  <a:cubicBezTo>
                    <a:pt x="1" y="7"/>
                    <a:pt x="0" y="9"/>
                    <a:pt x="1" y="9"/>
                  </a:cubicBezTo>
                  <a:cubicBezTo>
                    <a:pt x="5" y="20"/>
                    <a:pt x="5" y="20"/>
                    <a:pt x="5" y="20"/>
                  </a:cubicBezTo>
                  <a:cubicBezTo>
                    <a:pt x="2" y="21"/>
                    <a:pt x="2" y="21"/>
                    <a:pt x="2" y="21"/>
                  </a:cubicBezTo>
                  <a:cubicBezTo>
                    <a:pt x="2" y="21"/>
                    <a:pt x="5" y="29"/>
                    <a:pt x="7" y="31"/>
                  </a:cubicBezTo>
                  <a:cubicBezTo>
                    <a:pt x="9" y="34"/>
                    <a:pt x="12" y="36"/>
                    <a:pt x="17" y="36"/>
                  </a:cubicBezTo>
                  <a:cubicBezTo>
                    <a:pt x="19" y="39"/>
                    <a:pt x="22" y="46"/>
                    <a:pt x="26" y="47"/>
                  </a:cubicBezTo>
                  <a:cubicBezTo>
                    <a:pt x="29" y="48"/>
                    <a:pt x="31" y="47"/>
                    <a:pt x="32" y="44"/>
                  </a:cubicBezTo>
                  <a:cubicBezTo>
                    <a:pt x="34" y="41"/>
                    <a:pt x="30" y="31"/>
                    <a:pt x="30" y="30"/>
                  </a:cubicBezTo>
                  <a:cubicBezTo>
                    <a:pt x="32" y="26"/>
                    <a:pt x="33" y="23"/>
                    <a:pt x="32" y="20"/>
                  </a:cubicBezTo>
                  <a:cubicBezTo>
                    <a:pt x="32" y="17"/>
                    <a:pt x="28" y="10"/>
                    <a:pt x="28" y="10"/>
                  </a:cubicBezTo>
                  <a:cubicBezTo>
                    <a:pt x="25" y="12"/>
                    <a:pt x="25" y="12"/>
                    <a:pt x="25" y="12"/>
                  </a:cubicBezTo>
                  <a:cubicBezTo>
                    <a:pt x="20" y="1"/>
                    <a:pt x="20" y="1"/>
                    <a:pt x="20" y="1"/>
                  </a:cubicBezTo>
                  <a:cubicBezTo>
                    <a:pt x="20" y="0"/>
                    <a:pt x="18" y="0"/>
                    <a:pt x="17" y="0"/>
                  </a:cubicBezTo>
                  <a:cubicBezTo>
                    <a:pt x="17" y="0"/>
                    <a:pt x="16" y="2"/>
                    <a:pt x="17" y="3"/>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3" name="文本框 72"/>
          <p:cNvSpPr txBox="1"/>
          <p:nvPr/>
        </p:nvSpPr>
        <p:spPr>
          <a:xfrm>
            <a:off x="7061973" y="3323768"/>
            <a:ext cx="2026568" cy="707886"/>
          </a:xfrm>
          <a:prstGeom prst="rect">
            <a:avLst/>
          </a:prstGeom>
          <a:noFill/>
        </p:spPr>
        <p:txBody>
          <a:bodyPr wrap="square" rtlCol="0">
            <a:spAutoFit/>
          </a:bodyPr>
          <a:lstStyle/>
          <a:p>
            <a:r>
              <a:rPr lang="zh-CN" altLang="en-US" sz="2000" dirty="0" smtClean="0"/>
              <a:t>应用范围：开关？数据源？</a:t>
            </a:r>
            <a:endParaRPr lang="zh-CN" altLang="en-US" sz="2000" dirty="0"/>
          </a:p>
        </p:txBody>
      </p:sp>
      <p:grpSp>
        <p:nvGrpSpPr>
          <p:cNvPr id="74" name="组合 73"/>
          <p:cNvGrpSpPr/>
          <p:nvPr/>
        </p:nvGrpSpPr>
        <p:grpSpPr>
          <a:xfrm>
            <a:off x="6660232" y="4115856"/>
            <a:ext cx="288636" cy="359486"/>
            <a:chOff x="2779713" y="2809876"/>
            <a:chExt cx="349250" cy="434975"/>
          </a:xfrm>
        </p:grpSpPr>
        <p:sp>
          <p:nvSpPr>
            <p:cNvPr id="75" name="Freeform 3874"/>
            <p:cNvSpPr>
              <a:spLocks noEditPoints="1"/>
            </p:cNvSpPr>
            <p:nvPr/>
          </p:nvSpPr>
          <p:spPr bwMode="auto">
            <a:xfrm>
              <a:off x="2854326" y="2887663"/>
              <a:ext cx="195263" cy="195263"/>
            </a:xfrm>
            <a:custGeom>
              <a:avLst/>
              <a:gdLst>
                <a:gd name="T0" fmla="*/ 46 w 52"/>
                <a:gd name="T1" fmla="*/ 15 h 52"/>
                <a:gd name="T2" fmla="*/ 16 w 52"/>
                <a:gd name="T3" fmla="*/ 6 h 52"/>
                <a:gd name="T4" fmla="*/ 6 w 52"/>
                <a:gd name="T5" fmla="*/ 36 h 52"/>
                <a:gd name="T6" fmla="*/ 37 w 52"/>
                <a:gd name="T7" fmla="*/ 46 h 52"/>
                <a:gd name="T8" fmla="*/ 46 w 52"/>
                <a:gd name="T9" fmla="*/ 15 h 52"/>
                <a:gd name="T10" fmla="*/ 17 w 52"/>
                <a:gd name="T11" fmla="*/ 31 h 52"/>
                <a:gd name="T12" fmla="*/ 11 w 52"/>
                <a:gd name="T13" fmla="*/ 26 h 52"/>
                <a:gd name="T14" fmla="*/ 17 w 52"/>
                <a:gd name="T15" fmla="*/ 21 h 52"/>
                <a:gd name="T16" fmla="*/ 22 w 52"/>
                <a:gd name="T17" fmla="*/ 26 h 52"/>
                <a:gd name="T18" fmla="*/ 17 w 52"/>
                <a:gd name="T19" fmla="*/ 31 h 52"/>
                <a:gd name="T20" fmla="*/ 36 w 52"/>
                <a:gd name="T21" fmla="*/ 31 h 52"/>
                <a:gd name="T22" fmla="*/ 31 w 52"/>
                <a:gd name="T23" fmla="*/ 26 h 52"/>
                <a:gd name="T24" fmla="*/ 36 w 52"/>
                <a:gd name="T25" fmla="*/ 21 h 52"/>
                <a:gd name="T26" fmla="*/ 41 w 52"/>
                <a:gd name="T27" fmla="*/ 26 h 52"/>
                <a:gd name="T28" fmla="*/ 36 w 52"/>
                <a:gd name="T29"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2">
                  <a:moveTo>
                    <a:pt x="46" y="15"/>
                  </a:moveTo>
                  <a:cubicBezTo>
                    <a:pt x="40" y="4"/>
                    <a:pt x="27" y="0"/>
                    <a:pt x="16" y="6"/>
                  </a:cubicBezTo>
                  <a:cubicBezTo>
                    <a:pt x="4" y="12"/>
                    <a:pt x="0" y="25"/>
                    <a:pt x="6" y="36"/>
                  </a:cubicBezTo>
                  <a:cubicBezTo>
                    <a:pt x="12" y="47"/>
                    <a:pt x="26" y="52"/>
                    <a:pt x="37" y="46"/>
                  </a:cubicBezTo>
                  <a:cubicBezTo>
                    <a:pt x="48" y="40"/>
                    <a:pt x="52" y="26"/>
                    <a:pt x="46" y="15"/>
                  </a:cubicBezTo>
                  <a:close/>
                  <a:moveTo>
                    <a:pt x="17" y="31"/>
                  </a:moveTo>
                  <a:cubicBezTo>
                    <a:pt x="14" y="31"/>
                    <a:pt x="11" y="29"/>
                    <a:pt x="11" y="26"/>
                  </a:cubicBezTo>
                  <a:cubicBezTo>
                    <a:pt x="11" y="23"/>
                    <a:pt x="14" y="21"/>
                    <a:pt x="17" y="21"/>
                  </a:cubicBezTo>
                  <a:cubicBezTo>
                    <a:pt x="19" y="21"/>
                    <a:pt x="22" y="23"/>
                    <a:pt x="22" y="26"/>
                  </a:cubicBezTo>
                  <a:cubicBezTo>
                    <a:pt x="22" y="29"/>
                    <a:pt x="19" y="31"/>
                    <a:pt x="17" y="31"/>
                  </a:cubicBezTo>
                  <a:close/>
                  <a:moveTo>
                    <a:pt x="36" y="31"/>
                  </a:moveTo>
                  <a:cubicBezTo>
                    <a:pt x="33" y="31"/>
                    <a:pt x="31" y="29"/>
                    <a:pt x="31" y="26"/>
                  </a:cubicBezTo>
                  <a:cubicBezTo>
                    <a:pt x="31" y="23"/>
                    <a:pt x="33" y="21"/>
                    <a:pt x="36" y="21"/>
                  </a:cubicBezTo>
                  <a:cubicBezTo>
                    <a:pt x="39" y="21"/>
                    <a:pt x="41" y="23"/>
                    <a:pt x="41" y="26"/>
                  </a:cubicBezTo>
                  <a:cubicBezTo>
                    <a:pt x="41" y="29"/>
                    <a:pt x="39" y="31"/>
                    <a:pt x="36" y="3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875"/>
            <p:cNvSpPr>
              <a:spLocks/>
            </p:cNvSpPr>
            <p:nvPr/>
          </p:nvSpPr>
          <p:spPr bwMode="auto">
            <a:xfrm>
              <a:off x="2779713" y="2936876"/>
              <a:ext cx="77788" cy="38100"/>
            </a:xfrm>
            <a:custGeom>
              <a:avLst/>
              <a:gdLst>
                <a:gd name="T0" fmla="*/ 21 w 21"/>
                <a:gd name="T1" fmla="*/ 1 h 10"/>
                <a:gd name="T2" fmla="*/ 0 w 21"/>
                <a:gd name="T3" fmla="*/ 0 h 10"/>
                <a:gd name="T4" fmla="*/ 19 w 21"/>
                <a:gd name="T5" fmla="*/ 10 h 10"/>
                <a:gd name="T6" fmla="*/ 21 w 21"/>
                <a:gd name="T7" fmla="*/ 1 h 10"/>
              </a:gdLst>
              <a:ahLst/>
              <a:cxnLst>
                <a:cxn ang="0">
                  <a:pos x="T0" y="T1"/>
                </a:cxn>
                <a:cxn ang="0">
                  <a:pos x="T2" y="T3"/>
                </a:cxn>
                <a:cxn ang="0">
                  <a:pos x="T4" y="T5"/>
                </a:cxn>
                <a:cxn ang="0">
                  <a:pos x="T6" y="T7"/>
                </a:cxn>
              </a:cxnLst>
              <a:rect l="0" t="0" r="r" b="b"/>
              <a:pathLst>
                <a:path w="21" h="10">
                  <a:moveTo>
                    <a:pt x="21" y="1"/>
                  </a:moveTo>
                  <a:cubicBezTo>
                    <a:pt x="0" y="0"/>
                    <a:pt x="0" y="0"/>
                    <a:pt x="0" y="0"/>
                  </a:cubicBezTo>
                  <a:cubicBezTo>
                    <a:pt x="19" y="10"/>
                    <a:pt x="19" y="10"/>
                    <a:pt x="19" y="10"/>
                  </a:cubicBezTo>
                  <a:cubicBezTo>
                    <a:pt x="19" y="7"/>
                    <a:pt x="20" y="4"/>
                    <a:pt x="21" y="1"/>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876"/>
            <p:cNvSpPr>
              <a:spLocks/>
            </p:cNvSpPr>
            <p:nvPr/>
          </p:nvSpPr>
          <p:spPr bwMode="auto">
            <a:xfrm>
              <a:off x="2963863" y="2809876"/>
              <a:ext cx="36513" cy="82550"/>
            </a:xfrm>
            <a:custGeom>
              <a:avLst/>
              <a:gdLst>
                <a:gd name="T0" fmla="*/ 8 w 10"/>
                <a:gd name="T1" fmla="*/ 22 h 22"/>
                <a:gd name="T2" fmla="*/ 10 w 10"/>
                <a:gd name="T3" fmla="*/ 0 h 22"/>
                <a:gd name="T4" fmla="*/ 0 w 10"/>
                <a:gd name="T5" fmla="*/ 20 h 22"/>
                <a:gd name="T6" fmla="*/ 8 w 10"/>
                <a:gd name="T7" fmla="*/ 22 h 22"/>
              </a:gdLst>
              <a:ahLst/>
              <a:cxnLst>
                <a:cxn ang="0">
                  <a:pos x="T0" y="T1"/>
                </a:cxn>
                <a:cxn ang="0">
                  <a:pos x="T2" y="T3"/>
                </a:cxn>
                <a:cxn ang="0">
                  <a:pos x="T4" y="T5"/>
                </a:cxn>
                <a:cxn ang="0">
                  <a:pos x="T6" y="T7"/>
                </a:cxn>
              </a:cxnLst>
              <a:rect l="0" t="0" r="r" b="b"/>
              <a:pathLst>
                <a:path w="10" h="22">
                  <a:moveTo>
                    <a:pt x="8" y="22"/>
                  </a:moveTo>
                  <a:cubicBezTo>
                    <a:pt x="10" y="0"/>
                    <a:pt x="10" y="0"/>
                    <a:pt x="10" y="0"/>
                  </a:cubicBezTo>
                  <a:cubicBezTo>
                    <a:pt x="0" y="20"/>
                    <a:pt x="0" y="20"/>
                    <a:pt x="0" y="20"/>
                  </a:cubicBezTo>
                  <a:cubicBezTo>
                    <a:pt x="3" y="20"/>
                    <a:pt x="6" y="21"/>
                    <a:pt x="8" y="22"/>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877"/>
            <p:cNvSpPr>
              <a:spLocks/>
            </p:cNvSpPr>
            <p:nvPr/>
          </p:nvSpPr>
          <p:spPr bwMode="auto">
            <a:xfrm>
              <a:off x="2862263" y="2828926"/>
              <a:ext cx="55563" cy="77788"/>
            </a:xfrm>
            <a:custGeom>
              <a:avLst/>
              <a:gdLst>
                <a:gd name="T0" fmla="*/ 11 w 15"/>
                <a:gd name="T1" fmla="*/ 18 h 21"/>
                <a:gd name="T2" fmla="*/ 15 w 15"/>
                <a:gd name="T3" fmla="*/ 16 h 21"/>
                <a:gd name="T4" fmla="*/ 0 w 15"/>
                <a:gd name="T5" fmla="*/ 0 h 21"/>
                <a:gd name="T6" fmla="*/ 7 w 15"/>
                <a:gd name="T7" fmla="*/ 21 h 21"/>
                <a:gd name="T8" fmla="*/ 11 w 15"/>
                <a:gd name="T9" fmla="*/ 18 h 21"/>
              </a:gdLst>
              <a:ahLst/>
              <a:cxnLst>
                <a:cxn ang="0">
                  <a:pos x="T0" y="T1"/>
                </a:cxn>
                <a:cxn ang="0">
                  <a:pos x="T2" y="T3"/>
                </a:cxn>
                <a:cxn ang="0">
                  <a:pos x="T4" y="T5"/>
                </a:cxn>
                <a:cxn ang="0">
                  <a:pos x="T6" y="T7"/>
                </a:cxn>
                <a:cxn ang="0">
                  <a:pos x="T8" y="T9"/>
                </a:cxn>
              </a:cxnLst>
              <a:rect l="0" t="0" r="r" b="b"/>
              <a:pathLst>
                <a:path w="15" h="21">
                  <a:moveTo>
                    <a:pt x="11" y="18"/>
                  </a:moveTo>
                  <a:cubicBezTo>
                    <a:pt x="12" y="17"/>
                    <a:pt x="14" y="17"/>
                    <a:pt x="15" y="16"/>
                  </a:cubicBezTo>
                  <a:cubicBezTo>
                    <a:pt x="0" y="0"/>
                    <a:pt x="0" y="0"/>
                    <a:pt x="0" y="0"/>
                  </a:cubicBezTo>
                  <a:cubicBezTo>
                    <a:pt x="7" y="21"/>
                    <a:pt x="7" y="21"/>
                    <a:pt x="7" y="21"/>
                  </a:cubicBezTo>
                  <a:cubicBezTo>
                    <a:pt x="8" y="19"/>
                    <a:pt x="10" y="19"/>
                    <a:pt x="11" y="18"/>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878"/>
            <p:cNvSpPr>
              <a:spLocks/>
            </p:cNvSpPr>
            <p:nvPr/>
          </p:nvSpPr>
          <p:spPr bwMode="auto">
            <a:xfrm>
              <a:off x="3030538" y="2895601"/>
              <a:ext cx="79375" cy="52388"/>
            </a:xfrm>
            <a:custGeom>
              <a:avLst/>
              <a:gdLst>
                <a:gd name="T0" fmla="*/ 21 w 21"/>
                <a:gd name="T1" fmla="*/ 0 h 14"/>
                <a:gd name="T2" fmla="*/ 0 w 21"/>
                <a:gd name="T3" fmla="*/ 7 h 14"/>
                <a:gd name="T4" fmla="*/ 3 w 21"/>
                <a:gd name="T5" fmla="*/ 11 h 14"/>
                <a:gd name="T6" fmla="*/ 5 w 21"/>
                <a:gd name="T7" fmla="*/ 14 h 14"/>
                <a:gd name="T8" fmla="*/ 21 w 21"/>
                <a:gd name="T9" fmla="*/ 0 h 14"/>
              </a:gdLst>
              <a:ahLst/>
              <a:cxnLst>
                <a:cxn ang="0">
                  <a:pos x="T0" y="T1"/>
                </a:cxn>
                <a:cxn ang="0">
                  <a:pos x="T2" y="T3"/>
                </a:cxn>
                <a:cxn ang="0">
                  <a:pos x="T4" y="T5"/>
                </a:cxn>
                <a:cxn ang="0">
                  <a:pos x="T6" y="T7"/>
                </a:cxn>
                <a:cxn ang="0">
                  <a:pos x="T8" y="T9"/>
                </a:cxn>
              </a:cxnLst>
              <a:rect l="0" t="0" r="r" b="b"/>
              <a:pathLst>
                <a:path w="21" h="14">
                  <a:moveTo>
                    <a:pt x="21" y="0"/>
                  </a:moveTo>
                  <a:cubicBezTo>
                    <a:pt x="0" y="7"/>
                    <a:pt x="0" y="7"/>
                    <a:pt x="0" y="7"/>
                  </a:cubicBezTo>
                  <a:cubicBezTo>
                    <a:pt x="1" y="8"/>
                    <a:pt x="2" y="9"/>
                    <a:pt x="3" y="11"/>
                  </a:cubicBezTo>
                  <a:cubicBezTo>
                    <a:pt x="4" y="12"/>
                    <a:pt x="4" y="13"/>
                    <a:pt x="5" y="14"/>
                  </a:cubicBezTo>
                  <a:lnTo>
                    <a:pt x="21" y="0"/>
                  </a:ln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879"/>
            <p:cNvSpPr>
              <a:spLocks/>
            </p:cNvSpPr>
            <p:nvPr/>
          </p:nvSpPr>
          <p:spPr bwMode="auto">
            <a:xfrm>
              <a:off x="3046413" y="2994026"/>
              <a:ext cx="77788" cy="36513"/>
            </a:xfrm>
            <a:custGeom>
              <a:avLst/>
              <a:gdLst>
                <a:gd name="T0" fmla="*/ 0 w 21"/>
                <a:gd name="T1" fmla="*/ 9 h 10"/>
                <a:gd name="T2" fmla="*/ 21 w 21"/>
                <a:gd name="T3" fmla="*/ 10 h 10"/>
                <a:gd name="T4" fmla="*/ 2 w 21"/>
                <a:gd name="T5" fmla="*/ 0 h 10"/>
                <a:gd name="T6" fmla="*/ 0 w 21"/>
                <a:gd name="T7" fmla="*/ 9 h 10"/>
              </a:gdLst>
              <a:ahLst/>
              <a:cxnLst>
                <a:cxn ang="0">
                  <a:pos x="T0" y="T1"/>
                </a:cxn>
                <a:cxn ang="0">
                  <a:pos x="T2" y="T3"/>
                </a:cxn>
                <a:cxn ang="0">
                  <a:pos x="T4" y="T5"/>
                </a:cxn>
                <a:cxn ang="0">
                  <a:pos x="T6" y="T7"/>
                </a:cxn>
              </a:cxnLst>
              <a:rect l="0" t="0" r="r" b="b"/>
              <a:pathLst>
                <a:path w="21" h="10">
                  <a:moveTo>
                    <a:pt x="0" y="9"/>
                  </a:moveTo>
                  <a:cubicBezTo>
                    <a:pt x="21" y="10"/>
                    <a:pt x="21" y="10"/>
                    <a:pt x="21" y="10"/>
                  </a:cubicBezTo>
                  <a:cubicBezTo>
                    <a:pt x="2" y="0"/>
                    <a:pt x="2" y="0"/>
                    <a:pt x="2" y="0"/>
                  </a:cubicBezTo>
                  <a:cubicBezTo>
                    <a:pt x="2" y="3"/>
                    <a:pt x="1" y="6"/>
                    <a:pt x="0" y="9"/>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80"/>
            <p:cNvSpPr>
              <a:spLocks/>
            </p:cNvSpPr>
            <p:nvPr/>
          </p:nvSpPr>
          <p:spPr bwMode="auto">
            <a:xfrm>
              <a:off x="2798763" y="3019426"/>
              <a:ext cx="74613" cy="55563"/>
            </a:xfrm>
            <a:custGeom>
              <a:avLst/>
              <a:gdLst>
                <a:gd name="T0" fmla="*/ 17 w 20"/>
                <a:gd name="T1" fmla="*/ 4 h 15"/>
                <a:gd name="T2" fmla="*/ 16 w 20"/>
                <a:gd name="T3" fmla="*/ 0 h 15"/>
                <a:gd name="T4" fmla="*/ 0 w 20"/>
                <a:gd name="T5" fmla="*/ 15 h 15"/>
                <a:gd name="T6" fmla="*/ 20 w 20"/>
                <a:gd name="T7" fmla="*/ 8 h 15"/>
                <a:gd name="T8" fmla="*/ 17 w 20"/>
                <a:gd name="T9" fmla="*/ 4 h 15"/>
              </a:gdLst>
              <a:ahLst/>
              <a:cxnLst>
                <a:cxn ang="0">
                  <a:pos x="T0" y="T1"/>
                </a:cxn>
                <a:cxn ang="0">
                  <a:pos x="T2" y="T3"/>
                </a:cxn>
                <a:cxn ang="0">
                  <a:pos x="T4" y="T5"/>
                </a:cxn>
                <a:cxn ang="0">
                  <a:pos x="T6" y="T7"/>
                </a:cxn>
                <a:cxn ang="0">
                  <a:pos x="T8" y="T9"/>
                </a:cxn>
              </a:cxnLst>
              <a:rect l="0" t="0" r="r" b="b"/>
              <a:pathLst>
                <a:path w="20" h="15">
                  <a:moveTo>
                    <a:pt x="17" y="4"/>
                  </a:moveTo>
                  <a:cubicBezTo>
                    <a:pt x="17" y="2"/>
                    <a:pt x="16" y="1"/>
                    <a:pt x="16" y="0"/>
                  </a:cubicBezTo>
                  <a:cubicBezTo>
                    <a:pt x="0" y="15"/>
                    <a:pt x="0" y="15"/>
                    <a:pt x="0" y="15"/>
                  </a:cubicBezTo>
                  <a:cubicBezTo>
                    <a:pt x="20" y="8"/>
                    <a:pt x="20" y="8"/>
                    <a:pt x="20" y="8"/>
                  </a:cubicBezTo>
                  <a:cubicBezTo>
                    <a:pt x="19" y="7"/>
                    <a:pt x="18" y="5"/>
                    <a:pt x="17" y="4"/>
                  </a:cubicBezTo>
                  <a:close/>
                </a:path>
              </a:pathLst>
            </a:custGeom>
            <a:solidFill>
              <a:srgbClr val="A0B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881"/>
            <p:cNvSpPr>
              <a:spLocks/>
            </p:cNvSpPr>
            <p:nvPr/>
          </p:nvSpPr>
          <p:spPr bwMode="auto">
            <a:xfrm>
              <a:off x="2928938" y="2828926"/>
              <a:ext cx="23813" cy="55563"/>
            </a:xfrm>
            <a:custGeom>
              <a:avLst/>
              <a:gdLst>
                <a:gd name="T0" fmla="*/ 6 w 6"/>
                <a:gd name="T1" fmla="*/ 14 h 15"/>
                <a:gd name="T2" fmla="*/ 1 w 6"/>
                <a:gd name="T3" fmla="*/ 0 h 15"/>
                <a:gd name="T4" fmla="*/ 0 w 6"/>
                <a:gd name="T5" fmla="*/ 15 h 15"/>
                <a:gd name="T6" fmla="*/ 6 w 6"/>
                <a:gd name="T7" fmla="*/ 14 h 15"/>
              </a:gdLst>
              <a:ahLst/>
              <a:cxnLst>
                <a:cxn ang="0">
                  <a:pos x="T0" y="T1"/>
                </a:cxn>
                <a:cxn ang="0">
                  <a:pos x="T2" y="T3"/>
                </a:cxn>
                <a:cxn ang="0">
                  <a:pos x="T4" y="T5"/>
                </a:cxn>
                <a:cxn ang="0">
                  <a:pos x="T6" y="T7"/>
                </a:cxn>
              </a:cxnLst>
              <a:rect l="0" t="0" r="r" b="b"/>
              <a:pathLst>
                <a:path w="6" h="15">
                  <a:moveTo>
                    <a:pt x="6" y="14"/>
                  </a:moveTo>
                  <a:cubicBezTo>
                    <a:pt x="1" y="0"/>
                    <a:pt x="1" y="0"/>
                    <a:pt x="1" y="0"/>
                  </a:cubicBezTo>
                  <a:cubicBezTo>
                    <a:pt x="0" y="15"/>
                    <a:pt x="0" y="15"/>
                    <a:pt x="0" y="15"/>
                  </a:cubicBezTo>
                  <a:cubicBezTo>
                    <a:pt x="2" y="15"/>
                    <a:pt x="4" y="14"/>
                    <a:pt x="6"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882"/>
            <p:cNvSpPr>
              <a:spLocks/>
            </p:cNvSpPr>
            <p:nvPr/>
          </p:nvSpPr>
          <p:spPr bwMode="auto">
            <a:xfrm>
              <a:off x="3005138" y="2857501"/>
              <a:ext cx="44450" cy="53975"/>
            </a:xfrm>
            <a:custGeom>
              <a:avLst/>
              <a:gdLst>
                <a:gd name="T0" fmla="*/ 5 w 12"/>
                <a:gd name="T1" fmla="*/ 14 h 14"/>
                <a:gd name="T2" fmla="*/ 12 w 12"/>
                <a:gd name="T3" fmla="*/ 0 h 14"/>
                <a:gd name="T4" fmla="*/ 0 w 12"/>
                <a:gd name="T5" fmla="*/ 10 h 14"/>
                <a:gd name="T6" fmla="*/ 5 w 12"/>
                <a:gd name="T7" fmla="*/ 14 h 14"/>
              </a:gdLst>
              <a:ahLst/>
              <a:cxnLst>
                <a:cxn ang="0">
                  <a:pos x="T0" y="T1"/>
                </a:cxn>
                <a:cxn ang="0">
                  <a:pos x="T2" y="T3"/>
                </a:cxn>
                <a:cxn ang="0">
                  <a:pos x="T4" y="T5"/>
                </a:cxn>
                <a:cxn ang="0">
                  <a:pos x="T6" y="T7"/>
                </a:cxn>
              </a:cxnLst>
              <a:rect l="0" t="0" r="r" b="b"/>
              <a:pathLst>
                <a:path w="12" h="14">
                  <a:moveTo>
                    <a:pt x="5" y="14"/>
                  </a:moveTo>
                  <a:cubicBezTo>
                    <a:pt x="12" y="0"/>
                    <a:pt x="12" y="0"/>
                    <a:pt x="12" y="0"/>
                  </a:cubicBezTo>
                  <a:cubicBezTo>
                    <a:pt x="0" y="10"/>
                    <a:pt x="0" y="10"/>
                    <a:pt x="0" y="10"/>
                  </a:cubicBezTo>
                  <a:cubicBezTo>
                    <a:pt x="2" y="12"/>
                    <a:pt x="4" y="13"/>
                    <a:pt x="5" y="14"/>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883"/>
            <p:cNvSpPr>
              <a:spLocks/>
            </p:cNvSpPr>
            <p:nvPr/>
          </p:nvSpPr>
          <p:spPr bwMode="auto">
            <a:xfrm>
              <a:off x="2828926" y="2887663"/>
              <a:ext cx="52388" cy="41275"/>
            </a:xfrm>
            <a:custGeom>
              <a:avLst/>
              <a:gdLst>
                <a:gd name="T0" fmla="*/ 14 w 14"/>
                <a:gd name="T1" fmla="*/ 6 h 11"/>
                <a:gd name="T2" fmla="*/ 0 w 14"/>
                <a:gd name="T3" fmla="*/ 0 h 11"/>
                <a:gd name="T4" fmla="*/ 10 w 14"/>
                <a:gd name="T5" fmla="*/ 11 h 11"/>
                <a:gd name="T6" fmla="*/ 14 w 14"/>
                <a:gd name="T7" fmla="*/ 6 h 11"/>
              </a:gdLst>
              <a:ahLst/>
              <a:cxnLst>
                <a:cxn ang="0">
                  <a:pos x="T0" y="T1"/>
                </a:cxn>
                <a:cxn ang="0">
                  <a:pos x="T2" y="T3"/>
                </a:cxn>
                <a:cxn ang="0">
                  <a:pos x="T4" y="T5"/>
                </a:cxn>
                <a:cxn ang="0">
                  <a:pos x="T6" y="T7"/>
                </a:cxn>
              </a:cxnLst>
              <a:rect l="0" t="0" r="r" b="b"/>
              <a:pathLst>
                <a:path w="14" h="11">
                  <a:moveTo>
                    <a:pt x="14" y="6"/>
                  </a:moveTo>
                  <a:cubicBezTo>
                    <a:pt x="0" y="0"/>
                    <a:pt x="0" y="0"/>
                    <a:pt x="0" y="0"/>
                  </a:cubicBezTo>
                  <a:cubicBezTo>
                    <a:pt x="10" y="11"/>
                    <a:pt x="10" y="11"/>
                    <a:pt x="10" y="11"/>
                  </a:cubicBezTo>
                  <a:cubicBezTo>
                    <a:pt x="11" y="10"/>
                    <a:pt x="12" y="8"/>
                    <a:pt x="14" y="6"/>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884"/>
            <p:cNvSpPr>
              <a:spLocks/>
            </p:cNvSpPr>
            <p:nvPr/>
          </p:nvSpPr>
          <p:spPr bwMode="auto">
            <a:xfrm>
              <a:off x="3052763" y="2959101"/>
              <a:ext cx="57150" cy="26988"/>
            </a:xfrm>
            <a:custGeom>
              <a:avLst/>
              <a:gdLst>
                <a:gd name="T0" fmla="*/ 0 w 15"/>
                <a:gd name="T1" fmla="*/ 0 h 7"/>
                <a:gd name="T2" fmla="*/ 0 w 15"/>
                <a:gd name="T3" fmla="*/ 7 h 7"/>
                <a:gd name="T4" fmla="*/ 15 w 15"/>
                <a:gd name="T5" fmla="*/ 2 h 7"/>
                <a:gd name="T6" fmla="*/ 0 w 15"/>
                <a:gd name="T7" fmla="*/ 0 h 7"/>
              </a:gdLst>
              <a:ahLst/>
              <a:cxnLst>
                <a:cxn ang="0">
                  <a:pos x="T0" y="T1"/>
                </a:cxn>
                <a:cxn ang="0">
                  <a:pos x="T2" y="T3"/>
                </a:cxn>
                <a:cxn ang="0">
                  <a:pos x="T4" y="T5"/>
                </a:cxn>
                <a:cxn ang="0">
                  <a:pos x="T6" y="T7"/>
                </a:cxn>
              </a:cxnLst>
              <a:rect l="0" t="0" r="r" b="b"/>
              <a:pathLst>
                <a:path w="15" h="7">
                  <a:moveTo>
                    <a:pt x="0" y="0"/>
                  </a:moveTo>
                  <a:cubicBezTo>
                    <a:pt x="0" y="2"/>
                    <a:pt x="0" y="5"/>
                    <a:pt x="0" y="7"/>
                  </a:cubicBezTo>
                  <a:cubicBezTo>
                    <a:pt x="15" y="2"/>
                    <a:pt x="15" y="2"/>
                    <a:pt x="15" y="2"/>
                  </a:cubicBezTo>
                  <a:lnTo>
                    <a:pt x="0" y="0"/>
                  </a:ln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885"/>
            <p:cNvSpPr>
              <a:spLocks/>
            </p:cNvSpPr>
            <p:nvPr/>
          </p:nvSpPr>
          <p:spPr bwMode="auto">
            <a:xfrm>
              <a:off x="2794001" y="2986088"/>
              <a:ext cx="60325" cy="22225"/>
            </a:xfrm>
            <a:custGeom>
              <a:avLst/>
              <a:gdLst>
                <a:gd name="T0" fmla="*/ 15 w 16"/>
                <a:gd name="T1" fmla="*/ 0 h 6"/>
                <a:gd name="T2" fmla="*/ 0 w 16"/>
                <a:gd name="T3" fmla="*/ 5 h 6"/>
                <a:gd name="T4" fmla="*/ 16 w 16"/>
                <a:gd name="T5" fmla="*/ 6 h 6"/>
                <a:gd name="T6" fmla="*/ 15 w 16"/>
                <a:gd name="T7" fmla="*/ 0 h 6"/>
              </a:gdLst>
              <a:ahLst/>
              <a:cxnLst>
                <a:cxn ang="0">
                  <a:pos x="T0" y="T1"/>
                </a:cxn>
                <a:cxn ang="0">
                  <a:pos x="T2" y="T3"/>
                </a:cxn>
                <a:cxn ang="0">
                  <a:pos x="T4" y="T5"/>
                </a:cxn>
                <a:cxn ang="0">
                  <a:pos x="T6" y="T7"/>
                </a:cxn>
              </a:cxnLst>
              <a:rect l="0" t="0" r="r" b="b"/>
              <a:pathLst>
                <a:path w="16" h="6">
                  <a:moveTo>
                    <a:pt x="15" y="0"/>
                  </a:moveTo>
                  <a:cubicBezTo>
                    <a:pt x="0" y="5"/>
                    <a:pt x="0" y="5"/>
                    <a:pt x="0" y="5"/>
                  </a:cubicBezTo>
                  <a:cubicBezTo>
                    <a:pt x="16" y="6"/>
                    <a:pt x="16" y="6"/>
                    <a:pt x="16" y="6"/>
                  </a:cubicBezTo>
                  <a:cubicBezTo>
                    <a:pt x="15" y="4"/>
                    <a:pt x="15" y="2"/>
                    <a:pt x="15"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886"/>
            <p:cNvSpPr>
              <a:spLocks/>
            </p:cNvSpPr>
            <p:nvPr/>
          </p:nvSpPr>
          <p:spPr bwMode="auto">
            <a:xfrm>
              <a:off x="2854326" y="3057526"/>
              <a:ext cx="44450" cy="52388"/>
            </a:xfrm>
            <a:custGeom>
              <a:avLst/>
              <a:gdLst>
                <a:gd name="T0" fmla="*/ 7 w 12"/>
                <a:gd name="T1" fmla="*/ 0 h 14"/>
                <a:gd name="T2" fmla="*/ 0 w 12"/>
                <a:gd name="T3" fmla="*/ 14 h 14"/>
                <a:gd name="T4" fmla="*/ 12 w 12"/>
                <a:gd name="T5" fmla="*/ 4 h 14"/>
                <a:gd name="T6" fmla="*/ 7 w 12"/>
                <a:gd name="T7" fmla="*/ 0 h 14"/>
              </a:gdLst>
              <a:ahLst/>
              <a:cxnLst>
                <a:cxn ang="0">
                  <a:pos x="T0" y="T1"/>
                </a:cxn>
                <a:cxn ang="0">
                  <a:pos x="T2" y="T3"/>
                </a:cxn>
                <a:cxn ang="0">
                  <a:pos x="T4" y="T5"/>
                </a:cxn>
                <a:cxn ang="0">
                  <a:pos x="T6" y="T7"/>
                </a:cxn>
              </a:cxnLst>
              <a:rect l="0" t="0" r="r" b="b"/>
              <a:pathLst>
                <a:path w="12" h="14">
                  <a:moveTo>
                    <a:pt x="7" y="0"/>
                  </a:moveTo>
                  <a:cubicBezTo>
                    <a:pt x="0" y="14"/>
                    <a:pt x="0" y="14"/>
                    <a:pt x="0" y="14"/>
                  </a:cubicBezTo>
                  <a:cubicBezTo>
                    <a:pt x="12" y="4"/>
                    <a:pt x="12" y="4"/>
                    <a:pt x="12" y="4"/>
                  </a:cubicBezTo>
                  <a:cubicBezTo>
                    <a:pt x="10" y="3"/>
                    <a:pt x="9" y="1"/>
                    <a:pt x="7" y="0"/>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887"/>
            <p:cNvSpPr>
              <a:spLocks/>
            </p:cNvSpPr>
            <p:nvPr/>
          </p:nvSpPr>
          <p:spPr bwMode="auto">
            <a:xfrm>
              <a:off x="3008313" y="3146426"/>
              <a:ext cx="120650" cy="98425"/>
            </a:xfrm>
            <a:custGeom>
              <a:avLst/>
              <a:gdLst>
                <a:gd name="T0" fmla="*/ 29 w 32"/>
                <a:gd name="T1" fmla="*/ 26 h 26"/>
                <a:gd name="T2" fmla="*/ 28 w 32"/>
                <a:gd name="T3" fmla="*/ 26 h 26"/>
                <a:gd name="T4" fmla="*/ 1 w 32"/>
                <a:gd name="T5" fmla="*/ 4 h 26"/>
                <a:gd name="T6" fmla="*/ 2 w 32"/>
                <a:gd name="T7" fmla="*/ 0 h 26"/>
                <a:gd name="T8" fmla="*/ 6 w 32"/>
                <a:gd name="T9" fmla="*/ 1 h 26"/>
                <a:gd name="T10" fmla="*/ 30 w 32"/>
                <a:gd name="T11" fmla="*/ 21 h 26"/>
                <a:gd name="T12" fmla="*/ 32 w 32"/>
                <a:gd name="T13" fmla="*/ 24 h 26"/>
                <a:gd name="T14" fmla="*/ 29 w 3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6">
                  <a:moveTo>
                    <a:pt x="29" y="26"/>
                  </a:moveTo>
                  <a:cubicBezTo>
                    <a:pt x="29" y="26"/>
                    <a:pt x="28" y="26"/>
                    <a:pt x="28" y="26"/>
                  </a:cubicBezTo>
                  <a:cubicBezTo>
                    <a:pt x="17" y="23"/>
                    <a:pt x="7" y="15"/>
                    <a:pt x="1" y="4"/>
                  </a:cubicBezTo>
                  <a:cubicBezTo>
                    <a:pt x="0" y="3"/>
                    <a:pt x="1" y="1"/>
                    <a:pt x="2" y="0"/>
                  </a:cubicBezTo>
                  <a:cubicBezTo>
                    <a:pt x="3" y="0"/>
                    <a:pt x="5" y="0"/>
                    <a:pt x="6" y="1"/>
                  </a:cubicBezTo>
                  <a:cubicBezTo>
                    <a:pt x="11" y="11"/>
                    <a:pt x="19" y="18"/>
                    <a:pt x="30" y="21"/>
                  </a:cubicBezTo>
                  <a:cubicBezTo>
                    <a:pt x="31" y="21"/>
                    <a:pt x="32" y="23"/>
                    <a:pt x="32" y="24"/>
                  </a:cubicBezTo>
                  <a:cubicBezTo>
                    <a:pt x="31" y="25"/>
                    <a:pt x="30" y="26"/>
                    <a:pt x="29" y="26"/>
                  </a:cubicBezTo>
                  <a:close/>
                </a:path>
              </a:pathLst>
            </a:custGeom>
            <a:solidFill>
              <a:srgbClr val="A8C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888"/>
            <p:cNvSpPr>
              <a:spLocks/>
            </p:cNvSpPr>
            <p:nvPr/>
          </p:nvSpPr>
          <p:spPr bwMode="auto">
            <a:xfrm>
              <a:off x="2925763" y="3005138"/>
              <a:ext cx="127000" cy="179388"/>
            </a:xfrm>
            <a:custGeom>
              <a:avLst/>
              <a:gdLst>
                <a:gd name="T0" fmla="*/ 17 w 34"/>
                <a:gd name="T1" fmla="*/ 3 h 48"/>
                <a:gd name="T2" fmla="*/ 21 w 34"/>
                <a:gd name="T3" fmla="*/ 13 h 48"/>
                <a:gd name="T4" fmla="*/ 18 w 34"/>
                <a:gd name="T5" fmla="*/ 15 h 48"/>
                <a:gd name="T6" fmla="*/ 15 w 34"/>
                <a:gd name="T7" fmla="*/ 16 h 48"/>
                <a:gd name="T8" fmla="*/ 9 w 34"/>
                <a:gd name="T9" fmla="*/ 18 h 48"/>
                <a:gd name="T10" fmla="*/ 4 w 34"/>
                <a:gd name="T11" fmla="*/ 8 h 48"/>
                <a:gd name="T12" fmla="*/ 2 w 34"/>
                <a:gd name="T13" fmla="*/ 7 h 48"/>
                <a:gd name="T14" fmla="*/ 1 w 34"/>
                <a:gd name="T15" fmla="*/ 9 h 48"/>
                <a:gd name="T16" fmla="*/ 5 w 34"/>
                <a:gd name="T17" fmla="*/ 20 h 48"/>
                <a:gd name="T18" fmla="*/ 2 w 34"/>
                <a:gd name="T19" fmla="*/ 21 h 48"/>
                <a:gd name="T20" fmla="*/ 7 w 34"/>
                <a:gd name="T21" fmla="*/ 31 h 48"/>
                <a:gd name="T22" fmla="*/ 17 w 34"/>
                <a:gd name="T23" fmla="*/ 36 h 48"/>
                <a:gd name="T24" fmla="*/ 26 w 34"/>
                <a:gd name="T25" fmla="*/ 47 h 48"/>
                <a:gd name="T26" fmla="*/ 32 w 34"/>
                <a:gd name="T27" fmla="*/ 44 h 48"/>
                <a:gd name="T28" fmla="*/ 30 w 34"/>
                <a:gd name="T29" fmla="*/ 30 h 48"/>
                <a:gd name="T30" fmla="*/ 32 w 34"/>
                <a:gd name="T31" fmla="*/ 20 h 48"/>
                <a:gd name="T32" fmla="*/ 28 w 34"/>
                <a:gd name="T33" fmla="*/ 10 h 48"/>
                <a:gd name="T34" fmla="*/ 25 w 34"/>
                <a:gd name="T35" fmla="*/ 12 h 48"/>
                <a:gd name="T36" fmla="*/ 20 w 34"/>
                <a:gd name="T37" fmla="*/ 1 h 48"/>
                <a:gd name="T38" fmla="*/ 17 w 34"/>
                <a:gd name="T39" fmla="*/ 0 h 48"/>
                <a:gd name="T40" fmla="*/ 17 w 34"/>
                <a:gd name="T41"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48">
                  <a:moveTo>
                    <a:pt x="17" y="3"/>
                  </a:moveTo>
                  <a:cubicBezTo>
                    <a:pt x="21" y="13"/>
                    <a:pt x="21" y="13"/>
                    <a:pt x="21" y="13"/>
                  </a:cubicBezTo>
                  <a:cubicBezTo>
                    <a:pt x="18" y="15"/>
                    <a:pt x="18" y="15"/>
                    <a:pt x="18" y="15"/>
                  </a:cubicBezTo>
                  <a:cubicBezTo>
                    <a:pt x="15" y="16"/>
                    <a:pt x="15" y="16"/>
                    <a:pt x="15" y="16"/>
                  </a:cubicBezTo>
                  <a:cubicBezTo>
                    <a:pt x="9" y="18"/>
                    <a:pt x="9" y="18"/>
                    <a:pt x="9" y="18"/>
                  </a:cubicBezTo>
                  <a:cubicBezTo>
                    <a:pt x="4" y="8"/>
                    <a:pt x="4" y="8"/>
                    <a:pt x="4" y="8"/>
                  </a:cubicBezTo>
                  <a:cubicBezTo>
                    <a:pt x="4" y="7"/>
                    <a:pt x="3" y="7"/>
                    <a:pt x="2" y="7"/>
                  </a:cubicBezTo>
                  <a:cubicBezTo>
                    <a:pt x="1" y="7"/>
                    <a:pt x="0" y="9"/>
                    <a:pt x="1" y="9"/>
                  </a:cubicBezTo>
                  <a:cubicBezTo>
                    <a:pt x="5" y="20"/>
                    <a:pt x="5" y="20"/>
                    <a:pt x="5" y="20"/>
                  </a:cubicBezTo>
                  <a:cubicBezTo>
                    <a:pt x="2" y="21"/>
                    <a:pt x="2" y="21"/>
                    <a:pt x="2" y="21"/>
                  </a:cubicBezTo>
                  <a:cubicBezTo>
                    <a:pt x="2" y="21"/>
                    <a:pt x="5" y="29"/>
                    <a:pt x="7" y="31"/>
                  </a:cubicBezTo>
                  <a:cubicBezTo>
                    <a:pt x="9" y="34"/>
                    <a:pt x="12" y="36"/>
                    <a:pt x="17" y="36"/>
                  </a:cubicBezTo>
                  <a:cubicBezTo>
                    <a:pt x="19" y="39"/>
                    <a:pt x="22" y="46"/>
                    <a:pt x="26" y="47"/>
                  </a:cubicBezTo>
                  <a:cubicBezTo>
                    <a:pt x="29" y="48"/>
                    <a:pt x="31" y="47"/>
                    <a:pt x="32" y="44"/>
                  </a:cubicBezTo>
                  <a:cubicBezTo>
                    <a:pt x="34" y="41"/>
                    <a:pt x="30" y="31"/>
                    <a:pt x="30" y="30"/>
                  </a:cubicBezTo>
                  <a:cubicBezTo>
                    <a:pt x="32" y="26"/>
                    <a:pt x="33" y="23"/>
                    <a:pt x="32" y="20"/>
                  </a:cubicBezTo>
                  <a:cubicBezTo>
                    <a:pt x="32" y="17"/>
                    <a:pt x="28" y="10"/>
                    <a:pt x="28" y="10"/>
                  </a:cubicBezTo>
                  <a:cubicBezTo>
                    <a:pt x="25" y="12"/>
                    <a:pt x="25" y="12"/>
                    <a:pt x="25" y="12"/>
                  </a:cubicBezTo>
                  <a:cubicBezTo>
                    <a:pt x="20" y="1"/>
                    <a:pt x="20" y="1"/>
                    <a:pt x="20" y="1"/>
                  </a:cubicBezTo>
                  <a:cubicBezTo>
                    <a:pt x="20" y="0"/>
                    <a:pt x="18" y="0"/>
                    <a:pt x="17" y="0"/>
                  </a:cubicBezTo>
                  <a:cubicBezTo>
                    <a:pt x="17" y="0"/>
                    <a:pt x="16" y="2"/>
                    <a:pt x="17" y="3"/>
                  </a:cubicBezTo>
                  <a:close/>
                </a:path>
              </a:pathLst>
            </a:custGeom>
            <a:solidFill>
              <a:srgbClr val="7C91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0" name="文本框 89"/>
          <p:cNvSpPr txBox="1"/>
          <p:nvPr/>
        </p:nvSpPr>
        <p:spPr>
          <a:xfrm>
            <a:off x="7061973" y="4115856"/>
            <a:ext cx="2026568" cy="400110"/>
          </a:xfrm>
          <a:prstGeom prst="rect">
            <a:avLst/>
          </a:prstGeom>
          <a:noFill/>
        </p:spPr>
        <p:txBody>
          <a:bodyPr wrap="square" rtlCol="0">
            <a:spAutoFit/>
          </a:bodyPr>
          <a:lstStyle/>
          <a:p>
            <a:r>
              <a:rPr lang="zh-CN" altLang="en-US" sz="2000" dirty="0" smtClean="0"/>
              <a:t>原理</a:t>
            </a:r>
            <a:endParaRPr lang="zh-CN" altLang="en-US" sz="2000" dirty="0"/>
          </a:p>
        </p:txBody>
      </p:sp>
    </p:spTree>
    <p:extLst>
      <p:ext uri="{BB962C8B-B14F-4D97-AF65-F5344CB8AC3E}">
        <p14:creationId xmlns:p14="http://schemas.microsoft.com/office/powerpoint/2010/main" val="2358205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736304" cy="523220"/>
          </a:xfrm>
          <a:prstGeom prst="rect">
            <a:avLst/>
          </a:prstGeom>
          <a:noFill/>
        </p:spPr>
        <p:txBody>
          <a:bodyPr wrap="square" rtlCol="0">
            <a:spAutoFit/>
          </a:bodyPr>
          <a:lstStyle/>
          <a:p>
            <a:r>
              <a:rPr lang="zh-CN" altLang="en-US" sz="2800" dirty="0">
                <a:solidFill>
                  <a:srgbClr val="507281"/>
                </a:solidFill>
                <a:latin typeface="+mj-lt"/>
                <a:ea typeface="+mj-ea"/>
                <a:cs typeface="+mj-cs"/>
              </a:rPr>
              <a:t>网关</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62" y="729844"/>
            <a:ext cx="8793460" cy="3113236"/>
          </a:xfrm>
          <a:prstGeom prst="rect">
            <a:avLst/>
          </a:prstGeom>
        </p:spPr>
      </p:pic>
      <p:cxnSp>
        <p:nvCxnSpPr>
          <p:cNvPr id="11" name="直接连接符 10"/>
          <p:cNvCxnSpPr/>
          <p:nvPr/>
        </p:nvCxnSpPr>
        <p:spPr>
          <a:xfrm>
            <a:off x="251520" y="4011910"/>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67544" y="3870134"/>
            <a:ext cx="268738" cy="268268"/>
          </a:xfrm>
          <a:prstGeom prst="ellipse">
            <a:avLst/>
          </a:prstGeom>
          <a:solidFill>
            <a:schemeClr val="accent3">
              <a:lumMod val="75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2" name="文本框 11"/>
          <p:cNvSpPr txBox="1"/>
          <p:nvPr/>
        </p:nvSpPr>
        <p:spPr>
          <a:xfrm>
            <a:off x="601913" y="4116886"/>
            <a:ext cx="1233783" cy="369332"/>
          </a:xfrm>
          <a:prstGeom prst="rect">
            <a:avLst/>
          </a:prstGeom>
          <a:noFill/>
        </p:spPr>
        <p:txBody>
          <a:bodyPr wrap="square" rtlCol="0">
            <a:spAutoFit/>
          </a:bodyPr>
          <a:lstStyle/>
          <a:p>
            <a:r>
              <a:rPr lang="zh-CN" altLang="en-US" dirty="0"/>
              <a:t>路由</a:t>
            </a:r>
            <a:r>
              <a:rPr lang="zh-CN" altLang="en-US" dirty="0" smtClean="0"/>
              <a:t>转发</a:t>
            </a:r>
            <a:endParaRPr lang="zh-CN" altLang="en-US" dirty="0"/>
          </a:p>
        </p:txBody>
      </p:sp>
      <p:sp>
        <p:nvSpPr>
          <p:cNvPr id="101" name="椭圆 100"/>
          <p:cNvSpPr/>
          <p:nvPr/>
        </p:nvSpPr>
        <p:spPr>
          <a:xfrm>
            <a:off x="2123728" y="3869641"/>
            <a:ext cx="268738" cy="268268"/>
          </a:xfrm>
          <a:prstGeom prst="ellipse">
            <a:avLst/>
          </a:prstGeom>
          <a:solidFill>
            <a:schemeClr val="accent3">
              <a:lumMod val="75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02" name="椭圆 101"/>
          <p:cNvSpPr/>
          <p:nvPr/>
        </p:nvSpPr>
        <p:spPr>
          <a:xfrm>
            <a:off x="3779912" y="3882330"/>
            <a:ext cx="268738" cy="268268"/>
          </a:xfrm>
          <a:prstGeom prst="ellipse">
            <a:avLst/>
          </a:prstGeom>
          <a:solidFill>
            <a:schemeClr val="accent3">
              <a:lumMod val="75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03" name="椭圆 102"/>
          <p:cNvSpPr/>
          <p:nvPr/>
        </p:nvSpPr>
        <p:spPr>
          <a:xfrm>
            <a:off x="5101617" y="3891157"/>
            <a:ext cx="268738" cy="268268"/>
          </a:xfrm>
          <a:prstGeom prst="ellipse">
            <a:avLst/>
          </a:prstGeom>
          <a:solidFill>
            <a:schemeClr val="accent3">
              <a:lumMod val="75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04" name="椭圆 103"/>
          <p:cNvSpPr/>
          <p:nvPr/>
        </p:nvSpPr>
        <p:spPr>
          <a:xfrm>
            <a:off x="7645203" y="3880399"/>
            <a:ext cx="268738" cy="268268"/>
          </a:xfrm>
          <a:prstGeom prst="ellipse">
            <a:avLst/>
          </a:prstGeom>
          <a:solidFill>
            <a:schemeClr val="accent3">
              <a:lumMod val="75000"/>
            </a:schemeClr>
          </a:solidFill>
          <a:ln>
            <a:noFill/>
          </a:ln>
          <a:effectLst>
            <a:outerShdw blurRad="50800" dist="50800" dir="12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14" name="文本框 13"/>
          <p:cNvSpPr txBox="1"/>
          <p:nvPr/>
        </p:nvSpPr>
        <p:spPr>
          <a:xfrm>
            <a:off x="2258097" y="4127151"/>
            <a:ext cx="1099414" cy="369332"/>
          </a:xfrm>
          <a:prstGeom prst="rect">
            <a:avLst/>
          </a:prstGeom>
          <a:noFill/>
        </p:spPr>
        <p:txBody>
          <a:bodyPr wrap="square" rtlCol="0">
            <a:spAutoFit/>
          </a:bodyPr>
          <a:lstStyle/>
          <a:p>
            <a:r>
              <a:rPr lang="zh-CN" altLang="en-US" dirty="0" smtClean="0"/>
              <a:t>负载均衡</a:t>
            </a:r>
            <a:endParaRPr lang="zh-CN" altLang="en-US" dirty="0"/>
          </a:p>
        </p:txBody>
      </p:sp>
      <p:sp>
        <p:nvSpPr>
          <p:cNvPr id="15" name="文本框 14"/>
          <p:cNvSpPr txBox="1"/>
          <p:nvPr/>
        </p:nvSpPr>
        <p:spPr>
          <a:xfrm>
            <a:off x="3914281" y="4159225"/>
            <a:ext cx="1161775" cy="369332"/>
          </a:xfrm>
          <a:prstGeom prst="rect">
            <a:avLst/>
          </a:prstGeom>
          <a:noFill/>
        </p:spPr>
        <p:txBody>
          <a:bodyPr wrap="square" rtlCol="0">
            <a:spAutoFit/>
          </a:bodyPr>
          <a:lstStyle/>
          <a:p>
            <a:r>
              <a:rPr lang="zh-CN" altLang="en-US" dirty="0" smtClean="0"/>
              <a:t>安全认证</a:t>
            </a:r>
            <a:endParaRPr lang="zh-CN" altLang="en-US" dirty="0"/>
          </a:p>
        </p:txBody>
      </p:sp>
      <p:sp>
        <p:nvSpPr>
          <p:cNvPr id="16" name="文本框 15"/>
          <p:cNvSpPr txBox="1"/>
          <p:nvPr/>
        </p:nvSpPr>
        <p:spPr>
          <a:xfrm>
            <a:off x="5361746" y="4149821"/>
            <a:ext cx="2283457" cy="369332"/>
          </a:xfrm>
          <a:prstGeom prst="rect">
            <a:avLst/>
          </a:prstGeom>
          <a:noFill/>
        </p:spPr>
        <p:txBody>
          <a:bodyPr wrap="square" rtlCol="0">
            <a:spAutoFit/>
          </a:bodyPr>
          <a:lstStyle/>
          <a:p>
            <a:r>
              <a:rPr lang="zh-CN" altLang="en-US" dirty="0" smtClean="0"/>
              <a:t>日志记录、流量监控</a:t>
            </a:r>
            <a:endParaRPr lang="en-US" altLang="zh-CN" dirty="0" smtClean="0"/>
          </a:p>
        </p:txBody>
      </p:sp>
      <p:sp>
        <p:nvSpPr>
          <p:cNvPr id="17" name="文本框 16"/>
          <p:cNvSpPr txBox="1"/>
          <p:nvPr/>
        </p:nvSpPr>
        <p:spPr>
          <a:xfrm>
            <a:off x="7812360" y="4148667"/>
            <a:ext cx="1331640" cy="369332"/>
          </a:xfrm>
          <a:prstGeom prst="rect">
            <a:avLst/>
          </a:prstGeom>
          <a:noFill/>
        </p:spPr>
        <p:txBody>
          <a:bodyPr wrap="square" rtlCol="0">
            <a:spAutoFit/>
          </a:bodyPr>
          <a:lstStyle/>
          <a:p>
            <a:r>
              <a:rPr lang="zh-CN" altLang="en-US" dirty="0" smtClean="0"/>
              <a:t>数据转换</a:t>
            </a:r>
            <a:endParaRPr lang="zh-CN" altLang="en-US" dirty="0"/>
          </a:p>
        </p:txBody>
      </p:sp>
      <p:sp>
        <p:nvSpPr>
          <p:cNvPr id="105" name="Freeform 311"/>
          <p:cNvSpPr>
            <a:spLocks/>
          </p:cNvSpPr>
          <p:nvPr/>
        </p:nvSpPr>
        <p:spPr bwMode="auto">
          <a:xfrm>
            <a:off x="380928" y="4670990"/>
            <a:ext cx="262906" cy="304378"/>
          </a:xfrm>
          <a:custGeom>
            <a:avLst/>
            <a:gdLst>
              <a:gd name="T0" fmla="*/ 176 w 177"/>
              <a:gd name="T1" fmla="*/ 113 h 205"/>
              <a:gd name="T2" fmla="*/ 169 w 177"/>
              <a:gd name="T3" fmla="*/ 93 h 205"/>
              <a:gd name="T4" fmla="*/ 167 w 177"/>
              <a:gd name="T5" fmla="*/ 85 h 205"/>
              <a:gd name="T6" fmla="*/ 167 w 177"/>
              <a:gd name="T7" fmla="*/ 81 h 205"/>
              <a:gd name="T8" fmla="*/ 168 w 177"/>
              <a:gd name="T9" fmla="*/ 74 h 205"/>
              <a:gd name="T10" fmla="*/ 157 w 177"/>
              <a:gd name="T11" fmla="*/ 45 h 205"/>
              <a:gd name="T12" fmla="*/ 156 w 177"/>
              <a:gd name="T13" fmla="*/ 42 h 205"/>
              <a:gd name="T14" fmla="*/ 160 w 177"/>
              <a:gd name="T15" fmla="*/ 39 h 205"/>
              <a:gd name="T16" fmla="*/ 144 w 177"/>
              <a:gd name="T17" fmla="*/ 19 h 205"/>
              <a:gd name="T18" fmla="*/ 148 w 177"/>
              <a:gd name="T19" fmla="*/ 17 h 205"/>
              <a:gd name="T20" fmla="*/ 148 w 177"/>
              <a:gd name="T21" fmla="*/ 17 h 205"/>
              <a:gd name="T22" fmla="*/ 137 w 177"/>
              <a:gd name="T23" fmla="*/ 10 h 205"/>
              <a:gd name="T24" fmla="*/ 97 w 177"/>
              <a:gd name="T25" fmla="*/ 0 h 205"/>
              <a:gd name="T26" fmla="*/ 95 w 177"/>
              <a:gd name="T27" fmla="*/ 0 h 205"/>
              <a:gd name="T28" fmla="*/ 86 w 177"/>
              <a:gd name="T29" fmla="*/ 0 h 205"/>
              <a:gd name="T30" fmla="*/ 78 w 177"/>
              <a:gd name="T31" fmla="*/ 0 h 205"/>
              <a:gd name="T32" fmla="*/ 33 w 177"/>
              <a:gd name="T33" fmla="*/ 15 h 205"/>
              <a:gd name="T34" fmla="*/ 7 w 177"/>
              <a:gd name="T35" fmla="*/ 46 h 205"/>
              <a:gd name="T36" fmla="*/ 0 w 177"/>
              <a:gd name="T37" fmla="*/ 71 h 205"/>
              <a:gd name="T38" fmla="*/ 0 w 177"/>
              <a:gd name="T39" fmla="*/ 72 h 205"/>
              <a:gd name="T40" fmla="*/ 0 w 177"/>
              <a:gd name="T41" fmla="*/ 80 h 205"/>
              <a:gd name="T42" fmla="*/ 2 w 177"/>
              <a:gd name="T43" fmla="*/ 93 h 205"/>
              <a:gd name="T44" fmla="*/ 8 w 177"/>
              <a:gd name="T45" fmla="*/ 109 h 205"/>
              <a:gd name="T46" fmla="*/ 13 w 177"/>
              <a:gd name="T47" fmla="*/ 116 h 205"/>
              <a:gd name="T48" fmla="*/ 27 w 177"/>
              <a:gd name="T49" fmla="*/ 137 h 205"/>
              <a:gd name="T50" fmla="*/ 44 w 177"/>
              <a:gd name="T51" fmla="*/ 173 h 205"/>
              <a:gd name="T52" fmla="*/ 46 w 177"/>
              <a:gd name="T53" fmla="*/ 183 h 205"/>
              <a:gd name="T54" fmla="*/ 46 w 177"/>
              <a:gd name="T55" fmla="*/ 202 h 205"/>
              <a:gd name="T56" fmla="*/ 46 w 177"/>
              <a:gd name="T57" fmla="*/ 205 h 205"/>
              <a:gd name="T58" fmla="*/ 134 w 177"/>
              <a:gd name="T59" fmla="*/ 205 h 205"/>
              <a:gd name="T60" fmla="*/ 134 w 177"/>
              <a:gd name="T61" fmla="*/ 203 h 205"/>
              <a:gd name="T62" fmla="*/ 135 w 177"/>
              <a:gd name="T63" fmla="*/ 181 h 205"/>
              <a:gd name="T64" fmla="*/ 136 w 177"/>
              <a:gd name="T65" fmla="*/ 175 h 205"/>
              <a:gd name="T66" fmla="*/ 140 w 177"/>
              <a:gd name="T67" fmla="*/ 170 h 205"/>
              <a:gd name="T68" fmla="*/ 151 w 177"/>
              <a:gd name="T69" fmla="*/ 169 h 205"/>
              <a:gd name="T70" fmla="*/ 157 w 177"/>
              <a:gd name="T71" fmla="*/ 170 h 205"/>
              <a:gd name="T72" fmla="*/ 168 w 177"/>
              <a:gd name="T73" fmla="*/ 163 h 205"/>
              <a:gd name="T74" fmla="*/ 168 w 177"/>
              <a:gd name="T75" fmla="*/ 159 h 205"/>
              <a:gd name="T76" fmla="*/ 169 w 177"/>
              <a:gd name="T77" fmla="*/ 152 h 205"/>
              <a:gd name="T78" fmla="*/ 167 w 177"/>
              <a:gd name="T79" fmla="*/ 142 h 205"/>
              <a:gd name="T80" fmla="*/ 167 w 177"/>
              <a:gd name="T81" fmla="*/ 141 h 205"/>
              <a:gd name="T82" fmla="*/ 170 w 177"/>
              <a:gd name="T83" fmla="*/ 139 h 205"/>
              <a:gd name="T84" fmla="*/ 171 w 177"/>
              <a:gd name="T85" fmla="*/ 133 h 205"/>
              <a:gd name="T86" fmla="*/ 170 w 177"/>
              <a:gd name="T87" fmla="*/ 123 h 205"/>
              <a:gd name="T88" fmla="*/ 171 w 177"/>
              <a:gd name="T89" fmla="*/ 121 h 205"/>
              <a:gd name="T90" fmla="*/ 175 w 177"/>
              <a:gd name="T91" fmla="*/ 119 h 205"/>
              <a:gd name="T92" fmla="*/ 176 w 177"/>
              <a:gd name="T93" fmla="*/ 11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7" h="205">
                <a:moveTo>
                  <a:pt x="176" y="113"/>
                </a:moveTo>
                <a:cubicBezTo>
                  <a:pt x="174" y="106"/>
                  <a:pt x="171" y="99"/>
                  <a:pt x="169" y="93"/>
                </a:cubicBezTo>
                <a:cubicBezTo>
                  <a:pt x="168" y="90"/>
                  <a:pt x="167" y="87"/>
                  <a:pt x="167" y="85"/>
                </a:cubicBezTo>
                <a:cubicBezTo>
                  <a:pt x="166" y="84"/>
                  <a:pt x="167" y="82"/>
                  <a:pt x="167" y="81"/>
                </a:cubicBezTo>
                <a:cubicBezTo>
                  <a:pt x="169" y="79"/>
                  <a:pt x="168" y="77"/>
                  <a:pt x="168" y="74"/>
                </a:cubicBezTo>
                <a:cubicBezTo>
                  <a:pt x="165" y="64"/>
                  <a:pt x="162" y="54"/>
                  <a:pt x="157" y="45"/>
                </a:cubicBezTo>
                <a:cubicBezTo>
                  <a:pt x="157" y="44"/>
                  <a:pt x="156" y="43"/>
                  <a:pt x="156" y="42"/>
                </a:cubicBezTo>
                <a:cubicBezTo>
                  <a:pt x="157" y="41"/>
                  <a:pt x="159" y="40"/>
                  <a:pt x="160" y="39"/>
                </a:cubicBezTo>
                <a:cubicBezTo>
                  <a:pt x="156" y="32"/>
                  <a:pt x="151" y="25"/>
                  <a:pt x="144" y="19"/>
                </a:cubicBezTo>
                <a:cubicBezTo>
                  <a:pt x="146" y="18"/>
                  <a:pt x="147" y="18"/>
                  <a:pt x="148" y="17"/>
                </a:cubicBezTo>
                <a:cubicBezTo>
                  <a:pt x="148" y="17"/>
                  <a:pt x="148" y="17"/>
                  <a:pt x="148" y="17"/>
                </a:cubicBezTo>
                <a:cubicBezTo>
                  <a:pt x="144" y="15"/>
                  <a:pt x="141" y="12"/>
                  <a:pt x="137" y="10"/>
                </a:cubicBezTo>
                <a:cubicBezTo>
                  <a:pt x="124" y="4"/>
                  <a:pt x="111" y="1"/>
                  <a:pt x="97" y="0"/>
                </a:cubicBezTo>
                <a:cubicBezTo>
                  <a:pt x="96" y="0"/>
                  <a:pt x="96" y="0"/>
                  <a:pt x="95" y="0"/>
                </a:cubicBezTo>
                <a:cubicBezTo>
                  <a:pt x="86" y="0"/>
                  <a:pt x="86" y="0"/>
                  <a:pt x="86" y="0"/>
                </a:cubicBezTo>
                <a:cubicBezTo>
                  <a:pt x="84" y="0"/>
                  <a:pt x="81" y="0"/>
                  <a:pt x="78" y="0"/>
                </a:cubicBezTo>
                <a:cubicBezTo>
                  <a:pt x="62" y="2"/>
                  <a:pt x="47" y="6"/>
                  <a:pt x="33" y="15"/>
                </a:cubicBezTo>
                <a:cubicBezTo>
                  <a:pt x="21" y="23"/>
                  <a:pt x="13" y="33"/>
                  <a:pt x="7" y="46"/>
                </a:cubicBezTo>
                <a:cubicBezTo>
                  <a:pt x="3" y="54"/>
                  <a:pt x="1" y="62"/>
                  <a:pt x="0" y="71"/>
                </a:cubicBezTo>
                <a:cubicBezTo>
                  <a:pt x="0" y="71"/>
                  <a:pt x="0" y="72"/>
                  <a:pt x="0" y="72"/>
                </a:cubicBezTo>
                <a:cubicBezTo>
                  <a:pt x="0" y="80"/>
                  <a:pt x="0" y="80"/>
                  <a:pt x="0" y="80"/>
                </a:cubicBezTo>
                <a:cubicBezTo>
                  <a:pt x="1" y="84"/>
                  <a:pt x="1" y="89"/>
                  <a:pt x="2" y="93"/>
                </a:cubicBezTo>
                <a:cubicBezTo>
                  <a:pt x="3" y="98"/>
                  <a:pt x="5" y="104"/>
                  <a:pt x="8" y="109"/>
                </a:cubicBezTo>
                <a:cubicBezTo>
                  <a:pt x="10" y="111"/>
                  <a:pt x="11" y="114"/>
                  <a:pt x="13" y="116"/>
                </a:cubicBezTo>
                <a:cubicBezTo>
                  <a:pt x="17" y="123"/>
                  <a:pt x="21" y="130"/>
                  <a:pt x="27" y="137"/>
                </a:cubicBezTo>
                <a:cubicBezTo>
                  <a:pt x="36" y="147"/>
                  <a:pt x="42" y="159"/>
                  <a:pt x="44" y="173"/>
                </a:cubicBezTo>
                <a:cubicBezTo>
                  <a:pt x="45" y="176"/>
                  <a:pt x="46" y="180"/>
                  <a:pt x="46" y="183"/>
                </a:cubicBezTo>
                <a:cubicBezTo>
                  <a:pt x="46" y="189"/>
                  <a:pt x="46" y="196"/>
                  <a:pt x="46" y="202"/>
                </a:cubicBezTo>
                <a:cubicBezTo>
                  <a:pt x="46" y="203"/>
                  <a:pt x="46" y="203"/>
                  <a:pt x="46" y="205"/>
                </a:cubicBezTo>
                <a:cubicBezTo>
                  <a:pt x="134" y="205"/>
                  <a:pt x="134" y="205"/>
                  <a:pt x="134" y="205"/>
                </a:cubicBezTo>
                <a:cubicBezTo>
                  <a:pt x="134" y="204"/>
                  <a:pt x="134" y="203"/>
                  <a:pt x="134" y="203"/>
                </a:cubicBezTo>
                <a:cubicBezTo>
                  <a:pt x="135" y="195"/>
                  <a:pt x="135" y="188"/>
                  <a:pt x="135" y="181"/>
                </a:cubicBezTo>
                <a:cubicBezTo>
                  <a:pt x="135" y="179"/>
                  <a:pt x="135" y="177"/>
                  <a:pt x="136" y="175"/>
                </a:cubicBezTo>
                <a:cubicBezTo>
                  <a:pt x="136" y="172"/>
                  <a:pt x="138" y="171"/>
                  <a:pt x="140" y="170"/>
                </a:cubicBezTo>
                <a:cubicBezTo>
                  <a:pt x="144" y="169"/>
                  <a:pt x="147" y="169"/>
                  <a:pt x="151" y="169"/>
                </a:cubicBezTo>
                <a:cubicBezTo>
                  <a:pt x="153" y="169"/>
                  <a:pt x="155" y="170"/>
                  <a:pt x="157" y="170"/>
                </a:cubicBezTo>
                <a:cubicBezTo>
                  <a:pt x="161" y="171"/>
                  <a:pt x="168" y="168"/>
                  <a:pt x="168" y="163"/>
                </a:cubicBezTo>
                <a:cubicBezTo>
                  <a:pt x="168" y="162"/>
                  <a:pt x="168" y="161"/>
                  <a:pt x="168" y="159"/>
                </a:cubicBezTo>
                <a:cubicBezTo>
                  <a:pt x="167" y="157"/>
                  <a:pt x="168" y="155"/>
                  <a:pt x="169" y="152"/>
                </a:cubicBezTo>
                <a:cubicBezTo>
                  <a:pt x="172" y="148"/>
                  <a:pt x="172" y="145"/>
                  <a:pt x="167" y="142"/>
                </a:cubicBezTo>
                <a:cubicBezTo>
                  <a:pt x="167" y="141"/>
                  <a:pt x="167" y="141"/>
                  <a:pt x="167" y="141"/>
                </a:cubicBezTo>
                <a:cubicBezTo>
                  <a:pt x="168" y="140"/>
                  <a:pt x="169" y="140"/>
                  <a:pt x="170" y="139"/>
                </a:cubicBezTo>
                <a:cubicBezTo>
                  <a:pt x="172" y="137"/>
                  <a:pt x="172" y="136"/>
                  <a:pt x="171" y="133"/>
                </a:cubicBezTo>
                <a:cubicBezTo>
                  <a:pt x="171" y="130"/>
                  <a:pt x="170" y="126"/>
                  <a:pt x="170" y="123"/>
                </a:cubicBezTo>
                <a:cubicBezTo>
                  <a:pt x="169" y="122"/>
                  <a:pt x="170" y="121"/>
                  <a:pt x="171" y="121"/>
                </a:cubicBezTo>
                <a:cubicBezTo>
                  <a:pt x="172" y="120"/>
                  <a:pt x="173" y="120"/>
                  <a:pt x="175" y="119"/>
                </a:cubicBezTo>
                <a:cubicBezTo>
                  <a:pt x="177" y="117"/>
                  <a:pt x="177" y="116"/>
                  <a:pt x="176" y="113"/>
                </a:cubicBezTo>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p:cNvSpPr txBox="1"/>
          <p:nvPr/>
        </p:nvSpPr>
        <p:spPr>
          <a:xfrm>
            <a:off x="736282" y="4658262"/>
            <a:ext cx="5635918" cy="369332"/>
          </a:xfrm>
          <a:prstGeom prst="rect">
            <a:avLst/>
          </a:prstGeom>
          <a:noFill/>
        </p:spPr>
        <p:txBody>
          <a:bodyPr wrap="square" rtlCol="0">
            <a:spAutoFit/>
          </a:bodyPr>
          <a:lstStyle/>
          <a:p>
            <a:r>
              <a:rPr lang="zh-CN" altLang="en-US" dirty="0" smtClean="0"/>
              <a:t>几个网关合适？熔断、限流、降级在哪里做？</a:t>
            </a:r>
            <a:endParaRPr lang="zh-CN" altLang="en-US" dirty="0"/>
          </a:p>
        </p:txBody>
      </p:sp>
    </p:spTree>
    <p:extLst>
      <p:ext uri="{BB962C8B-B14F-4D97-AF65-F5344CB8AC3E}">
        <p14:creationId xmlns:p14="http://schemas.microsoft.com/office/powerpoint/2010/main" val="130266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736304"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容错机制</a:t>
            </a:r>
            <a:endParaRPr lang="zh-CN" altLang="en-US" sz="2800" dirty="0">
              <a:solidFill>
                <a:srgbClr val="507281"/>
              </a:solidFill>
              <a:latin typeface="+mj-lt"/>
              <a:ea typeface="+mj-ea"/>
              <a:cs typeface="+mj-cs"/>
            </a:endParaRPr>
          </a:p>
        </p:txBody>
      </p:sp>
      <p:sp>
        <p:nvSpPr>
          <p:cNvPr id="2" name="文本框 1"/>
          <p:cNvSpPr txBox="1"/>
          <p:nvPr/>
        </p:nvSpPr>
        <p:spPr>
          <a:xfrm>
            <a:off x="683568" y="832800"/>
            <a:ext cx="4824536" cy="461665"/>
          </a:xfrm>
          <a:prstGeom prst="rect">
            <a:avLst/>
          </a:prstGeom>
          <a:noFill/>
        </p:spPr>
        <p:txBody>
          <a:bodyPr wrap="square" rtlCol="0">
            <a:spAutoFit/>
          </a:bodyPr>
          <a:lstStyle/>
          <a:p>
            <a:r>
              <a:rPr lang="zh-CN" altLang="en-US" sz="2400" dirty="0" smtClean="0"/>
              <a:t>有效的进行错误管理</a:t>
            </a:r>
            <a:endParaRPr lang="zh-CN" altLang="en-US" sz="2400" dirty="0"/>
          </a:p>
        </p:txBody>
      </p:sp>
      <p:sp>
        <p:nvSpPr>
          <p:cNvPr id="19" name="椭圆 18"/>
          <p:cNvSpPr/>
          <p:nvPr/>
        </p:nvSpPr>
        <p:spPr>
          <a:xfrm>
            <a:off x="2750632" y="1597279"/>
            <a:ext cx="183551" cy="16657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05104" y="1915651"/>
            <a:ext cx="183551" cy="1665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34183" y="2869986"/>
            <a:ext cx="183551" cy="16657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123715" y="2596592"/>
            <a:ext cx="183551" cy="1665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716016" y="1797754"/>
            <a:ext cx="183551" cy="16657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900617" y="1385089"/>
            <a:ext cx="183551" cy="166574"/>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629880" y="3003798"/>
            <a:ext cx="183551" cy="16657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03489" y="2088208"/>
            <a:ext cx="183551" cy="16657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19" idx="5"/>
            <a:endCxn id="20" idx="1"/>
          </p:cNvCxnSpPr>
          <p:nvPr/>
        </p:nvCxnSpPr>
        <p:spPr>
          <a:xfrm>
            <a:off x="2907303" y="1739459"/>
            <a:ext cx="824681" cy="200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7"/>
            <a:endCxn id="20" idx="3"/>
          </p:cNvCxnSpPr>
          <p:nvPr/>
        </p:nvCxnSpPr>
        <p:spPr>
          <a:xfrm flipV="1">
            <a:off x="3090854" y="2057831"/>
            <a:ext cx="641130" cy="836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0"/>
            <a:endCxn id="19" idx="4"/>
          </p:cNvCxnSpPr>
          <p:nvPr/>
        </p:nvCxnSpPr>
        <p:spPr>
          <a:xfrm flipH="1" flipV="1">
            <a:off x="2842408" y="1763853"/>
            <a:ext cx="183551" cy="1106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1" idx="6"/>
            <a:endCxn id="22" idx="2"/>
          </p:cNvCxnSpPr>
          <p:nvPr/>
        </p:nvCxnSpPr>
        <p:spPr>
          <a:xfrm flipV="1">
            <a:off x="3117734" y="2679879"/>
            <a:ext cx="1005981" cy="273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0" idx="6"/>
            <a:endCxn id="23" idx="2"/>
          </p:cNvCxnSpPr>
          <p:nvPr/>
        </p:nvCxnSpPr>
        <p:spPr>
          <a:xfrm flipV="1">
            <a:off x="3888655" y="1881041"/>
            <a:ext cx="827361" cy="117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3" idx="4"/>
            <a:endCxn id="22" idx="7"/>
          </p:cNvCxnSpPr>
          <p:nvPr/>
        </p:nvCxnSpPr>
        <p:spPr>
          <a:xfrm flipH="1">
            <a:off x="4280386" y="1964328"/>
            <a:ext cx="527406" cy="65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3" idx="6"/>
            <a:endCxn id="24" idx="1"/>
          </p:cNvCxnSpPr>
          <p:nvPr/>
        </p:nvCxnSpPr>
        <p:spPr>
          <a:xfrm flipV="1">
            <a:off x="4899567" y="1409483"/>
            <a:ext cx="1027930" cy="471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2" idx="5"/>
            <a:endCxn id="25" idx="2"/>
          </p:cNvCxnSpPr>
          <p:nvPr/>
        </p:nvCxnSpPr>
        <p:spPr>
          <a:xfrm>
            <a:off x="4280386" y="2738772"/>
            <a:ext cx="349494" cy="34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4"/>
            <a:endCxn id="25" idx="0"/>
          </p:cNvCxnSpPr>
          <p:nvPr/>
        </p:nvCxnSpPr>
        <p:spPr>
          <a:xfrm flipH="1">
            <a:off x="4721656" y="1551663"/>
            <a:ext cx="1270737" cy="1452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5" idx="6"/>
            <a:endCxn id="26" idx="4"/>
          </p:cNvCxnSpPr>
          <p:nvPr/>
        </p:nvCxnSpPr>
        <p:spPr>
          <a:xfrm flipV="1">
            <a:off x="4813431" y="2254782"/>
            <a:ext cx="1781834" cy="832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4" idx="5"/>
            <a:endCxn id="26" idx="0"/>
          </p:cNvCxnSpPr>
          <p:nvPr/>
        </p:nvCxnSpPr>
        <p:spPr>
          <a:xfrm>
            <a:off x="6057288" y="1527269"/>
            <a:ext cx="537977" cy="560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9" idx="2"/>
            <a:endCxn id="113" idx="0"/>
          </p:cNvCxnSpPr>
          <p:nvPr/>
        </p:nvCxnSpPr>
        <p:spPr>
          <a:xfrm flipH="1">
            <a:off x="1043437" y="1680566"/>
            <a:ext cx="1707195" cy="2224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21" idx="3"/>
          </p:cNvCxnSpPr>
          <p:nvPr/>
        </p:nvCxnSpPr>
        <p:spPr>
          <a:xfrm flipH="1">
            <a:off x="2051720" y="3012166"/>
            <a:ext cx="909343" cy="2909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25" idx="4"/>
          </p:cNvCxnSpPr>
          <p:nvPr/>
        </p:nvCxnSpPr>
        <p:spPr>
          <a:xfrm flipH="1">
            <a:off x="4280386" y="3170372"/>
            <a:ext cx="441270" cy="2995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599837" y="2197994"/>
            <a:ext cx="348427" cy="593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275426" y="865245"/>
            <a:ext cx="370792" cy="407394"/>
            <a:chOff x="8380413" y="3667125"/>
            <a:chExt cx="1355726" cy="1354138"/>
          </a:xfrm>
        </p:grpSpPr>
        <p:sp>
          <p:nvSpPr>
            <p:cNvPr id="106" name="Oval 8"/>
            <p:cNvSpPr>
              <a:spLocks noChangeArrowheads="1"/>
            </p:cNvSpPr>
            <p:nvPr/>
          </p:nvSpPr>
          <p:spPr bwMode="auto">
            <a:xfrm>
              <a:off x="8380413" y="3667125"/>
              <a:ext cx="1355725" cy="1354138"/>
            </a:xfrm>
            <a:prstGeom prst="ellipse">
              <a:avLst/>
            </a:prstGeom>
            <a:solidFill>
              <a:srgbClr val="437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9"/>
            <p:cNvSpPr>
              <a:spLocks noEditPoints="1"/>
            </p:cNvSpPr>
            <p:nvPr/>
          </p:nvSpPr>
          <p:spPr bwMode="auto">
            <a:xfrm>
              <a:off x="9734551" y="4344988"/>
              <a:ext cx="1588" cy="33338"/>
            </a:xfrm>
            <a:custGeom>
              <a:avLst/>
              <a:gdLst>
                <a:gd name="T0" fmla="*/ 0 w 1"/>
                <a:gd name="T1" fmla="*/ 16 h 16"/>
                <a:gd name="T2" fmla="*/ 0 w 1"/>
                <a:gd name="T3" fmla="*/ 15 h 16"/>
                <a:gd name="T4" fmla="*/ 0 w 1"/>
                <a:gd name="T5" fmla="*/ 15 h 16"/>
                <a:gd name="T6" fmla="*/ 0 w 1"/>
                <a:gd name="T7" fmla="*/ 12 h 16"/>
                <a:gd name="T8" fmla="*/ 0 w 1"/>
                <a:gd name="T9" fmla="*/ 12 h 16"/>
                <a:gd name="T10" fmla="*/ 0 w 1"/>
                <a:gd name="T11" fmla="*/ 12 h 16"/>
                <a:gd name="T12" fmla="*/ 0 w 1"/>
                <a:gd name="T13" fmla="*/ 12 h 16"/>
                <a:gd name="T14" fmla="*/ 0 w 1"/>
                <a:gd name="T15" fmla="*/ 11 h 16"/>
                <a:gd name="T16" fmla="*/ 0 w 1"/>
                <a:gd name="T17" fmla="*/ 11 h 16"/>
                <a:gd name="T18" fmla="*/ 0 w 1"/>
                <a:gd name="T19" fmla="*/ 11 h 16"/>
                <a:gd name="T20" fmla="*/ 1 w 1"/>
                <a:gd name="T21" fmla="*/ 10 h 16"/>
                <a:gd name="T22" fmla="*/ 1 w 1"/>
                <a:gd name="T23" fmla="*/ 10 h 16"/>
                <a:gd name="T24" fmla="*/ 1 w 1"/>
                <a:gd name="T25" fmla="*/ 10 h 16"/>
                <a:gd name="T26" fmla="*/ 1 w 1"/>
                <a:gd name="T27" fmla="*/ 9 h 16"/>
                <a:gd name="T28" fmla="*/ 1 w 1"/>
                <a:gd name="T29" fmla="*/ 9 h 16"/>
                <a:gd name="T30" fmla="*/ 1 w 1"/>
                <a:gd name="T31" fmla="*/ 8 h 16"/>
                <a:gd name="T32" fmla="*/ 1 w 1"/>
                <a:gd name="T33" fmla="*/ 8 h 16"/>
                <a:gd name="T34" fmla="*/ 1 w 1"/>
                <a:gd name="T35" fmla="*/ 8 h 16"/>
                <a:gd name="T36" fmla="*/ 1 w 1"/>
                <a:gd name="T37" fmla="*/ 8 h 16"/>
                <a:gd name="T38" fmla="*/ 1 w 1"/>
                <a:gd name="T39" fmla="*/ 7 h 16"/>
                <a:gd name="T40" fmla="*/ 1 w 1"/>
                <a:gd name="T41" fmla="*/ 7 h 16"/>
                <a:gd name="T42" fmla="*/ 1 w 1"/>
                <a:gd name="T43" fmla="*/ 7 h 16"/>
                <a:gd name="T44" fmla="*/ 1 w 1"/>
                <a:gd name="T45" fmla="*/ 6 h 16"/>
                <a:gd name="T46" fmla="*/ 1 w 1"/>
                <a:gd name="T47" fmla="*/ 6 h 16"/>
                <a:gd name="T48" fmla="*/ 1 w 1"/>
                <a:gd name="T49" fmla="*/ 6 h 16"/>
                <a:gd name="T50" fmla="*/ 1 w 1"/>
                <a:gd name="T51" fmla="*/ 5 h 16"/>
                <a:gd name="T52" fmla="*/ 1 w 1"/>
                <a:gd name="T53" fmla="*/ 5 h 16"/>
                <a:gd name="T54" fmla="*/ 1 w 1"/>
                <a:gd name="T55" fmla="*/ 5 h 16"/>
                <a:gd name="T56" fmla="*/ 1 w 1"/>
                <a:gd name="T57" fmla="*/ 4 h 16"/>
                <a:gd name="T58" fmla="*/ 1 w 1"/>
                <a:gd name="T59" fmla="*/ 4 h 16"/>
                <a:gd name="T60" fmla="*/ 1 w 1"/>
                <a:gd name="T61" fmla="*/ 3 h 16"/>
                <a:gd name="T62" fmla="*/ 1 w 1"/>
                <a:gd name="T63" fmla="*/ 3 h 16"/>
                <a:gd name="T64" fmla="*/ 1 w 1"/>
                <a:gd name="T65" fmla="*/ 3 h 16"/>
                <a:gd name="T66" fmla="*/ 1 w 1"/>
                <a:gd name="T67" fmla="*/ 2 h 16"/>
                <a:gd name="T68" fmla="*/ 1 w 1"/>
                <a:gd name="T69" fmla="*/ 2 h 16"/>
                <a:gd name="T70" fmla="*/ 1 w 1"/>
                <a:gd name="T71" fmla="*/ 2 h 16"/>
                <a:gd name="T72" fmla="*/ 1 w 1"/>
                <a:gd name="T73" fmla="*/ 1 h 16"/>
                <a:gd name="T74" fmla="*/ 1 w 1"/>
                <a:gd name="T75" fmla="*/ 1 h 16"/>
                <a:gd name="T76" fmla="*/ 1 w 1"/>
                <a:gd name="T77" fmla="*/ 1 h 16"/>
                <a:gd name="T78" fmla="*/ 1 w 1"/>
                <a:gd name="T7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 h="16">
                  <a:moveTo>
                    <a:pt x="0" y="16"/>
                  </a:moveTo>
                  <a:cubicBezTo>
                    <a:pt x="0" y="16"/>
                    <a:pt x="0" y="16"/>
                    <a:pt x="0" y="16"/>
                  </a:cubicBezTo>
                  <a:cubicBezTo>
                    <a:pt x="0" y="16"/>
                    <a:pt x="0" y="16"/>
                    <a:pt x="0" y="16"/>
                  </a:cubicBezTo>
                  <a:moveTo>
                    <a:pt x="0" y="15"/>
                  </a:moveTo>
                  <a:cubicBezTo>
                    <a:pt x="0" y="15"/>
                    <a:pt x="0" y="15"/>
                    <a:pt x="0" y="15"/>
                  </a:cubicBezTo>
                  <a:cubicBezTo>
                    <a:pt x="0" y="15"/>
                    <a:pt x="0" y="15"/>
                    <a:pt x="0" y="15"/>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1"/>
                  </a:moveTo>
                  <a:cubicBezTo>
                    <a:pt x="0" y="11"/>
                    <a:pt x="0" y="12"/>
                    <a:pt x="0" y="12"/>
                  </a:cubicBezTo>
                  <a:cubicBezTo>
                    <a:pt x="0" y="12"/>
                    <a:pt x="0" y="11"/>
                    <a:pt x="0" y="11"/>
                  </a:cubicBezTo>
                  <a:moveTo>
                    <a:pt x="0" y="11"/>
                  </a:moveTo>
                  <a:cubicBezTo>
                    <a:pt x="0" y="11"/>
                    <a:pt x="0" y="11"/>
                    <a:pt x="0" y="11"/>
                  </a:cubicBezTo>
                  <a:cubicBezTo>
                    <a:pt x="0" y="11"/>
                    <a:pt x="0" y="11"/>
                    <a:pt x="0" y="11"/>
                  </a:cubicBezTo>
                  <a:moveTo>
                    <a:pt x="0" y="10"/>
                  </a:moveTo>
                  <a:cubicBezTo>
                    <a:pt x="0" y="11"/>
                    <a:pt x="0" y="11"/>
                    <a:pt x="0" y="11"/>
                  </a:cubicBezTo>
                  <a:cubicBezTo>
                    <a:pt x="0" y="11"/>
                    <a:pt x="0" y="11"/>
                    <a:pt x="0" y="10"/>
                  </a:cubicBezTo>
                  <a:moveTo>
                    <a:pt x="1" y="10"/>
                  </a:moveTo>
                  <a:cubicBezTo>
                    <a:pt x="1" y="10"/>
                    <a:pt x="1" y="10"/>
                    <a:pt x="0" y="10"/>
                  </a:cubicBezTo>
                  <a:cubicBezTo>
                    <a:pt x="1" y="10"/>
                    <a:pt x="1" y="10"/>
                    <a:pt x="1" y="10"/>
                  </a:cubicBezTo>
                  <a:moveTo>
                    <a:pt x="1" y="10"/>
                  </a:moveTo>
                  <a:cubicBezTo>
                    <a:pt x="1" y="10"/>
                    <a:pt x="1" y="10"/>
                    <a:pt x="1" y="10"/>
                  </a:cubicBezTo>
                  <a:cubicBezTo>
                    <a:pt x="1" y="10"/>
                    <a:pt x="1" y="10"/>
                    <a:pt x="1" y="10"/>
                  </a:cubicBezTo>
                  <a:moveTo>
                    <a:pt x="1" y="9"/>
                  </a:moveTo>
                  <a:cubicBezTo>
                    <a:pt x="1" y="9"/>
                    <a:pt x="1" y="9"/>
                    <a:pt x="1" y="9"/>
                  </a:cubicBezTo>
                  <a:cubicBezTo>
                    <a:pt x="1" y="9"/>
                    <a:pt x="1" y="9"/>
                    <a:pt x="1" y="9"/>
                  </a:cubicBezTo>
                  <a:moveTo>
                    <a:pt x="1" y="8"/>
                  </a:moveTo>
                  <a:cubicBezTo>
                    <a:pt x="1" y="8"/>
                    <a:pt x="1" y="8"/>
                    <a:pt x="1" y="8"/>
                  </a:cubicBezTo>
                  <a:cubicBezTo>
                    <a:pt x="1" y="8"/>
                    <a:pt x="1" y="8"/>
                    <a:pt x="1" y="8"/>
                  </a:cubicBezTo>
                  <a:moveTo>
                    <a:pt x="1" y="8"/>
                  </a:moveTo>
                  <a:cubicBezTo>
                    <a:pt x="1" y="8"/>
                    <a:pt x="1" y="8"/>
                    <a:pt x="1" y="8"/>
                  </a:cubicBezTo>
                  <a:cubicBezTo>
                    <a:pt x="1" y="8"/>
                    <a:pt x="1" y="8"/>
                    <a:pt x="1" y="8"/>
                  </a:cubicBezTo>
                  <a:moveTo>
                    <a:pt x="1" y="7"/>
                  </a:moveTo>
                  <a:cubicBezTo>
                    <a:pt x="1" y="7"/>
                    <a:pt x="1" y="7"/>
                    <a:pt x="1" y="8"/>
                  </a:cubicBezTo>
                  <a:cubicBezTo>
                    <a:pt x="1" y="7"/>
                    <a:pt x="1" y="7"/>
                    <a:pt x="1" y="7"/>
                  </a:cubicBezTo>
                  <a:moveTo>
                    <a:pt x="1" y="7"/>
                  </a:moveTo>
                  <a:cubicBezTo>
                    <a:pt x="1" y="7"/>
                    <a:pt x="1" y="7"/>
                    <a:pt x="1" y="7"/>
                  </a:cubicBezTo>
                  <a:cubicBezTo>
                    <a:pt x="1" y="7"/>
                    <a:pt x="1" y="7"/>
                    <a:pt x="1" y="7"/>
                  </a:cubicBezTo>
                  <a:moveTo>
                    <a:pt x="1" y="6"/>
                  </a:moveTo>
                  <a:cubicBezTo>
                    <a:pt x="1" y="6"/>
                    <a:pt x="1" y="6"/>
                    <a:pt x="1" y="7"/>
                  </a:cubicBezTo>
                  <a:cubicBezTo>
                    <a:pt x="1" y="6"/>
                    <a:pt x="1" y="6"/>
                    <a:pt x="1" y="6"/>
                  </a:cubicBezTo>
                  <a:moveTo>
                    <a:pt x="1" y="6"/>
                  </a:moveTo>
                  <a:cubicBezTo>
                    <a:pt x="1" y="6"/>
                    <a:pt x="1" y="6"/>
                    <a:pt x="1" y="6"/>
                  </a:cubicBezTo>
                  <a:cubicBezTo>
                    <a:pt x="1" y="6"/>
                    <a:pt x="1" y="6"/>
                    <a:pt x="1" y="6"/>
                  </a:cubicBezTo>
                  <a:moveTo>
                    <a:pt x="1" y="5"/>
                  </a:moveTo>
                  <a:cubicBezTo>
                    <a:pt x="1" y="5"/>
                    <a:pt x="1" y="6"/>
                    <a:pt x="1" y="6"/>
                  </a:cubicBezTo>
                  <a:cubicBezTo>
                    <a:pt x="1" y="6"/>
                    <a:pt x="1" y="5"/>
                    <a:pt x="1" y="5"/>
                  </a:cubicBezTo>
                  <a:moveTo>
                    <a:pt x="1" y="5"/>
                  </a:moveTo>
                  <a:cubicBezTo>
                    <a:pt x="1" y="5"/>
                    <a:pt x="1" y="5"/>
                    <a:pt x="1" y="5"/>
                  </a:cubicBezTo>
                  <a:cubicBezTo>
                    <a:pt x="1" y="5"/>
                    <a:pt x="1" y="5"/>
                    <a:pt x="1" y="5"/>
                  </a:cubicBezTo>
                  <a:moveTo>
                    <a:pt x="1" y="4"/>
                  </a:moveTo>
                  <a:cubicBezTo>
                    <a:pt x="1" y="4"/>
                    <a:pt x="1" y="4"/>
                    <a:pt x="1" y="5"/>
                  </a:cubicBezTo>
                  <a:cubicBezTo>
                    <a:pt x="1" y="4"/>
                    <a:pt x="1" y="4"/>
                    <a:pt x="1" y="4"/>
                  </a:cubicBezTo>
                  <a:moveTo>
                    <a:pt x="1" y="4"/>
                  </a:moveTo>
                  <a:cubicBezTo>
                    <a:pt x="1" y="4"/>
                    <a:pt x="1" y="4"/>
                    <a:pt x="1" y="4"/>
                  </a:cubicBezTo>
                  <a:cubicBezTo>
                    <a:pt x="1" y="4"/>
                    <a:pt x="1" y="4"/>
                    <a:pt x="1" y="4"/>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1"/>
                  </a:cubicBezTo>
                  <a:cubicBezTo>
                    <a:pt x="1" y="0"/>
                    <a:pt x="1" y="0"/>
                    <a:pt x="1" y="0"/>
                  </a:cubicBezTo>
                </a:path>
              </a:pathLst>
            </a:custGeom>
            <a:solidFill>
              <a:srgbClr val="D9E3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
            <p:cNvSpPr>
              <a:spLocks/>
            </p:cNvSpPr>
            <p:nvPr/>
          </p:nvSpPr>
          <p:spPr bwMode="auto">
            <a:xfrm>
              <a:off x="8648701" y="4040188"/>
              <a:ext cx="1087438" cy="973138"/>
            </a:xfrm>
            <a:custGeom>
              <a:avLst/>
              <a:gdLst>
                <a:gd name="T0" fmla="*/ 320 w 508"/>
                <a:gd name="T1" fmla="*/ 1 h 454"/>
                <a:gd name="T2" fmla="*/ 290 w 508"/>
                <a:gd name="T3" fmla="*/ 37 h 454"/>
                <a:gd name="T4" fmla="*/ 270 w 508"/>
                <a:gd name="T5" fmla="*/ 30 h 454"/>
                <a:gd name="T6" fmla="*/ 255 w 508"/>
                <a:gd name="T7" fmla="*/ 63 h 454"/>
                <a:gd name="T8" fmla="*/ 269 w 508"/>
                <a:gd name="T9" fmla="*/ 77 h 454"/>
                <a:gd name="T10" fmla="*/ 245 w 508"/>
                <a:gd name="T11" fmla="*/ 89 h 454"/>
                <a:gd name="T12" fmla="*/ 206 w 508"/>
                <a:gd name="T13" fmla="*/ 53 h 454"/>
                <a:gd name="T14" fmla="*/ 191 w 508"/>
                <a:gd name="T15" fmla="*/ 63 h 454"/>
                <a:gd name="T16" fmla="*/ 160 w 508"/>
                <a:gd name="T17" fmla="*/ 34 h 454"/>
                <a:gd name="T18" fmla="*/ 120 w 508"/>
                <a:gd name="T19" fmla="*/ 30 h 454"/>
                <a:gd name="T20" fmla="*/ 85 w 508"/>
                <a:gd name="T21" fmla="*/ 72 h 454"/>
                <a:gd name="T22" fmla="*/ 71 w 508"/>
                <a:gd name="T23" fmla="*/ 62 h 454"/>
                <a:gd name="T24" fmla="*/ 47 w 508"/>
                <a:gd name="T25" fmla="*/ 63 h 454"/>
                <a:gd name="T26" fmla="*/ 43 w 508"/>
                <a:gd name="T27" fmla="*/ 117 h 454"/>
                <a:gd name="T28" fmla="*/ 13 w 508"/>
                <a:gd name="T29" fmla="*/ 134 h 454"/>
                <a:gd name="T30" fmla="*/ 3 w 508"/>
                <a:gd name="T31" fmla="*/ 182 h 454"/>
                <a:gd name="T32" fmla="*/ 38 w 508"/>
                <a:gd name="T33" fmla="*/ 218 h 454"/>
                <a:gd name="T34" fmla="*/ 32 w 508"/>
                <a:gd name="T35" fmla="*/ 242 h 454"/>
                <a:gd name="T36" fmla="*/ 507 w 508"/>
                <a:gd name="T37" fmla="*/ 158 h 454"/>
                <a:gd name="T38" fmla="*/ 507 w 508"/>
                <a:gd name="T39" fmla="*/ 157 h 454"/>
                <a:gd name="T40" fmla="*/ 507 w 508"/>
                <a:gd name="T41" fmla="*/ 154 h 454"/>
                <a:gd name="T42" fmla="*/ 507 w 508"/>
                <a:gd name="T43" fmla="*/ 154 h 454"/>
                <a:gd name="T44" fmla="*/ 507 w 508"/>
                <a:gd name="T45" fmla="*/ 154 h 454"/>
                <a:gd name="T46" fmla="*/ 507 w 508"/>
                <a:gd name="T47" fmla="*/ 153 h 454"/>
                <a:gd name="T48" fmla="*/ 507 w 508"/>
                <a:gd name="T49" fmla="*/ 153 h 454"/>
                <a:gd name="T50" fmla="*/ 507 w 508"/>
                <a:gd name="T51" fmla="*/ 152 h 454"/>
                <a:gd name="T52" fmla="*/ 508 w 508"/>
                <a:gd name="T53" fmla="*/ 152 h 454"/>
                <a:gd name="T54" fmla="*/ 508 w 508"/>
                <a:gd name="T55" fmla="*/ 151 h 454"/>
                <a:gd name="T56" fmla="*/ 508 w 508"/>
                <a:gd name="T57" fmla="*/ 150 h 454"/>
                <a:gd name="T58" fmla="*/ 508 w 508"/>
                <a:gd name="T59" fmla="*/ 150 h 454"/>
                <a:gd name="T60" fmla="*/ 508 w 508"/>
                <a:gd name="T61" fmla="*/ 150 h 454"/>
                <a:gd name="T62" fmla="*/ 508 w 508"/>
                <a:gd name="T63" fmla="*/ 149 h 454"/>
                <a:gd name="T64" fmla="*/ 508 w 508"/>
                <a:gd name="T65" fmla="*/ 149 h 454"/>
                <a:gd name="T66" fmla="*/ 508 w 508"/>
                <a:gd name="T67" fmla="*/ 148 h 454"/>
                <a:gd name="T68" fmla="*/ 508 w 508"/>
                <a:gd name="T69" fmla="*/ 148 h 454"/>
                <a:gd name="T70" fmla="*/ 508 w 508"/>
                <a:gd name="T71" fmla="*/ 147 h 454"/>
                <a:gd name="T72" fmla="*/ 508 w 508"/>
                <a:gd name="T73" fmla="*/ 147 h 454"/>
                <a:gd name="T74" fmla="*/ 508 w 508"/>
                <a:gd name="T75" fmla="*/ 146 h 454"/>
                <a:gd name="T76" fmla="*/ 508 w 508"/>
                <a:gd name="T77" fmla="*/ 145 h 454"/>
                <a:gd name="T78" fmla="*/ 508 w 508"/>
                <a:gd name="T79" fmla="*/ 145 h 454"/>
                <a:gd name="T80" fmla="*/ 508 w 508"/>
                <a:gd name="T81" fmla="*/ 144 h 454"/>
                <a:gd name="T82" fmla="*/ 508 w 508"/>
                <a:gd name="T83" fmla="*/ 144 h 454"/>
                <a:gd name="T84" fmla="*/ 508 w 508"/>
                <a:gd name="T85" fmla="*/ 143 h 454"/>
                <a:gd name="T86" fmla="*/ 508 w 508"/>
                <a:gd name="T87" fmla="*/ 143 h 454"/>
                <a:gd name="T88" fmla="*/ 508 w 508"/>
                <a:gd name="T89" fmla="*/ 143 h 454"/>
                <a:gd name="T90" fmla="*/ 508 w 508"/>
                <a:gd name="T91" fmla="*/ 142 h 454"/>
                <a:gd name="T92" fmla="*/ 507 w 508"/>
                <a:gd name="T93" fmla="*/ 130 h 454"/>
                <a:gd name="T94" fmla="*/ 399 w 508"/>
                <a:gd name="T95" fmla="*/ 25 h 454"/>
                <a:gd name="T96" fmla="*/ 368 w 508"/>
                <a:gd name="T97" fmla="*/ 7 h 454"/>
                <a:gd name="T98" fmla="*/ 325 w 508"/>
                <a:gd name="T99"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8" h="454">
                  <a:moveTo>
                    <a:pt x="325" y="0"/>
                  </a:moveTo>
                  <a:cubicBezTo>
                    <a:pt x="324" y="0"/>
                    <a:pt x="322" y="1"/>
                    <a:pt x="320" y="1"/>
                  </a:cubicBezTo>
                  <a:cubicBezTo>
                    <a:pt x="298" y="7"/>
                    <a:pt x="295" y="5"/>
                    <a:pt x="301" y="28"/>
                  </a:cubicBezTo>
                  <a:cubicBezTo>
                    <a:pt x="303" y="35"/>
                    <a:pt x="297" y="37"/>
                    <a:pt x="290" y="37"/>
                  </a:cubicBezTo>
                  <a:cubicBezTo>
                    <a:pt x="286" y="37"/>
                    <a:pt x="282" y="36"/>
                    <a:pt x="279" y="35"/>
                  </a:cubicBezTo>
                  <a:cubicBezTo>
                    <a:pt x="275" y="33"/>
                    <a:pt x="273" y="30"/>
                    <a:pt x="270" y="30"/>
                  </a:cubicBezTo>
                  <a:cubicBezTo>
                    <a:pt x="268" y="30"/>
                    <a:pt x="267" y="31"/>
                    <a:pt x="265" y="34"/>
                  </a:cubicBezTo>
                  <a:cubicBezTo>
                    <a:pt x="262" y="40"/>
                    <a:pt x="246" y="58"/>
                    <a:pt x="255" y="63"/>
                  </a:cubicBezTo>
                  <a:cubicBezTo>
                    <a:pt x="256" y="66"/>
                    <a:pt x="260" y="68"/>
                    <a:pt x="262" y="70"/>
                  </a:cubicBezTo>
                  <a:cubicBezTo>
                    <a:pt x="263" y="73"/>
                    <a:pt x="268" y="74"/>
                    <a:pt x="269" y="77"/>
                  </a:cubicBezTo>
                  <a:cubicBezTo>
                    <a:pt x="274" y="86"/>
                    <a:pt x="263" y="92"/>
                    <a:pt x="254" y="92"/>
                  </a:cubicBezTo>
                  <a:cubicBezTo>
                    <a:pt x="251" y="92"/>
                    <a:pt x="247" y="91"/>
                    <a:pt x="245" y="89"/>
                  </a:cubicBezTo>
                  <a:cubicBezTo>
                    <a:pt x="235" y="79"/>
                    <a:pt x="225" y="66"/>
                    <a:pt x="214" y="58"/>
                  </a:cubicBezTo>
                  <a:cubicBezTo>
                    <a:pt x="211" y="55"/>
                    <a:pt x="208" y="53"/>
                    <a:pt x="206" y="53"/>
                  </a:cubicBezTo>
                  <a:cubicBezTo>
                    <a:pt x="203" y="53"/>
                    <a:pt x="201" y="56"/>
                    <a:pt x="199" y="58"/>
                  </a:cubicBezTo>
                  <a:cubicBezTo>
                    <a:pt x="197" y="60"/>
                    <a:pt x="195" y="63"/>
                    <a:pt x="191" y="63"/>
                  </a:cubicBezTo>
                  <a:cubicBezTo>
                    <a:pt x="190" y="63"/>
                    <a:pt x="189" y="63"/>
                    <a:pt x="188" y="62"/>
                  </a:cubicBezTo>
                  <a:cubicBezTo>
                    <a:pt x="185" y="55"/>
                    <a:pt x="167" y="37"/>
                    <a:pt x="160" y="34"/>
                  </a:cubicBezTo>
                  <a:cubicBezTo>
                    <a:pt x="158" y="29"/>
                    <a:pt x="151" y="28"/>
                    <a:pt x="143" y="28"/>
                  </a:cubicBezTo>
                  <a:cubicBezTo>
                    <a:pt x="134" y="28"/>
                    <a:pt x="124" y="30"/>
                    <a:pt x="120" y="30"/>
                  </a:cubicBezTo>
                  <a:cubicBezTo>
                    <a:pt x="100" y="30"/>
                    <a:pt x="107" y="46"/>
                    <a:pt x="107" y="63"/>
                  </a:cubicBezTo>
                  <a:cubicBezTo>
                    <a:pt x="107" y="65"/>
                    <a:pt x="93" y="72"/>
                    <a:pt x="85" y="72"/>
                  </a:cubicBezTo>
                  <a:cubicBezTo>
                    <a:pt x="82" y="72"/>
                    <a:pt x="80" y="71"/>
                    <a:pt x="79" y="70"/>
                  </a:cubicBezTo>
                  <a:cubicBezTo>
                    <a:pt x="76" y="69"/>
                    <a:pt x="73" y="64"/>
                    <a:pt x="71" y="62"/>
                  </a:cubicBezTo>
                  <a:cubicBezTo>
                    <a:pt x="65" y="57"/>
                    <a:pt x="62" y="54"/>
                    <a:pt x="59" y="54"/>
                  </a:cubicBezTo>
                  <a:cubicBezTo>
                    <a:pt x="56" y="54"/>
                    <a:pt x="53" y="56"/>
                    <a:pt x="47" y="63"/>
                  </a:cubicBezTo>
                  <a:cubicBezTo>
                    <a:pt x="31" y="78"/>
                    <a:pt x="20" y="81"/>
                    <a:pt x="34" y="97"/>
                  </a:cubicBezTo>
                  <a:cubicBezTo>
                    <a:pt x="43" y="104"/>
                    <a:pt x="48" y="107"/>
                    <a:pt x="43" y="117"/>
                  </a:cubicBezTo>
                  <a:cubicBezTo>
                    <a:pt x="36" y="133"/>
                    <a:pt x="40" y="134"/>
                    <a:pt x="24" y="134"/>
                  </a:cubicBezTo>
                  <a:cubicBezTo>
                    <a:pt x="23" y="134"/>
                    <a:pt x="18" y="134"/>
                    <a:pt x="13" y="134"/>
                  </a:cubicBezTo>
                  <a:cubicBezTo>
                    <a:pt x="8" y="134"/>
                    <a:pt x="3" y="134"/>
                    <a:pt x="3" y="137"/>
                  </a:cubicBezTo>
                  <a:cubicBezTo>
                    <a:pt x="0" y="141"/>
                    <a:pt x="1" y="177"/>
                    <a:pt x="3" y="182"/>
                  </a:cubicBezTo>
                  <a:cubicBezTo>
                    <a:pt x="3" y="187"/>
                    <a:pt x="27" y="210"/>
                    <a:pt x="32" y="212"/>
                  </a:cubicBezTo>
                  <a:cubicBezTo>
                    <a:pt x="33" y="214"/>
                    <a:pt x="37" y="217"/>
                    <a:pt x="38" y="218"/>
                  </a:cubicBezTo>
                  <a:cubicBezTo>
                    <a:pt x="38" y="223"/>
                    <a:pt x="24" y="227"/>
                    <a:pt x="24" y="233"/>
                  </a:cubicBezTo>
                  <a:cubicBezTo>
                    <a:pt x="24" y="236"/>
                    <a:pt x="30" y="240"/>
                    <a:pt x="32" y="242"/>
                  </a:cubicBezTo>
                  <a:cubicBezTo>
                    <a:pt x="36" y="248"/>
                    <a:pt x="146" y="357"/>
                    <a:pt x="243" y="454"/>
                  </a:cubicBezTo>
                  <a:cubicBezTo>
                    <a:pt x="388" y="430"/>
                    <a:pt x="500" y="308"/>
                    <a:pt x="507" y="158"/>
                  </a:cubicBezTo>
                  <a:cubicBezTo>
                    <a:pt x="507" y="158"/>
                    <a:pt x="507" y="158"/>
                    <a:pt x="507" y="158"/>
                  </a:cubicBezTo>
                  <a:cubicBezTo>
                    <a:pt x="507" y="157"/>
                    <a:pt x="507" y="157"/>
                    <a:pt x="507" y="157"/>
                  </a:cubicBezTo>
                  <a:cubicBezTo>
                    <a:pt x="507" y="157"/>
                    <a:pt x="507" y="157"/>
                    <a:pt x="507" y="157"/>
                  </a:cubicBezTo>
                  <a:cubicBezTo>
                    <a:pt x="507" y="156"/>
                    <a:pt x="507" y="155"/>
                    <a:pt x="507" y="154"/>
                  </a:cubicBezTo>
                  <a:cubicBezTo>
                    <a:pt x="507" y="154"/>
                    <a:pt x="507" y="154"/>
                    <a:pt x="507" y="154"/>
                  </a:cubicBezTo>
                  <a:cubicBezTo>
                    <a:pt x="507" y="154"/>
                    <a:pt x="507" y="154"/>
                    <a:pt x="507" y="154"/>
                  </a:cubicBezTo>
                  <a:cubicBezTo>
                    <a:pt x="507" y="154"/>
                    <a:pt x="507" y="154"/>
                    <a:pt x="507" y="154"/>
                  </a:cubicBezTo>
                  <a:cubicBezTo>
                    <a:pt x="507" y="154"/>
                    <a:pt x="507" y="154"/>
                    <a:pt x="507" y="154"/>
                  </a:cubicBezTo>
                  <a:cubicBezTo>
                    <a:pt x="507" y="154"/>
                    <a:pt x="507" y="153"/>
                    <a:pt x="507" y="153"/>
                  </a:cubicBezTo>
                  <a:cubicBezTo>
                    <a:pt x="507" y="153"/>
                    <a:pt x="507" y="153"/>
                    <a:pt x="507" y="153"/>
                  </a:cubicBezTo>
                  <a:cubicBezTo>
                    <a:pt x="507" y="153"/>
                    <a:pt x="507" y="153"/>
                    <a:pt x="507" y="153"/>
                  </a:cubicBezTo>
                  <a:cubicBezTo>
                    <a:pt x="507" y="153"/>
                    <a:pt x="507" y="153"/>
                    <a:pt x="507" y="153"/>
                  </a:cubicBezTo>
                  <a:cubicBezTo>
                    <a:pt x="507" y="153"/>
                    <a:pt x="507" y="153"/>
                    <a:pt x="507" y="152"/>
                  </a:cubicBezTo>
                  <a:cubicBezTo>
                    <a:pt x="507" y="152"/>
                    <a:pt x="507" y="152"/>
                    <a:pt x="507" y="152"/>
                  </a:cubicBezTo>
                  <a:cubicBezTo>
                    <a:pt x="508" y="152"/>
                    <a:pt x="508" y="152"/>
                    <a:pt x="508" y="152"/>
                  </a:cubicBezTo>
                  <a:cubicBezTo>
                    <a:pt x="508" y="152"/>
                    <a:pt x="508" y="152"/>
                    <a:pt x="508" y="152"/>
                  </a:cubicBezTo>
                  <a:cubicBezTo>
                    <a:pt x="508" y="152"/>
                    <a:pt x="508" y="152"/>
                    <a:pt x="508" y="152"/>
                  </a:cubicBezTo>
                  <a:cubicBezTo>
                    <a:pt x="508" y="151"/>
                    <a:pt x="508" y="151"/>
                    <a:pt x="508" y="151"/>
                  </a:cubicBezTo>
                  <a:cubicBezTo>
                    <a:pt x="508" y="151"/>
                    <a:pt x="508" y="151"/>
                    <a:pt x="508" y="151"/>
                  </a:cubicBezTo>
                  <a:cubicBezTo>
                    <a:pt x="508" y="151"/>
                    <a:pt x="508" y="151"/>
                    <a:pt x="508" y="150"/>
                  </a:cubicBezTo>
                  <a:cubicBezTo>
                    <a:pt x="508" y="150"/>
                    <a:pt x="508" y="150"/>
                    <a:pt x="508" y="150"/>
                  </a:cubicBezTo>
                  <a:cubicBezTo>
                    <a:pt x="508" y="150"/>
                    <a:pt x="508" y="150"/>
                    <a:pt x="508" y="150"/>
                  </a:cubicBezTo>
                  <a:cubicBezTo>
                    <a:pt x="508" y="150"/>
                    <a:pt x="508" y="150"/>
                    <a:pt x="508" y="150"/>
                  </a:cubicBezTo>
                  <a:cubicBezTo>
                    <a:pt x="508" y="150"/>
                    <a:pt x="508" y="150"/>
                    <a:pt x="508" y="150"/>
                  </a:cubicBezTo>
                  <a:cubicBezTo>
                    <a:pt x="508" y="149"/>
                    <a:pt x="508" y="149"/>
                    <a:pt x="508" y="149"/>
                  </a:cubicBezTo>
                  <a:cubicBezTo>
                    <a:pt x="508" y="149"/>
                    <a:pt x="508" y="149"/>
                    <a:pt x="508" y="149"/>
                  </a:cubicBezTo>
                  <a:cubicBezTo>
                    <a:pt x="508" y="149"/>
                    <a:pt x="508" y="149"/>
                    <a:pt x="508" y="149"/>
                  </a:cubicBezTo>
                  <a:cubicBezTo>
                    <a:pt x="508" y="149"/>
                    <a:pt x="508" y="149"/>
                    <a:pt x="508" y="149"/>
                  </a:cubicBezTo>
                  <a:cubicBezTo>
                    <a:pt x="508" y="148"/>
                    <a:pt x="508" y="148"/>
                    <a:pt x="508" y="148"/>
                  </a:cubicBezTo>
                  <a:cubicBezTo>
                    <a:pt x="508" y="148"/>
                    <a:pt x="508" y="148"/>
                    <a:pt x="508" y="148"/>
                  </a:cubicBezTo>
                  <a:cubicBezTo>
                    <a:pt x="508" y="148"/>
                    <a:pt x="508" y="148"/>
                    <a:pt x="508" y="148"/>
                  </a:cubicBezTo>
                  <a:cubicBezTo>
                    <a:pt x="508" y="148"/>
                    <a:pt x="508" y="148"/>
                    <a:pt x="508" y="148"/>
                  </a:cubicBezTo>
                  <a:cubicBezTo>
                    <a:pt x="508" y="148"/>
                    <a:pt x="508" y="147"/>
                    <a:pt x="508" y="147"/>
                  </a:cubicBezTo>
                  <a:cubicBezTo>
                    <a:pt x="508" y="147"/>
                    <a:pt x="508" y="147"/>
                    <a:pt x="508" y="147"/>
                  </a:cubicBezTo>
                  <a:cubicBezTo>
                    <a:pt x="508" y="147"/>
                    <a:pt x="508" y="147"/>
                    <a:pt x="508" y="147"/>
                  </a:cubicBezTo>
                  <a:cubicBezTo>
                    <a:pt x="508" y="147"/>
                    <a:pt x="508" y="147"/>
                    <a:pt x="508" y="147"/>
                  </a:cubicBezTo>
                  <a:cubicBezTo>
                    <a:pt x="508" y="146"/>
                    <a:pt x="508" y="146"/>
                    <a:pt x="508" y="146"/>
                  </a:cubicBezTo>
                  <a:cubicBezTo>
                    <a:pt x="508" y="146"/>
                    <a:pt x="508" y="146"/>
                    <a:pt x="508" y="146"/>
                  </a:cubicBezTo>
                  <a:cubicBezTo>
                    <a:pt x="508" y="146"/>
                    <a:pt x="508" y="146"/>
                    <a:pt x="508" y="146"/>
                  </a:cubicBezTo>
                  <a:cubicBezTo>
                    <a:pt x="508" y="146"/>
                    <a:pt x="508" y="146"/>
                    <a:pt x="508" y="145"/>
                  </a:cubicBezTo>
                  <a:cubicBezTo>
                    <a:pt x="508" y="145"/>
                    <a:pt x="508" y="145"/>
                    <a:pt x="508" y="145"/>
                  </a:cubicBezTo>
                  <a:cubicBezTo>
                    <a:pt x="508" y="145"/>
                    <a:pt x="508" y="145"/>
                    <a:pt x="508" y="145"/>
                  </a:cubicBezTo>
                  <a:cubicBezTo>
                    <a:pt x="508" y="145"/>
                    <a:pt x="508" y="145"/>
                    <a:pt x="508" y="145"/>
                  </a:cubicBezTo>
                  <a:cubicBezTo>
                    <a:pt x="508" y="145"/>
                    <a:pt x="508" y="145"/>
                    <a:pt x="508" y="144"/>
                  </a:cubicBezTo>
                  <a:cubicBezTo>
                    <a:pt x="508" y="144"/>
                    <a:pt x="508" y="144"/>
                    <a:pt x="508" y="144"/>
                  </a:cubicBezTo>
                  <a:cubicBezTo>
                    <a:pt x="508" y="144"/>
                    <a:pt x="508" y="144"/>
                    <a:pt x="508" y="144"/>
                  </a:cubicBezTo>
                  <a:cubicBezTo>
                    <a:pt x="508" y="144"/>
                    <a:pt x="508" y="144"/>
                    <a:pt x="508" y="144"/>
                  </a:cubicBezTo>
                  <a:cubicBezTo>
                    <a:pt x="508" y="144"/>
                    <a:pt x="508" y="144"/>
                    <a:pt x="508" y="143"/>
                  </a:cubicBezTo>
                  <a:cubicBezTo>
                    <a:pt x="508" y="143"/>
                    <a:pt x="508" y="143"/>
                    <a:pt x="508" y="143"/>
                  </a:cubicBezTo>
                  <a:cubicBezTo>
                    <a:pt x="508" y="143"/>
                    <a:pt x="508" y="143"/>
                    <a:pt x="508" y="143"/>
                  </a:cubicBezTo>
                  <a:cubicBezTo>
                    <a:pt x="508" y="143"/>
                    <a:pt x="508" y="143"/>
                    <a:pt x="508" y="143"/>
                  </a:cubicBezTo>
                  <a:cubicBezTo>
                    <a:pt x="508" y="143"/>
                    <a:pt x="508" y="143"/>
                    <a:pt x="508" y="143"/>
                  </a:cubicBezTo>
                  <a:cubicBezTo>
                    <a:pt x="508" y="142"/>
                    <a:pt x="508" y="142"/>
                    <a:pt x="508" y="142"/>
                  </a:cubicBezTo>
                  <a:cubicBezTo>
                    <a:pt x="508" y="142"/>
                    <a:pt x="508" y="142"/>
                    <a:pt x="508" y="142"/>
                  </a:cubicBezTo>
                  <a:cubicBezTo>
                    <a:pt x="508" y="142"/>
                    <a:pt x="508" y="142"/>
                    <a:pt x="508" y="142"/>
                  </a:cubicBezTo>
                  <a:cubicBezTo>
                    <a:pt x="508" y="138"/>
                    <a:pt x="508" y="134"/>
                    <a:pt x="507" y="130"/>
                  </a:cubicBezTo>
                  <a:cubicBezTo>
                    <a:pt x="459" y="82"/>
                    <a:pt x="421" y="44"/>
                    <a:pt x="414" y="40"/>
                  </a:cubicBezTo>
                  <a:cubicBezTo>
                    <a:pt x="410" y="36"/>
                    <a:pt x="404" y="28"/>
                    <a:pt x="399" y="25"/>
                  </a:cubicBezTo>
                  <a:cubicBezTo>
                    <a:pt x="395" y="21"/>
                    <a:pt x="392" y="19"/>
                    <a:pt x="387" y="16"/>
                  </a:cubicBezTo>
                  <a:cubicBezTo>
                    <a:pt x="377" y="10"/>
                    <a:pt x="372" y="7"/>
                    <a:pt x="368" y="7"/>
                  </a:cubicBezTo>
                  <a:cubicBezTo>
                    <a:pt x="363" y="7"/>
                    <a:pt x="360" y="11"/>
                    <a:pt x="353" y="23"/>
                  </a:cubicBezTo>
                  <a:cubicBezTo>
                    <a:pt x="340" y="19"/>
                    <a:pt x="339" y="0"/>
                    <a:pt x="325" y="0"/>
                  </a:cubicBezTo>
                </a:path>
              </a:pathLst>
            </a:custGeom>
            <a:solidFill>
              <a:srgbClr val="365C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1"/>
            <p:cNvSpPr>
              <a:spLocks noEditPoints="1"/>
            </p:cNvSpPr>
            <p:nvPr/>
          </p:nvSpPr>
          <p:spPr bwMode="auto">
            <a:xfrm>
              <a:off x="8655051" y="4105275"/>
              <a:ext cx="554038" cy="554038"/>
            </a:xfrm>
            <a:custGeom>
              <a:avLst/>
              <a:gdLst>
                <a:gd name="T0" fmla="*/ 225 w 259"/>
                <a:gd name="T1" fmla="*/ 104 h 259"/>
                <a:gd name="T2" fmla="*/ 237 w 259"/>
                <a:gd name="T3" fmla="*/ 58 h 259"/>
                <a:gd name="T4" fmla="*/ 237 w 259"/>
                <a:gd name="T5" fmla="*/ 54 h 259"/>
                <a:gd name="T6" fmla="*/ 202 w 259"/>
                <a:gd name="T7" fmla="*/ 22 h 259"/>
                <a:gd name="T8" fmla="*/ 155 w 259"/>
                <a:gd name="T9" fmla="*/ 34 h 259"/>
                <a:gd name="T10" fmla="*/ 152 w 259"/>
                <a:gd name="T11" fmla="*/ 0 h 259"/>
                <a:gd name="T12" fmla="*/ 104 w 259"/>
                <a:gd name="T13" fmla="*/ 2 h 259"/>
                <a:gd name="T14" fmla="*/ 79 w 259"/>
                <a:gd name="T15" fmla="*/ 44 h 259"/>
                <a:gd name="T16" fmla="*/ 56 w 259"/>
                <a:gd name="T17" fmla="*/ 21 h 259"/>
                <a:gd name="T18" fmla="*/ 54 w 259"/>
                <a:gd name="T19" fmla="*/ 22 h 259"/>
                <a:gd name="T20" fmla="*/ 21 w 259"/>
                <a:gd name="T21" fmla="*/ 56 h 259"/>
                <a:gd name="T22" fmla="*/ 44 w 259"/>
                <a:gd name="T23" fmla="*/ 79 h 259"/>
                <a:gd name="T24" fmla="*/ 3 w 259"/>
                <a:gd name="T25" fmla="*/ 104 h 259"/>
                <a:gd name="T26" fmla="*/ 0 w 259"/>
                <a:gd name="T27" fmla="*/ 152 h 259"/>
                <a:gd name="T28" fmla="*/ 34 w 259"/>
                <a:gd name="T29" fmla="*/ 155 h 259"/>
                <a:gd name="T30" fmla="*/ 22 w 259"/>
                <a:gd name="T31" fmla="*/ 201 h 259"/>
                <a:gd name="T32" fmla="*/ 22 w 259"/>
                <a:gd name="T33" fmla="*/ 205 h 259"/>
                <a:gd name="T34" fmla="*/ 56 w 259"/>
                <a:gd name="T35" fmla="*/ 238 h 259"/>
                <a:gd name="T36" fmla="*/ 79 w 259"/>
                <a:gd name="T37" fmla="*/ 215 h 259"/>
                <a:gd name="T38" fmla="*/ 104 w 259"/>
                <a:gd name="T39" fmla="*/ 256 h 259"/>
                <a:gd name="T40" fmla="*/ 152 w 259"/>
                <a:gd name="T41" fmla="*/ 259 h 259"/>
                <a:gd name="T42" fmla="*/ 155 w 259"/>
                <a:gd name="T43" fmla="*/ 225 h 259"/>
                <a:gd name="T44" fmla="*/ 201 w 259"/>
                <a:gd name="T45" fmla="*/ 237 h 259"/>
                <a:gd name="T46" fmla="*/ 237 w 259"/>
                <a:gd name="T47" fmla="*/ 205 h 259"/>
                <a:gd name="T48" fmla="*/ 237 w 259"/>
                <a:gd name="T49" fmla="*/ 201 h 259"/>
                <a:gd name="T50" fmla="*/ 225 w 259"/>
                <a:gd name="T51" fmla="*/ 155 h 259"/>
                <a:gd name="T52" fmla="*/ 259 w 259"/>
                <a:gd name="T53" fmla="*/ 152 h 259"/>
                <a:gd name="T54" fmla="*/ 256 w 259"/>
                <a:gd name="T55" fmla="*/ 104 h 259"/>
                <a:gd name="T56" fmla="*/ 137 w 259"/>
                <a:gd name="T57" fmla="*/ 176 h 259"/>
                <a:gd name="T58" fmla="*/ 83 w 259"/>
                <a:gd name="T59" fmla="*/ 122 h 259"/>
                <a:gd name="T60" fmla="*/ 129 w 259"/>
                <a:gd name="T61" fmla="*/ 82 h 259"/>
                <a:gd name="T62" fmla="*/ 176 w 259"/>
                <a:gd name="T63" fmla="*/ 13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59">
                  <a:moveTo>
                    <a:pt x="256" y="104"/>
                  </a:moveTo>
                  <a:cubicBezTo>
                    <a:pt x="225" y="104"/>
                    <a:pt x="225" y="104"/>
                    <a:pt x="225" y="104"/>
                  </a:cubicBezTo>
                  <a:cubicBezTo>
                    <a:pt x="223" y="96"/>
                    <a:pt x="220" y="87"/>
                    <a:pt x="215" y="80"/>
                  </a:cubicBezTo>
                  <a:cubicBezTo>
                    <a:pt x="237" y="58"/>
                    <a:pt x="237" y="58"/>
                    <a:pt x="237" y="58"/>
                  </a:cubicBezTo>
                  <a:cubicBezTo>
                    <a:pt x="238" y="57"/>
                    <a:pt x="238" y="57"/>
                    <a:pt x="238" y="56"/>
                  </a:cubicBezTo>
                  <a:cubicBezTo>
                    <a:pt x="238" y="55"/>
                    <a:pt x="238" y="55"/>
                    <a:pt x="237" y="54"/>
                  </a:cubicBezTo>
                  <a:cubicBezTo>
                    <a:pt x="205" y="22"/>
                    <a:pt x="205" y="22"/>
                    <a:pt x="205" y="22"/>
                  </a:cubicBezTo>
                  <a:cubicBezTo>
                    <a:pt x="204" y="21"/>
                    <a:pt x="202" y="21"/>
                    <a:pt x="202" y="22"/>
                  </a:cubicBezTo>
                  <a:cubicBezTo>
                    <a:pt x="179" y="44"/>
                    <a:pt x="179" y="44"/>
                    <a:pt x="179" y="44"/>
                  </a:cubicBezTo>
                  <a:cubicBezTo>
                    <a:pt x="172" y="39"/>
                    <a:pt x="163" y="36"/>
                    <a:pt x="155" y="34"/>
                  </a:cubicBezTo>
                  <a:cubicBezTo>
                    <a:pt x="155" y="2"/>
                    <a:pt x="155" y="2"/>
                    <a:pt x="155" y="2"/>
                  </a:cubicBezTo>
                  <a:cubicBezTo>
                    <a:pt x="155" y="1"/>
                    <a:pt x="154" y="0"/>
                    <a:pt x="152" y="0"/>
                  </a:cubicBezTo>
                  <a:cubicBezTo>
                    <a:pt x="106" y="0"/>
                    <a:pt x="106" y="0"/>
                    <a:pt x="106" y="0"/>
                  </a:cubicBezTo>
                  <a:cubicBezTo>
                    <a:pt x="105" y="0"/>
                    <a:pt x="104" y="1"/>
                    <a:pt x="104" y="2"/>
                  </a:cubicBezTo>
                  <a:cubicBezTo>
                    <a:pt x="104" y="34"/>
                    <a:pt x="104" y="34"/>
                    <a:pt x="104" y="34"/>
                  </a:cubicBezTo>
                  <a:cubicBezTo>
                    <a:pt x="95" y="36"/>
                    <a:pt x="87" y="39"/>
                    <a:pt x="79" y="44"/>
                  </a:cubicBezTo>
                  <a:cubicBezTo>
                    <a:pt x="58" y="22"/>
                    <a:pt x="58" y="22"/>
                    <a:pt x="58" y="22"/>
                  </a:cubicBezTo>
                  <a:cubicBezTo>
                    <a:pt x="57" y="22"/>
                    <a:pt x="57" y="21"/>
                    <a:pt x="56" y="21"/>
                  </a:cubicBezTo>
                  <a:cubicBezTo>
                    <a:pt x="56" y="21"/>
                    <a:pt x="56" y="21"/>
                    <a:pt x="56" y="21"/>
                  </a:cubicBezTo>
                  <a:cubicBezTo>
                    <a:pt x="55" y="21"/>
                    <a:pt x="55" y="22"/>
                    <a:pt x="54" y="22"/>
                  </a:cubicBezTo>
                  <a:cubicBezTo>
                    <a:pt x="22" y="54"/>
                    <a:pt x="22" y="54"/>
                    <a:pt x="22" y="54"/>
                  </a:cubicBezTo>
                  <a:cubicBezTo>
                    <a:pt x="22" y="55"/>
                    <a:pt x="21" y="55"/>
                    <a:pt x="21" y="56"/>
                  </a:cubicBezTo>
                  <a:cubicBezTo>
                    <a:pt x="21" y="57"/>
                    <a:pt x="22" y="57"/>
                    <a:pt x="22" y="58"/>
                  </a:cubicBezTo>
                  <a:cubicBezTo>
                    <a:pt x="44" y="79"/>
                    <a:pt x="44" y="79"/>
                    <a:pt x="44" y="79"/>
                  </a:cubicBezTo>
                  <a:cubicBezTo>
                    <a:pt x="39" y="87"/>
                    <a:pt x="36" y="95"/>
                    <a:pt x="34" y="104"/>
                  </a:cubicBezTo>
                  <a:cubicBezTo>
                    <a:pt x="3" y="104"/>
                    <a:pt x="3" y="104"/>
                    <a:pt x="3" y="104"/>
                  </a:cubicBezTo>
                  <a:cubicBezTo>
                    <a:pt x="1" y="104"/>
                    <a:pt x="0" y="105"/>
                    <a:pt x="0" y="107"/>
                  </a:cubicBezTo>
                  <a:cubicBezTo>
                    <a:pt x="0" y="152"/>
                    <a:pt x="0" y="152"/>
                    <a:pt x="0" y="152"/>
                  </a:cubicBezTo>
                  <a:cubicBezTo>
                    <a:pt x="0" y="154"/>
                    <a:pt x="1" y="155"/>
                    <a:pt x="3" y="155"/>
                  </a:cubicBezTo>
                  <a:cubicBezTo>
                    <a:pt x="34" y="155"/>
                    <a:pt x="34" y="155"/>
                    <a:pt x="34" y="155"/>
                  </a:cubicBezTo>
                  <a:cubicBezTo>
                    <a:pt x="36" y="164"/>
                    <a:pt x="40" y="172"/>
                    <a:pt x="44" y="180"/>
                  </a:cubicBezTo>
                  <a:cubicBezTo>
                    <a:pt x="22" y="201"/>
                    <a:pt x="22" y="201"/>
                    <a:pt x="22" y="201"/>
                  </a:cubicBezTo>
                  <a:cubicBezTo>
                    <a:pt x="22" y="202"/>
                    <a:pt x="21" y="202"/>
                    <a:pt x="21" y="203"/>
                  </a:cubicBezTo>
                  <a:cubicBezTo>
                    <a:pt x="21" y="204"/>
                    <a:pt x="22" y="204"/>
                    <a:pt x="22" y="205"/>
                  </a:cubicBezTo>
                  <a:cubicBezTo>
                    <a:pt x="54" y="237"/>
                    <a:pt x="54" y="237"/>
                    <a:pt x="54" y="237"/>
                  </a:cubicBezTo>
                  <a:cubicBezTo>
                    <a:pt x="55" y="237"/>
                    <a:pt x="56" y="238"/>
                    <a:pt x="56" y="238"/>
                  </a:cubicBezTo>
                  <a:cubicBezTo>
                    <a:pt x="57" y="238"/>
                    <a:pt x="57" y="237"/>
                    <a:pt x="58" y="237"/>
                  </a:cubicBezTo>
                  <a:cubicBezTo>
                    <a:pt x="79" y="215"/>
                    <a:pt x="79" y="215"/>
                    <a:pt x="79" y="215"/>
                  </a:cubicBezTo>
                  <a:cubicBezTo>
                    <a:pt x="87" y="219"/>
                    <a:pt x="95" y="223"/>
                    <a:pt x="104" y="225"/>
                  </a:cubicBezTo>
                  <a:cubicBezTo>
                    <a:pt x="104" y="256"/>
                    <a:pt x="104" y="256"/>
                    <a:pt x="104" y="256"/>
                  </a:cubicBezTo>
                  <a:cubicBezTo>
                    <a:pt x="104" y="258"/>
                    <a:pt x="105" y="259"/>
                    <a:pt x="106" y="259"/>
                  </a:cubicBezTo>
                  <a:cubicBezTo>
                    <a:pt x="152" y="259"/>
                    <a:pt x="152" y="259"/>
                    <a:pt x="152" y="259"/>
                  </a:cubicBezTo>
                  <a:cubicBezTo>
                    <a:pt x="154" y="259"/>
                    <a:pt x="155" y="258"/>
                    <a:pt x="155" y="256"/>
                  </a:cubicBezTo>
                  <a:cubicBezTo>
                    <a:pt x="155" y="225"/>
                    <a:pt x="155" y="225"/>
                    <a:pt x="155" y="225"/>
                  </a:cubicBezTo>
                  <a:cubicBezTo>
                    <a:pt x="163" y="223"/>
                    <a:pt x="172" y="220"/>
                    <a:pt x="179" y="215"/>
                  </a:cubicBezTo>
                  <a:cubicBezTo>
                    <a:pt x="201" y="237"/>
                    <a:pt x="201" y="237"/>
                    <a:pt x="201" y="237"/>
                  </a:cubicBezTo>
                  <a:cubicBezTo>
                    <a:pt x="202" y="238"/>
                    <a:pt x="204" y="238"/>
                    <a:pt x="205" y="237"/>
                  </a:cubicBezTo>
                  <a:cubicBezTo>
                    <a:pt x="237" y="205"/>
                    <a:pt x="237" y="205"/>
                    <a:pt x="237" y="205"/>
                  </a:cubicBezTo>
                  <a:cubicBezTo>
                    <a:pt x="238" y="204"/>
                    <a:pt x="238" y="204"/>
                    <a:pt x="238" y="203"/>
                  </a:cubicBezTo>
                  <a:cubicBezTo>
                    <a:pt x="238" y="202"/>
                    <a:pt x="238" y="202"/>
                    <a:pt x="237" y="201"/>
                  </a:cubicBezTo>
                  <a:cubicBezTo>
                    <a:pt x="215" y="179"/>
                    <a:pt x="215" y="179"/>
                    <a:pt x="215" y="179"/>
                  </a:cubicBezTo>
                  <a:cubicBezTo>
                    <a:pt x="219" y="172"/>
                    <a:pt x="223" y="164"/>
                    <a:pt x="225" y="155"/>
                  </a:cubicBezTo>
                  <a:cubicBezTo>
                    <a:pt x="256" y="155"/>
                    <a:pt x="256" y="155"/>
                    <a:pt x="256" y="155"/>
                  </a:cubicBezTo>
                  <a:cubicBezTo>
                    <a:pt x="258" y="155"/>
                    <a:pt x="259" y="154"/>
                    <a:pt x="259" y="152"/>
                  </a:cubicBezTo>
                  <a:cubicBezTo>
                    <a:pt x="259" y="107"/>
                    <a:pt x="259" y="107"/>
                    <a:pt x="259" y="107"/>
                  </a:cubicBezTo>
                  <a:cubicBezTo>
                    <a:pt x="259" y="105"/>
                    <a:pt x="258" y="104"/>
                    <a:pt x="256" y="104"/>
                  </a:cubicBezTo>
                  <a:close/>
                  <a:moveTo>
                    <a:pt x="176" y="138"/>
                  </a:moveTo>
                  <a:cubicBezTo>
                    <a:pt x="173" y="157"/>
                    <a:pt x="157" y="173"/>
                    <a:pt x="137" y="176"/>
                  </a:cubicBezTo>
                  <a:cubicBezTo>
                    <a:pt x="121" y="179"/>
                    <a:pt x="104" y="173"/>
                    <a:pt x="94" y="160"/>
                  </a:cubicBezTo>
                  <a:cubicBezTo>
                    <a:pt x="85" y="149"/>
                    <a:pt x="81" y="135"/>
                    <a:pt x="83" y="122"/>
                  </a:cubicBezTo>
                  <a:cubicBezTo>
                    <a:pt x="86" y="102"/>
                    <a:pt x="102" y="86"/>
                    <a:pt x="121" y="83"/>
                  </a:cubicBezTo>
                  <a:cubicBezTo>
                    <a:pt x="124" y="83"/>
                    <a:pt x="127" y="82"/>
                    <a:pt x="129" y="82"/>
                  </a:cubicBezTo>
                  <a:cubicBezTo>
                    <a:pt x="143" y="82"/>
                    <a:pt x="156" y="88"/>
                    <a:pt x="165" y="99"/>
                  </a:cubicBezTo>
                  <a:cubicBezTo>
                    <a:pt x="174" y="110"/>
                    <a:pt x="178" y="124"/>
                    <a:pt x="176" y="1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2"/>
            <p:cNvSpPr>
              <a:spLocks noEditPoints="1"/>
            </p:cNvSpPr>
            <p:nvPr/>
          </p:nvSpPr>
          <p:spPr bwMode="auto">
            <a:xfrm>
              <a:off x="8834438" y="4284663"/>
              <a:ext cx="195263" cy="195263"/>
            </a:xfrm>
            <a:custGeom>
              <a:avLst/>
              <a:gdLst>
                <a:gd name="T0" fmla="*/ 54 w 91"/>
                <a:gd name="T1" fmla="*/ 5 h 91"/>
                <a:gd name="T2" fmla="*/ 6 w 91"/>
                <a:gd name="T3" fmla="*/ 53 h 91"/>
                <a:gd name="T4" fmla="*/ 38 w 91"/>
                <a:gd name="T5" fmla="*/ 85 h 91"/>
                <a:gd name="T6" fmla="*/ 85 w 91"/>
                <a:gd name="T7" fmla="*/ 37 h 91"/>
                <a:gd name="T8" fmla="*/ 54 w 91"/>
                <a:gd name="T9" fmla="*/ 5 h 91"/>
                <a:gd name="T10" fmla="*/ 71 w 91"/>
                <a:gd name="T11" fmla="*/ 51 h 91"/>
                <a:gd name="T12" fmla="*/ 52 w 91"/>
                <a:gd name="T13" fmla="*/ 71 h 91"/>
                <a:gd name="T14" fmla="*/ 20 w 91"/>
                <a:gd name="T15" fmla="*/ 39 h 91"/>
                <a:gd name="T16" fmla="*/ 39 w 91"/>
                <a:gd name="T17" fmla="*/ 19 h 91"/>
                <a:gd name="T18" fmla="*/ 71 w 91"/>
                <a:gd name="T1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54" y="5"/>
                  </a:moveTo>
                  <a:cubicBezTo>
                    <a:pt x="25" y="0"/>
                    <a:pt x="0" y="25"/>
                    <a:pt x="6" y="53"/>
                  </a:cubicBezTo>
                  <a:cubicBezTo>
                    <a:pt x="9" y="69"/>
                    <a:pt x="22" y="82"/>
                    <a:pt x="38" y="85"/>
                  </a:cubicBezTo>
                  <a:cubicBezTo>
                    <a:pt x="66" y="91"/>
                    <a:pt x="91" y="66"/>
                    <a:pt x="85" y="37"/>
                  </a:cubicBezTo>
                  <a:cubicBezTo>
                    <a:pt x="82" y="21"/>
                    <a:pt x="70" y="8"/>
                    <a:pt x="54" y="5"/>
                  </a:cubicBezTo>
                  <a:close/>
                  <a:moveTo>
                    <a:pt x="71" y="51"/>
                  </a:moveTo>
                  <a:cubicBezTo>
                    <a:pt x="69" y="61"/>
                    <a:pt x="61" y="69"/>
                    <a:pt x="52" y="71"/>
                  </a:cubicBezTo>
                  <a:cubicBezTo>
                    <a:pt x="32" y="75"/>
                    <a:pt x="15" y="58"/>
                    <a:pt x="20" y="39"/>
                  </a:cubicBezTo>
                  <a:cubicBezTo>
                    <a:pt x="22" y="29"/>
                    <a:pt x="30" y="22"/>
                    <a:pt x="39" y="19"/>
                  </a:cubicBezTo>
                  <a:cubicBezTo>
                    <a:pt x="59" y="15"/>
                    <a:pt x="76" y="32"/>
                    <a:pt x="71"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
            <p:cNvSpPr>
              <a:spLocks noEditPoints="1"/>
            </p:cNvSpPr>
            <p:nvPr/>
          </p:nvSpPr>
          <p:spPr bwMode="auto">
            <a:xfrm>
              <a:off x="9175751" y="4038600"/>
              <a:ext cx="382588" cy="382588"/>
            </a:xfrm>
            <a:custGeom>
              <a:avLst/>
              <a:gdLst>
                <a:gd name="T0" fmla="*/ 171 w 179"/>
                <a:gd name="T1" fmla="*/ 52 h 179"/>
                <a:gd name="T2" fmla="*/ 149 w 179"/>
                <a:gd name="T3" fmla="*/ 55 h 179"/>
                <a:gd name="T4" fmla="*/ 148 w 179"/>
                <a:gd name="T5" fmla="*/ 24 h 179"/>
                <a:gd name="T6" fmla="*/ 121 w 179"/>
                <a:gd name="T7" fmla="*/ 5 h 179"/>
                <a:gd name="T8" fmla="*/ 107 w 179"/>
                <a:gd name="T9" fmla="*/ 24 h 179"/>
                <a:gd name="T10" fmla="*/ 90 w 179"/>
                <a:gd name="T11" fmla="*/ 21 h 179"/>
                <a:gd name="T12" fmla="*/ 82 w 179"/>
                <a:gd name="T13" fmla="*/ 0 h 179"/>
                <a:gd name="T14" fmla="*/ 50 w 179"/>
                <a:gd name="T15" fmla="*/ 11 h 179"/>
                <a:gd name="T16" fmla="*/ 42 w 179"/>
                <a:gd name="T17" fmla="*/ 41 h 179"/>
                <a:gd name="T18" fmla="*/ 23 w 179"/>
                <a:gd name="T19" fmla="*/ 31 h 179"/>
                <a:gd name="T20" fmla="*/ 6 w 179"/>
                <a:gd name="T21" fmla="*/ 59 h 179"/>
                <a:gd name="T22" fmla="*/ 24 w 179"/>
                <a:gd name="T23" fmla="*/ 72 h 179"/>
                <a:gd name="T24" fmla="*/ 2 w 179"/>
                <a:gd name="T25" fmla="*/ 94 h 179"/>
                <a:gd name="T26" fmla="*/ 1 w 179"/>
                <a:gd name="T27" fmla="*/ 97 h 179"/>
                <a:gd name="T28" fmla="*/ 12 w 179"/>
                <a:gd name="T29" fmla="*/ 129 h 179"/>
                <a:gd name="T30" fmla="*/ 42 w 179"/>
                <a:gd name="T31" fmla="*/ 137 h 179"/>
                <a:gd name="T32" fmla="*/ 31 w 179"/>
                <a:gd name="T33" fmla="*/ 157 h 179"/>
                <a:gd name="T34" fmla="*/ 59 w 179"/>
                <a:gd name="T35" fmla="*/ 174 h 179"/>
                <a:gd name="T36" fmla="*/ 62 w 179"/>
                <a:gd name="T37" fmla="*/ 173 h 179"/>
                <a:gd name="T38" fmla="*/ 90 w 179"/>
                <a:gd name="T39" fmla="*/ 157 h 179"/>
                <a:gd name="T40" fmla="*/ 96 w 179"/>
                <a:gd name="T41" fmla="*/ 178 h 179"/>
                <a:gd name="T42" fmla="*/ 98 w 179"/>
                <a:gd name="T43" fmla="*/ 179 h 179"/>
                <a:gd name="T44" fmla="*/ 129 w 179"/>
                <a:gd name="T45" fmla="*/ 170 h 179"/>
                <a:gd name="T46" fmla="*/ 124 w 179"/>
                <a:gd name="T47" fmla="*/ 148 h 179"/>
                <a:gd name="T48" fmla="*/ 155 w 179"/>
                <a:gd name="T49" fmla="*/ 148 h 179"/>
                <a:gd name="T50" fmla="*/ 174 w 179"/>
                <a:gd name="T51" fmla="*/ 120 h 179"/>
                <a:gd name="T52" fmla="*/ 173 w 179"/>
                <a:gd name="T53" fmla="*/ 117 h 179"/>
                <a:gd name="T54" fmla="*/ 158 w 179"/>
                <a:gd name="T55" fmla="*/ 90 h 179"/>
                <a:gd name="T56" fmla="*/ 179 w 179"/>
                <a:gd name="T57" fmla="*/ 83 h 179"/>
                <a:gd name="T58" fmla="*/ 104 w 179"/>
                <a:gd name="T59" fmla="*/ 117 h 179"/>
                <a:gd name="T60" fmla="*/ 59 w 179"/>
                <a:gd name="T61" fmla="*/ 91 h 179"/>
                <a:gd name="T62" fmla="*/ 90 w 179"/>
                <a:gd name="T63" fmla="*/ 58 h 179"/>
                <a:gd name="T64" fmla="*/ 104 w 179"/>
                <a:gd name="T65"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9" h="179">
                  <a:moveTo>
                    <a:pt x="179" y="81"/>
                  </a:moveTo>
                  <a:cubicBezTo>
                    <a:pt x="171" y="52"/>
                    <a:pt x="171" y="52"/>
                    <a:pt x="171" y="52"/>
                  </a:cubicBezTo>
                  <a:cubicBezTo>
                    <a:pt x="171" y="50"/>
                    <a:pt x="170" y="50"/>
                    <a:pt x="168" y="50"/>
                  </a:cubicBezTo>
                  <a:cubicBezTo>
                    <a:pt x="149" y="55"/>
                    <a:pt x="149" y="55"/>
                    <a:pt x="149" y="55"/>
                  </a:cubicBezTo>
                  <a:cubicBezTo>
                    <a:pt x="146" y="50"/>
                    <a:pt x="142" y="46"/>
                    <a:pt x="138" y="42"/>
                  </a:cubicBezTo>
                  <a:cubicBezTo>
                    <a:pt x="148" y="24"/>
                    <a:pt x="148" y="24"/>
                    <a:pt x="148" y="24"/>
                  </a:cubicBezTo>
                  <a:cubicBezTo>
                    <a:pt x="149" y="23"/>
                    <a:pt x="149" y="21"/>
                    <a:pt x="147" y="21"/>
                  </a:cubicBezTo>
                  <a:cubicBezTo>
                    <a:pt x="121" y="5"/>
                    <a:pt x="121" y="5"/>
                    <a:pt x="121" y="5"/>
                  </a:cubicBezTo>
                  <a:cubicBezTo>
                    <a:pt x="120" y="4"/>
                    <a:pt x="118" y="5"/>
                    <a:pt x="117" y="6"/>
                  </a:cubicBezTo>
                  <a:cubicBezTo>
                    <a:pt x="107" y="24"/>
                    <a:pt x="107" y="24"/>
                    <a:pt x="107" y="24"/>
                  </a:cubicBezTo>
                  <a:cubicBezTo>
                    <a:pt x="102" y="22"/>
                    <a:pt x="96" y="21"/>
                    <a:pt x="90" y="21"/>
                  </a:cubicBezTo>
                  <a:cubicBezTo>
                    <a:pt x="90" y="21"/>
                    <a:pt x="90" y="21"/>
                    <a:pt x="90" y="21"/>
                  </a:cubicBezTo>
                  <a:cubicBezTo>
                    <a:pt x="85" y="2"/>
                    <a:pt x="85" y="2"/>
                    <a:pt x="85" y="2"/>
                  </a:cubicBezTo>
                  <a:cubicBezTo>
                    <a:pt x="85" y="1"/>
                    <a:pt x="83" y="0"/>
                    <a:pt x="82" y="0"/>
                  </a:cubicBezTo>
                  <a:cubicBezTo>
                    <a:pt x="52" y="8"/>
                    <a:pt x="52" y="8"/>
                    <a:pt x="52" y="8"/>
                  </a:cubicBezTo>
                  <a:cubicBezTo>
                    <a:pt x="51" y="8"/>
                    <a:pt x="50" y="10"/>
                    <a:pt x="50" y="11"/>
                  </a:cubicBezTo>
                  <a:cubicBezTo>
                    <a:pt x="56" y="31"/>
                    <a:pt x="56" y="31"/>
                    <a:pt x="56" y="31"/>
                  </a:cubicBezTo>
                  <a:cubicBezTo>
                    <a:pt x="51" y="34"/>
                    <a:pt x="46" y="37"/>
                    <a:pt x="42" y="41"/>
                  </a:cubicBezTo>
                  <a:cubicBezTo>
                    <a:pt x="24" y="31"/>
                    <a:pt x="24" y="31"/>
                    <a:pt x="24" y="31"/>
                  </a:cubicBezTo>
                  <a:cubicBezTo>
                    <a:pt x="24" y="31"/>
                    <a:pt x="23" y="31"/>
                    <a:pt x="23" y="31"/>
                  </a:cubicBezTo>
                  <a:cubicBezTo>
                    <a:pt x="22" y="31"/>
                    <a:pt x="21" y="31"/>
                    <a:pt x="21" y="32"/>
                  </a:cubicBezTo>
                  <a:cubicBezTo>
                    <a:pt x="6" y="59"/>
                    <a:pt x="6" y="59"/>
                    <a:pt x="6" y="59"/>
                  </a:cubicBezTo>
                  <a:cubicBezTo>
                    <a:pt x="5" y="60"/>
                    <a:pt x="5" y="61"/>
                    <a:pt x="7" y="62"/>
                  </a:cubicBezTo>
                  <a:cubicBezTo>
                    <a:pt x="24" y="72"/>
                    <a:pt x="24" y="72"/>
                    <a:pt x="24" y="72"/>
                  </a:cubicBezTo>
                  <a:cubicBezTo>
                    <a:pt x="23" y="78"/>
                    <a:pt x="22" y="83"/>
                    <a:pt x="22" y="89"/>
                  </a:cubicBezTo>
                  <a:cubicBezTo>
                    <a:pt x="2" y="94"/>
                    <a:pt x="2" y="94"/>
                    <a:pt x="2" y="94"/>
                  </a:cubicBezTo>
                  <a:cubicBezTo>
                    <a:pt x="2" y="95"/>
                    <a:pt x="1" y="95"/>
                    <a:pt x="1" y="96"/>
                  </a:cubicBezTo>
                  <a:cubicBezTo>
                    <a:pt x="0" y="96"/>
                    <a:pt x="0" y="97"/>
                    <a:pt x="1" y="97"/>
                  </a:cubicBezTo>
                  <a:cubicBezTo>
                    <a:pt x="9" y="127"/>
                    <a:pt x="9" y="127"/>
                    <a:pt x="9" y="127"/>
                  </a:cubicBezTo>
                  <a:cubicBezTo>
                    <a:pt x="9" y="128"/>
                    <a:pt x="10" y="129"/>
                    <a:pt x="12" y="129"/>
                  </a:cubicBezTo>
                  <a:cubicBezTo>
                    <a:pt x="31" y="124"/>
                    <a:pt x="31" y="124"/>
                    <a:pt x="31" y="124"/>
                  </a:cubicBezTo>
                  <a:cubicBezTo>
                    <a:pt x="34" y="129"/>
                    <a:pt x="38" y="133"/>
                    <a:pt x="42" y="137"/>
                  </a:cubicBezTo>
                  <a:cubicBezTo>
                    <a:pt x="32" y="155"/>
                    <a:pt x="32" y="155"/>
                    <a:pt x="32" y="155"/>
                  </a:cubicBezTo>
                  <a:cubicBezTo>
                    <a:pt x="31" y="155"/>
                    <a:pt x="31" y="156"/>
                    <a:pt x="31" y="157"/>
                  </a:cubicBezTo>
                  <a:cubicBezTo>
                    <a:pt x="31" y="157"/>
                    <a:pt x="32" y="158"/>
                    <a:pt x="32" y="158"/>
                  </a:cubicBezTo>
                  <a:cubicBezTo>
                    <a:pt x="59" y="174"/>
                    <a:pt x="59" y="174"/>
                    <a:pt x="59" y="174"/>
                  </a:cubicBezTo>
                  <a:cubicBezTo>
                    <a:pt x="60" y="174"/>
                    <a:pt x="60" y="174"/>
                    <a:pt x="61" y="174"/>
                  </a:cubicBezTo>
                  <a:cubicBezTo>
                    <a:pt x="62" y="174"/>
                    <a:pt x="62" y="173"/>
                    <a:pt x="62" y="173"/>
                  </a:cubicBezTo>
                  <a:cubicBezTo>
                    <a:pt x="73" y="155"/>
                    <a:pt x="73" y="155"/>
                    <a:pt x="73" y="155"/>
                  </a:cubicBezTo>
                  <a:cubicBezTo>
                    <a:pt x="78" y="157"/>
                    <a:pt x="84" y="157"/>
                    <a:pt x="90" y="157"/>
                  </a:cubicBezTo>
                  <a:cubicBezTo>
                    <a:pt x="95" y="177"/>
                    <a:pt x="95" y="177"/>
                    <a:pt x="95" y="177"/>
                  </a:cubicBezTo>
                  <a:cubicBezTo>
                    <a:pt x="95" y="178"/>
                    <a:pt x="95" y="178"/>
                    <a:pt x="96" y="178"/>
                  </a:cubicBezTo>
                  <a:cubicBezTo>
                    <a:pt x="96" y="179"/>
                    <a:pt x="97" y="179"/>
                    <a:pt x="97" y="179"/>
                  </a:cubicBezTo>
                  <a:cubicBezTo>
                    <a:pt x="98" y="179"/>
                    <a:pt x="98" y="179"/>
                    <a:pt x="98" y="179"/>
                  </a:cubicBezTo>
                  <a:cubicBezTo>
                    <a:pt x="128" y="171"/>
                    <a:pt x="128" y="171"/>
                    <a:pt x="128" y="171"/>
                  </a:cubicBezTo>
                  <a:cubicBezTo>
                    <a:pt x="128" y="171"/>
                    <a:pt x="129" y="170"/>
                    <a:pt x="129" y="170"/>
                  </a:cubicBezTo>
                  <a:cubicBezTo>
                    <a:pt x="129" y="169"/>
                    <a:pt x="129" y="168"/>
                    <a:pt x="129" y="168"/>
                  </a:cubicBezTo>
                  <a:cubicBezTo>
                    <a:pt x="124" y="148"/>
                    <a:pt x="124" y="148"/>
                    <a:pt x="124" y="148"/>
                  </a:cubicBezTo>
                  <a:cubicBezTo>
                    <a:pt x="129" y="145"/>
                    <a:pt x="134" y="142"/>
                    <a:pt x="138" y="138"/>
                  </a:cubicBezTo>
                  <a:cubicBezTo>
                    <a:pt x="155" y="148"/>
                    <a:pt x="155" y="148"/>
                    <a:pt x="155" y="148"/>
                  </a:cubicBezTo>
                  <a:cubicBezTo>
                    <a:pt x="157" y="148"/>
                    <a:pt x="158" y="148"/>
                    <a:pt x="159" y="147"/>
                  </a:cubicBezTo>
                  <a:cubicBezTo>
                    <a:pt x="174" y="120"/>
                    <a:pt x="174" y="120"/>
                    <a:pt x="174" y="120"/>
                  </a:cubicBezTo>
                  <a:cubicBezTo>
                    <a:pt x="174" y="120"/>
                    <a:pt x="175" y="119"/>
                    <a:pt x="174" y="118"/>
                  </a:cubicBezTo>
                  <a:cubicBezTo>
                    <a:pt x="174" y="118"/>
                    <a:pt x="174" y="117"/>
                    <a:pt x="173" y="117"/>
                  </a:cubicBezTo>
                  <a:cubicBezTo>
                    <a:pt x="156" y="107"/>
                    <a:pt x="156" y="107"/>
                    <a:pt x="156" y="107"/>
                  </a:cubicBezTo>
                  <a:cubicBezTo>
                    <a:pt x="157" y="101"/>
                    <a:pt x="158" y="95"/>
                    <a:pt x="158" y="90"/>
                  </a:cubicBezTo>
                  <a:cubicBezTo>
                    <a:pt x="177" y="84"/>
                    <a:pt x="177" y="84"/>
                    <a:pt x="177" y="84"/>
                  </a:cubicBezTo>
                  <a:cubicBezTo>
                    <a:pt x="178" y="84"/>
                    <a:pt x="179" y="84"/>
                    <a:pt x="179" y="83"/>
                  </a:cubicBezTo>
                  <a:cubicBezTo>
                    <a:pt x="179" y="83"/>
                    <a:pt x="179" y="82"/>
                    <a:pt x="179" y="81"/>
                  </a:cubicBezTo>
                  <a:close/>
                  <a:moveTo>
                    <a:pt x="104" y="117"/>
                  </a:moveTo>
                  <a:cubicBezTo>
                    <a:pt x="99" y="120"/>
                    <a:pt x="95" y="121"/>
                    <a:pt x="90" y="121"/>
                  </a:cubicBezTo>
                  <a:cubicBezTo>
                    <a:pt x="73" y="121"/>
                    <a:pt x="60" y="108"/>
                    <a:pt x="59" y="91"/>
                  </a:cubicBezTo>
                  <a:cubicBezTo>
                    <a:pt x="58" y="79"/>
                    <a:pt x="65" y="67"/>
                    <a:pt x="76" y="61"/>
                  </a:cubicBezTo>
                  <a:cubicBezTo>
                    <a:pt x="80" y="59"/>
                    <a:pt x="85" y="58"/>
                    <a:pt x="90" y="58"/>
                  </a:cubicBezTo>
                  <a:cubicBezTo>
                    <a:pt x="106" y="58"/>
                    <a:pt x="120" y="71"/>
                    <a:pt x="121" y="87"/>
                  </a:cubicBezTo>
                  <a:cubicBezTo>
                    <a:pt x="122" y="100"/>
                    <a:pt x="115" y="112"/>
                    <a:pt x="104" y="1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4"/>
            <p:cNvSpPr>
              <a:spLocks noEditPoints="1"/>
            </p:cNvSpPr>
            <p:nvPr/>
          </p:nvSpPr>
          <p:spPr bwMode="auto">
            <a:xfrm>
              <a:off x="9304338" y="4167188"/>
              <a:ext cx="125413" cy="127000"/>
            </a:xfrm>
            <a:custGeom>
              <a:avLst/>
              <a:gdLst>
                <a:gd name="T0" fmla="*/ 36 w 59"/>
                <a:gd name="T1" fmla="*/ 4 h 59"/>
                <a:gd name="T2" fmla="*/ 5 w 59"/>
                <a:gd name="T3" fmla="*/ 35 h 59"/>
                <a:gd name="T4" fmla="*/ 24 w 59"/>
                <a:gd name="T5" fmla="*/ 55 h 59"/>
                <a:gd name="T6" fmla="*/ 55 w 59"/>
                <a:gd name="T7" fmla="*/ 24 h 59"/>
                <a:gd name="T8" fmla="*/ 36 w 59"/>
                <a:gd name="T9" fmla="*/ 4 h 59"/>
                <a:gd name="T10" fmla="*/ 46 w 59"/>
                <a:gd name="T11" fmla="*/ 33 h 59"/>
                <a:gd name="T12" fmla="*/ 33 w 59"/>
                <a:gd name="T13" fmla="*/ 45 h 59"/>
                <a:gd name="T14" fmla="*/ 14 w 59"/>
                <a:gd name="T15" fmla="*/ 26 h 59"/>
                <a:gd name="T16" fmla="*/ 27 w 59"/>
                <a:gd name="T17" fmla="*/ 14 h 59"/>
                <a:gd name="T18" fmla="*/ 46 w 59"/>
                <a:gd name="T19"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6" y="4"/>
                  </a:moveTo>
                  <a:cubicBezTo>
                    <a:pt x="17" y="0"/>
                    <a:pt x="0" y="17"/>
                    <a:pt x="5" y="35"/>
                  </a:cubicBezTo>
                  <a:cubicBezTo>
                    <a:pt x="7" y="45"/>
                    <a:pt x="14" y="53"/>
                    <a:pt x="24" y="55"/>
                  </a:cubicBezTo>
                  <a:cubicBezTo>
                    <a:pt x="43" y="59"/>
                    <a:pt x="59" y="42"/>
                    <a:pt x="55" y="24"/>
                  </a:cubicBezTo>
                  <a:cubicBezTo>
                    <a:pt x="53" y="14"/>
                    <a:pt x="45" y="6"/>
                    <a:pt x="36" y="4"/>
                  </a:cubicBezTo>
                  <a:close/>
                  <a:moveTo>
                    <a:pt x="46" y="33"/>
                  </a:moveTo>
                  <a:cubicBezTo>
                    <a:pt x="44" y="39"/>
                    <a:pt x="39" y="44"/>
                    <a:pt x="33" y="45"/>
                  </a:cubicBezTo>
                  <a:cubicBezTo>
                    <a:pt x="22" y="47"/>
                    <a:pt x="12" y="38"/>
                    <a:pt x="14" y="26"/>
                  </a:cubicBezTo>
                  <a:cubicBezTo>
                    <a:pt x="15" y="20"/>
                    <a:pt x="20" y="15"/>
                    <a:pt x="27" y="14"/>
                  </a:cubicBezTo>
                  <a:cubicBezTo>
                    <a:pt x="38" y="12"/>
                    <a:pt x="48" y="21"/>
                    <a:pt x="4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5" name="组合 114"/>
          <p:cNvGrpSpPr/>
          <p:nvPr/>
        </p:nvGrpSpPr>
        <p:grpSpPr>
          <a:xfrm>
            <a:off x="324779" y="3349631"/>
            <a:ext cx="2409898" cy="1723549"/>
            <a:chOff x="251520" y="1842378"/>
            <a:chExt cx="2409898" cy="1723549"/>
          </a:xfrm>
        </p:grpSpPr>
        <p:sp>
          <p:nvSpPr>
            <p:cNvPr id="92" name="文本框 91"/>
            <p:cNvSpPr txBox="1"/>
            <p:nvPr/>
          </p:nvSpPr>
          <p:spPr>
            <a:xfrm>
              <a:off x="251520" y="1842378"/>
              <a:ext cx="2196976" cy="400110"/>
            </a:xfrm>
            <a:prstGeom prst="rect">
              <a:avLst/>
            </a:prstGeom>
            <a:noFill/>
          </p:spPr>
          <p:txBody>
            <a:bodyPr wrap="square" rtlCol="0">
              <a:spAutoFit/>
            </a:bodyPr>
            <a:lstStyle/>
            <a:p>
              <a:r>
                <a:rPr lang="en-US" altLang="zh-CN" sz="2000" dirty="0" smtClean="0">
                  <a:solidFill>
                    <a:srgbClr val="00B050"/>
                  </a:solidFill>
                </a:rPr>
                <a:t>02</a:t>
              </a:r>
              <a:r>
                <a:rPr lang="en-US" altLang="zh-CN" sz="2000" dirty="0" smtClean="0">
                  <a:solidFill>
                    <a:schemeClr val="accent6">
                      <a:lumMod val="75000"/>
                    </a:schemeClr>
                  </a:solidFill>
                </a:rPr>
                <a:t>  </a:t>
              </a:r>
              <a:r>
                <a:rPr lang="zh-CN" altLang="en-US" sz="2000" dirty="0" smtClean="0"/>
                <a:t>控制</a:t>
              </a:r>
              <a:r>
                <a:rPr lang="en-US" altLang="zh-CN" sz="2000" dirty="0" smtClean="0"/>
                <a:t>/</a:t>
              </a:r>
              <a:r>
                <a:rPr lang="zh-CN" altLang="en-US" sz="2000" dirty="0" smtClean="0"/>
                <a:t>减少错误</a:t>
              </a:r>
              <a:endParaRPr lang="zh-CN" altLang="en-US" sz="2000" dirty="0"/>
            </a:p>
          </p:txBody>
        </p:sp>
        <p:sp>
          <p:nvSpPr>
            <p:cNvPr id="93" name="文本框 92"/>
            <p:cNvSpPr txBox="1"/>
            <p:nvPr/>
          </p:nvSpPr>
          <p:spPr>
            <a:xfrm>
              <a:off x="683568" y="2242488"/>
              <a:ext cx="1977850" cy="1323439"/>
            </a:xfrm>
            <a:prstGeom prst="rect">
              <a:avLst/>
            </a:prstGeom>
            <a:noFill/>
          </p:spPr>
          <p:txBody>
            <a:bodyPr wrap="square" rtlCol="0">
              <a:spAutoFit/>
            </a:bodyPr>
            <a:lstStyle/>
            <a:p>
              <a:pPr marL="285750" indent="-285750">
                <a:buFontTx/>
                <a:buChar char="-"/>
              </a:pPr>
              <a:r>
                <a:rPr lang="zh-CN" altLang="en-US" sz="1600" dirty="0" smtClean="0"/>
                <a:t>流量</a:t>
              </a:r>
              <a:r>
                <a:rPr lang="en-US" altLang="zh-CN" sz="1600" dirty="0" smtClean="0"/>
                <a:t>/</a:t>
              </a:r>
              <a:r>
                <a:rPr lang="zh-CN" altLang="en-US" sz="1600" dirty="0" smtClean="0"/>
                <a:t>容量预估</a:t>
              </a:r>
              <a:endParaRPr lang="en-US" altLang="zh-CN" sz="1600" dirty="0" smtClean="0"/>
            </a:p>
            <a:p>
              <a:pPr marL="285750" indent="-285750">
                <a:buFontTx/>
                <a:buChar char="-"/>
              </a:pPr>
              <a:r>
                <a:rPr lang="zh-CN" altLang="en-US" sz="1600" dirty="0" smtClean="0"/>
                <a:t>心跳检查</a:t>
              </a:r>
              <a:endParaRPr lang="en-US" altLang="zh-CN" sz="1600" dirty="0" smtClean="0"/>
            </a:p>
            <a:p>
              <a:pPr marL="285750" indent="-285750">
                <a:buFontTx/>
                <a:buChar char="-"/>
              </a:pPr>
              <a:r>
                <a:rPr lang="zh-CN" altLang="en-US" sz="1600" dirty="0" smtClean="0"/>
                <a:t>隔离</a:t>
              </a:r>
              <a:endParaRPr lang="en-US" altLang="zh-CN" sz="1600" dirty="0" smtClean="0"/>
            </a:p>
            <a:p>
              <a:pPr marL="742950" lvl="1" indent="-285750">
                <a:buFontTx/>
                <a:buChar char="-"/>
              </a:pPr>
              <a:r>
                <a:rPr lang="zh-CN" altLang="en-US" sz="1600" dirty="0" smtClean="0"/>
                <a:t>线程隔离</a:t>
              </a:r>
              <a:endParaRPr lang="en-US" altLang="zh-CN" sz="1600" dirty="0" smtClean="0"/>
            </a:p>
            <a:p>
              <a:pPr marL="742950" lvl="1" indent="-285750">
                <a:buFontTx/>
                <a:buChar char="-"/>
              </a:pPr>
              <a:r>
                <a:rPr lang="zh-CN" altLang="en-US" sz="1600" dirty="0" smtClean="0"/>
                <a:t>数据隔离</a:t>
              </a:r>
              <a:endParaRPr lang="zh-CN" altLang="en-US" sz="1600" dirty="0"/>
            </a:p>
          </p:txBody>
        </p:sp>
      </p:grpSp>
      <p:grpSp>
        <p:nvGrpSpPr>
          <p:cNvPr id="116" name="组合 115"/>
          <p:cNvGrpSpPr/>
          <p:nvPr/>
        </p:nvGrpSpPr>
        <p:grpSpPr>
          <a:xfrm>
            <a:off x="3531415" y="3615983"/>
            <a:ext cx="2664296" cy="1231107"/>
            <a:chOff x="395536" y="3303109"/>
            <a:chExt cx="2664296" cy="1231107"/>
          </a:xfrm>
        </p:grpSpPr>
        <p:sp>
          <p:nvSpPr>
            <p:cNvPr id="94" name="文本框 93"/>
            <p:cNvSpPr txBox="1"/>
            <p:nvPr/>
          </p:nvSpPr>
          <p:spPr>
            <a:xfrm>
              <a:off x="395536" y="3303109"/>
              <a:ext cx="2015634" cy="400110"/>
            </a:xfrm>
            <a:prstGeom prst="rect">
              <a:avLst/>
            </a:prstGeom>
            <a:noFill/>
          </p:spPr>
          <p:txBody>
            <a:bodyPr wrap="square" rtlCol="0">
              <a:spAutoFit/>
            </a:bodyPr>
            <a:lstStyle/>
            <a:p>
              <a:r>
                <a:rPr lang="en-US" altLang="zh-CN" sz="2000" dirty="0" smtClean="0">
                  <a:solidFill>
                    <a:srgbClr val="7030A0"/>
                  </a:solidFill>
                </a:rPr>
                <a:t>03</a:t>
              </a:r>
              <a:r>
                <a:rPr lang="en-US" altLang="zh-CN" sz="2000" dirty="0" smtClean="0"/>
                <a:t>   </a:t>
              </a:r>
              <a:r>
                <a:rPr lang="zh-CN" altLang="en-US" sz="2000" dirty="0" smtClean="0"/>
                <a:t>自动修复</a:t>
              </a:r>
              <a:endParaRPr lang="zh-CN" altLang="en-US" sz="2000" dirty="0"/>
            </a:p>
          </p:txBody>
        </p:sp>
        <p:sp>
          <p:nvSpPr>
            <p:cNvPr id="95" name="文本框 94"/>
            <p:cNvSpPr txBox="1"/>
            <p:nvPr/>
          </p:nvSpPr>
          <p:spPr>
            <a:xfrm>
              <a:off x="831346" y="3703219"/>
              <a:ext cx="2228486" cy="830997"/>
            </a:xfrm>
            <a:prstGeom prst="rect">
              <a:avLst/>
            </a:prstGeom>
            <a:noFill/>
          </p:spPr>
          <p:txBody>
            <a:bodyPr wrap="square" rtlCol="0">
              <a:spAutoFit/>
            </a:bodyPr>
            <a:lstStyle/>
            <a:p>
              <a:pPr marL="285750" indent="-285750">
                <a:buFontTx/>
                <a:buChar char="-"/>
              </a:pPr>
              <a:r>
                <a:rPr lang="zh-CN" altLang="en-US" sz="1600" dirty="0" smtClean="0"/>
                <a:t>重试、补偿</a:t>
              </a:r>
              <a:endParaRPr lang="en-US" altLang="zh-CN" sz="1600" dirty="0" smtClean="0"/>
            </a:p>
            <a:p>
              <a:pPr marL="285750" indent="-285750">
                <a:buFontTx/>
                <a:buChar char="-"/>
              </a:pPr>
              <a:r>
                <a:rPr lang="zh-CN" altLang="en-US" sz="1600" dirty="0" smtClean="0"/>
                <a:t>熔断、限流、降级</a:t>
              </a:r>
              <a:endParaRPr lang="en-US" altLang="zh-CN" sz="1600" dirty="0" smtClean="0"/>
            </a:p>
            <a:p>
              <a:pPr marL="285750" indent="-285750">
                <a:buFontTx/>
                <a:buChar char="-"/>
              </a:pPr>
              <a:r>
                <a:rPr lang="zh-CN" altLang="en-US" sz="1600" dirty="0" smtClean="0"/>
                <a:t>数据兜底</a:t>
              </a:r>
              <a:endParaRPr lang="zh-CN" altLang="en-US" sz="1600" dirty="0"/>
            </a:p>
          </p:txBody>
        </p:sp>
      </p:grpSp>
      <p:grpSp>
        <p:nvGrpSpPr>
          <p:cNvPr id="117" name="组合 116"/>
          <p:cNvGrpSpPr/>
          <p:nvPr/>
        </p:nvGrpSpPr>
        <p:grpSpPr>
          <a:xfrm>
            <a:off x="6575651" y="2922642"/>
            <a:ext cx="1872208" cy="1254088"/>
            <a:chOff x="3203848" y="3435846"/>
            <a:chExt cx="1872208" cy="1254088"/>
          </a:xfrm>
        </p:grpSpPr>
        <p:sp>
          <p:nvSpPr>
            <p:cNvPr id="97" name="文本框 96"/>
            <p:cNvSpPr txBox="1"/>
            <p:nvPr/>
          </p:nvSpPr>
          <p:spPr>
            <a:xfrm>
              <a:off x="3203848" y="3435846"/>
              <a:ext cx="1832673" cy="400110"/>
            </a:xfrm>
            <a:prstGeom prst="rect">
              <a:avLst/>
            </a:prstGeom>
            <a:noFill/>
          </p:spPr>
          <p:txBody>
            <a:bodyPr wrap="square" rtlCol="0">
              <a:spAutoFit/>
            </a:bodyPr>
            <a:lstStyle/>
            <a:p>
              <a:r>
                <a:rPr lang="en-US" altLang="zh-CN" sz="2000" dirty="0" smtClean="0">
                  <a:solidFill>
                    <a:schemeClr val="accent3">
                      <a:lumMod val="50000"/>
                    </a:schemeClr>
                  </a:solidFill>
                </a:rPr>
                <a:t>04</a:t>
              </a:r>
              <a:r>
                <a:rPr lang="en-US" altLang="zh-CN" sz="2000" dirty="0" smtClean="0"/>
                <a:t>  </a:t>
              </a:r>
              <a:r>
                <a:rPr lang="zh-CN" altLang="en-US" sz="2000" dirty="0" smtClean="0"/>
                <a:t>人工干预</a:t>
              </a:r>
              <a:endParaRPr lang="zh-CN" altLang="en-US" sz="2000" dirty="0"/>
            </a:p>
          </p:txBody>
        </p:sp>
        <p:sp>
          <p:nvSpPr>
            <p:cNvPr id="98" name="文本框 97"/>
            <p:cNvSpPr txBox="1"/>
            <p:nvPr/>
          </p:nvSpPr>
          <p:spPr>
            <a:xfrm>
              <a:off x="3374744" y="3828160"/>
              <a:ext cx="1701312" cy="861774"/>
            </a:xfrm>
            <a:prstGeom prst="rect">
              <a:avLst/>
            </a:prstGeom>
            <a:noFill/>
          </p:spPr>
          <p:txBody>
            <a:bodyPr wrap="square" rtlCol="0">
              <a:spAutoFit/>
            </a:bodyPr>
            <a:lstStyle/>
            <a:p>
              <a:pPr marL="285750" indent="-285750">
                <a:buFontTx/>
                <a:buChar char="-"/>
              </a:pPr>
              <a:r>
                <a:rPr lang="zh-CN" altLang="en-US" sz="1600" dirty="0" smtClean="0"/>
                <a:t>日志跟踪</a:t>
              </a:r>
              <a:endParaRPr lang="en-US" altLang="zh-CN" sz="1600" dirty="0" smtClean="0"/>
            </a:p>
            <a:p>
              <a:pPr marL="285750" indent="-285750">
                <a:buFontTx/>
                <a:buChar char="-"/>
              </a:pPr>
              <a:r>
                <a:rPr lang="zh-CN" altLang="en-US" sz="1600" dirty="0"/>
                <a:t>运</a:t>
              </a:r>
              <a:r>
                <a:rPr lang="zh-CN" altLang="en-US" sz="1600" dirty="0" smtClean="0"/>
                <a:t>维监控</a:t>
              </a:r>
              <a:endParaRPr lang="en-US" altLang="zh-CN" sz="1600" dirty="0" smtClean="0"/>
            </a:p>
            <a:p>
              <a:pPr marL="285750" indent="-285750">
                <a:buFontTx/>
                <a:buChar char="-"/>
              </a:pPr>
              <a:r>
                <a:rPr lang="zh-CN" altLang="en-US" sz="1600" dirty="0" smtClean="0"/>
                <a:t>故障预案</a:t>
              </a:r>
              <a:endParaRPr lang="zh-CN" altLang="en-US" sz="1600" dirty="0"/>
            </a:p>
          </p:txBody>
        </p:sp>
      </p:grpSp>
      <p:grpSp>
        <p:nvGrpSpPr>
          <p:cNvPr id="118" name="组合 117"/>
          <p:cNvGrpSpPr/>
          <p:nvPr/>
        </p:nvGrpSpPr>
        <p:grpSpPr>
          <a:xfrm>
            <a:off x="219047" y="1903037"/>
            <a:ext cx="1944216" cy="957620"/>
            <a:chOff x="5508104" y="3291830"/>
            <a:chExt cx="1944216" cy="957620"/>
          </a:xfrm>
        </p:grpSpPr>
        <p:sp>
          <p:nvSpPr>
            <p:cNvPr id="113" name="文本框 112"/>
            <p:cNvSpPr txBox="1"/>
            <p:nvPr/>
          </p:nvSpPr>
          <p:spPr>
            <a:xfrm>
              <a:off x="5508104" y="3291830"/>
              <a:ext cx="1648779" cy="400110"/>
            </a:xfrm>
            <a:prstGeom prst="rect">
              <a:avLst/>
            </a:prstGeom>
            <a:noFill/>
          </p:spPr>
          <p:txBody>
            <a:bodyPr wrap="square" rtlCol="0">
              <a:spAutoFit/>
            </a:bodyPr>
            <a:lstStyle/>
            <a:p>
              <a:r>
                <a:rPr lang="en-US" altLang="zh-CN" sz="2000" dirty="0" smtClean="0">
                  <a:solidFill>
                    <a:schemeClr val="accent6">
                      <a:lumMod val="75000"/>
                    </a:schemeClr>
                  </a:solidFill>
                </a:rPr>
                <a:t>01</a:t>
              </a:r>
              <a:r>
                <a:rPr lang="en-US" altLang="zh-CN" sz="2000" dirty="0" smtClean="0"/>
                <a:t>  </a:t>
              </a:r>
              <a:r>
                <a:rPr lang="zh-CN" altLang="en-US" sz="2000" dirty="0" smtClean="0"/>
                <a:t>产生原因</a:t>
              </a:r>
              <a:endParaRPr lang="zh-CN" altLang="en-US" sz="2000" dirty="0"/>
            </a:p>
          </p:txBody>
        </p:sp>
        <p:sp>
          <p:nvSpPr>
            <p:cNvPr id="114" name="文本框 113"/>
            <p:cNvSpPr txBox="1"/>
            <p:nvPr/>
          </p:nvSpPr>
          <p:spPr>
            <a:xfrm>
              <a:off x="5724128" y="3664675"/>
              <a:ext cx="1728192" cy="584775"/>
            </a:xfrm>
            <a:prstGeom prst="rect">
              <a:avLst/>
            </a:prstGeom>
            <a:noFill/>
          </p:spPr>
          <p:txBody>
            <a:bodyPr wrap="square" rtlCol="0">
              <a:spAutoFit/>
            </a:bodyPr>
            <a:lstStyle/>
            <a:p>
              <a:pPr marL="285750" indent="-285750">
                <a:buFontTx/>
                <a:buChar char="-"/>
              </a:pPr>
              <a:r>
                <a:rPr lang="zh-CN" altLang="en-US" sz="1600" dirty="0" smtClean="0"/>
                <a:t>第三态引入</a:t>
              </a:r>
              <a:endParaRPr lang="en-US" altLang="zh-CN" sz="1600" dirty="0" smtClean="0"/>
            </a:p>
            <a:p>
              <a:pPr marL="285750" indent="-285750">
                <a:buFontTx/>
                <a:buChar char="-"/>
              </a:pPr>
              <a:r>
                <a:rPr lang="zh-CN" altLang="en-US" sz="1600" dirty="0" smtClean="0"/>
                <a:t>流量上升</a:t>
              </a:r>
              <a:endParaRPr lang="zh-CN" altLang="en-US" sz="1600" dirty="0"/>
            </a:p>
          </p:txBody>
        </p:sp>
      </p:grpSp>
    </p:spTree>
    <p:extLst>
      <p:ext uri="{BB962C8B-B14F-4D97-AF65-F5344CB8AC3E}">
        <p14:creationId xmlns:p14="http://schemas.microsoft.com/office/powerpoint/2010/main" val="1423205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736304"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分布式问题</a:t>
            </a:r>
            <a:endParaRPr lang="zh-CN" altLang="en-US" sz="2800" dirty="0">
              <a:solidFill>
                <a:srgbClr val="507281"/>
              </a:solidFill>
              <a:latin typeface="+mj-lt"/>
              <a:ea typeface="+mj-ea"/>
              <a:cs typeface="+mj-cs"/>
            </a:endParaRPr>
          </a:p>
        </p:txBody>
      </p:sp>
      <p:sp>
        <p:nvSpPr>
          <p:cNvPr id="3" name="文本框 2"/>
          <p:cNvSpPr txBox="1"/>
          <p:nvPr/>
        </p:nvSpPr>
        <p:spPr>
          <a:xfrm>
            <a:off x="683568" y="803488"/>
            <a:ext cx="4032448" cy="400110"/>
          </a:xfrm>
          <a:prstGeom prst="rect">
            <a:avLst/>
          </a:prstGeom>
          <a:noFill/>
        </p:spPr>
        <p:txBody>
          <a:bodyPr wrap="square" rtlCol="0">
            <a:spAutoFit/>
          </a:bodyPr>
          <a:lstStyle/>
          <a:p>
            <a:r>
              <a:rPr lang="zh-CN" altLang="en-US" sz="2000" dirty="0" smtClean="0"/>
              <a:t>分布式理论的基石：</a:t>
            </a:r>
            <a:r>
              <a:rPr lang="en-US" altLang="zh-CN" sz="2000" dirty="0" smtClean="0"/>
              <a:t>CAP</a:t>
            </a:r>
            <a:endParaRPr lang="zh-CN" altLang="en-US" sz="2000" dirty="0"/>
          </a:p>
        </p:txBody>
      </p:sp>
      <p:grpSp>
        <p:nvGrpSpPr>
          <p:cNvPr id="52" name="组合 51"/>
          <p:cNvGrpSpPr/>
          <p:nvPr/>
        </p:nvGrpSpPr>
        <p:grpSpPr>
          <a:xfrm>
            <a:off x="233398" y="810437"/>
            <a:ext cx="407394" cy="370358"/>
            <a:chOff x="4432301" y="3667125"/>
            <a:chExt cx="1354138" cy="1354138"/>
          </a:xfrm>
        </p:grpSpPr>
        <p:sp>
          <p:nvSpPr>
            <p:cNvPr id="54" name="Oval 46"/>
            <p:cNvSpPr>
              <a:spLocks noChangeArrowheads="1"/>
            </p:cNvSpPr>
            <p:nvPr/>
          </p:nvSpPr>
          <p:spPr bwMode="auto">
            <a:xfrm>
              <a:off x="4432301" y="3667125"/>
              <a:ext cx="1354138" cy="1354138"/>
            </a:xfrm>
            <a:prstGeom prst="ellipse">
              <a:avLst/>
            </a:prstGeom>
            <a:solidFill>
              <a:srgbClr val="3A7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p:cNvSpPr>
              <a:spLocks/>
            </p:cNvSpPr>
            <p:nvPr/>
          </p:nvSpPr>
          <p:spPr bwMode="auto">
            <a:xfrm>
              <a:off x="4926013" y="3910013"/>
              <a:ext cx="833438" cy="1108075"/>
            </a:xfrm>
            <a:custGeom>
              <a:avLst/>
              <a:gdLst>
                <a:gd name="T0" fmla="*/ 89 w 389"/>
                <a:gd name="T1" fmla="*/ 0 h 517"/>
                <a:gd name="T2" fmla="*/ 78 w 389"/>
                <a:gd name="T3" fmla="*/ 15 h 517"/>
                <a:gd name="T4" fmla="*/ 79 w 389"/>
                <a:gd name="T5" fmla="*/ 30 h 517"/>
                <a:gd name="T6" fmla="*/ 80 w 389"/>
                <a:gd name="T7" fmla="*/ 30 h 517"/>
                <a:gd name="T8" fmla="*/ 70 w 389"/>
                <a:gd name="T9" fmla="*/ 52 h 517"/>
                <a:gd name="T10" fmla="*/ 73 w 389"/>
                <a:gd name="T11" fmla="*/ 55 h 517"/>
                <a:gd name="T12" fmla="*/ 68 w 389"/>
                <a:gd name="T13" fmla="*/ 55 h 517"/>
                <a:gd name="T14" fmla="*/ 51 w 389"/>
                <a:gd name="T15" fmla="*/ 84 h 517"/>
                <a:gd name="T16" fmla="*/ 55 w 389"/>
                <a:gd name="T17" fmla="*/ 135 h 517"/>
                <a:gd name="T18" fmla="*/ 41 w 389"/>
                <a:gd name="T19" fmla="*/ 202 h 517"/>
                <a:gd name="T20" fmla="*/ 9 w 389"/>
                <a:gd name="T21" fmla="*/ 324 h 517"/>
                <a:gd name="T22" fmla="*/ 3 w 389"/>
                <a:gd name="T23" fmla="*/ 344 h 517"/>
                <a:gd name="T24" fmla="*/ 7 w 389"/>
                <a:gd name="T25" fmla="*/ 394 h 517"/>
                <a:gd name="T26" fmla="*/ 127 w 389"/>
                <a:gd name="T27" fmla="*/ 517 h 517"/>
                <a:gd name="T28" fmla="*/ 389 w 389"/>
                <a:gd name="T29" fmla="*/ 296 h 517"/>
                <a:gd name="T30" fmla="*/ 115 w 389"/>
                <a:gd name="T31" fmla="*/ 22 h 517"/>
                <a:gd name="T32" fmla="*/ 99 w 389"/>
                <a:gd name="T33" fmla="*/ 6 h 517"/>
                <a:gd name="T34" fmla="*/ 89 w 389"/>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9" h="517">
                  <a:moveTo>
                    <a:pt x="89" y="0"/>
                  </a:moveTo>
                  <a:cubicBezTo>
                    <a:pt x="83" y="0"/>
                    <a:pt x="80" y="8"/>
                    <a:pt x="78" y="15"/>
                  </a:cubicBezTo>
                  <a:cubicBezTo>
                    <a:pt x="76" y="23"/>
                    <a:pt x="77" y="30"/>
                    <a:pt x="79" y="30"/>
                  </a:cubicBezTo>
                  <a:cubicBezTo>
                    <a:pt x="80" y="30"/>
                    <a:pt x="80" y="30"/>
                    <a:pt x="80" y="30"/>
                  </a:cubicBezTo>
                  <a:cubicBezTo>
                    <a:pt x="72" y="37"/>
                    <a:pt x="73" y="46"/>
                    <a:pt x="70" y="52"/>
                  </a:cubicBezTo>
                  <a:cubicBezTo>
                    <a:pt x="70" y="54"/>
                    <a:pt x="73" y="55"/>
                    <a:pt x="73" y="55"/>
                  </a:cubicBezTo>
                  <a:cubicBezTo>
                    <a:pt x="71" y="55"/>
                    <a:pt x="70" y="55"/>
                    <a:pt x="68" y="55"/>
                  </a:cubicBezTo>
                  <a:cubicBezTo>
                    <a:pt x="51" y="55"/>
                    <a:pt x="51" y="68"/>
                    <a:pt x="51" y="84"/>
                  </a:cubicBezTo>
                  <a:cubicBezTo>
                    <a:pt x="51" y="95"/>
                    <a:pt x="45" y="127"/>
                    <a:pt x="55" y="135"/>
                  </a:cubicBezTo>
                  <a:cubicBezTo>
                    <a:pt x="64" y="146"/>
                    <a:pt x="45" y="188"/>
                    <a:pt x="41" y="202"/>
                  </a:cubicBezTo>
                  <a:cubicBezTo>
                    <a:pt x="31" y="242"/>
                    <a:pt x="20" y="283"/>
                    <a:pt x="9" y="324"/>
                  </a:cubicBezTo>
                  <a:cubicBezTo>
                    <a:pt x="7" y="330"/>
                    <a:pt x="3" y="338"/>
                    <a:pt x="3" y="344"/>
                  </a:cubicBezTo>
                  <a:cubicBezTo>
                    <a:pt x="4" y="352"/>
                    <a:pt x="0" y="390"/>
                    <a:pt x="7" y="394"/>
                  </a:cubicBezTo>
                  <a:cubicBezTo>
                    <a:pt x="9" y="398"/>
                    <a:pt x="75" y="465"/>
                    <a:pt x="127" y="517"/>
                  </a:cubicBezTo>
                  <a:cubicBezTo>
                    <a:pt x="251" y="501"/>
                    <a:pt x="353" y="413"/>
                    <a:pt x="389" y="296"/>
                  </a:cubicBezTo>
                  <a:cubicBezTo>
                    <a:pt x="351" y="258"/>
                    <a:pt x="125" y="31"/>
                    <a:pt x="115" y="22"/>
                  </a:cubicBezTo>
                  <a:cubicBezTo>
                    <a:pt x="110" y="17"/>
                    <a:pt x="105" y="11"/>
                    <a:pt x="99" y="6"/>
                  </a:cubicBezTo>
                  <a:cubicBezTo>
                    <a:pt x="95" y="2"/>
                    <a:pt x="92" y="0"/>
                    <a:pt x="89" y="0"/>
                  </a:cubicBezTo>
                </a:path>
              </a:pathLst>
            </a:custGeom>
            <a:solidFill>
              <a:srgbClr val="2E5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5091113" y="3916363"/>
              <a:ext cx="50800" cy="55563"/>
            </a:xfrm>
            <a:custGeom>
              <a:avLst/>
              <a:gdLst>
                <a:gd name="T0" fmla="*/ 24 w 24"/>
                <a:gd name="T1" fmla="*/ 25 h 26"/>
                <a:gd name="T2" fmla="*/ 24 w 24"/>
                <a:gd name="T3" fmla="*/ 9 h 26"/>
                <a:gd name="T4" fmla="*/ 13 w 24"/>
                <a:gd name="T5" fmla="*/ 0 h 26"/>
                <a:gd name="T6" fmla="*/ 12 w 24"/>
                <a:gd name="T7" fmla="*/ 0 h 26"/>
                <a:gd name="T8" fmla="*/ 0 w 24"/>
                <a:gd name="T9" fmla="*/ 9 h 26"/>
                <a:gd name="T10" fmla="*/ 0 w 24"/>
                <a:gd name="T11" fmla="*/ 26 h 26"/>
                <a:gd name="T12" fmla="*/ 12 w 24"/>
                <a:gd name="T13" fmla="*/ 22 h 26"/>
                <a:gd name="T14" fmla="*/ 24 w 24"/>
                <a:gd name="T15" fmla="*/ 25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6">
                  <a:moveTo>
                    <a:pt x="24" y="25"/>
                  </a:moveTo>
                  <a:cubicBezTo>
                    <a:pt x="24" y="9"/>
                    <a:pt x="24" y="9"/>
                    <a:pt x="24" y="9"/>
                  </a:cubicBezTo>
                  <a:cubicBezTo>
                    <a:pt x="24" y="4"/>
                    <a:pt x="20" y="0"/>
                    <a:pt x="13" y="0"/>
                  </a:cubicBezTo>
                  <a:cubicBezTo>
                    <a:pt x="12" y="0"/>
                    <a:pt x="12" y="0"/>
                    <a:pt x="12" y="0"/>
                  </a:cubicBezTo>
                  <a:cubicBezTo>
                    <a:pt x="6" y="0"/>
                    <a:pt x="0" y="4"/>
                    <a:pt x="0" y="9"/>
                  </a:cubicBezTo>
                  <a:cubicBezTo>
                    <a:pt x="0" y="26"/>
                    <a:pt x="0" y="26"/>
                    <a:pt x="0" y="26"/>
                  </a:cubicBezTo>
                  <a:cubicBezTo>
                    <a:pt x="4" y="23"/>
                    <a:pt x="8" y="22"/>
                    <a:pt x="12" y="22"/>
                  </a:cubicBezTo>
                  <a:cubicBezTo>
                    <a:pt x="17" y="22"/>
                    <a:pt x="21" y="23"/>
                    <a:pt x="24"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9"/>
            <p:cNvSpPr>
              <a:spLocks/>
            </p:cNvSpPr>
            <p:nvPr/>
          </p:nvSpPr>
          <p:spPr bwMode="auto">
            <a:xfrm>
              <a:off x="5073651" y="3971925"/>
              <a:ext cx="88900" cy="49213"/>
            </a:xfrm>
            <a:custGeom>
              <a:avLst/>
              <a:gdLst>
                <a:gd name="T0" fmla="*/ 42 w 42"/>
                <a:gd name="T1" fmla="*/ 23 h 23"/>
                <a:gd name="T2" fmla="*/ 42 w 42"/>
                <a:gd name="T3" fmla="*/ 23 h 23"/>
                <a:gd name="T4" fmla="*/ 21 w 42"/>
                <a:gd name="T5" fmla="*/ 0 h 23"/>
                <a:gd name="T6" fmla="*/ 0 w 42"/>
                <a:gd name="T7" fmla="*/ 23 h 23"/>
                <a:gd name="T8" fmla="*/ 0 w 42"/>
                <a:gd name="T9" fmla="*/ 23 h 23"/>
                <a:gd name="T10" fmla="*/ 42 w 42"/>
                <a:gd name="T11" fmla="*/ 23 h 23"/>
              </a:gdLst>
              <a:ahLst/>
              <a:cxnLst>
                <a:cxn ang="0">
                  <a:pos x="T0" y="T1"/>
                </a:cxn>
                <a:cxn ang="0">
                  <a:pos x="T2" y="T3"/>
                </a:cxn>
                <a:cxn ang="0">
                  <a:pos x="T4" y="T5"/>
                </a:cxn>
                <a:cxn ang="0">
                  <a:pos x="T6" y="T7"/>
                </a:cxn>
                <a:cxn ang="0">
                  <a:pos x="T8" y="T9"/>
                </a:cxn>
                <a:cxn ang="0">
                  <a:pos x="T10" y="T11"/>
                </a:cxn>
              </a:cxnLst>
              <a:rect l="0" t="0" r="r" b="b"/>
              <a:pathLst>
                <a:path w="42" h="23">
                  <a:moveTo>
                    <a:pt x="42" y="23"/>
                  </a:moveTo>
                  <a:cubicBezTo>
                    <a:pt x="42" y="23"/>
                    <a:pt x="42" y="23"/>
                    <a:pt x="42" y="23"/>
                  </a:cubicBezTo>
                  <a:cubicBezTo>
                    <a:pt x="42" y="10"/>
                    <a:pt x="32" y="0"/>
                    <a:pt x="21" y="0"/>
                  </a:cubicBezTo>
                  <a:cubicBezTo>
                    <a:pt x="9" y="0"/>
                    <a:pt x="0" y="10"/>
                    <a:pt x="0" y="23"/>
                  </a:cubicBezTo>
                  <a:cubicBezTo>
                    <a:pt x="0" y="23"/>
                    <a:pt x="0" y="23"/>
                    <a:pt x="0" y="23"/>
                  </a:cubicBezTo>
                  <a:lnTo>
                    <a:pt x="42"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0"/>
            <p:cNvSpPr>
              <a:spLocks/>
            </p:cNvSpPr>
            <p:nvPr/>
          </p:nvSpPr>
          <p:spPr bwMode="auto">
            <a:xfrm>
              <a:off x="5259388" y="4665663"/>
              <a:ext cx="44450" cy="82550"/>
            </a:xfrm>
            <a:custGeom>
              <a:avLst/>
              <a:gdLst>
                <a:gd name="T0" fmla="*/ 0 w 21"/>
                <a:gd name="T1" fmla="*/ 6 h 38"/>
                <a:gd name="T2" fmla="*/ 16 w 21"/>
                <a:gd name="T3" fmla="*/ 36 h 38"/>
                <a:gd name="T4" fmla="*/ 21 w 21"/>
                <a:gd name="T5" fmla="*/ 34 h 38"/>
                <a:gd name="T6" fmla="*/ 20 w 21"/>
                <a:gd name="T7" fmla="*/ 0 h 38"/>
                <a:gd name="T8" fmla="*/ 0 w 21"/>
                <a:gd name="T9" fmla="*/ 6 h 38"/>
              </a:gdLst>
              <a:ahLst/>
              <a:cxnLst>
                <a:cxn ang="0">
                  <a:pos x="T0" y="T1"/>
                </a:cxn>
                <a:cxn ang="0">
                  <a:pos x="T2" y="T3"/>
                </a:cxn>
                <a:cxn ang="0">
                  <a:pos x="T4" y="T5"/>
                </a:cxn>
                <a:cxn ang="0">
                  <a:pos x="T6" y="T7"/>
                </a:cxn>
                <a:cxn ang="0">
                  <a:pos x="T8" y="T9"/>
                </a:cxn>
              </a:cxnLst>
              <a:rect l="0" t="0" r="r" b="b"/>
              <a:pathLst>
                <a:path w="21" h="38">
                  <a:moveTo>
                    <a:pt x="0" y="6"/>
                  </a:moveTo>
                  <a:cubicBezTo>
                    <a:pt x="16" y="36"/>
                    <a:pt x="16" y="36"/>
                    <a:pt x="16" y="36"/>
                  </a:cubicBezTo>
                  <a:cubicBezTo>
                    <a:pt x="17" y="38"/>
                    <a:pt x="21" y="37"/>
                    <a:pt x="21" y="34"/>
                  </a:cubicBezTo>
                  <a:cubicBezTo>
                    <a:pt x="20" y="0"/>
                    <a:pt x="20" y="0"/>
                    <a:pt x="20"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1"/>
            <p:cNvSpPr>
              <a:spLocks noEditPoints="1"/>
            </p:cNvSpPr>
            <p:nvPr/>
          </p:nvSpPr>
          <p:spPr bwMode="auto">
            <a:xfrm>
              <a:off x="4932363" y="4027488"/>
              <a:ext cx="388938" cy="728663"/>
            </a:xfrm>
            <a:custGeom>
              <a:avLst/>
              <a:gdLst>
                <a:gd name="T0" fmla="*/ 182 w 182"/>
                <a:gd name="T1" fmla="*/ 207 h 340"/>
                <a:gd name="T2" fmla="*/ 177 w 182"/>
                <a:gd name="T3" fmla="*/ 187 h 340"/>
                <a:gd name="T4" fmla="*/ 175 w 182"/>
                <a:gd name="T5" fmla="*/ 186 h 340"/>
                <a:gd name="T6" fmla="*/ 165 w 182"/>
                <a:gd name="T7" fmla="*/ 188 h 340"/>
                <a:gd name="T8" fmla="*/ 164 w 182"/>
                <a:gd name="T9" fmla="*/ 190 h 340"/>
                <a:gd name="T10" fmla="*/ 165 w 182"/>
                <a:gd name="T11" fmla="*/ 196 h 340"/>
                <a:gd name="T12" fmla="*/ 154 w 182"/>
                <a:gd name="T13" fmla="*/ 199 h 340"/>
                <a:gd name="T14" fmla="*/ 122 w 182"/>
                <a:gd name="T15" fmla="*/ 80 h 340"/>
                <a:gd name="T16" fmla="*/ 125 w 182"/>
                <a:gd name="T17" fmla="*/ 72 h 340"/>
                <a:gd name="T18" fmla="*/ 125 w 182"/>
                <a:gd name="T19" fmla="*/ 11 h 340"/>
                <a:gd name="T20" fmla="*/ 115 w 182"/>
                <a:gd name="T21" fmla="*/ 0 h 340"/>
                <a:gd name="T22" fmla="*/ 59 w 182"/>
                <a:gd name="T23" fmla="*/ 0 h 340"/>
                <a:gd name="T24" fmla="*/ 48 w 182"/>
                <a:gd name="T25" fmla="*/ 11 h 340"/>
                <a:gd name="T26" fmla="*/ 48 w 182"/>
                <a:gd name="T27" fmla="*/ 72 h 340"/>
                <a:gd name="T28" fmla="*/ 56 w 182"/>
                <a:gd name="T29" fmla="*/ 82 h 340"/>
                <a:gd name="T30" fmla="*/ 0 w 182"/>
                <a:gd name="T31" fmla="*/ 289 h 340"/>
                <a:gd name="T32" fmla="*/ 2 w 182"/>
                <a:gd name="T33" fmla="*/ 337 h 340"/>
                <a:gd name="T34" fmla="*/ 7 w 182"/>
                <a:gd name="T35" fmla="*/ 338 h 340"/>
                <a:gd name="T36" fmla="*/ 33 w 182"/>
                <a:gd name="T37" fmla="*/ 297 h 340"/>
                <a:gd name="T38" fmla="*/ 68 w 182"/>
                <a:gd name="T39" fmla="*/ 165 h 340"/>
                <a:gd name="T40" fmla="*/ 109 w 182"/>
                <a:gd name="T41" fmla="*/ 165 h 340"/>
                <a:gd name="T42" fmla="*/ 145 w 182"/>
                <a:gd name="T43" fmla="*/ 302 h 340"/>
                <a:gd name="T44" fmla="*/ 179 w 182"/>
                <a:gd name="T45" fmla="*/ 293 h 340"/>
                <a:gd name="T46" fmla="*/ 156 w 182"/>
                <a:gd name="T47" fmla="*/ 207 h 340"/>
                <a:gd name="T48" fmla="*/ 167 w 182"/>
                <a:gd name="T49" fmla="*/ 204 h 340"/>
                <a:gd name="T50" fmla="*/ 169 w 182"/>
                <a:gd name="T51" fmla="*/ 210 h 340"/>
                <a:gd name="T52" fmla="*/ 170 w 182"/>
                <a:gd name="T53" fmla="*/ 211 h 340"/>
                <a:gd name="T54" fmla="*/ 181 w 182"/>
                <a:gd name="T55" fmla="*/ 208 h 340"/>
                <a:gd name="T56" fmla="*/ 182 w 182"/>
                <a:gd name="T57" fmla="*/ 207 h 340"/>
                <a:gd name="T58" fmla="*/ 86 w 182"/>
                <a:gd name="T59" fmla="*/ 25 h 340"/>
                <a:gd name="T60" fmla="*/ 103 w 182"/>
                <a:gd name="T61" fmla="*/ 41 h 340"/>
                <a:gd name="T62" fmla="*/ 86 w 182"/>
                <a:gd name="T63" fmla="*/ 58 h 340"/>
                <a:gd name="T64" fmla="*/ 70 w 182"/>
                <a:gd name="T65" fmla="*/ 41 h 340"/>
                <a:gd name="T66" fmla="*/ 86 w 182"/>
                <a:gd name="T67" fmla="*/ 25 h 340"/>
                <a:gd name="T68" fmla="*/ 71 w 182"/>
                <a:gd name="T69" fmla="*/ 156 h 340"/>
                <a:gd name="T70" fmla="*/ 86 w 182"/>
                <a:gd name="T71" fmla="*/ 97 h 340"/>
                <a:gd name="T72" fmla="*/ 83 w 182"/>
                <a:gd name="T73" fmla="*/ 83 h 340"/>
                <a:gd name="T74" fmla="*/ 87 w 182"/>
                <a:gd name="T75" fmla="*/ 83 h 340"/>
                <a:gd name="T76" fmla="*/ 106 w 182"/>
                <a:gd name="T77" fmla="*/ 156 h 340"/>
                <a:gd name="T78" fmla="*/ 71 w 182"/>
                <a:gd name="T79" fmla="*/ 15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 h="340">
                  <a:moveTo>
                    <a:pt x="182" y="207"/>
                  </a:moveTo>
                  <a:cubicBezTo>
                    <a:pt x="177" y="187"/>
                    <a:pt x="177" y="187"/>
                    <a:pt x="177" y="187"/>
                  </a:cubicBezTo>
                  <a:cubicBezTo>
                    <a:pt x="177" y="186"/>
                    <a:pt x="176" y="186"/>
                    <a:pt x="175" y="186"/>
                  </a:cubicBezTo>
                  <a:cubicBezTo>
                    <a:pt x="165" y="188"/>
                    <a:pt x="165" y="188"/>
                    <a:pt x="165" y="188"/>
                  </a:cubicBezTo>
                  <a:cubicBezTo>
                    <a:pt x="164" y="189"/>
                    <a:pt x="164" y="189"/>
                    <a:pt x="164" y="190"/>
                  </a:cubicBezTo>
                  <a:cubicBezTo>
                    <a:pt x="165" y="196"/>
                    <a:pt x="165" y="196"/>
                    <a:pt x="165" y="196"/>
                  </a:cubicBezTo>
                  <a:cubicBezTo>
                    <a:pt x="154" y="199"/>
                    <a:pt x="154" y="199"/>
                    <a:pt x="154" y="199"/>
                  </a:cubicBezTo>
                  <a:cubicBezTo>
                    <a:pt x="122" y="80"/>
                    <a:pt x="122" y="80"/>
                    <a:pt x="122" y="80"/>
                  </a:cubicBezTo>
                  <a:cubicBezTo>
                    <a:pt x="124" y="78"/>
                    <a:pt x="125" y="75"/>
                    <a:pt x="125" y="72"/>
                  </a:cubicBezTo>
                  <a:cubicBezTo>
                    <a:pt x="125" y="11"/>
                    <a:pt x="125" y="11"/>
                    <a:pt x="125" y="11"/>
                  </a:cubicBezTo>
                  <a:cubicBezTo>
                    <a:pt x="125" y="5"/>
                    <a:pt x="120" y="0"/>
                    <a:pt x="115" y="0"/>
                  </a:cubicBezTo>
                  <a:cubicBezTo>
                    <a:pt x="59" y="0"/>
                    <a:pt x="59" y="0"/>
                    <a:pt x="59" y="0"/>
                  </a:cubicBezTo>
                  <a:cubicBezTo>
                    <a:pt x="53" y="0"/>
                    <a:pt x="48" y="5"/>
                    <a:pt x="48" y="11"/>
                  </a:cubicBezTo>
                  <a:cubicBezTo>
                    <a:pt x="48" y="72"/>
                    <a:pt x="48" y="72"/>
                    <a:pt x="48" y="72"/>
                  </a:cubicBezTo>
                  <a:cubicBezTo>
                    <a:pt x="48" y="77"/>
                    <a:pt x="51" y="81"/>
                    <a:pt x="56" y="82"/>
                  </a:cubicBezTo>
                  <a:cubicBezTo>
                    <a:pt x="0" y="289"/>
                    <a:pt x="0" y="289"/>
                    <a:pt x="0" y="289"/>
                  </a:cubicBezTo>
                  <a:cubicBezTo>
                    <a:pt x="2" y="337"/>
                    <a:pt x="2" y="337"/>
                    <a:pt x="2" y="337"/>
                  </a:cubicBezTo>
                  <a:cubicBezTo>
                    <a:pt x="2" y="339"/>
                    <a:pt x="6" y="340"/>
                    <a:pt x="7" y="338"/>
                  </a:cubicBezTo>
                  <a:cubicBezTo>
                    <a:pt x="33" y="297"/>
                    <a:pt x="33" y="297"/>
                    <a:pt x="33" y="297"/>
                  </a:cubicBezTo>
                  <a:cubicBezTo>
                    <a:pt x="68" y="165"/>
                    <a:pt x="68" y="165"/>
                    <a:pt x="68" y="165"/>
                  </a:cubicBezTo>
                  <a:cubicBezTo>
                    <a:pt x="109" y="165"/>
                    <a:pt x="109" y="165"/>
                    <a:pt x="109" y="165"/>
                  </a:cubicBezTo>
                  <a:cubicBezTo>
                    <a:pt x="145" y="302"/>
                    <a:pt x="145" y="302"/>
                    <a:pt x="145" y="302"/>
                  </a:cubicBezTo>
                  <a:cubicBezTo>
                    <a:pt x="179" y="293"/>
                    <a:pt x="179" y="293"/>
                    <a:pt x="179" y="293"/>
                  </a:cubicBezTo>
                  <a:cubicBezTo>
                    <a:pt x="156" y="207"/>
                    <a:pt x="156" y="207"/>
                    <a:pt x="156" y="207"/>
                  </a:cubicBezTo>
                  <a:cubicBezTo>
                    <a:pt x="167" y="204"/>
                    <a:pt x="167" y="204"/>
                    <a:pt x="167" y="204"/>
                  </a:cubicBezTo>
                  <a:cubicBezTo>
                    <a:pt x="169" y="210"/>
                    <a:pt x="169" y="210"/>
                    <a:pt x="169" y="210"/>
                  </a:cubicBezTo>
                  <a:cubicBezTo>
                    <a:pt x="169" y="211"/>
                    <a:pt x="170" y="211"/>
                    <a:pt x="170" y="211"/>
                  </a:cubicBezTo>
                  <a:cubicBezTo>
                    <a:pt x="181" y="208"/>
                    <a:pt x="181" y="208"/>
                    <a:pt x="181" y="208"/>
                  </a:cubicBezTo>
                  <a:cubicBezTo>
                    <a:pt x="182" y="208"/>
                    <a:pt x="182" y="208"/>
                    <a:pt x="182" y="207"/>
                  </a:cubicBezTo>
                  <a:close/>
                  <a:moveTo>
                    <a:pt x="86" y="25"/>
                  </a:moveTo>
                  <a:cubicBezTo>
                    <a:pt x="96" y="25"/>
                    <a:pt x="103" y="32"/>
                    <a:pt x="103" y="41"/>
                  </a:cubicBezTo>
                  <a:cubicBezTo>
                    <a:pt x="103" y="51"/>
                    <a:pt x="96" y="58"/>
                    <a:pt x="86" y="58"/>
                  </a:cubicBezTo>
                  <a:cubicBezTo>
                    <a:pt x="77" y="58"/>
                    <a:pt x="70" y="51"/>
                    <a:pt x="70" y="41"/>
                  </a:cubicBezTo>
                  <a:cubicBezTo>
                    <a:pt x="70" y="32"/>
                    <a:pt x="77" y="25"/>
                    <a:pt x="86" y="25"/>
                  </a:cubicBezTo>
                  <a:close/>
                  <a:moveTo>
                    <a:pt x="71" y="156"/>
                  </a:moveTo>
                  <a:cubicBezTo>
                    <a:pt x="86" y="97"/>
                    <a:pt x="86" y="97"/>
                    <a:pt x="86" y="97"/>
                  </a:cubicBezTo>
                  <a:cubicBezTo>
                    <a:pt x="83" y="83"/>
                    <a:pt x="83" y="83"/>
                    <a:pt x="83" y="83"/>
                  </a:cubicBezTo>
                  <a:cubicBezTo>
                    <a:pt x="87" y="83"/>
                    <a:pt x="87" y="83"/>
                    <a:pt x="87" y="83"/>
                  </a:cubicBezTo>
                  <a:cubicBezTo>
                    <a:pt x="106" y="156"/>
                    <a:pt x="106" y="156"/>
                    <a:pt x="106" y="156"/>
                  </a:cubicBezTo>
                  <a:lnTo>
                    <a:pt x="71"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0" name="组合 59"/>
          <p:cNvGrpSpPr/>
          <p:nvPr/>
        </p:nvGrpSpPr>
        <p:grpSpPr>
          <a:xfrm>
            <a:off x="4296294" y="790068"/>
            <a:ext cx="407394" cy="370358"/>
            <a:chOff x="6407151" y="3667125"/>
            <a:chExt cx="1354138" cy="1354138"/>
          </a:xfrm>
        </p:grpSpPr>
        <p:sp>
          <p:nvSpPr>
            <p:cNvPr id="61" name="Oval 83"/>
            <p:cNvSpPr>
              <a:spLocks noChangeArrowheads="1"/>
            </p:cNvSpPr>
            <p:nvPr/>
          </p:nvSpPr>
          <p:spPr bwMode="auto">
            <a:xfrm>
              <a:off x="6407151" y="3667125"/>
              <a:ext cx="1354138" cy="1354138"/>
            </a:xfrm>
            <a:prstGeom prst="ellipse">
              <a:avLst/>
            </a:prstGeom>
            <a:solidFill>
              <a:srgbClr val="39B4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4"/>
            <p:cNvSpPr>
              <a:spLocks/>
            </p:cNvSpPr>
            <p:nvPr/>
          </p:nvSpPr>
          <p:spPr bwMode="auto">
            <a:xfrm>
              <a:off x="6775451" y="3967163"/>
              <a:ext cx="966788" cy="1052513"/>
            </a:xfrm>
            <a:custGeom>
              <a:avLst/>
              <a:gdLst>
                <a:gd name="T0" fmla="*/ 54 w 451"/>
                <a:gd name="T1" fmla="*/ 0 h 491"/>
                <a:gd name="T2" fmla="*/ 11 w 451"/>
                <a:gd name="T3" fmla="*/ 13 h 491"/>
                <a:gd name="T4" fmla="*/ 18 w 451"/>
                <a:gd name="T5" fmla="*/ 36 h 491"/>
                <a:gd name="T6" fmla="*/ 98 w 451"/>
                <a:gd name="T7" fmla="*/ 116 h 491"/>
                <a:gd name="T8" fmla="*/ 104 w 451"/>
                <a:gd name="T9" fmla="*/ 123 h 491"/>
                <a:gd name="T10" fmla="*/ 92 w 451"/>
                <a:gd name="T11" fmla="*/ 152 h 491"/>
                <a:gd name="T12" fmla="*/ 91 w 451"/>
                <a:gd name="T13" fmla="*/ 153 h 491"/>
                <a:gd name="T14" fmla="*/ 90 w 451"/>
                <a:gd name="T15" fmla="*/ 153 h 491"/>
                <a:gd name="T16" fmla="*/ 89 w 451"/>
                <a:gd name="T17" fmla="*/ 152 h 491"/>
                <a:gd name="T18" fmla="*/ 88 w 451"/>
                <a:gd name="T19" fmla="*/ 153 h 491"/>
                <a:gd name="T20" fmla="*/ 77 w 451"/>
                <a:gd name="T21" fmla="*/ 175 h 491"/>
                <a:gd name="T22" fmla="*/ 51 w 451"/>
                <a:gd name="T23" fmla="*/ 234 h 491"/>
                <a:gd name="T24" fmla="*/ 16 w 451"/>
                <a:gd name="T25" fmla="*/ 330 h 491"/>
                <a:gd name="T26" fmla="*/ 174 w 451"/>
                <a:gd name="T27" fmla="*/ 491 h 491"/>
                <a:gd name="T28" fmla="*/ 451 w 451"/>
                <a:gd name="T29" fmla="*/ 253 h 491"/>
                <a:gd name="T30" fmla="*/ 235 w 451"/>
                <a:gd name="T31" fmla="*/ 60 h 491"/>
                <a:gd name="T32" fmla="*/ 233 w 451"/>
                <a:gd name="T33" fmla="*/ 61 h 491"/>
                <a:gd name="T34" fmla="*/ 183 w 451"/>
                <a:gd name="T35" fmla="*/ 34 h 491"/>
                <a:gd name="T36" fmla="*/ 114 w 451"/>
                <a:gd name="T37" fmla="*/ 7 h 491"/>
                <a:gd name="T38" fmla="*/ 105 w 451"/>
                <a:gd name="T39" fmla="*/ 13 h 491"/>
                <a:gd name="T40" fmla="*/ 54 w 451"/>
                <a:gd name="T41"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1" h="491">
                  <a:moveTo>
                    <a:pt x="54" y="0"/>
                  </a:moveTo>
                  <a:cubicBezTo>
                    <a:pt x="39" y="0"/>
                    <a:pt x="24" y="4"/>
                    <a:pt x="11" y="13"/>
                  </a:cubicBezTo>
                  <a:cubicBezTo>
                    <a:pt x="0" y="20"/>
                    <a:pt x="8" y="31"/>
                    <a:pt x="18" y="36"/>
                  </a:cubicBezTo>
                  <a:cubicBezTo>
                    <a:pt x="23" y="44"/>
                    <a:pt x="94" y="114"/>
                    <a:pt x="98" y="116"/>
                  </a:cubicBezTo>
                  <a:cubicBezTo>
                    <a:pt x="99" y="118"/>
                    <a:pt x="105" y="121"/>
                    <a:pt x="104" y="123"/>
                  </a:cubicBezTo>
                  <a:cubicBezTo>
                    <a:pt x="100" y="133"/>
                    <a:pt x="96" y="142"/>
                    <a:pt x="92" y="152"/>
                  </a:cubicBezTo>
                  <a:cubicBezTo>
                    <a:pt x="91" y="153"/>
                    <a:pt x="91" y="153"/>
                    <a:pt x="91" y="153"/>
                  </a:cubicBezTo>
                  <a:cubicBezTo>
                    <a:pt x="91" y="153"/>
                    <a:pt x="90" y="153"/>
                    <a:pt x="90" y="153"/>
                  </a:cubicBezTo>
                  <a:cubicBezTo>
                    <a:pt x="90" y="153"/>
                    <a:pt x="89" y="152"/>
                    <a:pt x="89" y="152"/>
                  </a:cubicBezTo>
                  <a:cubicBezTo>
                    <a:pt x="89" y="152"/>
                    <a:pt x="88" y="153"/>
                    <a:pt x="88" y="153"/>
                  </a:cubicBezTo>
                  <a:cubicBezTo>
                    <a:pt x="83" y="156"/>
                    <a:pt x="79" y="170"/>
                    <a:pt x="77" y="175"/>
                  </a:cubicBezTo>
                  <a:cubicBezTo>
                    <a:pt x="68" y="194"/>
                    <a:pt x="60" y="214"/>
                    <a:pt x="51" y="234"/>
                  </a:cubicBezTo>
                  <a:cubicBezTo>
                    <a:pt x="45" y="246"/>
                    <a:pt x="4" y="323"/>
                    <a:pt x="16" y="330"/>
                  </a:cubicBezTo>
                  <a:cubicBezTo>
                    <a:pt x="19" y="335"/>
                    <a:pt x="102" y="419"/>
                    <a:pt x="174" y="491"/>
                  </a:cubicBezTo>
                  <a:cubicBezTo>
                    <a:pt x="309" y="478"/>
                    <a:pt x="419" y="381"/>
                    <a:pt x="451" y="253"/>
                  </a:cubicBezTo>
                  <a:cubicBezTo>
                    <a:pt x="363" y="167"/>
                    <a:pt x="250" y="60"/>
                    <a:pt x="235" y="60"/>
                  </a:cubicBezTo>
                  <a:cubicBezTo>
                    <a:pt x="234" y="60"/>
                    <a:pt x="234" y="61"/>
                    <a:pt x="233" y="61"/>
                  </a:cubicBezTo>
                  <a:cubicBezTo>
                    <a:pt x="217" y="48"/>
                    <a:pt x="202" y="42"/>
                    <a:pt x="183" y="34"/>
                  </a:cubicBezTo>
                  <a:cubicBezTo>
                    <a:pt x="174" y="30"/>
                    <a:pt x="133" y="7"/>
                    <a:pt x="114" y="7"/>
                  </a:cubicBezTo>
                  <a:cubicBezTo>
                    <a:pt x="109" y="7"/>
                    <a:pt x="105" y="9"/>
                    <a:pt x="105" y="13"/>
                  </a:cubicBezTo>
                  <a:cubicBezTo>
                    <a:pt x="89" y="5"/>
                    <a:pt x="71" y="0"/>
                    <a:pt x="54" y="0"/>
                  </a:cubicBezTo>
                </a:path>
              </a:pathLst>
            </a:custGeom>
            <a:solidFill>
              <a:srgbClr val="2E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5"/>
            <p:cNvSpPr>
              <a:spLocks noEditPoints="1"/>
            </p:cNvSpPr>
            <p:nvPr/>
          </p:nvSpPr>
          <p:spPr bwMode="auto">
            <a:xfrm>
              <a:off x="6781801" y="3967163"/>
              <a:ext cx="568325" cy="747713"/>
            </a:xfrm>
            <a:custGeom>
              <a:avLst/>
              <a:gdLst>
                <a:gd name="T0" fmla="*/ 262 w 265"/>
                <a:gd name="T1" fmla="*/ 68 h 349"/>
                <a:gd name="T2" fmla="*/ 236 w 265"/>
                <a:gd name="T3" fmla="*/ 57 h 349"/>
                <a:gd name="T4" fmla="*/ 231 w 265"/>
                <a:gd name="T5" fmla="*/ 60 h 349"/>
                <a:gd name="T6" fmla="*/ 226 w 265"/>
                <a:gd name="T7" fmla="*/ 72 h 349"/>
                <a:gd name="T8" fmla="*/ 217 w 265"/>
                <a:gd name="T9" fmla="*/ 68 h 349"/>
                <a:gd name="T10" fmla="*/ 222 w 265"/>
                <a:gd name="T11" fmla="*/ 57 h 349"/>
                <a:gd name="T12" fmla="*/ 219 w 265"/>
                <a:gd name="T13" fmla="*/ 50 h 349"/>
                <a:gd name="T14" fmla="*/ 111 w 265"/>
                <a:gd name="T15" fmla="*/ 5 h 349"/>
                <a:gd name="T16" fmla="*/ 104 w 265"/>
                <a:gd name="T17" fmla="*/ 7 h 349"/>
                <a:gd name="T18" fmla="*/ 102 w 265"/>
                <a:gd name="T19" fmla="*/ 13 h 349"/>
                <a:gd name="T20" fmla="*/ 94 w 265"/>
                <a:gd name="T21" fmla="*/ 10 h 349"/>
                <a:gd name="T22" fmla="*/ 53 w 265"/>
                <a:gd name="T23" fmla="*/ 0 h 349"/>
                <a:gd name="T24" fmla="*/ 1 w 265"/>
                <a:gd name="T25" fmla="*/ 18 h 349"/>
                <a:gd name="T26" fmla="*/ 0 w 265"/>
                <a:gd name="T27" fmla="*/ 21 h 349"/>
                <a:gd name="T28" fmla="*/ 2 w 265"/>
                <a:gd name="T29" fmla="*/ 23 h 349"/>
                <a:gd name="T30" fmla="*/ 83 w 265"/>
                <a:gd name="T31" fmla="*/ 57 h 349"/>
                <a:gd name="T32" fmla="*/ 78 w 265"/>
                <a:gd name="T33" fmla="*/ 69 h 349"/>
                <a:gd name="T34" fmla="*/ 81 w 265"/>
                <a:gd name="T35" fmla="*/ 76 h 349"/>
                <a:gd name="T36" fmla="*/ 115 w 265"/>
                <a:gd name="T37" fmla="*/ 90 h 349"/>
                <a:gd name="T38" fmla="*/ 88 w 265"/>
                <a:gd name="T39" fmla="*/ 153 h 349"/>
                <a:gd name="T40" fmla="*/ 87 w 265"/>
                <a:gd name="T41" fmla="*/ 153 h 349"/>
                <a:gd name="T42" fmla="*/ 83 w 265"/>
                <a:gd name="T43" fmla="*/ 155 h 349"/>
                <a:gd name="T44" fmla="*/ 9 w 265"/>
                <a:gd name="T45" fmla="*/ 322 h 349"/>
                <a:gd name="T46" fmla="*/ 10 w 265"/>
                <a:gd name="T47" fmla="*/ 327 h 349"/>
                <a:gd name="T48" fmla="*/ 60 w 265"/>
                <a:gd name="T49" fmla="*/ 348 h 349"/>
                <a:gd name="T50" fmla="*/ 65 w 265"/>
                <a:gd name="T51" fmla="*/ 345 h 349"/>
                <a:gd name="T52" fmla="*/ 132 w 265"/>
                <a:gd name="T53" fmla="*/ 175 h 349"/>
                <a:gd name="T54" fmla="*/ 130 w 265"/>
                <a:gd name="T55" fmla="*/ 171 h 349"/>
                <a:gd name="T56" fmla="*/ 129 w 265"/>
                <a:gd name="T57" fmla="*/ 170 h 349"/>
                <a:gd name="T58" fmla="*/ 156 w 265"/>
                <a:gd name="T59" fmla="*/ 107 h 349"/>
                <a:gd name="T60" fmla="*/ 189 w 265"/>
                <a:gd name="T61" fmla="*/ 121 h 349"/>
                <a:gd name="T62" fmla="*/ 196 w 265"/>
                <a:gd name="T63" fmla="*/ 118 h 349"/>
                <a:gd name="T64" fmla="*/ 201 w 265"/>
                <a:gd name="T65" fmla="*/ 106 h 349"/>
                <a:gd name="T66" fmla="*/ 210 w 265"/>
                <a:gd name="T67" fmla="*/ 110 h 349"/>
                <a:gd name="T68" fmla="*/ 205 w 265"/>
                <a:gd name="T69" fmla="*/ 122 h 349"/>
                <a:gd name="T70" fmla="*/ 206 w 265"/>
                <a:gd name="T71" fmla="*/ 128 h 349"/>
                <a:gd name="T72" fmla="*/ 233 w 265"/>
                <a:gd name="T73" fmla="*/ 139 h 349"/>
                <a:gd name="T74" fmla="*/ 238 w 265"/>
                <a:gd name="T75" fmla="*/ 136 h 349"/>
                <a:gd name="T76" fmla="*/ 264 w 265"/>
                <a:gd name="T77" fmla="*/ 74 h 349"/>
                <a:gd name="T78" fmla="*/ 262 w 265"/>
                <a:gd name="T79" fmla="*/ 68 h 349"/>
                <a:gd name="T80" fmla="*/ 116 w 265"/>
                <a:gd name="T81" fmla="*/ 165 h 349"/>
                <a:gd name="T82" fmla="*/ 101 w 265"/>
                <a:gd name="T83" fmla="*/ 158 h 349"/>
                <a:gd name="T84" fmla="*/ 127 w 265"/>
                <a:gd name="T85" fmla="*/ 95 h 349"/>
                <a:gd name="T86" fmla="*/ 143 w 265"/>
                <a:gd name="T87" fmla="*/ 101 h 349"/>
                <a:gd name="T88" fmla="*/ 116 w 265"/>
                <a:gd name="T89" fmla="*/ 16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5" h="349">
                  <a:moveTo>
                    <a:pt x="262" y="68"/>
                  </a:moveTo>
                  <a:cubicBezTo>
                    <a:pt x="236" y="57"/>
                    <a:pt x="236" y="57"/>
                    <a:pt x="236" y="57"/>
                  </a:cubicBezTo>
                  <a:cubicBezTo>
                    <a:pt x="234" y="56"/>
                    <a:pt x="232" y="58"/>
                    <a:pt x="231" y="60"/>
                  </a:cubicBezTo>
                  <a:cubicBezTo>
                    <a:pt x="226" y="72"/>
                    <a:pt x="226" y="72"/>
                    <a:pt x="226" y="72"/>
                  </a:cubicBezTo>
                  <a:cubicBezTo>
                    <a:pt x="217" y="68"/>
                    <a:pt x="217" y="68"/>
                    <a:pt x="217" y="68"/>
                  </a:cubicBezTo>
                  <a:cubicBezTo>
                    <a:pt x="222" y="57"/>
                    <a:pt x="222" y="57"/>
                    <a:pt x="222" y="57"/>
                  </a:cubicBezTo>
                  <a:cubicBezTo>
                    <a:pt x="223" y="54"/>
                    <a:pt x="221" y="51"/>
                    <a:pt x="219" y="50"/>
                  </a:cubicBezTo>
                  <a:cubicBezTo>
                    <a:pt x="111" y="5"/>
                    <a:pt x="111" y="5"/>
                    <a:pt x="111" y="5"/>
                  </a:cubicBezTo>
                  <a:cubicBezTo>
                    <a:pt x="108" y="4"/>
                    <a:pt x="105" y="5"/>
                    <a:pt x="104" y="7"/>
                  </a:cubicBezTo>
                  <a:cubicBezTo>
                    <a:pt x="102" y="13"/>
                    <a:pt x="102" y="13"/>
                    <a:pt x="102" y="13"/>
                  </a:cubicBezTo>
                  <a:cubicBezTo>
                    <a:pt x="100" y="12"/>
                    <a:pt x="97" y="11"/>
                    <a:pt x="94" y="10"/>
                  </a:cubicBezTo>
                  <a:cubicBezTo>
                    <a:pt x="85" y="5"/>
                    <a:pt x="69" y="0"/>
                    <a:pt x="53" y="0"/>
                  </a:cubicBezTo>
                  <a:cubicBezTo>
                    <a:pt x="33" y="0"/>
                    <a:pt x="16" y="6"/>
                    <a:pt x="1" y="18"/>
                  </a:cubicBezTo>
                  <a:cubicBezTo>
                    <a:pt x="0" y="18"/>
                    <a:pt x="0" y="20"/>
                    <a:pt x="0" y="21"/>
                  </a:cubicBezTo>
                  <a:cubicBezTo>
                    <a:pt x="0" y="22"/>
                    <a:pt x="1" y="23"/>
                    <a:pt x="2" y="23"/>
                  </a:cubicBezTo>
                  <a:cubicBezTo>
                    <a:pt x="83" y="57"/>
                    <a:pt x="83" y="57"/>
                    <a:pt x="83" y="57"/>
                  </a:cubicBezTo>
                  <a:cubicBezTo>
                    <a:pt x="78" y="69"/>
                    <a:pt x="78" y="69"/>
                    <a:pt x="78" y="69"/>
                  </a:cubicBezTo>
                  <a:cubicBezTo>
                    <a:pt x="77" y="72"/>
                    <a:pt x="79" y="75"/>
                    <a:pt x="81" y="76"/>
                  </a:cubicBezTo>
                  <a:cubicBezTo>
                    <a:pt x="115" y="90"/>
                    <a:pt x="115" y="90"/>
                    <a:pt x="115" y="90"/>
                  </a:cubicBezTo>
                  <a:cubicBezTo>
                    <a:pt x="88" y="153"/>
                    <a:pt x="88" y="153"/>
                    <a:pt x="88" y="153"/>
                  </a:cubicBezTo>
                  <a:cubicBezTo>
                    <a:pt x="88" y="153"/>
                    <a:pt x="87" y="153"/>
                    <a:pt x="87" y="153"/>
                  </a:cubicBezTo>
                  <a:cubicBezTo>
                    <a:pt x="86" y="152"/>
                    <a:pt x="84" y="153"/>
                    <a:pt x="83" y="155"/>
                  </a:cubicBezTo>
                  <a:cubicBezTo>
                    <a:pt x="58" y="211"/>
                    <a:pt x="33" y="266"/>
                    <a:pt x="9" y="322"/>
                  </a:cubicBezTo>
                  <a:cubicBezTo>
                    <a:pt x="8" y="324"/>
                    <a:pt x="9" y="326"/>
                    <a:pt x="10" y="327"/>
                  </a:cubicBezTo>
                  <a:cubicBezTo>
                    <a:pt x="27" y="334"/>
                    <a:pt x="44" y="341"/>
                    <a:pt x="60" y="348"/>
                  </a:cubicBezTo>
                  <a:cubicBezTo>
                    <a:pt x="62" y="349"/>
                    <a:pt x="64" y="348"/>
                    <a:pt x="65" y="345"/>
                  </a:cubicBezTo>
                  <a:cubicBezTo>
                    <a:pt x="87" y="289"/>
                    <a:pt x="109" y="232"/>
                    <a:pt x="132" y="175"/>
                  </a:cubicBezTo>
                  <a:cubicBezTo>
                    <a:pt x="132" y="173"/>
                    <a:pt x="132" y="171"/>
                    <a:pt x="130" y="171"/>
                  </a:cubicBezTo>
                  <a:cubicBezTo>
                    <a:pt x="130" y="170"/>
                    <a:pt x="129" y="170"/>
                    <a:pt x="129" y="170"/>
                  </a:cubicBezTo>
                  <a:cubicBezTo>
                    <a:pt x="156" y="107"/>
                    <a:pt x="156" y="107"/>
                    <a:pt x="156" y="107"/>
                  </a:cubicBezTo>
                  <a:cubicBezTo>
                    <a:pt x="189" y="121"/>
                    <a:pt x="189" y="121"/>
                    <a:pt x="189" y="121"/>
                  </a:cubicBezTo>
                  <a:cubicBezTo>
                    <a:pt x="192" y="122"/>
                    <a:pt x="195" y="121"/>
                    <a:pt x="196" y="118"/>
                  </a:cubicBezTo>
                  <a:cubicBezTo>
                    <a:pt x="201" y="106"/>
                    <a:pt x="201" y="106"/>
                    <a:pt x="201" y="106"/>
                  </a:cubicBezTo>
                  <a:cubicBezTo>
                    <a:pt x="210" y="110"/>
                    <a:pt x="210" y="110"/>
                    <a:pt x="210" y="110"/>
                  </a:cubicBezTo>
                  <a:cubicBezTo>
                    <a:pt x="205" y="122"/>
                    <a:pt x="205" y="122"/>
                    <a:pt x="205" y="122"/>
                  </a:cubicBezTo>
                  <a:cubicBezTo>
                    <a:pt x="204" y="125"/>
                    <a:pt x="204" y="127"/>
                    <a:pt x="206" y="128"/>
                  </a:cubicBezTo>
                  <a:cubicBezTo>
                    <a:pt x="233" y="139"/>
                    <a:pt x="233" y="139"/>
                    <a:pt x="233" y="139"/>
                  </a:cubicBezTo>
                  <a:cubicBezTo>
                    <a:pt x="235" y="140"/>
                    <a:pt x="237" y="138"/>
                    <a:pt x="238" y="136"/>
                  </a:cubicBezTo>
                  <a:cubicBezTo>
                    <a:pt x="264" y="74"/>
                    <a:pt x="264" y="74"/>
                    <a:pt x="264" y="74"/>
                  </a:cubicBezTo>
                  <a:cubicBezTo>
                    <a:pt x="265" y="71"/>
                    <a:pt x="264" y="69"/>
                    <a:pt x="262" y="68"/>
                  </a:cubicBezTo>
                  <a:close/>
                  <a:moveTo>
                    <a:pt x="116" y="165"/>
                  </a:moveTo>
                  <a:cubicBezTo>
                    <a:pt x="111" y="163"/>
                    <a:pt x="106" y="160"/>
                    <a:pt x="101" y="158"/>
                  </a:cubicBezTo>
                  <a:cubicBezTo>
                    <a:pt x="127" y="95"/>
                    <a:pt x="127" y="95"/>
                    <a:pt x="127" y="95"/>
                  </a:cubicBezTo>
                  <a:cubicBezTo>
                    <a:pt x="143" y="101"/>
                    <a:pt x="143" y="101"/>
                    <a:pt x="143" y="101"/>
                  </a:cubicBezTo>
                  <a:lnTo>
                    <a:pt x="116"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86"/>
            <p:cNvSpPr>
              <a:spLocks/>
            </p:cNvSpPr>
            <p:nvPr/>
          </p:nvSpPr>
          <p:spPr bwMode="auto">
            <a:xfrm>
              <a:off x="7312026" y="4300538"/>
              <a:ext cx="106363" cy="192088"/>
            </a:xfrm>
            <a:custGeom>
              <a:avLst/>
              <a:gdLst>
                <a:gd name="T0" fmla="*/ 46 w 50"/>
                <a:gd name="T1" fmla="*/ 0 h 90"/>
                <a:gd name="T2" fmla="*/ 4 w 50"/>
                <a:gd name="T3" fmla="*/ 0 h 90"/>
                <a:gd name="T4" fmla="*/ 0 w 50"/>
                <a:gd name="T5" fmla="*/ 8 h 90"/>
                <a:gd name="T6" fmla="*/ 0 w 50"/>
                <a:gd name="T7" fmla="*/ 11 h 90"/>
                <a:gd name="T8" fmla="*/ 4 w 50"/>
                <a:gd name="T9" fmla="*/ 18 h 90"/>
                <a:gd name="T10" fmla="*/ 19 w 50"/>
                <a:gd name="T11" fmla="*/ 18 h 90"/>
                <a:gd name="T12" fmla="*/ 19 w 50"/>
                <a:gd name="T13" fmla="*/ 79 h 90"/>
                <a:gd name="T14" fmla="*/ 24 w 50"/>
                <a:gd name="T15" fmla="*/ 88 h 90"/>
                <a:gd name="T16" fmla="*/ 28 w 50"/>
                <a:gd name="T17" fmla="*/ 88 h 90"/>
                <a:gd name="T18" fmla="*/ 33 w 50"/>
                <a:gd name="T19" fmla="*/ 79 h 90"/>
                <a:gd name="T20" fmla="*/ 33 w 50"/>
                <a:gd name="T21" fmla="*/ 18 h 90"/>
                <a:gd name="T22" fmla="*/ 46 w 50"/>
                <a:gd name="T23" fmla="*/ 18 h 90"/>
                <a:gd name="T24" fmla="*/ 50 w 50"/>
                <a:gd name="T25" fmla="*/ 11 h 90"/>
                <a:gd name="T26" fmla="*/ 50 w 50"/>
                <a:gd name="T27" fmla="*/ 8 h 90"/>
                <a:gd name="T28" fmla="*/ 46 w 50"/>
                <a:gd name="T2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90">
                  <a:moveTo>
                    <a:pt x="46" y="0"/>
                  </a:moveTo>
                  <a:cubicBezTo>
                    <a:pt x="4" y="0"/>
                    <a:pt x="4" y="0"/>
                    <a:pt x="4" y="0"/>
                  </a:cubicBezTo>
                  <a:cubicBezTo>
                    <a:pt x="1" y="0"/>
                    <a:pt x="0" y="4"/>
                    <a:pt x="0" y="8"/>
                  </a:cubicBezTo>
                  <a:cubicBezTo>
                    <a:pt x="0" y="11"/>
                    <a:pt x="0" y="11"/>
                    <a:pt x="0" y="11"/>
                  </a:cubicBezTo>
                  <a:cubicBezTo>
                    <a:pt x="0" y="15"/>
                    <a:pt x="1" y="18"/>
                    <a:pt x="4" y="18"/>
                  </a:cubicBezTo>
                  <a:cubicBezTo>
                    <a:pt x="19" y="18"/>
                    <a:pt x="19" y="18"/>
                    <a:pt x="19" y="18"/>
                  </a:cubicBezTo>
                  <a:cubicBezTo>
                    <a:pt x="19" y="79"/>
                    <a:pt x="19" y="79"/>
                    <a:pt x="19" y="79"/>
                  </a:cubicBezTo>
                  <a:cubicBezTo>
                    <a:pt x="24" y="88"/>
                    <a:pt x="24" y="88"/>
                    <a:pt x="24" y="88"/>
                  </a:cubicBezTo>
                  <a:cubicBezTo>
                    <a:pt x="25" y="90"/>
                    <a:pt x="27" y="90"/>
                    <a:pt x="28" y="88"/>
                  </a:cubicBezTo>
                  <a:cubicBezTo>
                    <a:pt x="33" y="79"/>
                    <a:pt x="33" y="79"/>
                    <a:pt x="33" y="79"/>
                  </a:cubicBezTo>
                  <a:cubicBezTo>
                    <a:pt x="33" y="18"/>
                    <a:pt x="33" y="18"/>
                    <a:pt x="33" y="18"/>
                  </a:cubicBezTo>
                  <a:cubicBezTo>
                    <a:pt x="46" y="18"/>
                    <a:pt x="46" y="18"/>
                    <a:pt x="46" y="18"/>
                  </a:cubicBezTo>
                  <a:cubicBezTo>
                    <a:pt x="49" y="18"/>
                    <a:pt x="50" y="15"/>
                    <a:pt x="50" y="11"/>
                  </a:cubicBezTo>
                  <a:cubicBezTo>
                    <a:pt x="50" y="8"/>
                    <a:pt x="50" y="8"/>
                    <a:pt x="50" y="8"/>
                  </a:cubicBezTo>
                  <a:cubicBezTo>
                    <a:pt x="50" y="4"/>
                    <a:pt x="49" y="0"/>
                    <a:pt x="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文本框 8"/>
          <p:cNvSpPr txBox="1"/>
          <p:nvPr/>
        </p:nvSpPr>
        <p:spPr>
          <a:xfrm>
            <a:off x="4932040" y="808248"/>
            <a:ext cx="2592288" cy="414176"/>
          </a:xfrm>
          <a:prstGeom prst="rect">
            <a:avLst/>
          </a:prstGeom>
          <a:noFill/>
        </p:spPr>
        <p:txBody>
          <a:bodyPr wrap="square" rtlCol="0">
            <a:spAutoFit/>
          </a:bodyPr>
          <a:lstStyle/>
          <a:p>
            <a:r>
              <a:rPr lang="en-US" altLang="zh-CN" dirty="0" smtClean="0"/>
              <a:t>Base</a:t>
            </a:r>
            <a:r>
              <a:rPr lang="zh-CN" altLang="en-US" dirty="0" smtClean="0"/>
              <a:t>理论</a:t>
            </a:r>
            <a:endParaRPr lang="zh-CN" altLang="en-US" dirty="0"/>
          </a:p>
        </p:txBody>
      </p:sp>
      <p:cxnSp>
        <p:nvCxnSpPr>
          <p:cNvPr id="8" name="直接连接符 7"/>
          <p:cNvCxnSpPr/>
          <p:nvPr/>
        </p:nvCxnSpPr>
        <p:spPr>
          <a:xfrm>
            <a:off x="482228" y="1779662"/>
            <a:ext cx="106543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47664" y="1779662"/>
            <a:ext cx="936104" cy="0"/>
          </a:xfrm>
          <a:prstGeom prst="line">
            <a:avLst/>
          </a:prstGeom>
          <a:ln w="635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83768" y="1779662"/>
            <a:ext cx="1080120" cy="0"/>
          </a:xfrm>
          <a:prstGeom prst="line">
            <a:avLst/>
          </a:prstGeom>
          <a:ln w="635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563888" y="1779662"/>
            <a:ext cx="1204662" cy="0"/>
          </a:xfrm>
          <a:prstGeom prst="line">
            <a:avLst/>
          </a:prstGeom>
          <a:ln w="63500">
            <a:solidFill>
              <a:schemeClr val="bg1">
                <a:lumMod val="65000"/>
              </a:schemeClr>
            </a:solidFill>
            <a:prstDash val="sysDot"/>
            <a:headEnd type="none"/>
            <a:tailEnd type="stealt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68550" y="1779662"/>
            <a:ext cx="1315618" cy="0"/>
          </a:xfrm>
          <a:prstGeom prst="line">
            <a:avLst/>
          </a:prstGeom>
          <a:ln w="635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084168" y="1779662"/>
            <a:ext cx="1152128" cy="0"/>
          </a:xfrm>
          <a:prstGeom prst="line">
            <a:avLst/>
          </a:prstGeom>
          <a:ln w="635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236296" y="1779662"/>
            <a:ext cx="1584176" cy="0"/>
          </a:xfrm>
          <a:prstGeom prst="line">
            <a:avLst/>
          </a:prstGeom>
          <a:ln w="635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82228" y="1317997"/>
            <a:ext cx="963725" cy="461665"/>
          </a:xfrm>
          <a:prstGeom prst="rect">
            <a:avLst/>
          </a:prstGeom>
          <a:noFill/>
        </p:spPr>
        <p:txBody>
          <a:bodyPr wrap="none" rtlCol="0">
            <a:spAutoFit/>
          </a:bodyPr>
          <a:lstStyle/>
          <a:p>
            <a:r>
              <a:rPr lang="zh-CN" altLang="en-US" sz="1200" dirty="0" smtClean="0"/>
              <a:t>一致性</a:t>
            </a:r>
            <a:endParaRPr lang="en-US" altLang="zh-CN" sz="1200" dirty="0" smtClean="0"/>
          </a:p>
          <a:p>
            <a:r>
              <a:rPr lang="en-US" altLang="zh-CN" sz="1200" dirty="0"/>
              <a:t>Consistency</a:t>
            </a:r>
            <a:endParaRPr lang="zh-CN" altLang="en-US" sz="1200" dirty="0"/>
          </a:p>
        </p:txBody>
      </p:sp>
      <p:sp>
        <p:nvSpPr>
          <p:cNvPr id="85" name="文本框 84"/>
          <p:cNvSpPr txBox="1"/>
          <p:nvPr/>
        </p:nvSpPr>
        <p:spPr>
          <a:xfrm>
            <a:off x="1581418" y="1793366"/>
            <a:ext cx="891462" cy="461665"/>
          </a:xfrm>
          <a:prstGeom prst="rect">
            <a:avLst/>
          </a:prstGeom>
          <a:noFill/>
        </p:spPr>
        <p:txBody>
          <a:bodyPr wrap="none" rtlCol="0">
            <a:spAutoFit/>
          </a:bodyPr>
          <a:lstStyle/>
          <a:p>
            <a:r>
              <a:rPr lang="zh-CN" altLang="en-US" sz="1200" dirty="0" smtClean="0"/>
              <a:t>可用性</a:t>
            </a:r>
            <a:endParaRPr lang="en-US" altLang="zh-CN" sz="1200" dirty="0" smtClean="0"/>
          </a:p>
          <a:p>
            <a:r>
              <a:rPr lang="en-US" altLang="zh-CN" sz="1200" dirty="0"/>
              <a:t>Availability</a:t>
            </a:r>
            <a:endParaRPr lang="zh-CN" altLang="en-US" sz="1200" dirty="0"/>
          </a:p>
        </p:txBody>
      </p:sp>
      <p:sp>
        <p:nvSpPr>
          <p:cNvPr id="87" name="文本框 86"/>
          <p:cNvSpPr txBox="1"/>
          <p:nvPr/>
        </p:nvSpPr>
        <p:spPr>
          <a:xfrm>
            <a:off x="2578097" y="1306549"/>
            <a:ext cx="1368836" cy="461665"/>
          </a:xfrm>
          <a:prstGeom prst="rect">
            <a:avLst/>
          </a:prstGeom>
          <a:noFill/>
        </p:spPr>
        <p:txBody>
          <a:bodyPr wrap="none" rtlCol="0">
            <a:spAutoFit/>
          </a:bodyPr>
          <a:lstStyle/>
          <a:p>
            <a:r>
              <a:rPr lang="zh-CN" altLang="en-US" sz="1200" dirty="0" smtClean="0"/>
              <a:t>分区容错性</a:t>
            </a:r>
            <a:endParaRPr lang="en-US" altLang="zh-CN" sz="1200" dirty="0" smtClean="0"/>
          </a:p>
          <a:p>
            <a:r>
              <a:rPr lang="en-US" altLang="zh-CN" sz="1200" dirty="0"/>
              <a:t>Partition tolerance</a:t>
            </a:r>
            <a:endParaRPr lang="zh-CN" altLang="en-US" sz="1200" dirty="0"/>
          </a:p>
        </p:txBody>
      </p:sp>
      <p:sp>
        <p:nvSpPr>
          <p:cNvPr id="89" name="文本框 88"/>
          <p:cNvSpPr txBox="1"/>
          <p:nvPr/>
        </p:nvSpPr>
        <p:spPr>
          <a:xfrm>
            <a:off x="4697956" y="1270210"/>
            <a:ext cx="1375698" cy="461665"/>
          </a:xfrm>
          <a:prstGeom prst="rect">
            <a:avLst/>
          </a:prstGeom>
          <a:noFill/>
        </p:spPr>
        <p:txBody>
          <a:bodyPr wrap="none" rtlCol="0">
            <a:spAutoFit/>
          </a:bodyPr>
          <a:lstStyle/>
          <a:p>
            <a:r>
              <a:rPr lang="zh-CN" altLang="en-US" sz="1200" dirty="0" smtClean="0"/>
              <a:t>基本可用</a:t>
            </a:r>
            <a:endParaRPr lang="en-US" altLang="zh-CN" sz="1200" dirty="0" smtClean="0"/>
          </a:p>
          <a:p>
            <a:r>
              <a:rPr lang="en-US" altLang="zh-CN" sz="1200" dirty="0"/>
              <a:t>Basically Available</a:t>
            </a:r>
            <a:endParaRPr lang="zh-CN" altLang="en-US" sz="1200" dirty="0"/>
          </a:p>
        </p:txBody>
      </p:sp>
      <p:sp>
        <p:nvSpPr>
          <p:cNvPr id="90" name="文本框 89"/>
          <p:cNvSpPr txBox="1"/>
          <p:nvPr/>
        </p:nvSpPr>
        <p:spPr>
          <a:xfrm>
            <a:off x="6056201" y="1827448"/>
            <a:ext cx="790601" cy="461665"/>
          </a:xfrm>
          <a:prstGeom prst="rect">
            <a:avLst/>
          </a:prstGeom>
          <a:noFill/>
        </p:spPr>
        <p:txBody>
          <a:bodyPr wrap="none" rtlCol="0">
            <a:spAutoFit/>
          </a:bodyPr>
          <a:lstStyle/>
          <a:p>
            <a:r>
              <a:rPr lang="zh-CN" altLang="en-US" sz="1200" dirty="0" smtClean="0"/>
              <a:t>软状态</a:t>
            </a:r>
            <a:endParaRPr lang="en-US" altLang="zh-CN" sz="1200" dirty="0" smtClean="0"/>
          </a:p>
          <a:p>
            <a:r>
              <a:rPr lang="en-US" altLang="zh-CN" sz="1200" dirty="0"/>
              <a:t>Soft State</a:t>
            </a:r>
            <a:endParaRPr lang="zh-CN" altLang="en-US" sz="1200" dirty="0"/>
          </a:p>
        </p:txBody>
      </p:sp>
      <p:sp>
        <p:nvSpPr>
          <p:cNvPr id="91" name="文本框 90"/>
          <p:cNvSpPr txBox="1"/>
          <p:nvPr/>
        </p:nvSpPr>
        <p:spPr>
          <a:xfrm>
            <a:off x="7164288" y="1222424"/>
            <a:ext cx="1526380" cy="461665"/>
          </a:xfrm>
          <a:prstGeom prst="rect">
            <a:avLst/>
          </a:prstGeom>
          <a:noFill/>
        </p:spPr>
        <p:txBody>
          <a:bodyPr wrap="none" rtlCol="0">
            <a:spAutoFit/>
          </a:bodyPr>
          <a:lstStyle/>
          <a:p>
            <a:r>
              <a:rPr lang="zh-CN" altLang="en-US" sz="1200" dirty="0" smtClean="0"/>
              <a:t>最终一致性</a:t>
            </a:r>
            <a:endParaRPr lang="en-US" altLang="zh-CN" sz="1200" dirty="0" smtClean="0"/>
          </a:p>
          <a:p>
            <a:r>
              <a:rPr lang="en-US" altLang="zh-CN" sz="1200" dirty="0"/>
              <a:t>Eventual Consistency</a:t>
            </a:r>
            <a:endParaRPr lang="zh-CN" altLang="en-US" sz="1200" dirty="0"/>
          </a:p>
        </p:txBody>
      </p:sp>
      <p:grpSp>
        <p:nvGrpSpPr>
          <p:cNvPr id="96" name="组合 95"/>
          <p:cNvGrpSpPr/>
          <p:nvPr/>
        </p:nvGrpSpPr>
        <p:grpSpPr>
          <a:xfrm>
            <a:off x="236330" y="2533565"/>
            <a:ext cx="542875" cy="542241"/>
            <a:chOff x="2457451" y="1833563"/>
            <a:chExt cx="1355725" cy="1354138"/>
          </a:xfrm>
        </p:grpSpPr>
        <p:sp>
          <p:nvSpPr>
            <p:cNvPr id="100" name="Oval 22"/>
            <p:cNvSpPr>
              <a:spLocks noChangeArrowheads="1"/>
            </p:cNvSpPr>
            <p:nvPr/>
          </p:nvSpPr>
          <p:spPr bwMode="auto">
            <a:xfrm>
              <a:off x="2457451" y="1833563"/>
              <a:ext cx="1355725" cy="1354138"/>
            </a:xfrm>
            <a:prstGeom prst="ellipse">
              <a:avLst/>
            </a:prstGeom>
            <a:solidFill>
              <a:srgbClr val="F4B3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3"/>
            <p:cNvSpPr>
              <a:spLocks/>
            </p:cNvSpPr>
            <p:nvPr/>
          </p:nvSpPr>
          <p:spPr bwMode="auto">
            <a:xfrm>
              <a:off x="2751138" y="2228850"/>
              <a:ext cx="1060450" cy="958850"/>
            </a:xfrm>
            <a:custGeom>
              <a:avLst/>
              <a:gdLst>
                <a:gd name="T0" fmla="*/ 273 w 495"/>
                <a:gd name="T1" fmla="*/ 0 h 448"/>
                <a:gd name="T2" fmla="*/ 244 w 495"/>
                <a:gd name="T3" fmla="*/ 15 h 448"/>
                <a:gd name="T4" fmla="*/ 213 w 495"/>
                <a:gd name="T5" fmla="*/ 1 h 448"/>
                <a:gd name="T6" fmla="*/ 196 w 495"/>
                <a:gd name="T7" fmla="*/ 2 h 448"/>
                <a:gd name="T8" fmla="*/ 157 w 495"/>
                <a:gd name="T9" fmla="*/ 0 h 448"/>
                <a:gd name="T10" fmla="*/ 125 w 495"/>
                <a:gd name="T11" fmla="*/ 14 h 448"/>
                <a:gd name="T12" fmla="*/ 96 w 495"/>
                <a:gd name="T13" fmla="*/ 2 h 448"/>
                <a:gd name="T14" fmla="*/ 14 w 495"/>
                <a:gd name="T15" fmla="*/ 2 h 448"/>
                <a:gd name="T16" fmla="*/ 7 w 495"/>
                <a:gd name="T17" fmla="*/ 59 h 448"/>
                <a:gd name="T18" fmla="*/ 23 w 495"/>
                <a:gd name="T19" fmla="*/ 94 h 448"/>
                <a:gd name="T20" fmla="*/ 7 w 495"/>
                <a:gd name="T21" fmla="*/ 113 h 448"/>
                <a:gd name="T22" fmla="*/ 7 w 495"/>
                <a:gd name="T23" fmla="*/ 172 h 448"/>
                <a:gd name="T24" fmla="*/ 22 w 495"/>
                <a:gd name="T25" fmla="*/ 189 h 448"/>
                <a:gd name="T26" fmla="*/ 17 w 495"/>
                <a:gd name="T27" fmla="*/ 188 h 448"/>
                <a:gd name="T28" fmla="*/ 7 w 495"/>
                <a:gd name="T29" fmla="*/ 210 h 448"/>
                <a:gd name="T30" fmla="*/ 7 w 495"/>
                <a:gd name="T31" fmla="*/ 262 h 448"/>
                <a:gd name="T32" fmla="*/ 186 w 495"/>
                <a:gd name="T33" fmla="*/ 448 h 448"/>
                <a:gd name="T34" fmla="*/ 495 w 495"/>
                <a:gd name="T35" fmla="*/ 144 h 448"/>
                <a:gd name="T36" fmla="*/ 359 w 495"/>
                <a:gd name="T37" fmla="*/ 11 h 448"/>
                <a:gd name="T38" fmla="*/ 333 w 495"/>
                <a:gd name="T39" fmla="*/ 0 h 448"/>
                <a:gd name="T40" fmla="*/ 309 w 495"/>
                <a:gd name="T41" fmla="*/ 2 h 448"/>
                <a:gd name="T42" fmla="*/ 273 w 495"/>
                <a:gd name="T4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5" h="448">
                  <a:moveTo>
                    <a:pt x="273" y="0"/>
                  </a:moveTo>
                  <a:cubicBezTo>
                    <a:pt x="256" y="0"/>
                    <a:pt x="241" y="2"/>
                    <a:pt x="244" y="15"/>
                  </a:cubicBezTo>
                  <a:cubicBezTo>
                    <a:pt x="234" y="3"/>
                    <a:pt x="225" y="1"/>
                    <a:pt x="213" y="1"/>
                  </a:cubicBezTo>
                  <a:cubicBezTo>
                    <a:pt x="208" y="1"/>
                    <a:pt x="202" y="2"/>
                    <a:pt x="196" y="2"/>
                  </a:cubicBezTo>
                  <a:cubicBezTo>
                    <a:pt x="190" y="2"/>
                    <a:pt x="173" y="0"/>
                    <a:pt x="157" y="0"/>
                  </a:cubicBezTo>
                  <a:cubicBezTo>
                    <a:pt x="139" y="0"/>
                    <a:pt x="122" y="2"/>
                    <a:pt x="125" y="14"/>
                  </a:cubicBezTo>
                  <a:cubicBezTo>
                    <a:pt x="113" y="5"/>
                    <a:pt x="112" y="2"/>
                    <a:pt x="96" y="2"/>
                  </a:cubicBezTo>
                  <a:cubicBezTo>
                    <a:pt x="69" y="2"/>
                    <a:pt x="41" y="2"/>
                    <a:pt x="14" y="2"/>
                  </a:cubicBezTo>
                  <a:cubicBezTo>
                    <a:pt x="0" y="2"/>
                    <a:pt x="7" y="49"/>
                    <a:pt x="7" y="59"/>
                  </a:cubicBezTo>
                  <a:cubicBezTo>
                    <a:pt x="7" y="76"/>
                    <a:pt x="10" y="83"/>
                    <a:pt x="23" y="94"/>
                  </a:cubicBezTo>
                  <a:cubicBezTo>
                    <a:pt x="4" y="94"/>
                    <a:pt x="7" y="94"/>
                    <a:pt x="7" y="113"/>
                  </a:cubicBezTo>
                  <a:cubicBezTo>
                    <a:pt x="7" y="133"/>
                    <a:pt x="7" y="152"/>
                    <a:pt x="7" y="172"/>
                  </a:cubicBezTo>
                  <a:cubicBezTo>
                    <a:pt x="7" y="176"/>
                    <a:pt x="19" y="185"/>
                    <a:pt x="22" y="189"/>
                  </a:cubicBezTo>
                  <a:cubicBezTo>
                    <a:pt x="20" y="188"/>
                    <a:pt x="18" y="188"/>
                    <a:pt x="17" y="188"/>
                  </a:cubicBezTo>
                  <a:cubicBezTo>
                    <a:pt x="5" y="188"/>
                    <a:pt x="7" y="199"/>
                    <a:pt x="7" y="210"/>
                  </a:cubicBezTo>
                  <a:cubicBezTo>
                    <a:pt x="7" y="225"/>
                    <a:pt x="2" y="248"/>
                    <a:pt x="7" y="262"/>
                  </a:cubicBezTo>
                  <a:cubicBezTo>
                    <a:pt x="7" y="266"/>
                    <a:pt x="99" y="361"/>
                    <a:pt x="186" y="448"/>
                  </a:cubicBezTo>
                  <a:cubicBezTo>
                    <a:pt x="354" y="445"/>
                    <a:pt x="489" y="311"/>
                    <a:pt x="495" y="144"/>
                  </a:cubicBezTo>
                  <a:cubicBezTo>
                    <a:pt x="427" y="75"/>
                    <a:pt x="366" y="15"/>
                    <a:pt x="359" y="11"/>
                  </a:cubicBezTo>
                  <a:cubicBezTo>
                    <a:pt x="353" y="2"/>
                    <a:pt x="343" y="0"/>
                    <a:pt x="333" y="0"/>
                  </a:cubicBezTo>
                  <a:cubicBezTo>
                    <a:pt x="325" y="0"/>
                    <a:pt x="316" y="2"/>
                    <a:pt x="309" y="2"/>
                  </a:cubicBezTo>
                  <a:cubicBezTo>
                    <a:pt x="303" y="2"/>
                    <a:pt x="287" y="0"/>
                    <a:pt x="273" y="0"/>
                  </a:cubicBezTo>
                </a:path>
              </a:pathLst>
            </a:custGeom>
            <a:solidFill>
              <a:srgbClr val="C38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4"/>
            <p:cNvSpPr>
              <a:spLocks/>
            </p:cNvSpPr>
            <p:nvPr/>
          </p:nvSpPr>
          <p:spPr bwMode="auto">
            <a:xfrm>
              <a:off x="2767013" y="2232025"/>
              <a:ext cx="233363" cy="169863"/>
            </a:xfrm>
            <a:custGeom>
              <a:avLst/>
              <a:gdLst>
                <a:gd name="T0" fmla="*/ 4 w 109"/>
                <a:gd name="T1" fmla="*/ 79 h 79"/>
                <a:gd name="T2" fmla="*/ 105 w 109"/>
                <a:gd name="T3" fmla="*/ 79 h 79"/>
                <a:gd name="T4" fmla="*/ 109 w 109"/>
                <a:gd name="T5" fmla="*/ 73 h 79"/>
                <a:gd name="T6" fmla="*/ 109 w 109"/>
                <a:gd name="T7" fmla="*/ 5 h 79"/>
                <a:gd name="T8" fmla="*/ 105 w 109"/>
                <a:gd name="T9" fmla="*/ 0 h 79"/>
                <a:gd name="T10" fmla="*/ 4 w 109"/>
                <a:gd name="T11" fmla="*/ 0 h 79"/>
                <a:gd name="T12" fmla="*/ 0 w 109"/>
                <a:gd name="T13" fmla="*/ 5 h 79"/>
                <a:gd name="T14" fmla="*/ 0 w 109"/>
                <a:gd name="T15" fmla="*/ 73 h 79"/>
                <a:gd name="T16" fmla="*/ 4 w 109"/>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79">
                  <a:moveTo>
                    <a:pt x="4" y="79"/>
                  </a:moveTo>
                  <a:cubicBezTo>
                    <a:pt x="105" y="79"/>
                    <a:pt x="105" y="79"/>
                    <a:pt x="105" y="79"/>
                  </a:cubicBezTo>
                  <a:cubicBezTo>
                    <a:pt x="107" y="79"/>
                    <a:pt x="109" y="76"/>
                    <a:pt x="109" y="73"/>
                  </a:cubicBezTo>
                  <a:cubicBezTo>
                    <a:pt x="109" y="5"/>
                    <a:pt x="109" y="5"/>
                    <a:pt x="109" y="5"/>
                  </a:cubicBezTo>
                  <a:cubicBezTo>
                    <a:pt x="109" y="2"/>
                    <a:pt x="107" y="0"/>
                    <a:pt x="105" y="0"/>
                  </a:cubicBezTo>
                  <a:cubicBezTo>
                    <a:pt x="4" y="0"/>
                    <a:pt x="4" y="0"/>
                    <a:pt x="4" y="0"/>
                  </a:cubicBezTo>
                  <a:cubicBezTo>
                    <a:pt x="2" y="0"/>
                    <a:pt x="0" y="2"/>
                    <a:pt x="0" y="5"/>
                  </a:cubicBezTo>
                  <a:cubicBezTo>
                    <a:pt x="0" y="73"/>
                    <a:pt x="0" y="73"/>
                    <a:pt x="0" y="73"/>
                  </a:cubicBezTo>
                  <a:cubicBezTo>
                    <a:pt x="0" y="76"/>
                    <a:pt x="2" y="79"/>
                    <a:pt x="4"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5"/>
            <p:cNvSpPr>
              <a:spLocks/>
            </p:cNvSpPr>
            <p:nvPr/>
          </p:nvSpPr>
          <p:spPr bwMode="auto">
            <a:xfrm>
              <a:off x="3019426" y="2232025"/>
              <a:ext cx="233363" cy="169863"/>
            </a:xfrm>
            <a:custGeom>
              <a:avLst/>
              <a:gdLst>
                <a:gd name="T0" fmla="*/ 4 w 109"/>
                <a:gd name="T1" fmla="*/ 79 h 79"/>
                <a:gd name="T2" fmla="*/ 105 w 109"/>
                <a:gd name="T3" fmla="*/ 79 h 79"/>
                <a:gd name="T4" fmla="*/ 109 w 109"/>
                <a:gd name="T5" fmla="*/ 73 h 79"/>
                <a:gd name="T6" fmla="*/ 109 w 109"/>
                <a:gd name="T7" fmla="*/ 5 h 79"/>
                <a:gd name="T8" fmla="*/ 105 w 109"/>
                <a:gd name="T9" fmla="*/ 0 h 79"/>
                <a:gd name="T10" fmla="*/ 4 w 109"/>
                <a:gd name="T11" fmla="*/ 0 h 79"/>
                <a:gd name="T12" fmla="*/ 0 w 109"/>
                <a:gd name="T13" fmla="*/ 5 h 79"/>
                <a:gd name="T14" fmla="*/ 0 w 109"/>
                <a:gd name="T15" fmla="*/ 73 h 79"/>
                <a:gd name="T16" fmla="*/ 4 w 109"/>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79">
                  <a:moveTo>
                    <a:pt x="4" y="79"/>
                  </a:moveTo>
                  <a:cubicBezTo>
                    <a:pt x="105" y="79"/>
                    <a:pt x="105" y="79"/>
                    <a:pt x="105" y="79"/>
                  </a:cubicBezTo>
                  <a:cubicBezTo>
                    <a:pt x="107" y="79"/>
                    <a:pt x="109" y="76"/>
                    <a:pt x="109" y="73"/>
                  </a:cubicBezTo>
                  <a:cubicBezTo>
                    <a:pt x="109" y="5"/>
                    <a:pt x="109" y="5"/>
                    <a:pt x="109" y="5"/>
                  </a:cubicBezTo>
                  <a:cubicBezTo>
                    <a:pt x="109" y="2"/>
                    <a:pt x="107" y="0"/>
                    <a:pt x="105" y="0"/>
                  </a:cubicBezTo>
                  <a:cubicBezTo>
                    <a:pt x="4" y="0"/>
                    <a:pt x="4" y="0"/>
                    <a:pt x="4" y="0"/>
                  </a:cubicBezTo>
                  <a:cubicBezTo>
                    <a:pt x="2" y="0"/>
                    <a:pt x="0" y="2"/>
                    <a:pt x="0" y="5"/>
                  </a:cubicBezTo>
                  <a:cubicBezTo>
                    <a:pt x="0" y="73"/>
                    <a:pt x="0" y="73"/>
                    <a:pt x="0" y="73"/>
                  </a:cubicBezTo>
                  <a:cubicBezTo>
                    <a:pt x="0" y="76"/>
                    <a:pt x="2" y="79"/>
                    <a:pt x="4"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6"/>
            <p:cNvSpPr>
              <a:spLocks/>
            </p:cNvSpPr>
            <p:nvPr/>
          </p:nvSpPr>
          <p:spPr bwMode="auto">
            <a:xfrm>
              <a:off x="3273426" y="2232025"/>
              <a:ext cx="231775" cy="169863"/>
            </a:xfrm>
            <a:custGeom>
              <a:avLst/>
              <a:gdLst>
                <a:gd name="T0" fmla="*/ 105 w 108"/>
                <a:gd name="T1" fmla="*/ 0 h 79"/>
                <a:gd name="T2" fmla="*/ 4 w 108"/>
                <a:gd name="T3" fmla="*/ 0 h 79"/>
                <a:gd name="T4" fmla="*/ 0 w 108"/>
                <a:gd name="T5" fmla="*/ 5 h 79"/>
                <a:gd name="T6" fmla="*/ 0 w 108"/>
                <a:gd name="T7" fmla="*/ 73 h 79"/>
                <a:gd name="T8" fmla="*/ 4 w 108"/>
                <a:gd name="T9" fmla="*/ 79 h 79"/>
                <a:gd name="T10" fmla="*/ 105 w 108"/>
                <a:gd name="T11" fmla="*/ 79 h 79"/>
                <a:gd name="T12" fmla="*/ 108 w 108"/>
                <a:gd name="T13" fmla="*/ 73 h 79"/>
                <a:gd name="T14" fmla="*/ 108 w 108"/>
                <a:gd name="T15" fmla="*/ 5 h 79"/>
                <a:gd name="T16" fmla="*/ 105 w 108"/>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79">
                  <a:moveTo>
                    <a:pt x="105" y="0"/>
                  </a:moveTo>
                  <a:cubicBezTo>
                    <a:pt x="4" y="0"/>
                    <a:pt x="4" y="0"/>
                    <a:pt x="4" y="0"/>
                  </a:cubicBezTo>
                  <a:cubicBezTo>
                    <a:pt x="2" y="0"/>
                    <a:pt x="0" y="2"/>
                    <a:pt x="0" y="5"/>
                  </a:cubicBezTo>
                  <a:cubicBezTo>
                    <a:pt x="0" y="73"/>
                    <a:pt x="0" y="73"/>
                    <a:pt x="0" y="73"/>
                  </a:cubicBezTo>
                  <a:cubicBezTo>
                    <a:pt x="0" y="76"/>
                    <a:pt x="2" y="79"/>
                    <a:pt x="4" y="79"/>
                  </a:cubicBezTo>
                  <a:cubicBezTo>
                    <a:pt x="105" y="79"/>
                    <a:pt x="105" y="79"/>
                    <a:pt x="105" y="79"/>
                  </a:cubicBezTo>
                  <a:cubicBezTo>
                    <a:pt x="107" y="79"/>
                    <a:pt x="108" y="76"/>
                    <a:pt x="108" y="73"/>
                  </a:cubicBezTo>
                  <a:cubicBezTo>
                    <a:pt x="108" y="5"/>
                    <a:pt x="108" y="5"/>
                    <a:pt x="108" y="5"/>
                  </a:cubicBezTo>
                  <a:cubicBezTo>
                    <a:pt x="108" y="2"/>
                    <a:pt x="107" y="0"/>
                    <a:pt x="10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7"/>
            <p:cNvSpPr>
              <a:spLocks/>
            </p:cNvSpPr>
            <p:nvPr/>
          </p:nvSpPr>
          <p:spPr bwMode="auto">
            <a:xfrm>
              <a:off x="2767013" y="2633663"/>
              <a:ext cx="233363" cy="168275"/>
            </a:xfrm>
            <a:custGeom>
              <a:avLst/>
              <a:gdLst>
                <a:gd name="T0" fmla="*/ 105 w 109"/>
                <a:gd name="T1" fmla="*/ 0 h 79"/>
                <a:gd name="T2" fmla="*/ 4 w 109"/>
                <a:gd name="T3" fmla="*/ 0 h 79"/>
                <a:gd name="T4" fmla="*/ 0 w 109"/>
                <a:gd name="T5" fmla="*/ 5 h 79"/>
                <a:gd name="T6" fmla="*/ 0 w 109"/>
                <a:gd name="T7" fmla="*/ 73 h 79"/>
                <a:gd name="T8" fmla="*/ 4 w 109"/>
                <a:gd name="T9" fmla="*/ 79 h 79"/>
                <a:gd name="T10" fmla="*/ 105 w 109"/>
                <a:gd name="T11" fmla="*/ 79 h 79"/>
                <a:gd name="T12" fmla="*/ 109 w 109"/>
                <a:gd name="T13" fmla="*/ 73 h 79"/>
                <a:gd name="T14" fmla="*/ 109 w 109"/>
                <a:gd name="T15" fmla="*/ 5 h 79"/>
                <a:gd name="T16" fmla="*/ 105 w 109"/>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79">
                  <a:moveTo>
                    <a:pt x="105" y="0"/>
                  </a:moveTo>
                  <a:cubicBezTo>
                    <a:pt x="4" y="0"/>
                    <a:pt x="4" y="0"/>
                    <a:pt x="4" y="0"/>
                  </a:cubicBezTo>
                  <a:cubicBezTo>
                    <a:pt x="2" y="0"/>
                    <a:pt x="0" y="2"/>
                    <a:pt x="0" y="5"/>
                  </a:cubicBezTo>
                  <a:cubicBezTo>
                    <a:pt x="0" y="73"/>
                    <a:pt x="0" y="73"/>
                    <a:pt x="0" y="73"/>
                  </a:cubicBezTo>
                  <a:cubicBezTo>
                    <a:pt x="0" y="76"/>
                    <a:pt x="2" y="79"/>
                    <a:pt x="4" y="79"/>
                  </a:cubicBezTo>
                  <a:cubicBezTo>
                    <a:pt x="105" y="79"/>
                    <a:pt x="105" y="79"/>
                    <a:pt x="105" y="79"/>
                  </a:cubicBezTo>
                  <a:cubicBezTo>
                    <a:pt x="107" y="79"/>
                    <a:pt x="109" y="76"/>
                    <a:pt x="109" y="73"/>
                  </a:cubicBezTo>
                  <a:cubicBezTo>
                    <a:pt x="109" y="5"/>
                    <a:pt x="109" y="5"/>
                    <a:pt x="109" y="5"/>
                  </a:cubicBezTo>
                  <a:cubicBezTo>
                    <a:pt x="109" y="2"/>
                    <a:pt x="107" y="0"/>
                    <a:pt x="10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8"/>
            <p:cNvSpPr>
              <a:spLocks/>
            </p:cNvSpPr>
            <p:nvPr/>
          </p:nvSpPr>
          <p:spPr bwMode="auto">
            <a:xfrm>
              <a:off x="3019426" y="2633663"/>
              <a:ext cx="233363" cy="168275"/>
            </a:xfrm>
            <a:custGeom>
              <a:avLst/>
              <a:gdLst>
                <a:gd name="T0" fmla="*/ 105 w 109"/>
                <a:gd name="T1" fmla="*/ 0 h 79"/>
                <a:gd name="T2" fmla="*/ 4 w 109"/>
                <a:gd name="T3" fmla="*/ 0 h 79"/>
                <a:gd name="T4" fmla="*/ 0 w 109"/>
                <a:gd name="T5" fmla="*/ 5 h 79"/>
                <a:gd name="T6" fmla="*/ 0 w 109"/>
                <a:gd name="T7" fmla="*/ 73 h 79"/>
                <a:gd name="T8" fmla="*/ 4 w 109"/>
                <a:gd name="T9" fmla="*/ 79 h 79"/>
                <a:gd name="T10" fmla="*/ 105 w 109"/>
                <a:gd name="T11" fmla="*/ 79 h 79"/>
                <a:gd name="T12" fmla="*/ 109 w 109"/>
                <a:gd name="T13" fmla="*/ 73 h 79"/>
                <a:gd name="T14" fmla="*/ 109 w 109"/>
                <a:gd name="T15" fmla="*/ 5 h 79"/>
                <a:gd name="T16" fmla="*/ 105 w 109"/>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79">
                  <a:moveTo>
                    <a:pt x="105" y="0"/>
                  </a:moveTo>
                  <a:cubicBezTo>
                    <a:pt x="4" y="0"/>
                    <a:pt x="4" y="0"/>
                    <a:pt x="4" y="0"/>
                  </a:cubicBezTo>
                  <a:cubicBezTo>
                    <a:pt x="2" y="0"/>
                    <a:pt x="0" y="2"/>
                    <a:pt x="0" y="5"/>
                  </a:cubicBezTo>
                  <a:cubicBezTo>
                    <a:pt x="0" y="73"/>
                    <a:pt x="0" y="73"/>
                    <a:pt x="0" y="73"/>
                  </a:cubicBezTo>
                  <a:cubicBezTo>
                    <a:pt x="0" y="76"/>
                    <a:pt x="2" y="79"/>
                    <a:pt x="4" y="79"/>
                  </a:cubicBezTo>
                  <a:cubicBezTo>
                    <a:pt x="105" y="79"/>
                    <a:pt x="105" y="79"/>
                    <a:pt x="105" y="79"/>
                  </a:cubicBezTo>
                  <a:cubicBezTo>
                    <a:pt x="107" y="79"/>
                    <a:pt x="109" y="76"/>
                    <a:pt x="109" y="73"/>
                  </a:cubicBezTo>
                  <a:cubicBezTo>
                    <a:pt x="109" y="5"/>
                    <a:pt x="109" y="5"/>
                    <a:pt x="109" y="5"/>
                  </a:cubicBezTo>
                  <a:cubicBezTo>
                    <a:pt x="109" y="2"/>
                    <a:pt x="107" y="0"/>
                    <a:pt x="10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29"/>
            <p:cNvSpPr>
              <a:spLocks/>
            </p:cNvSpPr>
            <p:nvPr/>
          </p:nvSpPr>
          <p:spPr bwMode="auto">
            <a:xfrm>
              <a:off x="3273426" y="2633663"/>
              <a:ext cx="231775" cy="168275"/>
            </a:xfrm>
            <a:custGeom>
              <a:avLst/>
              <a:gdLst>
                <a:gd name="T0" fmla="*/ 105 w 108"/>
                <a:gd name="T1" fmla="*/ 0 h 79"/>
                <a:gd name="T2" fmla="*/ 4 w 108"/>
                <a:gd name="T3" fmla="*/ 0 h 79"/>
                <a:gd name="T4" fmla="*/ 0 w 108"/>
                <a:gd name="T5" fmla="*/ 5 h 79"/>
                <a:gd name="T6" fmla="*/ 0 w 108"/>
                <a:gd name="T7" fmla="*/ 73 h 79"/>
                <a:gd name="T8" fmla="*/ 4 w 108"/>
                <a:gd name="T9" fmla="*/ 79 h 79"/>
                <a:gd name="T10" fmla="*/ 105 w 108"/>
                <a:gd name="T11" fmla="*/ 79 h 79"/>
                <a:gd name="T12" fmla="*/ 108 w 108"/>
                <a:gd name="T13" fmla="*/ 73 h 79"/>
                <a:gd name="T14" fmla="*/ 108 w 108"/>
                <a:gd name="T15" fmla="*/ 5 h 79"/>
                <a:gd name="T16" fmla="*/ 105 w 108"/>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79">
                  <a:moveTo>
                    <a:pt x="105" y="0"/>
                  </a:moveTo>
                  <a:cubicBezTo>
                    <a:pt x="4" y="0"/>
                    <a:pt x="4" y="0"/>
                    <a:pt x="4" y="0"/>
                  </a:cubicBezTo>
                  <a:cubicBezTo>
                    <a:pt x="2" y="0"/>
                    <a:pt x="0" y="2"/>
                    <a:pt x="0" y="5"/>
                  </a:cubicBezTo>
                  <a:cubicBezTo>
                    <a:pt x="0" y="73"/>
                    <a:pt x="0" y="73"/>
                    <a:pt x="0" y="73"/>
                  </a:cubicBezTo>
                  <a:cubicBezTo>
                    <a:pt x="0" y="76"/>
                    <a:pt x="2" y="79"/>
                    <a:pt x="4" y="79"/>
                  </a:cubicBezTo>
                  <a:cubicBezTo>
                    <a:pt x="105" y="79"/>
                    <a:pt x="105" y="79"/>
                    <a:pt x="105" y="79"/>
                  </a:cubicBezTo>
                  <a:cubicBezTo>
                    <a:pt x="107" y="79"/>
                    <a:pt x="108" y="76"/>
                    <a:pt x="108" y="73"/>
                  </a:cubicBezTo>
                  <a:cubicBezTo>
                    <a:pt x="108" y="5"/>
                    <a:pt x="108" y="5"/>
                    <a:pt x="108" y="5"/>
                  </a:cubicBezTo>
                  <a:cubicBezTo>
                    <a:pt x="108" y="2"/>
                    <a:pt x="107" y="0"/>
                    <a:pt x="10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0"/>
            <p:cNvSpPr>
              <a:spLocks/>
            </p:cNvSpPr>
            <p:nvPr/>
          </p:nvSpPr>
          <p:spPr bwMode="auto">
            <a:xfrm>
              <a:off x="2892426" y="2428875"/>
              <a:ext cx="233363" cy="169863"/>
            </a:xfrm>
            <a:custGeom>
              <a:avLst/>
              <a:gdLst>
                <a:gd name="T0" fmla="*/ 4 w 109"/>
                <a:gd name="T1" fmla="*/ 0 h 79"/>
                <a:gd name="T2" fmla="*/ 0 w 109"/>
                <a:gd name="T3" fmla="*/ 6 h 79"/>
                <a:gd name="T4" fmla="*/ 0 w 109"/>
                <a:gd name="T5" fmla="*/ 73 h 79"/>
                <a:gd name="T6" fmla="*/ 4 w 109"/>
                <a:gd name="T7" fmla="*/ 79 h 79"/>
                <a:gd name="T8" fmla="*/ 105 w 109"/>
                <a:gd name="T9" fmla="*/ 79 h 79"/>
                <a:gd name="T10" fmla="*/ 109 w 109"/>
                <a:gd name="T11" fmla="*/ 73 h 79"/>
                <a:gd name="T12" fmla="*/ 109 w 109"/>
                <a:gd name="T13" fmla="*/ 6 h 79"/>
                <a:gd name="T14" fmla="*/ 105 w 109"/>
                <a:gd name="T15" fmla="*/ 0 h 79"/>
                <a:gd name="T16" fmla="*/ 4 w 109"/>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79">
                  <a:moveTo>
                    <a:pt x="4" y="0"/>
                  </a:moveTo>
                  <a:cubicBezTo>
                    <a:pt x="2" y="0"/>
                    <a:pt x="0" y="3"/>
                    <a:pt x="0" y="6"/>
                  </a:cubicBezTo>
                  <a:cubicBezTo>
                    <a:pt x="0" y="73"/>
                    <a:pt x="0" y="73"/>
                    <a:pt x="0" y="73"/>
                  </a:cubicBezTo>
                  <a:cubicBezTo>
                    <a:pt x="0" y="76"/>
                    <a:pt x="2" y="79"/>
                    <a:pt x="4" y="79"/>
                  </a:cubicBezTo>
                  <a:cubicBezTo>
                    <a:pt x="105" y="79"/>
                    <a:pt x="105" y="79"/>
                    <a:pt x="105" y="79"/>
                  </a:cubicBezTo>
                  <a:cubicBezTo>
                    <a:pt x="107" y="79"/>
                    <a:pt x="109" y="76"/>
                    <a:pt x="109" y="73"/>
                  </a:cubicBezTo>
                  <a:cubicBezTo>
                    <a:pt x="109" y="6"/>
                    <a:pt x="109" y="6"/>
                    <a:pt x="109" y="6"/>
                  </a:cubicBezTo>
                  <a:cubicBezTo>
                    <a:pt x="109" y="3"/>
                    <a:pt x="107" y="0"/>
                    <a:pt x="10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1"/>
            <p:cNvSpPr>
              <a:spLocks/>
            </p:cNvSpPr>
            <p:nvPr/>
          </p:nvSpPr>
          <p:spPr bwMode="auto">
            <a:xfrm>
              <a:off x="3144838" y="2428875"/>
              <a:ext cx="236538" cy="169863"/>
            </a:xfrm>
            <a:custGeom>
              <a:avLst/>
              <a:gdLst>
                <a:gd name="T0" fmla="*/ 0 w 110"/>
                <a:gd name="T1" fmla="*/ 6 h 79"/>
                <a:gd name="T2" fmla="*/ 0 w 110"/>
                <a:gd name="T3" fmla="*/ 73 h 79"/>
                <a:gd name="T4" fmla="*/ 4 w 110"/>
                <a:gd name="T5" fmla="*/ 79 h 79"/>
                <a:gd name="T6" fmla="*/ 105 w 110"/>
                <a:gd name="T7" fmla="*/ 79 h 79"/>
                <a:gd name="T8" fmla="*/ 110 w 110"/>
                <a:gd name="T9" fmla="*/ 73 h 79"/>
                <a:gd name="T10" fmla="*/ 110 w 110"/>
                <a:gd name="T11" fmla="*/ 6 h 79"/>
                <a:gd name="T12" fmla="*/ 105 w 110"/>
                <a:gd name="T13" fmla="*/ 0 h 79"/>
                <a:gd name="T14" fmla="*/ 4 w 110"/>
                <a:gd name="T15" fmla="*/ 0 h 79"/>
                <a:gd name="T16" fmla="*/ 0 w 110"/>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79">
                  <a:moveTo>
                    <a:pt x="0" y="6"/>
                  </a:moveTo>
                  <a:cubicBezTo>
                    <a:pt x="0" y="73"/>
                    <a:pt x="0" y="73"/>
                    <a:pt x="0" y="73"/>
                  </a:cubicBezTo>
                  <a:cubicBezTo>
                    <a:pt x="0" y="76"/>
                    <a:pt x="2" y="79"/>
                    <a:pt x="4" y="79"/>
                  </a:cubicBezTo>
                  <a:cubicBezTo>
                    <a:pt x="105" y="79"/>
                    <a:pt x="105" y="79"/>
                    <a:pt x="105" y="79"/>
                  </a:cubicBezTo>
                  <a:cubicBezTo>
                    <a:pt x="108" y="79"/>
                    <a:pt x="110" y="76"/>
                    <a:pt x="110" y="73"/>
                  </a:cubicBezTo>
                  <a:cubicBezTo>
                    <a:pt x="110" y="6"/>
                    <a:pt x="110" y="6"/>
                    <a:pt x="110" y="6"/>
                  </a:cubicBezTo>
                  <a:cubicBezTo>
                    <a:pt x="110" y="3"/>
                    <a:pt x="108" y="0"/>
                    <a:pt x="105" y="0"/>
                  </a:cubicBezTo>
                  <a:cubicBezTo>
                    <a:pt x="4" y="0"/>
                    <a:pt x="4" y="0"/>
                    <a:pt x="4" y="0"/>
                  </a:cubicBezTo>
                  <a:cubicBezTo>
                    <a:pt x="2" y="0"/>
                    <a:pt x="0" y="3"/>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2"/>
            <p:cNvSpPr>
              <a:spLocks/>
            </p:cNvSpPr>
            <p:nvPr/>
          </p:nvSpPr>
          <p:spPr bwMode="auto">
            <a:xfrm>
              <a:off x="2767013" y="2428875"/>
              <a:ext cx="104775" cy="169863"/>
            </a:xfrm>
            <a:custGeom>
              <a:avLst/>
              <a:gdLst>
                <a:gd name="T0" fmla="*/ 49 w 49"/>
                <a:gd name="T1" fmla="*/ 73 h 79"/>
                <a:gd name="T2" fmla="*/ 49 w 49"/>
                <a:gd name="T3" fmla="*/ 6 h 79"/>
                <a:gd name="T4" fmla="*/ 45 w 49"/>
                <a:gd name="T5" fmla="*/ 0 h 79"/>
                <a:gd name="T6" fmla="*/ 0 w 49"/>
                <a:gd name="T7" fmla="*/ 0 h 79"/>
                <a:gd name="T8" fmla="*/ 0 w 49"/>
                <a:gd name="T9" fmla="*/ 79 h 79"/>
                <a:gd name="T10" fmla="*/ 45 w 49"/>
                <a:gd name="T11" fmla="*/ 79 h 79"/>
                <a:gd name="T12" fmla="*/ 49 w 49"/>
                <a:gd name="T13" fmla="*/ 73 h 79"/>
              </a:gdLst>
              <a:ahLst/>
              <a:cxnLst>
                <a:cxn ang="0">
                  <a:pos x="T0" y="T1"/>
                </a:cxn>
                <a:cxn ang="0">
                  <a:pos x="T2" y="T3"/>
                </a:cxn>
                <a:cxn ang="0">
                  <a:pos x="T4" y="T5"/>
                </a:cxn>
                <a:cxn ang="0">
                  <a:pos x="T6" y="T7"/>
                </a:cxn>
                <a:cxn ang="0">
                  <a:pos x="T8" y="T9"/>
                </a:cxn>
                <a:cxn ang="0">
                  <a:pos x="T10" y="T11"/>
                </a:cxn>
                <a:cxn ang="0">
                  <a:pos x="T12" y="T13"/>
                </a:cxn>
              </a:cxnLst>
              <a:rect l="0" t="0" r="r" b="b"/>
              <a:pathLst>
                <a:path w="49" h="79">
                  <a:moveTo>
                    <a:pt x="49" y="73"/>
                  </a:moveTo>
                  <a:cubicBezTo>
                    <a:pt x="49" y="6"/>
                    <a:pt x="49" y="6"/>
                    <a:pt x="49" y="6"/>
                  </a:cubicBezTo>
                  <a:cubicBezTo>
                    <a:pt x="49" y="3"/>
                    <a:pt x="47" y="0"/>
                    <a:pt x="45" y="0"/>
                  </a:cubicBezTo>
                  <a:cubicBezTo>
                    <a:pt x="0" y="0"/>
                    <a:pt x="0" y="0"/>
                    <a:pt x="0" y="0"/>
                  </a:cubicBezTo>
                  <a:cubicBezTo>
                    <a:pt x="0" y="79"/>
                    <a:pt x="0" y="79"/>
                    <a:pt x="0" y="79"/>
                  </a:cubicBezTo>
                  <a:cubicBezTo>
                    <a:pt x="45" y="79"/>
                    <a:pt x="45" y="79"/>
                    <a:pt x="45" y="79"/>
                  </a:cubicBezTo>
                  <a:cubicBezTo>
                    <a:pt x="47" y="79"/>
                    <a:pt x="49" y="76"/>
                    <a:pt x="49" y="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33"/>
            <p:cNvSpPr>
              <a:spLocks/>
            </p:cNvSpPr>
            <p:nvPr/>
          </p:nvSpPr>
          <p:spPr bwMode="auto">
            <a:xfrm>
              <a:off x="3400426" y="2428875"/>
              <a:ext cx="104775" cy="169863"/>
            </a:xfrm>
            <a:custGeom>
              <a:avLst/>
              <a:gdLst>
                <a:gd name="T0" fmla="*/ 0 w 49"/>
                <a:gd name="T1" fmla="*/ 6 h 79"/>
                <a:gd name="T2" fmla="*/ 0 w 49"/>
                <a:gd name="T3" fmla="*/ 73 h 79"/>
                <a:gd name="T4" fmla="*/ 4 w 49"/>
                <a:gd name="T5" fmla="*/ 79 h 79"/>
                <a:gd name="T6" fmla="*/ 49 w 49"/>
                <a:gd name="T7" fmla="*/ 79 h 79"/>
                <a:gd name="T8" fmla="*/ 49 w 49"/>
                <a:gd name="T9" fmla="*/ 0 h 79"/>
                <a:gd name="T10" fmla="*/ 4 w 49"/>
                <a:gd name="T11" fmla="*/ 0 h 79"/>
                <a:gd name="T12" fmla="*/ 0 w 49"/>
                <a:gd name="T13" fmla="*/ 6 h 79"/>
              </a:gdLst>
              <a:ahLst/>
              <a:cxnLst>
                <a:cxn ang="0">
                  <a:pos x="T0" y="T1"/>
                </a:cxn>
                <a:cxn ang="0">
                  <a:pos x="T2" y="T3"/>
                </a:cxn>
                <a:cxn ang="0">
                  <a:pos x="T4" y="T5"/>
                </a:cxn>
                <a:cxn ang="0">
                  <a:pos x="T6" y="T7"/>
                </a:cxn>
                <a:cxn ang="0">
                  <a:pos x="T8" y="T9"/>
                </a:cxn>
                <a:cxn ang="0">
                  <a:pos x="T10" y="T11"/>
                </a:cxn>
                <a:cxn ang="0">
                  <a:pos x="T12" y="T13"/>
                </a:cxn>
              </a:cxnLst>
              <a:rect l="0" t="0" r="r" b="b"/>
              <a:pathLst>
                <a:path w="49" h="79">
                  <a:moveTo>
                    <a:pt x="0" y="6"/>
                  </a:moveTo>
                  <a:cubicBezTo>
                    <a:pt x="0" y="73"/>
                    <a:pt x="0" y="73"/>
                    <a:pt x="0" y="73"/>
                  </a:cubicBezTo>
                  <a:cubicBezTo>
                    <a:pt x="0" y="76"/>
                    <a:pt x="2" y="79"/>
                    <a:pt x="4" y="79"/>
                  </a:cubicBezTo>
                  <a:cubicBezTo>
                    <a:pt x="49" y="79"/>
                    <a:pt x="49" y="79"/>
                    <a:pt x="49" y="79"/>
                  </a:cubicBezTo>
                  <a:cubicBezTo>
                    <a:pt x="49" y="0"/>
                    <a:pt x="49" y="0"/>
                    <a:pt x="49" y="0"/>
                  </a:cubicBezTo>
                  <a:cubicBezTo>
                    <a:pt x="4" y="0"/>
                    <a:pt x="4" y="0"/>
                    <a:pt x="4" y="0"/>
                  </a:cubicBezTo>
                  <a:cubicBezTo>
                    <a:pt x="2" y="0"/>
                    <a:pt x="0" y="3"/>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48" name="直接连接符 47"/>
          <p:cNvCxnSpPr/>
          <p:nvPr/>
        </p:nvCxnSpPr>
        <p:spPr>
          <a:xfrm>
            <a:off x="523955" y="3075806"/>
            <a:ext cx="7627" cy="2067694"/>
          </a:xfrm>
          <a:prstGeom prst="line">
            <a:avLst/>
          </a:prstGeom>
          <a:ln w="127000" cmpd="tri"/>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889248" y="2643758"/>
            <a:ext cx="1450504" cy="400110"/>
          </a:xfrm>
          <a:prstGeom prst="rect">
            <a:avLst/>
          </a:prstGeom>
          <a:noFill/>
        </p:spPr>
        <p:txBody>
          <a:bodyPr wrap="square" rtlCol="0">
            <a:spAutoFit/>
          </a:bodyPr>
          <a:lstStyle/>
          <a:p>
            <a:r>
              <a:rPr lang="zh-CN" altLang="en-US" sz="2000" dirty="0" smtClean="0"/>
              <a:t>分布式锁</a:t>
            </a:r>
            <a:endParaRPr lang="zh-CN" altLang="en-US" sz="2000" dirty="0"/>
          </a:p>
        </p:txBody>
      </p:sp>
      <p:sp>
        <p:nvSpPr>
          <p:cNvPr id="138" name="文本框 137"/>
          <p:cNvSpPr txBox="1"/>
          <p:nvPr/>
        </p:nvSpPr>
        <p:spPr>
          <a:xfrm>
            <a:off x="5152910" y="2609935"/>
            <a:ext cx="1693892" cy="400110"/>
          </a:xfrm>
          <a:prstGeom prst="rect">
            <a:avLst/>
          </a:prstGeom>
          <a:noFill/>
        </p:spPr>
        <p:txBody>
          <a:bodyPr wrap="square" rtlCol="0">
            <a:spAutoFit/>
          </a:bodyPr>
          <a:lstStyle/>
          <a:p>
            <a:r>
              <a:rPr lang="zh-CN" altLang="en-US" sz="2000" dirty="0" smtClean="0"/>
              <a:t>分布式事务</a:t>
            </a:r>
            <a:endParaRPr lang="zh-CN" altLang="en-US" sz="2000" dirty="0"/>
          </a:p>
        </p:txBody>
      </p:sp>
      <p:cxnSp>
        <p:nvCxnSpPr>
          <p:cNvPr id="139" name="直接连接符 138"/>
          <p:cNvCxnSpPr/>
          <p:nvPr/>
        </p:nvCxnSpPr>
        <p:spPr>
          <a:xfrm>
            <a:off x="4780397" y="3052911"/>
            <a:ext cx="7627" cy="2067694"/>
          </a:xfrm>
          <a:prstGeom prst="line">
            <a:avLst/>
          </a:prstGeom>
          <a:ln w="127000" cmpd="tri"/>
        </p:spPr>
        <p:style>
          <a:lnRef idx="1">
            <a:schemeClr val="accent1"/>
          </a:lnRef>
          <a:fillRef idx="0">
            <a:schemeClr val="accent1"/>
          </a:fillRef>
          <a:effectRef idx="0">
            <a:schemeClr val="accent1"/>
          </a:effectRef>
          <a:fontRef idx="minor">
            <a:schemeClr val="tx1"/>
          </a:fontRef>
        </p:style>
      </p:cxnSp>
      <p:grpSp>
        <p:nvGrpSpPr>
          <p:cNvPr id="140" name="组合 139"/>
          <p:cNvGrpSpPr/>
          <p:nvPr/>
        </p:nvGrpSpPr>
        <p:grpSpPr>
          <a:xfrm>
            <a:off x="4524290" y="2515980"/>
            <a:ext cx="542241" cy="542241"/>
            <a:chOff x="6407151" y="1833563"/>
            <a:chExt cx="1354138" cy="1354138"/>
          </a:xfrm>
        </p:grpSpPr>
        <p:sp>
          <p:nvSpPr>
            <p:cNvPr id="141" name="Oval 43"/>
            <p:cNvSpPr>
              <a:spLocks noChangeArrowheads="1"/>
            </p:cNvSpPr>
            <p:nvPr/>
          </p:nvSpPr>
          <p:spPr bwMode="auto">
            <a:xfrm>
              <a:off x="6407151" y="1833563"/>
              <a:ext cx="1354138" cy="1354138"/>
            </a:xfrm>
            <a:prstGeom prst="ellipse">
              <a:avLst/>
            </a:prstGeom>
            <a:solidFill>
              <a:srgbClr val="A841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4"/>
            <p:cNvSpPr>
              <a:spLocks/>
            </p:cNvSpPr>
            <p:nvPr/>
          </p:nvSpPr>
          <p:spPr bwMode="auto">
            <a:xfrm>
              <a:off x="6789738" y="2063750"/>
              <a:ext cx="947738" cy="1119188"/>
            </a:xfrm>
            <a:custGeom>
              <a:avLst/>
              <a:gdLst>
                <a:gd name="T0" fmla="*/ 126 w 443"/>
                <a:gd name="T1" fmla="*/ 0 h 523"/>
                <a:gd name="T2" fmla="*/ 92 w 443"/>
                <a:gd name="T3" fmla="*/ 31 h 523"/>
                <a:gd name="T4" fmla="*/ 13 w 443"/>
                <a:gd name="T5" fmla="*/ 122 h 523"/>
                <a:gd name="T6" fmla="*/ 0 w 443"/>
                <a:gd name="T7" fmla="*/ 140 h 523"/>
                <a:gd name="T8" fmla="*/ 5 w 443"/>
                <a:gd name="T9" fmla="*/ 166 h 523"/>
                <a:gd name="T10" fmla="*/ 62 w 443"/>
                <a:gd name="T11" fmla="*/ 223 h 523"/>
                <a:gd name="T12" fmla="*/ 76 w 443"/>
                <a:gd name="T13" fmla="*/ 238 h 523"/>
                <a:gd name="T14" fmla="*/ 76 w 443"/>
                <a:gd name="T15" fmla="*/ 335 h 523"/>
                <a:gd name="T16" fmla="*/ 76 w 443"/>
                <a:gd name="T17" fmla="*/ 419 h 523"/>
                <a:gd name="T18" fmla="*/ 90 w 443"/>
                <a:gd name="T19" fmla="*/ 435 h 523"/>
                <a:gd name="T20" fmla="*/ 177 w 443"/>
                <a:gd name="T21" fmla="*/ 523 h 523"/>
                <a:gd name="T22" fmla="*/ 443 w 443"/>
                <a:gd name="T23" fmla="*/ 291 h 523"/>
                <a:gd name="T24" fmla="*/ 292 w 443"/>
                <a:gd name="T25" fmla="*/ 139 h 523"/>
                <a:gd name="T26" fmla="*/ 285 w 443"/>
                <a:gd name="T27" fmla="*/ 133 h 523"/>
                <a:gd name="T28" fmla="*/ 271 w 443"/>
                <a:gd name="T29" fmla="*/ 127 h 523"/>
                <a:gd name="T30" fmla="*/ 192 w 443"/>
                <a:gd name="T31" fmla="*/ 56 h 523"/>
                <a:gd name="T32" fmla="*/ 140 w 443"/>
                <a:gd name="T33" fmla="*/ 8 h 523"/>
                <a:gd name="T34" fmla="*/ 126 w 443"/>
                <a:gd name="T35"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3" h="523">
                  <a:moveTo>
                    <a:pt x="126" y="0"/>
                  </a:moveTo>
                  <a:cubicBezTo>
                    <a:pt x="113" y="0"/>
                    <a:pt x="100" y="21"/>
                    <a:pt x="92" y="31"/>
                  </a:cubicBezTo>
                  <a:cubicBezTo>
                    <a:pt x="66" y="61"/>
                    <a:pt x="39" y="91"/>
                    <a:pt x="13" y="122"/>
                  </a:cubicBezTo>
                  <a:cubicBezTo>
                    <a:pt x="5" y="132"/>
                    <a:pt x="0" y="125"/>
                    <a:pt x="0" y="140"/>
                  </a:cubicBezTo>
                  <a:cubicBezTo>
                    <a:pt x="0" y="153"/>
                    <a:pt x="1" y="160"/>
                    <a:pt x="5" y="166"/>
                  </a:cubicBezTo>
                  <a:cubicBezTo>
                    <a:pt x="20" y="187"/>
                    <a:pt x="44" y="205"/>
                    <a:pt x="62" y="223"/>
                  </a:cubicBezTo>
                  <a:cubicBezTo>
                    <a:pt x="65" y="226"/>
                    <a:pt x="76" y="235"/>
                    <a:pt x="76" y="238"/>
                  </a:cubicBezTo>
                  <a:cubicBezTo>
                    <a:pt x="76" y="271"/>
                    <a:pt x="76" y="303"/>
                    <a:pt x="76" y="335"/>
                  </a:cubicBezTo>
                  <a:cubicBezTo>
                    <a:pt x="76" y="363"/>
                    <a:pt x="76" y="391"/>
                    <a:pt x="76" y="419"/>
                  </a:cubicBezTo>
                  <a:cubicBezTo>
                    <a:pt x="76" y="423"/>
                    <a:pt x="87" y="432"/>
                    <a:pt x="90" y="435"/>
                  </a:cubicBezTo>
                  <a:cubicBezTo>
                    <a:pt x="105" y="450"/>
                    <a:pt x="139" y="485"/>
                    <a:pt x="177" y="523"/>
                  </a:cubicBezTo>
                  <a:cubicBezTo>
                    <a:pt x="306" y="507"/>
                    <a:pt x="410" y="413"/>
                    <a:pt x="443" y="291"/>
                  </a:cubicBezTo>
                  <a:cubicBezTo>
                    <a:pt x="369" y="216"/>
                    <a:pt x="297" y="144"/>
                    <a:pt x="292" y="139"/>
                  </a:cubicBezTo>
                  <a:cubicBezTo>
                    <a:pt x="290" y="138"/>
                    <a:pt x="287" y="134"/>
                    <a:pt x="285" y="133"/>
                  </a:cubicBezTo>
                  <a:cubicBezTo>
                    <a:pt x="282" y="131"/>
                    <a:pt x="274" y="130"/>
                    <a:pt x="271" y="127"/>
                  </a:cubicBezTo>
                  <a:cubicBezTo>
                    <a:pt x="244" y="103"/>
                    <a:pt x="218" y="79"/>
                    <a:pt x="192" y="56"/>
                  </a:cubicBezTo>
                  <a:cubicBezTo>
                    <a:pt x="175" y="40"/>
                    <a:pt x="158" y="22"/>
                    <a:pt x="140" y="8"/>
                  </a:cubicBezTo>
                  <a:cubicBezTo>
                    <a:pt x="135" y="2"/>
                    <a:pt x="131" y="0"/>
                    <a:pt x="126" y="0"/>
                  </a:cubicBezTo>
                </a:path>
              </a:pathLst>
            </a:custGeom>
            <a:solidFill>
              <a:srgbClr val="863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5"/>
            <p:cNvSpPr>
              <a:spLocks noEditPoints="1"/>
            </p:cNvSpPr>
            <p:nvPr/>
          </p:nvSpPr>
          <p:spPr bwMode="auto">
            <a:xfrm>
              <a:off x="6789738" y="2063750"/>
              <a:ext cx="623888" cy="901700"/>
            </a:xfrm>
            <a:custGeom>
              <a:avLst/>
              <a:gdLst>
                <a:gd name="T0" fmla="*/ 282 w 292"/>
                <a:gd name="T1" fmla="*/ 315 h 421"/>
                <a:gd name="T2" fmla="*/ 275 w 292"/>
                <a:gd name="T3" fmla="*/ 253 h 421"/>
                <a:gd name="T4" fmla="*/ 280 w 292"/>
                <a:gd name="T5" fmla="*/ 162 h 421"/>
                <a:gd name="T6" fmla="*/ 271 w 292"/>
                <a:gd name="T7" fmla="*/ 128 h 421"/>
                <a:gd name="T8" fmla="*/ 131 w 292"/>
                <a:gd name="T9" fmla="*/ 1 h 421"/>
                <a:gd name="T10" fmla="*/ 129 w 292"/>
                <a:gd name="T11" fmla="*/ 0 h 421"/>
                <a:gd name="T12" fmla="*/ 119 w 292"/>
                <a:gd name="T13" fmla="*/ 0 h 421"/>
                <a:gd name="T14" fmla="*/ 8 w 292"/>
                <a:gd name="T15" fmla="*/ 128 h 421"/>
                <a:gd name="T16" fmla="*/ 0 w 292"/>
                <a:gd name="T17" fmla="*/ 162 h 421"/>
                <a:gd name="T18" fmla="*/ 76 w 292"/>
                <a:gd name="T19" fmla="*/ 213 h 421"/>
                <a:gd name="T20" fmla="*/ 76 w 292"/>
                <a:gd name="T21" fmla="*/ 217 h 421"/>
                <a:gd name="T22" fmla="*/ 76 w 292"/>
                <a:gd name="T23" fmla="*/ 281 h 421"/>
                <a:gd name="T24" fmla="*/ 76 w 292"/>
                <a:gd name="T25" fmla="*/ 341 h 421"/>
                <a:gd name="T26" fmla="*/ 76 w 292"/>
                <a:gd name="T27" fmla="*/ 345 h 421"/>
                <a:gd name="T28" fmla="*/ 76 w 292"/>
                <a:gd name="T29" fmla="*/ 409 h 421"/>
                <a:gd name="T30" fmla="*/ 76 w 292"/>
                <a:gd name="T31" fmla="*/ 421 h 421"/>
                <a:gd name="T32" fmla="*/ 92 w 292"/>
                <a:gd name="T33" fmla="*/ 416 h 421"/>
                <a:gd name="T34" fmla="*/ 160 w 292"/>
                <a:gd name="T35" fmla="*/ 421 h 421"/>
                <a:gd name="T36" fmla="*/ 176 w 292"/>
                <a:gd name="T37" fmla="*/ 162 h 421"/>
                <a:gd name="T38" fmla="*/ 246 w 292"/>
                <a:gd name="T39" fmla="*/ 253 h 421"/>
                <a:gd name="T40" fmla="*/ 238 w 292"/>
                <a:gd name="T41" fmla="*/ 315 h 421"/>
                <a:gd name="T42" fmla="*/ 261 w 292"/>
                <a:gd name="T43" fmla="*/ 330 h 421"/>
                <a:gd name="T44" fmla="*/ 261 w 292"/>
                <a:gd name="T45" fmla="*/ 355 h 421"/>
                <a:gd name="T46" fmla="*/ 230 w 292"/>
                <a:gd name="T47" fmla="*/ 330 h 421"/>
                <a:gd name="T48" fmla="*/ 236 w 292"/>
                <a:gd name="T49" fmla="*/ 347 h 421"/>
                <a:gd name="T50" fmla="*/ 263 w 292"/>
                <a:gd name="T51" fmla="*/ 373 h 421"/>
                <a:gd name="T52" fmla="*/ 268 w 292"/>
                <a:gd name="T53" fmla="*/ 315 h 421"/>
                <a:gd name="T54" fmla="*/ 111 w 292"/>
                <a:gd name="T55" fmla="*/ 272 h 421"/>
                <a:gd name="T56" fmla="*/ 160 w 292"/>
                <a:gd name="T57" fmla="*/ 272 h 421"/>
                <a:gd name="T58" fmla="*/ 111 w 292"/>
                <a:gd name="T59" fmla="*/ 208 h 421"/>
                <a:gd name="T60" fmla="*/ 160 w 292"/>
                <a:gd name="T61" fmla="*/ 208 h 421"/>
                <a:gd name="T62" fmla="*/ 92 w 292"/>
                <a:gd name="T63" fmla="*/ 265 h 421"/>
                <a:gd name="T64" fmla="*/ 158 w 292"/>
                <a:gd name="T65" fmla="*/ 224 h 421"/>
                <a:gd name="T66" fmla="*/ 158 w 292"/>
                <a:gd name="T67" fmla="*/ 288 h 421"/>
                <a:gd name="T68" fmla="*/ 92 w 292"/>
                <a:gd name="T69" fmla="*/ 288 h 421"/>
                <a:gd name="T70" fmla="*/ 160 w 292"/>
                <a:gd name="T71" fmla="*/ 336 h 421"/>
                <a:gd name="T72" fmla="*/ 160 w 292"/>
                <a:gd name="T73" fmla="*/ 304 h 421"/>
                <a:gd name="T74" fmla="*/ 158 w 292"/>
                <a:gd name="T75" fmla="*/ 126 h 421"/>
                <a:gd name="T76" fmla="*/ 126 w 292"/>
                <a:gd name="T77" fmla="*/ 24 h 421"/>
                <a:gd name="T78" fmla="*/ 139 w 292"/>
                <a:gd name="T79" fmla="*/ 15 h 421"/>
                <a:gd name="T80" fmla="*/ 175 w 292"/>
                <a:gd name="T81" fmla="*/ 128 h 421"/>
                <a:gd name="T82" fmla="*/ 78 w 292"/>
                <a:gd name="T83" fmla="*/ 128 h 421"/>
                <a:gd name="T84" fmla="*/ 113 w 292"/>
                <a:gd name="T85" fmla="*/ 14 h 421"/>
                <a:gd name="T86" fmla="*/ 92 w 292"/>
                <a:gd name="T87" fmla="*/ 201 h 421"/>
                <a:gd name="T88" fmla="*/ 154 w 292"/>
                <a:gd name="T89" fmla="*/ 162 h 421"/>
                <a:gd name="T90" fmla="*/ 158 w 292"/>
                <a:gd name="T91" fmla="*/ 352 h 421"/>
                <a:gd name="T92" fmla="*/ 92 w 292"/>
                <a:gd name="T93" fmla="*/ 352 h 421"/>
                <a:gd name="T94" fmla="*/ 160 w 292"/>
                <a:gd name="T95" fmla="*/ 368 h 421"/>
                <a:gd name="T96" fmla="*/ 111 w 292"/>
                <a:gd name="T97" fmla="*/ 400 h 421"/>
                <a:gd name="T98" fmla="*/ 249 w 292"/>
                <a:gd name="T99" fmla="*/ 162 h 421"/>
                <a:gd name="T100" fmla="*/ 271 w 292"/>
                <a:gd name="T101" fmla="*/ 253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421">
                  <a:moveTo>
                    <a:pt x="268" y="315"/>
                  </a:moveTo>
                  <a:cubicBezTo>
                    <a:pt x="282" y="315"/>
                    <a:pt x="282" y="315"/>
                    <a:pt x="282" y="315"/>
                  </a:cubicBezTo>
                  <a:cubicBezTo>
                    <a:pt x="282" y="253"/>
                    <a:pt x="282" y="253"/>
                    <a:pt x="282" y="253"/>
                  </a:cubicBezTo>
                  <a:cubicBezTo>
                    <a:pt x="275" y="253"/>
                    <a:pt x="275" y="253"/>
                    <a:pt x="275" y="253"/>
                  </a:cubicBezTo>
                  <a:cubicBezTo>
                    <a:pt x="275" y="162"/>
                    <a:pt x="275" y="162"/>
                    <a:pt x="275" y="162"/>
                  </a:cubicBezTo>
                  <a:cubicBezTo>
                    <a:pt x="280" y="162"/>
                    <a:pt x="280" y="162"/>
                    <a:pt x="280" y="162"/>
                  </a:cubicBezTo>
                  <a:cubicBezTo>
                    <a:pt x="280" y="128"/>
                    <a:pt x="280" y="128"/>
                    <a:pt x="280" y="128"/>
                  </a:cubicBezTo>
                  <a:cubicBezTo>
                    <a:pt x="271" y="128"/>
                    <a:pt x="271" y="128"/>
                    <a:pt x="271" y="128"/>
                  </a:cubicBezTo>
                  <a:cubicBezTo>
                    <a:pt x="137" y="5"/>
                    <a:pt x="137" y="5"/>
                    <a:pt x="137" y="5"/>
                  </a:cubicBezTo>
                  <a:cubicBezTo>
                    <a:pt x="136" y="3"/>
                    <a:pt x="134" y="1"/>
                    <a:pt x="131" y="1"/>
                  </a:cubicBezTo>
                  <a:cubicBezTo>
                    <a:pt x="131" y="0"/>
                    <a:pt x="131" y="0"/>
                    <a:pt x="130" y="0"/>
                  </a:cubicBezTo>
                  <a:cubicBezTo>
                    <a:pt x="129" y="0"/>
                    <a:pt x="129" y="0"/>
                    <a:pt x="129" y="0"/>
                  </a:cubicBezTo>
                  <a:cubicBezTo>
                    <a:pt x="123" y="0"/>
                    <a:pt x="123" y="0"/>
                    <a:pt x="123" y="0"/>
                  </a:cubicBezTo>
                  <a:cubicBezTo>
                    <a:pt x="119" y="0"/>
                    <a:pt x="119" y="0"/>
                    <a:pt x="119" y="0"/>
                  </a:cubicBezTo>
                  <a:cubicBezTo>
                    <a:pt x="118" y="0"/>
                    <a:pt x="117" y="1"/>
                    <a:pt x="117" y="1"/>
                  </a:cubicBezTo>
                  <a:cubicBezTo>
                    <a:pt x="8" y="128"/>
                    <a:pt x="8" y="128"/>
                    <a:pt x="8" y="128"/>
                  </a:cubicBezTo>
                  <a:cubicBezTo>
                    <a:pt x="0" y="128"/>
                    <a:pt x="0" y="128"/>
                    <a:pt x="0" y="128"/>
                  </a:cubicBezTo>
                  <a:cubicBezTo>
                    <a:pt x="0" y="162"/>
                    <a:pt x="0" y="162"/>
                    <a:pt x="0" y="162"/>
                  </a:cubicBezTo>
                  <a:cubicBezTo>
                    <a:pt x="76" y="162"/>
                    <a:pt x="76" y="162"/>
                    <a:pt x="76" y="162"/>
                  </a:cubicBezTo>
                  <a:cubicBezTo>
                    <a:pt x="76" y="213"/>
                    <a:pt x="76" y="213"/>
                    <a:pt x="76" y="213"/>
                  </a:cubicBezTo>
                  <a:cubicBezTo>
                    <a:pt x="75" y="214"/>
                    <a:pt x="75" y="216"/>
                    <a:pt x="76" y="217"/>
                  </a:cubicBezTo>
                  <a:cubicBezTo>
                    <a:pt x="76" y="217"/>
                    <a:pt x="76" y="217"/>
                    <a:pt x="76" y="217"/>
                  </a:cubicBezTo>
                  <a:cubicBezTo>
                    <a:pt x="76" y="277"/>
                    <a:pt x="76" y="277"/>
                    <a:pt x="76" y="277"/>
                  </a:cubicBezTo>
                  <a:cubicBezTo>
                    <a:pt x="75" y="278"/>
                    <a:pt x="75" y="280"/>
                    <a:pt x="76" y="281"/>
                  </a:cubicBezTo>
                  <a:cubicBezTo>
                    <a:pt x="76" y="281"/>
                    <a:pt x="76" y="281"/>
                    <a:pt x="76" y="281"/>
                  </a:cubicBezTo>
                  <a:cubicBezTo>
                    <a:pt x="76" y="341"/>
                    <a:pt x="76" y="341"/>
                    <a:pt x="76" y="341"/>
                  </a:cubicBezTo>
                  <a:cubicBezTo>
                    <a:pt x="75" y="342"/>
                    <a:pt x="75" y="344"/>
                    <a:pt x="76" y="345"/>
                  </a:cubicBezTo>
                  <a:cubicBezTo>
                    <a:pt x="76" y="345"/>
                    <a:pt x="76" y="345"/>
                    <a:pt x="76" y="345"/>
                  </a:cubicBezTo>
                  <a:cubicBezTo>
                    <a:pt x="76" y="405"/>
                    <a:pt x="76" y="405"/>
                    <a:pt x="76" y="405"/>
                  </a:cubicBezTo>
                  <a:cubicBezTo>
                    <a:pt x="75" y="406"/>
                    <a:pt x="75" y="408"/>
                    <a:pt x="76" y="409"/>
                  </a:cubicBezTo>
                  <a:cubicBezTo>
                    <a:pt x="76" y="409"/>
                    <a:pt x="76" y="409"/>
                    <a:pt x="76" y="409"/>
                  </a:cubicBezTo>
                  <a:cubicBezTo>
                    <a:pt x="76" y="421"/>
                    <a:pt x="76" y="421"/>
                    <a:pt x="76" y="421"/>
                  </a:cubicBezTo>
                  <a:cubicBezTo>
                    <a:pt x="92" y="421"/>
                    <a:pt x="92" y="421"/>
                    <a:pt x="92" y="421"/>
                  </a:cubicBezTo>
                  <a:cubicBezTo>
                    <a:pt x="92" y="416"/>
                    <a:pt x="92" y="416"/>
                    <a:pt x="92" y="416"/>
                  </a:cubicBezTo>
                  <a:cubicBezTo>
                    <a:pt x="160" y="416"/>
                    <a:pt x="160" y="416"/>
                    <a:pt x="160" y="416"/>
                  </a:cubicBezTo>
                  <a:cubicBezTo>
                    <a:pt x="160" y="421"/>
                    <a:pt x="160" y="421"/>
                    <a:pt x="160" y="421"/>
                  </a:cubicBezTo>
                  <a:cubicBezTo>
                    <a:pt x="176" y="421"/>
                    <a:pt x="176" y="421"/>
                    <a:pt x="176" y="421"/>
                  </a:cubicBezTo>
                  <a:cubicBezTo>
                    <a:pt x="176" y="162"/>
                    <a:pt x="176" y="162"/>
                    <a:pt x="176" y="162"/>
                  </a:cubicBezTo>
                  <a:cubicBezTo>
                    <a:pt x="246" y="162"/>
                    <a:pt x="246" y="162"/>
                    <a:pt x="246" y="162"/>
                  </a:cubicBezTo>
                  <a:cubicBezTo>
                    <a:pt x="246" y="253"/>
                    <a:pt x="246" y="253"/>
                    <a:pt x="246" y="253"/>
                  </a:cubicBezTo>
                  <a:cubicBezTo>
                    <a:pt x="238" y="253"/>
                    <a:pt x="238" y="253"/>
                    <a:pt x="238" y="253"/>
                  </a:cubicBezTo>
                  <a:cubicBezTo>
                    <a:pt x="238" y="315"/>
                    <a:pt x="238" y="315"/>
                    <a:pt x="238" y="315"/>
                  </a:cubicBezTo>
                  <a:cubicBezTo>
                    <a:pt x="252" y="315"/>
                    <a:pt x="252" y="315"/>
                    <a:pt x="252" y="315"/>
                  </a:cubicBezTo>
                  <a:cubicBezTo>
                    <a:pt x="252" y="316"/>
                    <a:pt x="252" y="329"/>
                    <a:pt x="261" y="330"/>
                  </a:cubicBezTo>
                  <a:cubicBezTo>
                    <a:pt x="269" y="331"/>
                    <a:pt x="272" y="336"/>
                    <a:pt x="272" y="342"/>
                  </a:cubicBezTo>
                  <a:cubicBezTo>
                    <a:pt x="272" y="347"/>
                    <a:pt x="271" y="355"/>
                    <a:pt x="261" y="355"/>
                  </a:cubicBezTo>
                  <a:cubicBezTo>
                    <a:pt x="246" y="355"/>
                    <a:pt x="247" y="336"/>
                    <a:pt x="237" y="329"/>
                  </a:cubicBezTo>
                  <a:cubicBezTo>
                    <a:pt x="235" y="328"/>
                    <a:pt x="232" y="327"/>
                    <a:pt x="230" y="330"/>
                  </a:cubicBezTo>
                  <a:cubicBezTo>
                    <a:pt x="229" y="334"/>
                    <a:pt x="233" y="338"/>
                    <a:pt x="235" y="341"/>
                  </a:cubicBezTo>
                  <a:cubicBezTo>
                    <a:pt x="236" y="343"/>
                    <a:pt x="235" y="345"/>
                    <a:pt x="236" y="347"/>
                  </a:cubicBezTo>
                  <a:cubicBezTo>
                    <a:pt x="236" y="349"/>
                    <a:pt x="236" y="351"/>
                    <a:pt x="237" y="353"/>
                  </a:cubicBezTo>
                  <a:cubicBezTo>
                    <a:pt x="240" y="364"/>
                    <a:pt x="251" y="373"/>
                    <a:pt x="263" y="373"/>
                  </a:cubicBezTo>
                  <a:cubicBezTo>
                    <a:pt x="275" y="373"/>
                    <a:pt x="291" y="364"/>
                    <a:pt x="291" y="343"/>
                  </a:cubicBezTo>
                  <a:cubicBezTo>
                    <a:pt x="292" y="322"/>
                    <a:pt x="268" y="315"/>
                    <a:pt x="268" y="315"/>
                  </a:cubicBezTo>
                  <a:close/>
                  <a:moveTo>
                    <a:pt x="160" y="272"/>
                  </a:moveTo>
                  <a:cubicBezTo>
                    <a:pt x="111" y="272"/>
                    <a:pt x="111" y="272"/>
                    <a:pt x="111" y="272"/>
                  </a:cubicBezTo>
                  <a:cubicBezTo>
                    <a:pt x="160" y="240"/>
                    <a:pt x="160" y="240"/>
                    <a:pt x="160" y="240"/>
                  </a:cubicBezTo>
                  <a:lnTo>
                    <a:pt x="160" y="272"/>
                  </a:lnTo>
                  <a:close/>
                  <a:moveTo>
                    <a:pt x="160" y="208"/>
                  </a:moveTo>
                  <a:cubicBezTo>
                    <a:pt x="111" y="208"/>
                    <a:pt x="111" y="208"/>
                    <a:pt x="111" y="208"/>
                  </a:cubicBezTo>
                  <a:cubicBezTo>
                    <a:pt x="160" y="176"/>
                    <a:pt x="160" y="176"/>
                    <a:pt x="160" y="176"/>
                  </a:cubicBezTo>
                  <a:lnTo>
                    <a:pt x="160" y="208"/>
                  </a:lnTo>
                  <a:close/>
                  <a:moveTo>
                    <a:pt x="158" y="224"/>
                  </a:moveTo>
                  <a:cubicBezTo>
                    <a:pt x="92" y="265"/>
                    <a:pt x="92" y="265"/>
                    <a:pt x="92" y="265"/>
                  </a:cubicBezTo>
                  <a:cubicBezTo>
                    <a:pt x="92" y="224"/>
                    <a:pt x="92" y="224"/>
                    <a:pt x="92" y="224"/>
                  </a:cubicBezTo>
                  <a:lnTo>
                    <a:pt x="158" y="224"/>
                  </a:lnTo>
                  <a:close/>
                  <a:moveTo>
                    <a:pt x="92" y="288"/>
                  </a:moveTo>
                  <a:cubicBezTo>
                    <a:pt x="158" y="288"/>
                    <a:pt x="158" y="288"/>
                    <a:pt x="158" y="288"/>
                  </a:cubicBezTo>
                  <a:cubicBezTo>
                    <a:pt x="92" y="329"/>
                    <a:pt x="92" y="329"/>
                    <a:pt x="92" y="329"/>
                  </a:cubicBezTo>
                  <a:lnTo>
                    <a:pt x="92" y="288"/>
                  </a:lnTo>
                  <a:close/>
                  <a:moveTo>
                    <a:pt x="160" y="304"/>
                  </a:moveTo>
                  <a:cubicBezTo>
                    <a:pt x="160" y="336"/>
                    <a:pt x="160" y="336"/>
                    <a:pt x="160" y="336"/>
                  </a:cubicBezTo>
                  <a:cubicBezTo>
                    <a:pt x="111" y="336"/>
                    <a:pt x="111" y="336"/>
                    <a:pt x="111" y="336"/>
                  </a:cubicBezTo>
                  <a:lnTo>
                    <a:pt x="160" y="304"/>
                  </a:lnTo>
                  <a:close/>
                  <a:moveTo>
                    <a:pt x="126" y="24"/>
                  </a:moveTo>
                  <a:cubicBezTo>
                    <a:pt x="158" y="126"/>
                    <a:pt x="158" y="126"/>
                    <a:pt x="158" y="126"/>
                  </a:cubicBezTo>
                  <a:cubicBezTo>
                    <a:pt x="94" y="126"/>
                    <a:pt x="94" y="126"/>
                    <a:pt x="94" y="126"/>
                  </a:cubicBezTo>
                  <a:lnTo>
                    <a:pt x="126" y="24"/>
                  </a:lnTo>
                  <a:close/>
                  <a:moveTo>
                    <a:pt x="175" y="128"/>
                  </a:moveTo>
                  <a:cubicBezTo>
                    <a:pt x="139" y="15"/>
                    <a:pt x="139" y="15"/>
                    <a:pt x="139" y="15"/>
                  </a:cubicBezTo>
                  <a:cubicBezTo>
                    <a:pt x="264" y="128"/>
                    <a:pt x="264" y="128"/>
                    <a:pt x="264" y="128"/>
                  </a:cubicBezTo>
                  <a:lnTo>
                    <a:pt x="175" y="128"/>
                  </a:lnTo>
                  <a:close/>
                  <a:moveTo>
                    <a:pt x="113" y="14"/>
                  </a:moveTo>
                  <a:cubicBezTo>
                    <a:pt x="78" y="128"/>
                    <a:pt x="78" y="128"/>
                    <a:pt x="78" y="128"/>
                  </a:cubicBezTo>
                  <a:cubicBezTo>
                    <a:pt x="14" y="128"/>
                    <a:pt x="14" y="128"/>
                    <a:pt x="14" y="128"/>
                  </a:cubicBezTo>
                  <a:lnTo>
                    <a:pt x="113" y="14"/>
                  </a:lnTo>
                  <a:close/>
                  <a:moveTo>
                    <a:pt x="154" y="162"/>
                  </a:moveTo>
                  <a:cubicBezTo>
                    <a:pt x="92" y="201"/>
                    <a:pt x="92" y="201"/>
                    <a:pt x="92" y="201"/>
                  </a:cubicBezTo>
                  <a:cubicBezTo>
                    <a:pt x="92" y="162"/>
                    <a:pt x="92" y="162"/>
                    <a:pt x="92" y="162"/>
                  </a:cubicBezTo>
                  <a:lnTo>
                    <a:pt x="154" y="162"/>
                  </a:lnTo>
                  <a:close/>
                  <a:moveTo>
                    <a:pt x="92" y="352"/>
                  </a:moveTo>
                  <a:cubicBezTo>
                    <a:pt x="158" y="352"/>
                    <a:pt x="158" y="352"/>
                    <a:pt x="158" y="352"/>
                  </a:cubicBezTo>
                  <a:cubicBezTo>
                    <a:pt x="92" y="393"/>
                    <a:pt x="92" y="393"/>
                    <a:pt x="92" y="393"/>
                  </a:cubicBezTo>
                  <a:lnTo>
                    <a:pt x="92" y="352"/>
                  </a:lnTo>
                  <a:close/>
                  <a:moveTo>
                    <a:pt x="111" y="400"/>
                  </a:moveTo>
                  <a:cubicBezTo>
                    <a:pt x="160" y="368"/>
                    <a:pt x="160" y="368"/>
                    <a:pt x="160" y="368"/>
                  </a:cubicBezTo>
                  <a:cubicBezTo>
                    <a:pt x="160" y="400"/>
                    <a:pt x="160" y="400"/>
                    <a:pt x="160" y="400"/>
                  </a:cubicBezTo>
                  <a:lnTo>
                    <a:pt x="111" y="400"/>
                  </a:lnTo>
                  <a:close/>
                  <a:moveTo>
                    <a:pt x="249" y="253"/>
                  </a:moveTo>
                  <a:cubicBezTo>
                    <a:pt x="249" y="162"/>
                    <a:pt x="249" y="162"/>
                    <a:pt x="249" y="162"/>
                  </a:cubicBezTo>
                  <a:cubicBezTo>
                    <a:pt x="271" y="162"/>
                    <a:pt x="271" y="162"/>
                    <a:pt x="271" y="162"/>
                  </a:cubicBezTo>
                  <a:cubicBezTo>
                    <a:pt x="271" y="253"/>
                    <a:pt x="271" y="253"/>
                    <a:pt x="271" y="253"/>
                  </a:cubicBezTo>
                  <a:lnTo>
                    <a:pt x="249" y="2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7" name="文本框 66"/>
          <p:cNvSpPr txBox="1"/>
          <p:nvPr/>
        </p:nvSpPr>
        <p:spPr>
          <a:xfrm>
            <a:off x="1014945" y="3043868"/>
            <a:ext cx="2931987" cy="1323439"/>
          </a:xfrm>
          <a:prstGeom prst="rect">
            <a:avLst/>
          </a:prstGeom>
          <a:noFill/>
        </p:spPr>
        <p:txBody>
          <a:bodyPr wrap="square" rtlCol="0">
            <a:spAutoFit/>
          </a:bodyPr>
          <a:lstStyle/>
          <a:p>
            <a:pPr marL="285750" indent="-285750">
              <a:buFontTx/>
              <a:buChar char="-"/>
            </a:pPr>
            <a:r>
              <a:rPr lang="zh-CN" altLang="en-US" sz="1600" dirty="0" smtClean="0"/>
              <a:t>服务的状态：有</a:t>
            </a:r>
            <a:r>
              <a:rPr lang="en-US" altLang="zh-CN" sz="1600" dirty="0" smtClean="0"/>
              <a:t>/</a:t>
            </a:r>
            <a:r>
              <a:rPr lang="zh-CN" altLang="en-US" sz="1600" dirty="0" smtClean="0"/>
              <a:t>无</a:t>
            </a:r>
            <a:endParaRPr lang="en-US" altLang="zh-CN" sz="1600" dirty="0" smtClean="0"/>
          </a:p>
          <a:p>
            <a:pPr marL="285750" indent="-285750">
              <a:buFontTx/>
              <a:buChar char="-"/>
            </a:pPr>
            <a:r>
              <a:rPr lang="zh-CN" altLang="en-US" sz="1600" dirty="0" smtClean="0"/>
              <a:t>锁特性：阻塞</a:t>
            </a:r>
            <a:r>
              <a:rPr lang="zh-CN" altLang="en-US" sz="1600" dirty="0"/>
              <a:t>、</a:t>
            </a:r>
            <a:r>
              <a:rPr lang="zh-CN" altLang="en-US" sz="1600" dirty="0" smtClean="0"/>
              <a:t>重入、超时、公平</a:t>
            </a:r>
            <a:r>
              <a:rPr lang="en-US" altLang="zh-CN" sz="1600" dirty="0" smtClean="0"/>
              <a:t>/</a:t>
            </a:r>
            <a:r>
              <a:rPr lang="zh-CN" altLang="en-US" sz="1600" dirty="0" smtClean="0"/>
              <a:t>非公平</a:t>
            </a:r>
            <a:endParaRPr lang="en-US" altLang="zh-CN" sz="1600" dirty="0" smtClean="0"/>
          </a:p>
          <a:p>
            <a:pPr marL="285750" indent="-285750">
              <a:buFontTx/>
              <a:buChar char="-"/>
            </a:pPr>
            <a:r>
              <a:rPr lang="zh-CN" altLang="en-US" sz="1600" dirty="0" smtClean="0"/>
              <a:t>协调者：</a:t>
            </a:r>
            <a:r>
              <a:rPr lang="en-US" altLang="zh-CN" sz="1600" dirty="0" smtClean="0"/>
              <a:t>Object</a:t>
            </a:r>
            <a:r>
              <a:rPr lang="zh-CN" altLang="en-US" sz="1600" dirty="0" smtClean="0"/>
              <a:t>、</a:t>
            </a:r>
            <a:r>
              <a:rPr lang="en-US" altLang="zh-CN" sz="1600" dirty="0" err="1" smtClean="0"/>
              <a:t>zk</a:t>
            </a:r>
            <a:r>
              <a:rPr lang="zh-CN" altLang="en-US" sz="1600" dirty="0" smtClean="0"/>
              <a:t>、</a:t>
            </a:r>
            <a:r>
              <a:rPr lang="en-US" altLang="zh-CN" sz="1600" dirty="0" err="1" smtClean="0"/>
              <a:t>redis</a:t>
            </a:r>
            <a:r>
              <a:rPr lang="zh-CN" altLang="en-US" sz="1600" dirty="0" smtClean="0"/>
              <a:t>、</a:t>
            </a:r>
            <a:r>
              <a:rPr lang="en-US" altLang="zh-CN" sz="1600" dirty="0" smtClean="0"/>
              <a:t>DB</a:t>
            </a:r>
          </a:p>
        </p:txBody>
      </p:sp>
      <p:sp>
        <p:nvSpPr>
          <p:cNvPr id="68" name="文本框 67"/>
          <p:cNvSpPr txBox="1"/>
          <p:nvPr/>
        </p:nvSpPr>
        <p:spPr>
          <a:xfrm>
            <a:off x="5364088" y="3010045"/>
            <a:ext cx="3779912" cy="1200329"/>
          </a:xfrm>
          <a:prstGeom prst="rect">
            <a:avLst/>
          </a:prstGeom>
          <a:noFill/>
        </p:spPr>
        <p:txBody>
          <a:bodyPr wrap="square" rtlCol="0">
            <a:spAutoFit/>
          </a:bodyPr>
          <a:lstStyle/>
          <a:p>
            <a:pPr marL="285750" indent="-285750">
              <a:buFontTx/>
              <a:buChar char="-"/>
            </a:pPr>
            <a:r>
              <a:rPr lang="zh-CN" altLang="en-US" dirty="0" smtClean="0"/>
              <a:t>不只是单个</a:t>
            </a:r>
            <a:r>
              <a:rPr lang="en-US" altLang="zh-CN" dirty="0" smtClean="0"/>
              <a:t>DB</a:t>
            </a:r>
          </a:p>
          <a:p>
            <a:pPr marL="285750" indent="-285750">
              <a:buFontTx/>
              <a:buChar char="-"/>
            </a:pPr>
            <a:r>
              <a:rPr lang="zh-CN" altLang="en-US" dirty="0" smtClean="0"/>
              <a:t>一切都是因为跨进程</a:t>
            </a:r>
            <a:endParaRPr lang="en-US" altLang="zh-CN" dirty="0" smtClean="0"/>
          </a:p>
          <a:p>
            <a:pPr marL="285750" indent="-285750">
              <a:buFontTx/>
              <a:buChar char="-"/>
            </a:pPr>
            <a:r>
              <a:rPr lang="en-US" altLang="zh-CN" dirty="0" smtClean="0"/>
              <a:t>TCC</a:t>
            </a:r>
            <a:r>
              <a:rPr lang="zh-CN" altLang="en-US" dirty="0" smtClean="0"/>
              <a:t>、</a:t>
            </a:r>
            <a:r>
              <a:rPr lang="en-US" altLang="zh-CN" dirty="0" err="1"/>
              <a:t>ShardingSphere</a:t>
            </a:r>
            <a:r>
              <a:rPr lang="en-US" altLang="zh-CN" dirty="0"/>
              <a:t> </a:t>
            </a:r>
            <a:br>
              <a:rPr lang="en-US" altLang="zh-CN" dirty="0"/>
            </a:br>
            <a:r>
              <a:rPr lang="zh-CN" altLang="en-US" dirty="0" smtClean="0"/>
              <a:t>、</a:t>
            </a:r>
            <a:r>
              <a:rPr lang="en-US" altLang="zh-CN" dirty="0" err="1" smtClean="0"/>
              <a:t>Alibaba</a:t>
            </a:r>
            <a:r>
              <a:rPr lang="en-US" altLang="zh-CN" dirty="0" smtClean="0"/>
              <a:t> </a:t>
            </a:r>
            <a:r>
              <a:rPr lang="en-US" altLang="zh-CN" dirty="0" err="1" smtClean="0"/>
              <a:t>seata</a:t>
            </a:r>
            <a:endParaRPr lang="zh-CN" altLang="en-US" dirty="0"/>
          </a:p>
        </p:txBody>
      </p:sp>
    </p:spTree>
    <p:extLst>
      <p:ext uri="{BB962C8B-B14F-4D97-AF65-F5344CB8AC3E}">
        <p14:creationId xmlns:p14="http://schemas.microsoft.com/office/powerpoint/2010/main" val="1296519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736304"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测试跟进</a:t>
            </a:r>
            <a:endParaRPr lang="zh-CN" altLang="en-US" sz="2800" dirty="0">
              <a:solidFill>
                <a:srgbClr val="507281"/>
              </a:solidFill>
              <a:latin typeface="+mj-lt"/>
              <a:ea typeface="+mj-ea"/>
              <a:cs typeface="+mj-cs"/>
            </a:endParaRPr>
          </a:p>
        </p:txBody>
      </p:sp>
      <p:grpSp>
        <p:nvGrpSpPr>
          <p:cNvPr id="69" name="组合 68"/>
          <p:cNvGrpSpPr/>
          <p:nvPr/>
        </p:nvGrpSpPr>
        <p:grpSpPr>
          <a:xfrm>
            <a:off x="2627784" y="1347614"/>
            <a:ext cx="2088232" cy="2520280"/>
            <a:chOff x="5435600" y="2636838"/>
            <a:chExt cx="1370013" cy="1979612"/>
          </a:xfrm>
        </p:grpSpPr>
        <p:sp>
          <p:nvSpPr>
            <p:cNvPr id="70" name="Freeform 216"/>
            <p:cNvSpPr>
              <a:spLocks/>
            </p:cNvSpPr>
            <p:nvPr/>
          </p:nvSpPr>
          <p:spPr bwMode="auto">
            <a:xfrm>
              <a:off x="6081713" y="3943350"/>
              <a:ext cx="320675" cy="158750"/>
            </a:xfrm>
            <a:custGeom>
              <a:avLst/>
              <a:gdLst>
                <a:gd name="T0" fmla="*/ 66 w 404"/>
                <a:gd name="T1" fmla="*/ 200 h 201"/>
                <a:gd name="T2" fmla="*/ 66 w 404"/>
                <a:gd name="T3" fmla="*/ 200 h 201"/>
                <a:gd name="T4" fmla="*/ 54 w 404"/>
                <a:gd name="T5" fmla="*/ 201 h 201"/>
                <a:gd name="T6" fmla="*/ 43 w 404"/>
                <a:gd name="T7" fmla="*/ 200 h 201"/>
                <a:gd name="T8" fmla="*/ 34 w 404"/>
                <a:gd name="T9" fmla="*/ 197 h 201"/>
                <a:gd name="T10" fmla="*/ 24 w 404"/>
                <a:gd name="T11" fmla="*/ 191 h 201"/>
                <a:gd name="T12" fmla="*/ 16 w 404"/>
                <a:gd name="T13" fmla="*/ 185 h 201"/>
                <a:gd name="T14" fmla="*/ 9 w 404"/>
                <a:gd name="T15" fmla="*/ 176 h 201"/>
                <a:gd name="T16" fmla="*/ 4 w 404"/>
                <a:gd name="T17" fmla="*/ 166 h 201"/>
                <a:gd name="T18" fmla="*/ 1 w 404"/>
                <a:gd name="T19" fmla="*/ 155 h 201"/>
                <a:gd name="T20" fmla="*/ 1 w 404"/>
                <a:gd name="T21" fmla="*/ 155 h 201"/>
                <a:gd name="T22" fmla="*/ 1 w 404"/>
                <a:gd name="T23" fmla="*/ 155 h 201"/>
                <a:gd name="T24" fmla="*/ 0 w 404"/>
                <a:gd name="T25" fmla="*/ 144 h 201"/>
                <a:gd name="T26" fmla="*/ 1 w 404"/>
                <a:gd name="T27" fmla="*/ 134 h 201"/>
                <a:gd name="T28" fmla="*/ 4 w 404"/>
                <a:gd name="T29" fmla="*/ 123 h 201"/>
                <a:gd name="T30" fmla="*/ 10 w 404"/>
                <a:gd name="T31" fmla="*/ 113 h 201"/>
                <a:gd name="T32" fmla="*/ 16 w 404"/>
                <a:gd name="T33" fmla="*/ 105 h 201"/>
                <a:gd name="T34" fmla="*/ 25 w 404"/>
                <a:gd name="T35" fmla="*/ 99 h 201"/>
                <a:gd name="T36" fmla="*/ 35 w 404"/>
                <a:gd name="T37" fmla="*/ 93 h 201"/>
                <a:gd name="T38" fmla="*/ 46 w 404"/>
                <a:gd name="T39" fmla="*/ 90 h 201"/>
                <a:gd name="T40" fmla="*/ 338 w 404"/>
                <a:gd name="T41" fmla="*/ 1 h 201"/>
                <a:gd name="T42" fmla="*/ 338 w 404"/>
                <a:gd name="T43" fmla="*/ 1 h 201"/>
                <a:gd name="T44" fmla="*/ 349 w 404"/>
                <a:gd name="T45" fmla="*/ 0 h 201"/>
                <a:gd name="T46" fmla="*/ 360 w 404"/>
                <a:gd name="T47" fmla="*/ 1 h 201"/>
                <a:gd name="T48" fmla="*/ 371 w 404"/>
                <a:gd name="T49" fmla="*/ 5 h 201"/>
                <a:gd name="T50" fmla="*/ 379 w 404"/>
                <a:gd name="T51" fmla="*/ 10 h 201"/>
                <a:gd name="T52" fmla="*/ 388 w 404"/>
                <a:gd name="T53" fmla="*/ 17 h 201"/>
                <a:gd name="T54" fmla="*/ 395 w 404"/>
                <a:gd name="T55" fmla="*/ 25 h 201"/>
                <a:gd name="T56" fmla="*/ 400 w 404"/>
                <a:gd name="T57" fmla="*/ 35 h 201"/>
                <a:gd name="T58" fmla="*/ 403 w 404"/>
                <a:gd name="T59" fmla="*/ 46 h 201"/>
                <a:gd name="T60" fmla="*/ 403 w 404"/>
                <a:gd name="T61" fmla="*/ 46 h 201"/>
                <a:gd name="T62" fmla="*/ 403 w 404"/>
                <a:gd name="T63" fmla="*/ 46 h 201"/>
                <a:gd name="T64" fmla="*/ 404 w 404"/>
                <a:gd name="T65" fmla="*/ 58 h 201"/>
                <a:gd name="T66" fmla="*/ 403 w 404"/>
                <a:gd name="T67" fmla="*/ 68 h 201"/>
                <a:gd name="T68" fmla="*/ 399 w 404"/>
                <a:gd name="T69" fmla="*/ 78 h 201"/>
                <a:gd name="T70" fmla="*/ 395 w 404"/>
                <a:gd name="T71" fmla="*/ 88 h 201"/>
                <a:gd name="T72" fmla="*/ 387 w 404"/>
                <a:gd name="T73" fmla="*/ 96 h 201"/>
                <a:gd name="T74" fmla="*/ 379 w 404"/>
                <a:gd name="T75" fmla="*/ 102 h 201"/>
                <a:gd name="T76" fmla="*/ 370 w 404"/>
                <a:gd name="T77" fmla="*/ 108 h 201"/>
                <a:gd name="T78" fmla="*/ 359 w 404"/>
                <a:gd name="T79" fmla="*/ 111 h 201"/>
                <a:gd name="T80" fmla="*/ 66 w 404"/>
                <a:gd name="T8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4" h="201">
                  <a:moveTo>
                    <a:pt x="66" y="200"/>
                  </a:moveTo>
                  <a:lnTo>
                    <a:pt x="66" y="200"/>
                  </a:lnTo>
                  <a:lnTo>
                    <a:pt x="54" y="201"/>
                  </a:lnTo>
                  <a:lnTo>
                    <a:pt x="43" y="200"/>
                  </a:lnTo>
                  <a:lnTo>
                    <a:pt x="34" y="197"/>
                  </a:lnTo>
                  <a:lnTo>
                    <a:pt x="24" y="191"/>
                  </a:lnTo>
                  <a:lnTo>
                    <a:pt x="16" y="185"/>
                  </a:lnTo>
                  <a:lnTo>
                    <a:pt x="9" y="176"/>
                  </a:lnTo>
                  <a:lnTo>
                    <a:pt x="4" y="166"/>
                  </a:lnTo>
                  <a:lnTo>
                    <a:pt x="1" y="155"/>
                  </a:lnTo>
                  <a:lnTo>
                    <a:pt x="1" y="155"/>
                  </a:lnTo>
                  <a:lnTo>
                    <a:pt x="1" y="155"/>
                  </a:lnTo>
                  <a:lnTo>
                    <a:pt x="0" y="144"/>
                  </a:lnTo>
                  <a:lnTo>
                    <a:pt x="1" y="134"/>
                  </a:lnTo>
                  <a:lnTo>
                    <a:pt x="4" y="123"/>
                  </a:lnTo>
                  <a:lnTo>
                    <a:pt x="10" y="113"/>
                  </a:lnTo>
                  <a:lnTo>
                    <a:pt x="16" y="105"/>
                  </a:lnTo>
                  <a:lnTo>
                    <a:pt x="25" y="99"/>
                  </a:lnTo>
                  <a:lnTo>
                    <a:pt x="35" y="93"/>
                  </a:lnTo>
                  <a:lnTo>
                    <a:pt x="46" y="90"/>
                  </a:lnTo>
                  <a:lnTo>
                    <a:pt x="338" y="1"/>
                  </a:lnTo>
                  <a:lnTo>
                    <a:pt x="338" y="1"/>
                  </a:lnTo>
                  <a:lnTo>
                    <a:pt x="349" y="0"/>
                  </a:lnTo>
                  <a:lnTo>
                    <a:pt x="360" y="1"/>
                  </a:lnTo>
                  <a:lnTo>
                    <a:pt x="371" y="5"/>
                  </a:lnTo>
                  <a:lnTo>
                    <a:pt x="379" y="10"/>
                  </a:lnTo>
                  <a:lnTo>
                    <a:pt x="388" y="17"/>
                  </a:lnTo>
                  <a:lnTo>
                    <a:pt x="395" y="25"/>
                  </a:lnTo>
                  <a:lnTo>
                    <a:pt x="400" y="35"/>
                  </a:lnTo>
                  <a:lnTo>
                    <a:pt x="403" y="46"/>
                  </a:lnTo>
                  <a:lnTo>
                    <a:pt x="403" y="46"/>
                  </a:lnTo>
                  <a:lnTo>
                    <a:pt x="403" y="46"/>
                  </a:lnTo>
                  <a:lnTo>
                    <a:pt x="404" y="58"/>
                  </a:lnTo>
                  <a:lnTo>
                    <a:pt x="403" y="68"/>
                  </a:lnTo>
                  <a:lnTo>
                    <a:pt x="399" y="78"/>
                  </a:lnTo>
                  <a:lnTo>
                    <a:pt x="395" y="88"/>
                  </a:lnTo>
                  <a:lnTo>
                    <a:pt x="387" y="96"/>
                  </a:lnTo>
                  <a:lnTo>
                    <a:pt x="379" y="102"/>
                  </a:lnTo>
                  <a:lnTo>
                    <a:pt x="370" y="108"/>
                  </a:lnTo>
                  <a:lnTo>
                    <a:pt x="359" y="111"/>
                  </a:lnTo>
                  <a:lnTo>
                    <a:pt x="66" y="200"/>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17"/>
            <p:cNvSpPr>
              <a:spLocks/>
            </p:cNvSpPr>
            <p:nvPr/>
          </p:nvSpPr>
          <p:spPr bwMode="auto">
            <a:xfrm>
              <a:off x="6313488" y="3763963"/>
              <a:ext cx="285750" cy="265112"/>
            </a:xfrm>
            <a:custGeom>
              <a:avLst/>
              <a:gdLst>
                <a:gd name="T0" fmla="*/ 100 w 360"/>
                <a:gd name="T1" fmla="*/ 314 h 336"/>
                <a:gd name="T2" fmla="*/ 84 w 360"/>
                <a:gd name="T3" fmla="*/ 329 h 336"/>
                <a:gd name="T4" fmla="*/ 63 w 360"/>
                <a:gd name="T5" fmla="*/ 336 h 336"/>
                <a:gd name="T6" fmla="*/ 42 w 360"/>
                <a:gd name="T7" fmla="*/ 335 h 336"/>
                <a:gd name="T8" fmla="*/ 22 w 360"/>
                <a:gd name="T9" fmla="*/ 325 h 336"/>
                <a:gd name="T10" fmla="*/ 13 w 360"/>
                <a:gd name="T11" fmla="*/ 316 h 336"/>
                <a:gd name="T12" fmla="*/ 4 w 360"/>
                <a:gd name="T13" fmla="*/ 298 h 336"/>
                <a:gd name="T14" fmla="*/ 0 w 360"/>
                <a:gd name="T15" fmla="*/ 277 h 336"/>
                <a:gd name="T16" fmla="*/ 6 w 360"/>
                <a:gd name="T17" fmla="*/ 255 h 336"/>
                <a:gd name="T18" fmla="*/ 12 w 360"/>
                <a:gd name="T19" fmla="*/ 245 h 336"/>
                <a:gd name="T20" fmla="*/ 100 w 360"/>
                <a:gd name="T21" fmla="*/ 100 h 336"/>
                <a:gd name="T22" fmla="*/ 121 w 360"/>
                <a:gd name="T23" fmla="*/ 63 h 336"/>
                <a:gd name="T24" fmla="*/ 137 w 360"/>
                <a:gd name="T25" fmla="*/ 40 h 336"/>
                <a:gd name="T26" fmla="*/ 157 w 360"/>
                <a:gd name="T27" fmla="*/ 21 h 336"/>
                <a:gd name="T28" fmla="*/ 169 w 360"/>
                <a:gd name="T29" fmla="*/ 13 h 336"/>
                <a:gd name="T30" fmla="*/ 196 w 360"/>
                <a:gd name="T31" fmla="*/ 3 h 336"/>
                <a:gd name="T32" fmla="*/ 224 w 360"/>
                <a:gd name="T33" fmla="*/ 0 h 336"/>
                <a:gd name="T34" fmla="*/ 254 w 360"/>
                <a:gd name="T35" fmla="*/ 3 h 336"/>
                <a:gd name="T36" fmla="*/ 282 w 360"/>
                <a:gd name="T37" fmla="*/ 12 h 336"/>
                <a:gd name="T38" fmla="*/ 293 w 360"/>
                <a:gd name="T39" fmla="*/ 16 h 336"/>
                <a:gd name="T40" fmla="*/ 316 w 360"/>
                <a:gd name="T41" fmla="*/ 28 h 336"/>
                <a:gd name="T42" fmla="*/ 336 w 360"/>
                <a:gd name="T43" fmla="*/ 44 h 336"/>
                <a:gd name="T44" fmla="*/ 351 w 360"/>
                <a:gd name="T45" fmla="*/ 63 h 336"/>
                <a:gd name="T46" fmla="*/ 357 w 360"/>
                <a:gd name="T47" fmla="*/ 74 h 336"/>
                <a:gd name="T48" fmla="*/ 360 w 360"/>
                <a:gd name="T49" fmla="*/ 90 h 336"/>
                <a:gd name="T50" fmla="*/ 360 w 360"/>
                <a:gd name="T51" fmla="*/ 106 h 336"/>
                <a:gd name="T52" fmla="*/ 356 w 360"/>
                <a:gd name="T53" fmla="*/ 138 h 336"/>
                <a:gd name="T54" fmla="*/ 348 w 360"/>
                <a:gd name="T55" fmla="*/ 139 h 336"/>
                <a:gd name="T56" fmla="*/ 333 w 360"/>
                <a:gd name="T57" fmla="*/ 139 h 336"/>
                <a:gd name="T58" fmla="*/ 311 w 360"/>
                <a:gd name="T59" fmla="*/ 135 h 336"/>
                <a:gd name="T60" fmla="*/ 297 w 360"/>
                <a:gd name="T61" fmla="*/ 131 h 336"/>
                <a:gd name="T62" fmla="*/ 278 w 360"/>
                <a:gd name="T63" fmla="*/ 131 h 336"/>
                <a:gd name="T64" fmla="*/ 259 w 360"/>
                <a:gd name="T65" fmla="*/ 134 h 336"/>
                <a:gd name="T66" fmla="*/ 243 w 360"/>
                <a:gd name="T67" fmla="*/ 138 h 336"/>
                <a:gd name="T68" fmla="*/ 212 w 360"/>
                <a:gd name="T69" fmla="*/ 154 h 336"/>
                <a:gd name="T70" fmla="*/ 187 w 360"/>
                <a:gd name="T71" fmla="*/ 177 h 336"/>
                <a:gd name="T72" fmla="*/ 165 w 360"/>
                <a:gd name="T73" fmla="*/ 205 h 336"/>
                <a:gd name="T74" fmla="*/ 135 w 360"/>
                <a:gd name="T75" fmla="*/ 252 h 336"/>
                <a:gd name="T76" fmla="*/ 100 w 360"/>
                <a:gd name="T77" fmla="*/ 31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36">
                  <a:moveTo>
                    <a:pt x="100" y="314"/>
                  </a:moveTo>
                  <a:lnTo>
                    <a:pt x="100" y="314"/>
                  </a:lnTo>
                  <a:lnTo>
                    <a:pt x="93" y="323"/>
                  </a:lnTo>
                  <a:lnTo>
                    <a:pt x="84" y="329"/>
                  </a:lnTo>
                  <a:lnTo>
                    <a:pt x="73" y="333"/>
                  </a:lnTo>
                  <a:lnTo>
                    <a:pt x="63" y="336"/>
                  </a:lnTo>
                  <a:lnTo>
                    <a:pt x="53" y="336"/>
                  </a:lnTo>
                  <a:lnTo>
                    <a:pt x="42" y="335"/>
                  </a:lnTo>
                  <a:lnTo>
                    <a:pt x="32" y="330"/>
                  </a:lnTo>
                  <a:lnTo>
                    <a:pt x="22" y="325"/>
                  </a:lnTo>
                  <a:lnTo>
                    <a:pt x="22" y="325"/>
                  </a:lnTo>
                  <a:lnTo>
                    <a:pt x="13" y="316"/>
                  </a:lnTo>
                  <a:lnTo>
                    <a:pt x="8" y="307"/>
                  </a:lnTo>
                  <a:lnTo>
                    <a:pt x="4" y="298"/>
                  </a:lnTo>
                  <a:lnTo>
                    <a:pt x="0" y="287"/>
                  </a:lnTo>
                  <a:lnTo>
                    <a:pt x="0" y="277"/>
                  </a:lnTo>
                  <a:lnTo>
                    <a:pt x="3" y="266"/>
                  </a:lnTo>
                  <a:lnTo>
                    <a:pt x="6" y="255"/>
                  </a:lnTo>
                  <a:lnTo>
                    <a:pt x="12" y="245"/>
                  </a:lnTo>
                  <a:lnTo>
                    <a:pt x="12" y="245"/>
                  </a:lnTo>
                  <a:lnTo>
                    <a:pt x="100" y="100"/>
                  </a:lnTo>
                  <a:lnTo>
                    <a:pt x="100" y="100"/>
                  </a:lnTo>
                  <a:lnTo>
                    <a:pt x="115" y="75"/>
                  </a:lnTo>
                  <a:lnTo>
                    <a:pt x="121" y="63"/>
                  </a:lnTo>
                  <a:lnTo>
                    <a:pt x="129" y="51"/>
                  </a:lnTo>
                  <a:lnTo>
                    <a:pt x="137" y="40"/>
                  </a:lnTo>
                  <a:lnTo>
                    <a:pt x="146" y="29"/>
                  </a:lnTo>
                  <a:lnTo>
                    <a:pt x="157" y="21"/>
                  </a:lnTo>
                  <a:lnTo>
                    <a:pt x="169" y="13"/>
                  </a:lnTo>
                  <a:lnTo>
                    <a:pt x="169" y="13"/>
                  </a:lnTo>
                  <a:lnTo>
                    <a:pt x="182" y="7"/>
                  </a:lnTo>
                  <a:lnTo>
                    <a:pt x="196" y="3"/>
                  </a:lnTo>
                  <a:lnTo>
                    <a:pt x="210" y="0"/>
                  </a:lnTo>
                  <a:lnTo>
                    <a:pt x="224" y="0"/>
                  </a:lnTo>
                  <a:lnTo>
                    <a:pt x="239" y="1"/>
                  </a:lnTo>
                  <a:lnTo>
                    <a:pt x="254" y="3"/>
                  </a:lnTo>
                  <a:lnTo>
                    <a:pt x="268" y="7"/>
                  </a:lnTo>
                  <a:lnTo>
                    <a:pt x="282" y="12"/>
                  </a:lnTo>
                  <a:lnTo>
                    <a:pt x="282" y="12"/>
                  </a:lnTo>
                  <a:lnTo>
                    <a:pt x="293" y="16"/>
                  </a:lnTo>
                  <a:lnTo>
                    <a:pt x="304" y="22"/>
                  </a:lnTo>
                  <a:lnTo>
                    <a:pt x="316" y="28"/>
                  </a:lnTo>
                  <a:lnTo>
                    <a:pt x="325" y="36"/>
                  </a:lnTo>
                  <a:lnTo>
                    <a:pt x="336" y="44"/>
                  </a:lnTo>
                  <a:lnTo>
                    <a:pt x="344" y="53"/>
                  </a:lnTo>
                  <a:lnTo>
                    <a:pt x="351" y="63"/>
                  </a:lnTo>
                  <a:lnTo>
                    <a:pt x="357" y="74"/>
                  </a:lnTo>
                  <a:lnTo>
                    <a:pt x="357" y="74"/>
                  </a:lnTo>
                  <a:lnTo>
                    <a:pt x="359" y="82"/>
                  </a:lnTo>
                  <a:lnTo>
                    <a:pt x="360" y="90"/>
                  </a:lnTo>
                  <a:lnTo>
                    <a:pt x="360" y="98"/>
                  </a:lnTo>
                  <a:lnTo>
                    <a:pt x="360" y="106"/>
                  </a:lnTo>
                  <a:lnTo>
                    <a:pt x="358" y="123"/>
                  </a:lnTo>
                  <a:lnTo>
                    <a:pt x="356" y="138"/>
                  </a:lnTo>
                  <a:lnTo>
                    <a:pt x="356" y="138"/>
                  </a:lnTo>
                  <a:lnTo>
                    <a:pt x="348" y="139"/>
                  </a:lnTo>
                  <a:lnTo>
                    <a:pt x="341" y="139"/>
                  </a:lnTo>
                  <a:lnTo>
                    <a:pt x="333" y="139"/>
                  </a:lnTo>
                  <a:lnTo>
                    <a:pt x="326" y="137"/>
                  </a:lnTo>
                  <a:lnTo>
                    <a:pt x="311" y="135"/>
                  </a:lnTo>
                  <a:lnTo>
                    <a:pt x="297" y="131"/>
                  </a:lnTo>
                  <a:lnTo>
                    <a:pt x="297" y="131"/>
                  </a:lnTo>
                  <a:lnTo>
                    <a:pt x="287" y="131"/>
                  </a:lnTo>
                  <a:lnTo>
                    <a:pt x="278" y="131"/>
                  </a:lnTo>
                  <a:lnTo>
                    <a:pt x="268" y="133"/>
                  </a:lnTo>
                  <a:lnTo>
                    <a:pt x="259" y="134"/>
                  </a:lnTo>
                  <a:lnTo>
                    <a:pt x="250" y="136"/>
                  </a:lnTo>
                  <a:lnTo>
                    <a:pt x="243" y="138"/>
                  </a:lnTo>
                  <a:lnTo>
                    <a:pt x="228" y="146"/>
                  </a:lnTo>
                  <a:lnTo>
                    <a:pt x="212" y="154"/>
                  </a:lnTo>
                  <a:lnTo>
                    <a:pt x="199" y="165"/>
                  </a:lnTo>
                  <a:lnTo>
                    <a:pt x="187" y="177"/>
                  </a:lnTo>
                  <a:lnTo>
                    <a:pt x="175" y="191"/>
                  </a:lnTo>
                  <a:lnTo>
                    <a:pt x="165" y="205"/>
                  </a:lnTo>
                  <a:lnTo>
                    <a:pt x="154" y="221"/>
                  </a:lnTo>
                  <a:lnTo>
                    <a:pt x="135" y="252"/>
                  </a:lnTo>
                  <a:lnTo>
                    <a:pt x="118" y="285"/>
                  </a:lnTo>
                  <a:lnTo>
                    <a:pt x="100" y="314"/>
                  </a:lnTo>
                  <a:lnTo>
                    <a:pt x="100" y="314"/>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18"/>
            <p:cNvSpPr>
              <a:spLocks/>
            </p:cNvSpPr>
            <p:nvPr/>
          </p:nvSpPr>
          <p:spPr bwMode="auto">
            <a:xfrm>
              <a:off x="6280150" y="3509963"/>
              <a:ext cx="261938" cy="261937"/>
            </a:xfrm>
            <a:custGeom>
              <a:avLst/>
              <a:gdLst>
                <a:gd name="T0" fmla="*/ 106 w 329"/>
                <a:gd name="T1" fmla="*/ 319 h 330"/>
                <a:gd name="T2" fmla="*/ 138 w 329"/>
                <a:gd name="T3" fmla="*/ 328 h 330"/>
                <a:gd name="T4" fmla="*/ 170 w 329"/>
                <a:gd name="T5" fmla="*/ 330 h 330"/>
                <a:gd name="T6" fmla="*/ 201 w 329"/>
                <a:gd name="T7" fmla="*/ 326 h 330"/>
                <a:gd name="T8" fmla="*/ 232 w 329"/>
                <a:gd name="T9" fmla="*/ 316 h 330"/>
                <a:gd name="T10" fmla="*/ 259 w 329"/>
                <a:gd name="T11" fmla="*/ 300 h 330"/>
                <a:gd name="T12" fmla="*/ 284 w 329"/>
                <a:gd name="T13" fmla="*/ 279 h 330"/>
                <a:gd name="T14" fmla="*/ 303 w 329"/>
                <a:gd name="T15" fmla="*/ 254 h 330"/>
                <a:gd name="T16" fmla="*/ 319 w 329"/>
                <a:gd name="T17" fmla="*/ 224 h 330"/>
                <a:gd name="T18" fmla="*/ 324 w 329"/>
                <a:gd name="T19" fmla="*/ 208 h 330"/>
                <a:gd name="T20" fmla="*/ 328 w 329"/>
                <a:gd name="T21" fmla="*/ 176 h 330"/>
                <a:gd name="T22" fmla="*/ 327 w 329"/>
                <a:gd name="T23" fmla="*/ 143 h 330"/>
                <a:gd name="T24" fmla="*/ 321 w 329"/>
                <a:gd name="T25" fmla="*/ 113 h 330"/>
                <a:gd name="T26" fmla="*/ 308 w 329"/>
                <a:gd name="T27" fmla="*/ 83 h 330"/>
                <a:gd name="T28" fmla="*/ 289 w 329"/>
                <a:gd name="T29" fmla="*/ 57 h 330"/>
                <a:gd name="T30" fmla="*/ 266 w 329"/>
                <a:gd name="T31" fmla="*/ 36 h 330"/>
                <a:gd name="T32" fmla="*/ 239 w 329"/>
                <a:gd name="T33" fmla="*/ 18 h 330"/>
                <a:gd name="T34" fmla="*/ 223 w 329"/>
                <a:gd name="T35" fmla="*/ 11 h 330"/>
                <a:gd name="T36" fmla="*/ 191 w 329"/>
                <a:gd name="T37" fmla="*/ 2 h 330"/>
                <a:gd name="T38" fmla="*/ 159 w 329"/>
                <a:gd name="T39" fmla="*/ 0 h 330"/>
                <a:gd name="T40" fmla="*/ 127 w 329"/>
                <a:gd name="T41" fmla="*/ 4 h 330"/>
                <a:gd name="T42" fmla="*/ 97 w 329"/>
                <a:gd name="T43" fmla="*/ 15 h 330"/>
                <a:gd name="T44" fmla="*/ 70 w 329"/>
                <a:gd name="T45" fmla="*/ 30 h 330"/>
                <a:gd name="T46" fmla="*/ 46 w 329"/>
                <a:gd name="T47" fmla="*/ 51 h 330"/>
                <a:gd name="T48" fmla="*/ 25 w 329"/>
                <a:gd name="T49" fmla="*/ 77 h 330"/>
                <a:gd name="T50" fmla="*/ 11 w 329"/>
                <a:gd name="T51" fmla="*/ 106 h 330"/>
                <a:gd name="T52" fmla="*/ 6 w 329"/>
                <a:gd name="T53" fmla="*/ 123 h 330"/>
                <a:gd name="T54" fmla="*/ 0 w 329"/>
                <a:gd name="T55" fmla="*/ 155 h 330"/>
                <a:gd name="T56" fmla="*/ 1 w 329"/>
                <a:gd name="T57" fmla="*/ 187 h 330"/>
                <a:gd name="T58" fmla="*/ 8 w 329"/>
                <a:gd name="T59" fmla="*/ 217 h 330"/>
                <a:gd name="T60" fmla="*/ 21 w 329"/>
                <a:gd name="T61" fmla="*/ 246 h 330"/>
                <a:gd name="T62" fmla="*/ 39 w 329"/>
                <a:gd name="T63" fmla="*/ 272 h 330"/>
                <a:gd name="T64" fmla="*/ 62 w 329"/>
                <a:gd name="T65" fmla="*/ 294 h 330"/>
                <a:gd name="T66" fmla="*/ 90 w 329"/>
                <a:gd name="T67" fmla="*/ 311 h 330"/>
                <a:gd name="T68" fmla="*/ 106 w 329"/>
                <a:gd name="T69" fmla="*/ 31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9" h="330">
                  <a:moveTo>
                    <a:pt x="106" y="319"/>
                  </a:moveTo>
                  <a:lnTo>
                    <a:pt x="106" y="319"/>
                  </a:lnTo>
                  <a:lnTo>
                    <a:pt x="122" y="323"/>
                  </a:lnTo>
                  <a:lnTo>
                    <a:pt x="138" y="328"/>
                  </a:lnTo>
                  <a:lnTo>
                    <a:pt x="153" y="329"/>
                  </a:lnTo>
                  <a:lnTo>
                    <a:pt x="170" y="330"/>
                  </a:lnTo>
                  <a:lnTo>
                    <a:pt x="186" y="328"/>
                  </a:lnTo>
                  <a:lnTo>
                    <a:pt x="201" y="326"/>
                  </a:lnTo>
                  <a:lnTo>
                    <a:pt x="216" y="321"/>
                  </a:lnTo>
                  <a:lnTo>
                    <a:pt x="232" y="316"/>
                  </a:lnTo>
                  <a:lnTo>
                    <a:pt x="246" y="308"/>
                  </a:lnTo>
                  <a:lnTo>
                    <a:pt x="259" y="300"/>
                  </a:lnTo>
                  <a:lnTo>
                    <a:pt x="272" y="290"/>
                  </a:lnTo>
                  <a:lnTo>
                    <a:pt x="284" y="279"/>
                  </a:lnTo>
                  <a:lnTo>
                    <a:pt x="294" y="267"/>
                  </a:lnTo>
                  <a:lnTo>
                    <a:pt x="303" y="254"/>
                  </a:lnTo>
                  <a:lnTo>
                    <a:pt x="311" y="240"/>
                  </a:lnTo>
                  <a:lnTo>
                    <a:pt x="319" y="224"/>
                  </a:lnTo>
                  <a:lnTo>
                    <a:pt x="319" y="224"/>
                  </a:lnTo>
                  <a:lnTo>
                    <a:pt x="324" y="208"/>
                  </a:lnTo>
                  <a:lnTo>
                    <a:pt x="327" y="192"/>
                  </a:lnTo>
                  <a:lnTo>
                    <a:pt x="328" y="176"/>
                  </a:lnTo>
                  <a:lnTo>
                    <a:pt x="329" y="159"/>
                  </a:lnTo>
                  <a:lnTo>
                    <a:pt x="327" y="143"/>
                  </a:lnTo>
                  <a:lnTo>
                    <a:pt x="325" y="128"/>
                  </a:lnTo>
                  <a:lnTo>
                    <a:pt x="321" y="113"/>
                  </a:lnTo>
                  <a:lnTo>
                    <a:pt x="315" y="98"/>
                  </a:lnTo>
                  <a:lnTo>
                    <a:pt x="308" y="83"/>
                  </a:lnTo>
                  <a:lnTo>
                    <a:pt x="299" y="70"/>
                  </a:lnTo>
                  <a:lnTo>
                    <a:pt x="289" y="57"/>
                  </a:lnTo>
                  <a:lnTo>
                    <a:pt x="278" y="47"/>
                  </a:lnTo>
                  <a:lnTo>
                    <a:pt x="266" y="36"/>
                  </a:lnTo>
                  <a:lnTo>
                    <a:pt x="253" y="26"/>
                  </a:lnTo>
                  <a:lnTo>
                    <a:pt x="239" y="18"/>
                  </a:lnTo>
                  <a:lnTo>
                    <a:pt x="223" y="11"/>
                  </a:lnTo>
                  <a:lnTo>
                    <a:pt x="223" y="11"/>
                  </a:lnTo>
                  <a:lnTo>
                    <a:pt x="208" y="6"/>
                  </a:lnTo>
                  <a:lnTo>
                    <a:pt x="191" y="2"/>
                  </a:lnTo>
                  <a:lnTo>
                    <a:pt x="175" y="1"/>
                  </a:lnTo>
                  <a:lnTo>
                    <a:pt x="159" y="0"/>
                  </a:lnTo>
                  <a:lnTo>
                    <a:pt x="142" y="2"/>
                  </a:lnTo>
                  <a:lnTo>
                    <a:pt x="127" y="4"/>
                  </a:lnTo>
                  <a:lnTo>
                    <a:pt x="112" y="9"/>
                  </a:lnTo>
                  <a:lnTo>
                    <a:pt x="97" y="15"/>
                  </a:lnTo>
                  <a:lnTo>
                    <a:pt x="83" y="22"/>
                  </a:lnTo>
                  <a:lnTo>
                    <a:pt x="70" y="30"/>
                  </a:lnTo>
                  <a:lnTo>
                    <a:pt x="57" y="40"/>
                  </a:lnTo>
                  <a:lnTo>
                    <a:pt x="46" y="51"/>
                  </a:lnTo>
                  <a:lnTo>
                    <a:pt x="35" y="63"/>
                  </a:lnTo>
                  <a:lnTo>
                    <a:pt x="25" y="77"/>
                  </a:lnTo>
                  <a:lnTo>
                    <a:pt x="17" y="91"/>
                  </a:lnTo>
                  <a:lnTo>
                    <a:pt x="11" y="106"/>
                  </a:lnTo>
                  <a:lnTo>
                    <a:pt x="11" y="106"/>
                  </a:lnTo>
                  <a:lnTo>
                    <a:pt x="6" y="123"/>
                  </a:lnTo>
                  <a:lnTo>
                    <a:pt x="1" y="139"/>
                  </a:lnTo>
                  <a:lnTo>
                    <a:pt x="0" y="155"/>
                  </a:lnTo>
                  <a:lnTo>
                    <a:pt x="0" y="170"/>
                  </a:lnTo>
                  <a:lnTo>
                    <a:pt x="1" y="187"/>
                  </a:lnTo>
                  <a:lnTo>
                    <a:pt x="3" y="202"/>
                  </a:lnTo>
                  <a:lnTo>
                    <a:pt x="8" y="217"/>
                  </a:lnTo>
                  <a:lnTo>
                    <a:pt x="14" y="232"/>
                  </a:lnTo>
                  <a:lnTo>
                    <a:pt x="21" y="246"/>
                  </a:lnTo>
                  <a:lnTo>
                    <a:pt x="29" y="259"/>
                  </a:lnTo>
                  <a:lnTo>
                    <a:pt x="39" y="272"/>
                  </a:lnTo>
                  <a:lnTo>
                    <a:pt x="50" y="283"/>
                  </a:lnTo>
                  <a:lnTo>
                    <a:pt x="62" y="294"/>
                  </a:lnTo>
                  <a:lnTo>
                    <a:pt x="75" y="304"/>
                  </a:lnTo>
                  <a:lnTo>
                    <a:pt x="90" y="311"/>
                  </a:lnTo>
                  <a:lnTo>
                    <a:pt x="106" y="319"/>
                  </a:lnTo>
                  <a:lnTo>
                    <a:pt x="106" y="319"/>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19"/>
            <p:cNvSpPr>
              <a:spLocks/>
            </p:cNvSpPr>
            <p:nvPr/>
          </p:nvSpPr>
          <p:spPr bwMode="auto">
            <a:xfrm>
              <a:off x="6281738" y="4170363"/>
              <a:ext cx="158750" cy="428625"/>
            </a:xfrm>
            <a:custGeom>
              <a:avLst/>
              <a:gdLst>
                <a:gd name="T0" fmla="*/ 156 w 199"/>
                <a:gd name="T1" fmla="*/ 470 h 538"/>
                <a:gd name="T2" fmla="*/ 152 w 199"/>
                <a:gd name="T3" fmla="*/ 485 h 538"/>
                <a:gd name="T4" fmla="*/ 146 w 199"/>
                <a:gd name="T5" fmla="*/ 499 h 538"/>
                <a:gd name="T6" fmla="*/ 137 w 199"/>
                <a:gd name="T7" fmla="*/ 511 h 538"/>
                <a:gd name="T8" fmla="*/ 126 w 199"/>
                <a:gd name="T9" fmla="*/ 521 h 538"/>
                <a:gd name="T10" fmla="*/ 114 w 199"/>
                <a:gd name="T11" fmla="*/ 530 h 538"/>
                <a:gd name="T12" fmla="*/ 100 w 199"/>
                <a:gd name="T13" fmla="*/ 535 h 538"/>
                <a:gd name="T14" fmla="*/ 85 w 199"/>
                <a:gd name="T15" fmla="*/ 538 h 538"/>
                <a:gd name="T16" fmla="*/ 70 w 199"/>
                <a:gd name="T17" fmla="*/ 538 h 538"/>
                <a:gd name="T18" fmla="*/ 70 w 199"/>
                <a:gd name="T19" fmla="*/ 538 h 538"/>
                <a:gd name="T20" fmla="*/ 55 w 199"/>
                <a:gd name="T21" fmla="*/ 534 h 538"/>
                <a:gd name="T22" fmla="*/ 40 w 199"/>
                <a:gd name="T23" fmla="*/ 528 h 538"/>
                <a:gd name="T24" fmla="*/ 27 w 199"/>
                <a:gd name="T25" fmla="*/ 520 h 538"/>
                <a:gd name="T26" fmla="*/ 18 w 199"/>
                <a:gd name="T27" fmla="*/ 509 h 538"/>
                <a:gd name="T28" fmla="*/ 9 w 199"/>
                <a:gd name="T29" fmla="*/ 497 h 538"/>
                <a:gd name="T30" fmla="*/ 4 w 199"/>
                <a:gd name="T31" fmla="*/ 483 h 538"/>
                <a:gd name="T32" fmla="*/ 1 w 199"/>
                <a:gd name="T33" fmla="*/ 468 h 538"/>
                <a:gd name="T34" fmla="*/ 1 w 199"/>
                <a:gd name="T35" fmla="*/ 451 h 538"/>
                <a:gd name="T36" fmla="*/ 45 w 199"/>
                <a:gd name="T37" fmla="*/ 68 h 538"/>
                <a:gd name="T38" fmla="*/ 48 w 199"/>
                <a:gd name="T39" fmla="*/ 53 h 538"/>
                <a:gd name="T40" fmla="*/ 55 w 199"/>
                <a:gd name="T41" fmla="*/ 39 h 538"/>
                <a:gd name="T42" fmla="*/ 63 w 199"/>
                <a:gd name="T43" fmla="*/ 27 h 538"/>
                <a:gd name="T44" fmla="*/ 73 w 199"/>
                <a:gd name="T45" fmla="*/ 16 h 538"/>
                <a:gd name="T46" fmla="*/ 86 w 199"/>
                <a:gd name="T47" fmla="*/ 8 h 538"/>
                <a:gd name="T48" fmla="*/ 100 w 199"/>
                <a:gd name="T49" fmla="*/ 3 h 538"/>
                <a:gd name="T50" fmla="*/ 114 w 199"/>
                <a:gd name="T51" fmla="*/ 0 h 538"/>
                <a:gd name="T52" fmla="*/ 131 w 199"/>
                <a:gd name="T53" fmla="*/ 0 h 538"/>
                <a:gd name="T54" fmla="*/ 131 w 199"/>
                <a:gd name="T55" fmla="*/ 0 h 538"/>
                <a:gd name="T56" fmla="*/ 146 w 199"/>
                <a:gd name="T57" fmla="*/ 3 h 538"/>
                <a:gd name="T58" fmla="*/ 160 w 199"/>
                <a:gd name="T59" fmla="*/ 9 h 538"/>
                <a:gd name="T60" fmla="*/ 172 w 199"/>
                <a:gd name="T61" fmla="*/ 18 h 538"/>
                <a:gd name="T62" fmla="*/ 183 w 199"/>
                <a:gd name="T63" fmla="*/ 28 h 538"/>
                <a:gd name="T64" fmla="*/ 190 w 199"/>
                <a:gd name="T65" fmla="*/ 41 h 538"/>
                <a:gd name="T66" fmla="*/ 196 w 199"/>
                <a:gd name="T67" fmla="*/ 55 h 538"/>
                <a:gd name="T68" fmla="*/ 199 w 199"/>
                <a:gd name="T69" fmla="*/ 70 h 538"/>
                <a:gd name="T70" fmla="*/ 199 w 199"/>
                <a:gd name="T71" fmla="*/ 8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 h="538">
                  <a:moveTo>
                    <a:pt x="156" y="470"/>
                  </a:moveTo>
                  <a:lnTo>
                    <a:pt x="156" y="470"/>
                  </a:lnTo>
                  <a:lnTo>
                    <a:pt x="154" y="477"/>
                  </a:lnTo>
                  <a:lnTo>
                    <a:pt x="152" y="485"/>
                  </a:lnTo>
                  <a:lnTo>
                    <a:pt x="149" y="492"/>
                  </a:lnTo>
                  <a:lnTo>
                    <a:pt x="146" y="499"/>
                  </a:lnTo>
                  <a:lnTo>
                    <a:pt x="142" y="505"/>
                  </a:lnTo>
                  <a:lnTo>
                    <a:pt x="137" y="511"/>
                  </a:lnTo>
                  <a:lnTo>
                    <a:pt x="132" y="516"/>
                  </a:lnTo>
                  <a:lnTo>
                    <a:pt x="126" y="521"/>
                  </a:lnTo>
                  <a:lnTo>
                    <a:pt x="121" y="525"/>
                  </a:lnTo>
                  <a:lnTo>
                    <a:pt x="114" y="530"/>
                  </a:lnTo>
                  <a:lnTo>
                    <a:pt x="107" y="533"/>
                  </a:lnTo>
                  <a:lnTo>
                    <a:pt x="100" y="535"/>
                  </a:lnTo>
                  <a:lnTo>
                    <a:pt x="93" y="537"/>
                  </a:lnTo>
                  <a:lnTo>
                    <a:pt x="85" y="538"/>
                  </a:lnTo>
                  <a:lnTo>
                    <a:pt x="77" y="538"/>
                  </a:lnTo>
                  <a:lnTo>
                    <a:pt x="70" y="538"/>
                  </a:lnTo>
                  <a:lnTo>
                    <a:pt x="70" y="538"/>
                  </a:lnTo>
                  <a:lnTo>
                    <a:pt x="70" y="538"/>
                  </a:lnTo>
                  <a:lnTo>
                    <a:pt x="61" y="536"/>
                  </a:lnTo>
                  <a:lnTo>
                    <a:pt x="55" y="534"/>
                  </a:lnTo>
                  <a:lnTo>
                    <a:pt x="47" y="532"/>
                  </a:lnTo>
                  <a:lnTo>
                    <a:pt x="40" y="528"/>
                  </a:lnTo>
                  <a:lnTo>
                    <a:pt x="34" y="524"/>
                  </a:lnTo>
                  <a:lnTo>
                    <a:pt x="27" y="520"/>
                  </a:lnTo>
                  <a:lnTo>
                    <a:pt x="22" y="514"/>
                  </a:lnTo>
                  <a:lnTo>
                    <a:pt x="18" y="509"/>
                  </a:lnTo>
                  <a:lnTo>
                    <a:pt x="13" y="502"/>
                  </a:lnTo>
                  <a:lnTo>
                    <a:pt x="9" y="497"/>
                  </a:lnTo>
                  <a:lnTo>
                    <a:pt x="7" y="489"/>
                  </a:lnTo>
                  <a:lnTo>
                    <a:pt x="4" y="483"/>
                  </a:lnTo>
                  <a:lnTo>
                    <a:pt x="2" y="475"/>
                  </a:lnTo>
                  <a:lnTo>
                    <a:pt x="1" y="468"/>
                  </a:lnTo>
                  <a:lnTo>
                    <a:pt x="0" y="460"/>
                  </a:lnTo>
                  <a:lnTo>
                    <a:pt x="1" y="451"/>
                  </a:lnTo>
                  <a:lnTo>
                    <a:pt x="45" y="68"/>
                  </a:lnTo>
                  <a:lnTo>
                    <a:pt x="45" y="68"/>
                  </a:lnTo>
                  <a:lnTo>
                    <a:pt x="46" y="60"/>
                  </a:lnTo>
                  <a:lnTo>
                    <a:pt x="48" y="53"/>
                  </a:lnTo>
                  <a:lnTo>
                    <a:pt x="51" y="45"/>
                  </a:lnTo>
                  <a:lnTo>
                    <a:pt x="55" y="39"/>
                  </a:lnTo>
                  <a:lnTo>
                    <a:pt x="58" y="32"/>
                  </a:lnTo>
                  <a:lnTo>
                    <a:pt x="63" y="27"/>
                  </a:lnTo>
                  <a:lnTo>
                    <a:pt x="68" y="21"/>
                  </a:lnTo>
                  <a:lnTo>
                    <a:pt x="73" y="16"/>
                  </a:lnTo>
                  <a:lnTo>
                    <a:pt x="80" y="12"/>
                  </a:lnTo>
                  <a:lnTo>
                    <a:pt x="86" y="8"/>
                  </a:lnTo>
                  <a:lnTo>
                    <a:pt x="93" y="5"/>
                  </a:lnTo>
                  <a:lnTo>
                    <a:pt x="100" y="3"/>
                  </a:lnTo>
                  <a:lnTo>
                    <a:pt x="107" y="1"/>
                  </a:lnTo>
                  <a:lnTo>
                    <a:pt x="114" y="0"/>
                  </a:lnTo>
                  <a:lnTo>
                    <a:pt x="123" y="0"/>
                  </a:lnTo>
                  <a:lnTo>
                    <a:pt x="131" y="0"/>
                  </a:lnTo>
                  <a:lnTo>
                    <a:pt x="131" y="0"/>
                  </a:lnTo>
                  <a:lnTo>
                    <a:pt x="131" y="0"/>
                  </a:lnTo>
                  <a:lnTo>
                    <a:pt x="138" y="1"/>
                  </a:lnTo>
                  <a:lnTo>
                    <a:pt x="146" y="3"/>
                  </a:lnTo>
                  <a:lnTo>
                    <a:pt x="154" y="6"/>
                  </a:lnTo>
                  <a:lnTo>
                    <a:pt x="160" y="9"/>
                  </a:lnTo>
                  <a:lnTo>
                    <a:pt x="167" y="13"/>
                  </a:lnTo>
                  <a:lnTo>
                    <a:pt x="172" y="18"/>
                  </a:lnTo>
                  <a:lnTo>
                    <a:pt x="177" y="22"/>
                  </a:lnTo>
                  <a:lnTo>
                    <a:pt x="183" y="28"/>
                  </a:lnTo>
                  <a:lnTo>
                    <a:pt x="187" y="34"/>
                  </a:lnTo>
                  <a:lnTo>
                    <a:pt x="190" y="41"/>
                  </a:lnTo>
                  <a:lnTo>
                    <a:pt x="194" y="47"/>
                  </a:lnTo>
                  <a:lnTo>
                    <a:pt x="196" y="55"/>
                  </a:lnTo>
                  <a:lnTo>
                    <a:pt x="198" y="63"/>
                  </a:lnTo>
                  <a:lnTo>
                    <a:pt x="199" y="70"/>
                  </a:lnTo>
                  <a:lnTo>
                    <a:pt x="199" y="78"/>
                  </a:lnTo>
                  <a:lnTo>
                    <a:pt x="199" y="85"/>
                  </a:lnTo>
                  <a:lnTo>
                    <a:pt x="156" y="470"/>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20"/>
            <p:cNvSpPr>
              <a:spLocks/>
            </p:cNvSpPr>
            <p:nvPr/>
          </p:nvSpPr>
          <p:spPr bwMode="auto">
            <a:xfrm>
              <a:off x="6338888" y="4140200"/>
              <a:ext cx="371475" cy="149225"/>
            </a:xfrm>
            <a:custGeom>
              <a:avLst/>
              <a:gdLst>
                <a:gd name="T0" fmla="*/ 86 w 467"/>
                <a:gd name="T1" fmla="*/ 187 h 188"/>
                <a:gd name="T2" fmla="*/ 70 w 467"/>
                <a:gd name="T3" fmla="*/ 187 h 188"/>
                <a:gd name="T4" fmla="*/ 55 w 467"/>
                <a:gd name="T5" fmla="*/ 185 h 188"/>
                <a:gd name="T6" fmla="*/ 41 w 467"/>
                <a:gd name="T7" fmla="*/ 180 h 188"/>
                <a:gd name="T8" fmla="*/ 28 w 467"/>
                <a:gd name="T9" fmla="*/ 171 h 188"/>
                <a:gd name="T10" fmla="*/ 18 w 467"/>
                <a:gd name="T11" fmla="*/ 161 h 188"/>
                <a:gd name="T12" fmla="*/ 10 w 467"/>
                <a:gd name="T13" fmla="*/ 148 h 188"/>
                <a:gd name="T14" fmla="*/ 3 w 467"/>
                <a:gd name="T15" fmla="*/ 134 h 188"/>
                <a:gd name="T16" fmla="*/ 0 w 467"/>
                <a:gd name="T17" fmla="*/ 119 h 188"/>
                <a:gd name="T18" fmla="*/ 0 w 467"/>
                <a:gd name="T19" fmla="*/ 119 h 188"/>
                <a:gd name="T20" fmla="*/ 0 w 467"/>
                <a:gd name="T21" fmla="*/ 104 h 188"/>
                <a:gd name="T22" fmla="*/ 3 w 467"/>
                <a:gd name="T23" fmla="*/ 89 h 188"/>
                <a:gd name="T24" fmla="*/ 9 w 467"/>
                <a:gd name="T25" fmla="*/ 74 h 188"/>
                <a:gd name="T26" fmla="*/ 16 w 467"/>
                <a:gd name="T27" fmla="*/ 63 h 188"/>
                <a:gd name="T28" fmla="*/ 27 w 467"/>
                <a:gd name="T29" fmla="*/ 52 h 188"/>
                <a:gd name="T30" fmla="*/ 39 w 467"/>
                <a:gd name="T31" fmla="*/ 43 h 188"/>
                <a:gd name="T32" fmla="*/ 53 w 467"/>
                <a:gd name="T33" fmla="*/ 36 h 188"/>
                <a:gd name="T34" fmla="*/ 68 w 467"/>
                <a:gd name="T35" fmla="*/ 33 h 188"/>
                <a:gd name="T36" fmla="*/ 381 w 467"/>
                <a:gd name="T37" fmla="*/ 0 h 188"/>
                <a:gd name="T38" fmla="*/ 398 w 467"/>
                <a:gd name="T39" fmla="*/ 0 h 188"/>
                <a:gd name="T40" fmla="*/ 413 w 467"/>
                <a:gd name="T41" fmla="*/ 3 h 188"/>
                <a:gd name="T42" fmla="*/ 426 w 467"/>
                <a:gd name="T43" fmla="*/ 8 h 188"/>
                <a:gd name="T44" fmla="*/ 439 w 467"/>
                <a:gd name="T45" fmla="*/ 16 h 188"/>
                <a:gd name="T46" fmla="*/ 450 w 467"/>
                <a:gd name="T47" fmla="*/ 27 h 188"/>
                <a:gd name="T48" fmla="*/ 458 w 467"/>
                <a:gd name="T49" fmla="*/ 39 h 188"/>
                <a:gd name="T50" fmla="*/ 464 w 467"/>
                <a:gd name="T51" fmla="*/ 53 h 188"/>
                <a:gd name="T52" fmla="*/ 467 w 467"/>
                <a:gd name="T53" fmla="*/ 68 h 188"/>
                <a:gd name="T54" fmla="*/ 467 w 467"/>
                <a:gd name="T55" fmla="*/ 68 h 188"/>
                <a:gd name="T56" fmla="*/ 467 w 467"/>
                <a:gd name="T57" fmla="*/ 84 h 188"/>
                <a:gd name="T58" fmla="*/ 464 w 467"/>
                <a:gd name="T59" fmla="*/ 99 h 188"/>
                <a:gd name="T60" fmla="*/ 459 w 467"/>
                <a:gd name="T61" fmla="*/ 112 h 188"/>
                <a:gd name="T62" fmla="*/ 451 w 467"/>
                <a:gd name="T63" fmla="*/ 126 h 188"/>
                <a:gd name="T64" fmla="*/ 440 w 467"/>
                <a:gd name="T65" fmla="*/ 136 h 188"/>
                <a:gd name="T66" fmla="*/ 428 w 467"/>
                <a:gd name="T67" fmla="*/ 144 h 188"/>
                <a:gd name="T68" fmla="*/ 414 w 467"/>
                <a:gd name="T69" fmla="*/ 150 h 188"/>
                <a:gd name="T70" fmla="*/ 399 w 467"/>
                <a:gd name="T71"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7" h="188">
                  <a:moveTo>
                    <a:pt x="86" y="187"/>
                  </a:moveTo>
                  <a:lnTo>
                    <a:pt x="86" y="187"/>
                  </a:lnTo>
                  <a:lnTo>
                    <a:pt x="78" y="188"/>
                  </a:lnTo>
                  <a:lnTo>
                    <a:pt x="70" y="187"/>
                  </a:lnTo>
                  <a:lnTo>
                    <a:pt x="62" y="186"/>
                  </a:lnTo>
                  <a:lnTo>
                    <a:pt x="55" y="185"/>
                  </a:lnTo>
                  <a:lnTo>
                    <a:pt x="48" y="182"/>
                  </a:lnTo>
                  <a:lnTo>
                    <a:pt x="41" y="180"/>
                  </a:lnTo>
                  <a:lnTo>
                    <a:pt x="35" y="175"/>
                  </a:lnTo>
                  <a:lnTo>
                    <a:pt x="28" y="171"/>
                  </a:lnTo>
                  <a:lnTo>
                    <a:pt x="23" y="167"/>
                  </a:lnTo>
                  <a:lnTo>
                    <a:pt x="18" y="161"/>
                  </a:lnTo>
                  <a:lnTo>
                    <a:pt x="13" y="155"/>
                  </a:lnTo>
                  <a:lnTo>
                    <a:pt x="10" y="148"/>
                  </a:lnTo>
                  <a:lnTo>
                    <a:pt x="7" y="142"/>
                  </a:lnTo>
                  <a:lnTo>
                    <a:pt x="3" y="134"/>
                  </a:lnTo>
                  <a:lnTo>
                    <a:pt x="1" y="127"/>
                  </a:lnTo>
                  <a:lnTo>
                    <a:pt x="0" y="119"/>
                  </a:lnTo>
                  <a:lnTo>
                    <a:pt x="0" y="119"/>
                  </a:lnTo>
                  <a:lnTo>
                    <a:pt x="0" y="119"/>
                  </a:lnTo>
                  <a:lnTo>
                    <a:pt x="0" y="111"/>
                  </a:lnTo>
                  <a:lnTo>
                    <a:pt x="0" y="104"/>
                  </a:lnTo>
                  <a:lnTo>
                    <a:pt x="1" y="96"/>
                  </a:lnTo>
                  <a:lnTo>
                    <a:pt x="3" y="89"/>
                  </a:lnTo>
                  <a:lnTo>
                    <a:pt x="5" y="81"/>
                  </a:lnTo>
                  <a:lnTo>
                    <a:pt x="9" y="74"/>
                  </a:lnTo>
                  <a:lnTo>
                    <a:pt x="12" y="68"/>
                  </a:lnTo>
                  <a:lnTo>
                    <a:pt x="16" y="63"/>
                  </a:lnTo>
                  <a:lnTo>
                    <a:pt x="22" y="57"/>
                  </a:lnTo>
                  <a:lnTo>
                    <a:pt x="27" y="52"/>
                  </a:lnTo>
                  <a:lnTo>
                    <a:pt x="33" y="47"/>
                  </a:lnTo>
                  <a:lnTo>
                    <a:pt x="39" y="43"/>
                  </a:lnTo>
                  <a:lnTo>
                    <a:pt x="47" y="40"/>
                  </a:lnTo>
                  <a:lnTo>
                    <a:pt x="53" y="36"/>
                  </a:lnTo>
                  <a:lnTo>
                    <a:pt x="61" y="35"/>
                  </a:lnTo>
                  <a:lnTo>
                    <a:pt x="68" y="33"/>
                  </a:lnTo>
                  <a:lnTo>
                    <a:pt x="381" y="0"/>
                  </a:lnTo>
                  <a:lnTo>
                    <a:pt x="381" y="0"/>
                  </a:lnTo>
                  <a:lnTo>
                    <a:pt x="390" y="0"/>
                  </a:lnTo>
                  <a:lnTo>
                    <a:pt x="398" y="0"/>
                  </a:lnTo>
                  <a:lnTo>
                    <a:pt x="405" y="1"/>
                  </a:lnTo>
                  <a:lnTo>
                    <a:pt x="413" y="3"/>
                  </a:lnTo>
                  <a:lnTo>
                    <a:pt x="420" y="5"/>
                  </a:lnTo>
                  <a:lnTo>
                    <a:pt x="426" y="8"/>
                  </a:lnTo>
                  <a:lnTo>
                    <a:pt x="433" y="12"/>
                  </a:lnTo>
                  <a:lnTo>
                    <a:pt x="439" y="16"/>
                  </a:lnTo>
                  <a:lnTo>
                    <a:pt x="445" y="21"/>
                  </a:lnTo>
                  <a:lnTo>
                    <a:pt x="450" y="27"/>
                  </a:lnTo>
                  <a:lnTo>
                    <a:pt x="454" y="32"/>
                  </a:lnTo>
                  <a:lnTo>
                    <a:pt x="458" y="39"/>
                  </a:lnTo>
                  <a:lnTo>
                    <a:pt x="461" y="46"/>
                  </a:lnTo>
                  <a:lnTo>
                    <a:pt x="464" y="53"/>
                  </a:lnTo>
                  <a:lnTo>
                    <a:pt x="466" y="60"/>
                  </a:lnTo>
                  <a:lnTo>
                    <a:pt x="467" y="68"/>
                  </a:lnTo>
                  <a:lnTo>
                    <a:pt x="467" y="68"/>
                  </a:lnTo>
                  <a:lnTo>
                    <a:pt x="467" y="68"/>
                  </a:lnTo>
                  <a:lnTo>
                    <a:pt x="467" y="77"/>
                  </a:lnTo>
                  <a:lnTo>
                    <a:pt x="467" y="84"/>
                  </a:lnTo>
                  <a:lnTo>
                    <a:pt x="466" y="92"/>
                  </a:lnTo>
                  <a:lnTo>
                    <a:pt x="464" y="99"/>
                  </a:lnTo>
                  <a:lnTo>
                    <a:pt x="462" y="106"/>
                  </a:lnTo>
                  <a:lnTo>
                    <a:pt x="459" y="112"/>
                  </a:lnTo>
                  <a:lnTo>
                    <a:pt x="455" y="119"/>
                  </a:lnTo>
                  <a:lnTo>
                    <a:pt x="451" y="126"/>
                  </a:lnTo>
                  <a:lnTo>
                    <a:pt x="446" y="131"/>
                  </a:lnTo>
                  <a:lnTo>
                    <a:pt x="440" y="136"/>
                  </a:lnTo>
                  <a:lnTo>
                    <a:pt x="435" y="141"/>
                  </a:lnTo>
                  <a:lnTo>
                    <a:pt x="428" y="144"/>
                  </a:lnTo>
                  <a:lnTo>
                    <a:pt x="422" y="147"/>
                  </a:lnTo>
                  <a:lnTo>
                    <a:pt x="414" y="150"/>
                  </a:lnTo>
                  <a:lnTo>
                    <a:pt x="406" y="153"/>
                  </a:lnTo>
                  <a:lnTo>
                    <a:pt x="399" y="154"/>
                  </a:lnTo>
                  <a:lnTo>
                    <a:pt x="86" y="187"/>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21"/>
            <p:cNvSpPr>
              <a:spLocks/>
            </p:cNvSpPr>
            <p:nvPr/>
          </p:nvSpPr>
          <p:spPr bwMode="auto">
            <a:xfrm>
              <a:off x="6419850" y="3751263"/>
              <a:ext cx="312738" cy="493712"/>
            </a:xfrm>
            <a:custGeom>
              <a:avLst/>
              <a:gdLst>
                <a:gd name="T0" fmla="*/ 389 w 396"/>
                <a:gd name="T1" fmla="*/ 474 h 621"/>
                <a:gd name="T2" fmla="*/ 395 w 396"/>
                <a:gd name="T3" fmla="*/ 503 h 621"/>
                <a:gd name="T4" fmla="*/ 395 w 396"/>
                <a:gd name="T5" fmla="*/ 527 h 621"/>
                <a:gd name="T6" fmla="*/ 388 w 396"/>
                <a:gd name="T7" fmla="*/ 545 h 621"/>
                <a:gd name="T8" fmla="*/ 377 w 396"/>
                <a:gd name="T9" fmla="*/ 560 h 621"/>
                <a:gd name="T10" fmla="*/ 363 w 396"/>
                <a:gd name="T11" fmla="*/ 572 h 621"/>
                <a:gd name="T12" fmla="*/ 345 w 396"/>
                <a:gd name="T13" fmla="*/ 582 h 621"/>
                <a:gd name="T14" fmla="*/ 301 w 396"/>
                <a:gd name="T15" fmla="*/ 597 h 621"/>
                <a:gd name="T16" fmla="*/ 253 w 396"/>
                <a:gd name="T17" fmla="*/ 610 h 621"/>
                <a:gd name="T18" fmla="*/ 209 w 396"/>
                <a:gd name="T19" fmla="*/ 620 h 621"/>
                <a:gd name="T20" fmla="*/ 188 w 396"/>
                <a:gd name="T21" fmla="*/ 621 h 621"/>
                <a:gd name="T22" fmla="*/ 170 w 396"/>
                <a:gd name="T23" fmla="*/ 619 h 621"/>
                <a:gd name="T24" fmla="*/ 152 w 396"/>
                <a:gd name="T25" fmla="*/ 611 h 621"/>
                <a:gd name="T26" fmla="*/ 138 w 396"/>
                <a:gd name="T27" fmla="*/ 598 h 621"/>
                <a:gd name="T28" fmla="*/ 125 w 396"/>
                <a:gd name="T29" fmla="*/ 578 h 621"/>
                <a:gd name="T30" fmla="*/ 115 w 396"/>
                <a:gd name="T31" fmla="*/ 550 h 621"/>
                <a:gd name="T32" fmla="*/ 96 w 396"/>
                <a:gd name="T33" fmla="*/ 474 h 621"/>
                <a:gd name="T34" fmla="*/ 65 w 396"/>
                <a:gd name="T35" fmla="*/ 359 h 621"/>
                <a:gd name="T36" fmla="*/ 40 w 396"/>
                <a:gd name="T37" fmla="*/ 284 h 621"/>
                <a:gd name="T38" fmla="*/ 26 w 396"/>
                <a:gd name="T39" fmla="*/ 250 h 621"/>
                <a:gd name="T40" fmla="*/ 13 w 396"/>
                <a:gd name="T41" fmla="*/ 213 h 621"/>
                <a:gd name="T42" fmla="*/ 3 w 396"/>
                <a:gd name="T43" fmla="*/ 173 h 621"/>
                <a:gd name="T44" fmla="*/ 0 w 396"/>
                <a:gd name="T45" fmla="*/ 134 h 621"/>
                <a:gd name="T46" fmla="*/ 1 w 396"/>
                <a:gd name="T47" fmla="*/ 94 h 621"/>
                <a:gd name="T48" fmla="*/ 10 w 396"/>
                <a:gd name="T49" fmla="*/ 61 h 621"/>
                <a:gd name="T50" fmla="*/ 21 w 396"/>
                <a:gd name="T51" fmla="*/ 38 h 621"/>
                <a:gd name="T52" fmla="*/ 32 w 396"/>
                <a:gd name="T53" fmla="*/ 26 h 621"/>
                <a:gd name="T54" fmla="*/ 44 w 396"/>
                <a:gd name="T55" fmla="*/ 15 h 621"/>
                <a:gd name="T56" fmla="*/ 58 w 396"/>
                <a:gd name="T57" fmla="*/ 8 h 621"/>
                <a:gd name="T58" fmla="*/ 74 w 396"/>
                <a:gd name="T59" fmla="*/ 2 h 621"/>
                <a:gd name="T60" fmla="*/ 84 w 396"/>
                <a:gd name="T61" fmla="*/ 1 h 621"/>
                <a:gd name="T62" fmla="*/ 115 w 396"/>
                <a:gd name="T63" fmla="*/ 0 h 621"/>
                <a:gd name="T64" fmla="*/ 148 w 396"/>
                <a:gd name="T65" fmla="*/ 4 h 621"/>
                <a:gd name="T66" fmla="*/ 182 w 396"/>
                <a:gd name="T67" fmla="*/ 15 h 621"/>
                <a:gd name="T68" fmla="*/ 213 w 396"/>
                <a:gd name="T69" fmla="*/ 35 h 621"/>
                <a:gd name="T70" fmla="*/ 224 w 396"/>
                <a:gd name="T71" fmla="*/ 43 h 621"/>
                <a:gd name="T72" fmla="*/ 242 w 396"/>
                <a:gd name="T73" fmla="*/ 62 h 621"/>
                <a:gd name="T74" fmla="*/ 260 w 396"/>
                <a:gd name="T75" fmla="*/ 84 h 621"/>
                <a:gd name="T76" fmla="*/ 283 w 396"/>
                <a:gd name="T77" fmla="*/ 120 h 621"/>
                <a:gd name="T78" fmla="*/ 308 w 396"/>
                <a:gd name="T79" fmla="*/ 175 h 621"/>
                <a:gd name="T80" fmla="*/ 328 w 396"/>
                <a:gd name="T81" fmla="*/ 235 h 621"/>
                <a:gd name="T82" fmla="*/ 346 w 396"/>
                <a:gd name="T83" fmla="*/ 296 h 621"/>
                <a:gd name="T84" fmla="*/ 375 w 396"/>
                <a:gd name="T85" fmla="*/ 418 h 621"/>
                <a:gd name="T86" fmla="*/ 389 w 396"/>
                <a:gd name="T87" fmla="*/ 47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6" h="621">
                  <a:moveTo>
                    <a:pt x="389" y="474"/>
                  </a:moveTo>
                  <a:lnTo>
                    <a:pt x="389" y="474"/>
                  </a:lnTo>
                  <a:lnTo>
                    <a:pt x="392" y="489"/>
                  </a:lnTo>
                  <a:lnTo>
                    <a:pt x="395" y="503"/>
                  </a:lnTo>
                  <a:lnTo>
                    <a:pt x="396" y="516"/>
                  </a:lnTo>
                  <a:lnTo>
                    <a:pt x="395" y="527"/>
                  </a:lnTo>
                  <a:lnTo>
                    <a:pt x="392" y="536"/>
                  </a:lnTo>
                  <a:lnTo>
                    <a:pt x="388" y="545"/>
                  </a:lnTo>
                  <a:lnTo>
                    <a:pt x="384" y="554"/>
                  </a:lnTo>
                  <a:lnTo>
                    <a:pt x="377" y="560"/>
                  </a:lnTo>
                  <a:lnTo>
                    <a:pt x="371" y="567"/>
                  </a:lnTo>
                  <a:lnTo>
                    <a:pt x="363" y="572"/>
                  </a:lnTo>
                  <a:lnTo>
                    <a:pt x="354" y="578"/>
                  </a:lnTo>
                  <a:lnTo>
                    <a:pt x="345" y="582"/>
                  </a:lnTo>
                  <a:lnTo>
                    <a:pt x="324" y="590"/>
                  </a:lnTo>
                  <a:lnTo>
                    <a:pt x="301" y="597"/>
                  </a:lnTo>
                  <a:lnTo>
                    <a:pt x="253" y="610"/>
                  </a:lnTo>
                  <a:lnTo>
                    <a:pt x="253" y="610"/>
                  </a:lnTo>
                  <a:lnTo>
                    <a:pt x="230" y="616"/>
                  </a:lnTo>
                  <a:lnTo>
                    <a:pt x="209" y="620"/>
                  </a:lnTo>
                  <a:lnTo>
                    <a:pt x="199" y="621"/>
                  </a:lnTo>
                  <a:lnTo>
                    <a:pt x="188" y="621"/>
                  </a:lnTo>
                  <a:lnTo>
                    <a:pt x="179" y="620"/>
                  </a:lnTo>
                  <a:lnTo>
                    <a:pt x="170" y="619"/>
                  </a:lnTo>
                  <a:lnTo>
                    <a:pt x="161" y="616"/>
                  </a:lnTo>
                  <a:lnTo>
                    <a:pt x="152" y="611"/>
                  </a:lnTo>
                  <a:lnTo>
                    <a:pt x="145" y="605"/>
                  </a:lnTo>
                  <a:lnTo>
                    <a:pt x="138" y="598"/>
                  </a:lnTo>
                  <a:lnTo>
                    <a:pt x="132" y="588"/>
                  </a:lnTo>
                  <a:lnTo>
                    <a:pt x="125" y="578"/>
                  </a:lnTo>
                  <a:lnTo>
                    <a:pt x="120" y="565"/>
                  </a:lnTo>
                  <a:lnTo>
                    <a:pt x="115" y="550"/>
                  </a:lnTo>
                  <a:lnTo>
                    <a:pt x="115" y="550"/>
                  </a:lnTo>
                  <a:lnTo>
                    <a:pt x="96" y="474"/>
                  </a:lnTo>
                  <a:lnTo>
                    <a:pt x="75" y="397"/>
                  </a:lnTo>
                  <a:lnTo>
                    <a:pt x="65" y="359"/>
                  </a:lnTo>
                  <a:lnTo>
                    <a:pt x="53" y="321"/>
                  </a:lnTo>
                  <a:lnTo>
                    <a:pt x="40" y="284"/>
                  </a:lnTo>
                  <a:lnTo>
                    <a:pt x="26" y="250"/>
                  </a:lnTo>
                  <a:lnTo>
                    <a:pt x="26" y="250"/>
                  </a:lnTo>
                  <a:lnTo>
                    <a:pt x="20" y="231"/>
                  </a:lnTo>
                  <a:lnTo>
                    <a:pt x="13" y="213"/>
                  </a:lnTo>
                  <a:lnTo>
                    <a:pt x="8" y="193"/>
                  </a:lnTo>
                  <a:lnTo>
                    <a:pt x="3" y="173"/>
                  </a:lnTo>
                  <a:lnTo>
                    <a:pt x="1" y="153"/>
                  </a:lnTo>
                  <a:lnTo>
                    <a:pt x="0" y="134"/>
                  </a:lnTo>
                  <a:lnTo>
                    <a:pt x="0" y="114"/>
                  </a:lnTo>
                  <a:lnTo>
                    <a:pt x="1" y="94"/>
                  </a:lnTo>
                  <a:lnTo>
                    <a:pt x="4" y="77"/>
                  </a:lnTo>
                  <a:lnTo>
                    <a:pt x="10" y="61"/>
                  </a:lnTo>
                  <a:lnTo>
                    <a:pt x="17" y="46"/>
                  </a:lnTo>
                  <a:lnTo>
                    <a:pt x="21" y="38"/>
                  </a:lnTo>
                  <a:lnTo>
                    <a:pt x="26" y="31"/>
                  </a:lnTo>
                  <a:lnTo>
                    <a:pt x="32" y="26"/>
                  </a:lnTo>
                  <a:lnTo>
                    <a:pt x="37" y="21"/>
                  </a:lnTo>
                  <a:lnTo>
                    <a:pt x="44" y="15"/>
                  </a:lnTo>
                  <a:lnTo>
                    <a:pt x="50" y="12"/>
                  </a:lnTo>
                  <a:lnTo>
                    <a:pt x="58" y="8"/>
                  </a:lnTo>
                  <a:lnTo>
                    <a:pt x="65" y="5"/>
                  </a:lnTo>
                  <a:lnTo>
                    <a:pt x="74" y="2"/>
                  </a:lnTo>
                  <a:lnTo>
                    <a:pt x="84" y="1"/>
                  </a:lnTo>
                  <a:lnTo>
                    <a:pt x="84" y="1"/>
                  </a:lnTo>
                  <a:lnTo>
                    <a:pt x="99" y="0"/>
                  </a:lnTo>
                  <a:lnTo>
                    <a:pt x="115" y="0"/>
                  </a:lnTo>
                  <a:lnTo>
                    <a:pt x="132" y="1"/>
                  </a:lnTo>
                  <a:lnTo>
                    <a:pt x="148" y="4"/>
                  </a:lnTo>
                  <a:lnTo>
                    <a:pt x="165" y="9"/>
                  </a:lnTo>
                  <a:lnTo>
                    <a:pt x="182" y="15"/>
                  </a:lnTo>
                  <a:lnTo>
                    <a:pt x="198" y="24"/>
                  </a:lnTo>
                  <a:lnTo>
                    <a:pt x="213" y="35"/>
                  </a:lnTo>
                  <a:lnTo>
                    <a:pt x="213" y="35"/>
                  </a:lnTo>
                  <a:lnTo>
                    <a:pt x="224" y="43"/>
                  </a:lnTo>
                  <a:lnTo>
                    <a:pt x="234" y="52"/>
                  </a:lnTo>
                  <a:lnTo>
                    <a:pt x="242" y="62"/>
                  </a:lnTo>
                  <a:lnTo>
                    <a:pt x="251" y="73"/>
                  </a:lnTo>
                  <a:lnTo>
                    <a:pt x="260" y="84"/>
                  </a:lnTo>
                  <a:lnTo>
                    <a:pt x="267" y="96"/>
                  </a:lnTo>
                  <a:lnTo>
                    <a:pt x="283" y="120"/>
                  </a:lnTo>
                  <a:lnTo>
                    <a:pt x="296" y="147"/>
                  </a:lnTo>
                  <a:lnTo>
                    <a:pt x="308" y="175"/>
                  </a:lnTo>
                  <a:lnTo>
                    <a:pt x="319" y="204"/>
                  </a:lnTo>
                  <a:lnTo>
                    <a:pt x="328" y="235"/>
                  </a:lnTo>
                  <a:lnTo>
                    <a:pt x="337" y="265"/>
                  </a:lnTo>
                  <a:lnTo>
                    <a:pt x="346" y="296"/>
                  </a:lnTo>
                  <a:lnTo>
                    <a:pt x="361" y="358"/>
                  </a:lnTo>
                  <a:lnTo>
                    <a:pt x="375" y="418"/>
                  </a:lnTo>
                  <a:lnTo>
                    <a:pt x="389" y="474"/>
                  </a:lnTo>
                  <a:lnTo>
                    <a:pt x="389" y="474"/>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22"/>
            <p:cNvSpPr>
              <a:spLocks/>
            </p:cNvSpPr>
            <p:nvPr/>
          </p:nvSpPr>
          <p:spPr bwMode="auto">
            <a:xfrm>
              <a:off x="5829300" y="3779838"/>
              <a:ext cx="112713" cy="327025"/>
            </a:xfrm>
            <a:custGeom>
              <a:avLst/>
              <a:gdLst>
                <a:gd name="T0" fmla="*/ 34 w 141"/>
                <a:gd name="T1" fmla="*/ 0 h 412"/>
                <a:gd name="T2" fmla="*/ 5 w 141"/>
                <a:gd name="T3" fmla="*/ 14 h 412"/>
                <a:gd name="T4" fmla="*/ 5 w 141"/>
                <a:gd name="T5" fmla="*/ 14 h 412"/>
                <a:gd name="T6" fmla="*/ 4 w 141"/>
                <a:gd name="T7" fmla="*/ 16 h 412"/>
                <a:gd name="T8" fmla="*/ 2 w 141"/>
                <a:gd name="T9" fmla="*/ 19 h 412"/>
                <a:gd name="T10" fmla="*/ 0 w 141"/>
                <a:gd name="T11" fmla="*/ 29 h 412"/>
                <a:gd name="T12" fmla="*/ 0 w 141"/>
                <a:gd name="T13" fmla="*/ 41 h 412"/>
                <a:gd name="T14" fmla="*/ 1 w 141"/>
                <a:gd name="T15" fmla="*/ 56 h 412"/>
                <a:gd name="T16" fmla="*/ 3 w 141"/>
                <a:gd name="T17" fmla="*/ 74 h 412"/>
                <a:gd name="T18" fmla="*/ 7 w 141"/>
                <a:gd name="T19" fmla="*/ 93 h 412"/>
                <a:gd name="T20" fmla="*/ 17 w 141"/>
                <a:gd name="T21" fmla="*/ 137 h 412"/>
                <a:gd name="T22" fmla="*/ 29 w 141"/>
                <a:gd name="T23" fmla="*/ 184 h 412"/>
                <a:gd name="T24" fmla="*/ 43 w 141"/>
                <a:gd name="T25" fmla="*/ 233 h 412"/>
                <a:gd name="T26" fmla="*/ 68 w 141"/>
                <a:gd name="T27" fmla="*/ 322 h 412"/>
                <a:gd name="T28" fmla="*/ 68 w 141"/>
                <a:gd name="T29" fmla="*/ 322 h 412"/>
                <a:gd name="T30" fmla="*/ 73 w 141"/>
                <a:gd name="T31" fmla="*/ 334 h 412"/>
                <a:gd name="T32" fmla="*/ 84 w 141"/>
                <a:gd name="T33" fmla="*/ 361 h 412"/>
                <a:gd name="T34" fmla="*/ 92 w 141"/>
                <a:gd name="T35" fmla="*/ 376 h 412"/>
                <a:gd name="T36" fmla="*/ 100 w 141"/>
                <a:gd name="T37" fmla="*/ 391 h 412"/>
                <a:gd name="T38" fmla="*/ 109 w 141"/>
                <a:gd name="T39" fmla="*/ 401 h 412"/>
                <a:gd name="T40" fmla="*/ 114 w 141"/>
                <a:gd name="T41" fmla="*/ 406 h 412"/>
                <a:gd name="T42" fmla="*/ 118 w 141"/>
                <a:gd name="T43" fmla="*/ 408 h 412"/>
                <a:gd name="T44" fmla="*/ 141 w 141"/>
                <a:gd name="T45" fmla="*/ 412 h 412"/>
                <a:gd name="T46" fmla="*/ 34 w 141"/>
                <a:gd name="T47"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1" h="412">
                  <a:moveTo>
                    <a:pt x="34" y="0"/>
                  </a:moveTo>
                  <a:lnTo>
                    <a:pt x="5" y="14"/>
                  </a:lnTo>
                  <a:lnTo>
                    <a:pt x="5" y="14"/>
                  </a:lnTo>
                  <a:lnTo>
                    <a:pt x="4" y="16"/>
                  </a:lnTo>
                  <a:lnTo>
                    <a:pt x="2" y="19"/>
                  </a:lnTo>
                  <a:lnTo>
                    <a:pt x="0" y="29"/>
                  </a:lnTo>
                  <a:lnTo>
                    <a:pt x="0" y="41"/>
                  </a:lnTo>
                  <a:lnTo>
                    <a:pt x="1" y="56"/>
                  </a:lnTo>
                  <a:lnTo>
                    <a:pt x="3" y="74"/>
                  </a:lnTo>
                  <a:lnTo>
                    <a:pt x="7" y="93"/>
                  </a:lnTo>
                  <a:lnTo>
                    <a:pt x="17" y="137"/>
                  </a:lnTo>
                  <a:lnTo>
                    <a:pt x="29" y="184"/>
                  </a:lnTo>
                  <a:lnTo>
                    <a:pt x="43" y="233"/>
                  </a:lnTo>
                  <a:lnTo>
                    <a:pt x="68" y="322"/>
                  </a:lnTo>
                  <a:lnTo>
                    <a:pt x="68" y="322"/>
                  </a:lnTo>
                  <a:lnTo>
                    <a:pt x="73" y="334"/>
                  </a:lnTo>
                  <a:lnTo>
                    <a:pt x="84" y="361"/>
                  </a:lnTo>
                  <a:lnTo>
                    <a:pt x="92" y="376"/>
                  </a:lnTo>
                  <a:lnTo>
                    <a:pt x="100" y="391"/>
                  </a:lnTo>
                  <a:lnTo>
                    <a:pt x="109" y="401"/>
                  </a:lnTo>
                  <a:lnTo>
                    <a:pt x="114" y="406"/>
                  </a:lnTo>
                  <a:lnTo>
                    <a:pt x="118" y="408"/>
                  </a:lnTo>
                  <a:lnTo>
                    <a:pt x="141" y="412"/>
                  </a:lnTo>
                  <a:lnTo>
                    <a:pt x="3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23"/>
            <p:cNvSpPr>
              <a:spLocks/>
            </p:cNvSpPr>
            <p:nvPr/>
          </p:nvSpPr>
          <p:spPr bwMode="auto">
            <a:xfrm>
              <a:off x="5435600" y="4119563"/>
              <a:ext cx="893763" cy="38100"/>
            </a:xfrm>
            <a:custGeom>
              <a:avLst/>
              <a:gdLst>
                <a:gd name="T0" fmla="*/ 1126 w 1126"/>
                <a:gd name="T1" fmla="*/ 23 h 48"/>
                <a:gd name="T2" fmla="*/ 1126 w 1126"/>
                <a:gd name="T3" fmla="*/ 23 h 48"/>
                <a:gd name="T4" fmla="*/ 1126 w 1126"/>
                <a:gd name="T5" fmla="*/ 29 h 48"/>
                <a:gd name="T6" fmla="*/ 1125 w 1126"/>
                <a:gd name="T7" fmla="*/ 33 h 48"/>
                <a:gd name="T8" fmla="*/ 1123 w 1126"/>
                <a:gd name="T9" fmla="*/ 38 h 48"/>
                <a:gd name="T10" fmla="*/ 1120 w 1126"/>
                <a:gd name="T11" fmla="*/ 41 h 48"/>
                <a:gd name="T12" fmla="*/ 1115 w 1126"/>
                <a:gd name="T13" fmla="*/ 44 h 48"/>
                <a:gd name="T14" fmla="*/ 1112 w 1126"/>
                <a:gd name="T15" fmla="*/ 46 h 48"/>
                <a:gd name="T16" fmla="*/ 1106 w 1126"/>
                <a:gd name="T17" fmla="*/ 47 h 48"/>
                <a:gd name="T18" fmla="*/ 1102 w 1126"/>
                <a:gd name="T19" fmla="*/ 48 h 48"/>
                <a:gd name="T20" fmla="*/ 25 w 1126"/>
                <a:gd name="T21" fmla="*/ 48 h 48"/>
                <a:gd name="T22" fmla="*/ 25 w 1126"/>
                <a:gd name="T23" fmla="*/ 48 h 48"/>
                <a:gd name="T24" fmla="*/ 20 w 1126"/>
                <a:gd name="T25" fmla="*/ 47 h 48"/>
                <a:gd name="T26" fmla="*/ 15 w 1126"/>
                <a:gd name="T27" fmla="*/ 46 h 48"/>
                <a:gd name="T28" fmla="*/ 11 w 1126"/>
                <a:gd name="T29" fmla="*/ 44 h 48"/>
                <a:gd name="T30" fmla="*/ 8 w 1126"/>
                <a:gd name="T31" fmla="*/ 41 h 48"/>
                <a:gd name="T32" fmla="*/ 4 w 1126"/>
                <a:gd name="T33" fmla="*/ 38 h 48"/>
                <a:gd name="T34" fmla="*/ 2 w 1126"/>
                <a:gd name="T35" fmla="*/ 33 h 48"/>
                <a:gd name="T36" fmla="*/ 0 w 1126"/>
                <a:gd name="T37" fmla="*/ 29 h 48"/>
                <a:gd name="T38" fmla="*/ 0 w 1126"/>
                <a:gd name="T39" fmla="*/ 23 h 48"/>
                <a:gd name="T40" fmla="*/ 0 w 1126"/>
                <a:gd name="T41" fmla="*/ 23 h 48"/>
                <a:gd name="T42" fmla="*/ 0 w 1126"/>
                <a:gd name="T43" fmla="*/ 23 h 48"/>
                <a:gd name="T44" fmla="*/ 0 w 1126"/>
                <a:gd name="T45" fmla="*/ 19 h 48"/>
                <a:gd name="T46" fmla="*/ 2 w 1126"/>
                <a:gd name="T47" fmla="*/ 14 h 48"/>
                <a:gd name="T48" fmla="*/ 4 w 1126"/>
                <a:gd name="T49" fmla="*/ 10 h 48"/>
                <a:gd name="T50" fmla="*/ 8 w 1126"/>
                <a:gd name="T51" fmla="*/ 6 h 48"/>
                <a:gd name="T52" fmla="*/ 11 w 1126"/>
                <a:gd name="T53" fmla="*/ 3 h 48"/>
                <a:gd name="T54" fmla="*/ 15 w 1126"/>
                <a:gd name="T55" fmla="*/ 1 h 48"/>
                <a:gd name="T56" fmla="*/ 20 w 1126"/>
                <a:gd name="T57" fmla="*/ 0 h 48"/>
                <a:gd name="T58" fmla="*/ 25 w 1126"/>
                <a:gd name="T59" fmla="*/ 0 h 48"/>
                <a:gd name="T60" fmla="*/ 1102 w 1126"/>
                <a:gd name="T61" fmla="*/ 0 h 48"/>
                <a:gd name="T62" fmla="*/ 1102 w 1126"/>
                <a:gd name="T63" fmla="*/ 0 h 48"/>
                <a:gd name="T64" fmla="*/ 1106 w 1126"/>
                <a:gd name="T65" fmla="*/ 0 h 48"/>
                <a:gd name="T66" fmla="*/ 1112 w 1126"/>
                <a:gd name="T67" fmla="*/ 1 h 48"/>
                <a:gd name="T68" fmla="*/ 1115 w 1126"/>
                <a:gd name="T69" fmla="*/ 3 h 48"/>
                <a:gd name="T70" fmla="*/ 1120 w 1126"/>
                <a:gd name="T71" fmla="*/ 6 h 48"/>
                <a:gd name="T72" fmla="*/ 1123 w 1126"/>
                <a:gd name="T73" fmla="*/ 10 h 48"/>
                <a:gd name="T74" fmla="*/ 1125 w 1126"/>
                <a:gd name="T75" fmla="*/ 14 h 48"/>
                <a:gd name="T76" fmla="*/ 1126 w 1126"/>
                <a:gd name="T77" fmla="*/ 19 h 48"/>
                <a:gd name="T78" fmla="*/ 1126 w 1126"/>
                <a:gd name="T79" fmla="*/ 23 h 48"/>
                <a:gd name="T80" fmla="*/ 1126 w 1126"/>
                <a:gd name="T81"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6" h="48">
                  <a:moveTo>
                    <a:pt x="1126" y="23"/>
                  </a:moveTo>
                  <a:lnTo>
                    <a:pt x="1126" y="23"/>
                  </a:lnTo>
                  <a:lnTo>
                    <a:pt x="1126" y="29"/>
                  </a:lnTo>
                  <a:lnTo>
                    <a:pt x="1125" y="33"/>
                  </a:lnTo>
                  <a:lnTo>
                    <a:pt x="1123" y="38"/>
                  </a:lnTo>
                  <a:lnTo>
                    <a:pt x="1120" y="41"/>
                  </a:lnTo>
                  <a:lnTo>
                    <a:pt x="1115" y="44"/>
                  </a:lnTo>
                  <a:lnTo>
                    <a:pt x="1112" y="46"/>
                  </a:lnTo>
                  <a:lnTo>
                    <a:pt x="1106" y="47"/>
                  </a:lnTo>
                  <a:lnTo>
                    <a:pt x="1102" y="48"/>
                  </a:lnTo>
                  <a:lnTo>
                    <a:pt x="25" y="48"/>
                  </a:lnTo>
                  <a:lnTo>
                    <a:pt x="25" y="48"/>
                  </a:lnTo>
                  <a:lnTo>
                    <a:pt x="20" y="47"/>
                  </a:lnTo>
                  <a:lnTo>
                    <a:pt x="15" y="46"/>
                  </a:lnTo>
                  <a:lnTo>
                    <a:pt x="11" y="44"/>
                  </a:lnTo>
                  <a:lnTo>
                    <a:pt x="8" y="41"/>
                  </a:lnTo>
                  <a:lnTo>
                    <a:pt x="4" y="38"/>
                  </a:lnTo>
                  <a:lnTo>
                    <a:pt x="2" y="33"/>
                  </a:lnTo>
                  <a:lnTo>
                    <a:pt x="0" y="29"/>
                  </a:lnTo>
                  <a:lnTo>
                    <a:pt x="0" y="23"/>
                  </a:lnTo>
                  <a:lnTo>
                    <a:pt x="0" y="23"/>
                  </a:lnTo>
                  <a:lnTo>
                    <a:pt x="0" y="23"/>
                  </a:lnTo>
                  <a:lnTo>
                    <a:pt x="0" y="19"/>
                  </a:lnTo>
                  <a:lnTo>
                    <a:pt x="2" y="14"/>
                  </a:lnTo>
                  <a:lnTo>
                    <a:pt x="4" y="10"/>
                  </a:lnTo>
                  <a:lnTo>
                    <a:pt x="8" y="6"/>
                  </a:lnTo>
                  <a:lnTo>
                    <a:pt x="11" y="3"/>
                  </a:lnTo>
                  <a:lnTo>
                    <a:pt x="15" y="1"/>
                  </a:lnTo>
                  <a:lnTo>
                    <a:pt x="20" y="0"/>
                  </a:lnTo>
                  <a:lnTo>
                    <a:pt x="25" y="0"/>
                  </a:lnTo>
                  <a:lnTo>
                    <a:pt x="1102" y="0"/>
                  </a:lnTo>
                  <a:lnTo>
                    <a:pt x="1102" y="0"/>
                  </a:lnTo>
                  <a:lnTo>
                    <a:pt x="1106" y="0"/>
                  </a:lnTo>
                  <a:lnTo>
                    <a:pt x="1112" y="1"/>
                  </a:lnTo>
                  <a:lnTo>
                    <a:pt x="1115" y="3"/>
                  </a:lnTo>
                  <a:lnTo>
                    <a:pt x="1120" y="6"/>
                  </a:lnTo>
                  <a:lnTo>
                    <a:pt x="1123" y="10"/>
                  </a:lnTo>
                  <a:lnTo>
                    <a:pt x="1125" y="14"/>
                  </a:lnTo>
                  <a:lnTo>
                    <a:pt x="1126" y="19"/>
                  </a:lnTo>
                  <a:lnTo>
                    <a:pt x="1126" y="23"/>
                  </a:lnTo>
                  <a:lnTo>
                    <a:pt x="1126" y="23"/>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24"/>
            <p:cNvSpPr>
              <a:spLocks/>
            </p:cNvSpPr>
            <p:nvPr/>
          </p:nvSpPr>
          <p:spPr bwMode="auto">
            <a:xfrm>
              <a:off x="6223000" y="4130675"/>
              <a:ext cx="38100" cy="485775"/>
            </a:xfrm>
            <a:custGeom>
              <a:avLst/>
              <a:gdLst>
                <a:gd name="T0" fmla="*/ 24 w 49"/>
                <a:gd name="T1" fmla="*/ 0 h 611"/>
                <a:gd name="T2" fmla="*/ 24 w 49"/>
                <a:gd name="T3" fmla="*/ 0 h 611"/>
                <a:gd name="T4" fmla="*/ 30 w 49"/>
                <a:gd name="T5" fmla="*/ 0 h 611"/>
                <a:gd name="T6" fmla="*/ 34 w 49"/>
                <a:gd name="T7" fmla="*/ 2 h 611"/>
                <a:gd name="T8" fmla="*/ 38 w 49"/>
                <a:gd name="T9" fmla="*/ 4 h 611"/>
                <a:gd name="T10" fmla="*/ 42 w 49"/>
                <a:gd name="T11" fmla="*/ 7 h 611"/>
                <a:gd name="T12" fmla="*/ 45 w 49"/>
                <a:gd name="T13" fmla="*/ 11 h 611"/>
                <a:gd name="T14" fmla="*/ 47 w 49"/>
                <a:gd name="T15" fmla="*/ 15 h 611"/>
                <a:gd name="T16" fmla="*/ 49 w 49"/>
                <a:gd name="T17" fmla="*/ 19 h 611"/>
                <a:gd name="T18" fmla="*/ 49 w 49"/>
                <a:gd name="T19" fmla="*/ 25 h 611"/>
                <a:gd name="T20" fmla="*/ 49 w 49"/>
                <a:gd name="T21" fmla="*/ 586 h 611"/>
                <a:gd name="T22" fmla="*/ 49 w 49"/>
                <a:gd name="T23" fmla="*/ 586 h 611"/>
                <a:gd name="T24" fmla="*/ 49 w 49"/>
                <a:gd name="T25" fmla="*/ 591 h 611"/>
                <a:gd name="T26" fmla="*/ 47 w 49"/>
                <a:gd name="T27" fmla="*/ 596 h 611"/>
                <a:gd name="T28" fmla="*/ 45 w 49"/>
                <a:gd name="T29" fmla="*/ 600 h 611"/>
                <a:gd name="T30" fmla="*/ 42 w 49"/>
                <a:gd name="T31" fmla="*/ 603 h 611"/>
                <a:gd name="T32" fmla="*/ 38 w 49"/>
                <a:gd name="T33" fmla="*/ 607 h 611"/>
                <a:gd name="T34" fmla="*/ 34 w 49"/>
                <a:gd name="T35" fmla="*/ 609 h 611"/>
                <a:gd name="T36" fmla="*/ 30 w 49"/>
                <a:gd name="T37" fmla="*/ 611 h 611"/>
                <a:gd name="T38" fmla="*/ 24 w 49"/>
                <a:gd name="T39" fmla="*/ 611 h 611"/>
                <a:gd name="T40" fmla="*/ 24 w 49"/>
                <a:gd name="T41" fmla="*/ 611 h 611"/>
                <a:gd name="T42" fmla="*/ 24 w 49"/>
                <a:gd name="T43" fmla="*/ 611 h 611"/>
                <a:gd name="T44" fmla="*/ 20 w 49"/>
                <a:gd name="T45" fmla="*/ 611 h 611"/>
                <a:gd name="T46" fmla="*/ 15 w 49"/>
                <a:gd name="T47" fmla="*/ 609 h 611"/>
                <a:gd name="T48" fmla="*/ 11 w 49"/>
                <a:gd name="T49" fmla="*/ 607 h 611"/>
                <a:gd name="T50" fmla="*/ 7 w 49"/>
                <a:gd name="T51" fmla="*/ 603 h 611"/>
                <a:gd name="T52" fmla="*/ 5 w 49"/>
                <a:gd name="T53" fmla="*/ 600 h 611"/>
                <a:gd name="T54" fmla="*/ 2 w 49"/>
                <a:gd name="T55" fmla="*/ 596 h 611"/>
                <a:gd name="T56" fmla="*/ 0 w 49"/>
                <a:gd name="T57" fmla="*/ 591 h 611"/>
                <a:gd name="T58" fmla="*/ 0 w 49"/>
                <a:gd name="T59" fmla="*/ 586 h 611"/>
                <a:gd name="T60" fmla="*/ 0 w 49"/>
                <a:gd name="T61" fmla="*/ 25 h 611"/>
                <a:gd name="T62" fmla="*/ 0 w 49"/>
                <a:gd name="T63" fmla="*/ 25 h 611"/>
                <a:gd name="T64" fmla="*/ 0 w 49"/>
                <a:gd name="T65" fmla="*/ 19 h 611"/>
                <a:gd name="T66" fmla="*/ 2 w 49"/>
                <a:gd name="T67" fmla="*/ 15 h 611"/>
                <a:gd name="T68" fmla="*/ 5 w 49"/>
                <a:gd name="T69" fmla="*/ 11 h 611"/>
                <a:gd name="T70" fmla="*/ 7 w 49"/>
                <a:gd name="T71" fmla="*/ 7 h 611"/>
                <a:gd name="T72" fmla="*/ 11 w 49"/>
                <a:gd name="T73" fmla="*/ 4 h 611"/>
                <a:gd name="T74" fmla="*/ 15 w 49"/>
                <a:gd name="T75" fmla="*/ 2 h 611"/>
                <a:gd name="T76" fmla="*/ 20 w 49"/>
                <a:gd name="T77" fmla="*/ 0 h 611"/>
                <a:gd name="T78" fmla="*/ 24 w 49"/>
                <a:gd name="T79" fmla="*/ 0 h 611"/>
                <a:gd name="T80" fmla="*/ 24 w 49"/>
                <a:gd name="T81"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611">
                  <a:moveTo>
                    <a:pt x="24" y="0"/>
                  </a:moveTo>
                  <a:lnTo>
                    <a:pt x="24" y="0"/>
                  </a:lnTo>
                  <a:lnTo>
                    <a:pt x="30" y="0"/>
                  </a:lnTo>
                  <a:lnTo>
                    <a:pt x="34" y="2"/>
                  </a:lnTo>
                  <a:lnTo>
                    <a:pt x="38" y="4"/>
                  </a:lnTo>
                  <a:lnTo>
                    <a:pt x="42" y="7"/>
                  </a:lnTo>
                  <a:lnTo>
                    <a:pt x="45" y="11"/>
                  </a:lnTo>
                  <a:lnTo>
                    <a:pt x="47" y="15"/>
                  </a:lnTo>
                  <a:lnTo>
                    <a:pt x="49" y="19"/>
                  </a:lnTo>
                  <a:lnTo>
                    <a:pt x="49" y="25"/>
                  </a:lnTo>
                  <a:lnTo>
                    <a:pt x="49" y="586"/>
                  </a:lnTo>
                  <a:lnTo>
                    <a:pt x="49" y="586"/>
                  </a:lnTo>
                  <a:lnTo>
                    <a:pt x="49" y="591"/>
                  </a:lnTo>
                  <a:lnTo>
                    <a:pt x="47" y="596"/>
                  </a:lnTo>
                  <a:lnTo>
                    <a:pt x="45" y="600"/>
                  </a:lnTo>
                  <a:lnTo>
                    <a:pt x="42" y="603"/>
                  </a:lnTo>
                  <a:lnTo>
                    <a:pt x="38" y="607"/>
                  </a:lnTo>
                  <a:lnTo>
                    <a:pt x="34" y="609"/>
                  </a:lnTo>
                  <a:lnTo>
                    <a:pt x="30" y="611"/>
                  </a:lnTo>
                  <a:lnTo>
                    <a:pt x="24" y="611"/>
                  </a:lnTo>
                  <a:lnTo>
                    <a:pt x="24" y="611"/>
                  </a:lnTo>
                  <a:lnTo>
                    <a:pt x="24" y="611"/>
                  </a:lnTo>
                  <a:lnTo>
                    <a:pt x="20" y="611"/>
                  </a:lnTo>
                  <a:lnTo>
                    <a:pt x="15" y="609"/>
                  </a:lnTo>
                  <a:lnTo>
                    <a:pt x="11" y="607"/>
                  </a:lnTo>
                  <a:lnTo>
                    <a:pt x="7" y="603"/>
                  </a:lnTo>
                  <a:lnTo>
                    <a:pt x="5" y="600"/>
                  </a:lnTo>
                  <a:lnTo>
                    <a:pt x="2" y="596"/>
                  </a:lnTo>
                  <a:lnTo>
                    <a:pt x="0" y="591"/>
                  </a:lnTo>
                  <a:lnTo>
                    <a:pt x="0" y="586"/>
                  </a:lnTo>
                  <a:lnTo>
                    <a:pt x="0" y="25"/>
                  </a:lnTo>
                  <a:lnTo>
                    <a:pt x="0" y="25"/>
                  </a:lnTo>
                  <a:lnTo>
                    <a:pt x="0" y="19"/>
                  </a:lnTo>
                  <a:lnTo>
                    <a:pt x="2" y="15"/>
                  </a:lnTo>
                  <a:lnTo>
                    <a:pt x="5" y="11"/>
                  </a:lnTo>
                  <a:lnTo>
                    <a:pt x="7" y="7"/>
                  </a:lnTo>
                  <a:lnTo>
                    <a:pt x="11" y="4"/>
                  </a:lnTo>
                  <a:lnTo>
                    <a:pt x="15" y="2"/>
                  </a:lnTo>
                  <a:lnTo>
                    <a:pt x="20" y="0"/>
                  </a:lnTo>
                  <a:lnTo>
                    <a:pt x="24" y="0"/>
                  </a:lnTo>
                  <a:lnTo>
                    <a:pt x="24" y="0"/>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25"/>
            <p:cNvSpPr>
              <a:spLocks/>
            </p:cNvSpPr>
            <p:nvPr/>
          </p:nvSpPr>
          <p:spPr bwMode="auto">
            <a:xfrm>
              <a:off x="5475288" y="4130675"/>
              <a:ext cx="39688" cy="485775"/>
            </a:xfrm>
            <a:custGeom>
              <a:avLst/>
              <a:gdLst>
                <a:gd name="T0" fmla="*/ 25 w 50"/>
                <a:gd name="T1" fmla="*/ 0 h 611"/>
                <a:gd name="T2" fmla="*/ 25 w 50"/>
                <a:gd name="T3" fmla="*/ 0 h 611"/>
                <a:gd name="T4" fmla="*/ 29 w 50"/>
                <a:gd name="T5" fmla="*/ 0 h 611"/>
                <a:gd name="T6" fmla="*/ 35 w 50"/>
                <a:gd name="T7" fmla="*/ 2 h 611"/>
                <a:gd name="T8" fmla="*/ 39 w 50"/>
                <a:gd name="T9" fmla="*/ 4 h 611"/>
                <a:gd name="T10" fmla="*/ 42 w 50"/>
                <a:gd name="T11" fmla="*/ 7 h 611"/>
                <a:gd name="T12" fmla="*/ 46 w 50"/>
                <a:gd name="T13" fmla="*/ 11 h 611"/>
                <a:gd name="T14" fmla="*/ 48 w 50"/>
                <a:gd name="T15" fmla="*/ 15 h 611"/>
                <a:gd name="T16" fmla="*/ 49 w 50"/>
                <a:gd name="T17" fmla="*/ 19 h 611"/>
                <a:gd name="T18" fmla="*/ 50 w 50"/>
                <a:gd name="T19" fmla="*/ 25 h 611"/>
                <a:gd name="T20" fmla="*/ 50 w 50"/>
                <a:gd name="T21" fmla="*/ 586 h 611"/>
                <a:gd name="T22" fmla="*/ 50 w 50"/>
                <a:gd name="T23" fmla="*/ 586 h 611"/>
                <a:gd name="T24" fmla="*/ 49 w 50"/>
                <a:gd name="T25" fmla="*/ 591 h 611"/>
                <a:gd name="T26" fmla="*/ 48 w 50"/>
                <a:gd name="T27" fmla="*/ 596 h 611"/>
                <a:gd name="T28" fmla="*/ 46 w 50"/>
                <a:gd name="T29" fmla="*/ 600 h 611"/>
                <a:gd name="T30" fmla="*/ 42 w 50"/>
                <a:gd name="T31" fmla="*/ 603 h 611"/>
                <a:gd name="T32" fmla="*/ 39 w 50"/>
                <a:gd name="T33" fmla="*/ 607 h 611"/>
                <a:gd name="T34" fmla="*/ 35 w 50"/>
                <a:gd name="T35" fmla="*/ 609 h 611"/>
                <a:gd name="T36" fmla="*/ 29 w 50"/>
                <a:gd name="T37" fmla="*/ 611 h 611"/>
                <a:gd name="T38" fmla="*/ 25 w 50"/>
                <a:gd name="T39" fmla="*/ 611 h 611"/>
                <a:gd name="T40" fmla="*/ 25 w 50"/>
                <a:gd name="T41" fmla="*/ 611 h 611"/>
                <a:gd name="T42" fmla="*/ 25 w 50"/>
                <a:gd name="T43" fmla="*/ 611 h 611"/>
                <a:gd name="T44" fmla="*/ 20 w 50"/>
                <a:gd name="T45" fmla="*/ 611 h 611"/>
                <a:gd name="T46" fmla="*/ 15 w 50"/>
                <a:gd name="T47" fmla="*/ 609 h 611"/>
                <a:gd name="T48" fmla="*/ 11 w 50"/>
                <a:gd name="T49" fmla="*/ 607 h 611"/>
                <a:gd name="T50" fmla="*/ 8 w 50"/>
                <a:gd name="T51" fmla="*/ 603 h 611"/>
                <a:gd name="T52" fmla="*/ 4 w 50"/>
                <a:gd name="T53" fmla="*/ 600 h 611"/>
                <a:gd name="T54" fmla="*/ 2 w 50"/>
                <a:gd name="T55" fmla="*/ 596 h 611"/>
                <a:gd name="T56" fmla="*/ 1 w 50"/>
                <a:gd name="T57" fmla="*/ 591 h 611"/>
                <a:gd name="T58" fmla="*/ 0 w 50"/>
                <a:gd name="T59" fmla="*/ 586 h 611"/>
                <a:gd name="T60" fmla="*/ 0 w 50"/>
                <a:gd name="T61" fmla="*/ 25 h 611"/>
                <a:gd name="T62" fmla="*/ 0 w 50"/>
                <a:gd name="T63" fmla="*/ 25 h 611"/>
                <a:gd name="T64" fmla="*/ 1 w 50"/>
                <a:gd name="T65" fmla="*/ 19 h 611"/>
                <a:gd name="T66" fmla="*/ 2 w 50"/>
                <a:gd name="T67" fmla="*/ 15 h 611"/>
                <a:gd name="T68" fmla="*/ 4 w 50"/>
                <a:gd name="T69" fmla="*/ 11 h 611"/>
                <a:gd name="T70" fmla="*/ 8 w 50"/>
                <a:gd name="T71" fmla="*/ 7 h 611"/>
                <a:gd name="T72" fmla="*/ 11 w 50"/>
                <a:gd name="T73" fmla="*/ 4 h 611"/>
                <a:gd name="T74" fmla="*/ 15 w 50"/>
                <a:gd name="T75" fmla="*/ 2 h 611"/>
                <a:gd name="T76" fmla="*/ 20 w 50"/>
                <a:gd name="T77" fmla="*/ 0 h 611"/>
                <a:gd name="T78" fmla="*/ 25 w 50"/>
                <a:gd name="T79" fmla="*/ 0 h 611"/>
                <a:gd name="T80" fmla="*/ 25 w 50"/>
                <a:gd name="T81"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 h="611">
                  <a:moveTo>
                    <a:pt x="25" y="0"/>
                  </a:moveTo>
                  <a:lnTo>
                    <a:pt x="25" y="0"/>
                  </a:lnTo>
                  <a:lnTo>
                    <a:pt x="29" y="0"/>
                  </a:lnTo>
                  <a:lnTo>
                    <a:pt x="35" y="2"/>
                  </a:lnTo>
                  <a:lnTo>
                    <a:pt x="39" y="4"/>
                  </a:lnTo>
                  <a:lnTo>
                    <a:pt x="42" y="7"/>
                  </a:lnTo>
                  <a:lnTo>
                    <a:pt x="46" y="11"/>
                  </a:lnTo>
                  <a:lnTo>
                    <a:pt x="48" y="15"/>
                  </a:lnTo>
                  <a:lnTo>
                    <a:pt x="49" y="19"/>
                  </a:lnTo>
                  <a:lnTo>
                    <a:pt x="50" y="25"/>
                  </a:lnTo>
                  <a:lnTo>
                    <a:pt x="50" y="586"/>
                  </a:lnTo>
                  <a:lnTo>
                    <a:pt x="50" y="586"/>
                  </a:lnTo>
                  <a:lnTo>
                    <a:pt x="49" y="591"/>
                  </a:lnTo>
                  <a:lnTo>
                    <a:pt x="48" y="596"/>
                  </a:lnTo>
                  <a:lnTo>
                    <a:pt x="46" y="600"/>
                  </a:lnTo>
                  <a:lnTo>
                    <a:pt x="42" y="603"/>
                  </a:lnTo>
                  <a:lnTo>
                    <a:pt x="39" y="607"/>
                  </a:lnTo>
                  <a:lnTo>
                    <a:pt x="35" y="609"/>
                  </a:lnTo>
                  <a:lnTo>
                    <a:pt x="29" y="611"/>
                  </a:lnTo>
                  <a:lnTo>
                    <a:pt x="25" y="611"/>
                  </a:lnTo>
                  <a:lnTo>
                    <a:pt x="25" y="611"/>
                  </a:lnTo>
                  <a:lnTo>
                    <a:pt x="25" y="611"/>
                  </a:lnTo>
                  <a:lnTo>
                    <a:pt x="20" y="611"/>
                  </a:lnTo>
                  <a:lnTo>
                    <a:pt x="15" y="609"/>
                  </a:lnTo>
                  <a:lnTo>
                    <a:pt x="11" y="607"/>
                  </a:lnTo>
                  <a:lnTo>
                    <a:pt x="8" y="603"/>
                  </a:lnTo>
                  <a:lnTo>
                    <a:pt x="4" y="600"/>
                  </a:lnTo>
                  <a:lnTo>
                    <a:pt x="2" y="596"/>
                  </a:lnTo>
                  <a:lnTo>
                    <a:pt x="1" y="591"/>
                  </a:lnTo>
                  <a:lnTo>
                    <a:pt x="0" y="586"/>
                  </a:lnTo>
                  <a:lnTo>
                    <a:pt x="0" y="25"/>
                  </a:lnTo>
                  <a:lnTo>
                    <a:pt x="0" y="25"/>
                  </a:lnTo>
                  <a:lnTo>
                    <a:pt x="1" y="19"/>
                  </a:lnTo>
                  <a:lnTo>
                    <a:pt x="2" y="15"/>
                  </a:lnTo>
                  <a:lnTo>
                    <a:pt x="4" y="11"/>
                  </a:lnTo>
                  <a:lnTo>
                    <a:pt x="8" y="7"/>
                  </a:lnTo>
                  <a:lnTo>
                    <a:pt x="11" y="4"/>
                  </a:lnTo>
                  <a:lnTo>
                    <a:pt x="15" y="2"/>
                  </a:lnTo>
                  <a:lnTo>
                    <a:pt x="20" y="0"/>
                  </a:lnTo>
                  <a:lnTo>
                    <a:pt x="25" y="0"/>
                  </a:lnTo>
                  <a:lnTo>
                    <a:pt x="25" y="0"/>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6"/>
            <p:cNvSpPr>
              <a:spLocks/>
            </p:cNvSpPr>
            <p:nvPr/>
          </p:nvSpPr>
          <p:spPr bwMode="auto">
            <a:xfrm>
              <a:off x="6705600" y="3762375"/>
              <a:ext cx="100013" cy="481012"/>
            </a:xfrm>
            <a:custGeom>
              <a:avLst/>
              <a:gdLst>
                <a:gd name="T0" fmla="*/ 105 w 126"/>
                <a:gd name="T1" fmla="*/ 0 h 606"/>
                <a:gd name="T2" fmla="*/ 105 w 126"/>
                <a:gd name="T3" fmla="*/ 0 h 606"/>
                <a:gd name="T4" fmla="*/ 110 w 126"/>
                <a:gd name="T5" fmla="*/ 1 h 606"/>
                <a:gd name="T6" fmla="*/ 114 w 126"/>
                <a:gd name="T7" fmla="*/ 3 h 606"/>
                <a:gd name="T8" fmla="*/ 118 w 126"/>
                <a:gd name="T9" fmla="*/ 7 h 606"/>
                <a:gd name="T10" fmla="*/ 122 w 126"/>
                <a:gd name="T11" fmla="*/ 10 h 606"/>
                <a:gd name="T12" fmla="*/ 124 w 126"/>
                <a:gd name="T13" fmla="*/ 14 h 606"/>
                <a:gd name="T14" fmla="*/ 125 w 126"/>
                <a:gd name="T15" fmla="*/ 18 h 606"/>
                <a:gd name="T16" fmla="*/ 126 w 126"/>
                <a:gd name="T17" fmla="*/ 23 h 606"/>
                <a:gd name="T18" fmla="*/ 126 w 126"/>
                <a:gd name="T19" fmla="*/ 28 h 606"/>
                <a:gd name="T20" fmla="*/ 49 w 126"/>
                <a:gd name="T21" fmla="*/ 585 h 606"/>
                <a:gd name="T22" fmla="*/ 49 w 126"/>
                <a:gd name="T23" fmla="*/ 585 h 606"/>
                <a:gd name="T24" fmla="*/ 48 w 126"/>
                <a:gd name="T25" fmla="*/ 590 h 606"/>
                <a:gd name="T26" fmla="*/ 46 w 126"/>
                <a:gd name="T27" fmla="*/ 594 h 606"/>
                <a:gd name="T28" fmla="*/ 43 w 126"/>
                <a:gd name="T29" fmla="*/ 598 h 606"/>
                <a:gd name="T30" fmla="*/ 39 w 126"/>
                <a:gd name="T31" fmla="*/ 602 h 606"/>
                <a:gd name="T32" fmla="*/ 36 w 126"/>
                <a:gd name="T33" fmla="*/ 604 h 606"/>
                <a:gd name="T34" fmla="*/ 31 w 126"/>
                <a:gd name="T35" fmla="*/ 606 h 606"/>
                <a:gd name="T36" fmla="*/ 26 w 126"/>
                <a:gd name="T37" fmla="*/ 606 h 606"/>
                <a:gd name="T38" fmla="*/ 22 w 126"/>
                <a:gd name="T39" fmla="*/ 606 h 606"/>
                <a:gd name="T40" fmla="*/ 22 w 126"/>
                <a:gd name="T41" fmla="*/ 606 h 606"/>
                <a:gd name="T42" fmla="*/ 22 w 126"/>
                <a:gd name="T43" fmla="*/ 606 h 606"/>
                <a:gd name="T44" fmla="*/ 16 w 126"/>
                <a:gd name="T45" fmla="*/ 605 h 606"/>
                <a:gd name="T46" fmla="*/ 12 w 126"/>
                <a:gd name="T47" fmla="*/ 603 h 606"/>
                <a:gd name="T48" fmla="*/ 9 w 126"/>
                <a:gd name="T49" fmla="*/ 600 h 606"/>
                <a:gd name="T50" fmla="*/ 5 w 126"/>
                <a:gd name="T51" fmla="*/ 596 h 606"/>
                <a:gd name="T52" fmla="*/ 2 w 126"/>
                <a:gd name="T53" fmla="*/ 593 h 606"/>
                <a:gd name="T54" fmla="*/ 1 w 126"/>
                <a:gd name="T55" fmla="*/ 588 h 606"/>
                <a:gd name="T56" fmla="*/ 0 w 126"/>
                <a:gd name="T57" fmla="*/ 583 h 606"/>
                <a:gd name="T58" fmla="*/ 0 w 126"/>
                <a:gd name="T59" fmla="*/ 579 h 606"/>
                <a:gd name="T60" fmla="*/ 77 w 126"/>
                <a:gd name="T61" fmla="*/ 22 h 606"/>
                <a:gd name="T62" fmla="*/ 77 w 126"/>
                <a:gd name="T63" fmla="*/ 22 h 606"/>
                <a:gd name="T64" fmla="*/ 78 w 126"/>
                <a:gd name="T65" fmla="*/ 16 h 606"/>
                <a:gd name="T66" fmla="*/ 80 w 126"/>
                <a:gd name="T67" fmla="*/ 12 h 606"/>
                <a:gd name="T68" fmla="*/ 84 w 126"/>
                <a:gd name="T69" fmla="*/ 9 h 606"/>
                <a:gd name="T70" fmla="*/ 87 w 126"/>
                <a:gd name="T71" fmla="*/ 5 h 606"/>
                <a:gd name="T72" fmla="*/ 91 w 126"/>
                <a:gd name="T73" fmla="*/ 2 h 606"/>
                <a:gd name="T74" fmla="*/ 96 w 126"/>
                <a:gd name="T75" fmla="*/ 1 h 606"/>
                <a:gd name="T76" fmla="*/ 100 w 126"/>
                <a:gd name="T77" fmla="*/ 0 h 606"/>
                <a:gd name="T78" fmla="*/ 105 w 126"/>
                <a:gd name="T79" fmla="*/ 0 h 606"/>
                <a:gd name="T80" fmla="*/ 105 w 126"/>
                <a:gd name="T81"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6" h="606">
                  <a:moveTo>
                    <a:pt x="105" y="0"/>
                  </a:moveTo>
                  <a:lnTo>
                    <a:pt x="105" y="0"/>
                  </a:lnTo>
                  <a:lnTo>
                    <a:pt x="110" y="1"/>
                  </a:lnTo>
                  <a:lnTo>
                    <a:pt x="114" y="3"/>
                  </a:lnTo>
                  <a:lnTo>
                    <a:pt x="118" y="7"/>
                  </a:lnTo>
                  <a:lnTo>
                    <a:pt x="122" y="10"/>
                  </a:lnTo>
                  <a:lnTo>
                    <a:pt x="124" y="14"/>
                  </a:lnTo>
                  <a:lnTo>
                    <a:pt x="125" y="18"/>
                  </a:lnTo>
                  <a:lnTo>
                    <a:pt x="126" y="23"/>
                  </a:lnTo>
                  <a:lnTo>
                    <a:pt x="126" y="28"/>
                  </a:lnTo>
                  <a:lnTo>
                    <a:pt x="49" y="585"/>
                  </a:lnTo>
                  <a:lnTo>
                    <a:pt x="49" y="585"/>
                  </a:lnTo>
                  <a:lnTo>
                    <a:pt x="48" y="590"/>
                  </a:lnTo>
                  <a:lnTo>
                    <a:pt x="46" y="594"/>
                  </a:lnTo>
                  <a:lnTo>
                    <a:pt x="43" y="598"/>
                  </a:lnTo>
                  <a:lnTo>
                    <a:pt x="39" y="602"/>
                  </a:lnTo>
                  <a:lnTo>
                    <a:pt x="36" y="604"/>
                  </a:lnTo>
                  <a:lnTo>
                    <a:pt x="31" y="606"/>
                  </a:lnTo>
                  <a:lnTo>
                    <a:pt x="26" y="606"/>
                  </a:lnTo>
                  <a:lnTo>
                    <a:pt x="22" y="606"/>
                  </a:lnTo>
                  <a:lnTo>
                    <a:pt x="22" y="606"/>
                  </a:lnTo>
                  <a:lnTo>
                    <a:pt x="22" y="606"/>
                  </a:lnTo>
                  <a:lnTo>
                    <a:pt x="16" y="605"/>
                  </a:lnTo>
                  <a:lnTo>
                    <a:pt x="12" y="603"/>
                  </a:lnTo>
                  <a:lnTo>
                    <a:pt x="9" y="600"/>
                  </a:lnTo>
                  <a:lnTo>
                    <a:pt x="5" y="596"/>
                  </a:lnTo>
                  <a:lnTo>
                    <a:pt x="2" y="593"/>
                  </a:lnTo>
                  <a:lnTo>
                    <a:pt x="1" y="588"/>
                  </a:lnTo>
                  <a:lnTo>
                    <a:pt x="0" y="583"/>
                  </a:lnTo>
                  <a:lnTo>
                    <a:pt x="0" y="579"/>
                  </a:lnTo>
                  <a:lnTo>
                    <a:pt x="77" y="22"/>
                  </a:lnTo>
                  <a:lnTo>
                    <a:pt x="77" y="22"/>
                  </a:lnTo>
                  <a:lnTo>
                    <a:pt x="78" y="16"/>
                  </a:lnTo>
                  <a:lnTo>
                    <a:pt x="80" y="12"/>
                  </a:lnTo>
                  <a:lnTo>
                    <a:pt x="84" y="9"/>
                  </a:lnTo>
                  <a:lnTo>
                    <a:pt x="87" y="5"/>
                  </a:lnTo>
                  <a:lnTo>
                    <a:pt x="91" y="2"/>
                  </a:lnTo>
                  <a:lnTo>
                    <a:pt x="96" y="1"/>
                  </a:lnTo>
                  <a:lnTo>
                    <a:pt x="100" y="0"/>
                  </a:lnTo>
                  <a:lnTo>
                    <a:pt x="105" y="0"/>
                  </a:lnTo>
                  <a:lnTo>
                    <a:pt x="105" y="0"/>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27"/>
            <p:cNvSpPr>
              <a:spLocks/>
            </p:cNvSpPr>
            <p:nvPr/>
          </p:nvSpPr>
          <p:spPr bwMode="auto">
            <a:xfrm>
              <a:off x="6707188" y="4130675"/>
              <a:ext cx="39688" cy="485775"/>
            </a:xfrm>
            <a:custGeom>
              <a:avLst/>
              <a:gdLst>
                <a:gd name="T0" fmla="*/ 25 w 50"/>
                <a:gd name="T1" fmla="*/ 0 h 611"/>
                <a:gd name="T2" fmla="*/ 25 w 50"/>
                <a:gd name="T3" fmla="*/ 0 h 611"/>
                <a:gd name="T4" fmla="*/ 31 w 50"/>
                <a:gd name="T5" fmla="*/ 0 h 611"/>
                <a:gd name="T6" fmla="*/ 35 w 50"/>
                <a:gd name="T7" fmla="*/ 2 h 611"/>
                <a:gd name="T8" fmla="*/ 39 w 50"/>
                <a:gd name="T9" fmla="*/ 4 h 611"/>
                <a:gd name="T10" fmla="*/ 42 w 50"/>
                <a:gd name="T11" fmla="*/ 7 h 611"/>
                <a:gd name="T12" fmla="*/ 46 w 50"/>
                <a:gd name="T13" fmla="*/ 11 h 611"/>
                <a:gd name="T14" fmla="*/ 48 w 50"/>
                <a:gd name="T15" fmla="*/ 15 h 611"/>
                <a:gd name="T16" fmla="*/ 49 w 50"/>
                <a:gd name="T17" fmla="*/ 19 h 611"/>
                <a:gd name="T18" fmla="*/ 50 w 50"/>
                <a:gd name="T19" fmla="*/ 25 h 611"/>
                <a:gd name="T20" fmla="*/ 50 w 50"/>
                <a:gd name="T21" fmla="*/ 586 h 611"/>
                <a:gd name="T22" fmla="*/ 50 w 50"/>
                <a:gd name="T23" fmla="*/ 586 h 611"/>
                <a:gd name="T24" fmla="*/ 49 w 50"/>
                <a:gd name="T25" fmla="*/ 591 h 611"/>
                <a:gd name="T26" fmla="*/ 48 w 50"/>
                <a:gd name="T27" fmla="*/ 596 h 611"/>
                <a:gd name="T28" fmla="*/ 46 w 50"/>
                <a:gd name="T29" fmla="*/ 600 h 611"/>
                <a:gd name="T30" fmla="*/ 42 w 50"/>
                <a:gd name="T31" fmla="*/ 603 h 611"/>
                <a:gd name="T32" fmla="*/ 39 w 50"/>
                <a:gd name="T33" fmla="*/ 607 h 611"/>
                <a:gd name="T34" fmla="*/ 35 w 50"/>
                <a:gd name="T35" fmla="*/ 609 h 611"/>
                <a:gd name="T36" fmla="*/ 31 w 50"/>
                <a:gd name="T37" fmla="*/ 611 h 611"/>
                <a:gd name="T38" fmla="*/ 25 w 50"/>
                <a:gd name="T39" fmla="*/ 611 h 611"/>
                <a:gd name="T40" fmla="*/ 25 w 50"/>
                <a:gd name="T41" fmla="*/ 611 h 611"/>
                <a:gd name="T42" fmla="*/ 25 w 50"/>
                <a:gd name="T43" fmla="*/ 611 h 611"/>
                <a:gd name="T44" fmla="*/ 20 w 50"/>
                <a:gd name="T45" fmla="*/ 611 h 611"/>
                <a:gd name="T46" fmla="*/ 15 w 50"/>
                <a:gd name="T47" fmla="*/ 609 h 611"/>
                <a:gd name="T48" fmla="*/ 11 w 50"/>
                <a:gd name="T49" fmla="*/ 607 h 611"/>
                <a:gd name="T50" fmla="*/ 8 w 50"/>
                <a:gd name="T51" fmla="*/ 603 h 611"/>
                <a:gd name="T52" fmla="*/ 4 w 50"/>
                <a:gd name="T53" fmla="*/ 600 h 611"/>
                <a:gd name="T54" fmla="*/ 2 w 50"/>
                <a:gd name="T55" fmla="*/ 596 h 611"/>
                <a:gd name="T56" fmla="*/ 1 w 50"/>
                <a:gd name="T57" fmla="*/ 591 h 611"/>
                <a:gd name="T58" fmla="*/ 0 w 50"/>
                <a:gd name="T59" fmla="*/ 586 h 611"/>
                <a:gd name="T60" fmla="*/ 0 w 50"/>
                <a:gd name="T61" fmla="*/ 25 h 611"/>
                <a:gd name="T62" fmla="*/ 0 w 50"/>
                <a:gd name="T63" fmla="*/ 25 h 611"/>
                <a:gd name="T64" fmla="*/ 1 w 50"/>
                <a:gd name="T65" fmla="*/ 19 h 611"/>
                <a:gd name="T66" fmla="*/ 2 w 50"/>
                <a:gd name="T67" fmla="*/ 15 h 611"/>
                <a:gd name="T68" fmla="*/ 4 w 50"/>
                <a:gd name="T69" fmla="*/ 11 h 611"/>
                <a:gd name="T70" fmla="*/ 8 w 50"/>
                <a:gd name="T71" fmla="*/ 7 h 611"/>
                <a:gd name="T72" fmla="*/ 11 w 50"/>
                <a:gd name="T73" fmla="*/ 4 h 611"/>
                <a:gd name="T74" fmla="*/ 15 w 50"/>
                <a:gd name="T75" fmla="*/ 2 h 611"/>
                <a:gd name="T76" fmla="*/ 20 w 50"/>
                <a:gd name="T77" fmla="*/ 0 h 611"/>
                <a:gd name="T78" fmla="*/ 25 w 50"/>
                <a:gd name="T79" fmla="*/ 0 h 611"/>
                <a:gd name="T80" fmla="*/ 25 w 50"/>
                <a:gd name="T81"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 h="611">
                  <a:moveTo>
                    <a:pt x="25" y="0"/>
                  </a:moveTo>
                  <a:lnTo>
                    <a:pt x="25" y="0"/>
                  </a:lnTo>
                  <a:lnTo>
                    <a:pt x="31" y="0"/>
                  </a:lnTo>
                  <a:lnTo>
                    <a:pt x="35" y="2"/>
                  </a:lnTo>
                  <a:lnTo>
                    <a:pt x="39" y="4"/>
                  </a:lnTo>
                  <a:lnTo>
                    <a:pt x="42" y="7"/>
                  </a:lnTo>
                  <a:lnTo>
                    <a:pt x="46" y="11"/>
                  </a:lnTo>
                  <a:lnTo>
                    <a:pt x="48" y="15"/>
                  </a:lnTo>
                  <a:lnTo>
                    <a:pt x="49" y="19"/>
                  </a:lnTo>
                  <a:lnTo>
                    <a:pt x="50" y="25"/>
                  </a:lnTo>
                  <a:lnTo>
                    <a:pt x="50" y="586"/>
                  </a:lnTo>
                  <a:lnTo>
                    <a:pt x="50" y="586"/>
                  </a:lnTo>
                  <a:lnTo>
                    <a:pt x="49" y="591"/>
                  </a:lnTo>
                  <a:lnTo>
                    <a:pt x="48" y="596"/>
                  </a:lnTo>
                  <a:lnTo>
                    <a:pt x="46" y="600"/>
                  </a:lnTo>
                  <a:lnTo>
                    <a:pt x="42" y="603"/>
                  </a:lnTo>
                  <a:lnTo>
                    <a:pt x="39" y="607"/>
                  </a:lnTo>
                  <a:lnTo>
                    <a:pt x="35" y="609"/>
                  </a:lnTo>
                  <a:lnTo>
                    <a:pt x="31" y="611"/>
                  </a:lnTo>
                  <a:lnTo>
                    <a:pt x="25" y="611"/>
                  </a:lnTo>
                  <a:lnTo>
                    <a:pt x="25" y="611"/>
                  </a:lnTo>
                  <a:lnTo>
                    <a:pt x="25" y="611"/>
                  </a:lnTo>
                  <a:lnTo>
                    <a:pt x="20" y="611"/>
                  </a:lnTo>
                  <a:lnTo>
                    <a:pt x="15" y="609"/>
                  </a:lnTo>
                  <a:lnTo>
                    <a:pt x="11" y="607"/>
                  </a:lnTo>
                  <a:lnTo>
                    <a:pt x="8" y="603"/>
                  </a:lnTo>
                  <a:lnTo>
                    <a:pt x="4" y="600"/>
                  </a:lnTo>
                  <a:lnTo>
                    <a:pt x="2" y="596"/>
                  </a:lnTo>
                  <a:lnTo>
                    <a:pt x="1" y="591"/>
                  </a:lnTo>
                  <a:lnTo>
                    <a:pt x="0" y="586"/>
                  </a:lnTo>
                  <a:lnTo>
                    <a:pt x="0" y="25"/>
                  </a:lnTo>
                  <a:lnTo>
                    <a:pt x="0" y="25"/>
                  </a:lnTo>
                  <a:lnTo>
                    <a:pt x="1" y="19"/>
                  </a:lnTo>
                  <a:lnTo>
                    <a:pt x="2" y="15"/>
                  </a:lnTo>
                  <a:lnTo>
                    <a:pt x="4" y="11"/>
                  </a:lnTo>
                  <a:lnTo>
                    <a:pt x="8" y="7"/>
                  </a:lnTo>
                  <a:lnTo>
                    <a:pt x="11" y="4"/>
                  </a:lnTo>
                  <a:lnTo>
                    <a:pt x="15" y="2"/>
                  </a:lnTo>
                  <a:lnTo>
                    <a:pt x="20" y="0"/>
                  </a:lnTo>
                  <a:lnTo>
                    <a:pt x="25" y="0"/>
                  </a:lnTo>
                  <a:lnTo>
                    <a:pt x="25" y="0"/>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28"/>
            <p:cNvSpPr>
              <a:spLocks/>
            </p:cNvSpPr>
            <p:nvPr/>
          </p:nvSpPr>
          <p:spPr bwMode="auto">
            <a:xfrm>
              <a:off x="6426200" y="4221163"/>
              <a:ext cx="39688" cy="395287"/>
            </a:xfrm>
            <a:custGeom>
              <a:avLst/>
              <a:gdLst>
                <a:gd name="T0" fmla="*/ 0 w 49"/>
                <a:gd name="T1" fmla="*/ 0 h 498"/>
                <a:gd name="T2" fmla="*/ 0 w 49"/>
                <a:gd name="T3" fmla="*/ 473 h 498"/>
                <a:gd name="T4" fmla="*/ 0 w 49"/>
                <a:gd name="T5" fmla="*/ 473 h 498"/>
                <a:gd name="T6" fmla="*/ 0 w 49"/>
                <a:gd name="T7" fmla="*/ 478 h 498"/>
                <a:gd name="T8" fmla="*/ 2 w 49"/>
                <a:gd name="T9" fmla="*/ 483 h 498"/>
                <a:gd name="T10" fmla="*/ 4 w 49"/>
                <a:gd name="T11" fmla="*/ 487 h 498"/>
                <a:gd name="T12" fmla="*/ 7 w 49"/>
                <a:gd name="T13" fmla="*/ 490 h 498"/>
                <a:gd name="T14" fmla="*/ 11 w 49"/>
                <a:gd name="T15" fmla="*/ 494 h 498"/>
                <a:gd name="T16" fmla="*/ 15 w 49"/>
                <a:gd name="T17" fmla="*/ 496 h 498"/>
                <a:gd name="T18" fmla="*/ 19 w 49"/>
                <a:gd name="T19" fmla="*/ 498 h 498"/>
                <a:gd name="T20" fmla="*/ 25 w 49"/>
                <a:gd name="T21" fmla="*/ 498 h 498"/>
                <a:gd name="T22" fmla="*/ 25 w 49"/>
                <a:gd name="T23" fmla="*/ 498 h 498"/>
                <a:gd name="T24" fmla="*/ 29 w 49"/>
                <a:gd name="T25" fmla="*/ 498 h 498"/>
                <a:gd name="T26" fmla="*/ 34 w 49"/>
                <a:gd name="T27" fmla="*/ 496 h 498"/>
                <a:gd name="T28" fmla="*/ 38 w 49"/>
                <a:gd name="T29" fmla="*/ 494 h 498"/>
                <a:gd name="T30" fmla="*/ 42 w 49"/>
                <a:gd name="T31" fmla="*/ 490 h 498"/>
                <a:gd name="T32" fmla="*/ 44 w 49"/>
                <a:gd name="T33" fmla="*/ 487 h 498"/>
                <a:gd name="T34" fmla="*/ 47 w 49"/>
                <a:gd name="T35" fmla="*/ 483 h 498"/>
                <a:gd name="T36" fmla="*/ 49 w 49"/>
                <a:gd name="T37" fmla="*/ 478 h 498"/>
                <a:gd name="T38" fmla="*/ 49 w 49"/>
                <a:gd name="T39" fmla="*/ 473 h 498"/>
                <a:gd name="T40" fmla="*/ 49 w 49"/>
                <a:gd name="T41" fmla="*/ 4 h 498"/>
                <a:gd name="T42" fmla="*/ 49 w 49"/>
                <a:gd name="T43" fmla="*/ 4 h 498"/>
                <a:gd name="T44" fmla="*/ 25 w 49"/>
                <a:gd name="T45" fmla="*/ 2 h 498"/>
                <a:gd name="T46" fmla="*/ 0 w 49"/>
                <a:gd name="T47" fmla="*/ 0 h 498"/>
                <a:gd name="T48" fmla="*/ 0 w 49"/>
                <a:gd name="T49" fmla="*/ 0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498">
                  <a:moveTo>
                    <a:pt x="0" y="0"/>
                  </a:moveTo>
                  <a:lnTo>
                    <a:pt x="0" y="473"/>
                  </a:lnTo>
                  <a:lnTo>
                    <a:pt x="0" y="473"/>
                  </a:lnTo>
                  <a:lnTo>
                    <a:pt x="0" y="478"/>
                  </a:lnTo>
                  <a:lnTo>
                    <a:pt x="2" y="483"/>
                  </a:lnTo>
                  <a:lnTo>
                    <a:pt x="4" y="487"/>
                  </a:lnTo>
                  <a:lnTo>
                    <a:pt x="7" y="490"/>
                  </a:lnTo>
                  <a:lnTo>
                    <a:pt x="11" y="494"/>
                  </a:lnTo>
                  <a:lnTo>
                    <a:pt x="15" y="496"/>
                  </a:lnTo>
                  <a:lnTo>
                    <a:pt x="19" y="498"/>
                  </a:lnTo>
                  <a:lnTo>
                    <a:pt x="25" y="498"/>
                  </a:lnTo>
                  <a:lnTo>
                    <a:pt x="25" y="498"/>
                  </a:lnTo>
                  <a:lnTo>
                    <a:pt x="29" y="498"/>
                  </a:lnTo>
                  <a:lnTo>
                    <a:pt x="34" y="496"/>
                  </a:lnTo>
                  <a:lnTo>
                    <a:pt x="38" y="494"/>
                  </a:lnTo>
                  <a:lnTo>
                    <a:pt x="42" y="490"/>
                  </a:lnTo>
                  <a:lnTo>
                    <a:pt x="44" y="487"/>
                  </a:lnTo>
                  <a:lnTo>
                    <a:pt x="47" y="483"/>
                  </a:lnTo>
                  <a:lnTo>
                    <a:pt x="49" y="478"/>
                  </a:lnTo>
                  <a:lnTo>
                    <a:pt x="49" y="473"/>
                  </a:lnTo>
                  <a:lnTo>
                    <a:pt x="49" y="4"/>
                  </a:lnTo>
                  <a:lnTo>
                    <a:pt x="49" y="4"/>
                  </a:lnTo>
                  <a:lnTo>
                    <a:pt x="25" y="2"/>
                  </a:lnTo>
                  <a:lnTo>
                    <a:pt x="0" y="0"/>
                  </a:lnTo>
                  <a:lnTo>
                    <a:pt x="0" y="0"/>
                  </a:ln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9"/>
            <p:cNvSpPr>
              <a:spLocks/>
            </p:cNvSpPr>
            <p:nvPr/>
          </p:nvSpPr>
          <p:spPr bwMode="auto">
            <a:xfrm>
              <a:off x="5932488" y="4086225"/>
              <a:ext cx="276225" cy="38100"/>
            </a:xfrm>
            <a:custGeom>
              <a:avLst/>
              <a:gdLst>
                <a:gd name="T0" fmla="*/ 348 w 348"/>
                <a:gd name="T1" fmla="*/ 25 h 49"/>
                <a:gd name="T2" fmla="*/ 348 w 348"/>
                <a:gd name="T3" fmla="*/ 25 h 49"/>
                <a:gd name="T4" fmla="*/ 347 w 348"/>
                <a:gd name="T5" fmla="*/ 29 h 49"/>
                <a:gd name="T6" fmla="*/ 346 w 348"/>
                <a:gd name="T7" fmla="*/ 34 h 49"/>
                <a:gd name="T8" fmla="*/ 344 w 348"/>
                <a:gd name="T9" fmla="*/ 38 h 49"/>
                <a:gd name="T10" fmla="*/ 340 w 348"/>
                <a:gd name="T11" fmla="*/ 43 h 49"/>
                <a:gd name="T12" fmla="*/ 337 w 348"/>
                <a:gd name="T13" fmla="*/ 45 h 49"/>
                <a:gd name="T14" fmla="*/ 333 w 348"/>
                <a:gd name="T15" fmla="*/ 47 h 49"/>
                <a:gd name="T16" fmla="*/ 327 w 348"/>
                <a:gd name="T17" fmla="*/ 49 h 49"/>
                <a:gd name="T18" fmla="*/ 323 w 348"/>
                <a:gd name="T19" fmla="*/ 49 h 49"/>
                <a:gd name="T20" fmla="*/ 24 w 348"/>
                <a:gd name="T21" fmla="*/ 49 h 49"/>
                <a:gd name="T22" fmla="*/ 24 w 348"/>
                <a:gd name="T23" fmla="*/ 49 h 49"/>
                <a:gd name="T24" fmla="*/ 20 w 348"/>
                <a:gd name="T25" fmla="*/ 49 h 49"/>
                <a:gd name="T26" fmla="*/ 14 w 348"/>
                <a:gd name="T27" fmla="*/ 47 h 49"/>
                <a:gd name="T28" fmla="*/ 11 w 348"/>
                <a:gd name="T29" fmla="*/ 45 h 49"/>
                <a:gd name="T30" fmla="*/ 7 w 348"/>
                <a:gd name="T31" fmla="*/ 43 h 49"/>
                <a:gd name="T32" fmla="*/ 4 w 348"/>
                <a:gd name="T33" fmla="*/ 38 h 49"/>
                <a:gd name="T34" fmla="*/ 1 w 348"/>
                <a:gd name="T35" fmla="*/ 34 h 49"/>
                <a:gd name="T36" fmla="*/ 0 w 348"/>
                <a:gd name="T37" fmla="*/ 29 h 49"/>
                <a:gd name="T38" fmla="*/ 0 w 348"/>
                <a:gd name="T39" fmla="*/ 25 h 49"/>
                <a:gd name="T40" fmla="*/ 0 w 348"/>
                <a:gd name="T41" fmla="*/ 25 h 49"/>
                <a:gd name="T42" fmla="*/ 0 w 348"/>
                <a:gd name="T43" fmla="*/ 25 h 49"/>
                <a:gd name="T44" fmla="*/ 0 w 348"/>
                <a:gd name="T45" fmla="*/ 20 h 49"/>
                <a:gd name="T46" fmla="*/ 1 w 348"/>
                <a:gd name="T47" fmla="*/ 15 h 49"/>
                <a:gd name="T48" fmla="*/ 4 w 348"/>
                <a:gd name="T49" fmla="*/ 11 h 49"/>
                <a:gd name="T50" fmla="*/ 7 w 348"/>
                <a:gd name="T51" fmla="*/ 8 h 49"/>
                <a:gd name="T52" fmla="*/ 11 w 348"/>
                <a:gd name="T53" fmla="*/ 5 h 49"/>
                <a:gd name="T54" fmla="*/ 14 w 348"/>
                <a:gd name="T55" fmla="*/ 2 h 49"/>
                <a:gd name="T56" fmla="*/ 20 w 348"/>
                <a:gd name="T57" fmla="*/ 0 h 49"/>
                <a:gd name="T58" fmla="*/ 24 w 348"/>
                <a:gd name="T59" fmla="*/ 0 h 49"/>
                <a:gd name="T60" fmla="*/ 323 w 348"/>
                <a:gd name="T61" fmla="*/ 0 h 49"/>
                <a:gd name="T62" fmla="*/ 323 w 348"/>
                <a:gd name="T63" fmla="*/ 0 h 49"/>
                <a:gd name="T64" fmla="*/ 327 w 348"/>
                <a:gd name="T65" fmla="*/ 0 h 49"/>
                <a:gd name="T66" fmla="*/ 333 w 348"/>
                <a:gd name="T67" fmla="*/ 2 h 49"/>
                <a:gd name="T68" fmla="*/ 337 w 348"/>
                <a:gd name="T69" fmla="*/ 5 h 49"/>
                <a:gd name="T70" fmla="*/ 340 w 348"/>
                <a:gd name="T71" fmla="*/ 8 h 49"/>
                <a:gd name="T72" fmla="*/ 344 w 348"/>
                <a:gd name="T73" fmla="*/ 11 h 49"/>
                <a:gd name="T74" fmla="*/ 346 w 348"/>
                <a:gd name="T75" fmla="*/ 15 h 49"/>
                <a:gd name="T76" fmla="*/ 347 w 348"/>
                <a:gd name="T77" fmla="*/ 20 h 49"/>
                <a:gd name="T78" fmla="*/ 348 w 348"/>
                <a:gd name="T79" fmla="*/ 25 h 49"/>
                <a:gd name="T80" fmla="*/ 348 w 348"/>
                <a:gd name="T81"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8" h="49">
                  <a:moveTo>
                    <a:pt x="348" y="25"/>
                  </a:moveTo>
                  <a:lnTo>
                    <a:pt x="348" y="25"/>
                  </a:lnTo>
                  <a:lnTo>
                    <a:pt x="347" y="29"/>
                  </a:lnTo>
                  <a:lnTo>
                    <a:pt x="346" y="34"/>
                  </a:lnTo>
                  <a:lnTo>
                    <a:pt x="344" y="38"/>
                  </a:lnTo>
                  <a:lnTo>
                    <a:pt x="340" y="43"/>
                  </a:lnTo>
                  <a:lnTo>
                    <a:pt x="337" y="45"/>
                  </a:lnTo>
                  <a:lnTo>
                    <a:pt x="333" y="47"/>
                  </a:lnTo>
                  <a:lnTo>
                    <a:pt x="327" y="49"/>
                  </a:lnTo>
                  <a:lnTo>
                    <a:pt x="323" y="49"/>
                  </a:lnTo>
                  <a:lnTo>
                    <a:pt x="24" y="49"/>
                  </a:lnTo>
                  <a:lnTo>
                    <a:pt x="24" y="49"/>
                  </a:lnTo>
                  <a:lnTo>
                    <a:pt x="20" y="49"/>
                  </a:lnTo>
                  <a:lnTo>
                    <a:pt x="14" y="47"/>
                  </a:lnTo>
                  <a:lnTo>
                    <a:pt x="11" y="45"/>
                  </a:lnTo>
                  <a:lnTo>
                    <a:pt x="7" y="43"/>
                  </a:lnTo>
                  <a:lnTo>
                    <a:pt x="4" y="38"/>
                  </a:lnTo>
                  <a:lnTo>
                    <a:pt x="1" y="34"/>
                  </a:lnTo>
                  <a:lnTo>
                    <a:pt x="0" y="29"/>
                  </a:lnTo>
                  <a:lnTo>
                    <a:pt x="0" y="25"/>
                  </a:lnTo>
                  <a:lnTo>
                    <a:pt x="0" y="25"/>
                  </a:lnTo>
                  <a:lnTo>
                    <a:pt x="0" y="25"/>
                  </a:lnTo>
                  <a:lnTo>
                    <a:pt x="0" y="20"/>
                  </a:lnTo>
                  <a:lnTo>
                    <a:pt x="1" y="15"/>
                  </a:lnTo>
                  <a:lnTo>
                    <a:pt x="4" y="11"/>
                  </a:lnTo>
                  <a:lnTo>
                    <a:pt x="7" y="8"/>
                  </a:lnTo>
                  <a:lnTo>
                    <a:pt x="11" y="5"/>
                  </a:lnTo>
                  <a:lnTo>
                    <a:pt x="14" y="2"/>
                  </a:lnTo>
                  <a:lnTo>
                    <a:pt x="20" y="0"/>
                  </a:lnTo>
                  <a:lnTo>
                    <a:pt x="24" y="0"/>
                  </a:lnTo>
                  <a:lnTo>
                    <a:pt x="323" y="0"/>
                  </a:lnTo>
                  <a:lnTo>
                    <a:pt x="323" y="0"/>
                  </a:lnTo>
                  <a:lnTo>
                    <a:pt x="327" y="0"/>
                  </a:lnTo>
                  <a:lnTo>
                    <a:pt x="333" y="2"/>
                  </a:lnTo>
                  <a:lnTo>
                    <a:pt x="337" y="5"/>
                  </a:lnTo>
                  <a:lnTo>
                    <a:pt x="340" y="8"/>
                  </a:lnTo>
                  <a:lnTo>
                    <a:pt x="344" y="11"/>
                  </a:lnTo>
                  <a:lnTo>
                    <a:pt x="346" y="15"/>
                  </a:lnTo>
                  <a:lnTo>
                    <a:pt x="347" y="20"/>
                  </a:lnTo>
                  <a:lnTo>
                    <a:pt x="348" y="25"/>
                  </a:lnTo>
                  <a:lnTo>
                    <a:pt x="348" y="25"/>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0"/>
            <p:cNvSpPr>
              <a:spLocks/>
            </p:cNvSpPr>
            <p:nvPr/>
          </p:nvSpPr>
          <p:spPr bwMode="auto">
            <a:xfrm>
              <a:off x="5495925" y="4087813"/>
              <a:ext cx="244475" cy="20637"/>
            </a:xfrm>
            <a:custGeom>
              <a:avLst/>
              <a:gdLst>
                <a:gd name="T0" fmla="*/ 308 w 308"/>
                <a:gd name="T1" fmla="*/ 13 h 27"/>
                <a:gd name="T2" fmla="*/ 308 w 308"/>
                <a:gd name="T3" fmla="*/ 13 h 27"/>
                <a:gd name="T4" fmla="*/ 307 w 308"/>
                <a:gd name="T5" fmla="*/ 19 h 27"/>
                <a:gd name="T6" fmla="*/ 303 w 308"/>
                <a:gd name="T7" fmla="*/ 23 h 27"/>
                <a:gd name="T8" fmla="*/ 299 w 308"/>
                <a:gd name="T9" fmla="*/ 26 h 27"/>
                <a:gd name="T10" fmla="*/ 294 w 308"/>
                <a:gd name="T11" fmla="*/ 27 h 27"/>
                <a:gd name="T12" fmla="*/ 14 w 308"/>
                <a:gd name="T13" fmla="*/ 27 h 27"/>
                <a:gd name="T14" fmla="*/ 14 w 308"/>
                <a:gd name="T15" fmla="*/ 27 h 27"/>
                <a:gd name="T16" fmla="*/ 9 w 308"/>
                <a:gd name="T17" fmla="*/ 26 h 27"/>
                <a:gd name="T18" fmla="*/ 4 w 308"/>
                <a:gd name="T19" fmla="*/ 23 h 27"/>
                <a:gd name="T20" fmla="*/ 1 w 308"/>
                <a:gd name="T21" fmla="*/ 19 h 27"/>
                <a:gd name="T22" fmla="*/ 0 w 308"/>
                <a:gd name="T23" fmla="*/ 13 h 27"/>
                <a:gd name="T24" fmla="*/ 0 w 308"/>
                <a:gd name="T25" fmla="*/ 13 h 27"/>
                <a:gd name="T26" fmla="*/ 0 w 308"/>
                <a:gd name="T27" fmla="*/ 13 h 27"/>
                <a:gd name="T28" fmla="*/ 1 w 308"/>
                <a:gd name="T29" fmla="*/ 8 h 27"/>
                <a:gd name="T30" fmla="*/ 4 w 308"/>
                <a:gd name="T31" fmla="*/ 5 h 27"/>
                <a:gd name="T32" fmla="*/ 9 w 308"/>
                <a:gd name="T33" fmla="*/ 1 h 27"/>
                <a:gd name="T34" fmla="*/ 14 w 308"/>
                <a:gd name="T35" fmla="*/ 0 h 27"/>
                <a:gd name="T36" fmla="*/ 294 w 308"/>
                <a:gd name="T37" fmla="*/ 0 h 27"/>
                <a:gd name="T38" fmla="*/ 294 w 308"/>
                <a:gd name="T39" fmla="*/ 0 h 27"/>
                <a:gd name="T40" fmla="*/ 299 w 308"/>
                <a:gd name="T41" fmla="*/ 1 h 27"/>
                <a:gd name="T42" fmla="*/ 303 w 308"/>
                <a:gd name="T43" fmla="*/ 5 h 27"/>
                <a:gd name="T44" fmla="*/ 307 w 308"/>
                <a:gd name="T45" fmla="*/ 8 h 27"/>
                <a:gd name="T46" fmla="*/ 308 w 308"/>
                <a:gd name="T47" fmla="*/ 13 h 27"/>
                <a:gd name="T48" fmla="*/ 308 w 308"/>
                <a:gd name="T49"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7">
                  <a:moveTo>
                    <a:pt x="308" y="13"/>
                  </a:moveTo>
                  <a:lnTo>
                    <a:pt x="308" y="13"/>
                  </a:lnTo>
                  <a:lnTo>
                    <a:pt x="307" y="19"/>
                  </a:lnTo>
                  <a:lnTo>
                    <a:pt x="303" y="23"/>
                  </a:lnTo>
                  <a:lnTo>
                    <a:pt x="299" y="26"/>
                  </a:lnTo>
                  <a:lnTo>
                    <a:pt x="294" y="27"/>
                  </a:lnTo>
                  <a:lnTo>
                    <a:pt x="14" y="27"/>
                  </a:lnTo>
                  <a:lnTo>
                    <a:pt x="14" y="27"/>
                  </a:lnTo>
                  <a:lnTo>
                    <a:pt x="9" y="26"/>
                  </a:lnTo>
                  <a:lnTo>
                    <a:pt x="4" y="23"/>
                  </a:lnTo>
                  <a:lnTo>
                    <a:pt x="1" y="19"/>
                  </a:lnTo>
                  <a:lnTo>
                    <a:pt x="0" y="13"/>
                  </a:lnTo>
                  <a:lnTo>
                    <a:pt x="0" y="13"/>
                  </a:lnTo>
                  <a:lnTo>
                    <a:pt x="0" y="13"/>
                  </a:lnTo>
                  <a:lnTo>
                    <a:pt x="1" y="8"/>
                  </a:lnTo>
                  <a:lnTo>
                    <a:pt x="4" y="5"/>
                  </a:lnTo>
                  <a:lnTo>
                    <a:pt x="9" y="1"/>
                  </a:lnTo>
                  <a:lnTo>
                    <a:pt x="14" y="0"/>
                  </a:lnTo>
                  <a:lnTo>
                    <a:pt x="294" y="0"/>
                  </a:lnTo>
                  <a:lnTo>
                    <a:pt x="294" y="0"/>
                  </a:lnTo>
                  <a:lnTo>
                    <a:pt x="299" y="1"/>
                  </a:lnTo>
                  <a:lnTo>
                    <a:pt x="303" y="5"/>
                  </a:lnTo>
                  <a:lnTo>
                    <a:pt x="307" y="8"/>
                  </a:lnTo>
                  <a:lnTo>
                    <a:pt x="308" y="13"/>
                  </a:lnTo>
                  <a:lnTo>
                    <a:pt x="308" y="13"/>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31"/>
            <p:cNvSpPr>
              <a:spLocks/>
            </p:cNvSpPr>
            <p:nvPr/>
          </p:nvSpPr>
          <p:spPr bwMode="auto">
            <a:xfrm>
              <a:off x="5494338" y="4059238"/>
              <a:ext cx="244475" cy="20637"/>
            </a:xfrm>
            <a:custGeom>
              <a:avLst/>
              <a:gdLst>
                <a:gd name="T0" fmla="*/ 307 w 307"/>
                <a:gd name="T1" fmla="*/ 14 h 27"/>
                <a:gd name="T2" fmla="*/ 307 w 307"/>
                <a:gd name="T3" fmla="*/ 14 h 27"/>
                <a:gd name="T4" fmla="*/ 305 w 307"/>
                <a:gd name="T5" fmla="*/ 18 h 27"/>
                <a:gd name="T6" fmla="*/ 303 w 307"/>
                <a:gd name="T7" fmla="*/ 22 h 27"/>
                <a:gd name="T8" fmla="*/ 299 w 307"/>
                <a:gd name="T9" fmla="*/ 26 h 27"/>
                <a:gd name="T10" fmla="*/ 293 w 307"/>
                <a:gd name="T11" fmla="*/ 27 h 27"/>
                <a:gd name="T12" fmla="*/ 14 w 307"/>
                <a:gd name="T13" fmla="*/ 27 h 27"/>
                <a:gd name="T14" fmla="*/ 14 w 307"/>
                <a:gd name="T15" fmla="*/ 27 h 27"/>
                <a:gd name="T16" fmla="*/ 9 w 307"/>
                <a:gd name="T17" fmla="*/ 26 h 27"/>
                <a:gd name="T18" fmla="*/ 4 w 307"/>
                <a:gd name="T19" fmla="*/ 22 h 27"/>
                <a:gd name="T20" fmla="*/ 1 w 307"/>
                <a:gd name="T21" fmla="*/ 18 h 27"/>
                <a:gd name="T22" fmla="*/ 0 w 307"/>
                <a:gd name="T23" fmla="*/ 14 h 27"/>
                <a:gd name="T24" fmla="*/ 0 w 307"/>
                <a:gd name="T25" fmla="*/ 14 h 27"/>
                <a:gd name="T26" fmla="*/ 0 w 307"/>
                <a:gd name="T27" fmla="*/ 14 h 27"/>
                <a:gd name="T28" fmla="*/ 1 w 307"/>
                <a:gd name="T29" fmla="*/ 8 h 27"/>
                <a:gd name="T30" fmla="*/ 4 w 307"/>
                <a:gd name="T31" fmla="*/ 4 h 27"/>
                <a:gd name="T32" fmla="*/ 9 w 307"/>
                <a:gd name="T33" fmla="*/ 1 h 27"/>
                <a:gd name="T34" fmla="*/ 14 w 307"/>
                <a:gd name="T35" fmla="*/ 0 h 27"/>
                <a:gd name="T36" fmla="*/ 293 w 307"/>
                <a:gd name="T37" fmla="*/ 0 h 27"/>
                <a:gd name="T38" fmla="*/ 293 w 307"/>
                <a:gd name="T39" fmla="*/ 0 h 27"/>
                <a:gd name="T40" fmla="*/ 299 w 307"/>
                <a:gd name="T41" fmla="*/ 1 h 27"/>
                <a:gd name="T42" fmla="*/ 303 w 307"/>
                <a:gd name="T43" fmla="*/ 4 h 27"/>
                <a:gd name="T44" fmla="*/ 305 w 307"/>
                <a:gd name="T45" fmla="*/ 8 h 27"/>
                <a:gd name="T46" fmla="*/ 307 w 307"/>
                <a:gd name="T47" fmla="*/ 14 h 27"/>
                <a:gd name="T48" fmla="*/ 307 w 307"/>
                <a:gd name="T4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27">
                  <a:moveTo>
                    <a:pt x="307" y="14"/>
                  </a:moveTo>
                  <a:lnTo>
                    <a:pt x="307" y="14"/>
                  </a:lnTo>
                  <a:lnTo>
                    <a:pt x="305" y="18"/>
                  </a:lnTo>
                  <a:lnTo>
                    <a:pt x="303" y="22"/>
                  </a:lnTo>
                  <a:lnTo>
                    <a:pt x="299" y="26"/>
                  </a:lnTo>
                  <a:lnTo>
                    <a:pt x="293" y="27"/>
                  </a:lnTo>
                  <a:lnTo>
                    <a:pt x="14" y="27"/>
                  </a:lnTo>
                  <a:lnTo>
                    <a:pt x="14" y="27"/>
                  </a:lnTo>
                  <a:lnTo>
                    <a:pt x="9" y="26"/>
                  </a:lnTo>
                  <a:lnTo>
                    <a:pt x="4" y="22"/>
                  </a:lnTo>
                  <a:lnTo>
                    <a:pt x="1" y="18"/>
                  </a:lnTo>
                  <a:lnTo>
                    <a:pt x="0" y="14"/>
                  </a:lnTo>
                  <a:lnTo>
                    <a:pt x="0" y="14"/>
                  </a:lnTo>
                  <a:lnTo>
                    <a:pt x="0" y="14"/>
                  </a:lnTo>
                  <a:lnTo>
                    <a:pt x="1" y="8"/>
                  </a:lnTo>
                  <a:lnTo>
                    <a:pt x="4" y="4"/>
                  </a:lnTo>
                  <a:lnTo>
                    <a:pt x="9" y="1"/>
                  </a:lnTo>
                  <a:lnTo>
                    <a:pt x="14" y="0"/>
                  </a:lnTo>
                  <a:lnTo>
                    <a:pt x="293" y="0"/>
                  </a:lnTo>
                  <a:lnTo>
                    <a:pt x="293" y="0"/>
                  </a:lnTo>
                  <a:lnTo>
                    <a:pt x="299" y="1"/>
                  </a:lnTo>
                  <a:lnTo>
                    <a:pt x="303" y="4"/>
                  </a:lnTo>
                  <a:lnTo>
                    <a:pt x="305" y="8"/>
                  </a:lnTo>
                  <a:lnTo>
                    <a:pt x="307" y="14"/>
                  </a:lnTo>
                  <a:lnTo>
                    <a:pt x="307" y="14"/>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32"/>
            <p:cNvSpPr>
              <a:spLocks/>
            </p:cNvSpPr>
            <p:nvPr/>
          </p:nvSpPr>
          <p:spPr bwMode="auto">
            <a:xfrm>
              <a:off x="5505450" y="4030663"/>
              <a:ext cx="242888" cy="20637"/>
            </a:xfrm>
            <a:custGeom>
              <a:avLst/>
              <a:gdLst>
                <a:gd name="T0" fmla="*/ 307 w 307"/>
                <a:gd name="T1" fmla="*/ 14 h 27"/>
                <a:gd name="T2" fmla="*/ 307 w 307"/>
                <a:gd name="T3" fmla="*/ 14 h 27"/>
                <a:gd name="T4" fmla="*/ 305 w 307"/>
                <a:gd name="T5" fmla="*/ 19 h 27"/>
                <a:gd name="T6" fmla="*/ 302 w 307"/>
                <a:gd name="T7" fmla="*/ 24 h 27"/>
                <a:gd name="T8" fmla="*/ 298 w 307"/>
                <a:gd name="T9" fmla="*/ 26 h 27"/>
                <a:gd name="T10" fmla="*/ 294 w 307"/>
                <a:gd name="T11" fmla="*/ 27 h 27"/>
                <a:gd name="T12" fmla="*/ 13 w 307"/>
                <a:gd name="T13" fmla="*/ 27 h 27"/>
                <a:gd name="T14" fmla="*/ 13 w 307"/>
                <a:gd name="T15" fmla="*/ 27 h 27"/>
                <a:gd name="T16" fmla="*/ 8 w 307"/>
                <a:gd name="T17" fmla="*/ 26 h 27"/>
                <a:gd name="T18" fmla="*/ 3 w 307"/>
                <a:gd name="T19" fmla="*/ 24 h 27"/>
                <a:gd name="T20" fmla="*/ 1 w 307"/>
                <a:gd name="T21" fmla="*/ 19 h 27"/>
                <a:gd name="T22" fmla="*/ 0 w 307"/>
                <a:gd name="T23" fmla="*/ 14 h 27"/>
                <a:gd name="T24" fmla="*/ 0 w 307"/>
                <a:gd name="T25" fmla="*/ 14 h 27"/>
                <a:gd name="T26" fmla="*/ 0 w 307"/>
                <a:gd name="T27" fmla="*/ 14 h 27"/>
                <a:gd name="T28" fmla="*/ 1 w 307"/>
                <a:gd name="T29" fmla="*/ 8 h 27"/>
                <a:gd name="T30" fmla="*/ 3 w 307"/>
                <a:gd name="T31" fmla="*/ 4 h 27"/>
                <a:gd name="T32" fmla="*/ 8 w 307"/>
                <a:gd name="T33" fmla="*/ 1 h 27"/>
                <a:gd name="T34" fmla="*/ 13 w 307"/>
                <a:gd name="T35" fmla="*/ 0 h 27"/>
                <a:gd name="T36" fmla="*/ 294 w 307"/>
                <a:gd name="T37" fmla="*/ 0 h 27"/>
                <a:gd name="T38" fmla="*/ 294 w 307"/>
                <a:gd name="T39" fmla="*/ 0 h 27"/>
                <a:gd name="T40" fmla="*/ 298 w 307"/>
                <a:gd name="T41" fmla="*/ 1 h 27"/>
                <a:gd name="T42" fmla="*/ 302 w 307"/>
                <a:gd name="T43" fmla="*/ 4 h 27"/>
                <a:gd name="T44" fmla="*/ 305 w 307"/>
                <a:gd name="T45" fmla="*/ 8 h 27"/>
                <a:gd name="T46" fmla="*/ 307 w 307"/>
                <a:gd name="T47" fmla="*/ 14 h 27"/>
                <a:gd name="T48" fmla="*/ 307 w 307"/>
                <a:gd name="T4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27">
                  <a:moveTo>
                    <a:pt x="307" y="14"/>
                  </a:moveTo>
                  <a:lnTo>
                    <a:pt x="307" y="14"/>
                  </a:lnTo>
                  <a:lnTo>
                    <a:pt x="305" y="19"/>
                  </a:lnTo>
                  <a:lnTo>
                    <a:pt x="302" y="24"/>
                  </a:lnTo>
                  <a:lnTo>
                    <a:pt x="298" y="26"/>
                  </a:lnTo>
                  <a:lnTo>
                    <a:pt x="294" y="27"/>
                  </a:lnTo>
                  <a:lnTo>
                    <a:pt x="13" y="27"/>
                  </a:lnTo>
                  <a:lnTo>
                    <a:pt x="13" y="27"/>
                  </a:lnTo>
                  <a:lnTo>
                    <a:pt x="8" y="26"/>
                  </a:lnTo>
                  <a:lnTo>
                    <a:pt x="3" y="24"/>
                  </a:lnTo>
                  <a:lnTo>
                    <a:pt x="1" y="19"/>
                  </a:lnTo>
                  <a:lnTo>
                    <a:pt x="0" y="14"/>
                  </a:lnTo>
                  <a:lnTo>
                    <a:pt x="0" y="14"/>
                  </a:lnTo>
                  <a:lnTo>
                    <a:pt x="0" y="14"/>
                  </a:lnTo>
                  <a:lnTo>
                    <a:pt x="1" y="8"/>
                  </a:lnTo>
                  <a:lnTo>
                    <a:pt x="3" y="4"/>
                  </a:lnTo>
                  <a:lnTo>
                    <a:pt x="8" y="1"/>
                  </a:lnTo>
                  <a:lnTo>
                    <a:pt x="13" y="0"/>
                  </a:lnTo>
                  <a:lnTo>
                    <a:pt x="294" y="0"/>
                  </a:lnTo>
                  <a:lnTo>
                    <a:pt x="294" y="0"/>
                  </a:lnTo>
                  <a:lnTo>
                    <a:pt x="298" y="1"/>
                  </a:lnTo>
                  <a:lnTo>
                    <a:pt x="302" y="4"/>
                  </a:lnTo>
                  <a:lnTo>
                    <a:pt x="305" y="8"/>
                  </a:lnTo>
                  <a:lnTo>
                    <a:pt x="307" y="14"/>
                  </a:lnTo>
                  <a:lnTo>
                    <a:pt x="307" y="14"/>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33"/>
            <p:cNvSpPr>
              <a:spLocks/>
            </p:cNvSpPr>
            <p:nvPr/>
          </p:nvSpPr>
          <p:spPr bwMode="auto">
            <a:xfrm>
              <a:off x="5494338" y="4002088"/>
              <a:ext cx="242888" cy="22225"/>
            </a:xfrm>
            <a:custGeom>
              <a:avLst/>
              <a:gdLst>
                <a:gd name="T0" fmla="*/ 306 w 306"/>
                <a:gd name="T1" fmla="*/ 13 h 27"/>
                <a:gd name="T2" fmla="*/ 306 w 306"/>
                <a:gd name="T3" fmla="*/ 13 h 27"/>
                <a:gd name="T4" fmla="*/ 305 w 306"/>
                <a:gd name="T5" fmla="*/ 18 h 27"/>
                <a:gd name="T6" fmla="*/ 302 w 306"/>
                <a:gd name="T7" fmla="*/ 23 h 27"/>
                <a:gd name="T8" fmla="*/ 298 w 306"/>
                <a:gd name="T9" fmla="*/ 26 h 27"/>
                <a:gd name="T10" fmla="*/ 293 w 306"/>
                <a:gd name="T11" fmla="*/ 27 h 27"/>
                <a:gd name="T12" fmla="*/ 13 w 306"/>
                <a:gd name="T13" fmla="*/ 27 h 27"/>
                <a:gd name="T14" fmla="*/ 13 w 306"/>
                <a:gd name="T15" fmla="*/ 27 h 27"/>
                <a:gd name="T16" fmla="*/ 8 w 306"/>
                <a:gd name="T17" fmla="*/ 26 h 27"/>
                <a:gd name="T18" fmla="*/ 3 w 306"/>
                <a:gd name="T19" fmla="*/ 23 h 27"/>
                <a:gd name="T20" fmla="*/ 1 w 306"/>
                <a:gd name="T21" fmla="*/ 18 h 27"/>
                <a:gd name="T22" fmla="*/ 0 w 306"/>
                <a:gd name="T23" fmla="*/ 13 h 27"/>
                <a:gd name="T24" fmla="*/ 0 w 306"/>
                <a:gd name="T25" fmla="*/ 13 h 27"/>
                <a:gd name="T26" fmla="*/ 0 w 306"/>
                <a:gd name="T27" fmla="*/ 13 h 27"/>
                <a:gd name="T28" fmla="*/ 1 w 306"/>
                <a:gd name="T29" fmla="*/ 8 h 27"/>
                <a:gd name="T30" fmla="*/ 3 w 306"/>
                <a:gd name="T31" fmla="*/ 3 h 27"/>
                <a:gd name="T32" fmla="*/ 8 w 306"/>
                <a:gd name="T33" fmla="*/ 1 h 27"/>
                <a:gd name="T34" fmla="*/ 13 w 306"/>
                <a:gd name="T35" fmla="*/ 0 h 27"/>
                <a:gd name="T36" fmla="*/ 293 w 306"/>
                <a:gd name="T37" fmla="*/ 0 h 27"/>
                <a:gd name="T38" fmla="*/ 293 w 306"/>
                <a:gd name="T39" fmla="*/ 0 h 27"/>
                <a:gd name="T40" fmla="*/ 298 w 306"/>
                <a:gd name="T41" fmla="*/ 1 h 27"/>
                <a:gd name="T42" fmla="*/ 302 w 306"/>
                <a:gd name="T43" fmla="*/ 3 h 27"/>
                <a:gd name="T44" fmla="*/ 305 w 306"/>
                <a:gd name="T45" fmla="*/ 8 h 27"/>
                <a:gd name="T46" fmla="*/ 306 w 306"/>
                <a:gd name="T47" fmla="*/ 13 h 27"/>
                <a:gd name="T48" fmla="*/ 306 w 306"/>
                <a:gd name="T49"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6" h="27">
                  <a:moveTo>
                    <a:pt x="306" y="13"/>
                  </a:moveTo>
                  <a:lnTo>
                    <a:pt x="306" y="13"/>
                  </a:lnTo>
                  <a:lnTo>
                    <a:pt x="305" y="18"/>
                  </a:lnTo>
                  <a:lnTo>
                    <a:pt x="302" y="23"/>
                  </a:lnTo>
                  <a:lnTo>
                    <a:pt x="298" y="26"/>
                  </a:lnTo>
                  <a:lnTo>
                    <a:pt x="293" y="27"/>
                  </a:lnTo>
                  <a:lnTo>
                    <a:pt x="13" y="27"/>
                  </a:lnTo>
                  <a:lnTo>
                    <a:pt x="13" y="27"/>
                  </a:lnTo>
                  <a:lnTo>
                    <a:pt x="8" y="26"/>
                  </a:lnTo>
                  <a:lnTo>
                    <a:pt x="3" y="23"/>
                  </a:lnTo>
                  <a:lnTo>
                    <a:pt x="1" y="18"/>
                  </a:lnTo>
                  <a:lnTo>
                    <a:pt x="0" y="13"/>
                  </a:lnTo>
                  <a:lnTo>
                    <a:pt x="0" y="13"/>
                  </a:lnTo>
                  <a:lnTo>
                    <a:pt x="0" y="13"/>
                  </a:lnTo>
                  <a:lnTo>
                    <a:pt x="1" y="8"/>
                  </a:lnTo>
                  <a:lnTo>
                    <a:pt x="3" y="3"/>
                  </a:lnTo>
                  <a:lnTo>
                    <a:pt x="8" y="1"/>
                  </a:lnTo>
                  <a:lnTo>
                    <a:pt x="13" y="0"/>
                  </a:lnTo>
                  <a:lnTo>
                    <a:pt x="293" y="0"/>
                  </a:lnTo>
                  <a:lnTo>
                    <a:pt x="293" y="0"/>
                  </a:lnTo>
                  <a:lnTo>
                    <a:pt x="298" y="1"/>
                  </a:lnTo>
                  <a:lnTo>
                    <a:pt x="302" y="3"/>
                  </a:lnTo>
                  <a:lnTo>
                    <a:pt x="305" y="8"/>
                  </a:lnTo>
                  <a:lnTo>
                    <a:pt x="306" y="13"/>
                  </a:lnTo>
                  <a:lnTo>
                    <a:pt x="306" y="13"/>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34"/>
            <p:cNvSpPr>
              <a:spLocks/>
            </p:cNvSpPr>
            <p:nvPr/>
          </p:nvSpPr>
          <p:spPr bwMode="auto">
            <a:xfrm>
              <a:off x="5511800" y="3975100"/>
              <a:ext cx="244475" cy="20637"/>
            </a:xfrm>
            <a:custGeom>
              <a:avLst/>
              <a:gdLst>
                <a:gd name="T0" fmla="*/ 306 w 306"/>
                <a:gd name="T1" fmla="*/ 13 h 27"/>
                <a:gd name="T2" fmla="*/ 306 w 306"/>
                <a:gd name="T3" fmla="*/ 13 h 27"/>
                <a:gd name="T4" fmla="*/ 305 w 306"/>
                <a:gd name="T5" fmla="*/ 19 h 27"/>
                <a:gd name="T6" fmla="*/ 302 w 306"/>
                <a:gd name="T7" fmla="*/ 23 h 27"/>
                <a:gd name="T8" fmla="*/ 298 w 306"/>
                <a:gd name="T9" fmla="*/ 26 h 27"/>
                <a:gd name="T10" fmla="*/ 292 w 306"/>
                <a:gd name="T11" fmla="*/ 27 h 27"/>
                <a:gd name="T12" fmla="*/ 13 w 306"/>
                <a:gd name="T13" fmla="*/ 27 h 27"/>
                <a:gd name="T14" fmla="*/ 13 w 306"/>
                <a:gd name="T15" fmla="*/ 27 h 27"/>
                <a:gd name="T16" fmla="*/ 7 w 306"/>
                <a:gd name="T17" fmla="*/ 26 h 27"/>
                <a:gd name="T18" fmla="*/ 3 w 306"/>
                <a:gd name="T19" fmla="*/ 23 h 27"/>
                <a:gd name="T20" fmla="*/ 1 w 306"/>
                <a:gd name="T21" fmla="*/ 19 h 27"/>
                <a:gd name="T22" fmla="*/ 0 w 306"/>
                <a:gd name="T23" fmla="*/ 13 h 27"/>
                <a:gd name="T24" fmla="*/ 0 w 306"/>
                <a:gd name="T25" fmla="*/ 13 h 27"/>
                <a:gd name="T26" fmla="*/ 0 w 306"/>
                <a:gd name="T27" fmla="*/ 13 h 27"/>
                <a:gd name="T28" fmla="*/ 1 w 306"/>
                <a:gd name="T29" fmla="*/ 9 h 27"/>
                <a:gd name="T30" fmla="*/ 3 w 306"/>
                <a:gd name="T31" fmla="*/ 4 h 27"/>
                <a:gd name="T32" fmla="*/ 7 w 306"/>
                <a:gd name="T33" fmla="*/ 1 h 27"/>
                <a:gd name="T34" fmla="*/ 13 w 306"/>
                <a:gd name="T35" fmla="*/ 0 h 27"/>
                <a:gd name="T36" fmla="*/ 292 w 306"/>
                <a:gd name="T37" fmla="*/ 0 h 27"/>
                <a:gd name="T38" fmla="*/ 292 w 306"/>
                <a:gd name="T39" fmla="*/ 0 h 27"/>
                <a:gd name="T40" fmla="*/ 298 w 306"/>
                <a:gd name="T41" fmla="*/ 1 h 27"/>
                <a:gd name="T42" fmla="*/ 302 w 306"/>
                <a:gd name="T43" fmla="*/ 4 h 27"/>
                <a:gd name="T44" fmla="*/ 305 w 306"/>
                <a:gd name="T45" fmla="*/ 9 h 27"/>
                <a:gd name="T46" fmla="*/ 306 w 306"/>
                <a:gd name="T47" fmla="*/ 13 h 27"/>
                <a:gd name="T48" fmla="*/ 306 w 306"/>
                <a:gd name="T49"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6" h="27">
                  <a:moveTo>
                    <a:pt x="306" y="13"/>
                  </a:moveTo>
                  <a:lnTo>
                    <a:pt x="306" y="13"/>
                  </a:lnTo>
                  <a:lnTo>
                    <a:pt x="305" y="19"/>
                  </a:lnTo>
                  <a:lnTo>
                    <a:pt x="302" y="23"/>
                  </a:lnTo>
                  <a:lnTo>
                    <a:pt x="298" y="26"/>
                  </a:lnTo>
                  <a:lnTo>
                    <a:pt x="292" y="27"/>
                  </a:lnTo>
                  <a:lnTo>
                    <a:pt x="13" y="27"/>
                  </a:lnTo>
                  <a:lnTo>
                    <a:pt x="13" y="27"/>
                  </a:lnTo>
                  <a:lnTo>
                    <a:pt x="7" y="26"/>
                  </a:lnTo>
                  <a:lnTo>
                    <a:pt x="3" y="23"/>
                  </a:lnTo>
                  <a:lnTo>
                    <a:pt x="1" y="19"/>
                  </a:lnTo>
                  <a:lnTo>
                    <a:pt x="0" y="13"/>
                  </a:lnTo>
                  <a:lnTo>
                    <a:pt x="0" y="13"/>
                  </a:lnTo>
                  <a:lnTo>
                    <a:pt x="0" y="13"/>
                  </a:lnTo>
                  <a:lnTo>
                    <a:pt x="1" y="9"/>
                  </a:lnTo>
                  <a:lnTo>
                    <a:pt x="3" y="4"/>
                  </a:lnTo>
                  <a:lnTo>
                    <a:pt x="7" y="1"/>
                  </a:lnTo>
                  <a:lnTo>
                    <a:pt x="13" y="0"/>
                  </a:lnTo>
                  <a:lnTo>
                    <a:pt x="292" y="0"/>
                  </a:lnTo>
                  <a:lnTo>
                    <a:pt x="292" y="0"/>
                  </a:lnTo>
                  <a:lnTo>
                    <a:pt x="298" y="1"/>
                  </a:lnTo>
                  <a:lnTo>
                    <a:pt x="302" y="4"/>
                  </a:lnTo>
                  <a:lnTo>
                    <a:pt x="305" y="9"/>
                  </a:lnTo>
                  <a:lnTo>
                    <a:pt x="306" y="13"/>
                  </a:lnTo>
                  <a:lnTo>
                    <a:pt x="306" y="13"/>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35"/>
            <p:cNvSpPr>
              <a:spLocks/>
            </p:cNvSpPr>
            <p:nvPr/>
          </p:nvSpPr>
          <p:spPr bwMode="auto">
            <a:xfrm>
              <a:off x="5499100" y="3946525"/>
              <a:ext cx="242888" cy="20637"/>
            </a:xfrm>
            <a:custGeom>
              <a:avLst/>
              <a:gdLst>
                <a:gd name="T0" fmla="*/ 307 w 307"/>
                <a:gd name="T1" fmla="*/ 14 h 27"/>
                <a:gd name="T2" fmla="*/ 307 w 307"/>
                <a:gd name="T3" fmla="*/ 14 h 27"/>
                <a:gd name="T4" fmla="*/ 306 w 307"/>
                <a:gd name="T5" fmla="*/ 19 h 27"/>
                <a:gd name="T6" fmla="*/ 303 w 307"/>
                <a:gd name="T7" fmla="*/ 23 h 27"/>
                <a:gd name="T8" fmla="*/ 298 w 307"/>
                <a:gd name="T9" fmla="*/ 26 h 27"/>
                <a:gd name="T10" fmla="*/ 293 w 307"/>
                <a:gd name="T11" fmla="*/ 27 h 27"/>
                <a:gd name="T12" fmla="*/ 13 w 307"/>
                <a:gd name="T13" fmla="*/ 27 h 27"/>
                <a:gd name="T14" fmla="*/ 13 w 307"/>
                <a:gd name="T15" fmla="*/ 27 h 27"/>
                <a:gd name="T16" fmla="*/ 8 w 307"/>
                <a:gd name="T17" fmla="*/ 26 h 27"/>
                <a:gd name="T18" fmla="*/ 4 w 307"/>
                <a:gd name="T19" fmla="*/ 23 h 27"/>
                <a:gd name="T20" fmla="*/ 1 w 307"/>
                <a:gd name="T21" fmla="*/ 19 h 27"/>
                <a:gd name="T22" fmla="*/ 0 w 307"/>
                <a:gd name="T23" fmla="*/ 14 h 27"/>
                <a:gd name="T24" fmla="*/ 0 w 307"/>
                <a:gd name="T25" fmla="*/ 14 h 27"/>
                <a:gd name="T26" fmla="*/ 0 w 307"/>
                <a:gd name="T27" fmla="*/ 14 h 27"/>
                <a:gd name="T28" fmla="*/ 1 w 307"/>
                <a:gd name="T29" fmla="*/ 9 h 27"/>
                <a:gd name="T30" fmla="*/ 4 w 307"/>
                <a:gd name="T31" fmla="*/ 5 h 27"/>
                <a:gd name="T32" fmla="*/ 8 w 307"/>
                <a:gd name="T33" fmla="*/ 1 h 27"/>
                <a:gd name="T34" fmla="*/ 13 w 307"/>
                <a:gd name="T35" fmla="*/ 0 h 27"/>
                <a:gd name="T36" fmla="*/ 293 w 307"/>
                <a:gd name="T37" fmla="*/ 0 h 27"/>
                <a:gd name="T38" fmla="*/ 293 w 307"/>
                <a:gd name="T39" fmla="*/ 0 h 27"/>
                <a:gd name="T40" fmla="*/ 298 w 307"/>
                <a:gd name="T41" fmla="*/ 1 h 27"/>
                <a:gd name="T42" fmla="*/ 303 w 307"/>
                <a:gd name="T43" fmla="*/ 5 h 27"/>
                <a:gd name="T44" fmla="*/ 306 w 307"/>
                <a:gd name="T45" fmla="*/ 9 h 27"/>
                <a:gd name="T46" fmla="*/ 307 w 307"/>
                <a:gd name="T47" fmla="*/ 14 h 27"/>
                <a:gd name="T48" fmla="*/ 307 w 307"/>
                <a:gd name="T4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27">
                  <a:moveTo>
                    <a:pt x="307" y="14"/>
                  </a:moveTo>
                  <a:lnTo>
                    <a:pt x="307" y="14"/>
                  </a:lnTo>
                  <a:lnTo>
                    <a:pt x="306" y="19"/>
                  </a:lnTo>
                  <a:lnTo>
                    <a:pt x="303" y="23"/>
                  </a:lnTo>
                  <a:lnTo>
                    <a:pt x="298" y="26"/>
                  </a:lnTo>
                  <a:lnTo>
                    <a:pt x="293" y="27"/>
                  </a:lnTo>
                  <a:lnTo>
                    <a:pt x="13" y="27"/>
                  </a:lnTo>
                  <a:lnTo>
                    <a:pt x="13" y="27"/>
                  </a:lnTo>
                  <a:lnTo>
                    <a:pt x="8" y="26"/>
                  </a:lnTo>
                  <a:lnTo>
                    <a:pt x="4" y="23"/>
                  </a:lnTo>
                  <a:lnTo>
                    <a:pt x="1" y="19"/>
                  </a:lnTo>
                  <a:lnTo>
                    <a:pt x="0" y="14"/>
                  </a:lnTo>
                  <a:lnTo>
                    <a:pt x="0" y="14"/>
                  </a:lnTo>
                  <a:lnTo>
                    <a:pt x="0" y="14"/>
                  </a:lnTo>
                  <a:lnTo>
                    <a:pt x="1" y="9"/>
                  </a:lnTo>
                  <a:lnTo>
                    <a:pt x="4" y="5"/>
                  </a:lnTo>
                  <a:lnTo>
                    <a:pt x="8" y="1"/>
                  </a:lnTo>
                  <a:lnTo>
                    <a:pt x="13" y="0"/>
                  </a:lnTo>
                  <a:lnTo>
                    <a:pt x="293" y="0"/>
                  </a:lnTo>
                  <a:lnTo>
                    <a:pt x="293" y="0"/>
                  </a:lnTo>
                  <a:lnTo>
                    <a:pt x="298" y="1"/>
                  </a:lnTo>
                  <a:lnTo>
                    <a:pt x="303" y="5"/>
                  </a:lnTo>
                  <a:lnTo>
                    <a:pt x="306" y="9"/>
                  </a:lnTo>
                  <a:lnTo>
                    <a:pt x="307" y="14"/>
                  </a:lnTo>
                  <a:lnTo>
                    <a:pt x="307" y="14"/>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36"/>
            <p:cNvSpPr>
              <a:spLocks/>
            </p:cNvSpPr>
            <p:nvPr/>
          </p:nvSpPr>
          <p:spPr bwMode="auto">
            <a:xfrm>
              <a:off x="5503863" y="3917950"/>
              <a:ext cx="244475" cy="20637"/>
            </a:xfrm>
            <a:custGeom>
              <a:avLst/>
              <a:gdLst>
                <a:gd name="T0" fmla="*/ 307 w 307"/>
                <a:gd name="T1" fmla="*/ 15 h 28"/>
                <a:gd name="T2" fmla="*/ 307 w 307"/>
                <a:gd name="T3" fmla="*/ 15 h 28"/>
                <a:gd name="T4" fmla="*/ 306 w 307"/>
                <a:gd name="T5" fmla="*/ 20 h 28"/>
                <a:gd name="T6" fmla="*/ 303 w 307"/>
                <a:gd name="T7" fmla="*/ 24 h 28"/>
                <a:gd name="T8" fmla="*/ 299 w 307"/>
                <a:gd name="T9" fmla="*/ 27 h 28"/>
                <a:gd name="T10" fmla="*/ 293 w 307"/>
                <a:gd name="T11" fmla="*/ 28 h 28"/>
                <a:gd name="T12" fmla="*/ 14 w 307"/>
                <a:gd name="T13" fmla="*/ 28 h 28"/>
                <a:gd name="T14" fmla="*/ 14 w 307"/>
                <a:gd name="T15" fmla="*/ 28 h 28"/>
                <a:gd name="T16" fmla="*/ 9 w 307"/>
                <a:gd name="T17" fmla="*/ 27 h 28"/>
                <a:gd name="T18" fmla="*/ 4 w 307"/>
                <a:gd name="T19" fmla="*/ 24 h 28"/>
                <a:gd name="T20" fmla="*/ 1 w 307"/>
                <a:gd name="T21" fmla="*/ 20 h 28"/>
                <a:gd name="T22" fmla="*/ 0 w 307"/>
                <a:gd name="T23" fmla="*/ 15 h 28"/>
                <a:gd name="T24" fmla="*/ 0 w 307"/>
                <a:gd name="T25" fmla="*/ 15 h 28"/>
                <a:gd name="T26" fmla="*/ 0 w 307"/>
                <a:gd name="T27" fmla="*/ 15 h 28"/>
                <a:gd name="T28" fmla="*/ 1 w 307"/>
                <a:gd name="T29" fmla="*/ 9 h 28"/>
                <a:gd name="T30" fmla="*/ 4 w 307"/>
                <a:gd name="T31" fmla="*/ 5 h 28"/>
                <a:gd name="T32" fmla="*/ 9 w 307"/>
                <a:gd name="T33" fmla="*/ 2 h 28"/>
                <a:gd name="T34" fmla="*/ 14 w 307"/>
                <a:gd name="T35" fmla="*/ 0 h 28"/>
                <a:gd name="T36" fmla="*/ 293 w 307"/>
                <a:gd name="T37" fmla="*/ 0 h 28"/>
                <a:gd name="T38" fmla="*/ 293 w 307"/>
                <a:gd name="T39" fmla="*/ 0 h 28"/>
                <a:gd name="T40" fmla="*/ 299 w 307"/>
                <a:gd name="T41" fmla="*/ 2 h 28"/>
                <a:gd name="T42" fmla="*/ 303 w 307"/>
                <a:gd name="T43" fmla="*/ 5 h 28"/>
                <a:gd name="T44" fmla="*/ 306 w 307"/>
                <a:gd name="T45" fmla="*/ 9 h 28"/>
                <a:gd name="T46" fmla="*/ 307 w 307"/>
                <a:gd name="T47" fmla="*/ 15 h 28"/>
                <a:gd name="T48" fmla="*/ 307 w 307"/>
                <a:gd name="T4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28">
                  <a:moveTo>
                    <a:pt x="307" y="15"/>
                  </a:moveTo>
                  <a:lnTo>
                    <a:pt x="307" y="15"/>
                  </a:lnTo>
                  <a:lnTo>
                    <a:pt x="306" y="20"/>
                  </a:lnTo>
                  <a:lnTo>
                    <a:pt x="303" y="24"/>
                  </a:lnTo>
                  <a:lnTo>
                    <a:pt x="299" y="27"/>
                  </a:lnTo>
                  <a:lnTo>
                    <a:pt x="293" y="28"/>
                  </a:lnTo>
                  <a:lnTo>
                    <a:pt x="14" y="28"/>
                  </a:lnTo>
                  <a:lnTo>
                    <a:pt x="14" y="28"/>
                  </a:lnTo>
                  <a:lnTo>
                    <a:pt x="9" y="27"/>
                  </a:lnTo>
                  <a:lnTo>
                    <a:pt x="4" y="24"/>
                  </a:lnTo>
                  <a:lnTo>
                    <a:pt x="1" y="20"/>
                  </a:lnTo>
                  <a:lnTo>
                    <a:pt x="0" y="15"/>
                  </a:lnTo>
                  <a:lnTo>
                    <a:pt x="0" y="15"/>
                  </a:lnTo>
                  <a:lnTo>
                    <a:pt x="0" y="15"/>
                  </a:lnTo>
                  <a:lnTo>
                    <a:pt x="1" y="9"/>
                  </a:lnTo>
                  <a:lnTo>
                    <a:pt x="4" y="5"/>
                  </a:lnTo>
                  <a:lnTo>
                    <a:pt x="9" y="2"/>
                  </a:lnTo>
                  <a:lnTo>
                    <a:pt x="14" y="0"/>
                  </a:lnTo>
                  <a:lnTo>
                    <a:pt x="293" y="0"/>
                  </a:lnTo>
                  <a:lnTo>
                    <a:pt x="293" y="0"/>
                  </a:lnTo>
                  <a:lnTo>
                    <a:pt x="299" y="2"/>
                  </a:lnTo>
                  <a:lnTo>
                    <a:pt x="303" y="5"/>
                  </a:lnTo>
                  <a:lnTo>
                    <a:pt x="306" y="9"/>
                  </a:lnTo>
                  <a:lnTo>
                    <a:pt x="307" y="15"/>
                  </a:lnTo>
                  <a:lnTo>
                    <a:pt x="307" y="15"/>
                  </a:lnTo>
                  <a:close/>
                </a:path>
              </a:pathLst>
            </a:custGeom>
            <a:solidFill>
              <a:srgbClr val="58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37"/>
            <p:cNvSpPr>
              <a:spLocks/>
            </p:cNvSpPr>
            <p:nvPr/>
          </p:nvSpPr>
          <p:spPr bwMode="auto">
            <a:xfrm>
              <a:off x="5746750" y="3214688"/>
              <a:ext cx="100013" cy="131762"/>
            </a:xfrm>
            <a:custGeom>
              <a:avLst/>
              <a:gdLst>
                <a:gd name="T0" fmla="*/ 126 w 126"/>
                <a:gd name="T1" fmla="*/ 28 h 166"/>
                <a:gd name="T2" fmla="*/ 38 w 126"/>
                <a:gd name="T3" fmla="*/ 166 h 166"/>
                <a:gd name="T4" fmla="*/ 36 w 126"/>
                <a:gd name="T5" fmla="*/ 166 h 166"/>
                <a:gd name="T6" fmla="*/ 0 w 126"/>
                <a:gd name="T7" fmla="*/ 3 h 166"/>
                <a:gd name="T8" fmla="*/ 0 w 126"/>
                <a:gd name="T9" fmla="*/ 3 h 166"/>
                <a:gd name="T10" fmla="*/ 17 w 126"/>
                <a:gd name="T11" fmla="*/ 1 h 166"/>
                <a:gd name="T12" fmla="*/ 33 w 126"/>
                <a:gd name="T13" fmla="*/ 0 h 166"/>
                <a:gd name="T14" fmla="*/ 48 w 126"/>
                <a:gd name="T15" fmla="*/ 0 h 166"/>
                <a:gd name="T16" fmla="*/ 63 w 126"/>
                <a:gd name="T17" fmla="*/ 2 h 166"/>
                <a:gd name="T18" fmla="*/ 79 w 126"/>
                <a:gd name="T19" fmla="*/ 5 h 166"/>
                <a:gd name="T20" fmla="*/ 94 w 126"/>
                <a:gd name="T21" fmla="*/ 10 h 166"/>
                <a:gd name="T22" fmla="*/ 108 w 126"/>
                <a:gd name="T23" fmla="*/ 17 h 166"/>
                <a:gd name="T24" fmla="*/ 123 w 126"/>
                <a:gd name="T25" fmla="*/ 25 h 166"/>
                <a:gd name="T26" fmla="*/ 123 w 126"/>
                <a:gd name="T27" fmla="*/ 25 h 166"/>
                <a:gd name="T28" fmla="*/ 126 w 126"/>
                <a:gd name="T29" fmla="*/ 28 h 166"/>
                <a:gd name="T30" fmla="*/ 126 w 126"/>
                <a:gd name="T31" fmla="*/ 2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66">
                  <a:moveTo>
                    <a:pt x="126" y="28"/>
                  </a:moveTo>
                  <a:lnTo>
                    <a:pt x="38" y="166"/>
                  </a:lnTo>
                  <a:lnTo>
                    <a:pt x="36" y="166"/>
                  </a:lnTo>
                  <a:lnTo>
                    <a:pt x="0" y="3"/>
                  </a:lnTo>
                  <a:lnTo>
                    <a:pt x="0" y="3"/>
                  </a:lnTo>
                  <a:lnTo>
                    <a:pt x="17" y="1"/>
                  </a:lnTo>
                  <a:lnTo>
                    <a:pt x="33" y="0"/>
                  </a:lnTo>
                  <a:lnTo>
                    <a:pt x="48" y="0"/>
                  </a:lnTo>
                  <a:lnTo>
                    <a:pt x="63" y="2"/>
                  </a:lnTo>
                  <a:lnTo>
                    <a:pt x="79" y="5"/>
                  </a:lnTo>
                  <a:lnTo>
                    <a:pt x="94" y="10"/>
                  </a:lnTo>
                  <a:lnTo>
                    <a:pt x="108" y="17"/>
                  </a:lnTo>
                  <a:lnTo>
                    <a:pt x="123" y="25"/>
                  </a:lnTo>
                  <a:lnTo>
                    <a:pt x="123" y="25"/>
                  </a:lnTo>
                  <a:lnTo>
                    <a:pt x="126" y="28"/>
                  </a:lnTo>
                  <a:lnTo>
                    <a:pt x="126" y="28"/>
                  </a:lnTo>
                  <a:close/>
                </a:path>
              </a:pathLst>
            </a:custGeom>
            <a:solidFill>
              <a:srgbClr val="A19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38"/>
            <p:cNvSpPr>
              <a:spLocks/>
            </p:cNvSpPr>
            <p:nvPr/>
          </p:nvSpPr>
          <p:spPr bwMode="auto">
            <a:xfrm>
              <a:off x="5780088" y="3252788"/>
              <a:ext cx="127000" cy="234950"/>
            </a:xfrm>
            <a:custGeom>
              <a:avLst/>
              <a:gdLst>
                <a:gd name="T0" fmla="*/ 155 w 159"/>
                <a:gd name="T1" fmla="*/ 101 h 296"/>
                <a:gd name="T2" fmla="*/ 155 w 159"/>
                <a:gd name="T3" fmla="*/ 101 h 296"/>
                <a:gd name="T4" fmla="*/ 156 w 159"/>
                <a:gd name="T5" fmla="*/ 105 h 296"/>
                <a:gd name="T6" fmla="*/ 156 w 159"/>
                <a:gd name="T7" fmla="*/ 105 h 296"/>
                <a:gd name="T8" fmla="*/ 156 w 159"/>
                <a:gd name="T9" fmla="*/ 105 h 296"/>
                <a:gd name="T10" fmla="*/ 158 w 159"/>
                <a:gd name="T11" fmla="*/ 120 h 296"/>
                <a:gd name="T12" fmla="*/ 159 w 159"/>
                <a:gd name="T13" fmla="*/ 136 h 296"/>
                <a:gd name="T14" fmla="*/ 158 w 159"/>
                <a:gd name="T15" fmla="*/ 151 h 296"/>
                <a:gd name="T16" fmla="*/ 157 w 159"/>
                <a:gd name="T17" fmla="*/ 166 h 296"/>
                <a:gd name="T18" fmla="*/ 153 w 159"/>
                <a:gd name="T19" fmla="*/ 182 h 296"/>
                <a:gd name="T20" fmla="*/ 149 w 159"/>
                <a:gd name="T21" fmla="*/ 196 h 296"/>
                <a:gd name="T22" fmla="*/ 141 w 159"/>
                <a:gd name="T23" fmla="*/ 211 h 296"/>
                <a:gd name="T24" fmla="*/ 133 w 159"/>
                <a:gd name="T25" fmla="*/ 225 h 296"/>
                <a:gd name="T26" fmla="*/ 133 w 159"/>
                <a:gd name="T27" fmla="*/ 225 h 296"/>
                <a:gd name="T28" fmla="*/ 124 w 159"/>
                <a:gd name="T29" fmla="*/ 238 h 296"/>
                <a:gd name="T30" fmla="*/ 114 w 159"/>
                <a:gd name="T31" fmla="*/ 250 h 296"/>
                <a:gd name="T32" fmla="*/ 103 w 159"/>
                <a:gd name="T33" fmla="*/ 261 h 296"/>
                <a:gd name="T34" fmla="*/ 91 w 159"/>
                <a:gd name="T35" fmla="*/ 271 h 296"/>
                <a:gd name="T36" fmla="*/ 78 w 159"/>
                <a:gd name="T37" fmla="*/ 278 h 296"/>
                <a:gd name="T38" fmla="*/ 64 w 159"/>
                <a:gd name="T39" fmla="*/ 286 h 296"/>
                <a:gd name="T40" fmla="*/ 50 w 159"/>
                <a:gd name="T41" fmla="*/ 291 h 296"/>
                <a:gd name="T42" fmla="*/ 34 w 159"/>
                <a:gd name="T43" fmla="*/ 296 h 296"/>
                <a:gd name="T44" fmla="*/ 0 w 159"/>
                <a:gd name="T45" fmla="*/ 138 h 296"/>
                <a:gd name="T46" fmla="*/ 88 w 159"/>
                <a:gd name="T47" fmla="*/ 0 h 296"/>
                <a:gd name="T48" fmla="*/ 88 w 159"/>
                <a:gd name="T49" fmla="*/ 0 h 296"/>
                <a:gd name="T50" fmla="*/ 101 w 159"/>
                <a:gd name="T51" fmla="*/ 10 h 296"/>
                <a:gd name="T52" fmla="*/ 112 w 159"/>
                <a:gd name="T53" fmla="*/ 21 h 296"/>
                <a:gd name="T54" fmla="*/ 122 w 159"/>
                <a:gd name="T55" fmla="*/ 32 h 296"/>
                <a:gd name="T56" fmla="*/ 131 w 159"/>
                <a:gd name="T57" fmla="*/ 44 h 296"/>
                <a:gd name="T58" fmla="*/ 139 w 159"/>
                <a:gd name="T59" fmla="*/ 57 h 296"/>
                <a:gd name="T60" fmla="*/ 146 w 159"/>
                <a:gd name="T61" fmla="*/ 71 h 296"/>
                <a:gd name="T62" fmla="*/ 151 w 159"/>
                <a:gd name="T63" fmla="*/ 86 h 296"/>
                <a:gd name="T64" fmla="*/ 155 w 159"/>
                <a:gd name="T65" fmla="*/ 101 h 296"/>
                <a:gd name="T66" fmla="*/ 155 w 159"/>
                <a:gd name="T67" fmla="*/ 10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9" h="296">
                  <a:moveTo>
                    <a:pt x="155" y="101"/>
                  </a:moveTo>
                  <a:lnTo>
                    <a:pt x="155" y="101"/>
                  </a:lnTo>
                  <a:lnTo>
                    <a:pt x="156" y="105"/>
                  </a:lnTo>
                  <a:lnTo>
                    <a:pt x="156" y="105"/>
                  </a:lnTo>
                  <a:lnTo>
                    <a:pt x="156" y="105"/>
                  </a:lnTo>
                  <a:lnTo>
                    <a:pt x="158" y="120"/>
                  </a:lnTo>
                  <a:lnTo>
                    <a:pt x="159" y="136"/>
                  </a:lnTo>
                  <a:lnTo>
                    <a:pt x="158" y="151"/>
                  </a:lnTo>
                  <a:lnTo>
                    <a:pt x="157" y="166"/>
                  </a:lnTo>
                  <a:lnTo>
                    <a:pt x="153" y="182"/>
                  </a:lnTo>
                  <a:lnTo>
                    <a:pt x="149" y="196"/>
                  </a:lnTo>
                  <a:lnTo>
                    <a:pt x="141" y="211"/>
                  </a:lnTo>
                  <a:lnTo>
                    <a:pt x="133" y="225"/>
                  </a:lnTo>
                  <a:lnTo>
                    <a:pt x="133" y="225"/>
                  </a:lnTo>
                  <a:lnTo>
                    <a:pt x="124" y="238"/>
                  </a:lnTo>
                  <a:lnTo>
                    <a:pt x="114" y="250"/>
                  </a:lnTo>
                  <a:lnTo>
                    <a:pt x="103" y="261"/>
                  </a:lnTo>
                  <a:lnTo>
                    <a:pt x="91" y="271"/>
                  </a:lnTo>
                  <a:lnTo>
                    <a:pt x="78" y="278"/>
                  </a:lnTo>
                  <a:lnTo>
                    <a:pt x="64" y="286"/>
                  </a:lnTo>
                  <a:lnTo>
                    <a:pt x="50" y="291"/>
                  </a:lnTo>
                  <a:lnTo>
                    <a:pt x="34" y="296"/>
                  </a:lnTo>
                  <a:lnTo>
                    <a:pt x="0" y="138"/>
                  </a:lnTo>
                  <a:lnTo>
                    <a:pt x="88" y="0"/>
                  </a:lnTo>
                  <a:lnTo>
                    <a:pt x="88" y="0"/>
                  </a:lnTo>
                  <a:lnTo>
                    <a:pt x="101" y="10"/>
                  </a:lnTo>
                  <a:lnTo>
                    <a:pt x="112" y="21"/>
                  </a:lnTo>
                  <a:lnTo>
                    <a:pt x="122" y="32"/>
                  </a:lnTo>
                  <a:lnTo>
                    <a:pt x="131" y="44"/>
                  </a:lnTo>
                  <a:lnTo>
                    <a:pt x="139" y="57"/>
                  </a:lnTo>
                  <a:lnTo>
                    <a:pt x="146" y="71"/>
                  </a:lnTo>
                  <a:lnTo>
                    <a:pt x="151" y="86"/>
                  </a:lnTo>
                  <a:lnTo>
                    <a:pt x="155" y="101"/>
                  </a:lnTo>
                  <a:lnTo>
                    <a:pt x="155" y="101"/>
                  </a:lnTo>
                  <a:close/>
                </a:path>
              </a:pathLst>
            </a:custGeom>
            <a:solidFill>
              <a:srgbClr val="A19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9"/>
            <p:cNvSpPr>
              <a:spLocks/>
            </p:cNvSpPr>
            <p:nvPr/>
          </p:nvSpPr>
          <p:spPr bwMode="auto">
            <a:xfrm>
              <a:off x="5638800" y="3235325"/>
              <a:ext cx="158750" cy="257175"/>
            </a:xfrm>
            <a:custGeom>
              <a:avLst/>
              <a:gdLst>
                <a:gd name="T0" fmla="*/ 131 w 201"/>
                <a:gd name="T1" fmla="*/ 0 h 323"/>
                <a:gd name="T2" fmla="*/ 201 w 201"/>
                <a:gd name="T3" fmla="*/ 319 h 323"/>
                <a:gd name="T4" fmla="*/ 201 w 201"/>
                <a:gd name="T5" fmla="*/ 319 h 323"/>
                <a:gd name="T6" fmla="*/ 200 w 201"/>
                <a:gd name="T7" fmla="*/ 320 h 323"/>
                <a:gd name="T8" fmla="*/ 200 w 201"/>
                <a:gd name="T9" fmla="*/ 320 h 323"/>
                <a:gd name="T10" fmla="*/ 184 w 201"/>
                <a:gd name="T11" fmla="*/ 322 h 323"/>
                <a:gd name="T12" fmla="*/ 168 w 201"/>
                <a:gd name="T13" fmla="*/ 323 h 323"/>
                <a:gd name="T14" fmla="*/ 152 w 201"/>
                <a:gd name="T15" fmla="*/ 323 h 323"/>
                <a:gd name="T16" fmla="*/ 136 w 201"/>
                <a:gd name="T17" fmla="*/ 321 h 323"/>
                <a:gd name="T18" fmla="*/ 121 w 201"/>
                <a:gd name="T19" fmla="*/ 318 h 323"/>
                <a:gd name="T20" fmla="*/ 106 w 201"/>
                <a:gd name="T21" fmla="*/ 312 h 323"/>
                <a:gd name="T22" fmla="*/ 91 w 201"/>
                <a:gd name="T23" fmla="*/ 306 h 323"/>
                <a:gd name="T24" fmla="*/ 77 w 201"/>
                <a:gd name="T25" fmla="*/ 297 h 323"/>
                <a:gd name="T26" fmla="*/ 77 w 201"/>
                <a:gd name="T27" fmla="*/ 297 h 323"/>
                <a:gd name="T28" fmla="*/ 63 w 201"/>
                <a:gd name="T29" fmla="*/ 288 h 323"/>
                <a:gd name="T30" fmla="*/ 50 w 201"/>
                <a:gd name="T31" fmla="*/ 278 h 323"/>
                <a:gd name="T32" fmla="*/ 40 w 201"/>
                <a:gd name="T33" fmla="*/ 266 h 323"/>
                <a:gd name="T34" fmla="*/ 30 w 201"/>
                <a:gd name="T35" fmla="*/ 254 h 323"/>
                <a:gd name="T36" fmla="*/ 22 w 201"/>
                <a:gd name="T37" fmla="*/ 241 h 323"/>
                <a:gd name="T38" fmla="*/ 15 w 201"/>
                <a:gd name="T39" fmla="*/ 227 h 323"/>
                <a:gd name="T40" fmla="*/ 9 w 201"/>
                <a:gd name="T41" fmla="*/ 211 h 323"/>
                <a:gd name="T42" fmla="*/ 5 w 201"/>
                <a:gd name="T43" fmla="*/ 195 h 323"/>
                <a:gd name="T44" fmla="*/ 5 w 201"/>
                <a:gd name="T45" fmla="*/ 195 h 323"/>
                <a:gd name="T46" fmla="*/ 2 w 201"/>
                <a:gd name="T47" fmla="*/ 179 h 323"/>
                <a:gd name="T48" fmla="*/ 0 w 201"/>
                <a:gd name="T49" fmla="*/ 162 h 323"/>
                <a:gd name="T50" fmla="*/ 2 w 201"/>
                <a:gd name="T51" fmla="*/ 146 h 323"/>
                <a:gd name="T52" fmla="*/ 3 w 201"/>
                <a:gd name="T53" fmla="*/ 131 h 323"/>
                <a:gd name="T54" fmla="*/ 7 w 201"/>
                <a:gd name="T55" fmla="*/ 116 h 323"/>
                <a:gd name="T56" fmla="*/ 11 w 201"/>
                <a:gd name="T57" fmla="*/ 101 h 323"/>
                <a:gd name="T58" fmla="*/ 18 w 201"/>
                <a:gd name="T59" fmla="*/ 86 h 323"/>
                <a:gd name="T60" fmla="*/ 27 w 201"/>
                <a:gd name="T61" fmla="*/ 71 h 323"/>
                <a:gd name="T62" fmla="*/ 27 w 201"/>
                <a:gd name="T63" fmla="*/ 71 h 323"/>
                <a:gd name="T64" fmla="*/ 36 w 201"/>
                <a:gd name="T65" fmla="*/ 58 h 323"/>
                <a:gd name="T66" fmla="*/ 47 w 201"/>
                <a:gd name="T67" fmla="*/ 45 h 323"/>
                <a:gd name="T68" fmla="*/ 58 w 201"/>
                <a:gd name="T69" fmla="*/ 34 h 323"/>
                <a:gd name="T70" fmla="*/ 71 w 201"/>
                <a:gd name="T71" fmla="*/ 25 h 323"/>
                <a:gd name="T72" fmla="*/ 84 w 201"/>
                <a:gd name="T73" fmla="*/ 17 h 323"/>
                <a:gd name="T74" fmla="*/ 98 w 201"/>
                <a:gd name="T75" fmla="*/ 9 h 323"/>
                <a:gd name="T76" fmla="*/ 113 w 201"/>
                <a:gd name="T77" fmla="*/ 4 h 323"/>
                <a:gd name="T78" fmla="*/ 130 w 201"/>
                <a:gd name="T79" fmla="*/ 0 h 323"/>
                <a:gd name="T80" fmla="*/ 130 w 201"/>
                <a:gd name="T81" fmla="*/ 0 h 323"/>
                <a:gd name="T82" fmla="*/ 131 w 201"/>
                <a:gd name="T83" fmla="*/ 0 h 323"/>
                <a:gd name="T84" fmla="*/ 131 w 201"/>
                <a:gd name="T85"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 h="323">
                  <a:moveTo>
                    <a:pt x="131" y="0"/>
                  </a:moveTo>
                  <a:lnTo>
                    <a:pt x="201" y="319"/>
                  </a:lnTo>
                  <a:lnTo>
                    <a:pt x="201" y="319"/>
                  </a:lnTo>
                  <a:lnTo>
                    <a:pt x="200" y="320"/>
                  </a:lnTo>
                  <a:lnTo>
                    <a:pt x="200" y="320"/>
                  </a:lnTo>
                  <a:lnTo>
                    <a:pt x="184" y="322"/>
                  </a:lnTo>
                  <a:lnTo>
                    <a:pt x="168" y="323"/>
                  </a:lnTo>
                  <a:lnTo>
                    <a:pt x="152" y="323"/>
                  </a:lnTo>
                  <a:lnTo>
                    <a:pt x="136" y="321"/>
                  </a:lnTo>
                  <a:lnTo>
                    <a:pt x="121" y="318"/>
                  </a:lnTo>
                  <a:lnTo>
                    <a:pt x="106" y="312"/>
                  </a:lnTo>
                  <a:lnTo>
                    <a:pt x="91" y="306"/>
                  </a:lnTo>
                  <a:lnTo>
                    <a:pt x="77" y="297"/>
                  </a:lnTo>
                  <a:lnTo>
                    <a:pt x="77" y="297"/>
                  </a:lnTo>
                  <a:lnTo>
                    <a:pt x="63" y="288"/>
                  </a:lnTo>
                  <a:lnTo>
                    <a:pt x="50" y="278"/>
                  </a:lnTo>
                  <a:lnTo>
                    <a:pt x="40" y="266"/>
                  </a:lnTo>
                  <a:lnTo>
                    <a:pt x="30" y="254"/>
                  </a:lnTo>
                  <a:lnTo>
                    <a:pt x="22" y="241"/>
                  </a:lnTo>
                  <a:lnTo>
                    <a:pt x="15" y="227"/>
                  </a:lnTo>
                  <a:lnTo>
                    <a:pt x="9" y="211"/>
                  </a:lnTo>
                  <a:lnTo>
                    <a:pt x="5" y="195"/>
                  </a:lnTo>
                  <a:lnTo>
                    <a:pt x="5" y="195"/>
                  </a:lnTo>
                  <a:lnTo>
                    <a:pt x="2" y="179"/>
                  </a:lnTo>
                  <a:lnTo>
                    <a:pt x="0" y="162"/>
                  </a:lnTo>
                  <a:lnTo>
                    <a:pt x="2" y="146"/>
                  </a:lnTo>
                  <a:lnTo>
                    <a:pt x="3" y="131"/>
                  </a:lnTo>
                  <a:lnTo>
                    <a:pt x="7" y="116"/>
                  </a:lnTo>
                  <a:lnTo>
                    <a:pt x="11" y="101"/>
                  </a:lnTo>
                  <a:lnTo>
                    <a:pt x="18" y="86"/>
                  </a:lnTo>
                  <a:lnTo>
                    <a:pt x="27" y="71"/>
                  </a:lnTo>
                  <a:lnTo>
                    <a:pt x="27" y="71"/>
                  </a:lnTo>
                  <a:lnTo>
                    <a:pt x="36" y="58"/>
                  </a:lnTo>
                  <a:lnTo>
                    <a:pt x="47" y="45"/>
                  </a:lnTo>
                  <a:lnTo>
                    <a:pt x="58" y="34"/>
                  </a:lnTo>
                  <a:lnTo>
                    <a:pt x="71" y="25"/>
                  </a:lnTo>
                  <a:lnTo>
                    <a:pt x="84" y="17"/>
                  </a:lnTo>
                  <a:lnTo>
                    <a:pt x="98" y="9"/>
                  </a:lnTo>
                  <a:lnTo>
                    <a:pt x="113" y="4"/>
                  </a:lnTo>
                  <a:lnTo>
                    <a:pt x="130" y="0"/>
                  </a:lnTo>
                  <a:lnTo>
                    <a:pt x="130" y="0"/>
                  </a:lnTo>
                  <a:lnTo>
                    <a:pt x="131" y="0"/>
                  </a:lnTo>
                  <a:lnTo>
                    <a:pt x="131" y="0"/>
                  </a:lnTo>
                  <a:close/>
                </a:path>
              </a:pathLst>
            </a:custGeom>
            <a:solidFill>
              <a:srgbClr val="A19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40"/>
            <p:cNvSpPr>
              <a:spLocks/>
            </p:cNvSpPr>
            <p:nvPr/>
          </p:nvSpPr>
          <p:spPr bwMode="auto">
            <a:xfrm>
              <a:off x="6083300" y="2636838"/>
              <a:ext cx="193675" cy="179387"/>
            </a:xfrm>
            <a:custGeom>
              <a:avLst/>
              <a:gdLst>
                <a:gd name="T0" fmla="*/ 68 w 245"/>
                <a:gd name="T1" fmla="*/ 1 h 226"/>
                <a:gd name="T2" fmla="*/ 209 w 245"/>
                <a:gd name="T3" fmla="*/ 29 h 226"/>
                <a:gd name="T4" fmla="*/ 209 w 245"/>
                <a:gd name="T5" fmla="*/ 29 h 226"/>
                <a:gd name="T6" fmla="*/ 218 w 245"/>
                <a:gd name="T7" fmla="*/ 33 h 226"/>
                <a:gd name="T8" fmla="*/ 225 w 245"/>
                <a:gd name="T9" fmla="*/ 36 h 226"/>
                <a:gd name="T10" fmla="*/ 232 w 245"/>
                <a:gd name="T11" fmla="*/ 41 h 226"/>
                <a:gd name="T12" fmla="*/ 237 w 245"/>
                <a:gd name="T13" fmla="*/ 49 h 226"/>
                <a:gd name="T14" fmla="*/ 237 w 245"/>
                <a:gd name="T15" fmla="*/ 49 h 226"/>
                <a:gd name="T16" fmla="*/ 242 w 245"/>
                <a:gd name="T17" fmla="*/ 56 h 226"/>
                <a:gd name="T18" fmla="*/ 244 w 245"/>
                <a:gd name="T19" fmla="*/ 65 h 226"/>
                <a:gd name="T20" fmla="*/ 245 w 245"/>
                <a:gd name="T21" fmla="*/ 74 h 226"/>
                <a:gd name="T22" fmla="*/ 245 w 245"/>
                <a:gd name="T23" fmla="*/ 83 h 226"/>
                <a:gd name="T24" fmla="*/ 231 w 245"/>
                <a:gd name="T25" fmla="*/ 149 h 226"/>
                <a:gd name="T26" fmla="*/ 231 w 245"/>
                <a:gd name="T27" fmla="*/ 149 h 226"/>
                <a:gd name="T28" fmla="*/ 229 w 245"/>
                <a:gd name="T29" fmla="*/ 157 h 226"/>
                <a:gd name="T30" fmla="*/ 224 w 245"/>
                <a:gd name="T31" fmla="*/ 165 h 226"/>
                <a:gd name="T32" fmla="*/ 219 w 245"/>
                <a:gd name="T33" fmla="*/ 172 h 226"/>
                <a:gd name="T34" fmla="*/ 211 w 245"/>
                <a:gd name="T35" fmla="*/ 177 h 226"/>
                <a:gd name="T36" fmla="*/ 211 w 245"/>
                <a:gd name="T37" fmla="*/ 177 h 226"/>
                <a:gd name="T38" fmla="*/ 204 w 245"/>
                <a:gd name="T39" fmla="*/ 181 h 226"/>
                <a:gd name="T40" fmla="*/ 196 w 245"/>
                <a:gd name="T41" fmla="*/ 183 h 226"/>
                <a:gd name="T42" fmla="*/ 187 w 245"/>
                <a:gd name="T43" fmla="*/ 185 h 226"/>
                <a:gd name="T44" fmla="*/ 179 w 245"/>
                <a:gd name="T45" fmla="*/ 183 h 226"/>
                <a:gd name="T46" fmla="*/ 168 w 245"/>
                <a:gd name="T47" fmla="*/ 181 h 226"/>
                <a:gd name="T48" fmla="*/ 168 w 245"/>
                <a:gd name="T49" fmla="*/ 226 h 226"/>
                <a:gd name="T50" fmla="*/ 121 w 245"/>
                <a:gd name="T51" fmla="*/ 172 h 226"/>
                <a:gd name="T52" fmla="*/ 37 w 245"/>
                <a:gd name="T53" fmla="*/ 155 h 226"/>
                <a:gd name="T54" fmla="*/ 37 w 245"/>
                <a:gd name="T55" fmla="*/ 155 h 226"/>
                <a:gd name="T56" fmla="*/ 29 w 245"/>
                <a:gd name="T57" fmla="*/ 152 h 226"/>
                <a:gd name="T58" fmla="*/ 21 w 245"/>
                <a:gd name="T59" fmla="*/ 149 h 226"/>
                <a:gd name="T60" fmla="*/ 14 w 245"/>
                <a:gd name="T61" fmla="*/ 143 h 226"/>
                <a:gd name="T62" fmla="*/ 8 w 245"/>
                <a:gd name="T63" fmla="*/ 136 h 226"/>
                <a:gd name="T64" fmla="*/ 8 w 245"/>
                <a:gd name="T65" fmla="*/ 136 h 226"/>
                <a:gd name="T66" fmla="*/ 4 w 245"/>
                <a:gd name="T67" fmla="*/ 128 h 226"/>
                <a:gd name="T68" fmla="*/ 1 w 245"/>
                <a:gd name="T69" fmla="*/ 121 h 226"/>
                <a:gd name="T70" fmla="*/ 0 w 245"/>
                <a:gd name="T71" fmla="*/ 112 h 226"/>
                <a:gd name="T72" fmla="*/ 1 w 245"/>
                <a:gd name="T73" fmla="*/ 103 h 226"/>
                <a:gd name="T74" fmla="*/ 14 w 245"/>
                <a:gd name="T75" fmla="*/ 37 h 226"/>
                <a:gd name="T76" fmla="*/ 14 w 245"/>
                <a:gd name="T77" fmla="*/ 37 h 226"/>
                <a:gd name="T78" fmla="*/ 18 w 245"/>
                <a:gd name="T79" fmla="*/ 28 h 226"/>
                <a:gd name="T80" fmla="*/ 21 w 245"/>
                <a:gd name="T81" fmla="*/ 21 h 226"/>
                <a:gd name="T82" fmla="*/ 26 w 245"/>
                <a:gd name="T83" fmla="*/ 13 h 226"/>
                <a:gd name="T84" fmla="*/ 34 w 245"/>
                <a:gd name="T85" fmla="*/ 8 h 226"/>
                <a:gd name="T86" fmla="*/ 34 w 245"/>
                <a:gd name="T87" fmla="*/ 8 h 226"/>
                <a:gd name="T88" fmla="*/ 42 w 245"/>
                <a:gd name="T89" fmla="*/ 3 h 226"/>
                <a:gd name="T90" fmla="*/ 50 w 245"/>
                <a:gd name="T91" fmla="*/ 1 h 226"/>
                <a:gd name="T92" fmla="*/ 59 w 245"/>
                <a:gd name="T93" fmla="*/ 0 h 226"/>
                <a:gd name="T94" fmla="*/ 68 w 245"/>
                <a:gd name="T95" fmla="*/ 1 h 226"/>
                <a:gd name="T96" fmla="*/ 68 w 245"/>
                <a:gd name="T97" fmla="*/ 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26">
                  <a:moveTo>
                    <a:pt x="68" y="1"/>
                  </a:moveTo>
                  <a:lnTo>
                    <a:pt x="209" y="29"/>
                  </a:lnTo>
                  <a:lnTo>
                    <a:pt x="209" y="29"/>
                  </a:lnTo>
                  <a:lnTo>
                    <a:pt x="218" y="33"/>
                  </a:lnTo>
                  <a:lnTo>
                    <a:pt x="225" y="36"/>
                  </a:lnTo>
                  <a:lnTo>
                    <a:pt x="232" y="41"/>
                  </a:lnTo>
                  <a:lnTo>
                    <a:pt x="237" y="49"/>
                  </a:lnTo>
                  <a:lnTo>
                    <a:pt x="237" y="49"/>
                  </a:lnTo>
                  <a:lnTo>
                    <a:pt x="242" y="56"/>
                  </a:lnTo>
                  <a:lnTo>
                    <a:pt x="244" y="65"/>
                  </a:lnTo>
                  <a:lnTo>
                    <a:pt x="245" y="74"/>
                  </a:lnTo>
                  <a:lnTo>
                    <a:pt x="245" y="83"/>
                  </a:lnTo>
                  <a:lnTo>
                    <a:pt x="231" y="149"/>
                  </a:lnTo>
                  <a:lnTo>
                    <a:pt x="231" y="149"/>
                  </a:lnTo>
                  <a:lnTo>
                    <a:pt x="229" y="157"/>
                  </a:lnTo>
                  <a:lnTo>
                    <a:pt x="224" y="165"/>
                  </a:lnTo>
                  <a:lnTo>
                    <a:pt x="219" y="172"/>
                  </a:lnTo>
                  <a:lnTo>
                    <a:pt x="211" y="177"/>
                  </a:lnTo>
                  <a:lnTo>
                    <a:pt x="211" y="177"/>
                  </a:lnTo>
                  <a:lnTo>
                    <a:pt x="204" y="181"/>
                  </a:lnTo>
                  <a:lnTo>
                    <a:pt x="196" y="183"/>
                  </a:lnTo>
                  <a:lnTo>
                    <a:pt x="187" y="185"/>
                  </a:lnTo>
                  <a:lnTo>
                    <a:pt x="179" y="183"/>
                  </a:lnTo>
                  <a:lnTo>
                    <a:pt x="168" y="181"/>
                  </a:lnTo>
                  <a:lnTo>
                    <a:pt x="168" y="226"/>
                  </a:lnTo>
                  <a:lnTo>
                    <a:pt x="121" y="172"/>
                  </a:lnTo>
                  <a:lnTo>
                    <a:pt x="37" y="155"/>
                  </a:lnTo>
                  <a:lnTo>
                    <a:pt x="37" y="155"/>
                  </a:lnTo>
                  <a:lnTo>
                    <a:pt x="29" y="152"/>
                  </a:lnTo>
                  <a:lnTo>
                    <a:pt x="21" y="149"/>
                  </a:lnTo>
                  <a:lnTo>
                    <a:pt x="14" y="143"/>
                  </a:lnTo>
                  <a:lnTo>
                    <a:pt x="8" y="136"/>
                  </a:lnTo>
                  <a:lnTo>
                    <a:pt x="8" y="136"/>
                  </a:lnTo>
                  <a:lnTo>
                    <a:pt x="4" y="128"/>
                  </a:lnTo>
                  <a:lnTo>
                    <a:pt x="1" y="121"/>
                  </a:lnTo>
                  <a:lnTo>
                    <a:pt x="0" y="112"/>
                  </a:lnTo>
                  <a:lnTo>
                    <a:pt x="1" y="103"/>
                  </a:lnTo>
                  <a:lnTo>
                    <a:pt x="14" y="37"/>
                  </a:lnTo>
                  <a:lnTo>
                    <a:pt x="14" y="37"/>
                  </a:lnTo>
                  <a:lnTo>
                    <a:pt x="18" y="28"/>
                  </a:lnTo>
                  <a:lnTo>
                    <a:pt x="21" y="21"/>
                  </a:lnTo>
                  <a:lnTo>
                    <a:pt x="26" y="13"/>
                  </a:lnTo>
                  <a:lnTo>
                    <a:pt x="34" y="8"/>
                  </a:lnTo>
                  <a:lnTo>
                    <a:pt x="34" y="8"/>
                  </a:lnTo>
                  <a:lnTo>
                    <a:pt x="42" y="3"/>
                  </a:lnTo>
                  <a:lnTo>
                    <a:pt x="50" y="1"/>
                  </a:lnTo>
                  <a:lnTo>
                    <a:pt x="59" y="0"/>
                  </a:lnTo>
                  <a:lnTo>
                    <a:pt x="68" y="1"/>
                  </a:lnTo>
                  <a:lnTo>
                    <a:pt x="68" y="1"/>
                  </a:lnTo>
                  <a:close/>
                </a:path>
              </a:pathLst>
            </a:custGeom>
            <a:solidFill>
              <a:srgbClr val="A19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41"/>
            <p:cNvSpPr>
              <a:spLocks noEditPoints="1"/>
            </p:cNvSpPr>
            <p:nvPr/>
          </p:nvSpPr>
          <p:spPr bwMode="auto">
            <a:xfrm>
              <a:off x="5910263" y="3419475"/>
              <a:ext cx="307975" cy="349250"/>
            </a:xfrm>
            <a:custGeom>
              <a:avLst/>
              <a:gdLst>
                <a:gd name="T0" fmla="*/ 385 w 387"/>
                <a:gd name="T1" fmla="*/ 170 h 441"/>
                <a:gd name="T2" fmla="*/ 386 w 387"/>
                <a:gd name="T3" fmla="*/ 163 h 441"/>
                <a:gd name="T4" fmla="*/ 381 w 387"/>
                <a:gd name="T5" fmla="*/ 150 h 441"/>
                <a:gd name="T6" fmla="*/ 251 w 387"/>
                <a:gd name="T7" fmla="*/ 35 h 441"/>
                <a:gd name="T8" fmla="*/ 250 w 387"/>
                <a:gd name="T9" fmla="*/ 35 h 441"/>
                <a:gd name="T10" fmla="*/ 215 w 387"/>
                <a:gd name="T11" fmla="*/ 4 h 441"/>
                <a:gd name="T12" fmla="*/ 201 w 387"/>
                <a:gd name="T13" fmla="*/ 0 h 441"/>
                <a:gd name="T14" fmla="*/ 198 w 387"/>
                <a:gd name="T15" fmla="*/ 0 h 441"/>
                <a:gd name="T16" fmla="*/ 190 w 387"/>
                <a:gd name="T17" fmla="*/ 3 h 441"/>
                <a:gd name="T18" fmla="*/ 21 w 387"/>
                <a:gd name="T19" fmla="*/ 142 h 441"/>
                <a:gd name="T20" fmla="*/ 16 w 387"/>
                <a:gd name="T21" fmla="*/ 146 h 441"/>
                <a:gd name="T22" fmla="*/ 11 w 387"/>
                <a:gd name="T23" fmla="*/ 159 h 441"/>
                <a:gd name="T24" fmla="*/ 11 w 387"/>
                <a:gd name="T25" fmla="*/ 167 h 441"/>
                <a:gd name="T26" fmla="*/ 11 w 387"/>
                <a:gd name="T27" fmla="*/ 167 h 441"/>
                <a:gd name="T28" fmla="*/ 11 w 387"/>
                <a:gd name="T29" fmla="*/ 176 h 441"/>
                <a:gd name="T30" fmla="*/ 10 w 387"/>
                <a:gd name="T31" fmla="*/ 182 h 441"/>
                <a:gd name="T32" fmla="*/ 0 w 387"/>
                <a:gd name="T33" fmla="*/ 405 h 441"/>
                <a:gd name="T34" fmla="*/ 3 w 387"/>
                <a:gd name="T35" fmla="*/ 425 h 441"/>
                <a:gd name="T36" fmla="*/ 6 w 387"/>
                <a:gd name="T37" fmla="*/ 430 h 441"/>
                <a:gd name="T38" fmla="*/ 15 w 387"/>
                <a:gd name="T39" fmla="*/ 437 h 441"/>
                <a:gd name="T40" fmla="*/ 19 w 387"/>
                <a:gd name="T41" fmla="*/ 439 h 441"/>
                <a:gd name="T42" fmla="*/ 24 w 387"/>
                <a:gd name="T43" fmla="*/ 439 h 441"/>
                <a:gd name="T44" fmla="*/ 24 w 387"/>
                <a:gd name="T45" fmla="*/ 439 h 441"/>
                <a:gd name="T46" fmla="*/ 25 w 387"/>
                <a:gd name="T47" fmla="*/ 440 h 441"/>
                <a:gd name="T48" fmla="*/ 36 w 387"/>
                <a:gd name="T49" fmla="*/ 441 h 441"/>
                <a:gd name="T50" fmla="*/ 336 w 387"/>
                <a:gd name="T51" fmla="*/ 441 h 441"/>
                <a:gd name="T52" fmla="*/ 350 w 387"/>
                <a:gd name="T53" fmla="*/ 439 h 441"/>
                <a:gd name="T54" fmla="*/ 355 w 387"/>
                <a:gd name="T55" fmla="*/ 439 h 441"/>
                <a:gd name="T56" fmla="*/ 362 w 387"/>
                <a:gd name="T57" fmla="*/ 439 h 441"/>
                <a:gd name="T58" fmla="*/ 367 w 387"/>
                <a:gd name="T59" fmla="*/ 435 h 441"/>
                <a:gd name="T60" fmla="*/ 376 w 387"/>
                <a:gd name="T61" fmla="*/ 427 h 441"/>
                <a:gd name="T62" fmla="*/ 378 w 387"/>
                <a:gd name="T63" fmla="*/ 420 h 441"/>
                <a:gd name="T64" fmla="*/ 380 w 387"/>
                <a:gd name="T65" fmla="*/ 408 h 441"/>
                <a:gd name="T66" fmla="*/ 387 w 387"/>
                <a:gd name="T67" fmla="*/ 190 h 441"/>
                <a:gd name="T68" fmla="*/ 385 w 387"/>
                <a:gd name="T69" fmla="*/ 179 h 441"/>
                <a:gd name="T70" fmla="*/ 385 w 387"/>
                <a:gd name="T71" fmla="*/ 175 h 441"/>
                <a:gd name="T72" fmla="*/ 385 w 387"/>
                <a:gd name="T73" fmla="*/ 170 h 441"/>
                <a:gd name="T74" fmla="*/ 266 w 387"/>
                <a:gd name="T75" fmla="*/ 287 h 441"/>
                <a:gd name="T76" fmla="*/ 359 w 387"/>
                <a:gd name="T77" fmla="*/ 391 h 441"/>
                <a:gd name="T78" fmla="*/ 236 w 387"/>
                <a:gd name="T79" fmla="*/ 54 h 441"/>
                <a:gd name="T80" fmla="*/ 363 w 387"/>
                <a:gd name="T81" fmla="*/ 165 h 441"/>
                <a:gd name="T82" fmla="*/ 355 w 387"/>
                <a:gd name="T83" fmla="*/ 174 h 441"/>
                <a:gd name="T84" fmla="*/ 346 w 387"/>
                <a:gd name="T85" fmla="*/ 177 h 441"/>
                <a:gd name="T86" fmla="*/ 51 w 387"/>
                <a:gd name="T87" fmla="*/ 177 h 441"/>
                <a:gd name="T88" fmla="*/ 39 w 387"/>
                <a:gd name="T89" fmla="*/ 173 h 441"/>
                <a:gd name="T90" fmla="*/ 34 w 387"/>
                <a:gd name="T91" fmla="*/ 161 h 441"/>
                <a:gd name="T92" fmla="*/ 201 w 387"/>
                <a:gd name="T93" fmla="*/ 24 h 441"/>
                <a:gd name="T94" fmla="*/ 196 w 387"/>
                <a:gd name="T95" fmla="*/ 314 h 441"/>
                <a:gd name="T96" fmla="*/ 66 w 387"/>
                <a:gd name="T97" fmla="*/ 202 h 441"/>
                <a:gd name="T98" fmla="*/ 196 w 387"/>
                <a:gd name="T99" fmla="*/ 314 h 441"/>
                <a:gd name="T100" fmla="*/ 123 w 387"/>
                <a:gd name="T101" fmla="*/ 284 h 441"/>
                <a:gd name="T102" fmla="*/ 31 w 387"/>
                <a:gd name="T103" fmla="*/ 203 h 441"/>
                <a:gd name="T104" fmla="*/ 37 w 387"/>
                <a:gd name="T105" fmla="*/ 416 h 441"/>
                <a:gd name="T106" fmla="*/ 140 w 387"/>
                <a:gd name="T107" fmla="*/ 300 h 441"/>
                <a:gd name="T108" fmla="*/ 144 w 387"/>
                <a:gd name="T109" fmla="*/ 304 h 441"/>
                <a:gd name="T110" fmla="*/ 181 w 387"/>
                <a:gd name="T111" fmla="*/ 334 h 441"/>
                <a:gd name="T112" fmla="*/ 187 w 387"/>
                <a:gd name="T113" fmla="*/ 338 h 441"/>
                <a:gd name="T114" fmla="*/ 194 w 387"/>
                <a:gd name="T115" fmla="*/ 339 h 441"/>
                <a:gd name="T116" fmla="*/ 202 w 387"/>
                <a:gd name="T117" fmla="*/ 338 h 441"/>
                <a:gd name="T118" fmla="*/ 209 w 387"/>
                <a:gd name="T119" fmla="*/ 333 h 441"/>
                <a:gd name="T120" fmla="*/ 346 w 387"/>
                <a:gd name="T121" fmla="*/ 414 h 441"/>
                <a:gd name="T122" fmla="*/ 341 w 387"/>
                <a:gd name="T123" fmla="*/ 416 h 441"/>
                <a:gd name="T124" fmla="*/ 37 w 387"/>
                <a:gd name="T125" fmla="*/ 416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441">
                  <a:moveTo>
                    <a:pt x="385" y="170"/>
                  </a:moveTo>
                  <a:lnTo>
                    <a:pt x="385" y="170"/>
                  </a:lnTo>
                  <a:lnTo>
                    <a:pt x="385" y="170"/>
                  </a:lnTo>
                  <a:lnTo>
                    <a:pt x="386" y="163"/>
                  </a:lnTo>
                  <a:lnTo>
                    <a:pt x="385" y="156"/>
                  </a:lnTo>
                  <a:lnTo>
                    <a:pt x="381" y="150"/>
                  </a:lnTo>
                  <a:lnTo>
                    <a:pt x="377" y="145"/>
                  </a:lnTo>
                  <a:lnTo>
                    <a:pt x="251" y="35"/>
                  </a:lnTo>
                  <a:lnTo>
                    <a:pt x="251" y="35"/>
                  </a:lnTo>
                  <a:lnTo>
                    <a:pt x="250" y="35"/>
                  </a:lnTo>
                  <a:lnTo>
                    <a:pt x="215" y="4"/>
                  </a:lnTo>
                  <a:lnTo>
                    <a:pt x="215" y="4"/>
                  </a:lnTo>
                  <a:lnTo>
                    <a:pt x="209" y="1"/>
                  </a:lnTo>
                  <a:lnTo>
                    <a:pt x="201" y="0"/>
                  </a:lnTo>
                  <a:lnTo>
                    <a:pt x="201" y="0"/>
                  </a:lnTo>
                  <a:lnTo>
                    <a:pt x="198" y="0"/>
                  </a:lnTo>
                  <a:lnTo>
                    <a:pt x="194" y="1"/>
                  </a:lnTo>
                  <a:lnTo>
                    <a:pt x="190" y="3"/>
                  </a:lnTo>
                  <a:lnTo>
                    <a:pt x="187" y="5"/>
                  </a:lnTo>
                  <a:lnTo>
                    <a:pt x="21" y="142"/>
                  </a:lnTo>
                  <a:lnTo>
                    <a:pt x="21" y="142"/>
                  </a:lnTo>
                  <a:lnTo>
                    <a:pt x="16" y="146"/>
                  </a:lnTo>
                  <a:lnTo>
                    <a:pt x="13" y="153"/>
                  </a:lnTo>
                  <a:lnTo>
                    <a:pt x="11" y="159"/>
                  </a:lnTo>
                  <a:lnTo>
                    <a:pt x="11" y="167"/>
                  </a:lnTo>
                  <a:lnTo>
                    <a:pt x="11" y="167"/>
                  </a:lnTo>
                  <a:lnTo>
                    <a:pt x="11" y="167"/>
                  </a:lnTo>
                  <a:lnTo>
                    <a:pt x="11" y="167"/>
                  </a:lnTo>
                  <a:lnTo>
                    <a:pt x="11" y="171"/>
                  </a:lnTo>
                  <a:lnTo>
                    <a:pt x="11" y="176"/>
                  </a:lnTo>
                  <a:lnTo>
                    <a:pt x="11" y="176"/>
                  </a:lnTo>
                  <a:lnTo>
                    <a:pt x="10" y="182"/>
                  </a:lnTo>
                  <a:lnTo>
                    <a:pt x="0" y="405"/>
                  </a:lnTo>
                  <a:lnTo>
                    <a:pt x="0" y="405"/>
                  </a:lnTo>
                  <a:lnTo>
                    <a:pt x="1" y="415"/>
                  </a:lnTo>
                  <a:lnTo>
                    <a:pt x="3" y="425"/>
                  </a:lnTo>
                  <a:lnTo>
                    <a:pt x="3" y="425"/>
                  </a:lnTo>
                  <a:lnTo>
                    <a:pt x="6" y="430"/>
                  </a:lnTo>
                  <a:lnTo>
                    <a:pt x="10" y="434"/>
                  </a:lnTo>
                  <a:lnTo>
                    <a:pt x="15" y="437"/>
                  </a:lnTo>
                  <a:lnTo>
                    <a:pt x="19" y="439"/>
                  </a:lnTo>
                  <a:lnTo>
                    <a:pt x="19" y="439"/>
                  </a:lnTo>
                  <a:lnTo>
                    <a:pt x="24" y="439"/>
                  </a:lnTo>
                  <a:lnTo>
                    <a:pt x="24" y="439"/>
                  </a:lnTo>
                  <a:lnTo>
                    <a:pt x="24" y="439"/>
                  </a:lnTo>
                  <a:lnTo>
                    <a:pt x="24" y="439"/>
                  </a:lnTo>
                  <a:lnTo>
                    <a:pt x="25" y="440"/>
                  </a:lnTo>
                  <a:lnTo>
                    <a:pt x="25" y="440"/>
                  </a:lnTo>
                  <a:lnTo>
                    <a:pt x="30" y="441"/>
                  </a:lnTo>
                  <a:lnTo>
                    <a:pt x="36" y="441"/>
                  </a:lnTo>
                  <a:lnTo>
                    <a:pt x="336" y="441"/>
                  </a:lnTo>
                  <a:lnTo>
                    <a:pt x="336" y="441"/>
                  </a:lnTo>
                  <a:lnTo>
                    <a:pt x="343" y="441"/>
                  </a:lnTo>
                  <a:lnTo>
                    <a:pt x="350" y="439"/>
                  </a:lnTo>
                  <a:lnTo>
                    <a:pt x="350" y="439"/>
                  </a:lnTo>
                  <a:lnTo>
                    <a:pt x="355" y="439"/>
                  </a:lnTo>
                  <a:lnTo>
                    <a:pt x="355" y="439"/>
                  </a:lnTo>
                  <a:lnTo>
                    <a:pt x="362" y="439"/>
                  </a:lnTo>
                  <a:lnTo>
                    <a:pt x="362" y="439"/>
                  </a:lnTo>
                  <a:lnTo>
                    <a:pt x="367" y="435"/>
                  </a:lnTo>
                  <a:lnTo>
                    <a:pt x="372" y="432"/>
                  </a:lnTo>
                  <a:lnTo>
                    <a:pt x="376" y="427"/>
                  </a:lnTo>
                  <a:lnTo>
                    <a:pt x="378" y="420"/>
                  </a:lnTo>
                  <a:lnTo>
                    <a:pt x="378" y="420"/>
                  </a:lnTo>
                  <a:lnTo>
                    <a:pt x="379" y="415"/>
                  </a:lnTo>
                  <a:lnTo>
                    <a:pt x="380" y="408"/>
                  </a:lnTo>
                  <a:lnTo>
                    <a:pt x="387" y="190"/>
                  </a:lnTo>
                  <a:lnTo>
                    <a:pt x="387" y="190"/>
                  </a:lnTo>
                  <a:lnTo>
                    <a:pt x="387" y="184"/>
                  </a:lnTo>
                  <a:lnTo>
                    <a:pt x="385" y="179"/>
                  </a:lnTo>
                  <a:lnTo>
                    <a:pt x="385" y="179"/>
                  </a:lnTo>
                  <a:lnTo>
                    <a:pt x="385" y="175"/>
                  </a:lnTo>
                  <a:lnTo>
                    <a:pt x="385" y="170"/>
                  </a:lnTo>
                  <a:lnTo>
                    <a:pt x="385" y="170"/>
                  </a:lnTo>
                  <a:close/>
                  <a:moveTo>
                    <a:pt x="359" y="391"/>
                  </a:moveTo>
                  <a:lnTo>
                    <a:pt x="266" y="287"/>
                  </a:lnTo>
                  <a:lnTo>
                    <a:pt x="364" y="205"/>
                  </a:lnTo>
                  <a:lnTo>
                    <a:pt x="359" y="391"/>
                  </a:lnTo>
                  <a:close/>
                  <a:moveTo>
                    <a:pt x="201" y="24"/>
                  </a:moveTo>
                  <a:lnTo>
                    <a:pt x="236" y="54"/>
                  </a:lnTo>
                  <a:lnTo>
                    <a:pt x="363" y="165"/>
                  </a:lnTo>
                  <a:lnTo>
                    <a:pt x="363" y="165"/>
                  </a:lnTo>
                  <a:lnTo>
                    <a:pt x="360" y="169"/>
                  </a:lnTo>
                  <a:lnTo>
                    <a:pt x="355" y="174"/>
                  </a:lnTo>
                  <a:lnTo>
                    <a:pt x="351" y="176"/>
                  </a:lnTo>
                  <a:lnTo>
                    <a:pt x="346" y="177"/>
                  </a:lnTo>
                  <a:lnTo>
                    <a:pt x="51" y="177"/>
                  </a:lnTo>
                  <a:lnTo>
                    <a:pt x="51" y="177"/>
                  </a:lnTo>
                  <a:lnTo>
                    <a:pt x="44" y="176"/>
                  </a:lnTo>
                  <a:lnTo>
                    <a:pt x="39" y="173"/>
                  </a:lnTo>
                  <a:lnTo>
                    <a:pt x="36" y="167"/>
                  </a:lnTo>
                  <a:lnTo>
                    <a:pt x="34" y="161"/>
                  </a:lnTo>
                  <a:lnTo>
                    <a:pt x="200" y="25"/>
                  </a:lnTo>
                  <a:lnTo>
                    <a:pt x="201" y="24"/>
                  </a:lnTo>
                  <a:close/>
                  <a:moveTo>
                    <a:pt x="196" y="314"/>
                  </a:moveTo>
                  <a:lnTo>
                    <a:pt x="196" y="314"/>
                  </a:lnTo>
                  <a:lnTo>
                    <a:pt x="160" y="284"/>
                  </a:lnTo>
                  <a:lnTo>
                    <a:pt x="66" y="202"/>
                  </a:lnTo>
                  <a:lnTo>
                    <a:pt x="331" y="202"/>
                  </a:lnTo>
                  <a:lnTo>
                    <a:pt x="196" y="314"/>
                  </a:lnTo>
                  <a:close/>
                  <a:moveTo>
                    <a:pt x="31" y="203"/>
                  </a:moveTo>
                  <a:lnTo>
                    <a:pt x="123" y="284"/>
                  </a:lnTo>
                  <a:lnTo>
                    <a:pt x="23" y="391"/>
                  </a:lnTo>
                  <a:lnTo>
                    <a:pt x="31" y="203"/>
                  </a:lnTo>
                  <a:close/>
                  <a:moveTo>
                    <a:pt x="37" y="416"/>
                  </a:moveTo>
                  <a:lnTo>
                    <a:pt x="37" y="416"/>
                  </a:lnTo>
                  <a:lnTo>
                    <a:pt x="31" y="415"/>
                  </a:lnTo>
                  <a:lnTo>
                    <a:pt x="140" y="300"/>
                  </a:lnTo>
                  <a:lnTo>
                    <a:pt x="144" y="304"/>
                  </a:lnTo>
                  <a:lnTo>
                    <a:pt x="144" y="304"/>
                  </a:lnTo>
                  <a:lnTo>
                    <a:pt x="146" y="304"/>
                  </a:lnTo>
                  <a:lnTo>
                    <a:pt x="181" y="334"/>
                  </a:lnTo>
                  <a:lnTo>
                    <a:pt x="181" y="334"/>
                  </a:lnTo>
                  <a:lnTo>
                    <a:pt x="187" y="338"/>
                  </a:lnTo>
                  <a:lnTo>
                    <a:pt x="194" y="339"/>
                  </a:lnTo>
                  <a:lnTo>
                    <a:pt x="194" y="339"/>
                  </a:lnTo>
                  <a:lnTo>
                    <a:pt x="198" y="339"/>
                  </a:lnTo>
                  <a:lnTo>
                    <a:pt x="202" y="338"/>
                  </a:lnTo>
                  <a:lnTo>
                    <a:pt x="205" y="335"/>
                  </a:lnTo>
                  <a:lnTo>
                    <a:pt x="209" y="333"/>
                  </a:lnTo>
                  <a:lnTo>
                    <a:pt x="248" y="302"/>
                  </a:lnTo>
                  <a:lnTo>
                    <a:pt x="346" y="414"/>
                  </a:lnTo>
                  <a:lnTo>
                    <a:pt x="346" y="414"/>
                  </a:lnTo>
                  <a:lnTo>
                    <a:pt x="341" y="416"/>
                  </a:lnTo>
                  <a:lnTo>
                    <a:pt x="337" y="416"/>
                  </a:lnTo>
                  <a:lnTo>
                    <a:pt x="37" y="41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42"/>
            <p:cNvSpPr>
              <a:spLocks/>
            </p:cNvSpPr>
            <p:nvPr/>
          </p:nvSpPr>
          <p:spPr bwMode="auto">
            <a:xfrm>
              <a:off x="5978525" y="2955925"/>
              <a:ext cx="66675" cy="79375"/>
            </a:xfrm>
            <a:custGeom>
              <a:avLst/>
              <a:gdLst>
                <a:gd name="T0" fmla="*/ 55 w 84"/>
                <a:gd name="T1" fmla="*/ 93 h 101"/>
                <a:gd name="T2" fmla="*/ 55 w 84"/>
                <a:gd name="T3" fmla="*/ 93 h 101"/>
                <a:gd name="T4" fmla="*/ 62 w 84"/>
                <a:gd name="T5" fmla="*/ 92 h 101"/>
                <a:gd name="T6" fmla="*/ 68 w 84"/>
                <a:gd name="T7" fmla="*/ 89 h 101"/>
                <a:gd name="T8" fmla="*/ 74 w 84"/>
                <a:gd name="T9" fmla="*/ 86 h 101"/>
                <a:gd name="T10" fmla="*/ 78 w 84"/>
                <a:gd name="T11" fmla="*/ 81 h 101"/>
                <a:gd name="T12" fmla="*/ 78 w 84"/>
                <a:gd name="T13" fmla="*/ 81 h 101"/>
                <a:gd name="T14" fmla="*/ 81 w 84"/>
                <a:gd name="T15" fmla="*/ 75 h 101"/>
                <a:gd name="T16" fmla="*/ 83 w 84"/>
                <a:gd name="T17" fmla="*/ 69 h 101"/>
                <a:gd name="T18" fmla="*/ 84 w 84"/>
                <a:gd name="T19" fmla="*/ 63 h 101"/>
                <a:gd name="T20" fmla="*/ 84 w 84"/>
                <a:gd name="T21" fmla="*/ 56 h 101"/>
                <a:gd name="T22" fmla="*/ 78 w 84"/>
                <a:gd name="T23" fmla="*/ 0 h 101"/>
                <a:gd name="T24" fmla="*/ 0 w 84"/>
                <a:gd name="T25" fmla="*/ 101 h 101"/>
                <a:gd name="T26" fmla="*/ 0 w 84"/>
                <a:gd name="T27" fmla="*/ 100 h 101"/>
                <a:gd name="T28" fmla="*/ 55 w 84"/>
                <a:gd name="T29" fmla="*/ 9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01">
                  <a:moveTo>
                    <a:pt x="55" y="93"/>
                  </a:moveTo>
                  <a:lnTo>
                    <a:pt x="55" y="93"/>
                  </a:lnTo>
                  <a:lnTo>
                    <a:pt x="62" y="92"/>
                  </a:lnTo>
                  <a:lnTo>
                    <a:pt x="68" y="89"/>
                  </a:lnTo>
                  <a:lnTo>
                    <a:pt x="74" y="86"/>
                  </a:lnTo>
                  <a:lnTo>
                    <a:pt x="78" y="81"/>
                  </a:lnTo>
                  <a:lnTo>
                    <a:pt x="78" y="81"/>
                  </a:lnTo>
                  <a:lnTo>
                    <a:pt x="81" y="75"/>
                  </a:lnTo>
                  <a:lnTo>
                    <a:pt x="83" y="69"/>
                  </a:lnTo>
                  <a:lnTo>
                    <a:pt x="84" y="63"/>
                  </a:lnTo>
                  <a:lnTo>
                    <a:pt x="84" y="56"/>
                  </a:lnTo>
                  <a:lnTo>
                    <a:pt x="78" y="0"/>
                  </a:lnTo>
                  <a:lnTo>
                    <a:pt x="0" y="101"/>
                  </a:lnTo>
                  <a:lnTo>
                    <a:pt x="0" y="100"/>
                  </a:lnTo>
                  <a:lnTo>
                    <a:pt x="55" y="93"/>
                  </a:lnTo>
                  <a:close/>
                </a:path>
              </a:pathLst>
            </a:custGeom>
            <a:solidFill>
              <a:srgbClr val="A19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43"/>
            <p:cNvSpPr>
              <a:spLocks noEditPoints="1"/>
            </p:cNvSpPr>
            <p:nvPr/>
          </p:nvSpPr>
          <p:spPr bwMode="auto">
            <a:xfrm>
              <a:off x="5970588" y="2913063"/>
              <a:ext cx="357188" cy="414337"/>
            </a:xfrm>
            <a:custGeom>
              <a:avLst/>
              <a:gdLst>
                <a:gd name="T0" fmla="*/ 380 w 449"/>
                <a:gd name="T1" fmla="*/ 3 h 521"/>
                <a:gd name="T2" fmla="*/ 361 w 449"/>
                <a:gd name="T3" fmla="*/ 0 h 521"/>
                <a:gd name="T4" fmla="*/ 133 w 449"/>
                <a:gd name="T5" fmla="*/ 29 h 521"/>
                <a:gd name="T6" fmla="*/ 115 w 449"/>
                <a:gd name="T7" fmla="*/ 42 h 521"/>
                <a:gd name="T8" fmla="*/ 108 w 449"/>
                <a:gd name="T9" fmla="*/ 55 h 521"/>
                <a:gd name="T10" fmla="*/ 113 w 449"/>
                <a:gd name="T11" fmla="*/ 120 h 521"/>
                <a:gd name="T12" fmla="*/ 112 w 449"/>
                <a:gd name="T13" fmla="*/ 132 h 521"/>
                <a:gd name="T14" fmla="*/ 104 w 449"/>
                <a:gd name="T15" fmla="*/ 146 h 521"/>
                <a:gd name="T16" fmla="*/ 87 w 449"/>
                <a:gd name="T17" fmla="*/ 160 h 521"/>
                <a:gd name="T18" fmla="*/ 29 w 449"/>
                <a:gd name="T19" fmla="*/ 168 h 521"/>
                <a:gd name="T20" fmla="*/ 12 w 449"/>
                <a:gd name="T21" fmla="*/ 177 h 521"/>
                <a:gd name="T22" fmla="*/ 3 w 449"/>
                <a:gd name="T23" fmla="*/ 188 h 521"/>
                <a:gd name="T24" fmla="*/ 0 w 449"/>
                <a:gd name="T25" fmla="*/ 205 h 521"/>
                <a:gd name="T26" fmla="*/ 36 w 449"/>
                <a:gd name="T27" fmla="*/ 498 h 521"/>
                <a:gd name="T28" fmla="*/ 48 w 449"/>
                <a:gd name="T29" fmla="*/ 514 h 521"/>
                <a:gd name="T30" fmla="*/ 59 w 449"/>
                <a:gd name="T31" fmla="*/ 520 h 521"/>
                <a:gd name="T32" fmla="*/ 420 w 449"/>
                <a:gd name="T33" fmla="*/ 478 h 521"/>
                <a:gd name="T34" fmla="*/ 431 w 449"/>
                <a:gd name="T35" fmla="*/ 474 h 521"/>
                <a:gd name="T36" fmla="*/ 441 w 449"/>
                <a:gd name="T37" fmla="*/ 466 h 521"/>
                <a:gd name="T38" fmla="*/ 449 w 449"/>
                <a:gd name="T39" fmla="*/ 448 h 521"/>
                <a:gd name="T40" fmla="*/ 399 w 449"/>
                <a:gd name="T41" fmla="*/ 29 h 521"/>
                <a:gd name="T42" fmla="*/ 390 w 449"/>
                <a:gd name="T43" fmla="*/ 11 h 521"/>
                <a:gd name="T44" fmla="*/ 188 w 449"/>
                <a:gd name="T45" fmla="*/ 434 h 521"/>
                <a:gd name="T46" fmla="*/ 181 w 449"/>
                <a:gd name="T47" fmla="*/ 437 h 521"/>
                <a:gd name="T48" fmla="*/ 99 w 449"/>
                <a:gd name="T49" fmla="*/ 447 h 521"/>
                <a:gd name="T50" fmla="*/ 92 w 449"/>
                <a:gd name="T51" fmla="*/ 441 h 521"/>
                <a:gd name="T52" fmla="*/ 92 w 449"/>
                <a:gd name="T53" fmla="*/ 434 h 521"/>
                <a:gd name="T54" fmla="*/ 97 w 449"/>
                <a:gd name="T55" fmla="*/ 427 h 521"/>
                <a:gd name="T56" fmla="*/ 179 w 449"/>
                <a:gd name="T57" fmla="*/ 416 h 521"/>
                <a:gd name="T58" fmla="*/ 187 w 449"/>
                <a:gd name="T59" fmla="*/ 419 h 521"/>
                <a:gd name="T60" fmla="*/ 191 w 449"/>
                <a:gd name="T61" fmla="*/ 425 h 521"/>
                <a:gd name="T62" fmla="*/ 188 w 449"/>
                <a:gd name="T63" fmla="*/ 434 h 521"/>
                <a:gd name="T64" fmla="*/ 375 w 449"/>
                <a:gd name="T65" fmla="*/ 340 h 521"/>
                <a:gd name="T66" fmla="*/ 95 w 449"/>
                <a:gd name="T67" fmla="*/ 375 h 521"/>
                <a:gd name="T68" fmla="*/ 87 w 449"/>
                <a:gd name="T69" fmla="*/ 373 h 521"/>
                <a:gd name="T70" fmla="*/ 83 w 449"/>
                <a:gd name="T71" fmla="*/ 367 h 521"/>
                <a:gd name="T72" fmla="*/ 85 w 449"/>
                <a:gd name="T73" fmla="*/ 359 h 521"/>
                <a:gd name="T74" fmla="*/ 368 w 449"/>
                <a:gd name="T75" fmla="*/ 321 h 521"/>
                <a:gd name="T76" fmla="*/ 376 w 449"/>
                <a:gd name="T77" fmla="*/ 323 h 521"/>
                <a:gd name="T78" fmla="*/ 380 w 449"/>
                <a:gd name="T79" fmla="*/ 330 h 521"/>
                <a:gd name="T80" fmla="*/ 378 w 449"/>
                <a:gd name="T81" fmla="*/ 338 h 521"/>
                <a:gd name="T82" fmla="*/ 371 w 449"/>
                <a:gd name="T83" fmla="*/ 277 h 521"/>
                <a:gd name="T84" fmla="*/ 87 w 449"/>
                <a:gd name="T85" fmla="*/ 315 h 521"/>
                <a:gd name="T86" fmla="*/ 79 w 449"/>
                <a:gd name="T87" fmla="*/ 313 h 521"/>
                <a:gd name="T88" fmla="*/ 75 w 449"/>
                <a:gd name="T89" fmla="*/ 306 h 521"/>
                <a:gd name="T90" fmla="*/ 78 w 449"/>
                <a:gd name="T91" fmla="*/ 298 h 521"/>
                <a:gd name="T92" fmla="*/ 85 w 449"/>
                <a:gd name="T93" fmla="*/ 294 h 521"/>
                <a:gd name="T94" fmla="*/ 365 w 449"/>
                <a:gd name="T95" fmla="*/ 261 h 521"/>
                <a:gd name="T96" fmla="*/ 372 w 449"/>
                <a:gd name="T97" fmla="*/ 266 h 521"/>
                <a:gd name="T98" fmla="*/ 373 w 449"/>
                <a:gd name="T99" fmla="*/ 273 h 521"/>
                <a:gd name="T100" fmla="*/ 363 w 449"/>
                <a:gd name="T101" fmla="*/ 216 h 521"/>
                <a:gd name="T102" fmla="*/ 356 w 449"/>
                <a:gd name="T103" fmla="*/ 220 h 521"/>
                <a:gd name="T104" fmla="*/ 76 w 449"/>
                <a:gd name="T105" fmla="*/ 254 h 521"/>
                <a:gd name="T106" fmla="*/ 70 w 449"/>
                <a:gd name="T107" fmla="*/ 248 h 521"/>
                <a:gd name="T108" fmla="*/ 68 w 449"/>
                <a:gd name="T109" fmla="*/ 241 h 521"/>
                <a:gd name="T110" fmla="*/ 73 w 449"/>
                <a:gd name="T111" fmla="*/ 234 h 521"/>
                <a:gd name="T112" fmla="*/ 353 w 449"/>
                <a:gd name="T113" fmla="*/ 199 h 521"/>
                <a:gd name="T114" fmla="*/ 361 w 449"/>
                <a:gd name="T115" fmla="*/ 201 h 521"/>
                <a:gd name="T116" fmla="*/ 365 w 449"/>
                <a:gd name="T117" fmla="*/ 208 h 521"/>
                <a:gd name="T118" fmla="*/ 363 w 449"/>
                <a:gd name="T119" fmla="*/ 21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9" h="521">
                  <a:moveTo>
                    <a:pt x="386" y="6"/>
                  </a:moveTo>
                  <a:lnTo>
                    <a:pt x="386" y="6"/>
                  </a:lnTo>
                  <a:lnTo>
                    <a:pt x="380" y="3"/>
                  </a:lnTo>
                  <a:lnTo>
                    <a:pt x="374" y="1"/>
                  </a:lnTo>
                  <a:lnTo>
                    <a:pt x="367" y="0"/>
                  </a:lnTo>
                  <a:lnTo>
                    <a:pt x="361" y="0"/>
                  </a:lnTo>
                  <a:lnTo>
                    <a:pt x="139" y="27"/>
                  </a:lnTo>
                  <a:lnTo>
                    <a:pt x="139" y="27"/>
                  </a:lnTo>
                  <a:lnTo>
                    <a:pt x="133" y="29"/>
                  </a:lnTo>
                  <a:lnTo>
                    <a:pt x="126" y="32"/>
                  </a:lnTo>
                  <a:lnTo>
                    <a:pt x="121" y="36"/>
                  </a:lnTo>
                  <a:lnTo>
                    <a:pt x="115" y="42"/>
                  </a:lnTo>
                  <a:lnTo>
                    <a:pt x="115" y="42"/>
                  </a:lnTo>
                  <a:lnTo>
                    <a:pt x="111" y="48"/>
                  </a:lnTo>
                  <a:lnTo>
                    <a:pt x="108" y="55"/>
                  </a:lnTo>
                  <a:lnTo>
                    <a:pt x="106" y="63"/>
                  </a:lnTo>
                  <a:lnTo>
                    <a:pt x="106" y="69"/>
                  </a:lnTo>
                  <a:lnTo>
                    <a:pt x="113" y="120"/>
                  </a:lnTo>
                  <a:lnTo>
                    <a:pt x="113" y="120"/>
                  </a:lnTo>
                  <a:lnTo>
                    <a:pt x="113" y="127"/>
                  </a:lnTo>
                  <a:lnTo>
                    <a:pt x="112" y="132"/>
                  </a:lnTo>
                  <a:lnTo>
                    <a:pt x="109" y="140"/>
                  </a:lnTo>
                  <a:lnTo>
                    <a:pt x="104" y="146"/>
                  </a:lnTo>
                  <a:lnTo>
                    <a:pt x="104" y="146"/>
                  </a:lnTo>
                  <a:lnTo>
                    <a:pt x="99" y="153"/>
                  </a:lnTo>
                  <a:lnTo>
                    <a:pt x="93" y="157"/>
                  </a:lnTo>
                  <a:lnTo>
                    <a:pt x="87" y="160"/>
                  </a:lnTo>
                  <a:lnTo>
                    <a:pt x="81" y="161"/>
                  </a:lnTo>
                  <a:lnTo>
                    <a:pt x="29" y="168"/>
                  </a:lnTo>
                  <a:lnTo>
                    <a:pt x="29" y="168"/>
                  </a:lnTo>
                  <a:lnTo>
                    <a:pt x="23" y="169"/>
                  </a:lnTo>
                  <a:lnTo>
                    <a:pt x="17" y="172"/>
                  </a:lnTo>
                  <a:lnTo>
                    <a:pt x="12" y="177"/>
                  </a:lnTo>
                  <a:lnTo>
                    <a:pt x="6" y="182"/>
                  </a:lnTo>
                  <a:lnTo>
                    <a:pt x="6" y="182"/>
                  </a:lnTo>
                  <a:lnTo>
                    <a:pt x="3" y="188"/>
                  </a:lnTo>
                  <a:lnTo>
                    <a:pt x="1" y="194"/>
                  </a:lnTo>
                  <a:lnTo>
                    <a:pt x="0" y="199"/>
                  </a:lnTo>
                  <a:lnTo>
                    <a:pt x="0" y="205"/>
                  </a:lnTo>
                  <a:lnTo>
                    <a:pt x="35" y="491"/>
                  </a:lnTo>
                  <a:lnTo>
                    <a:pt x="35" y="491"/>
                  </a:lnTo>
                  <a:lnTo>
                    <a:pt x="36" y="498"/>
                  </a:lnTo>
                  <a:lnTo>
                    <a:pt x="39" y="504"/>
                  </a:lnTo>
                  <a:lnTo>
                    <a:pt x="42" y="510"/>
                  </a:lnTo>
                  <a:lnTo>
                    <a:pt x="48" y="514"/>
                  </a:lnTo>
                  <a:lnTo>
                    <a:pt x="48" y="514"/>
                  </a:lnTo>
                  <a:lnTo>
                    <a:pt x="53" y="517"/>
                  </a:lnTo>
                  <a:lnTo>
                    <a:pt x="59" y="520"/>
                  </a:lnTo>
                  <a:lnTo>
                    <a:pt x="65" y="521"/>
                  </a:lnTo>
                  <a:lnTo>
                    <a:pt x="72" y="521"/>
                  </a:lnTo>
                  <a:lnTo>
                    <a:pt x="420" y="478"/>
                  </a:lnTo>
                  <a:lnTo>
                    <a:pt x="420" y="478"/>
                  </a:lnTo>
                  <a:lnTo>
                    <a:pt x="426" y="477"/>
                  </a:lnTo>
                  <a:lnTo>
                    <a:pt x="431" y="474"/>
                  </a:lnTo>
                  <a:lnTo>
                    <a:pt x="437" y="471"/>
                  </a:lnTo>
                  <a:lnTo>
                    <a:pt x="441" y="466"/>
                  </a:lnTo>
                  <a:lnTo>
                    <a:pt x="441" y="466"/>
                  </a:lnTo>
                  <a:lnTo>
                    <a:pt x="446" y="460"/>
                  </a:lnTo>
                  <a:lnTo>
                    <a:pt x="448" y="454"/>
                  </a:lnTo>
                  <a:lnTo>
                    <a:pt x="449" y="448"/>
                  </a:lnTo>
                  <a:lnTo>
                    <a:pt x="449" y="441"/>
                  </a:lnTo>
                  <a:lnTo>
                    <a:pt x="399" y="29"/>
                  </a:lnTo>
                  <a:lnTo>
                    <a:pt x="399" y="29"/>
                  </a:lnTo>
                  <a:lnTo>
                    <a:pt x="397" y="22"/>
                  </a:lnTo>
                  <a:lnTo>
                    <a:pt x="395" y="16"/>
                  </a:lnTo>
                  <a:lnTo>
                    <a:pt x="390" y="11"/>
                  </a:lnTo>
                  <a:lnTo>
                    <a:pt x="386" y="6"/>
                  </a:lnTo>
                  <a:lnTo>
                    <a:pt x="386" y="6"/>
                  </a:lnTo>
                  <a:close/>
                  <a:moveTo>
                    <a:pt x="188" y="434"/>
                  </a:moveTo>
                  <a:lnTo>
                    <a:pt x="188" y="434"/>
                  </a:lnTo>
                  <a:lnTo>
                    <a:pt x="186" y="436"/>
                  </a:lnTo>
                  <a:lnTo>
                    <a:pt x="181" y="437"/>
                  </a:lnTo>
                  <a:lnTo>
                    <a:pt x="103" y="447"/>
                  </a:lnTo>
                  <a:lnTo>
                    <a:pt x="103" y="447"/>
                  </a:lnTo>
                  <a:lnTo>
                    <a:pt x="99" y="447"/>
                  </a:lnTo>
                  <a:lnTo>
                    <a:pt x="96" y="445"/>
                  </a:lnTo>
                  <a:lnTo>
                    <a:pt x="96" y="445"/>
                  </a:lnTo>
                  <a:lnTo>
                    <a:pt x="92" y="441"/>
                  </a:lnTo>
                  <a:lnTo>
                    <a:pt x="91" y="438"/>
                  </a:lnTo>
                  <a:lnTo>
                    <a:pt x="91" y="438"/>
                  </a:lnTo>
                  <a:lnTo>
                    <a:pt x="92" y="434"/>
                  </a:lnTo>
                  <a:lnTo>
                    <a:pt x="93" y="431"/>
                  </a:lnTo>
                  <a:lnTo>
                    <a:pt x="93" y="431"/>
                  </a:lnTo>
                  <a:lnTo>
                    <a:pt x="97" y="427"/>
                  </a:lnTo>
                  <a:lnTo>
                    <a:pt x="101" y="426"/>
                  </a:lnTo>
                  <a:lnTo>
                    <a:pt x="179" y="416"/>
                  </a:lnTo>
                  <a:lnTo>
                    <a:pt x="179" y="416"/>
                  </a:lnTo>
                  <a:lnTo>
                    <a:pt x="183" y="416"/>
                  </a:lnTo>
                  <a:lnTo>
                    <a:pt x="187" y="419"/>
                  </a:lnTo>
                  <a:lnTo>
                    <a:pt x="187" y="419"/>
                  </a:lnTo>
                  <a:lnTo>
                    <a:pt x="189" y="422"/>
                  </a:lnTo>
                  <a:lnTo>
                    <a:pt x="191" y="425"/>
                  </a:lnTo>
                  <a:lnTo>
                    <a:pt x="191" y="425"/>
                  </a:lnTo>
                  <a:lnTo>
                    <a:pt x="190" y="429"/>
                  </a:lnTo>
                  <a:lnTo>
                    <a:pt x="188" y="434"/>
                  </a:lnTo>
                  <a:lnTo>
                    <a:pt x="188" y="434"/>
                  </a:lnTo>
                  <a:close/>
                  <a:moveTo>
                    <a:pt x="378" y="338"/>
                  </a:moveTo>
                  <a:lnTo>
                    <a:pt x="378" y="338"/>
                  </a:lnTo>
                  <a:lnTo>
                    <a:pt x="375" y="340"/>
                  </a:lnTo>
                  <a:lnTo>
                    <a:pt x="371" y="342"/>
                  </a:lnTo>
                  <a:lnTo>
                    <a:pt x="95" y="375"/>
                  </a:lnTo>
                  <a:lnTo>
                    <a:pt x="95" y="375"/>
                  </a:lnTo>
                  <a:lnTo>
                    <a:pt x="90" y="375"/>
                  </a:lnTo>
                  <a:lnTo>
                    <a:pt x="87" y="373"/>
                  </a:lnTo>
                  <a:lnTo>
                    <a:pt x="87" y="373"/>
                  </a:lnTo>
                  <a:lnTo>
                    <a:pt x="84" y="370"/>
                  </a:lnTo>
                  <a:lnTo>
                    <a:pt x="83" y="367"/>
                  </a:lnTo>
                  <a:lnTo>
                    <a:pt x="83" y="367"/>
                  </a:lnTo>
                  <a:lnTo>
                    <a:pt x="84" y="362"/>
                  </a:lnTo>
                  <a:lnTo>
                    <a:pt x="85" y="359"/>
                  </a:lnTo>
                  <a:lnTo>
                    <a:pt x="85" y="359"/>
                  </a:lnTo>
                  <a:lnTo>
                    <a:pt x="88" y="356"/>
                  </a:lnTo>
                  <a:lnTo>
                    <a:pt x="92" y="355"/>
                  </a:lnTo>
                  <a:lnTo>
                    <a:pt x="368" y="321"/>
                  </a:lnTo>
                  <a:lnTo>
                    <a:pt x="368" y="321"/>
                  </a:lnTo>
                  <a:lnTo>
                    <a:pt x="373" y="321"/>
                  </a:lnTo>
                  <a:lnTo>
                    <a:pt x="376" y="323"/>
                  </a:lnTo>
                  <a:lnTo>
                    <a:pt x="376" y="323"/>
                  </a:lnTo>
                  <a:lnTo>
                    <a:pt x="379" y="326"/>
                  </a:lnTo>
                  <a:lnTo>
                    <a:pt x="380" y="330"/>
                  </a:lnTo>
                  <a:lnTo>
                    <a:pt x="380" y="330"/>
                  </a:lnTo>
                  <a:lnTo>
                    <a:pt x="380" y="334"/>
                  </a:lnTo>
                  <a:lnTo>
                    <a:pt x="378" y="338"/>
                  </a:lnTo>
                  <a:lnTo>
                    <a:pt x="378" y="338"/>
                  </a:lnTo>
                  <a:close/>
                  <a:moveTo>
                    <a:pt x="371" y="277"/>
                  </a:moveTo>
                  <a:lnTo>
                    <a:pt x="371" y="277"/>
                  </a:lnTo>
                  <a:lnTo>
                    <a:pt x="367" y="280"/>
                  </a:lnTo>
                  <a:lnTo>
                    <a:pt x="364" y="282"/>
                  </a:lnTo>
                  <a:lnTo>
                    <a:pt x="87" y="315"/>
                  </a:lnTo>
                  <a:lnTo>
                    <a:pt x="87" y="315"/>
                  </a:lnTo>
                  <a:lnTo>
                    <a:pt x="84" y="314"/>
                  </a:lnTo>
                  <a:lnTo>
                    <a:pt x="79" y="313"/>
                  </a:lnTo>
                  <a:lnTo>
                    <a:pt x="79" y="313"/>
                  </a:lnTo>
                  <a:lnTo>
                    <a:pt x="77" y="310"/>
                  </a:lnTo>
                  <a:lnTo>
                    <a:pt x="75" y="306"/>
                  </a:lnTo>
                  <a:lnTo>
                    <a:pt x="75" y="306"/>
                  </a:lnTo>
                  <a:lnTo>
                    <a:pt x="76" y="302"/>
                  </a:lnTo>
                  <a:lnTo>
                    <a:pt x="78" y="298"/>
                  </a:lnTo>
                  <a:lnTo>
                    <a:pt x="78" y="298"/>
                  </a:lnTo>
                  <a:lnTo>
                    <a:pt x="80" y="296"/>
                  </a:lnTo>
                  <a:lnTo>
                    <a:pt x="85" y="294"/>
                  </a:lnTo>
                  <a:lnTo>
                    <a:pt x="361" y="260"/>
                  </a:lnTo>
                  <a:lnTo>
                    <a:pt x="361" y="260"/>
                  </a:lnTo>
                  <a:lnTo>
                    <a:pt x="365" y="261"/>
                  </a:lnTo>
                  <a:lnTo>
                    <a:pt x="368" y="262"/>
                  </a:lnTo>
                  <a:lnTo>
                    <a:pt x="368" y="262"/>
                  </a:lnTo>
                  <a:lnTo>
                    <a:pt x="372" y="266"/>
                  </a:lnTo>
                  <a:lnTo>
                    <a:pt x="373" y="270"/>
                  </a:lnTo>
                  <a:lnTo>
                    <a:pt x="373" y="270"/>
                  </a:lnTo>
                  <a:lnTo>
                    <a:pt x="373" y="273"/>
                  </a:lnTo>
                  <a:lnTo>
                    <a:pt x="371" y="277"/>
                  </a:lnTo>
                  <a:lnTo>
                    <a:pt x="371" y="277"/>
                  </a:lnTo>
                  <a:close/>
                  <a:moveTo>
                    <a:pt x="363" y="216"/>
                  </a:moveTo>
                  <a:lnTo>
                    <a:pt x="363" y="216"/>
                  </a:lnTo>
                  <a:lnTo>
                    <a:pt x="360" y="219"/>
                  </a:lnTo>
                  <a:lnTo>
                    <a:pt x="356" y="220"/>
                  </a:lnTo>
                  <a:lnTo>
                    <a:pt x="79" y="254"/>
                  </a:lnTo>
                  <a:lnTo>
                    <a:pt x="79" y="254"/>
                  </a:lnTo>
                  <a:lnTo>
                    <a:pt x="76" y="254"/>
                  </a:lnTo>
                  <a:lnTo>
                    <a:pt x="72" y="251"/>
                  </a:lnTo>
                  <a:lnTo>
                    <a:pt x="72" y="251"/>
                  </a:lnTo>
                  <a:lnTo>
                    <a:pt x="70" y="248"/>
                  </a:lnTo>
                  <a:lnTo>
                    <a:pt x="68" y="245"/>
                  </a:lnTo>
                  <a:lnTo>
                    <a:pt x="68" y="245"/>
                  </a:lnTo>
                  <a:lnTo>
                    <a:pt x="68" y="241"/>
                  </a:lnTo>
                  <a:lnTo>
                    <a:pt x="71" y="237"/>
                  </a:lnTo>
                  <a:lnTo>
                    <a:pt x="71" y="237"/>
                  </a:lnTo>
                  <a:lnTo>
                    <a:pt x="73" y="234"/>
                  </a:lnTo>
                  <a:lnTo>
                    <a:pt x="77" y="233"/>
                  </a:lnTo>
                  <a:lnTo>
                    <a:pt x="353" y="199"/>
                  </a:lnTo>
                  <a:lnTo>
                    <a:pt x="353" y="199"/>
                  </a:lnTo>
                  <a:lnTo>
                    <a:pt x="358" y="199"/>
                  </a:lnTo>
                  <a:lnTo>
                    <a:pt x="361" y="201"/>
                  </a:lnTo>
                  <a:lnTo>
                    <a:pt x="361" y="201"/>
                  </a:lnTo>
                  <a:lnTo>
                    <a:pt x="364" y="205"/>
                  </a:lnTo>
                  <a:lnTo>
                    <a:pt x="365" y="208"/>
                  </a:lnTo>
                  <a:lnTo>
                    <a:pt x="365" y="208"/>
                  </a:lnTo>
                  <a:lnTo>
                    <a:pt x="365" y="212"/>
                  </a:lnTo>
                  <a:lnTo>
                    <a:pt x="363" y="216"/>
                  </a:lnTo>
                  <a:lnTo>
                    <a:pt x="363" y="216"/>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44"/>
            <p:cNvSpPr>
              <a:spLocks noEditPoints="1"/>
            </p:cNvSpPr>
            <p:nvPr/>
          </p:nvSpPr>
          <p:spPr bwMode="auto">
            <a:xfrm>
              <a:off x="5699125" y="2820988"/>
              <a:ext cx="214313" cy="231775"/>
            </a:xfrm>
            <a:custGeom>
              <a:avLst/>
              <a:gdLst>
                <a:gd name="T0" fmla="*/ 85 w 269"/>
                <a:gd name="T1" fmla="*/ 0 h 292"/>
                <a:gd name="T2" fmla="*/ 70 w 269"/>
                <a:gd name="T3" fmla="*/ 4 h 292"/>
                <a:gd name="T4" fmla="*/ 60 w 269"/>
                <a:gd name="T5" fmla="*/ 13 h 292"/>
                <a:gd name="T6" fmla="*/ 1 w 269"/>
                <a:gd name="T7" fmla="*/ 227 h 292"/>
                <a:gd name="T8" fmla="*/ 1 w 269"/>
                <a:gd name="T9" fmla="*/ 242 h 292"/>
                <a:gd name="T10" fmla="*/ 9 w 269"/>
                <a:gd name="T11" fmla="*/ 254 h 292"/>
                <a:gd name="T12" fmla="*/ 131 w 269"/>
                <a:gd name="T13" fmla="*/ 290 h 292"/>
                <a:gd name="T14" fmla="*/ 133 w 269"/>
                <a:gd name="T15" fmla="*/ 291 h 292"/>
                <a:gd name="T16" fmla="*/ 149 w 269"/>
                <a:gd name="T17" fmla="*/ 292 h 292"/>
                <a:gd name="T18" fmla="*/ 159 w 269"/>
                <a:gd name="T19" fmla="*/ 289 h 292"/>
                <a:gd name="T20" fmla="*/ 172 w 269"/>
                <a:gd name="T21" fmla="*/ 280 h 292"/>
                <a:gd name="T22" fmla="*/ 181 w 269"/>
                <a:gd name="T23" fmla="*/ 265 h 292"/>
                <a:gd name="T24" fmla="*/ 189 w 269"/>
                <a:gd name="T25" fmla="*/ 267 h 292"/>
                <a:gd name="T26" fmla="*/ 206 w 269"/>
                <a:gd name="T27" fmla="*/ 263 h 292"/>
                <a:gd name="T28" fmla="*/ 210 w 269"/>
                <a:gd name="T29" fmla="*/ 261 h 292"/>
                <a:gd name="T30" fmla="*/ 216 w 269"/>
                <a:gd name="T31" fmla="*/ 257 h 292"/>
                <a:gd name="T32" fmla="*/ 268 w 269"/>
                <a:gd name="T33" fmla="*/ 76 h 292"/>
                <a:gd name="T34" fmla="*/ 269 w 269"/>
                <a:gd name="T35" fmla="*/ 67 h 292"/>
                <a:gd name="T36" fmla="*/ 263 w 269"/>
                <a:gd name="T37" fmla="*/ 52 h 292"/>
                <a:gd name="T38" fmla="*/ 249 w 269"/>
                <a:gd name="T39" fmla="*/ 45 h 292"/>
                <a:gd name="T40" fmla="*/ 204 w 269"/>
                <a:gd name="T41" fmla="*/ 240 h 292"/>
                <a:gd name="T42" fmla="*/ 201 w 269"/>
                <a:gd name="T43" fmla="*/ 246 h 292"/>
                <a:gd name="T44" fmla="*/ 197 w 269"/>
                <a:gd name="T45" fmla="*/ 248 h 292"/>
                <a:gd name="T46" fmla="*/ 188 w 269"/>
                <a:gd name="T47" fmla="*/ 248 h 292"/>
                <a:gd name="T48" fmla="*/ 181 w 269"/>
                <a:gd name="T49" fmla="*/ 246 h 292"/>
                <a:gd name="T50" fmla="*/ 172 w 269"/>
                <a:gd name="T51" fmla="*/ 245 h 292"/>
                <a:gd name="T52" fmla="*/ 167 w 269"/>
                <a:gd name="T53" fmla="*/ 251 h 292"/>
                <a:gd name="T54" fmla="*/ 166 w 269"/>
                <a:gd name="T55" fmla="*/ 256 h 292"/>
                <a:gd name="T56" fmla="*/ 156 w 269"/>
                <a:gd name="T57" fmla="*/ 271 h 292"/>
                <a:gd name="T58" fmla="*/ 151 w 269"/>
                <a:gd name="T59" fmla="*/ 273 h 292"/>
                <a:gd name="T60" fmla="*/ 147 w 269"/>
                <a:gd name="T61" fmla="*/ 274 h 292"/>
                <a:gd name="T62" fmla="*/ 138 w 269"/>
                <a:gd name="T63" fmla="*/ 273 h 292"/>
                <a:gd name="T64" fmla="*/ 135 w 269"/>
                <a:gd name="T65" fmla="*/ 273 h 292"/>
                <a:gd name="T66" fmla="*/ 21 w 269"/>
                <a:gd name="T67" fmla="*/ 240 h 292"/>
                <a:gd name="T68" fmla="*/ 18 w 269"/>
                <a:gd name="T69" fmla="*/ 233 h 292"/>
                <a:gd name="T70" fmla="*/ 78 w 269"/>
                <a:gd name="T71" fmla="*/ 21 h 292"/>
                <a:gd name="T72" fmla="*/ 85 w 269"/>
                <a:gd name="T73" fmla="*/ 18 h 292"/>
                <a:gd name="T74" fmla="*/ 111 w 269"/>
                <a:gd name="T75" fmla="*/ 29 h 292"/>
                <a:gd name="T76" fmla="*/ 111 w 269"/>
                <a:gd name="T77" fmla="*/ 36 h 292"/>
                <a:gd name="T78" fmla="*/ 116 w 269"/>
                <a:gd name="T79" fmla="*/ 46 h 292"/>
                <a:gd name="T80" fmla="*/ 124 w 269"/>
                <a:gd name="T81" fmla="*/ 51 h 292"/>
                <a:gd name="T82" fmla="*/ 132 w 269"/>
                <a:gd name="T83" fmla="*/ 51 h 292"/>
                <a:gd name="T84" fmla="*/ 141 w 269"/>
                <a:gd name="T85" fmla="*/ 47 h 292"/>
                <a:gd name="T86" fmla="*/ 146 w 269"/>
                <a:gd name="T87" fmla="*/ 38 h 292"/>
                <a:gd name="T88" fmla="*/ 188 w 269"/>
                <a:gd name="T89" fmla="*/ 46 h 292"/>
                <a:gd name="T90" fmla="*/ 186 w 269"/>
                <a:gd name="T91" fmla="*/ 49 h 292"/>
                <a:gd name="T92" fmla="*/ 186 w 269"/>
                <a:gd name="T93" fmla="*/ 60 h 292"/>
                <a:gd name="T94" fmla="*/ 192 w 269"/>
                <a:gd name="T95" fmla="*/ 69 h 292"/>
                <a:gd name="T96" fmla="*/ 198 w 269"/>
                <a:gd name="T97" fmla="*/ 72 h 292"/>
                <a:gd name="T98" fmla="*/ 209 w 269"/>
                <a:gd name="T99" fmla="*/ 72 h 292"/>
                <a:gd name="T100" fmla="*/ 218 w 269"/>
                <a:gd name="T101" fmla="*/ 65 h 292"/>
                <a:gd name="T102" fmla="*/ 221 w 269"/>
                <a:gd name="T103" fmla="*/ 59 h 292"/>
                <a:gd name="T104" fmla="*/ 245 w 269"/>
                <a:gd name="T105" fmla="*/ 62 h 292"/>
                <a:gd name="T106" fmla="*/ 251 w 269"/>
                <a:gd name="T107" fmla="*/ 6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92">
                  <a:moveTo>
                    <a:pt x="90" y="0"/>
                  </a:moveTo>
                  <a:lnTo>
                    <a:pt x="90" y="0"/>
                  </a:lnTo>
                  <a:lnTo>
                    <a:pt x="85" y="0"/>
                  </a:lnTo>
                  <a:lnTo>
                    <a:pt x="80" y="0"/>
                  </a:lnTo>
                  <a:lnTo>
                    <a:pt x="76" y="1"/>
                  </a:lnTo>
                  <a:lnTo>
                    <a:pt x="70" y="4"/>
                  </a:lnTo>
                  <a:lnTo>
                    <a:pt x="67" y="6"/>
                  </a:lnTo>
                  <a:lnTo>
                    <a:pt x="64" y="9"/>
                  </a:lnTo>
                  <a:lnTo>
                    <a:pt x="60" y="13"/>
                  </a:lnTo>
                  <a:lnTo>
                    <a:pt x="58" y="19"/>
                  </a:lnTo>
                  <a:lnTo>
                    <a:pt x="1" y="227"/>
                  </a:lnTo>
                  <a:lnTo>
                    <a:pt x="1" y="227"/>
                  </a:lnTo>
                  <a:lnTo>
                    <a:pt x="0" y="233"/>
                  </a:lnTo>
                  <a:lnTo>
                    <a:pt x="0" y="238"/>
                  </a:lnTo>
                  <a:lnTo>
                    <a:pt x="1" y="242"/>
                  </a:lnTo>
                  <a:lnTo>
                    <a:pt x="3" y="247"/>
                  </a:lnTo>
                  <a:lnTo>
                    <a:pt x="6" y="251"/>
                  </a:lnTo>
                  <a:lnTo>
                    <a:pt x="9" y="254"/>
                  </a:lnTo>
                  <a:lnTo>
                    <a:pt x="14" y="258"/>
                  </a:lnTo>
                  <a:lnTo>
                    <a:pt x="19" y="260"/>
                  </a:lnTo>
                  <a:lnTo>
                    <a:pt x="131" y="290"/>
                  </a:lnTo>
                  <a:lnTo>
                    <a:pt x="131" y="290"/>
                  </a:lnTo>
                  <a:lnTo>
                    <a:pt x="131" y="290"/>
                  </a:lnTo>
                  <a:lnTo>
                    <a:pt x="133" y="291"/>
                  </a:lnTo>
                  <a:lnTo>
                    <a:pt x="133" y="291"/>
                  </a:lnTo>
                  <a:lnTo>
                    <a:pt x="143" y="292"/>
                  </a:lnTo>
                  <a:lnTo>
                    <a:pt x="149" y="292"/>
                  </a:lnTo>
                  <a:lnTo>
                    <a:pt x="157" y="290"/>
                  </a:lnTo>
                  <a:lnTo>
                    <a:pt x="157" y="290"/>
                  </a:lnTo>
                  <a:lnTo>
                    <a:pt x="159" y="289"/>
                  </a:lnTo>
                  <a:lnTo>
                    <a:pt x="159" y="289"/>
                  </a:lnTo>
                  <a:lnTo>
                    <a:pt x="167" y="286"/>
                  </a:lnTo>
                  <a:lnTo>
                    <a:pt x="172" y="280"/>
                  </a:lnTo>
                  <a:lnTo>
                    <a:pt x="178" y="273"/>
                  </a:lnTo>
                  <a:lnTo>
                    <a:pt x="181" y="265"/>
                  </a:lnTo>
                  <a:lnTo>
                    <a:pt x="181" y="265"/>
                  </a:lnTo>
                  <a:lnTo>
                    <a:pt x="182" y="266"/>
                  </a:lnTo>
                  <a:lnTo>
                    <a:pt x="182" y="266"/>
                  </a:lnTo>
                  <a:lnTo>
                    <a:pt x="189" y="267"/>
                  </a:lnTo>
                  <a:lnTo>
                    <a:pt x="195" y="267"/>
                  </a:lnTo>
                  <a:lnTo>
                    <a:pt x="201" y="265"/>
                  </a:lnTo>
                  <a:lnTo>
                    <a:pt x="206" y="263"/>
                  </a:lnTo>
                  <a:lnTo>
                    <a:pt x="207" y="263"/>
                  </a:lnTo>
                  <a:lnTo>
                    <a:pt x="210" y="261"/>
                  </a:lnTo>
                  <a:lnTo>
                    <a:pt x="210" y="261"/>
                  </a:lnTo>
                  <a:lnTo>
                    <a:pt x="211" y="260"/>
                  </a:lnTo>
                  <a:lnTo>
                    <a:pt x="211" y="260"/>
                  </a:lnTo>
                  <a:lnTo>
                    <a:pt x="216" y="257"/>
                  </a:lnTo>
                  <a:lnTo>
                    <a:pt x="218" y="252"/>
                  </a:lnTo>
                  <a:lnTo>
                    <a:pt x="221" y="245"/>
                  </a:lnTo>
                  <a:lnTo>
                    <a:pt x="268" y="76"/>
                  </a:lnTo>
                  <a:lnTo>
                    <a:pt x="268" y="76"/>
                  </a:lnTo>
                  <a:lnTo>
                    <a:pt x="269" y="71"/>
                  </a:lnTo>
                  <a:lnTo>
                    <a:pt x="269" y="67"/>
                  </a:lnTo>
                  <a:lnTo>
                    <a:pt x="268" y="61"/>
                  </a:lnTo>
                  <a:lnTo>
                    <a:pt x="266" y="57"/>
                  </a:lnTo>
                  <a:lnTo>
                    <a:pt x="263" y="52"/>
                  </a:lnTo>
                  <a:lnTo>
                    <a:pt x="259" y="49"/>
                  </a:lnTo>
                  <a:lnTo>
                    <a:pt x="255" y="47"/>
                  </a:lnTo>
                  <a:lnTo>
                    <a:pt x="249" y="45"/>
                  </a:lnTo>
                  <a:lnTo>
                    <a:pt x="90" y="0"/>
                  </a:lnTo>
                  <a:close/>
                  <a:moveTo>
                    <a:pt x="251" y="72"/>
                  </a:moveTo>
                  <a:lnTo>
                    <a:pt x="204" y="240"/>
                  </a:lnTo>
                  <a:lnTo>
                    <a:pt x="204" y="240"/>
                  </a:lnTo>
                  <a:lnTo>
                    <a:pt x="203" y="244"/>
                  </a:lnTo>
                  <a:lnTo>
                    <a:pt x="201" y="246"/>
                  </a:lnTo>
                  <a:lnTo>
                    <a:pt x="201" y="246"/>
                  </a:lnTo>
                  <a:lnTo>
                    <a:pt x="199" y="246"/>
                  </a:lnTo>
                  <a:lnTo>
                    <a:pt x="197" y="248"/>
                  </a:lnTo>
                  <a:lnTo>
                    <a:pt x="197" y="248"/>
                  </a:lnTo>
                  <a:lnTo>
                    <a:pt x="193" y="249"/>
                  </a:lnTo>
                  <a:lnTo>
                    <a:pt x="188" y="248"/>
                  </a:lnTo>
                  <a:lnTo>
                    <a:pt x="188" y="248"/>
                  </a:lnTo>
                  <a:lnTo>
                    <a:pt x="184" y="247"/>
                  </a:lnTo>
                  <a:lnTo>
                    <a:pt x="181" y="246"/>
                  </a:lnTo>
                  <a:lnTo>
                    <a:pt x="181" y="246"/>
                  </a:lnTo>
                  <a:lnTo>
                    <a:pt x="177" y="244"/>
                  </a:lnTo>
                  <a:lnTo>
                    <a:pt x="172" y="245"/>
                  </a:lnTo>
                  <a:lnTo>
                    <a:pt x="172" y="245"/>
                  </a:lnTo>
                  <a:lnTo>
                    <a:pt x="168" y="247"/>
                  </a:lnTo>
                  <a:lnTo>
                    <a:pt x="167" y="251"/>
                  </a:lnTo>
                  <a:lnTo>
                    <a:pt x="167" y="251"/>
                  </a:lnTo>
                  <a:lnTo>
                    <a:pt x="166" y="256"/>
                  </a:lnTo>
                  <a:lnTo>
                    <a:pt x="166" y="256"/>
                  </a:lnTo>
                  <a:lnTo>
                    <a:pt x="164" y="262"/>
                  </a:lnTo>
                  <a:lnTo>
                    <a:pt x="160" y="266"/>
                  </a:lnTo>
                  <a:lnTo>
                    <a:pt x="156" y="271"/>
                  </a:lnTo>
                  <a:lnTo>
                    <a:pt x="152" y="273"/>
                  </a:lnTo>
                  <a:lnTo>
                    <a:pt x="152" y="273"/>
                  </a:lnTo>
                  <a:lnTo>
                    <a:pt x="151" y="273"/>
                  </a:lnTo>
                  <a:lnTo>
                    <a:pt x="151" y="273"/>
                  </a:lnTo>
                  <a:lnTo>
                    <a:pt x="151" y="273"/>
                  </a:lnTo>
                  <a:lnTo>
                    <a:pt x="147" y="274"/>
                  </a:lnTo>
                  <a:lnTo>
                    <a:pt x="144" y="274"/>
                  </a:lnTo>
                  <a:lnTo>
                    <a:pt x="138" y="273"/>
                  </a:lnTo>
                  <a:lnTo>
                    <a:pt x="138" y="273"/>
                  </a:lnTo>
                  <a:lnTo>
                    <a:pt x="135" y="273"/>
                  </a:lnTo>
                  <a:lnTo>
                    <a:pt x="135" y="273"/>
                  </a:lnTo>
                  <a:lnTo>
                    <a:pt x="135" y="273"/>
                  </a:lnTo>
                  <a:lnTo>
                    <a:pt x="23" y="241"/>
                  </a:lnTo>
                  <a:lnTo>
                    <a:pt x="23" y="241"/>
                  </a:lnTo>
                  <a:lnTo>
                    <a:pt x="21" y="240"/>
                  </a:lnTo>
                  <a:lnTo>
                    <a:pt x="19" y="238"/>
                  </a:lnTo>
                  <a:lnTo>
                    <a:pt x="18" y="236"/>
                  </a:lnTo>
                  <a:lnTo>
                    <a:pt x="18" y="233"/>
                  </a:lnTo>
                  <a:lnTo>
                    <a:pt x="77" y="23"/>
                  </a:lnTo>
                  <a:lnTo>
                    <a:pt x="77" y="23"/>
                  </a:lnTo>
                  <a:lnTo>
                    <a:pt x="78" y="21"/>
                  </a:lnTo>
                  <a:lnTo>
                    <a:pt x="80" y="19"/>
                  </a:lnTo>
                  <a:lnTo>
                    <a:pt x="82" y="18"/>
                  </a:lnTo>
                  <a:lnTo>
                    <a:pt x="85" y="18"/>
                  </a:lnTo>
                  <a:lnTo>
                    <a:pt x="113" y="26"/>
                  </a:lnTo>
                  <a:lnTo>
                    <a:pt x="113" y="26"/>
                  </a:lnTo>
                  <a:lnTo>
                    <a:pt x="111" y="29"/>
                  </a:lnTo>
                  <a:lnTo>
                    <a:pt x="111" y="29"/>
                  </a:lnTo>
                  <a:lnTo>
                    <a:pt x="111" y="33"/>
                  </a:lnTo>
                  <a:lnTo>
                    <a:pt x="111" y="36"/>
                  </a:lnTo>
                  <a:lnTo>
                    <a:pt x="113" y="39"/>
                  </a:lnTo>
                  <a:lnTo>
                    <a:pt x="114" y="43"/>
                  </a:lnTo>
                  <a:lnTo>
                    <a:pt x="116" y="46"/>
                  </a:lnTo>
                  <a:lnTo>
                    <a:pt x="118" y="48"/>
                  </a:lnTo>
                  <a:lnTo>
                    <a:pt x="121" y="50"/>
                  </a:lnTo>
                  <a:lnTo>
                    <a:pt x="124" y="51"/>
                  </a:lnTo>
                  <a:lnTo>
                    <a:pt x="124" y="51"/>
                  </a:lnTo>
                  <a:lnTo>
                    <a:pt x="128" y="51"/>
                  </a:lnTo>
                  <a:lnTo>
                    <a:pt x="132" y="51"/>
                  </a:lnTo>
                  <a:lnTo>
                    <a:pt x="135" y="51"/>
                  </a:lnTo>
                  <a:lnTo>
                    <a:pt x="139" y="49"/>
                  </a:lnTo>
                  <a:lnTo>
                    <a:pt x="141" y="47"/>
                  </a:lnTo>
                  <a:lnTo>
                    <a:pt x="143" y="45"/>
                  </a:lnTo>
                  <a:lnTo>
                    <a:pt x="145" y="42"/>
                  </a:lnTo>
                  <a:lnTo>
                    <a:pt x="146" y="38"/>
                  </a:lnTo>
                  <a:lnTo>
                    <a:pt x="146" y="38"/>
                  </a:lnTo>
                  <a:lnTo>
                    <a:pt x="147" y="35"/>
                  </a:lnTo>
                  <a:lnTo>
                    <a:pt x="188" y="46"/>
                  </a:lnTo>
                  <a:lnTo>
                    <a:pt x="188" y="46"/>
                  </a:lnTo>
                  <a:lnTo>
                    <a:pt x="186" y="49"/>
                  </a:lnTo>
                  <a:lnTo>
                    <a:pt x="186" y="49"/>
                  </a:lnTo>
                  <a:lnTo>
                    <a:pt x="185" y="54"/>
                  </a:lnTo>
                  <a:lnTo>
                    <a:pt x="185" y="57"/>
                  </a:lnTo>
                  <a:lnTo>
                    <a:pt x="186" y="60"/>
                  </a:lnTo>
                  <a:lnTo>
                    <a:pt x="188" y="63"/>
                  </a:lnTo>
                  <a:lnTo>
                    <a:pt x="190" y="67"/>
                  </a:lnTo>
                  <a:lnTo>
                    <a:pt x="192" y="69"/>
                  </a:lnTo>
                  <a:lnTo>
                    <a:pt x="195" y="71"/>
                  </a:lnTo>
                  <a:lnTo>
                    <a:pt x="198" y="72"/>
                  </a:lnTo>
                  <a:lnTo>
                    <a:pt x="198" y="72"/>
                  </a:lnTo>
                  <a:lnTo>
                    <a:pt x="203" y="72"/>
                  </a:lnTo>
                  <a:lnTo>
                    <a:pt x="206" y="72"/>
                  </a:lnTo>
                  <a:lnTo>
                    <a:pt x="209" y="72"/>
                  </a:lnTo>
                  <a:lnTo>
                    <a:pt x="213" y="70"/>
                  </a:lnTo>
                  <a:lnTo>
                    <a:pt x="216" y="68"/>
                  </a:lnTo>
                  <a:lnTo>
                    <a:pt x="218" y="65"/>
                  </a:lnTo>
                  <a:lnTo>
                    <a:pt x="220" y="62"/>
                  </a:lnTo>
                  <a:lnTo>
                    <a:pt x="221" y="59"/>
                  </a:lnTo>
                  <a:lnTo>
                    <a:pt x="221" y="59"/>
                  </a:lnTo>
                  <a:lnTo>
                    <a:pt x="221" y="56"/>
                  </a:lnTo>
                  <a:lnTo>
                    <a:pt x="245" y="62"/>
                  </a:lnTo>
                  <a:lnTo>
                    <a:pt x="245" y="62"/>
                  </a:lnTo>
                  <a:lnTo>
                    <a:pt x="247" y="63"/>
                  </a:lnTo>
                  <a:lnTo>
                    <a:pt x="249" y="65"/>
                  </a:lnTo>
                  <a:lnTo>
                    <a:pt x="251" y="69"/>
                  </a:lnTo>
                  <a:lnTo>
                    <a:pt x="251" y="72"/>
                  </a:lnTo>
                  <a:lnTo>
                    <a:pt x="251" y="72"/>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45"/>
            <p:cNvSpPr>
              <a:spLocks/>
            </p:cNvSpPr>
            <p:nvPr/>
          </p:nvSpPr>
          <p:spPr bwMode="auto">
            <a:xfrm>
              <a:off x="5741988" y="2890838"/>
              <a:ext cx="71438" cy="88900"/>
            </a:xfrm>
            <a:custGeom>
              <a:avLst/>
              <a:gdLst>
                <a:gd name="T0" fmla="*/ 74 w 90"/>
                <a:gd name="T1" fmla="*/ 59 h 111"/>
                <a:gd name="T2" fmla="*/ 84 w 90"/>
                <a:gd name="T3" fmla="*/ 51 h 111"/>
                <a:gd name="T4" fmla="*/ 89 w 90"/>
                <a:gd name="T5" fmla="*/ 40 h 111"/>
                <a:gd name="T6" fmla="*/ 90 w 90"/>
                <a:gd name="T7" fmla="*/ 35 h 111"/>
                <a:gd name="T8" fmla="*/ 89 w 90"/>
                <a:gd name="T9" fmla="*/ 23 h 111"/>
                <a:gd name="T10" fmla="*/ 86 w 90"/>
                <a:gd name="T11" fmla="*/ 18 h 111"/>
                <a:gd name="T12" fmla="*/ 76 w 90"/>
                <a:gd name="T13" fmla="*/ 9 h 111"/>
                <a:gd name="T14" fmla="*/ 63 w 90"/>
                <a:gd name="T15" fmla="*/ 2 h 111"/>
                <a:gd name="T16" fmla="*/ 63 w 90"/>
                <a:gd name="T17" fmla="*/ 2 h 111"/>
                <a:gd name="T18" fmla="*/ 53 w 90"/>
                <a:gd name="T19" fmla="*/ 0 h 111"/>
                <a:gd name="T20" fmla="*/ 37 w 90"/>
                <a:gd name="T21" fmla="*/ 0 h 111"/>
                <a:gd name="T22" fmla="*/ 30 w 90"/>
                <a:gd name="T23" fmla="*/ 2 h 111"/>
                <a:gd name="T24" fmla="*/ 27 w 90"/>
                <a:gd name="T25" fmla="*/ 8 h 111"/>
                <a:gd name="T26" fmla="*/ 27 w 90"/>
                <a:gd name="T27" fmla="*/ 22 h 111"/>
                <a:gd name="T28" fmla="*/ 29 w 90"/>
                <a:gd name="T29" fmla="*/ 26 h 111"/>
                <a:gd name="T30" fmla="*/ 31 w 90"/>
                <a:gd name="T31" fmla="*/ 27 h 111"/>
                <a:gd name="T32" fmla="*/ 35 w 90"/>
                <a:gd name="T33" fmla="*/ 26 h 111"/>
                <a:gd name="T34" fmla="*/ 42 w 90"/>
                <a:gd name="T35" fmla="*/ 25 h 111"/>
                <a:gd name="T36" fmla="*/ 52 w 90"/>
                <a:gd name="T37" fmla="*/ 26 h 111"/>
                <a:gd name="T38" fmla="*/ 52 w 90"/>
                <a:gd name="T39" fmla="*/ 26 h 111"/>
                <a:gd name="T40" fmla="*/ 56 w 90"/>
                <a:gd name="T41" fmla="*/ 29 h 111"/>
                <a:gd name="T42" fmla="*/ 60 w 90"/>
                <a:gd name="T43" fmla="*/ 33 h 111"/>
                <a:gd name="T44" fmla="*/ 60 w 90"/>
                <a:gd name="T45" fmla="*/ 35 h 111"/>
                <a:gd name="T46" fmla="*/ 54 w 90"/>
                <a:gd name="T47" fmla="*/ 39 h 111"/>
                <a:gd name="T48" fmla="*/ 50 w 90"/>
                <a:gd name="T49" fmla="*/ 40 h 111"/>
                <a:gd name="T50" fmla="*/ 44 w 90"/>
                <a:gd name="T51" fmla="*/ 39 h 111"/>
                <a:gd name="T52" fmla="*/ 37 w 90"/>
                <a:gd name="T53" fmla="*/ 37 h 111"/>
                <a:gd name="T54" fmla="*/ 35 w 90"/>
                <a:gd name="T55" fmla="*/ 37 h 111"/>
                <a:gd name="T56" fmla="*/ 32 w 90"/>
                <a:gd name="T57" fmla="*/ 38 h 111"/>
                <a:gd name="T58" fmla="*/ 29 w 90"/>
                <a:gd name="T59" fmla="*/ 42 h 111"/>
                <a:gd name="T60" fmla="*/ 26 w 90"/>
                <a:gd name="T61" fmla="*/ 55 h 111"/>
                <a:gd name="T62" fmla="*/ 27 w 90"/>
                <a:gd name="T63" fmla="*/ 59 h 111"/>
                <a:gd name="T64" fmla="*/ 28 w 90"/>
                <a:gd name="T65" fmla="*/ 60 h 111"/>
                <a:gd name="T66" fmla="*/ 38 w 90"/>
                <a:gd name="T67" fmla="*/ 63 h 111"/>
                <a:gd name="T68" fmla="*/ 38 w 90"/>
                <a:gd name="T69" fmla="*/ 63 h 111"/>
                <a:gd name="T70" fmla="*/ 44 w 90"/>
                <a:gd name="T71" fmla="*/ 65 h 111"/>
                <a:gd name="T72" fmla="*/ 49 w 90"/>
                <a:gd name="T73" fmla="*/ 70 h 111"/>
                <a:gd name="T74" fmla="*/ 51 w 90"/>
                <a:gd name="T75" fmla="*/ 78 h 111"/>
                <a:gd name="T76" fmla="*/ 51 w 90"/>
                <a:gd name="T77" fmla="*/ 78 h 111"/>
                <a:gd name="T78" fmla="*/ 50 w 90"/>
                <a:gd name="T79" fmla="*/ 82 h 111"/>
                <a:gd name="T80" fmla="*/ 42 w 90"/>
                <a:gd name="T81" fmla="*/ 85 h 111"/>
                <a:gd name="T82" fmla="*/ 35 w 90"/>
                <a:gd name="T83" fmla="*/ 84 h 111"/>
                <a:gd name="T84" fmla="*/ 35 w 90"/>
                <a:gd name="T85" fmla="*/ 84 h 111"/>
                <a:gd name="T86" fmla="*/ 24 w 90"/>
                <a:gd name="T87" fmla="*/ 80 h 111"/>
                <a:gd name="T88" fmla="*/ 17 w 90"/>
                <a:gd name="T89" fmla="*/ 74 h 111"/>
                <a:gd name="T90" fmla="*/ 15 w 90"/>
                <a:gd name="T91" fmla="*/ 72 h 111"/>
                <a:gd name="T92" fmla="*/ 13 w 90"/>
                <a:gd name="T93" fmla="*/ 72 h 111"/>
                <a:gd name="T94" fmla="*/ 9 w 90"/>
                <a:gd name="T95" fmla="*/ 75 h 111"/>
                <a:gd name="T96" fmla="*/ 1 w 90"/>
                <a:gd name="T97" fmla="*/ 87 h 111"/>
                <a:gd name="T98" fmla="*/ 2 w 90"/>
                <a:gd name="T99" fmla="*/ 94 h 111"/>
                <a:gd name="T100" fmla="*/ 6 w 90"/>
                <a:gd name="T101" fmla="*/ 98 h 111"/>
                <a:gd name="T102" fmla="*/ 21 w 90"/>
                <a:gd name="T103" fmla="*/ 107 h 111"/>
                <a:gd name="T104" fmla="*/ 29 w 90"/>
                <a:gd name="T105" fmla="*/ 109 h 111"/>
                <a:gd name="T106" fmla="*/ 29 w 90"/>
                <a:gd name="T107" fmla="*/ 109 h 111"/>
                <a:gd name="T108" fmla="*/ 47 w 90"/>
                <a:gd name="T109" fmla="*/ 111 h 111"/>
                <a:gd name="T110" fmla="*/ 62 w 90"/>
                <a:gd name="T111" fmla="*/ 108 h 111"/>
                <a:gd name="T112" fmla="*/ 68 w 90"/>
                <a:gd name="T113" fmla="*/ 105 h 111"/>
                <a:gd name="T114" fmla="*/ 77 w 90"/>
                <a:gd name="T115" fmla="*/ 94 h 111"/>
                <a:gd name="T116" fmla="*/ 80 w 90"/>
                <a:gd name="T117" fmla="*/ 87 h 111"/>
                <a:gd name="T118" fmla="*/ 80 w 90"/>
                <a:gd name="T119" fmla="*/ 72 h 111"/>
                <a:gd name="T120" fmla="*/ 74 w 90"/>
                <a:gd name="T121" fmla="*/ 5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111">
                  <a:moveTo>
                    <a:pt x="74" y="59"/>
                  </a:moveTo>
                  <a:lnTo>
                    <a:pt x="74" y="59"/>
                  </a:lnTo>
                  <a:lnTo>
                    <a:pt x="79" y="56"/>
                  </a:lnTo>
                  <a:lnTo>
                    <a:pt x="84" y="51"/>
                  </a:lnTo>
                  <a:lnTo>
                    <a:pt x="87" y="46"/>
                  </a:lnTo>
                  <a:lnTo>
                    <a:pt x="89" y="40"/>
                  </a:lnTo>
                  <a:lnTo>
                    <a:pt x="89" y="40"/>
                  </a:lnTo>
                  <a:lnTo>
                    <a:pt x="90" y="35"/>
                  </a:lnTo>
                  <a:lnTo>
                    <a:pt x="90" y="29"/>
                  </a:lnTo>
                  <a:lnTo>
                    <a:pt x="89" y="23"/>
                  </a:lnTo>
                  <a:lnTo>
                    <a:pt x="86" y="18"/>
                  </a:lnTo>
                  <a:lnTo>
                    <a:pt x="86" y="18"/>
                  </a:lnTo>
                  <a:lnTo>
                    <a:pt x="81" y="13"/>
                  </a:lnTo>
                  <a:lnTo>
                    <a:pt x="76" y="9"/>
                  </a:lnTo>
                  <a:lnTo>
                    <a:pt x="70" y="6"/>
                  </a:lnTo>
                  <a:lnTo>
                    <a:pt x="63" y="2"/>
                  </a:lnTo>
                  <a:lnTo>
                    <a:pt x="63" y="2"/>
                  </a:lnTo>
                  <a:lnTo>
                    <a:pt x="63" y="2"/>
                  </a:lnTo>
                  <a:lnTo>
                    <a:pt x="63" y="2"/>
                  </a:lnTo>
                  <a:lnTo>
                    <a:pt x="53" y="0"/>
                  </a:lnTo>
                  <a:lnTo>
                    <a:pt x="44" y="0"/>
                  </a:lnTo>
                  <a:lnTo>
                    <a:pt x="37" y="0"/>
                  </a:lnTo>
                  <a:lnTo>
                    <a:pt x="30" y="2"/>
                  </a:lnTo>
                  <a:lnTo>
                    <a:pt x="30" y="2"/>
                  </a:lnTo>
                  <a:lnTo>
                    <a:pt x="27" y="5"/>
                  </a:lnTo>
                  <a:lnTo>
                    <a:pt x="27" y="8"/>
                  </a:lnTo>
                  <a:lnTo>
                    <a:pt x="27" y="22"/>
                  </a:lnTo>
                  <a:lnTo>
                    <a:pt x="27" y="22"/>
                  </a:lnTo>
                  <a:lnTo>
                    <a:pt x="28" y="24"/>
                  </a:lnTo>
                  <a:lnTo>
                    <a:pt x="29" y="26"/>
                  </a:lnTo>
                  <a:lnTo>
                    <a:pt x="29" y="26"/>
                  </a:lnTo>
                  <a:lnTo>
                    <a:pt x="31" y="27"/>
                  </a:lnTo>
                  <a:lnTo>
                    <a:pt x="31" y="27"/>
                  </a:lnTo>
                  <a:lnTo>
                    <a:pt x="35" y="26"/>
                  </a:lnTo>
                  <a:lnTo>
                    <a:pt x="35" y="26"/>
                  </a:lnTo>
                  <a:lnTo>
                    <a:pt x="42" y="25"/>
                  </a:lnTo>
                  <a:lnTo>
                    <a:pt x="47" y="25"/>
                  </a:lnTo>
                  <a:lnTo>
                    <a:pt x="52" y="26"/>
                  </a:lnTo>
                  <a:lnTo>
                    <a:pt x="52" y="26"/>
                  </a:lnTo>
                  <a:lnTo>
                    <a:pt x="52" y="26"/>
                  </a:lnTo>
                  <a:lnTo>
                    <a:pt x="52" y="26"/>
                  </a:lnTo>
                  <a:lnTo>
                    <a:pt x="56" y="29"/>
                  </a:lnTo>
                  <a:lnTo>
                    <a:pt x="60" y="31"/>
                  </a:lnTo>
                  <a:lnTo>
                    <a:pt x="60" y="33"/>
                  </a:lnTo>
                  <a:lnTo>
                    <a:pt x="60" y="35"/>
                  </a:lnTo>
                  <a:lnTo>
                    <a:pt x="60" y="35"/>
                  </a:lnTo>
                  <a:lnTo>
                    <a:pt x="59" y="38"/>
                  </a:lnTo>
                  <a:lnTo>
                    <a:pt x="54" y="39"/>
                  </a:lnTo>
                  <a:lnTo>
                    <a:pt x="54" y="39"/>
                  </a:lnTo>
                  <a:lnTo>
                    <a:pt x="50" y="40"/>
                  </a:lnTo>
                  <a:lnTo>
                    <a:pt x="44" y="39"/>
                  </a:lnTo>
                  <a:lnTo>
                    <a:pt x="44" y="39"/>
                  </a:lnTo>
                  <a:lnTo>
                    <a:pt x="44" y="39"/>
                  </a:lnTo>
                  <a:lnTo>
                    <a:pt x="37" y="37"/>
                  </a:lnTo>
                  <a:lnTo>
                    <a:pt x="37" y="37"/>
                  </a:lnTo>
                  <a:lnTo>
                    <a:pt x="35" y="37"/>
                  </a:lnTo>
                  <a:lnTo>
                    <a:pt x="32" y="38"/>
                  </a:lnTo>
                  <a:lnTo>
                    <a:pt x="32" y="38"/>
                  </a:lnTo>
                  <a:lnTo>
                    <a:pt x="30" y="39"/>
                  </a:lnTo>
                  <a:lnTo>
                    <a:pt x="29" y="42"/>
                  </a:lnTo>
                  <a:lnTo>
                    <a:pt x="26" y="55"/>
                  </a:lnTo>
                  <a:lnTo>
                    <a:pt x="26" y="55"/>
                  </a:lnTo>
                  <a:lnTo>
                    <a:pt x="26" y="57"/>
                  </a:lnTo>
                  <a:lnTo>
                    <a:pt x="27" y="59"/>
                  </a:lnTo>
                  <a:lnTo>
                    <a:pt x="27" y="59"/>
                  </a:lnTo>
                  <a:lnTo>
                    <a:pt x="28" y="60"/>
                  </a:lnTo>
                  <a:lnTo>
                    <a:pt x="30" y="61"/>
                  </a:lnTo>
                  <a:lnTo>
                    <a:pt x="38" y="63"/>
                  </a:lnTo>
                  <a:lnTo>
                    <a:pt x="38" y="63"/>
                  </a:lnTo>
                  <a:lnTo>
                    <a:pt x="38" y="63"/>
                  </a:lnTo>
                  <a:lnTo>
                    <a:pt x="38" y="63"/>
                  </a:lnTo>
                  <a:lnTo>
                    <a:pt x="44" y="65"/>
                  </a:lnTo>
                  <a:lnTo>
                    <a:pt x="49" y="70"/>
                  </a:lnTo>
                  <a:lnTo>
                    <a:pt x="49" y="70"/>
                  </a:lnTo>
                  <a:lnTo>
                    <a:pt x="51" y="73"/>
                  </a:lnTo>
                  <a:lnTo>
                    <a:pt x="51" y="78"/>
                  </a:lnTo>
                  <a:lnTo>
                    <a:pt x="51" y="78"/>
                  </a:lnTo>
                  <a:lnTo>
                    <a:pt x="51" y="78"/>
                  </a:lnTo>
                  <a:lnTo>
                    <a:pt x="51" y="78"/>
                  </a:lnTo>
                  <a:lnTo>
                    <a:pt x="50" y="82"/>
                  </a:lnTo>
                  <a:lnTo>
                    <a:pt x="47" y="84"/>
                  </a:lnTo>
                  <a:lnTo>
                    <a:pt x="42" y="85"/>
                  </a:lnTo>
                  <a:lnTo>
                    <a:pt x="35" y="84"/>
                  </a:lnTo>
                  <a:lnTo>
                    <a:pt x="35" y="84"/>
                  </a:lnTo>
                  <a:lnTo>
                    <a:pt x="35" y="84"/>
                  </a:lnTo>
                  <a:lnTo>
                    <a:pt x="35" y="84"/>
                  </a:lnTo>
                  <a:lnTo>
                    <a:pt x="29" y="82"/>
                  </a:lnTo>
                  <a:lnTo>
                    <a:pt x="24" y="80"/>
                  </a:lnTo>
                  <a:lnTo>
                    <a:pt x="17" y="74"/>
                  </a:lnTo>
                  <a:lnTo>
                    <a:pt x="17" y="74"/>
                  </a:lnTo>
                  <a:lnTo>
                    <a:pt x="15" y="72"/>
                  </a:lnTo>
                  <a:lnTo>
                    <a:pt x="15" y="72"/>
                  </a:lnTo>
                  <a:lnTo>
                    <a:pt x="13" y="72"/>
                  </a:lnTo>
                  <a:lnTo>
                    <a:pt x="13" y="72"/>
                  </a:lnTo>
                  <a:lnTo>
                    <a:pt x="11" y="73"/>
                  </a:lnTo>
                  <a:lnTo>
                    <a:pt x="9" y="75"/>
                  </a:lnTo>
                  <a:lnTo>
                    <a:pt x="1" y="87"/>
                  </a:lnTo>
                  <a:lnTo>
                    <a:pt x="1" y="87"/>
                  </a:lnTo>
                  <a:lnTo>
                    <a:pt x="0" y="90"/>
                  </a:lnTo>
                  <a:lnTo>
                    <a:pt x="2" y="94"/>
                  </a:lnTo>
                  <a:lnTo>
                    <a:pt x="2" y="94"/>
                  </a:lnTo>
                  <a:lnTo>
                    <a:pt x="6" y="98"/>
                  </a:lnTo>
                  <a:lnTo>
                    <a:pt x="13" y="102"/>
                  </a:lnTo>
                  <a:lnTo>
                    <a:pt x="21" y="107"/>
                  </a:lnTo>
                  <a:lnTo>
                    <a:pt x="29" y="109"/>
                  </a:lnTo>
                  <a:lnTo>
                    <a:pt x="29" y="109"/>
                  </a:lnTo>
                  <a:lnTo>
                    <a:pt x="29" y="109"/>
                  </a:lnTo>
                  <a:lnTo>
                    <a:pt x="29" y="109"/>
                  </a:lnTo>
                  <a:lnTo>
                    <a:pt x="38" y="111"/>
                  </a:lnTo>
                  <a:lnTo>
                    <a:pt x="47" y="111"/>
                  </a:lnTo>
                  <a:lnTo>
                    <a:pt x="54" y="111"/>
                  </a:lnTo>
                  <a:lnTo>
                    <a:pt x="62" y="108"/>
                  </a:lnTo>
                  <a:lnTo>
                    <a:pt x="62" y="108"/>
                  </a:lnTo>
                  <a:lnTo>
                    <a:pt x="68" y="105"/>
                  </a:lnTo>
                  <a:lnTo>
                    <a:pt x="74" y="99"/>
                  </a:lnTo>
                  <a:lnTo>
                    <a:pt x="77" y="94"/>
                  </a:lnTo>
                  <a:lnTo>
                    <a:pt x="80" y="87"/>
                  </a:lnTo>
                  <a:lnTo>
                    <a:pt x="80" y="87"/>
                  </a:lnTo>
                  <a:lnTo>
                    <a:pt x="81" y="80"/>
                  </a:lnTo>
                  <a:lnTo>
                    <a:pt x="80" y="72"/>
                  </a:lnTo>
                  <a:lnTo>
                    <a:pt x="77" y="64"/>
                  </a:lnTo>
                  <a:lnTo>
                    <a:pt x="74" y="59"/>
                  </a:lnTo>
                  <a:lnTo>
                    <a:pt x="74" y="59"/>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46"/>
            <p:cNvSpPr>
              <a:spLocks/>
            </p:cNvSpPr>
            <p:nvPr/>
          </p:nvSpPr>
          <p:spPr bwMode="auto">
            <a:xfrm>
              <a:off x="5826125" y="2911475"/>
              <a:ext cx="41275" cy="85725"/>
            </a:xfrm>
            <a:custGeom>
              <a:avLst/>
              <a:gdLst>
                <a:gd name="T0" fmla="*/ 50 w 54"/>
                <a:gd name="T1" fmla="*/ 5 h 110"/>
                <a:gd name="T2" fmla="*/ 35 w 54"/>
                <a:gd name="T3" fmla="*/ 0 h 110"/>
                <a:gd name="T4" fmla="*/ 35 w 54"/>
                <a:gd name="T5" fmla="*/ 0 h 110"/>
                <a:gd name="T6" fmla="*/ 33 w 54"/>
                <a:gd name="T7" fmla="*/ 0 h 110"/>
                <a:gd name="T8" fmla="*/ 7 w 54"/>
                <a:gd name="T9" fmla="*/ 6 h 110"/>
                <a:gd name="T10" fmla="*/ 7 w 54"/>
                <a:gd name="T11" fmla="*/ 6 h 110"/>
                <a:gd name="T12" fmla="*/ 4 w 54"/>
                <a:gd name="T13" fmla="*/ 8 h 110"/>
                <a:gd name="T14" fmla="*/ 2 w 54"/>
                <a:gd name="T15" fmla="*/ 11 h 110"/>
                <a:gd name="T16" fmla="*/ 1 w 54"/>
                <a:gd name="T17" fmla="*/ 25 h 110"/>
                <a:gd name="T18" fmla="*/ 1 w 54"/>
                <a:gd name="T19" fmla="*/ 25 h 110"/>
                <a:gd name="T20" fmla="*/ 1 w 54"/>
                <a:gd name="T21" fmla="*/ 27 h 110"/>
                <a:gd name="T22" fmla="*/ 4 w 54"/>
                <a:gd name="T23" fmla="*/ 30 h 110"/>
                <a:gd name="T24" fmla="*/ 4 w 54"/>
                <a:gd name="T25" fmla="*/ 30 h 110"/>
                <a:gd name="T26" fmla="*/ 6 w 54"/>
                <a:gd name="T27" fmla="*/ 31 h 110"/>
                <a:gd name="T28" fmla="*/ 6 w 54"/>
                <a:gd name="T29" fmla="*/ 31 h 110"/>
                <a:gd name="T30" fmla="*/ 8 w 54"/>
                <a:gd name="T31" fmla="*/ 31 h 110"/>
                <a:gd name="T32" fmla="*/ 19 w 54"/>
                <a:gd name="T33" fmla="*/ 29 h 110"/>
                <a:gd name="T34" fmla="*/ 0 w 54"/>
                <a:gd name="T35" fmla="*/ 98 h 110"/>
                <a:gd name="T36" fmla="*/ 0 w 54"/>
                <a:gd name="T37" fmla="*/ 98 h 110"/>
                <a:gd name="T38" fmla="*/ 0 w 54"/>
                <a:gd name="T39" fmla="*/ 100 h 110"/>
                <a:gd name="T40" fmla="*/ 0 w 54"/>
                <a:gd name="T41" fmla="*/ 102 h 110"/>
                <a:gd name="T42" fmla="*/ 0 w 54"/>
                <a:gd name="T43" fmla="*/ 102 h 110"/>
                <a:gd name="T44" fmla="*/ 1 w 54"/>
                <a:gd name="T45" fmla="*/ 103 h 110"/>
                <a:gd name="T46" fmla="*/ 4 w 54"/>
                <a:gd name="T47" fmla="*/ 105 h 110"/>
                <a:gd name="T48" fmla="*/ 21 w 54"/>
                <a:gd name="T49" fmla="*/ 109 h 110"/>
                <a:gd name="T50" fmla="*/ 21 w 54"/>
                <a:gd name="T51" fmla="*/ 109 h 110"/>
                <a:gd name="T52" fmla="*/ 23 w 54"/>
                <a:gd name="T53" fmla="*/ 110 h 110"/>
                <a:gd name="T54" fmla="*/ 25 w 54"/>
                <a:gd name="T55" fmla="*/ 109 h 110"/>
                <a:gd name="T56" fmla="*/ 25 w 54"/>
                <a:gd name="T57" fmla="*/ 109 h 110"/>
                <a:gd name="T58" fmla="*/ 26 w 54"/>
                <a:gd name="T59" fmla="*/ 108 h 110"/>
                <a:gd name="T60" fmla="*/ 27 w 54"/>
                <a:gd name="T61" fmla="*/ 106 h 110"/>
                <a:gd name="T62" fmla="*/ 54 w 54"/>
                <a:gd name="T63" fmla="*/ 11 h 110"/>
                <a:gd name="T64" fmla="*/ 54 w 54"/>
                <a:gd name="T65" fmla="*/ 11 h 110"/>
                <a:gd name="T66" fmla="*/ 54 w 54"/>
                <a:gd name="T67" fmla="*/ 9 h 110"/>
                <a:gd name="T68" fmla="*/ 54 w 54"/>
                <a:gd name="T69" fmla="*/ 8 h 110"/>
                <a:gd name="T70" fmla="*/ 54 w 54"/>
                <a:gd name="T71" fmla="*/ 8 h 110"/>
                <a:gd name="T72" fmla="*/ 51 w 54"/>
                <a:gd name="T73" fmla="*/ 6 h 110"/>
                <a:gd name="T74" fmla="*/ 50 w 54"/>
                <a:gd name="T75" fmla="*/ 5 h 110"/>
                <a:gd name="T76" fmla="*/ 50 w 54"/>
                <a:gd name="T77" fmla="*/ 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110">
                  <a:moveTo>
                    <a:pt x="50" y="5"/>
                  </a:moveTo>
                  <a:lnTo>
                    <a:pt x="35" y="0"/>
                  </a:lnTo>
                  <a:lnTo>
                    <a:pt x="35" y="0"/>
                  </a:lnTo>
                  <a:lnTo>
                    <a:pt x="33" y="0"/>
                  </a:lnTo>
                  <a:lnTo>
                    <a:pt x="7" y="6"/>
                  </a:lnTo>
                  <a:lnTo>
                    <a:pt x="7" y="6"/>
                  </a:lnTo>
                  <a:lnTo>
                    <a:pt x="4" y="8"/>
                  </a:lnTo>
                  <a:lnTo>
                    <a:pt x="2" y="11"/>
                  </a:lnTo>
                  <a:lnTo>
                    <a:pt x="1" y="25"/>
                  </a:lnTo>
                  <a:lnTo>
                    <a:pt x="1" y="25"/>
                  </a:lnTo>
                  <a:lnTo>
                    <a:pt x="1" y="27"/>
                  </a:lnTo>
                  <a:lnTo>
                    <a:pt x="4" y="30"/>
                  </a:lnTo>
                  <a:lnTo>
                    <a:pt x="4" y="30"/>
                  </a:lnTo>
                  <a:lnTo>
                    <a:pt x="6" y="31"/>
                  </a:lnTo>
                  <a:lnTo>
                    <a:pt x="6" y="31"/>
                  </a:lnTo>
                  <a:lnTo>
                    <a:pt x="8" y="31"/>
                  </a:lnTo>
                  <a:lnTo>
                    <a:pt x="19" y="29"/>
                  </a:lnTo>
                  <a:lnTo>
                    <a:pt x="0" y="98"/>
                  </a:lnTo>
                  <a:lnTo>
                    <a:pt x="0" y="98"/>
                  </a:lnTo>
                  <a:lnTo>
                    <a:pt x="0" y="100"/>
                  </a:lnTo>
                  <a:lnTo>
                    <a:pt x="0" y="102"/>
                  </a:lnTo>
                  <a:lnTo>
                    <a:pt x="0" y="102"/>
                  </a:lnTo>
                  <a:lnTo>
                    <a:pt x="1" y="103"/>
                  </a:lnTo>
                  <a:lnTo>
                    <a:pt x="4" y="105"/>
                  </a:lnTo>
                  <a:lnTo>
                    <a:pt x="21" y="109"/>
                  </a:lnTo>
                  <a:lnTo>
                    <a:pt x="21" y="109"/>
                  </a:lnTo>
                  <a:lnTo>
                    <a:pt x="23" y="110"/>
                  </a:lnTo>
                  <a:lnTo>
                    <a:pt x="25" y="109"/>
                  </a:lnTo>
                  <a:lnTo>
                    <a:pt x="25" y="109"/>
                  </a:lnTo>
                  <a:lnTo>
                    <a:pt x="26" y="108"/>
                  </a:lnTo>
                  <a:lnTo>
                    <a:pt x="27" y="106"/>
                  </a:lnTo>
                  <a:lnTo>
                    <a:pt x="54" y="11"/>
                  </a:lnTo>
                  <a:lnTo>
                    <a:pt x="54" y="11"/>
                  </a:lnTo>
                  <a:lnTo>
                    <a:pt x="54" y="9"/>
                  </a:lnTo>
                  <a:lnTo>
                    <a:pt x="54" y="8"/>
                  </a:lnTo>
                  <a:lnTo>
                    <a:pt x="54" y="8"/>
                  </a:lnTo>
                  <a:lnTo>
                    <a:pt x="51" y="6"/>
                  </a:lnTo>
                  <a:lnTo>
                    <a:pt x="50" y="5"/>
                  </a:lnTo>
                  <a:lnTo>
                    <a:pt x="50" y="5"/>
                  </a:lnTo>
                  <a:close/>
                </a:path>
              </a:pathLst>
            </a:custGeom>
            <a:solidFill>
              <a:srgbClr val="A19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p:cNvSpPr txBox="1"/>
          <p:nvPr/>
        </p:nvSpPr>
        <p:spPr>
          <a:xfrm>
            <a:off x="4283968" y="1563638"/>
            <a:ext cx="576064" cy="1200329"/>
          </a:xfrm>
          <a:prstGeom prst="rect">
            <a:avLst/>
          </a:prstGeom>
          <a:noFill/>
        </p:spPr>
        <p:txBody>
          <a:bodyPr wrap="square" rtlCol="0">
            <a:spAutoFit/>
          </a:bodyPr>
          <a:lstStyle/>
          <a:p>
            <a:r>
              <a:rPr lang="zh-CN" altLang="en-US" dirty="0" smtClean="0">
                <a:solidFill>
                  <a:srgbClr val="002060"/>
                </a:solidFill>
                <a:latin typeface="华文行楷" panose="02010800040101010101" pitchFamily="2" charset="-122"/>
                <a:ea typeface="华文行楷" panose="02010800040101010101" pitchFamily="2" charset="-122"/>
              </a:rPr>
              <a:t>质量保证</a:t>
            </a:r>
            <a:endParaRPr lang="zh-CN" altLang="en-US" dirty="0">
              <a:solidFill>
                <a:srgbClr val="002060"/>
              </a:solidFill>
              <a:latin typeface="华文行楷" panose="02010800040101010101" pitchFamily="2" charset="-122"/>
              <a:ea typeface="华文行楷" panose="02010800040101010101" pitchFamily="2" charset="-122"/>
            </a:endParaRPr>
          </a:p>
        </p:txBody>
      </p:sp>
      <p:cxnSp>
        <p:nvCxnSpPr>
          <p:cNvPr id="10" name="直接连接符 9"/>
          <p:cNvCxnSpPr/>
          <p:nvPr/>
        </p:nvCxnSpPr>
        <p:spPr>
          <a:xfrm>
            <a:off x="420936" y="1563638"/>
            <a:ext cx="0" cy="3024336"/>
          </a:xfrm>
          <a:prstGeom prst="line">
            <a:avLst/>
          </a:prstGeom>
          <a:ln w="101600">
            <a:solidFill>
              <a:schemeClr val="tx2">
                <a:lumMod val="60000"/>
                <a:lumOff val="40000"/>
              </a:schemeClr>
            </a:solidFill>
          </a:ln>
          <a:effectLst>
            <a:glow>
              <a:schemeClr val="accent1">
                <a:alpha val="40000"/>
              </a:schemeClr>
            </a:glow>
            <a:outerShdw blurRad="50800" dist="76200" dir="3000000" algn="ctr" rotWithShape="0">
              <a:srgbClr val="000000">
                <a:alpha val="43137"/>
              </a:srgbClr>
            </a:outerShdw>
            <a:reflection blurRad="254000" stA="45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87096" y="1559010"/>
            <a:ext cx="0" cy="3024336"/>
          </a:xfrm>
          <a:prstGeom prst="line">
            <a:avLst/>
          </a:prstGeom>
          <a:ln w="101600">
            <a:solidFill>
              <a:schemeClr val="accent4">
                <a:lumMod val="75000"/>
              </a:schemeClr>
            </a:solidFill>
          </a:ln>
          <a:effectLst>
            <a:glow>
              <a:schemeClr val="accent1">
                <a:alpha val="40000"/>
              </a:schemeClr>
            </a:glow>
            <a:outerShdw blurRad="50800" dist="76200" dir="3000000" algn="ctr" rotWithShape="0">
              <a:srgbClr val="000000">
                <a:alpha val="43137"/>
              </a:srgbClr>
            </a:outerShdw>
            <a:reflection blurRad="254000" stA="45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67544" y="4545246"/>
            <a:ext cx="6768752" cy="0"/>
          </a:xfrm>
          <a:prstGeom prst="line">
            <a:avLst/>
          </a:prstGeom>
          <a:ln w="127000">
            <a:solidFill>
              <a:schemeClr val="accent2">
                <a:lumMod val="75000"/>
              </a:schemeClr>
            </a:solidFill>
          </a:ln>
          <a:effectLst>
            <a:glow>
              <a:schemeClr val="accent1">
                <a:alpha val="40000"/>
              </a:schemeClr>
            </a:glow>
            <a:outerShdw blurRad="50800" dist="76200" dir="3000000" algn="ctr" rotWithShape="0">
              <a:srgbClr val="000000">
                <a:alpha val="43137"/>
              </a:srgbClr>
            </a:outerShdw>
            <a:reflection blurRad="254000" stA="45000"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7544" y="1806397"/>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14151" y="1432322"/>
            <a:ext cx="1675794" cy="400110"/>
          </a:xfrm>
          <a:prstGeom prst="rect">
            <a:avLst/>
          </a:prstGeom>
          <a:noFill/>
        </p:spPr>
        <p:txBody>
          <a:bodyPr wrap="square" rtlCol="0">
            <a:spAutoFit/>
          </a:bodyPr>
          <a:lstStyle/>
          <a:p>
            <a:r>
              <a:rPr lang="en-US" altLang="zh-CN" sz="2000" dirty="0" smtClean="0">
                <a:solidFill>
                  <a:schemeClr val="accent1"/>
                </a:solidFill>
              </a:rPr>
              <a:t>01 </a:t>
            </a:r>
            <a:r>
              <a:rPr lang="en-US" altLang="zh-CN" sz="2000" dirty="0" smtClean="0"/>
              <a:t> </a:t>
            </a:r>
            <a:r>
              <a:rPr lang="zh-CN" altLang="en-US" sz="2000" dirty="0" smtClean="0"/>
              <a:t>尽早发现</a:t>
            </a:r>
            <a:endParaRPr lang="zh-CN" altLang="en-US" sz="2000" dirty="0"/>
          </a:p>
        </p:txBody>
      </p:sp>
      <p:cxnSp>
        <p:nvCxnSpPr>
          <p:cNvPr id="21" name="直接连接符 20"/>
          <p:cNvCxnSpPr/>
          <p:nvPr/>
        </p:nvCxnSpPr>
        <p:spPr>
          <a:xfrm>
            <a:off x="467544" y="3075806"/>
            <a:ext cx="1747801"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08177" y="2703066"/>
            <a:ext cx="2680983" cy="400110"/>
          </a:xfrm>
          <a:prstGeom prst="rect">
            <a:avLst/>
          </a:prstGeom>
          <a:noFill/>
        </p:spPr>
        <p:txBody>
          <a:bodyPr wrap="square" rtlCol="0">
            <a:spAutoFit/>
          </a:bodyPr>
          <a:lstStyle/>
          <a:p>
            <a:r>
              <a:rPr lang="en-US" altLang="zh-CN" sz="2000" dirty="0" smtClean="0">
                <a:solidFill>
                  <a:schemeClr val="accent1"/>
                </a:solidFill>
              </a:rPr>
              <a:t>02</a:t>
            </a:r>
            <a:r>
              <a:rPr lang="en-US" altLang="zh-CN" sz="2000" dirty="0" smtClean="0"/>
              <a:t>  </a:t>
            </a:r>
            <a:r>
              <a:rPr lang="zh-CN" altLang="en-US" sz="2000" dirty="0" smtClean="0"/>
              <a:t>尽可能多的发现</a:t>
            </a:r>
            <a:endParaRPr lang="zh-CN" altLang="en-US" sz="2000" dirty="0"/>
          </a:p>
        </p:txBody>
      </p:sp>
      <p:sp>
        <p:nvSpPr>
          <p:cNvPr id="23" name="文本框 22"/>
          <p:cNvSpPr txBox="1"/>
          <p:nvPr/>
        </p:nvSpPr>
        <p:spPr>
          <a:xfrm>
            <a:off x="5220072" y="783466"/>
            <a:ext cx="3600400" cy="400110"/>
          </a:xfrm>
          <a:prstGeom prst="rect">
            <a:avLst/>
          </a:prstGeom>
          <a:noFill/>
        </p:spPr>
        <p:txBody>
          <a:bodyPr wrap="square" rtlCol="0">
            <a:spAutoFit/>
          </a:bodyPr>
          <a:lstStyle/>
          <a:p>
            <a:r>
              <a:rPr lang="zh-CN" altLang="en-US" sz="2000" dirty="0" smtClean="0">
                <a:solidFill>
                  <a:schemeClr val="accent6">
                    <a:lumMod val="75000"/>
                  </a:schemeClr>
                </a:solidFill>
              </a:rPr>
              <a:t>更复杂的环境、更复杂的交互</a:t>
            </a:r>
            <a:endParaRPr lang="zh-CN" altLang="en-US" sz="2000" dirty="0">
              <a:solidFill>
                <a:schemeClr val="accent6">
                  <a:lumMod val="75000"/>
                </a:schemeClr>
              </a:solidFill>
            </a:endParaRPr>
          </a:p>
        </p:txBody>
      </p:sp>
      <p:sp>
        <p:nvSpPr>
          <p:cNvPr id="126" name="Freeform 311"/>
          <p:cNvSpPr>
            <a:spLocks/>
          </p:cNvSpPr>
          <p:nvPr/>
        </p:nvSpPr>
        <p:spPr bwMode="auto">
          <a:xfrm>
            <a:off x="3419872" y="4735426"/>
            <a:ext cx="262906" cy="304378"/>
          </a:xfrm>
          <a:custGeom>
            <a:avLst/>
            <a:gdLst>
              <a:gd name="T0" fmla="*/ 176 w 177"/>
              <a:gd name="T1" fmla="*/ 113 h 205"/>
              <a:gd name="T2" fmla="*/ 169 w 177"/>
              <a:gd name="T3" fmla="*/ 93 h 205"/>
              <a:gd name="T4" fmla="*/ 167 w 177"/>
              <a:gd name="T5" fmla="*/ 85 h 205"/>
              <a:gd name="T6" fmla="*/ 167 w 177"/>
              <a:gd name="T7" fmla="*/ 81 h 205"/>
              <a:gd name="T8" fmla="*/ 168 w 177"/>
              <a:gd name="T9" fmla="*/ 74 h 205"/>
              <a:gd name="T10" fmla="*/ 157 w 177"/>
              <a:gd name="T11" fmla="*/ 45 h 205"/>
              <a:gd name="T12" fmla="*/ 156 w 177"/>
              <a:gd name="T13" fmla="*/ 42 h 205"/>
              <a:gd name="T14" fmla="*/ 160 w 177"/>
              <a:gd name="T15" fmla="*/ 39 h 205"/>
              <a:gd name="T16" fmla="*/ 144 w 177"/>
              <a:gd name="T17" fmla="*/ 19 h 205"/>
              <a:gd name="T18" fmla="*/ 148 w 177"/>
              <a:gd name="T19" fmla="*/ 17 h 205"/>
              <a:gd name="T20" fmla="*/ 148 w 177"/>
              <a:gd name="T21" fmla="*/ 17 h 205"/>
              <a:gd name="T22" fmla="*/ 137 w 177"/>
              <a:gd name="T23" fmla="*/ 10 h 205"/>
              <a:gd name="T24" fmla="*/ 97 w 177"/>
              <a:gd name="T25" fmla="*/ 0 h 205"/>
              <a:gd name="T26" fmla="*/ 95 w 177"/>
              <a:gd name="T27" fmla="*/ 0 h 205"/>
              <a:gd name="T28" fmla="*/ 86 w 177"/>
              <a:gd name="T29" fmla="*/ 0 h 205"/>
              <a:gd name="T30" fmla="*/ 78 w 177"/>
              <a:gd name="T31" fmla="*/ 0 h 205"/>
              <a:gd name="T32" fmla="*/ 33 w 177"/>
              <a:gd name="T33" fmla="*/ 15 h 205"/>
              <a:gd name="T34" fmla="*/ 7 w 177"/>
              <a:gd name="T35" fmla="*/ 46 h 205"/>
              <a:gd name="T36" fmla="*/ 0 w 177"/>
              <a:gd name="T37" fmla="*/ 71 h 205"/>
              <a:gd name="T38" fmla="*/ 0 w 177"/>
              <a:gd name="T39" fmla="*/ 72 h 205"/>
              <a:gd name="T40" fmla="*/ 0 w 177"/>
              <a:gd name="T41" fmla="*/ 80 h 205"/>
              <a:gd name="T42" fmla="*/ 2 w 177"/>
              <a:gd name="T43" fmla="*/ 93 h 205"/>
              <a:gd name="T44" fmla="*/ 8 w 177"/>
              <a:gd name="T45" fmla="*/ 109 h 205"/>
              <a:gd name="T46" fmla="*/ 13 w 177"/>
              <a:gd name="T47" fmla="*/ 116 h 205"/>
              <a:gd name="T48" fmla="*/ 27 w 177"/>
              <a:gd name="T49" fmla="*/ 137 h 205"/>
              <a:gd name="T50" fmla="*/ 44 w 177"/>
              <a:gd name="T51" fmla="*/ 173 h 205"/>
              <a:gd name="T52" fmla="*/ 46 w 177"/>
              <a:gd name="T53" fmla="*/ 183 h 205"/>
              <a:gd name="T54" fmla="*/ 46 w 177"/>
              <a:gd name="T55" fmla="*/ 202 h 205"/>
              <a:gd name="T56" fmla="*/ 46 w 177"/>
              <a:gd name="T57" fmla="*/ 205 h 205"/>
              <a:gd name="T58" fmla="*/ 134 w 177"/>
              <a:gd name="T59" fmla="*/ 205 h 205"/>
              <a:gd name="T60" fmla="*/ 134 w 177"/>
              <a:gd name="T61" fmla="*/ 203 h 205"/>
              <a:gd name="T62" fmla="*/ 135 w 177"/>
              <a:gd name="T63" fmla="*/ 181 h 205"/>
              <a:gd name="T64" fmla="*/ 136 w 177"/>
              <a:gd name="T65" fmla="*/ 175 h 205"/>
              <a:gd name="T66" fmla="*/ 140 w 177"/>
              <a:gd name="T67" fmla="*/ 170 h 205"/>
              <a:gd name="T68" fmla="*/ 151 w 177"/>
              <a:gd name="T69" fmla="*/ 169 h 205"/>
              <a:gd name="T70" fmla="*/ 157 w 177"/>
              <a:gd name="T71" fmla="*/ 170 h 205"/>
              <a:gd name="T72" fmla="*/ 168 w 177"/>
              <a:gd name="T73" fmla="*/ 163 h 205"/>
              <a:gd name="T74" fmla="*/ 168 w 177"/>
              <a:gd name="T75" fmla="*/ 159 h 205"/>
              <a:gd name="T76" fmla="*/ 169 w 177"/>
              <a:gd name="T77" fmla="*/ 152 h 205"/>
              <a:gd name="T78" fmla="*/ 167 w 177"/>
              <a:gd name="T79" fmla="*/ 142 h 205"/>
              <a:gd name="T80" fmla="*/ 167 w 177"/>
              <a:gd name="T81" fmla="*/ 141 h 205"/>
              <a:gd name="T82" fmla="*/ 170 w 177"/>
              <a:gd name="T83" fmla="*/ 139 h 205"/>
              <a:gd name="T84" fmla="*/ 171 w 177"/>
              <a:gd name="T85" fmla="*/ 133 h 205"/>
              <a:gd name="T86" fmla="*/ 170 w 177"/>
              <a:gd name="T87" fmla="*/ 123 h 205"/>
              <a:gd name="T88" fmla="*/ 171 w 177"/>
              <a:gd name="T89" fmla="*/ 121 h 205"/>
              <a:gd name="T90" fmla="*/ 175 w 177"/>
              <a:gd name="T91" fmla="*/ 119 h 205"/>
              <a:gd name="T92" fmla="*/ 176 w 177"/>
              <a:gd name="T93" fmla="*/ 11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7" h="205">
                <a:moveTo>
                  <a:pt x="176" y="113"/>
                </a:moveTo>
                <a:cubicBezTo>
                  <a:pt x="174" y="106"/>
                  <a:pt x="171" y="99"/>
                  <a:pt x="169" y="93"/>
                </a:cubicBezTo>
                <a:cubicBezTo>
                  <a:pt x="168" y="90"/>
                  <a:pt x="167" y="87"/>
                  <a:pt x="167" y="85"/>
                </a:cubicBezTo>
                <a:cubicBezTo>
                  <a:pt x="166" y="84"/>
                  <a:pt x="167" y="82"/>
                  <a:pt x="167" y="81"/>
                </a:cubicBezTo>
                <a:cubicBezTo>
                  <a:pt x="169" y="79"/>
                  <a:pt x="168" y="77"/>
                  <a:pt x="168" y="74"/>
                </a:cubicBezTo>
                <a:cubicBezTo>
                  <a:pt x="165" y="64"/>
                  <a:pt x="162" y="54"/>
                  <a:pt x="157" y="45"/>
                </a:cubicBezTo>
                <a:cubicBezTo>
                  <a:pt x="157" y="44"/>
                  <a:pt x="156" y="43"/>
                  <a:pt x="156" y="42"/>
                </a:cubicBezTo>
                <a:cubicBezTo>
                  <a:pt x="157" y="41"/>
                  <a:pt x="159" y="40"/>
                  <a:pt x="160" y="39"/>
                </a:cubicBezTo>
                <a:cubicBezTo>
                  <a:pt x="156" y="32"/>
                  <a:pt x="151" y="25"/>
                  <a:pt x="144" y="19"/>
                </a:cubicBezTo>
                <a:cubicBezTo>
                  <a:pt x="146" y="18"/>
                  <a:pt x="147" y="18"/>
                  <a:pt x="148" y="17"/>
                </a:cubicBezTo>
                <a:cubicBezTo>
                  <a:pt x="148" y="17"/>
                  <a:pt x="148" y="17"/>
                  <a:pt x="148" y="17"/>
                </a:cubicBezTo>
                <a:cubicBezTo>
                  <a:pt x="144" y="15"/>
                  <a:pt x="141" y="12"/>
                  <a:pt x="137" y="10"/>
                </a:cubicBezTo>
                <a:cubicBezTo>
                  <a:pt x="124" y="4"/>
                  <a:pt x="111" y="1"/>
                  <a:pt x="97" y="0"/>
                </a:cubicBezTo>
                <a:cubicBezTo>
                  <a:pt x="96" y="0"/>
                  <a:pt x="96" y="0"/>
                  <a:pt x="95" y="0"/>
                </a:cubicBezTo>
                <a:cubicBezTo>
                  <a:pt x="86" y="0"/>
                  <a:pt x="86" y="0"/>
                  <a:pt x="86" y="0"/>
                </a:cubicBezTo>
                <a:cubicBezTo>
                  <a:pt x="84" y="0"/>
                  <a:pt x="81" y="0"/>
                  <a:pt x="78" y="0"/>
                </a:cubicBezTo>
                <a:cubicBezTo>
                  <a:pt x="62" y="2"/>
                  <a:pt x="47" y="6"/>
                  <a:pt x="33" y="15"/>
                </a:cubicBezTo>
                <a:cubicBezTo>
                  <a:pt x="21" y="23"/>
                  <a:pt x="13" y="33"/>
                  <a:pt x="7" y="46"/>
                </a:cubicBezTo>
                <a:cubicBezTo>
                  <a:pt x="3" y="54"/>
                  <a:pt x="1" y="62"/>
                  <a:pt x="0" y="71"/>
                </a:cubicBezTo>
                <a:cubicBezTo>
                  <a:pt x="0" y="71"/>
                  <a:pt x="0" y="72"/>
                  <a:pt x="0" y="72"/>
                </a:cubicBezTo>
                <a:cubicBezTo>
                  <a:pt x="0" y="80"/>
                  <a:pt x="0" y="80"/>
                  <a:pt x="0" y="80"/>
                </a:cubicBezTo>
                <a:cubicBezTo>
                  <a:pt x="1" y="84"/>
                  <a:pt x="1" y="89"/>
                  <a:pt x="2" y="93"/>
                </a:cubicBezTo>
                <a:cubicBezTo>
                  <a:pt x="3" y="98"/>
                  <a:pt x="5" y="104"/>
                  <a:pt x="8" y="109"/>
                </a:cubicBezTo>
                <a:cubicBezTo>
                  <a:pt x="10" y="111"/>
                  <a:pt x="11" y="114"/>
                  <a:pt x="13" y="116"/>
                </a:cubicBezTo>
                <a:cubicBezTo>
                  <a:pt x="17" y="123"/>
                  <a:pt x="21" y="130"/>
                  <a:pt x="27" y="137"/>
                </a:cubicBezTo>
                <a:cubicBezTo>
                  <a:pt x="36" y="147"/>
                  <a:pt x="42" y="159"/>
                  <a:pt x="44" y="173"/>
                </a:cubicBezTo>
                <a:cubicBezTo>
                  <a:pt x="45" y="176"/>
                  <a:pt x="46" y="180"/>
                  <a:pt x="46" y="183"/>
                </a:cubicBezTo>
                <a:cubicBezTo>
                  <a:pt x="46" y="189"/>
                  <a:pt x="46" y="196"/>
                  <a:pt x="46" y="202"/>
                </a:cubicBezTo>
                <a:cubicBezTo>
                  <a:pt x="46" y="203"/>
                  <a:pt x="46" y="203"/>
                  <a:pt x="46" y="205"/>
                </a:cubicBezTo>
                <a:cubicBezTo>
                  <a:pt x="134" y="205"/>
                  <a:pt x="134" y="205"/>
                  <a:pt x="134" y="205"/>
                </a:cubicBezTo>
                <a:cubicBezTo>
                  <a:pt x="134" y="204"/>
                  <a:pt x="134" y="203"/>
                  <a:pt x="134" y="203"/>
                </a:cubicBezTo>
                <a:cubicBezTo>
                  <a:pt x="135" y="195"/>
                  <a:pt x="135" y="188"/>
                  <a:pt x="135" y="181"/>
                </a:cubicBezTo>
                <a:cubicBezTo>
                  <a:pt x="135" y="179"/>
                  <a:pt x="135" y="177"/>
                  <a:pt x="136" y="175"/>
                </a:cubicBezTo>
                <a:cubicBezTo>
                  <a:pt x="136" y="172"/>
                  <a:pt x="138" y="171"/>
                  <a:pt x="140" y="170"/>
                </a:cubicBezTo>
                <a:cubicBezTo>
                  <a:pt x="144" y="169"/>
                  <a:pt x="147" y="169"/>
                  <a:pt x="151" y="169"/>
                </a:cubicBezTo>
                <a:cubicBezTo>
                  <a:pt x="153" y="169"/>
                  <a:pt x="155" y="170"/>
                  <a:pt x="157" y="170"/>
                </a:cubicBezTo>
                <a:cubicBezTo>
                  <a:pt x="161" y="171"/>
                  <a:pt x="168" y="168"/>
                  <a:pt x="168" y="163"/>
                </a:cubicBezTo>
                <a:cubicBezTo>
                  <a:pt x="168" y="162"/>
                  <a:pt x="168" y="161"/>
                  <a:pt x="168" y="159"/>
                </a:cubicBezTo>
                <a:cubicBezTo>
                  <a:pt x="167" y="157"/>
                  <a:pt x="168" y="155"/>
                  <a:pt x="169" y="152"/>
                </a:cubicBezTo>
                <a:cubicBezTo>
                  <a:pt x="172" y="148"/>
                  <a:pt x="172" y="145"/>
                  <a:pt x="167" y="142"/>
                </a:cubicBezTo>
                <a:cubicBezTo>
                  <a:pt x="167" y="141"/>
                  <a:pt x="167" y="141"/>
                  <a:pt x="167" y="141"/>
                </a:cubicBezTo>
                <a:cubicBezTo>
                  <a:pt x="168" y="140"/>
                  <a:pt x="169" y="140"/>
                  <a:pt x="170" y="139"/>
                </a:cubicBezTo>
                <a:cubicBezTo>
                  <a:pt x="172" y="137"/>
                  <a:pt x="172" y="136"/>
                  <a:pt x="171" y="133"/>
                </a:cubicBezTo>
                <a:cubicBezTo>
                  <a:pt x="171" y="130"/>
                  <a:pt x="170" y="126"/>
                  <a:pt x="170" y="123"/>
                </a:cubicBezTo>
                <a:cubicBezTo>
                  <a:pt x="169" y="122"/>
                  <a:pt x="170" y="121"/>
                  <a:pt x="171" y="121"/>
                </a:cubicBezTo>
                <a:cubicBezTo>
                  <a:pt x="172" y="120"/>
                  <a:pt x="173" y="120"/>
                  <a:pt x="175" y="119"/>
                </a:cubicBezTo>
                <a:cubicBezTo>
                  <a:pt x="177" y="117"/>
                  <a:pt x="177" y="116"/>
                  <a:pt x="176" y="113"/>
                </a:cubicBezTo>
              </a:path>
            </a:pathLst>
          </a:custGeom>
          <a:solidFill>
            <a:srgbClr val="0070C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7" name="文本框 126"/>
          <p:cNvSpPr txBox="1"/>
          <p:nvPr/>
        </p:nvSpPr>
        <p:spPr>
          <a:xfrm>
            <a:off x="3775226" y="4722698"/>
            <a:ext cx="5635918" cy="369332"/>
          </a:xfrm>
          <a:prstGeom prst="rect">
            <a:avLst/>
          </a:prstGeom>
          <a:noFill/>
        </p:spPr>
        <p:txBody>
          <a:bodyPr wrap="square" rtlCol="0">
            <a:spAutoFit/>
          </a:bodyPr>
          <a:lstStyle/>
          <a:p>
            <a:r>
              <a:rPr lang="zh-CN" altLang="en-US" dirty="0" smtClean="0"/>
              <a:t>还要对中间件进行测试？（</a:t>
            </a:r>
            <a:r>
              <a:rPr lang="en-US" altLang="zh-CN" dirty="0" err="1" smtClean="0"/>
              <a:t>redis</a:t>
            </a:r>
            <a:r>
              <a:rPr lang="zh-CN" altLang="en-US" dirty="0" smtClean="0"/>
              <a:t>、</a:t>
            </a:r>
            <a:r>
              <a:rPr lang="en-US" altLang="zh-CN" dirty="0" err="1" smtClean="0"/>
              <a:t>Nacos</a:t>
            </a:r>
            <a:r>
              <a:rPr lang="zh-CN" altLang="en-US" dirty="0" smtClean="0"/>
              <a:t>。。。）</a:t>
            </a:r>
            <a:endParaRPr lang="zh-CN" altLang="en-US" dirty="0"/>
          </a:p>
        </p:txBody>
      </p:sp>
      <p:cxnSp>
        <p:nvCxnSpPr>
          <p:cNvPr id="26" name="直接连接符 25"/>
          <p:cNvCxnSpPr/>
          <p:nvPr/>
        </p:nvCxnSpPr>
        <p:spPr>
          <a:xfrm>
            <a:off x="7287096" y="1753849"/>
            <a:ext cx="1461368"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452320" y="1288306"/>
            <a:ext cx="1296144" cy="461665"/>
          </a:xfrm>
          <a:prstGeom prst="rect">
            <a:avLst/>
          </a:prstGeom>
          <a:noFill/>
        </p:spPr>
        <p:txBody>
          <a:bodyPr wrap="square" rtlCol="0">
            <a:spAutoFit/>
          </a:bodyPr>
          <a:lstStyle/>
          <a:p>
            <a:r>
              <a:rPr lang="zh-CN" altLang="en-US" sz="1200" dirty="0" smtClean="0"/>
              <a:t>需求、设计、接口文档测试</a:t>
            </a:r>
            <a:endParaRPr lang="zh-CN" altLang="en-US" sz="1200" dirty="0"/>
          </a:p>
        </p:txBody>
      </p:sp>
      <p:cxnSp>
        <p:nvCxnSpPr>
          <p:cNvPr id="32" name="直接连接符 31"/>
          <p:cNvCxnSpPr/>
          <p:nvPr/>
        </p:nvCxnSpPr>
        <p:spPr>
          <a:xfrm flipH="1">
            <a:off x="5652120" y="2226781"/>
            <a:ext cx="163497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652120" y="1766962"/>
            <a:ext cx="1512168" cy="461665"/>
          </a:xfrm>
          <a:prstGeom prst="rect">
            <a:avLst/>
          </a:prstGeom>
          <a:noFill/>
        </p:spPr>
        <p:txBody>
          <a:bodyPr wrap="square" rtlCol="0">
            <a:spAutoFit/>
          </a:bodyPr>
          <a:lstStyle/>
          <a:p>
            <a:r>
              <a:rPr lang="en-US" altLang="zh-CN" sz="1200" dirty="0" smtClean="0"/>
              <a:t>SQL</a:t>
            </a:r>
            <a:r>
              <a:rPr lang="zh-CN" altLang="en-US" sz="1200" dirty="0" smtClean="0"/>
              <a:t>、</a:t>
            </a:r>
            <a:r>
              <a:rPr lang="en-US" altLang="zh-CN" sz="1200" dirty="0" smtClean="0"/>
              <a:t>Shell</a:t>
            </a:r>
            <a:r>
              <a:rPr lang="zh-CN" altLang="en-US" sz="1200" dirty="0" smtClean="0"/>
              <a:t>、接口、功能测试</a:t>
            </a:r>
            <a:endParaRPr lang="zh-CN" altLang="en-US" sz="1200" dirty="0"/>
          </a:p>
        </p:txBody>
      </p:sp>
      <p:cxnSp>
        <p:nvCxnSpPr>
          <p:cNvPr id="35" name="直接连接符 34"/>
          <p:cNvCxnSpPr/>
          <p:nvPr/>
        </p:nvCxnSpPr>
        <p:spPr>
          <a:xfrm>
            <a:off x="7287096" y="3147814"/>
            <a:ext cx="1533376" cy="13136"/>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452320" y="2849607"/>
            <a:ext cx="1296144" cy="276999"/>
          </a:xfrm>
          <a:prstGeom prst="rect">
            <a:avLst/>
          </a:prstGeom>
          <a:noFill/>
        </p:spPr>
        <p:txBody>
          <a:bodyPr wrap="square" rtlCol="0">
            <a:spAutoFit/>
          </a:bodyPr>
          <a:lstStyle/>
          <a:p>
            <a:r>
              <a:rPr lang="zh-CN" altLang="en-US" sz="1200" dirty="0" smtClean="0"/>
              <a:t>安装测试</a:t>
            </a:r>
            <a:endParaRPr lang="zh-CN" altLang="en-US" sz="1200" dirty="0"/>
          </a:p>
        </p:txBody>
      </p:sp>
      <p:cxnSp>
        <p:nvCxnSpPr>
          <p:cNvPr id="38" name="直接连接符 37"/>
          <p:cNvCxnSpPr/>
          <p:nvPr/>
        </p:nvCxnSpPr>
        <p:spPr>
          <a:xfrm flipH="1">
            <a:off x="5652120" y="3856861"/>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817220" y="3579862"/>
            <a:ext cx="1512168" cy="276999"/>
          </a:xfrm>
          <a:prstGeom prst="rect">
            <a:avLst/>
          </a:prstGeom>
          <a:noFill/>
        </p:spPr>
        <p:txBody>
          <a:bodyPr wrap="square" rtlCol="0">
            <a:spAutoFit/>
          </a:bodyPr>
          <a:lstStyle/>
          <a:p>
            <a:r>
              <a:rPr lang="zh-CN" altLang="en-US" sz="1200" dirty="0" smtClean="0"/>
              <a:t>线上测试</a:t>
            </a:r>
            <a:endParaRPr lang="zh-CN" altLang="en-US" sz="1200" dirty="0"/>
          </a:p>
        </p:txBody>
      </p:sp>
      <p:sp>
        <p:nvSpPr>
          <p:cNvPr id="135" name="Oval 69"/>
          <p:cNvSpPr>
            <a:spLocks noChangeArrowheads="1"/>
          </p:cNvSpPr>
          <p:nvPr/>
        </p:nvSpPr>
        <p:spPr bwMode="auto">
          <a:xfrm>
            <a:off x="4767541" y="808052"/>
            <a:ext cx="328999" cy="329365"/>
          </a:xfrm>
          <a:prstGeom prst="ellipse">
            <a:avLst/>
          </a:prstGeom>
          <a:solidFill>
            <a:srgbClr val="9BBF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0"/>
          <p:cNvSpPr>
            <a:spLocks/>
          </p:cNvSpPr>
          <p:nvPr/>
        </p:nvSpPr>
        <p:spPr bwMode="auto">
          <a:xfrm>
            <a:off x="4791684" y="863482"/>
            <a:ext cx="109788" cy="219576"/>
          </a:xfrm>
          <a:custGeom>
            <a:avLst/>
            <a:gdLst>
              <a:gd name="T0" fmla="*/ 42 w 150"/>
              <a:gd name="T1" fmla="*/ 284 h 300"/>
              <a:gd name="T2" fmla="*/ 71 w 150"/>
              <a:gd name="T3" fmla="*/ 178 h 300"/>
              <a:gd name="T4" fmla="*/ 141 w 150"/>
              <a:gd name="T5" fmla="*/ 70 h 300"/>
              <a:gd name="T6" fmla="*/ 150 w 150"/>
              <a:gd name="T7" fmla="*/ 21 h 300"/>
              <a:gd name="T8" fmla="*/ 75 w 150"/>
              <a:gd name="T9" fmla="*/ 0 h 300"/>
              <a:gd name="T10" fmla="*/ 58 w 150"/>
              <a:gd name="T11" fmla="*/ 48 h 300"/>
              <a:gd name="T12" fmla="*/ 65 w 150"/>
              <a:gd name="T13" fmla="*/ 177 h 300"/>
              <a:gd name="T14" fmla="*/ 36 w 150"/>
              <a:gd name="T15" fmla="*/ 282 h 300"/>
              <a:gd name="T16" fmla="*/ 1 w 150"/>
              <a:gd name="T17" fmla="*/ 277 h 300"/>
              <a:gd name="T18" fmla="*/ 37 w 150"/>
              <a:gd name="T19" fmla="*/ 292 h 300"/>
              <a:gd name="T20" fmla="*/ 76 w 150"/>
              <a:gd name="T21" fmla="*/ 297 h 300"/>
              <a:gd name="T22" fmla="*/ 42 w 150"/>
              <a:gd name="T23" fmla="*/ 28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300">
                <a:moveTo>
                  <a:pt x="42" y="284"/>
                </a:moveTo>
                <a:cubicBezTo>
                  <a:pt x="71" y="178"/>
                  <a:pt x="71" y="178"/>
                  <a:pt x="71" y="178"/>
                </a:cubicBezTo>
                <a:cubicBezTo>
                  <a:pt x="93" y="180"/>
                  <a:pt x="124" y="133"/>
                  <a:pt x="141" y="70"/>
                </a:cubicBezTo>
                <a:cubicBezTo>
                  <a:pt x="145" y="53"/>
                  <a:pt x="148" y="36"/>
                  <a:pt x="150" y="21"/>
                </a:cubicBezTo>
                <a:cubicBezTo>
                  <a:pt x="75" y="0"/>
                  <a:pt x="75" y="0"/>
                  <a:pt x="75" y="0"/>
                </a:cubicBezTo>
                <a:cubicBezTo>
                  <a:pt x="68" y="15"/>
                  <a:pt x="63" y="30"/>
                  <a:pt x="58" y="48"/>
                </a:cubicBezTo>
                <a:cubicBezTo>
                  <a:pt x="41" y="111"/>
                  <a:pt x="45" y="166"/>
                  <a:pt x="65" y="177"/>
                </a:cubicBezTo>
                <a:cubicBezTo>
                  <a:pt x="36" y="282"/>
                  <a:pt x="36" y="282"/>
                  <a:pt x="36" y="282"/>
                </a:cubicBezTo>
                <a:cubicBezTo>
                  <a:pt x="17" y="277"/>
                  <a:pt x="1" y="275"/>
                  <a:pt x="1" y="277"/>
                </a:cubicBezTo>
                <a:cubicBezTo>
                  <a:pt x="0" y="280"/>
                  <a:pt x="16" y="286"/>
                  <a:pt x="37" y="292"/>
                </a:cubicBezTo>
                <a:cubicBezTo>
                  <a:pt x="58" y="297"/>
                  <a:pt x="75" y="300"/>
                  <a:pt x="76" y="297"/>
                </a:cubicBezTo>
                <a:cubicBezTo>
                  <a:pt x="76" y="295"/>
                  <a:pt x="62" y="289"/>
                  <a:pt x="42" y="28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1"/>
          <p:cNvSpPr>
            <a:spLocks/>
          </p:cNvSpPr>
          <p:nvPr/>
        </p:nvSpPr>
        <p:spPr bwMode="auto">
          <a:xfrm>
            <a:off x="4962325" y="863482"/>
            <a:ext cx="110886" cy="219576"/>
          </a:xfrm>
          <a:custGeom>
            <a:avLst/>
            <a:gdLst>
              <a:gd name="T0" fmla="*/ 114 w 151"/>
              <a:gd name="T1" fmla="*/ 282 h 300"/>
              <a:gd name="T2" fmla="*/ 86 w 151"/>
              <a:gd name="T3" fmla="*/ 177 h 300"/>
              <a:gd name="T4" fmla="*/ 92 w 151"/>
              <a:gd name="T5" fmla="*/ 48 h 300"/>
              <a:gd name="T6" fmla="*/ 76 w 151"/>
              <a:gd name="T7" fmla="*/ 0 h 300"/>
              <a:gd name="T8" fmla="*/ 0 w 151"/>
              <a:gd name="T9" fmla="*/ 21 h 300"/>
              <a:gd name="T10" fmla="*/ 10 w 151"/>
              <a:gd name="T11" fmla="*/ 70 h 300"/>
              <a:gd name="T12" fmla="*/ 80 w 151"/>
              <a:gd name="T13" fmla="*/ 178 h 300"/>
              <a:gd name="T14" fmla="*/ 108 w 151"/>
              <a:gd name="T15" fmla="*/ 284 h 300"/>
              <a:gd name="T16" fmla="*/ 75 w 151"/>
              <a:gd name="T17" fmla="*/ 297 h 300"/>
              <a:gd name="T18" fmla="*/ 114 w 151"/>
              <a:gd name="T19" fmla="*/ 292 h 300"/>
              <a:gd name="T20" fmla="*/ 150 w 151"/>
              <a:gd name="T21" fmla="*/ 277 h 300"/>
              <a:gd name="T22" fmla="*/ 114 w 151"/>
              <a:gd name="T23"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300">
                <a:moveTo>
                  <a:pt x="114" y="282"/>
                </a:moveTo>
                <a:cubicBezTo>
                  <a:pt x="86" y="177"/>
                  <a:pt x="86" y="177"/>
                  <a:pt x="86" y="177"/>
                </a:cubicBezTo>
                <a:cubicBezTo>
                  <a:pt x="106" y="166"/>
                  <a:pt x="109" y="111"/>
                  <a:pt x="92" y="48"/>
                </a:cubicBezTo>
                <a:cubicBezTo>
                  <a:pt x="88" y="30"/>
                  <a:pt x="82" y="15"/>
                  <a:pt x="76" y="0"/>
                </a:cubicBezTo>
                <a:cubicBezTo>
                  <a:pt x="0" y="21"/>
                  <a:pt x="0" y="21"/>
                  <a:pt x="0" y="21"/>
                </a:cubicBezTo>
                <a:cubicBezTo>
                  <a:pt x="2" y="36"/>
                  <a:pt x="5" y="53"/>
                  <a:pt x="10" y="70"/>
                </a:cubicBezTo>
                <a:cubicBezTo>
                  <a:pt x="27" y="133"/>
                  <a:pt x="57" y="180"/>
                  <a:pt x="80" y="178"/>
                </a:cubicBezTo>
                <a:cubicBezTo>
                  <a:pt x="108" y="284"/>
                  <a:pt x="108" y="284"/>
                  <a:pt x="108" y="284"/>
                </a:cubicBezTo>
                <a:cubicBezTo>
                  <a:pt x="89" y="289"/>
                  <a:pt x="74" y="295"/>
                  <a:pt x="75" y="297"/>
                </a:cubicBezTo>
                <a:cubicBezTo>
                  <a:pt x="75" y="300"/>
                  <a:pt x="93" y="297"/>
                  <a:pt x="114" y="292"/>
                </a:cubicBezTo>
                <a:cubicBezTo>
                  <a:pt x="134" y="286"/>
                  <a:pt x="151" y="280"/>
                  <a:pt x="150" y="277"/>
                </a:cubicBezTo>
                <a:cubicBezTo>
                  <a:pt x="149" y="275"/>
                  <a:pt x="134" y="277"/>
                  <a:pt x="114" y="28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98461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p:cNvSpPr>
            <a:spLocks noGrp="1"/>
          </p:cNvSpPr>
          <p:nvPr>
            <p:ph type="title"/>
          </p:nvPr>
        </p:nvSpPr>
        <p:spPr>
          <a:xfrm>
            <a:off x="889248" y="-85338"/>
            <a:ext cx="3610744" cy="857250"/>
          </a:xfrm>
        </p:spPr>
        <p:txBody>
          <a:bodyPr>
            <a:normAutofit/>
          </a:bodyPr>
          <a:lstStyle/>
          <a:p>
            <a:r>
              <a:rPr lang="zh-CN" altLang="en-US" sz="3200" dirty="0" smtClean="0"/>
              <a:t>微服务实施</a:t>
            </a:r>
            <a:endParaRPr lang="zh-CN" altLang="en-US" sz="3200" dirty="0"/>
          </a:p>
        </p:txBody>
      </p:sp>
      <p:sp>
        <p:nvSpPr>
          <p:cNvPr id="6" name="文本框 5"/>
          <p:cNvSpPr txBox="1"/>
          <p:nvPr/>
        </p:nvSpPr>
        <p:spPr>
          <a:xfrm>
            <a:off x="5076056" y="125581"/>
            <a:ext cx="2736304" cy="523220"/>
          </a:xfrm>
          <a:prstGeom prst="rect">
            <a:avLst/>
          </a:prstGeom>
          <a:noFill/>
        </p:spPr>
        <p:txBody>
          <a:bodyPr wrap="square" rtlCol="0">
            <a:spAutoFit/>
          </a:bodyPr>
          <a:lstStyle/>
          <a:p>
            <a:r>
              <a:rPr lang="zh-CN" altLang="en-US" sz="2800" dirty="0" smtClean="0">
                <a:solidFill>
                  <a:srgbClr val="507281"/>
                </a:solidFill>
                <a:latin typeface="+mj-lt"/>
                <a:ea typeface="+mj-ea"/>
                <a:cs typeface="+mj-cs"/>
              </a:rPr>
              <a:t>版本管理</a:t>
            </a:r>
            <a:r>
              <a:rPr lang="en-US" altLang="zh-CN" sz="2800" dirty="0" smtClean="0">
                <a:solidFill>
                  <a:srgbClr val="507281"/>
                </a:solidFill>
                <a:latin typeface="+mj-lt"/>
                <a:ea typeface="+mj-ea"/>
                <a:cs typeface="+mj-cs"/>
              </a:rPr>
              <a:t>/</a:t>
            </a:r>
            <a:r>
              <a:rPr lang="zh-CN" altLang="en-US" sz="2800" dirty="0" smtClean="0">
                <a:solidFill>
                  <a:srgbClr val="507281"/>
                </a:solidFill>
                <a:latin typeface="+mj-lt"/>
                <a:ea typeface="+mj-ea"/>
                <a:cs typeface="+mj-cs"/>
              </a:rPr>
              <a:t>发布</a:t>
            </a:r>
            <a:endParaRPr lang="zh-CN" altLang="en-US" sz="2800" dirty="0">
              <a:solidFill>
                <a:srgbClr val="507281"/>
              </a:solidFill>
              <a:latin typeface="+mj-lt"/>
              <a:ea typeface="+mj-ea"/>
              <a:cs typeface="+mj-cs"/>
            </a:endParaRPr>
          </a:p>
        </p:txBody>
      </p:sp>
      <p:cxnSp>
        <p:nvCxnSpPr>
          <p:cNvPr id="4" name="直接连接符 3"/>
          <p:cNvCxnSpPr/>
          <p:nvPr/>
        </p:nvCxnSpPr>
        <p:spPr>
          <a:xfrm flipV="1">
            <a:off x="3707904" y="2643758"/>
            <a:ext cx="0" cy="2499742"/>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3568" y="1827287"/>
            <a:ext cx="3225502" cy="24383"/>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860304" y="1872208"/>
            <a:ext cx="0" cy="329183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2123728" y="2631058"/>
            <a:ext cx="1634976" cy="11968"/>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flipV="1">
            <a:off x="3995936" y="1491630"/>
            <a:ext cx="12700" cy="3672408"/>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3945136" y="1419622"/>
            <a:ext cx="3435176" cy="26417"/>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139952" y="3272666"/>
            <a:ext cx="25400" cy="189556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090170" y="3219822"/>
            <a:ext cx="1777974" cy="14964"/>
          </a:xfrm>
          <a:prstGeom prst="line">
            <a:avLst/>
          </a:prstGeom>
          <a:ln w="101600"/>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1515669" y="805755"/>
            <a:ext cx="322307" cy="322307"/>
            <a:chOff x="10964863" y="5637213"/>
            <a:chExt cx="1223962" cy="1223963"/>
          </a:xfrm>
        </p:grpSpPr>
        <p:sp>
          <p:nvSpPr>
            <p:cNvPr id="79" name="Oval 13"/>
            <p:cNvSpPr>
              <a:spLocks noChangeArrowheads="1"/>
            </p:cNvSpPr>
            <p:nvPr/>
          </p:nvSpPr>
          <p:spPr bwMode="auto">
            <a:xfrm>
              <a:off x="10964863" y="5637213"/>
              <a:ext cx="1223962" cy="1223963"/>
            </a:xfrm>
            <a:prstGeom prst="ellipse">
              <a:avLst/>
            </a:prstGeom>
            <a:solidFill>
              <a:srgbClr val="506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50"/>
            <p:cNvSpPr>
              <a:spLocks/>
            </p:cNvSpPr>
            <p:nvPr/>
          </p:nvSpPr>
          <p:spPr bwMode="auto">
            <a:xfrm>
              <a:off x="11015663" y="5997575"/>
              <a:ext cx="1173162" cy="863600"/>
            </a:xfrm>
            <a:custGeom>
              <a:avLst/>
              <a:gdLst>
                <a:gd name="T0" fmla="*/ 72 w 339"/>
                <a:gd name="T1" fmla="*/ 161 h 250"/>
                <a:gd name="T2" fmla="*/ 72 w 339"/>
                <a:gd name="T3" fmla="*/ 161 h 250"/>
                <a:gd name="T4" fmla="*/ 69 w 339"/>
                <a:gd name="T5" fmla="*/ 157 h 250"/>
                <a:gd name="T6" fmla="*/ 71 w 339"/>
                <a:gd name="T7" fmla="*/ 157 h 250"/>
                <a:gd name="T8" fmla="*/ 64 w 339"/>
                <a:gd name="T9" fmla="*/ 111 h 250"/>
                <a:gd name="T10" fmla="*/ 26 w 339"/>
                <a:gd name="T11" fmla="*/ 73 h 250"/>
                <a:gd name="T12" fmla="*/ 27 w 339"/>
                <a:gd name="T13" fmla="*/ 73 h 250"/>
                <a:gd name="T14" fmla="*/ 20 w 339"/>
                <a:gd name="T15" fmla="*/ 66 h 250"/>
                <a:gd name="T16" fmla="*/ 20 w 339"/>
                <a:gd name="T17" fmla="*/ 55 h 250"/>
                <a:gd name="T18" fmla="*/ 28 w 339"/>
                <a:gd name="T19" fmla="*/ 56 h 250"/>
                <a:gd name="T20" fmla="*/ 29 w 339"/>
                <a:gd name="T21" fmla="*/ 54 h 250"/>
                <a:gd name="T22" fmla="*/ 0 w 339"/>
                <a:gd name="T23" fmla="*/ 24 h 250"/>
                <a:gd name="T24" fmla="*/ 12 w 339"/>
                <a:gd name="T25" fmla="*/ 18 h 250"/>
                <a:gd name="T26" fmla="*/ 27 w 339"/>
                <a:gd name="T27" fmla="*/ 24 h 250"/>
                <a:gd name="T28" fmla="*/ 37 w 339"/>
                <a:gd name="T29" fmla="*/ 34 h 250"/>
                <a:gd name="T30" fmla="*/ 44 w 339"/>
                <a:gd name="T31" fmla="*/ 17 h 250"/>
                <a:gd name="T32" fmla="*/ 52 w 339"/>
                <a:gd name="T33" fmla="*/ 16 h 250"/>
                <a:gd name="T34" fmla="*/ 60 w 339"/>
                <a:gd name="T35" fmla="*/ 8 h 250"/>
                <a:gd name="T36" fmla="*/ 64 w 339"/>
                <a:gd name="T37" fmla="*/ 12 h 250"/>
                <a:gd name="T38" fmla="*/ 66 w 339"/>
                <a:gd name="T39" fmla="*/ 9 h 250"/>
                <a:gd name="T40" fmla="*/ 69 w 339"/>
                <a:gd name="T41" fmla="*/ 8 h 250"/>
                <a:gd name="T42" fmla="*/ 75 w 339"/>
                <a:gd name="T43" fmla="*/ 8 h 250"/>
                <a:gd name="T44" fmla="*/ 87 w 339"/>
                <a:gd name="T45" fmla="*/ 1 h 250"/>
                <a:gd name="T46" fmla="*/ 98 w 339"/>
                <a:gd name="T47" fmla="*/ 8 h 250"/>
                <a:gd name="T48" fmla="*/ 128 w 339"/>
                <a:gd name="T49" fmla="*/ 0 h 250"/>
                <a:gd name="T50" fmla="*/ 159 w 339"/>
                <a:gd name="T51" fmla="*/ 31 h 250"/>
                <a:gd name="T52" fmla="*/ 208 w 339"/>
                <a:gd name="T53" fmla="*/ 16 h 250"/>
                <a:gd name="T54" fmla="*/ 285 w 339"/>
                <a:gd name="T55" fmla="*/ 16 h 250"/>
                <a:gd name="T56" fmla="*/ 339 w 339"/>
                <a:gd name="T57" fmla="*/ 70 h 250"/>
                <a:gd name="T58" fmla="*/ 339 w 339"/>
                <a:gd name="T59" fmla="*/ 73 h 250"/>
                <a:gd name="T60" fmla="*/ 162 w 339"/>
                <a:gd name="T61" fmla="*/ 250 h 250"/>
                <a:gd name="T62" fmla="*/ 159 w 339"/>
                <a:gd name="T63" fmla="*/ 250 h 250"/>
                <a:gd name="T64" fmla="*/ 72 w 339"/>
                <a:gd name="T65" fmla="*/ 16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250">
                  <a:moveTo>
                    <a:pt x="72" y="161"/>
                  </a:moveTo>
                  <a:cubicBezTo>
                    <a:pt x="72" y="161"/>
                    <a:pt x="72" y="161"/>
                    <a:pt x="72" y="161"/>
                  </a:cubicBezTo>
                  <a:cubicBezTo>
                    <a:pt x="69" y="157"/>
                    <a:pt x="69" y="157"/>
                    <a:pt x="69" y="157"/>
                  </a:cubicBezTo>
                  <a:cubicBezTo>
                    <a:pt x="71" y="157"/>
                    <a:pt x="71" y="157"/>
                    <a:pt x="71" y="157"/>
                  </a:cubicBezTo>
                  <a:cubicBezTo>
                    <a:pt x="64" y="111"/>
                    <a:pt x="64" y="111"/>
                    <a:pt x="64" y="111"/>
                  </a:cubicBezTo>
                  <a:cubicBezTo>
                    <a:pt x="26" y="73"/>
                    <a:pt x="26" y="73"/>
                    <a:pt x="26" y="73"/>
                  </a:cubicBezTo>
                  <a:cubicBezTo>
                    <a:pt x="27" y="73"/>
                    <a:pt x="27" y="73"/>
                    <a:pt x="27" y="73"/>
                  </a:cubicBezTo>
                  <a:cubicBezTo>
                    <a:pt x="20" y="66"/>
                    <a:pt x="20" y="66"/>
                    <a:pt x="20" y="66"/>
                  </a:cubicBezTo>
                  <a:cubicBezTo>
                    <a:pt x="20" y="55"/>
                    <a:pt x="20" y="55"/>
                    <a:pt x="20" y="55"/>
                  </a:cubicBezTo>
                  <a:cubicBezTo>
                    <a:pt x="28" y="56"/>
                    <a:pt x="28" y="56"/>
                    <a:pt x="28" y="56"/>
                  </a:cubicBezTo>
                  <a:cubicBezTo>
                    <a:pt x="29" y="54"/>
                    <a:pt x="29" y="54"/>
                    <a:pt x="29" y="54"/>
                  </a:cubicBezTo>
                  <a:cubicBezTo>
                    <a:pt x="0" y="24"/>
                    <a:pt x="0" y="24"/>
                    <a:pt x="0" y="24"/>
                  </a:cubicBezTo>
                  <a:cubicBezTo>
                    <a:pt x="12" y="18"/>
                    <a:pt x="12" y="18"/>
                    <a:pt x="12" y="18"/>
                  </a:cubicBezTo>
                  <a:cubicBezTo>
                    <a:pt x="27" y="24"/>
                    <a:pt x="27" y="24"/>
                    <a:pt x="27" y="24"/>
                  </a:cubicBezTo>
                  <a:cubicBezTo>
                    <a:pt x="37" y="34"/>
                    <a:pt x="37" y="34"/>
                    <a:pt x="37" y="34"/>
                  </a:cubicBezTo>
                  <a:cubicBezTo>
                    <a:pt x="44" y="17"/>
                    <a:pt x="44" y="17"/>
                    <a:pt x="44" y="17"/>
                  </a:cubicBezTo>
                  <a:cubicBezTo>
                    <a:pt x="52" y="16"/>
                    <a:pt x="52" y="16"/>
                    <a:pt x="52" y="16"/>
                  </a:cubicBezTo>
                  <a:cubicBezTo>
                    <a:pt x="60" y="8"/>
                    <a:pt x="60" y="8"/>
                    <a:pt x="60" y="8"/>
                  </a:cubicBezTo>
                  <a:cubicBezTo>
                    <a:pt x="64" y="12"/>
                    <a:pt x="64" y="12"/>
                    <a:pt x="64" y="12"/>
                  </a:cubicBezTo>
                  <a:cubicBezTo>
                    <a:pt x="66" y="9"/>
                    <a:pt x="66" y="9"/>
                    <a:pt x="66" y="9"/>
                  </a:cubicBezTo>
                  <a:cubicBezTo>
                    <a:pt x="69" y="8"/>
                    <a:pt x="69" y="8"/>
                    <a:pt x="69" y="8"/>
                  </a:cubicBezTo>
                  <a:cubicBezTo>
                    <a:pt x="75" y="8"/>
                    <a:pt x="75" y="8"/>
                    <a:pt x="75" y="8"/>
                  </a:cubicBezTo>
                  <a:cubicBezTo>
                    <a:pt x="87" y="1"/>
                    <a:pt x="87" y="1"/>
                    <a:pt x="87" y="1"/>
                  </a:cubicBezTo>
                  <a:cubicBezTo>
                    <a:pt x="98" y="8"/>
                    <a:pt x="98" y="8"/>
                    <a:pt x="98" y="8"/>
                  </a:cubicBezTo>
                  <a:cubicBezTo>
                    <a:pt x="128" y="0"/>
                    <a:pt x="128" y="0"/>
                    <a:pt x="128" y="0"/>
                  </a:cubicBezTo>
                  <a:cubicBezTo>
                    <a:pt x="159" y="31"/>
                    <a:pt x="159" y="31"/>
                    <a:pt x="159" y="31"/>
                  </a:cubicBezTo>
                  <a:cubicBezTo>
                    <a:pt x="208" y="16"/>
                    <a:pt x="208" y="16"/>
                    <a:pt x="208" y="16"/>
                  </a:cubicBezTo>
                  <a:cubicBezTo>
                    <a:pt x="285" y="16"/>
                    <a:pt x="285" y="16"/>
                    <a:pt x="285" y="16"/>
                  </a:cubicBezTo>
                  <a:cubicBezTo>
                    <a:pt x="339" y="70"/>
                    <a:pt x="339" y="70"/>
                    <a:pt x="339" y="70"/>
                  </a:cubicBezTo>
                  <a:cubicBezTo>
                    <a:pt x="339" y="71"/>
                    <a:pt x="339" y="72"/>
                    <a:pt x="339" y="73"/>
                  </a:cubicBezTo>
                  <a:cubicBezTo>
                    <a:pt x="339" y="171"/>
                    <a:pt x="260" y="250"/>
                    <a:pt x="162" y="250"/>
                  </a:cubicBezTo>
                  <a:cubicBezTo>
                    <a:pt x="161" y="250"/>
                    <a:pt x="160" y="250"/>
                    <a:pt x="159" y="250"/>
                  </a:cubicBezTo>
                  <a:cubicBezTo>
                    <a:pt x="72" y="161"/>
                    <a:pt x="72" y="161"/>
                    <a:pt x="72" y="161"/>
                  </a:cubicBezTo>
                  <a:close/>
                </a:path>
              </a:pathLst>
            </a:custGeom>
            <a:solidFill>
              <a:srgbClr val="182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51"/>
            <p:cNvSpPr>
              <a:spLocks noEditPoints="1"/>
            </p:cNvSpPr>
            <p:nvPr/>
          </p:nvSpPr>
          <p:spPr bwMode="auto">
            <a:xfrm>
              <a:off x="11012488" y="5989638"/>
              <a:ext cx="1068387" cy="568325"/>
            </a:xfrm>
            <a:custGeom>
              <a:avLst/>
              <a:gdLst>
                <a:gd name="T0" fmla="*/ 277 w 309"/>
                <a:gd name="T1" fmla="*/ 144 h 164"/>
                <a:gd name="T2" fmla="*/ 285 w 309"/>
                <a:gd name="T3" fmla="*/ 115 h 164"/>
                <a:gd name="T4" fmla="*/ 268 w 309"/>
                <a:gd name="T5" fmla="*/ 113 h 164"/>
                <a:gd name="T6" fmla="*/ 275 w 309"/>
                <a:gd name="T7" fmla="*/ 99 h 164"/>
                <a:gd name="T8" fmla="*/ 287 w 309"/>
                <a:gd name="T9" fmla="*/ 109 h 164"/>
                <a:gd name="T10" fmla="*/ 266 w 309"/>
                <a:gd name="T11" fmla="*/ 97 h 164"/>
                <a:gd name="T12" fmla="*/ 233 w 309"/>
                <a:gd name="T13" fmla="*/ 89 h 164"/>
                <a:gd name="T14" fmla="*/ 263 w 309"/>
                <a:gd name="T15" fmla="*/ 109 h 164"/>
                <a:gd name="T16" fmla="*/ 243 w 309"/>
                <a:gd name="T17" fmla="*/ 90 h 164"/>
                <a:gd name="T18" fmla="*/ 246 w 309"/>
                <a:gd name="T19" fmla="*/ 70 h 164"/>
                <a:gd name="T20" fmla="*/ 255 w 309"/>
                <a:gd name="T21" fmla="*/ 49 h 164"/>
                <a:gd name="T22" fmla="*/ 269 w 309"/>
                <a:gd name="T23" fmla="*/ 46 h 164"/>
                <a:gd name="T24" fmla="*/ 273 w 309"/>
                <a:gd name="T25" fmla="*/ 54 h 164"/>
                <a:gd name="T26" fmla="*/ 262 w 309"/>
                <a:gd name="T27" fmla="*/ 31 h 164"/>
                <a:gd name="T28" fmla="*/ 275 w 309"/>
                <a:gd name="T29" fmla="*/ 34 h 164"/>
                <a:gd name="T30" fmla="*/ 280 w 309"/>
                <a:gd name="T31" fmla="*/ 20 h 164"/>
                <a:gd name="T32" fmla="*/ 207 w 309"/>
                <a:gd name="T33" fmla="*/ 5 h 164"/>
                <a:gd name="T34" fmla="*/ 174 w 309"/>
                <a:gd name="T35" fmla="*/ 16 h 164"/>
                <a:gd name="T36" fmla="*/ 140 w 309"/>
                <a:gd name="T37" fmla="*/ 26 h 164"/>
                <a:gd name="T38" fmla="*/ 132 w 309"/>
                <a:gd name="T39" fmla="*/ 31 h 164"/>
                <a:gd name="T40" fmla="*/ 117 w 309"/>
                <a:gd name="T41" fmla="*/ 82 h 164"/>
                <a:gd name="T42" fmla="*/ 152 w 309"/>
                <a:gd name="T43" fmla="*/ 138 h 164"/>
                <a:gd name="T44" fmla="*/ 175 w 309"/>
                <a:gd name="T45" fmla="*/ 107 h 164"/>
                <a:gd name="T46" fmla="*/ 207 w 309"/>
                <a:gd name="T47" fmla="*/ 71 h 164"/>
                <a:gd name="T48" fmla="*/ 221 w 309"/>
                <a:gd name="T49" fmla="*/ 74 h 164"/>
                <a:gd name="T50" fmla="*/ 277 w 309"/>
                <a:gd name="T51" fmla="*/ 148 h 164"/>
                <a:gd name="T52" fmla="*/ 265 w 309"/>
                <a:gd name="T53" fmla="*/ 94 h 164"/>
                <a:gd name="T54" fmla="*/ 299 w 309"/>
                <a:gd name="T55" fmla="*/ 109 h 164"/>
                <a:gd name="T56" fmla="*/ 308 w 309"/>
                <a:gd name="T57" fmla="*/ 144 h 164"/>
                <a:gd name="T58" fmla="*/ 293 w 309"/>
                <a:gd name="T59" fmla="*/ 149 h 164"/>
                <a:gd name="T60" fmla="*/ 252 w 309"/>
                <a:gd name="T61" fmla="*/ 91 h 164"/>
                <a:gd name="T62" fmla="*/ 122 w 309"/>
                <a:gd name="T63" fmla="*/ 13 h 164"/>
                <a:gd name="T64" fmla="*/ 78 w 309"/>
                <a:gd name="T65" fmla="*/ 2 h 164"/>
                <a:gd name="T66" fmla="*/ 64 w 309"/>
                <a:gd name="T67" fmla="*/ 13 h 164"/>
                <a:gd name="T68" fmla="*/ 9 w 309"/>
                <a:gd name="T69" fmla="*/ 14 h 164"/>
                <a:gd name="T70" fmla="*/ 19 w 309"/>
                <a:gd name="T71" fmla="*/ 25 h 164"/>
                <a:gd name="T72" fmla="*/ 22 w 309"/>
                <a:gd name="T73" fmla="*/ 68 h 164"/>
                <a:gd name="T74" fmla="*/ 52 w 309"/>
                <a:gd name="T75" fmla="*/ 86 h 164"/>
                <a:gd name="T76" fmla="*/ 63 w 309"/>
                <a:gd name="T77" fmla="*/ 135 h 164"/>
                <a:gd name="T78" fmla="*/ 74 w 309"/>
                <a:gd name="T79" fmla="*/ 159 h 164"/>
                <a:gd name="T80" fmla="*/ 81 w 309"/>
                <a:gd name="T81" fmla="*/ 138 h 164"/>
                <a:gd name="T82" fmla="*/ 76 w 309"/>
                <a:gd name="T83" fmla="*/ 89 h 164"/>
                <a:gd name="T84" fmla="*/ 45 w 309"/>
                <a:gd name="T85" fmla="*/ 69 h 164"/>
                <a:gd name="T86" fmla="*/ 55 w 309"/>
                <a:gd name="T87" fmla="*/ 66 h 164"/>
                <a:gd name="T88" fmla="*/ 76 w 309"/>
                <a:gd name="T89" fmla="*/ 35 h 164"/>
                <a:gd name="T90" fmla="*/ 71 w 309"/>
                <a:gd name="T91" fmla="*/ 22 h 164"/>
                <a:gd name="T92" fmla="*/ 73 w 309"/>
                <a:gd name="T93" fmla="*/ 17 h 164"/>
                <a:gd name="T94" fmla="*/ 84 w 309"/>
                <a:gd name="T95" fmla="*/ 18 h 164"/>
                <a:gd name="T96" fmla="*/ 118 w 309"/>
                <a:gd name="T97" fmla="*/ 20 h 164"/>
                <a:gd name="T98" fmla="*/ 58 w 309"/>
                <a:gd name="T99" fmla="*/ 68 h 164"/>
                <a:gd name="T100" fmla="*/ 71 w 309"/>
                <a:gd name="T101" fmla="*/ 74 h 164"/>
                <a:gd name="T102" fmla="*/ 57 w 309"/>
                <a:gd name="T103" fmla="*/ 73 h 164"/>
                <a:gd name="T104" fmla="*/ 51 w 309"/>
                <a:gd name="T105" fmla="*/ 69 h 164"/>
                <a:gd name="T106" fmla="*/ 169 w 309"/>
                <a:gd name="T107" fmla="*/ 54 h 164"/>
                <a:gd name="T108" fmla="*/ 133 w 309"/>
                <a:gd name="T109" fmla="*/ 52 h 164"/>
                <a:gd name="T110" fmla="*/ 145 w 309"/>
                <a:gd name="T111" fmla="*/ 47 h 164"/>
                <a:gd name="T112" fmla="*/ 158 w 309"/>
                <a:gd name="T113" fmla="*/ 49 h 164"/>
                <a:gd name="T114" fmla="*/ 189 w 309"/>
                <a:gd name="T115" fmla="*/ 66 h 164"/>
                <a:gd name="T116" fmla="*/ 181 w 309"/>
                <a:gd name="T117" fmla="*/ 128 h 164"/>
                <a:gd name="T118" fmla="*/ 263 w 309"/>
                <a:gd name="T119" fmla="*/ 89 h 164"/>
                <a:gd name="T120" fmla="*/ 261 w 309"/>
                <a:gd name="T121" fmla="*/ 83 h 164"/>
                <a:gd name="T122" fmla="*/ 259 w 309"/>
                <a:gd name="T123" fmla="*/ 6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164">
                  <a:moveTo>
                    <a:pt x="268" y="113"/>
                  </a:moveTo>
                  <a:cubicBezTo>
                    <a:pt x="267" y="114"/>
                    <a:pt x="265" y="112"/>
                    <a:pt x="264" y="113"/>
                  </a:cubicBezTo>
                  <a:cubicBezTo>
                    <a:pt x="261" y="114"/>
                    <a:pt x="260" y="118"/>
                    <a:pt x="257" y="120"/>
                  </a:cubicBezTo>
                  <a:cubicBezTo>
                    <a:pt x="256" y="121"/>
                    <a:pt x="252" y="120"/>
                    <a:pt x="251" y="122"/>
                  </a:cubicBezTo>
                  <a:cubicBezTo>
                    <a:pt x="248" y="127"/>
                    <a:pt x="244" y="135"/>
                    <a:pt x="248" y="138"/>
                  </a:cubicBezTo>
                  <a:cubicBezTo>
                    <a:pt x="255" y="143"/>
                    <a:pt x="260" y="136"/>
                    <a:pt x="265" y="136"/>
                  </a:cubicBezTo>
                  <a:cubicBezTo>
                    <a:pt x="265" y="136"/>
                    <a:pt x="265" y="136"/>
                    <a:pt x="265" y="136"/>
                  </a:cubicBezTo>
                  <a:cubicBezTo>
                    <a:pt x="267" y="136"/>
                    <a:pt x="266" y="137"/>
                    <a:pt x="271" y="139"/>
                  </a:cubicBezTo>
                  <a:cubicBezTo>
                    <a:pt x="271" y="139"/>
                    <a:pt x="271" y="140"/>
                    <a:pt x="271" y="141"/>
                  </a:cubicBezTo>
                  <a:cubicBezTo>
                    <a:pt x="271" y="143"/>
                    <a:pt x="271" y="143"/>
                    <a:pt x="273" y="143"/>
                  </a:cubicBezTo>
                  <a:cubicBezTo>
                    <a:pt x="274" y="143"/>
                    <a:pt x="276" y="144"/>
                    <a:pt x="277" y="144"/>
                  </a:cubicBezTo>
                  <a:cubicBezTo>
                    <a:pt x="281" y="142"/>
                    <a:pt x="281" y="142"/>
                    <a:pt x="284" y="138"/>
                  </a:cubicBezTo>
                  <a:cubicBezTo>
                    <a:pt x="286" y="136"/>
                    <a:pt x="286" y="138"/>
                    <a:pt x="288" y="134"/>
                  </a:cubicBezTo>
                  <a:cubicBezTo>
                    <a:pt x="290" y="131"/>
                    <a:pt x="290" y="131"/>
                    <a:pt x="290" y="128"/>
                  </a:cubicBezTo>
                  <a:cubicBezTo>
                    <a:pt x="291" y="128"/>
                    <a:pt x="290" y="127"/>
                    <a:pt x="290" y="126"/>
                  </a:cubicBezTo>
                  <a:cubicBezTo>
                    <a:pt x="290" y="126"/>
                    <a:pt x="290" y="126"/>
                    <a:pt x="290" y="126"/>
                  </a:cubicBezTo>
                  <a:cubicBezTo>
                    <a:pt x="290" y="125"/>
                    <a:pt x="290" y="125"/>
                    <a:pt x="290" y="125"/>
                  </a:cubicBezTo>
                  <a:cubicBezTo>
                    <a:pt x="290" y="125"/>
                    <a:pt x="289" y="125"/>
                    <a:pt x="289" y="125"/>
                  </a:cubicBezTo>
                  <a:cubicBezTo>
                    <a:pt x="289" y="125"/>
                    <a:pt x="289" y="125"/>
                    <a:pt x="288" y="125"/>
                  </a:cubicBezTo>
                  <a:cubicBezTo>
                    <a:pt x="287" y="123"/>
                    <a:pt x="286" y="120"/>
                    <a:pt x="285" y="118"/>
                  </a:cubicBezTo>
                  <a:cubicBezTo>
                    <a:pt x="285" y="118"/>
                    <a:pt x="285" y="119"/>
                    <a:pt x="285" y="119"/>
                  </a:cubicBezTo>
                  <a:cubicBezTo>
                    <a:pt x="284" y="117"/>
                    <a:pt x="285" y="116"/>
                    <a:pt x="285" y="115"/>
                  </a:cubicBezTo>
                  <a:cubicBezTo>
                    <a:pt x="285" y="114"/>
                    <a:pt x="284" y="113"/>
                    <a:pt x="284" y="113"/>
                  </a:cubicBezTo>
                  <a:cubicBezTo>
                    <a:pt x="284" y="113"/>
                    <a:pt x="284" y="113"/>
                    <a:pt x="283" y="113"/>
                  </a:cubicBezTo>
                  <a:cubicBezTo>
                    <a:pt x="283" y="112"/>
                    <a:pt x="283" y="111"/>
                    <a:pt x="283" y="110"/>
                  </a:cubicBezTo>
                  <a:cubicBezTo>
                    <a:pt x="283" y="110"/>
                    <a:pt x="282" y="110"/>
                    <a:pt x="282" y="110"/>
                  </a:cubicBezTo>
                  <a:cubicBezTo>
                    <a:pt x="281" y="110"/>
                    <a:pt x="280" y="110"/>
                    <a:pt x="280" y="111"/>
                  </a:cubicBezTo>
                  <a:cubicBezTo>
                    <a:pt x="280" y="112"/>
                    <a:pt x="280" y="114"/>
                    <a:pt x="280" y="116"/>
                  </a:cubicBezTo>
                  <a:cubicBezTo>
                    <a:pt x="280" y="116"/>
                    <a:pt x="280" y="117"/>
                    <a:pt x="279" y="117"/>
                  </a:cubicBezTo>
                  <a:cubicBezTo>
                    <a:pt x="278" y="116"/>
                    <a:pt x="276" y="115"/>
                    <a:pt x="275" y="113"/>
                  </a:cubicBezTo>
                  <a:cubicBezTo>
                    <a:pt x="275" y="112"/>
                    <a:pt x="277" y="111"/>
                    <a:pt x="276" y="110"/>
                  </a:cubicBezTo>
                  <a:cubicBezTo>
                    <a:pt x="275" y="109"/>
                    <a:pt x="273" y="110"/>
                    <a:pt x="272" y="110"/>
                  </a:cubicBezTo>
                  <a:cubicBezTo>
                    <a:pt x="269" y="110"/>
                    <a:pt x="269" y="112"/>
                    <a:pt x="268" y="113"/>
                  </a:cubicBezTo>
                  <a:close/>
                  <a:moveTo>
                    <a:pt x="269" y="101"/>
                  </a:moveTo>
                  <a:cubicBezTo>
                    <a:pt x="269" y="101"/>
                    <a:pt x="270" y="102"/>
                    <a:pt x="270" y="101"/>
                  </a:cubicBezTo>
                  <a:cubicBezTo>
                    <a:pt x="271" y="101"/>
                    <a:pt x="271" y="100"/>
                    <a:pt x="270" y="99"/>
                  </a:cubicBezTo>
                  <a:cubicBezTo>
                    <a:pt x="269" y="99"/>
                    <a:pt x="268" y="98"/>
                    <a:pt x="267" y="99"/>
                  </a:cubicBezTo>
                  <a:cubicBezTo>
                    <a:pt x="267" y="100"/>
                    <a:pt x="268" y="101"/>
                    <a:pt x="269" y="101"/>
                  </a:cubicBezTo>
                  <a:close/>
                  <a:moveTo>
                    <a:pt x="308" y="115"/>
                  </a:moveTo>
                  <a:cubicBezTo>
                    <a:pt x="308" y="115"/>
                    <a:pt x="308" y="114"/>
                    <a:pt x="308" y="113"/>
                  </a:cubicBezTo>
                  <a:cubicBezTo>
                    <a:pt x="307" y="113"/>
                    <a:pt x="306" y="113"/>
                    <a:pt x="306" y="114"/>
                  </a:cubicBezTo>
                  <a:cubicBezTo>
                    <a:pt x="306" y="115"/>
                    <a:pt x="306" y="117"/>
                    <a:pt x="307" y="117"/>
                  </a:cubicBezTo>
                  <a:cubicBezTo>
                    <a:pt x="308" y="118"/>
                    <a:pt x="308" y="117"/>
                    <a:pt x="308" y="115"/>
                  </a:cubicBezTo>
                  <a:close/>
                  <a:moveTo>
                    <a:pt x="275" y="99"/>
                  </a:moveTo>
                  <a:cubicBezTo>
                    <a:pt x="274" y="98"/>
                    <a:pt x="275" y="97"/>
                    <a:pt x="273" y="97"/>
                  </a:cubicBezTo>
                  <a:cubicBezTo>
                    <a:pt x="272" y="97"/>
                    <a:pt x="271" y="96"/>
                    <a:pt x="271" y="97"/>
                  </a:cubicBezTo>
                  <a:cubicBezTo>
                    <a:pt x="270" y="100"/>
                    <a:pt x="270" y="98"/>
                    <a:pt x="272" y="99"/>
                  </a:cubicBezTo>
                  <a:cubicBezTo>
                    <a:pt x="273" y="100"/>
                    <a:pt x="274" y="101"/>
                    <a:pt x="275" y="102"/>
                  </a:cubicBezTo>
                  <a:cubicBezTo>
                    <a:pt x="276" y="103"/>
                    <a:pt x="278" y="103"/>
                    <a:pt x="278" y="104"/>
                  </a:cubicBezTo>
                  <a:cubicBezTo>
                    <a:pt x="279" y="105"/>
                    <a:pt x="277" y="106"/>
                    <a:pt x="278" y="107"/>
                  </a:cubicBezTo>
                  <a:cubicBezTo>
                    <a:pt x="278" y="107"/>
                    <a:pt x="280" y="106"/>
                    <a:pt x="280" y="107"/>
                  </a:cubicBezTo>
                  <a:cubicBezTo>
                    <a:pt x="281" y="107"/>
                    <a:pt x="280" y="108"/>
                    <a:pt x="280" y="108"/>
                  </a:cubicBezTo>
                  <a:cubicBezTo>
                    <a:pt x="281" y="108"/>
                    <a:pt x="282" y="108"/>
                    <a:pt x="283" y="108"/>
                  </a:cubicBezTo>
                  <a:cubicBezTo>
                    <a:pt x="283" y="108"/>
                    <a:pt x="283" y="106"/>
                    <a:pt x="284" y="106"/>
                  </a:cubicBezTo>
                  <a:cubicBezTo>
                    <a:pt x="285" y="106"/>
                    <a:pt x="285" y="108"/>
                    <a:pt x="287" y="109"/>
                  </a:cubicBezTo>
                  <a:cubicBezTo>
                    <a:pt x="289" y="110"/>
                    <a:pt x="288" y="110"/>
                    <a:pt x="290" y="110"/>
                  </a:cubicBezTo>
                  <a:cubicBezTo>
                    <a:pt x="290" y="110"/>
                    <a:pt x="292" y="111"/>
                    <a:pt x="292" y="110"/>
                  </a:cubicBezTo>
                  <a:cubicBezTo>
                    <a:pt x="291" y="107"/>
                    <a:pt x="288" y="106"/>
                    <a:pt x="287" y="103"/>
                  </a:cubicBezTo>
                  <a:cubicBezTo>
                    <a:pt x="287" y="103"/>
                    <a:pt x="288" y="103"/>
                    <a:pt x="288" y="103"/>
                  </a:cubicBezTo>
                  <a:cubicBezTo>
                    <a:pt x="285" y="98"/>
                    <a:pt x="283" y="100"/>
                    <a:pt x="281" y="99"/>
                  </a:cubicBezTo>
                  <a:cubicBezTo>
                    <a:pt x="281" y="98"/>
                    <a:pt x="280" y="99"/>
                    <a:pt x="280" y="99"/>
                  </a:cubicBezTo>
                  <a:cubicBezTo>
                    <a:pt x="280" y="98"/>
                    <a:pt x="280" y="98"/>
                    <a:pt x="280" y="98"/>
                  </a:cubicBezTo>
                  <a:cubicBezTo>
                    <a:pt x="279" y="98"/>
                    <a:pt x="278" y="98"/>
                    <a:pt x="277" y="98"/>
                  </a:cubicBezTo>
                  <a:cubicBezTo>
                    <a:pt x="276" y="98"/>
                    <a:pt x="275" y="100"/>
                    <a:pt x="275" y="99"/>
                  </a:cubicBezTo>
                  <a:close/>
                  <a:moveTo>
                    <a:pt x="266" y="94"/>
                  </a:moveTo>
                  <a:cubicBezTo>
                    <a:pt x="266" y="95"/>
                    <a:pt x="266" y="96"/>
                    <a:pt x="266" y="97"/>
                  </a:cubicBezTo>
                  <a:cubicBezTo>
                    <a:pt x="267" y="97"/>
                    <a:pt x="269" y="97"/>
                    <a:pt x="269" y="97"/>
                  </a:cubicBezTo>
                  <a:cubicBezTo>
                    <a:pt x="270" y="95"/>
                    <a:pt x="270" y="93"/>
                    <a:pt x="269" y="92"/>
                  </a:cubicBezTo>
                  <a:cubicBezTo>
                    <a:pt x="267" y="91"/>
                    <a:pt x="266" y="92"/>
                    <a:pt x="266" y="94"/>
                  </a:cubicBezTo>
                  <a:close/>
                  <a:moveTo>
                    <a:pt x="305" y="124"/>
                  </a:moveTo>
                  <a:cubicBezTo>
                    <a:pt x="307" y="123"/>
                    <a:pt x="303" y="117"/>
                    <a:pt x="302" y="119"/>
                  </a:cubicBezTo>
                  <a:cubicBezTo>
                    <a:pt x="300" y="122"/>
                    <a:pt x="303" y="126"/>
                    <a:pt x="305" y="124"/>
                  </a:cubicBezTo>
                  <a:close/>
                  <a:moveTo>
                    <a:pt x="236" y="86"/>
                  </a:moveTo>
                  <a:cubicBezTo>
                    <a:pt x="237" y="89"/>
                    <a:pt x="239" y="87"/>
                    <a:pt x="238" y="91"/>
                  </a:cubicBezTo>
                  <a:cubicBezTo>
                    <a:pt x="238" y="92"/>
                    <a:pt x="237" y="90"/>
                    <a:pt x="236" y="89"/>
                  </a:cubicBezTo>
                  <a:cubicBezTo>
                    <a:pt x="236" y="89"/>
                    <a:pt x="235" y="89"/>
                    <a:pt x="235" y="89"/>
                  </a:cubicBezTo>
                  <a:cubicBezTo>
                    <a:pt x="234" y="89"/>
                    <a:pt x="234" y="89"/>
                    <a:pt x="233" y="89"/>
                  </a:cubicBezTo>
                  <a:cubicBezTo>
                    <a:pt x="233" y="90"/>
                    <a:pt x="233" y="90"/>
                    <a:pt x="234" y="91"/>
                  </a:cubicBezTo>
                  <a:cubicBezTo>
                    <a:pt x="236" y="94"/>
                    <a:pt x="238" y="97"/>
                    <a:pt x="240" y="101"/>
                  </a:cubicBezTo>
                  <a:cubicBezTo>
                    <a:pt x="240" y="101"/>
                    <a:pt x="240" y="102"/>
                    <a:pt x="241" y="102"/>
                  </a:cubicBezTo>
                  <a:cubicBezTo>
                    <a:pt x="242" y="103"/>
                    <a:pt x="243" y="105"/>
                    <a:pt x="245" y="106"/>
                  </a:cubicBezTo>
                  <a:cubicBezTo>
                    <a:pt x="248" y="107"/>
                    <a:pt x="251" y="107"/>
                    <a:pt x="254" y="107"/>
                  </a:cubicBezTo>
                  <a:cubicBezTo>
                    <a:pt x="255" y="108"/>
                    <a:pt x="256" y="108"/>
                    <a:pt x="257" y="108"/>
                  </a:cubicBezTo>
                  <a:cubicBezTo>
                    <a:pt x="257" y="108"/>
                    <a:pt x="257" y="109"/>
                    <a:pt x="258" y="109"/>
                  </a:cubicBezTo>
                  <a:cubicBezTo>
                    <a:pt x="258" y="110"/>
                    <a:pt x="259" y="110"/>
                    <a:pt x="260" y="109"/>
                  </a:cubicBezTo>
                  <a:cubicBezTo>
                    <a:pt x="260" y="109"/>
                    <a:pt x="259" y="108"/>
                    <a:pt x="260" y="108"/>
                  </a:cubicBezTo>
                  <a:cubicBezTo>
                    <a:pt x="260" y="108"/>
                    <a:pt x="260" y="108"/>
                    <a:pt x="261" y="108"/>
                  </a:cubicBezTo>
                  <a:cubicBezTo>
                    <a:pt x="261" y="108"/>
                    <a:pt x="262" y="109"/>
                    <a:pt x="263" y="109"/>
                  </a:cubicBezTo>
                  <a:cubicBezTo>
                    <a:pt x="263" y="109"/>
                    <a:pt x="267" y="108"/>
                    <a:pt x="267" y="107"/>
                  </a:cubicBezTo>
                  <a:cubicBezTo>
                    <a:pt x="267" y="107"/>
                    <a:pt x="267" y="106"/>
                    <a:pt x="266" y="106"/>
                  </a:cubicBezTo>
                  <a:cubicBezTo>
                    <a:pt x="266" y="106"/>
                    <a:pt x="265" y="106"/>
                    <a:pt x="265" y="106"/>
                  </a:cubicBezTo>
                  <a:cubicBezTo>
                    <a:pt x="264" y="106"/>
                    <a:pt x="263" y="107"/>
                    <a:pt x="263" y="107"/>
                  </a:cubicBezTo>
                  <a:cubicBezTo>
                    <a:pt x="262" y="107"/>
                    <a:pt x="262" y="107"/>
                    <a:pt x="261" y="107"/>
                  </a:cubicBezTo>
                  <a:cubicBezTo>
                    <a:pt x="261" y="106"/>
                    <a:pt x="260" y="106"/>
                    <a:pt x="260" y="106"/>
                  </a:cubicBezTo>
                  <a:cubicBezTo>
                    <a:pt x="258" y="106"/>
                    <a:pt x="256" y="106"/>
                    <a:pt x="254" y="106"/>
                  </a:cubicBezTo>
                  <a:cubicBezTo>
                    <a:pt x="253" y="106"/>
                    <a:pt x="253" y="104"/>
                    <a:pt x="252" y="104"/>
                  </a:cubicBezTo>
                  <a:cubicBezTo>
                    <a:pt x="250" y="103"/>
                    <a:pt x="245" y="106"/>
                    <a:pt x="245" y="103"/>
                  </a:cubicBezTo>
                  <a:cubicBezTo>
                    <a:pt x="244" y="99"/>
                    <a:pt x="243" y="98"/>
                    <a:pt x="242" y="96"/>
                  </a:cubicBezTo>
                  <a:cubicBezTo>
                    <a:pt x="241" y="94"/>
                    <a:pt x="243" y="92"/>
                    <a:pt x="243" y="90"/>
                  </a:cubicBezTo>
                  <a:cubicBezTo>
                    <a:pt x="243" y="90"/>
                    <a:pt x="242" y="89"/>
                    <a:pt x="242" y="88"/>
                  </a:cubicBezTo>
                  <a:cubicBezTo>
                    <a:pt x="241" y="87"/>
                    <a:pt x="239" y="86"/>
                    <a:pt x="238" y="84"/>
                  </a:cubicBezTo>
                  <a:cubicBezTo>
                    <a:pt x="238" y="83"/>
                    <a:pt x="237" y="80"/>
                    <a:pt x="238" y="81"/>
                  </a:cubicBezTo>
                  <a:cubicBezTo>
                    <a:pt x="240" y="81"/>
                    <a:pt x="241" y="84"/>
                    <a:pt x="243" y="85"/>
                  </a:cubicBezTo>
                  <a:cubicBezTo>
                    <a:pt x="243" y="85"/>
                    <a:pt x="244" y="85"/>
                    <a:pt x="245" y="85"/>
                  </a:cubicBezTo>
                  <a:cubicBezTo>
                    <a:pt x="246" y="84"/>
                    <a:pt x="247" y="83"/>
                    <a:pt x="248" y="82"/>
                  </a:cubicBezTo>
                  <a:cubicBezTo>
                    <a:pt x="248" y="81"/>
                    <a:pt x="248" y="80"/>
                    <a:pt x="248" y="80"/>
                  </a:cubicBezTo>
                  <a:cubicBezTo>
                    <a:pt x="247" y="78"/>
                    <a:pt x="247" y="77"/>
                    <a:pt x="246" y="76"/>
                  </a:cubicBezTo>
                  <a:cubicBezTo>
                    <a:pt x="246" y="75"/>
                    <a:pt x="245" y="75"/>
                    <a:pt x="244" y="74"/>
                  </a:cubicBezTo>
                  <a:cubicBezTo>
                    <a:pt x="243" y="73"/>
                    <a:pt x="243" y="72"/>
                    <a:pt x="243" y="72"/>
                  </a:cubicBezTo>
                  <a:cubicBezTo>
                    <a:pt x="244" y="71"/>
                    <a:pt x="245" y="70"/>
                    <a:pt x="246" y="70"/>
                  </a:cubicBezTo>
                  <a:cubicBezTo>
                    <a:pt x="247" y="70"/>
                    <a:pt x="248" y="72"/>
                    <a:pt x="248" y="72"/>
                  </a:cubicBezTo>
                  <a:cubicBezTo>
                    <a:pt x="250" y="70"/>
                    <a:pt x="252" y="70"/>
                    <a:pt x="254" y="69"/>
                  </a:cubicBezTo>
                  <a:cubicBezTo>
                    <a:pt x="255" y="68"/>
                    <a:pt x="256" y="65"/>
                    <a:pt x="256" y="63"/>
                  </a:cubicBezTo>
                  <a:cubicBezTo>
                    <a:pt x="257" y="63"/>
                    <a:pt x="257" y="62"/>
                    <a:pt x="256" y="61"/>
                  </a:cubicBezTo>
                  <a:cubicBezTo>
                    <a:pt x="256" y="59"/>
                    <a:pt x="253" y="56"/>
                    <a:pt x="253" y="53"/>
                  </a:cubicBezTo>
                  <a:cubicBezTo>
                    <a:pt x="254" y="50"/>
                    <a:pt x="255" y="50"/>
                    <a:pt x="251" y="50"/>
                  </a:cubicBezTo>
                  <a:cubicBezTo>
                    <a:pt x="250" y="50"/>
                    <a:pt x="250" y="49"/>
                    <a:pt x="250" y="49"/>
                  </a:cubicBezTo>
                  <a:cubicBezTo>
                    <a:pt x="250" y="48"/>
                    <a:pt x="250" y="48"/>
                    <a:pt x="251" y="47"/>
                  </a:cubicBezTo>
                  <a:cubicBezTo>
                    <a:pt x="251" y="47"/>
                    <a:pt x="252" y="47"/>
                    <a:pt x="252" y="47"/>
                  </a:cubicBezTo>
                  <a:cubicBezTo>
                    <a:pt x="252" y="48"/>
                    <a:pt x="252" y="49"/>
                    <a:pt x="253" y="49"/>
                  </a:cubicBezTo>
                  <a:cubicBezTo>
                    <a:pt x="253" y="50"/>
                    <a:pt x="255" y="48"/>
                    <a:pt x="255" y="49"/>
                  </a:cubicBezTo>
                  <a:cubicBezTo>
                    <a:pt x="257" y="52"/>
                    <a:pt x="256" y="49"/>
                    <a:pt x="258" y="54"/>
                  </a:cubicBezTo>
                  <a:cubicBezTo>
                    <a:pt x="259" y="55"/>
                    <a:pt x="262" y="55"/>
                    <a:pt x="262" y="54"/>
                  </a:cubicBezTo>
                  <a:cubicBezTo>
                    <a:pt x="263" y="51"/>
                    <a:pt x="262" y="51"/>
                    <a:pt x="260" y="50"/>
                  </a:cubicBezTo>
                  <a:cubicBezTo>
                    <a:pt x="260" y="50"/>
                    <a:pt x="259" y="49"/>
                    <a:pt x="259" y="49"/>
                  </a:cubicBezTo>
                  <a:cubicBezTo>
                    <a:pt x="259" y="47"/>
                    <a:pt x="259" y="46"/>
                    <a:pt x="260" y="45"/>
                  </a:cubicBezTo>
                  <a:cubicBezTo>
                    <a:pt x="260" y="44"/>
                    <a:pt x="261" y="45"/>
                    <a:pt x="262" y="44"/>
                  </a:cubicBezTo>
                  <a:cubicBezTo>
                    <a:pt x="263" y="43"/>
                    <a:pt x="263" y="42"/>
                    <a:pt x="263" y="40"/>
                  </a:cubicBezTo>
                  <a:cubicBezTo>
                    <a:pt x="264" y="39"/>
                    <a:pt x="263" y="36"/>
                    <a:pt x="264" y="36"/>
                  </a:cubicBezTo>
                  <a:cubicBezTo>
                    <a:pt x="266" y="36"/>
                    <a:pt x="266" y="39"/>
                    <a:pt x="267" y="40"/>
                  </a:cubicBezTo>
                  <a:cubicBezTo>
                    <a:pt x="268" y="42"/>
                    <a:pt x="267" y="43"/>
                    <a:pt x="267" y="44"/>
                  </a:cubicBezTo>
                  <a:cubicBezTo>
                    <a:pt x="267" y="46"/>
                    <a:pt x="268" y="45"/>
                    <a:pt x="269" y="46"/>
                  </a:cubicBezTo>
                  <a:cubicBezTo>
                    <a:pt x="270" y="47"/>
                    <a:pt x="270" y="49"/>
                    <a:pt x="270" y="51"/>
                  </a:cubicBezTo>
                  <a:cubicBezTo>
                    <a:pt x="270" y="51"/>
                    <a:pt x="269" y="51"/>
                    <a:pt x="268" y="51"/>
                  </a:cubicBezTo>
                  <a:cubicBezTo>
                    <a:pt x="268" y="52"/>
                    <a:pt x="268" y="52"/>
                    <a:pt x="267" y="53"/>
                  </a:cubicBezTo>
                  <a:cubicBezTo>
                    <a:pt x="266" y="53"/>
                    <a:pt x="264" y="52"/>
                    <a:pt x="263" y="53"/>
                  </a:cubicBezTo>
                  <a:cubicBezTo>
                    <a:pt x="263" y="55"/>
                    <a:pt x="263" y="57"/>
                    <a:pt x="264" y="58"/>
                  </a:cubicBezTo>
                  <a:cubicBezTo>
                    <a:pt x="264" y="58"/>
                    <a:pt x="265" y="58"/>
                    <a:pt x="265" y="58"/>
                  </a:cubicBezTo>
                  <a:cubicBezTo>
                    <a:pt x="265" y="58"/>
                    <a:pt x="266" y="58"/>
                    <a:pt x="266" y="58"/>
                  </a:cubicBezTo>
                  <a:cubicBezTo>
                    <a:pt x="266" y="58"/>
                    <a:pt x="266" y="57"/>
                    <a:pt x="266" y="56"/>
                  </a:cubicBezTo>
                  <a:cubicBezTo>
                    <a:pt x="267" y="55"/>
                    <a:pt x="269" y="55"/>
                    <a:pt x="270" y="54"/>
                  </a:cubicBezTo>
                  <a:cubicBezTo>
                    <a:pt x="271" y="54"/>
                    <a:pt x="271" y="54"/>
                    <a:pt x="271" y="54"/>
                  </a:cubicBezTo>
                  <a:cubicBezTo>
                    <a:pt x="272" y="54"/>
                    <a:pt x="273" y="54"/>
                    <a:pt x="273" y="54"/>
                  </a:cubicBezTo>
                  <a:cubicBezTo>
                    <a:pt x="273" y="52"/>
                    <a:pt x="272" y="50"/>
                    <a:pt x="273" y="49"/>
                  </a:cubicBezTo>
                  <a:cubicBezTo>
                    <a:pt x="273" y="47"/>
                    <a:pt x="274" y="46"/>
                    <a:pt x="274" y="45"/>
                  </a:cubicBezTo>
                  <a:cubicBezTo>
                    <a:pt x="274" y="45"/>
                    <a:pt x="273" y="45"/>
                    <a:pt x="273" y="45"/>
                  </a:cubicBezTo>
                  <a:cubicBezTo>
                    <a:pt x="273" y="44"/>
                    <a:pt x="273" y="44"/>
                    <a:pt x="273" y="44"/>
                  </a:cubicBezTo>
                  <a:cubicBezTo>
                    <a:pt x="273" y="43"/>
                    <a:pt x="273" y="43"/>
                    <a:pt x="273" y="43"/>
                  </a:cubicBezTo>
                  <a:cubicBezTo>
                    <a:pt x="270" y="40"/>
                    <a:pt x="271" y="44"/>
                    <a:pt x="271" y="45"/>
                  </a:cubicBezTo>
                  <a:cubicBezTo>
                    <a:pt x="270" y="45"/>
                    <a:pt x="269" y="45"/>
                    <a:pt x="268" y="45"/>
                  </a:cubicBezTo>
                  <a:cubicBezTo>
                    <a:pt x="268" y="44"/>
                    <a:pt x="268" y="43"/>
                    <a:pt x="268" y="43"/>
                  </a:cubicBezTo>
                  <a:cubicBezTo>
                    <a:pt x="269" y="42"/>
                    <a:pt x="270" y="43"/>
                    <a:pt x="270" y="42"/>
                  </a:cubicBezTo>
                  <a:cubicBezTo>
                    <a:pt x="270" y="41"/>
                    <a:pt x="269" y="42"/>
                    <a:pt x="268" y="41"/>
                  </a:cubicBezTo>
                  <a:cubicBezTo>
                    <a:pt x="268" y="36"/>
                    <a:pt x="265" y="33"/>
                    <a:pt x="262" y="31"/>
                  </a:cubicBezTo>
                  <a:cubicBezTo>
                    <a:pt x="262" y="31"/>
                    <a:pt x="261" y="31"/>
                    <a:pt x="260" y="31"/>
                  </a:cubicBezTo>
                  <a:cubicBezTo>
                    <a:pt x="259" y="30"/>
                    <a:pt x="259" y="30"/>
                    <a:pt x="257" y="30"/>
                  </a:cubicBezTo>
                  <a:cubicBezTo>
                    <a:pt x="256" y="30"/>
                    <a:pt x="256" y="30"/>
                    <a:pt x="255" y="30"/>
                  </a:cubicBezTo>
                  <a:cubicBezTo>
                    <a:pt x="255" y="29"/>
                    <a:pt x="255" y="28"/>
                    <a:pt x="255" y="28"/>
                  </a:cubicBezTo>
                  <a:cubicBezTo>
                    <a:pt x="255" y="26"/>
                    <a:pt x="255" y="26"/>
                    <a:pt x="256" y="26"/>
                  </a:cubicBezTo>
                  <a:cubicBezTo>
                    <a:pt x="259" y="25"/>
                    <a:pt x="262" y="26"/>
                    <a:pt x="265" y="25"/>
                  </a:cubicBezTo>
                  <a:cubicBezTo>
                    <a:pt x="266" y="25"/>
                    <a:pt x="265" y="23"/>
                    <a:pt x="266" y="23"/>
                  </a:cubicBezTo>
                  <a:cubicBezTo>
                    <a:pt x="267" y="23"/>
                    <a:pt x="270" y="22"/>
                    <a:pt x="270" y="24"/>
                  </a:cubicBezTo>
                  <a:cubicBezTo>
                    <a:pt x="271" y="26"/>
                    <a:pt x="270" y="25"/>
                    <a:pt x="270" y="28"/>
                  </a:cubicBezTo>
                  <a:cubicBezTo>
                    <a:pt x="270" y="29"/>
                    <a:pt x="273" y="32"/>
                    <a:pt x="274" y="32"/>
                  </a:cubicBezTo>
                  <a:cubicBezTo>
                    <a:pt x="275" y="33"/>
                    <a:pt x="275" y="34"/>
                    <a:pt x="275" y="34"/>
                  </a:cubicBezTo>
                  <a:cubicBezTo>
                    <a:pt x="277" y="35"/>
                    <a:pt x="278" y="34"/>
                    <a:pt x="278" y="32"/>
                  </a:cubicBezTo>
                  <a:cubicBezTo>
                    <a:pt x="278" y="32"/>
                    <a:pt x="278" y="31"/>
                    <a:pt x="278" y="30"/>
                  </a:cubicBezTo>
                  <a:cubicBezTo>
                    <a:pt x="278" y="30"/>
                    <a:pt x="278" y="29"/>
                    <a:pt x="278" y="29"/>
                  </a:cubicBezTo>
                  <a:cubicBezTo>
                    <a:pt x="278" y="28"/>
                    <a:pt x="277" y="28"/>
                    <a:pt x="277" y="27"/>
                  </a:cubicBezTo>
                  <a:cubicBezTo>
                    <a:pt x="276" y="26"/>
                    <a:pt x="275" y="26"/>
                    <a:pt x="274" y="26"/>
                  </a:cubicBezTo>
                  <a:cubicBezTo>
                    <a:pt x="274" y="25"/>
                    <a:pt x="274" y="25"/>
                    <a:pt x="275" y="24"/>
                  </a:cubicBezTo>
                  <a:cubicBezTo>
                    <a:pt x="275" y="24"/>
                    <a:pt x="275" y="24"/>
                    <a:pt x="275" y="24"/>
                  </a:cubicBezTo>
                  <a:cubicBezTo>
                    <a:pt x="276" y="24"/>
                    <a:pt x="277" y="25"/>
                    <a:pt x="278" y="24"/>
                  </a:cubicBezTo>
                  <a:cubicBezTo>
                    <a:pt x="280" y="24"/>
                    <a:pt x="281" y="23"/>
                    <a:pt x="282" y="22"/>
                  </a:cubicBezTo>
                  <a:cubicBezTo>
                    <a:pt x="283" y="22"/>
                    <a:pt x="283" y="21"/>
                    <a:pt x="282" y="20"/>
                  </a:cubicBezTo>
                  <a:cubicBezTo>
                    <a:pt x="282" y="20"/>
                    <a:pt x="281" y="21"/>
                    <a:pt x="280" y="20"/>
                  </a:cubicBezTo>
                  <a:cubicBezTo>
                    <a:pt x="280" y="20"/>
                    <a:pt x="280" y="19"/>
                    <a:pt x="280" y="19"/>
                  </a:cubicBezTo>
                  <a:cubicBezTo>
                    <a:pt x="282" y="19"/>
                    <a:pt x="284" y="20"/>
                    <a:pt x="286" y="19"/>
                  </a:cubicBezTo>
                  <a:cubicBezTo>
                    <a:pt x="287" y="19"/>
                    <a:pt x="286" y="17"/>
                    <a:pt x="284" y="17"/>
                  </a:cubicBezTo>
                  <a:cubicBezTo>
                    <a:pt x="280" y="15"/>
                    <a:pt x="275" y="14"/>
                    <a:pt x="270" y="13"/>
                  </a:cubicBezTo>
                  <a:cubicBezTo>
                    <a:pt x="267" y="13"/>
                    <a:pt x="264" y="14"/>
                    <a:pt x="261" y="13"/>
                  </a:cubicBezTo>
                  <a:cubicBezTo>
                    <a:pt x="254" y="13"/>
                    <a:pt x="249" y="9"/>
                    <a:pt x="242" y="9"/>
                  </a:cubicBezTo>
                  <a:cubicBezTo>
                    <a:pt x="240" y="9"/>
                    <a:pt x="240" y="11"/>
                    <a:pt x="239" y="11"/>
                  </a:cubicBezTo>
                  <a:cubicBezTo>
                    <a:pt x="236" y="12"/>
                    <a:pt x="233" y="10"/>
                    <a:pt x="230" y="10"/>
                  </a:cubicBezTo>
                  <a:cubicBezTo>
                    <a:pt x="226" y="9"/>
                    <a:pt x="221" y="10"/>
                    <a:pt x="217" y="9"/>
                  </a:cubicBezTo>
                  <a:cubicBezTo>
                    <a:pt x="216" y="9"/>
                    <a:pt x="218" y="7"/>
                    <a:pt x="217" y="7"/>
                  </a:cubicBezTo>
                  <a:cubicBezTo>
                    <a:pt x="214" y="5"/>
                    <a:pt x="211" y="5"/>
                    <a:pt x="207" y="5"/>
                  </a:cubicBezTo>
                  <a:cubicBezTo>
                    <a:pt x="207" y="5"/>
                    <a:pt x="206" y="6"/>
                    <a:pt x="205" y="6"/>
                  </a:cubicBezTo>
                  <a:cubicBezTo>
                    <a:pt x="203" y="7"/>
                    <a:pt x="201" y="6"/>
                    <a:pt x="198" y="8"/>
                  </a:cubicBezTo>
                  <a:cubicBezTo>
                    <a:pt x="198" y="8"/>
                    <a:pt x="199" y="9"/>
                    <a:pt x="199" y="9"/>
                  </a:cubicBezTo>
                  <a:cubicBezTo>
                    <a:pt x="198" y="9"/>
                    <a:pt x="197" y="8"/>
                    <a:pt x="197" y="9"/>
                  </a:cubicBezTo>
                  <a:cubicBezTo>
                    <a:pt x="195" y="10"/>
                    <a:pt x="194" y="11"/>
                    <a:pt x="192" y="11"/>
                  </a:cubicBezTo>
                  <a:cubicBezTo>
                    <a:pt x="190" y="11"/>
                    <a:pt x="191" y="10"/>
                    <a:pt x="189" y="10"/>
                  </a:cubicBezTo>
                  <a:cubicBezTo>
                    <a:pt x="188" y="10"/>
                    <a:pt x="188" y="10"/>
                    <a:pt x="186" y="11"/>
                  </a:cubicBezTo>
                  <a:cubicBezTo>
                    <a:pt x="185" y="11"/>
                    <a:pt x="187" y="13"/>
                    <a:pt x="186" y="13"/>
                  </a:cubicBezTo>
                  <a:cubicBezTo>
                    <a:pt x="183" y="15"/>
                    <a:pt x="179" y="14"/>
                    <a:pt x="175" y="14"/>
                  </a:cubicBezTo>
                  <a:cubicBezTo>
                    <a:pt x="175" y="14"/>
                    <a:pt x="175" y="15"/>
                    <a:pt x="175" y="15"/>
                  </a:cubicBezTo>
                  <a:cubicBezTo>
                    <a:pt x="175" y="15"/>
                    <a:pt x="174" y="16"/>
                    <a:pt x="174" y="16"/>
                  </a:cubicBezTo>
                  <a:cubicBezTo>
                    <a:pt x="173" y="15"/>
                    <a:pt x="172" y="14"/>
                    <a:pt x="170" y="15"/>
                  </a:cubicBezTo>
                  <a:cubicBezTo>
                    <a:pt x="170" y="15"/>
                    <a:pt x="171" y="16"/>
                    <a:pt x="170" y="17"/>
                  </a:cubicBezTo>
                  <a:cubicBezTo>
                    <a:pt x="170" y="17"/>
                    <a:pt x="170" y="17"/>
                    <a:pt x="169" y="17"/>
                  </a:cubicBezTo>
                  <a:cubicBezTo>
                    <a:pt x="169" y="17"/>
                    <a:pt x="169" y="16"/>
                    <a:pt x="169" y="16"/>
                  </a:cubicBezTo>
                  <a:cubicBezTo>
                    <a:pt x="167" y="15"/>
                    <a:pt x="166" y="14"/>
                    <a:pt x="165" y="13"/>
                  </a:cubicBezTo>
                  <a:cubicBezTo>
                    <a:pt x="161" y="13"/>
                    <a:pt x="161" y="12"/>
                    <a:pt x="157" y="12"/>
                  </a:cubicBezTo>
                  <a:cubicBezTo>
                    <a:pt x="156" y="12"/>
                    <a:pt x="155" y="12"/>
                    <a:pt x="154" y="12"/>
                  </a:cubicBezTo>
                  <a:cubicBezTo>
                    <a:pt x="149" y="12"/>
                    <a:pt x="147" y="17"/>
                    <a:pt x="144" y="20"/>
                  </a:cubicBezTo>
                  <a:cubicBezTo>
                    <a:pt x="144" y="20"/>
                    <a:pt x="143" y="19"/>
                    <a:pt x="142" y="19"/>
                  </a:cubicBezTo>
                  <a:cubicBezTo>
                    <a:pt x="141" y="20"/>
                    <a:pt x="140" y="21"/>
                    <a:pt x="140" y="23"/>
                  </a:cubicBezTo>
                  <a:cubicBezTo>
                    <a:pt x="140" y="24"/>
                    <a:pt x="140" y="25"/>
                    <a:pt x="140" y="26"/>
                  </a:cubicBezTo>
                  <a:cubicBezTo>
                    <a:pt x="141" y="26"/>
                    <a:pt x="147" y="36"/>
                    <a:pt x="138" y="33"/>
                  </a:cubicBezTo>
                  <a:cubicBezTo>
                    <a:pt x="136" y="32"/>
                    <a:pt x="135" y="28"/>
                    <a:pt x="133" y="26"/>
                  </a:cubicBezTo>
                  <a:cubicBezTo>
                    <a:pt x="132" y="25"/>
                    <a:pt x="131" y="26"/>
                    <a:pt x="131" y="26"/>
                  </a:cubicBezTo>
                  <a:cubicBezTo>
                    <a:pt x="130" y="27"/>
                    <a:pt x="131" y="28"/>
                    <a:pt x="130" y="28"/>
                  </a:cubicBezTo>
                  <a:cubicBezTo>
                    <a:pt x="129" y="29"/>
                    <a:pt x="128" y="28"/>
                    <a:pt x="127" y="29"/>
                  </a:cubicBezTo>
                  <a:cubicBezTo>
                    <a:pt x="126" y="30"/>
                    <a:pt x="125" y="32"/>
                    <a:pt x="126" y="33"/>
                  </a:cubicBezTo>
                  <a:cubicBezTo>
                    <a:pt x="126" y="34"/>
                    <a:pt x="128" y="34"/>
                    <a:pt x="128" y="34"/>
                  </a:cubicBezTo>
                  <a:cubicBezTo>
                    <a:pt x="129" y="34"/>
                    <a:pt x="129" y="33"/>
                    <a:pt x="130" y="33"/>
                  </a:cubicBezTo>
                  <a:cubicBezTo>
                    <a:pt x="130" y="32"/>
                    <a:pt x="130" y="31"/>
                    <a:pt x="131" y="30"/>
                  </a:cubicBezTo>
                  <a:cubicBezTo>
                    <a:pt x="131" y="29"/>
                    <a:pt x="132" y="29"/>
                    <a:pt x="132" y="30"/>
                  </a:cubicBezTo>
                  <a:cubicBezTo>
                    <a:pt x="132" y="30"/>
                    <a:pt x="132" y="31"/>
                    <a:pt x="132" y="31"/>
                  </a:cubicBezTo>
                  <a:cubicBezTo>
                    <a:pt x="132" y="32"/>
                    <a:pt x="130" y="34"/>
                    <a:pt x="130" y="35"/>
                  </a:cubicBezTo>
                  <a:cubicBezTo>
                    <a:pt x="130" y="36"/>
                    <a:pt x="131" y="35"/>
                    <a:pt x="131" y="36"/>
                  </a:cubicBezTo>
                  <a:cubicBezTo>
                    <a:pt x="132" y="38"/>
                    <a:pt x="132" y="40"/>
                    <a:pt x="131" y="42"/>
                  </a:cubicBezTo>
                  <a:cubicBezTo>
                    <a:pt x="130" y="43"/>
                    <a:pt x="129" y="42"/>
                    <a:pt x="127" y="42"/>
                  </a:cubicBezTo>
                  <a:cubicBezTo>
                    <a:pt x="127" y="42"/>
                    <a:pt x="127" y="42"/>
                    <a:pt x="126" y="43"/>
                  </a:cubicBezTo>
                  <a:cubicBezTo>
                    <a:pt x="126" y="45"/>
                    <a:pt x="124" y="49"/>
                    <a:pt x="125" y="51"/>
                  </a:cubicBezTo>
                  <a:cubicBezTo>
                    <a:pt x="127" y="53"/>
                    <a:pt x="128" y="51"/>
                    <a:pt x="128" y="53"/>
                  </a:cubicBezTo>
                  <a:cubicBezTo>
                    <a:pt x="128" y="55"/>
                    <a:pt x="125" y="54"/>
                    <a:pt x="125" y="55"/>
                  </a:cubicBezTo>
                  <a:cubicBezTo>
                    <a:pt x="123" y="58"/>
                    <a:pt x="123" y="65"/>
                    <a:pt x="119" y="67"/>
                  </a:cubicBezTo>
                  <a:cubicBezTo>
                    <a:pt x="115" y="70"/>
                    <a:pt x="115" y="76"/>
                    <a:pt x="116" y="79"/>
                  </a:cubicBezTo>
                  <a:cubicBezTo>
                    <a:pt x="117" y="80"/>
                    <a:pt x="116" y="82"/>
                    <a:pt x="117" y="82"/>
                  </a:cubicBezTo>
                  <a:cubicBezTo>
                    <a:pt x="122" y="84"/>
                    <a:pt x="118" y="90"/>
                    <a:pt x="128" y="91"/>
                  </a:cubicBezTo>
                  <a:cubicBezTo>
                    <a:pt x="133" y="91"/>
                    <a:pt x="132" y="90"/>
                    <a:pt x="136" y="89"/>
                  </a:cubicBezTo>
                  <a:cubicBezTo>
                    <a:pt x="141" y="88"/>
                    <a:pt x="137" y="88"/>
                    <a:pt x="143" y="90"/>
                  </a:cubicBezTo>
                  <a:cubicBezTo>
                    <a:pt x="145" y="91"/>
                    <a:pt x="143" y="95"/>
                    <a:pt x="143" y="97"/>
                  </a:cubicBezTo>
                  <a:cubicBezTo>
                    <a:pt x="143" y="97"/>
                    <a:pt x="143" y="98"/>
                    <a:pt x="143" y="98"/>
                  </a:cubicBezTo>
                  <a:cubicBezTo>
                    <a:pt x="144" y="98"/>
                    <a:pt x="145" y="97"/>
                    <a:pt x="145" y="98"/>
                  </a:cubicBezTo>
                  <a:cubicBezTo>
                    <a:pt x="146" y="104"/>
                    <a:pt x="147" y="110"/>
                    <a:pt x="148" y="116"/>
                  </a:cubicBezTo>
                  <a:cubicBezTo>
                    <a:pt x="148" y="116"/>
                    <a:pt x="146" y="116"/>
                    <a:pt x="146" y="116"/>
                  </a:cubicBezTo>
                  <a:cubicBezTo>
                    <a:pt x="146" y="116"/>
                    <a:pt x="146" y="117"/>
                    <a:pt x="146" y="117"/>
                  </a:cubicBezTo>
                  <a:cubicBezTo>
                    <a:pt x="146" y="119"/>
                    <a:pt x="148" y="121"/>
                    <a:pt x="148" y="124"/>
                  </a:cubicBezTo>
                  <a:cubicBezTo>
                    <a:pt x="150" y="129"/>
                    <a:pt x="149" y="135"/>
                    <a:pt x="152" y="138"/>
                  </a:cubicBezTo>
                  <a:cubicBezTo>
                    <a:pt x="154" y="140"/>
                    <a:pt x="157" y="138"/>
                    <a:pt x="159" y="138"/>
                  </a:cubicBezTo>
                  <a:cubicBezTo>
                    <a:pt x="162" y="138"/>
                    <a:pt x="162" y="137"/>
                    <a:pt x="164" y="136"/>
                  </a:cubicBezTo>
                  <a:cubicBezTo>
                    <a:pt x="164" y="135"/>
                    <a:pt x="164" y="136"/>
                    <a:pt x="164" y="136"/>
                  </a:cubicBezTo>
                  <a:cubicBezTo>
                    <a:pt x="164" y="135"/>
                    <a:pt x="164" y="135"/>
                    <a:pt x="165" y="134"/>
                  </a:cubicBezTo>
                  <a:cubicBezTo>
                    <a:pt x="165" y="134"/>
                    <a:pt x="166" y="133"/>
                    <a:pt x="167" y="133"/>
                  </a:cubicBezTo>
                  <a:cubicBezTo>
                    <a:pt x="167" y="133"/>
                    <a:pt x="168" y="129"/>
                    <a:pt x="168" y="128"/>
                  </a:cubicBezTo>
                  <a:cubicBezTo>
                    <a:pt x="169" y="125"/>
                    <a:pt x="171" y="128"/>
                    <a:pt x="171" y="125"/>
                  </a:cubicBezTo>
                  <a:cubicBezTo>
                    <a:pt x="171" y="123"/>
                    <a:pt x="169" y="122"/>
                    <a:pt x="170" y="120"/>
                  </a:cubicBezTo>
                  <a:cubicBezTo>
                    <a:pt x="172" y="118"/>
                    <a:pt x="177" y="115"/>
                    <a:pt x="177" y="112"/>
                  </a:cubicBezTo>
                  <a:cubicBezTo>
                    <a:pt x="177" y="111"/>
                    <a:pt x="177" y="111"/>
                    <a:pt x="177" y="110"/>
                  </a:cubicBezTo>
                  <a:cubicBezTo>
                    <a:pt x="177" y="108"/>
                    <a:pt x="175" y="109"/>
                    <a:pt x="175" y="107"/>
                  </a:cubicBezTo>
                  <a:cubicBezTo>
                    <a:pt x="175" y="106"/>
                    <a:pt x="175" y="104"/>
                    <a:pt x="175" y="103"/>
                  </a:cubicBezTo>
                  <a:cubicBezTo>
                    <a:pt x="175" y="96"/>
                    <a:pt x="190" y="92"/>
                    <a:pt x="187" y="82"/>
                  </a:cubicBezTo>
                  <a:cubicBezTo>
                    <a:pt x="187" y="80"/>
                    <a:pt x="179" y="85"/>
                    <a:pt x="179" y="82"/>
                  </a:cubicBezTo>
                  <a:cubicBezTo>
                    <a:pt x="180" y="79"/>
                    <a:pt x="186" y="81"/>
                    <a:pt x="188" y="78"/>
                  </a:cubicBezTo>
                  <a:cubicBezTo>
                    <a:pt x="190" y="76"/>
                    <a:pt x="196" y="74"/>
                    <a:pt x="196" y="69"/>
                  </a:cubicBezTo>
                  <a:cubicBezTo>
                    <a:pt x="196" y="67"/>
                    <a:pt x="191" y="67"/>
                    <a:pt x="192" y="66"/>
                  </a:cubicBezTo>
                  <a:cubicBezTo>
                    <a:pt x="195" y="65"/>
                    <a:pt x="198" y="65"/>
                    <a:pt x="201" y="66"/>
                  </a:cubicBezTo>
                  <a:cubicBezTo>
                    <a:pt x="203" y="66"/>
                    <a:pt x="204" y="68"/>
                    <a:pt x="204" y="69"/>
                  </a:cubicBezTo>
                  <a:cubicBezTo>
                    <a:pt x="205" y="70"/>
                    <a:pt x="204" y="71"/>
                    <a:pt x="206" y="71"/>
                  </a:cubicBezTo>
                  <a:cubicBezTo>
                    <a:pt x="207" y="71"/>
                    <a:pt x="207" y="71"/>
                    <a:pt x="208" y="71"/>
                  </a:cubicBezTo>
                  <a:cubicBezTo>
                    <a:pt x="208" y="71"/>
                    <a:pt x="207" y="71"/>
                    <a:pt x="207" y="71"/>
                  </a:cubicBezTo>
                  <a:cubicBezTo>
                    <a:pt x="209" y="75"/>
                    <a:pt x="211" y="79"/>
                    <a:pt x="212" y="83"/>
                  </a:cubicBezTo>
                  <a:cubicBezTo>
                    <a:pt x="213" y="85"/>
                    <a:pt x="213" y="86"/>
                    <a:pt x="215" y="86"/>
                  </a:cubicBezTo>
                  <a:cubicBezTo>
                    <a:pt x="215" y="86"/>
                    <a:pt x="217" y="85"/>
                    <a:pt x="217" y="85"/>
                  </a:cubicBezTo>
                  <a:cubicBezTo>
                    <a:pt x="217" y="86"/>
                    <a:pt x="216" y="88"/>
                    <a:pt x="217" y="88"/>
                  </a:cubicBezTo>
                  <a:cubicBezTo>
                    <a:pt x="217" y="89"/>
                    <a:pt x="219" y="89"/>
                    <a:pt x="219" y="88"/>
                  </a:cubicBezTo>
                  <a:cubicBezTo>
                    <a:pt x="220" y="88"/>
                    <a:pt x="219" y="87"/>
                    <a:pt x="219" y="86"/>
                  </a:cubicBezTo>
                  <a:cubicBezTo>
                    <a:pt x="219" y="85"/>
                    <a:pt x="218" y="85"/>
                    <a:pt x="218" y="84"/>
                  </a:cubicBezTo>
                  <a:cubicBezTo>
                    <a:pt x="217" y="83"/>
                    <a:pt x="218" y="82"/>
                    <a:pt x="218" y="82"/>
                  </a:cubicBezTo>
                  <a:cubicBezTo>
                    <a:pt x="218" y="80"/>
                    <a:pt x="217" y="78"/>
                    <a:pt x="218" y="77"/>
                  </a:cubicBezTo>
                  <a:cubicBezTo>
                    <a:pt x="218" y="77"/>
                    <a:pt x="218" y="77"/>
                    <a:pt x="219" y="77"/>
                  </a:cubicBezTo>
                  <a:cubicBezTo>
                    <a:pt x="219" y="76"/>
                    <a:pt x="220" y="75"/>
                    <a:pt x="221" y="74"/>
                  </a:cubicBezTo>
                  <a:cubicBezTo>
                    <a:pt x="221" y="74"/>
                    <a:pt x="222" y="75"/>
                    <a:pt x="222" y="74"/>
                  </a:cubicBezTo>
                  <a:cubicBezTo>
                    <a:pt x="222" y="74"/>
                    <a:pt x="222" y="73"/>
                    <a:pt x="222" y="73"/>
                  </a:cubicBezTo>
                  <a:cubicBezTo>
                    <a:pt x="222" y="72"/>
                    <a:pt x="223" y="73"/>
                    <a:pt x="224" y="72"/>
                  </a:cubicBezTo>
                  <a:cubicBezTo>
                    <a:pt x="224" y="72"/>
                    <a:pt x="223" y="70"/>
                    <a:pt x="224" y="70"/>
                  </a:cubicBezTo>
                  <a:cubicBezTo>
                    <a:pt x="225" y="69"/>
                    <a:pt x="227" y="69"/>
                    <a:pt x="228" y="70"/>
                  </a:cubicBezTo>
                  <a:cubicBezTo>
                    <a:pt x="229" y="70"/>
                    <a:pt x="229" y="71"/>
                    <a:pt x="229" y="72"/>
                  </a:cubicBezTo>
                  <a:cubicBezTo>
                    <a:pt x="230" y="73"/>
                    <a:pt x="230" y="74"/>
                    <a:pt x="230" y="74"/>
                  </a:cubicBezTo>
                  <a:cubicBezTo>
                    <a:pt x="230" y="75"/>
                    <a:pt x="230" y="76"/>
                    <a:pt x="231" y="77"/>
                  </a:cubicBezTo>
                  <a:cubicBezTo>
                    <a:pt x="232" y="78"/>
                    <a:pt x="234" y="76"/>
                    <a:pt x="234" y="77"/>
                  </a:cubicBezTo>
                  <a:cubicBezTo>
                    <a:pt x="236" y="80"/>
                    <a:pt x="235" y="83"/>
                    <a:pt x="236" y="86"/>
                  </a:cubicBezTo>
                  <a:close/>
                  <a:moveTo>
                    <a:pt x="277" y="148"/>
                  </a:moveTo>
                  <a:cubicBezTo>
                    <a:pt x="278" y="148"/>
                    <a:pt x="278" y="146"/>
                    <a:pt x="277" y="146"/>
                  </a:cubicBezTo>
                  <a:cubicBezTo>
                    <a:pt x="276" y="145"/>
                    <a:pt x="274" y="145"/>
                    <a:pt x="273" y="146"/>
                  </a:cubicBezTo>
                  <a:cubicBezTo>
                    <a:pt x="272" y="146"/>
                    <a:pt x="272" y="149"/>
                    <a:pt x="273" y="149"/>
                  </a:cubicBezTo>
                  <a:cubicBezTo>
                    <a:pt x="274" y="150"/>
                    <a:pt x="276" y="149"/>
                    <a:pt x="277" y="148"/>
                  </a:cubicBezTo>
                  <a:close/>
                  <a:moveTo>
                    <a:pt x="258" y="99"/>
                  </a:moveTo>
                  <a:cubicBezTo>
                    <a:pt x="258" y="100"/>
                    <a:pt x="257" y="102"/>
                    <a:pt x="258" y="103"/>
                  </a:cubicBezTo>
                  <a:cubicBezTo>
                    <a:pt x="258" y="104"/>
                    <a:pt x="259" y="103"/>
                    <a:pt x="260" y="103"/>
                  </a:cubicBezTo>
                  <a:cubicBezTo>
                    <a:pt x="260" y="103"/>
                    <a:pt x="262" y="103"/>
                    <a:pt x="262" y="103"/>
                  </a:cubicBezTo>
                  <a:cubicBezTo>
                    <a:pt x="263" y="101"/>
                    <a:pt x="262" y="98"/>
                    <a:pt x="263" y="97"/>
                  </a:cubicBezTo>
                  <a:cubicBezTo>
                    <a:pt x="263" y="96"/>
                    <a:pt x="263" y="97"/>
                    <a:pt x="263" y="97"/>
                  </a:cubicBezTo>
                  <a:cubicBezTo>
                    <a:pt x="264" y="96"/>
                    <a:pt x="265" y="94"/>
                    <a:pt x="265" y="94"/>
                  </a:cubicBezTo>
                  <a:cubicBezTo>
                    <a:pt x="263" y="93"/>
                    <a:pt x="261" y="93"/>
                    <a:pt x="259" y="94"/>
                  </a:cubicBezTo>
                  <a:cubicBezTo>
                    <a:pt x="258" y="95"/>
                    <a:pt x="259" y="97"/>
                    <a:pt x="258" y="99"/>
                  </a:cubicBezTo>
                  <a:close/>
                  <a:moveTo>
                    <a:pt x="293" y="99"/>
                  </a:moveTo>
                  <a:cubicBezTo>
                    <a:pt x="293" y="99"/>
                    <a:pt x="292" y="99"/>
                    <a:pt x="291" y="99"/>
                  </a:cubicBezTo>
                  <a:cubicBezTo>
                    <a:pt x="290" y="100"/>
                    <a:pt x="292" y="101"/>
                    <a:pt x="291" y="102"/>
                  </a:cubicBezTo>
                  <a:cubicBezTo>
                    <a:pt x="291" y="103"/>
                    <a:pt x="288" y="104"/>
                    <a:pt x="289" y="105"/>
                  </a:cubicBezTo>
                  <a:cubicBezTo>
                    <a:pt x="292" y="106"/>
                    <a:pt x="292" y="105"/>
                    <a:pt x="293" y="103"/>
                  </a:cubicBezTo>
                  <a:cubicBezTo>
                    <a:pt x="293" y="102"/>
                    <a:pt x="294" y="102"/>
                    <a:pt x="294" y="103"/>
                  </a:cubicBezTo>
                  <a:cubicBezTo>
                    <a:pt x="294" y="104"/>
                    <a:pt x="293" y="105"/>
                    <a:pt x="294" y="105"/>
                  </a:cubicBezTo>
                  <a:cubicBezTo>
                    <a:pt x="295" y="107"/>
                    <a:pt x="298" y="106"/>
                    <a:pt x="299" y="107"/>
                  </a:cubicBezTo>
                  <a:cubicBezTo>
                    <a:pt x="300" y="108"/>
                    <a:pt x="299" y="109"/>
                    <a:pt x="299" y="109"/>
                  </a:cubicBezTo>
                  <a:cubicBezTo>
                    <a:pt x="300" y="110"/>
                    <a:pt x="301" y="111"/>
                    <a:pt x="302" y="110"/>
                  </a:cubicBezTo>
                  <a:cubicBezTo>
                    <a:pt x="302" y="109"/>
                    <a:pt x="302" y="108"/>
                    <a:pt x="301" y="107"/>
                  </a:cubicBezTo>
                  <a:cubicBezTo>
                    <a:pt x="300" y="105"/>
                    <a:pt x="297" y="104"/>
                    <a:pt x="295" y="103"/>
                  </a:cubicBezTo>
                  <a:cubicBezTo>
                    <a:pt x="293" y="101"/>
                    <a:pt x="295" y="101"/>
                    <a:pt x="293" y="99"/>
                  </a:cubicBezTo>
                  <a:close/>
                  <a:moveTo>
                    <a:pt x="293" y="150"/>
                  </a:moveTo>
                  <a:cubicBezTo>
                    <a:pt x="292" y="150"/>
                    <a:pt x="291" y="150"/>
                    <a:pt x="290" y="151"/>
                  </a:cubicBezTo>
                  <a:cubicBezTo>
                    <a:pt x="290" y="151"/>
                    <a:pt x="290" y="153"/>
                    <a:pt x="290" y="153"/>
                  </a:cubicBezTo>
                  <a:cubicBezTo>
                    <a:pt x="291" y="154"/>
                    <a:pt x="293" y="154"/>
                    <a:pt x="294" y="153"/>
                  </a:cubicBezTo>
                  <a:cubicBezTo>
                    <a:pt x="294" y="153"/>
                    <a:pt x="294" y="152"/>
                    <a:pt x="294" y="152"/>
                  </a:cubicBezTo>
                  <a:cubicBezTo>
                    <a:pt x="294" y="152"/>
                    <a:pt x="295" y="152"/>
                    <a:pt x="295" y="152"/>
                  </a:cubicBezTo>
                  <a:cubicBezTo>
                    <a:pt x="300" y="149"/>
                    <a:pt x="304" y="147"/>
                    <a:pt x="308" y="144"/>
                  </a:cubicBezTo>
                  <a:cubicBezTo>
                    <a:pt x="309" y="143"/>
                    <a:pt x="308" y="142"/>
                    <a:pt x="308" y="141"/>
                  </a:cubicBezTo>
                  <a:cubicBezTo>
                    <a:pt x="308" y="141"/>
                    <a:pt x="307" y="141"/>
                    <a:pt x="307" y="141"/>
                  </a:cubicBezTo>
                  <a:cubicBezTo>
                    <a:pt x="306" y="140"/>
                    <a:pt x="307" y="139"/>
                    <a:pt x="307" y="138"/>
                  </a:cubicBezTo>
                  <a:cubicBezTo>
                    <a:pt x="306" y="138"/>
                    <a:pt x="305" y="138"/>
                    <a:pt x="305" y="138"/>
                  </a:cubicBezTo>
                  <a:cubicBezTo>
                    <a:pt x="304" y="139"/>
                    <a:pt x="305" y="140"/>
                    <a:pt x="305" y="140"/>
                  </a:cubicBezTo>
                  <a:cubicBezTo>
                    <a:pt x="305" y="141"/>
                    <a:pt x="305" y="141"/>
                    <a:pt x="305" y="142"/>
                  </a:cubicBezTo>
                  <a:cubicBezTo>
                    <a:pt x="304" y="142"/>
                    <a:pt x="303" y="142"/>
                    <a:pt x="303" y="143"/>
                  </a:cubicBezTo>
                  <a:cubicBezTo>
                    <a:pt x="302" y="143"/>
                    <a:pt x="303" y="145"/>
                    <a:pt x="302" y="146"/>
                  </a:cubicBezTo>
                  <a:cubicBezTo>
                    <a:pt x="302" y="146"/>
                    <a:pt x="301" y="145"/>
                    <a:pt x="300" y="145"/>
                  </a:cubicBezTo>
                  <a:cubicBezTo>
                    <a:pt x="298" y="146"/>
                    <a:pt x="296" y="147"/>
                    <a:pt x="295" y="148"/>
                  </a:cubicBezTo>
                  <a:cubicBezTo>
                    <a:pt x="294" y="149"/>
                    <a:pt x="293" y="149"/>
                    <a:pt x="293" y="149"/>
                  </a:cubicBezTo>
                  <a:cubicBezTo>
                    <a:pt x="293" y="149"/>
                    <a:pt x="293" y="150"/>
                    <a:pt x="293" y="150"/>
                  </a:cubicBezTo>
                  <a:close/>
                  <a:moveTo>
                    <a:pt x="251" y="92"/>
                  </a:moveTo>
                  <a:cubicBezTo>
                    <a:pt x="250" y="92"/>
                    <a:pt x="248" y="93"/>
                    <a:pt x="248" y="94"/>
                  </a:cubicBezTo>
                  <a:cubicBezTo>
                    <a:pt x="247" y="97"/>
                    <a:pt x="248" y="99"/>
                    <a:pt x="250" y="101"/>
                  </a:cubicBezTo>
                  <a:cubicBezTo>
                    <a:pt x="251" y="101"/>
                    <a:pt x="253" y="102"/>
                    <a:pt x="255" y="101"/>
                  </a:cubicBezTo>
                  <a:cubicBezTo>
                    <a:pt x="256" y="101"/>
                    <a:pt x="258" y="96"/>
                    <a:pt x="258" y="94"/>
                  </a:cubicBezTo>
                  <a:cubicBezTo>
                    <a:pt x="258" y="92"/>
                    <a:pt x="257" y="94"/>
                    <a:pt x="257" y="92"/>
                  </a:cubicBezTo>
                  <a:cubicBezTo>
                    <a:pt x="257" y="91"/>
                    <a:pt x="258" y="91"/>
                    <a:pt x="258" y="90"/>
                  </a:cubicBezTo>
                  <a:cubicBezTo>
                    <a:pt x="258" y="89"/>
                    <a:pt x="258" y="88"/>
                    <a:pt x="257" y="87"/>
                  </a:cubicBezTo>
                  <a:cubicBezTo>
                    <a:pt x="256" y="87"/>
                    <a:pt x="255" y="87"/>
                    <a:pt x="255" y="87"/>
                  </a:cubicBezTo>
                  <a:cubicBezTo>
                    <a:pt x="253" y="88"/>
                    <a:pt x="253" y="90"/>
                    <a:pt x="252" y="91"/>
                  </a:cubicBezTo>
                  <a:cubicBezTo>
                    <a:pt x="252" y="91"/>
                    <a:pt x="251" y="92"/>
                    <a:pt x="251" y="92"/>
                  </a:cubicBezTo>
                  <a:close/>
                  <a:moveTo>
                    <a:pt x="96" y="8"/>
                  </a:moveTo>
                  <a:cubicBezTo>
                    <a:pt x="97" y="8"/>
                    <a:pt x="96" y="9"/>
                    <a:pt x="96" y="9"/>
                  </a:cubicBezTo>
                  <a:cubicBezTo>
                    <a:pt x="96" y="9"/>
                    <a:pt x="96" y="9"/>
                    <a:pt x="96" y="9"/>
                  </a:cubicBezTo>
                  <a:cubicBezTo>
                    <a:pt x="97" y="11"/>
                    <a:pt x="98" y="12"/>
                    <a:pt x="98" y="13"/>
                  </a:cubicBezTo>
                  <a:cubicBezTo>
                    <a:pt x="97" y="16"/>
                    <a:pt x="95" y="15"/>
                    <a:pt x="95" y="18"/>
                  </a:cubicBezTo>
                  <a:cubicBezTo>
                    <a:pt x="95" y="19"/>
                    <a:pt x="95" y="19"/>
                    <a:pt x="95" y="20"/>
                  </a:cubicBezTo>
                  <a:cubicBezTo>
                    <a:pt x="95" y="23"/>
                    <a:pt x="96" y="24"/>
                    <a:pt x="99" y="24"/>
                  </a:cubicBezTo>
                  <a:cubicBezTo>
                    <a:pt x="104" y="24"/>
                    <a:pt x="100" y="21"/>
                    <a:pt x="108" y="18"/>
                  </a:cubicBezTo>
                  <a:cubicBezTo>
                    <a:pt x="112" y="17"/>
                    <a:pt x="113" y="15"/>
                    <a:pt x="119" y="15"/>
                  </a:cubicBezTo>
                  <a:cubicBezTo>
                    <a:pt x="120" y="14"/>
                    <a:pt x="121" y="14"/>
                    <a:pt x="122" y="13"/>
                  </a:cubicBezTo>
                  <a:cubicBezTo>
                    <a:pt x="122" y="12"/>
                    <a:pt x="119" y="10"/>
                    <a:pt x="120" y="10"/>
                  </a:cubicBezTo>
                  <a:cubicBezTo>
                    <a:pt x="126" y="8"/>
                    <a:pt x="121" y="4"/>
                    <a:pt x="129" y="3"/>
                  </a:cubicBezTo>
                  <a:cubicBezTo>
                    <a:pt x="129" y="3"/>
                    <a:pt x="129" y="2"/>
                    <a:pt x="129" y="2"/>
                  </a:cubicBezTo>
                  <a:cubicBezTo>
                    <a:pt x="124" y="2"/>
                    <a:pt x="125" y="1"/>
                    <a:pt x="122" y="1"/>
                  </a:cubicBezTo>
                  <a:cubicBezTo>
                    <a:pt x="121" y="1"/>
                    <a:pt x="119" y="0"/>
                    <a:pt x="118" y="0"/>
                  </a:cubicBezTo>
                  <a:cubicBezTo>
                    <a:pt x="114" y="1"/>
                    <a:pt x="111" y="1"/>
                    <a:pt x="107" y="2"/>
                  </a:cubicBezTo>
                  <a:cubicBezTo>
                    <a:pt x="105" y="2"/>
                    <a:pt x="101" y="2"/>
                    <a:pt x="98" y="1"/>
                  </a:cubicBezTo>
                  <a:cubicBezTo>
                    <a:pt x="97" y="1"/>
                    <a:pt x="97" y="1"/>
                    <a:pt x="97" y="1"/>
                  </a:cubicBezTo>
                  <a:cubicBezTo>
                    <a:pt x="91" y="0"/>
                    <a:pt x="84" y="1"/>
                    <a:pt x="81" y="4"/>
                  </a:cubicBezTo>
                  <a:cubicBezTo>
                    <a:pt x="80" y="5"/>
                    <a:pt x="81" y="2"/>
                    <a:pt x="80" y="2"/>
                  </a:cubicBezTo>
                  <a:cubicBezTo>
                    <a:pt x="79" y="2"/>
                    <a:pt x="78" y="2"/>
                    <a:pt x="78" y="2"/>
                  </a:cubicBezTo>
                  <a:cubicBezTo>
                    <a:pt x="76" y="2"/>
                    <a:pt x="76" y="2"/>
                    <a:pt x="76" y="3"/>
                  </a:cubicBezTo>
                  <a:cubicBezTo>
                    <a:pt x="75" y="3"/>
                    <a:pt x="75" y="4"/>
                    <a:pt x="75" y="5"/>
                  </a:cubicBezTo>
                  <a:cubicBezTo>
                    <a:pt x="75" y="5"/>
                    <a:pt x="76" y="4"/>
                    <a:pt x="76" y="5"/>
                  </a:cubicBezTo>
                  <a:cubicBezTo>
                    <a:pt x="77" y="5"/>
                    <a:pt x="77" y="7"/>
                    <a:pt x="76" y="7"/>
                  </a:cubicBezTo>
                  <a:cubicBezTo>
                    <a:pt x="75" y="7"/>
                    <a:pt x="75" y="6"/>
                    <a:pt x="74" y="6"/>
                  </a:cubicBezTo>
                  <a:cubicBezTo>
                    <a:pt x="72" y="6"/>
                    <a:pt x="73" y="8"/>
                    <a:pt x="73" y="9"/>
                  </a:cubicBezTo>
                  <a:cubicBezTo>
                    <a:pt x="73" y="9"/>
                    <a:pt x="72" y="9"/>
                    <a:pt x="72" y="9"/>
                  </a:cubicBezTo>
                  <a:cubicBezTo>
                    <a:pt x="71" y="9"/>
                    <a:pt x="71" y="9"/>
                    <a:pt x="71" y="9"/>
                  </a:cubicBezTo>
                  <a:cubicBezTo>
                    <a:pt x="70" y="9"/>
                    <a:pt x="70" y="9"/>
                    <a:pt x="69" y="9"/>
                  </a:cubicBezTo>
                  <a:cubicBezTo>
                    <a:pt x="67" y="9"/>
                    <a:pt x="64" y="8"/>
                    <a:pt x="62" y="10"/>
                  </a:cubicBezTo>
                  <a:cubicBezTo>
                    <a:pt x="61" y="10"/>
                    <a:pt x="65" y="11"/>
                    <a:pt x="64" y="13"/>
                  </a:cubicBezTo>
                  <a:cubicBezTo>
                    <a:pt x="63" y="14"/>
                    <a:pt x="61" y="15"/>
                    <a:pt x="59" y="15"/>
                  </a:cubicBezTo>
                  <a:cubicBezTo>
                    <a:pt x="58" y="15"/>
                    <a:pt x="61" y="14"/>
                    <a:pt x="61" y="13"/>
                  </a:cubicBezTo>
                  <a:cubicBezTo>
                    <a:pt x="61" y="12"/>
                    <a:pt x="61" y="10"/>
                    <a:pt x="61" y="9"/>
                  </a:cubicBezTo>
                  <a:cubicBezTo>
                    <a:pt x="60" y="9"/>
                    <a:pt x="58" y="9"/>
                    <a:pt x="57" y="9"/>
                  </a:cubicBezTo>
                  <a:cubicBezTo>
                    <a:pt x="54" y="9"/>
                    <a:pt x="53" y="8"/>
                    <a:pt x="51" y="8"/>
                  </a:cubicBezTo>
                  <a:cubicBezTo>
                    <a:pt x="48" y="8"/>
                    <a:pt x="45" y="9"/>
                    <a:pt x="46" y="11"/>
                  </a:cubicBezTo>
                  <a:cubicBezTo>
                    <a:pt x="47" y="12"/>
                    <a:pt x="48" y="12"/>
                    <a:pt x="49" y="13"/>
                  </a:cubicBezTo>
                  <a:cubicBezTo>
                    <a:pt x="49" y="13"/>
                    <a:pt x="49" y="14"/>
                    <a:pt x="49" y="14"/>
                  </a:cubicBezTo>
                  <a:cubicBezTo>
                    <a:pt x="47" y="14"/>
                    <a:pt x="43" y="11"/>
                    <a:pt x="42" y="12"/>
                  </a:cubicBezTo>
                  <a:cubicBezTo>
                    <a:pt x="32" y="12"/>
                    <a:pt x="34" y="13"/>
                    <a:pt x="27" y="12"/>
                  </a:cubicBezTo>
                  <a:cubicBezTo>
                    <a:pt x="16" y="11"/>
                    <a:pt x="16" y="13"/>
                    <a:pt x="9" y="14"/>
                  </a:cubicBezTo>
                  <a:cubicBezTo>
                    <a:pt x="8" y="14"/>
                    <a:pt x="10" y="16"/>
                    <a:pt x="9" y="17"/>
                  </a:cubicBezTo>
                  <a:cubicBezTo>
                    <a:pt x="8" y="18"/>
                    <a:pt x="7" y="17"/>
                    <a:pt x="6" y="17"/>
                  </a:cubicBezTo>
                  <a:cubicBezTo>
                    <a:pt x="4" y="17"/>
                    <a:pt x="5" y="16"/>
                    <a:pt x="4" y="18"/>
                  </a:cubicBezTo>
                  <a:cubicBezTo>
                    <a:pt x="3" y="18"/>
                    <a:pt x="5" y="19"/>
                    <a:pt x="5" y="20"/>
                  </a:cubicBezTo>
                  <a:cubicBezTo>
                    <a:pt x="5" y="20"/>
                    <a:pt x="6" y="20"/>
                    <a:pt x="5" y="20"/>
                  </a:cubicBezTo>
                  <a:cubicBezTo>
                    <a:pt x="4" y="21"/>
                    <a:pt x="2" y="20"/>
                    <a:pt x="1" y="21"/>
                  </a:cubicBezTo>
                  <a:cubicBezTo>
                    <a:pt x="0" y="22"/>
                    <a:pt x="0" y="23"/>
                    <a:pt x="0" y="24"/>
                  </a:cubicBezTo>
                  <a:cubicBezTo>
                    <a:pt x="0" y="25"/>
                    <a:pt x="1" y="27"/>
                    <a:pt x="2" y="27"/>
                  </a:cubicBezTo>
                  <a:cubicBezTo>
                    <a:pt x="3" y="28"/>
                    <a:pt x="5" y="28"/>
                    <a:pt x="6" y="27"/>
                  </a:cubicBezTo>
                  <a:cubicBezTo>
                    <a:pt x="7" y="27"/>
                    <a:pt x="6" y="25"/>
                    <a:pt x="7" y="25"/>
                  </a:cubicBezTo>
                  <a:cubicBezTo>
                    <a:pt x="11" y="24"/>
                    <a:pt x="15" y="24"/>
                    <a:pt x="19" y="25"/>
                  </a:cubicBezTo>
                  <a:cubicBezTo>
                    <a:pt x="19" y="25"/>
                    <a:pt x="19" y="26"/>
                    <a:pt x="19" y="27"/>
                  </a:cubicBezTo>
                  <a:cubicBezTo>
                    <a:pt x="19" y="28"/>
                    <a:pt x="19" y="29"/>
                    <a:pt x="19" y="30"/>
                  </a:cubicBezTo>
                  <a:cubicBezTo>
                    <a:pt x="19" y="30"/>
                    <a:pt x="20" y="29"/>
                    <a:pt x="20" y="30"/>
                  </a:cubicBezTo>
                  <a:cubicBezTo>
                    <a:pt x="21" y="30"/>
                    <a:pt x="20" y="31"/>
                    <a:pt x="20" y="32"/>
                  </a:cubicBezTo>
                  <a:cubicBezTo>
                    <a:pt x="20" y="33"/>
                    <a:pt x="21" y="33"/>
                    <a:pt x="20" y="34"/>
                  </a:cubicBezTo>
                  <a:cubicBezTo>
                    <a:pt x="20" y="34"/>
                    <a:pt x="19" y="33"/>
                    <a:pt x="19" y="34"/>
                  </a:cubicBezTo>
                  <a:cubicBezTo>
                    <a:pt x="19" y="35"/>
                    <a:pt x="20" y="37"/>
                    <a:pt x="20" y="38"/>
                  </a:cubicBezTo>
                  <a:cubicBezTo>
                    <a:pt x="19" y="40"/>
                    <a:pt x="15" y="47"/>
                    <a:pt x="15" y="48"/>
                  </a:cubicBezTo>
                  <a:cubicBezTo>
                    <a:pt x="15" y="53"/>
                    <a:pt x="16" y="53"/>
                    <a:pt x="18" y="55"/>
                  </a:cubicBezTo>
                  <a:cubicBezTo>
                    <a:pt x="19" y="56"/>
                    <a:pt x="18" y="58"/>
                    <a:pt x="19" y="60"/>
                  </a:cubicBezTo>
                  <a:cubicBezTo>
                    <a:pt x="19" y="64"/>
                    <a:pt x="20" y="69"/>
                    <a:pt x="22" y="68"/>
                  </a:cubicBezTo>
                  <a:cubicBezTo>
                    <a:pt x="24" y="67"/>
                    <a:pt x="21" y="64"/>
                    <a:pt x="21" y="62"/>
                  </a:cubicBezTo>
                  <a:cubicBezTo>
                    <a:pt x="21" y="61"/>
                    <a:pt x="22" y="61"/>
                    <a:pt x="22" y="62"/>
                  </a:cubicBezTo>
                  <a:cubicBezTo>
                    <a:pt x="23" y="62"/>
                    <a:pt x="22" y="63"/>
                    <a:pt x="22" y="64"/>
                  </a:cubicBezTo>
                  <a:cubicBezTo>
                    <a:pt x="24" y="68"/>
                    <a:pt x="23" y="67"/>
                    <a:pt x="25" y="73"/>
                  </a:cubicBezTo>
                  <a:cubicBezTo>
                    <a:pt x="28" y="77"/>
                    <a:pt x="31" y="76"/>
                    <a:pt x="37" y="77"/>
                  </a:cubicBezTo>
                  <a:cubicBezTo>
                    <a:pt x="38" y="77"/>
                    <a:pt x="37" y="77"/>
                    <a:pt x="37" y="77"/>
                  </a:cubicBezTo>
                  <a:cubicBezTo>
                    <a:pt x="39" y="79"/>
                    <a:pt x="41" y="79"/>
                    <a:pt x="43" y="80"/>
                  </a:cubicBezTo>
                  <a:cubicBezTo>
                    <a:pt x="45" y="82"/>
                    <a:pt x="46" y="84"/>
                    <a:pt x="48" y="86"/>
                  </a:cubicBezTo>
                  <a:cubicBezTo>
                    <a:pt x="49" y="87"/>
                    <a:pt x="50" y="87"/>
                    <a:pt x="51" y="87"/>
                  </a:cubicBezTo>
                  <a:cubicBezTo>
                    <a:pt x="51" y="87"/>
                    <a:pt x="50" y="86"/>
                    <a:pt x="51" y="85"/>
                  </a:cubicBezTo>
                  <a:cubicBezTo>
                    <a:pt x="51" y="85"/>
                    <a:pt x="51" y="85"/>
                    <a:pt x="52" y="86"/>
                  </a:cubicBezTo>
                  <a:cubicBezTo>
                    <a:pt x="52" y="86"/>
                    <a:pt x="52" y="86"/>
                    <a:pt x="52" y="87"/>
                  </a:cubicBezTo>
                  <a:cubicBezTo>
                    <a:pt x="52" y="87"/>
                    <a:pt x="52" y="87"/>
                    <a:pt x="52" y="87"/>
                  </a:cubicBezTo>
                  <a:cubicBezTo>
                    <a:pt x="52" y="88"/>
                    <a:pt x="53" y="90"/>
                    <a:pt x="53" y="91"/>
                  </a:cubicBezTo>
                  <a:cubicBezTo>
                    <a:pt x="52" y="92"/>
                    <a:pt x="52" y="92"/>
                    <a:pt x="51" y="93"/>
                  </a:cubicBezTo>
                  <a:cubicBezTo>
                    <a:pt x="51" y="93"/>
                    <a:pt x="51" y="94"/>
                    <a:pt x="51" y="94"/>
                  </a:cubicBezTo>
                  <a:cubicBezTo>
                    <a:pt x="50" y="95"/>
                    <a:pt x="49" y="96"/>
                    <a:pt x="49" y="99"/>
                  </a:cubicBezTo>
                  <a:cubicBezTo>
                    <a:pt x="49" y="100"/>
                    <a:pt x="49" y="101"/>
                    <a:pt x="49" y="103"/>
                  </a:cubicBezTo>
                  <a:cubicBezTo>
                    <a:pt x="49" y="103"/>
                    <a:pt x="52" y="109"/>
                    <a:pt x="52" y="109"/>
                  </a:cubicBezTo>
                  <a:cubicBezTo>
                    <a:pt x="53" y="110"/>
                    <a:pt x="53" y="110"/>
                    <a:pt x="54" y="111"/>
                  </a:cubicBezTo>
                  <a:cubicBezTo>
                    <a:pt x="57" y="118"/>
                    <a:pt x="60" y="114"/>
                    <a:pt x="62" y="120"/>
                  </a:cubicBezTo>
                  <a:cubicBezTo>
                    <a:pt x="64" y="125"/>
                    <a:pt x="63" y="130"/>
                    <a:pt x="63" y="135"/>
                  </a:cubicBezTo>
                  <a:cubicBezTo>
                    <a:pt x="63" y="138"/>
                    <a:pt x="63" y="142"/>
                    <a:pt x="63" y="145"/>
                  </a:cubicBezTo>
                  <a:cubicBezTo>
                    <a:pt x="63" y="146"/>
                    <a:pt x="64" y="146"/>
                    <a:pt x="64" y="147"/>
                  </a:cubicBezTo>
                  <a:cubicBezTo>
                    <a:pt x="65" y="148"/>
                    <a:pt x="66" y="149"/>
                    <a:pt x="66" y="151"/>
                  </a:cubicBezTo>
                  <a:cubicBezTo>
                    <a:pt x="66" y="152"/>
                    <a:pt x="64" y="153"/>
                    <a:pt x="65" y="153"/>
                  </a:cubicBezTo>
                  <a:cubicBezTo>
                    <a:pt x="68" y="156"/>
                    <a:pt x="68" y="159"/>
                    <a:pt x="72" y="161"/>
                  </a:cubicBezTo>
                  <a:cubicBezTo>
                    <a:pt x="73" y="161"/>
                    <a:pt x="72" y="163"/>
                    <a:pt x="73" y="163"/>
                  </a:cubicBezTo>
                  <a:cubicBezTo>
                    <a:pt x="74" y="164"/>
                    <a:pt x="75" y="163"/>
                    <a:pt x="76" y="163"/>
                  </a:cubicBezTo>
                  <a:cubicBezTo>
                    <a:pt x="76" y="163"/>
                    <a:pt x="76" y="163"/>
                    <a:pt x="77" y="163"/>
                  </a:cubicBezTo>
                  <a:cubicBezTo>
                    <a:pt x="78" y="163"/>
                    <a:pt x="78" y="164"/>
                    <a:pt x="79" y="163"/>
                  </a:cubicBezTo>
                  <a:cubicBezTo>
                    <a:pt x="79" y="163"/>
                    <a:pt x="79" y="163"/>
                    <a:pt x="79" y="163"/>
                  </a:cubicBezTo>
                  <a:cubicBezTo>
                    <a:pt x="78" y="161"/>
                    <a:pt x="75" y="161"/>
                    <a:pt x="74" y="159"/>
                  </a:cubicBezTo>
                  <a:cubicBezTo>
                    <a:pt x="73" y="159"/>
                    <a:pt x="74" y="158"/>
                    <a:pt x="74" y="157"/>
                  </a:cubicBezTo>
                  <a:cubicBezTo>
                    <a:pt x="74" y="156"/>
                    <a:pt x="75" y="155"/>
                    <a:pt x="75" y="154"/>
                  </a:cubicBezTo>
                  <a:cubicBezTo>
                    <a:pt x="74" y="153"/>
                    <a:pt x="73" y="153"/>
                    <a:pt x="73" y="152"/>
                  </a:cubicBezTo>
                  <a:cubicBezTo>
                    <a:pt x="73" y="150"/>
                    <a:pt x="73" y="148"/>
                    <a:pt x="74" y="146"/>
                  </a:cubicBezTo>
                  <a:cubicBezTo>
                    <a:pt x="74" y="146"/>
                    <a:pt x="75" y="146"/>
                    <a:pt x="75" y="146"/>
                  </a:cubicBezTo>
                  <a:cubicBezTo>
                    <a:pt x="75" y="145"/>
                    <a:pt x="74" y="144"/>
                    <a:pt x="75" y="143"/>
                  </a:cubicBezTo>
                  <a:cubicBezTo>
                    <a:pt x="76" y="142"/>
                    <a:pt x="77" y="143"/>
                    <a:pt x="78" y="143"/>
                  </a:cubicBezTo>
                  <a:cubicBezTo>
                    <a:pt x="78" y="143"/>
                    <a:pt x="79" y="143"/>
                    <a:pt x="79" y="142"/>
                  </a:cubicBezTo>
                  <a:cubicBezTo>
                    <a:pt x="79" y="142"/>
                    <a:pt x="79" y="141"/>
                    <a:pt x="79" y="140"/>
                  </a:cubicBezTo>
                  <a:cubicBezTo>
                    <a:pt x="79" y="140"/>
                    <a:pt x="78" y="139"/>
                    <a:pt x="79" y="138"/>
                  </a:cubicBezTo>
                  <a:cubicBezTo>
                    <a:pt x="79" y="138"/>
                    <a:pt x="80" y="138"/>
                    <a:pt x="81" y="138"/>
                  </a:cubicBezTo>
                  <a:cubicBezTo>
                    <a:pt x="82" y="138"/>
                    <a:pt x="82" y="138"/>
                    <a:pt x="83" y="136"/>
                  </a:cubicBezTo>
                  <a:cubicBezTo>
                    <a:pt x="84" y="135"/>
                    <a:pt x="86" y="132"/>
                    <a:pt x="86" y="130"/>
                  </a:cubicBezTo>
                  <a:cubicBezTo>
                    <a:pt x="86" y="129"/>
                    <a:pt x="85" y="127"/>
                    <a:pt x="86" y="126"/>
                  </a:cubicBezTo>
                  <a:cubicBezTo>
                    <a:pt x="87" y="125"/>
                    <a:pt x="90" y="126"/>
                    <a:pt x="91" y="125"/>
                  </a:cubicBezTo>
                  <a:cubicBezTo>
                    <a:pt x="96" y="119"/>
                    <a:pt x="93" y="115"/>
                    <a:pt x="95" y="111"/>
                  </a:cubicBezTo>
                  <a:cubicBezTo>
                    <a:pt x="95" y="110"/>
                    <a:pt x="96" y="110"/>
                    <a:pt x="96" y="109"/>
                  </a:cubicBezTo>
                  <a:cubicBezTo>
                    <a:pt x="97" y="108"/>
                    <a:pt x="98" y="108"/>
                    <a:pt x="98" y="106"/>
                  </a:cubicBezTo>
                  <a:cubicBezTo>
                    <a:pt x="98" y="105"/>
                    <a:pt x="98" y="105"/>
                    <a:pt x="98" y="104"/>
                  </a:cubicBezTo>
                  <a:cubicBezTo>
                    <a:pt x="98" y="101"/>
                    <a:pt x="97" y="101"/>
                    <a:pt x="94" y="99"/>
                  </a:cubicBezTo>
                  <a:cubicBezTo>
                    <a:pt x="85" y="95"/>
                    <a:pt x="89" y="92"/>
                    <a:pt x="81" y="89"/>
                  </a:cubicBezTo>
                  <a:cubicBezTo>
                    <a:pt x="79" y="89"/>
                    <a:pt x="77" y="89"/>
                    <a:pt x="76" y="89"/>
                  </a:cubicBezTo>
                  <a:cubicBezTo>
                    <a:pt x="74" y="88"/>
                    <a:pt x="72" y="87"/>
                    <a:pt x="71" y="85"/>
                  </a:cubicBezTo>
                  <a:cubicBezTo>
                    <a:pt x="70" y="83"/>
                    <a:pt x="72" y="81"/>
                    <a:pt x="72" y="78"/>
                  </a:cubicBezTo>
                  <a:cubicBezTo>
                    <a:pt x="72" y="78"/>
                    <a:pt x="71" y="78"/>
                    <a:pt x="71" y="78"/>
                  </a:cubicBezTo>
                  <a:cubicBezTo>
                    <a:pt x="70" y="79"/>
                    <a:pt x="70" y="82"/>
                    <a:pt x="69" y="82"/>
                  </a:cubicBezTo>
                  <a:cubicBezTo>
                    <a:pt x="65" y="83"/>
                    <a:pt x="62" y="83"/>
                    <a:pt x="58" y="81"/>
                  </a:cubicBezTo>
                  <a:cubicBezTo>
                    <a:pt x="55" y="80"/>
                    <a:pt x="53" y="83"/>
                    <a:pt x="49" y="82"/>
                  </a:cubicBezTo>
                  <a:cubicBezTo>
                    <a:pt x="46" y="82"/>
                    <a:pt x="48" y="81"/>
                    <a:pt x="48" y="79"/>
                  </a:cubicBezTo>
                  <a:cubicBezTo>
                    <a:pt x="48" y="77"/>
                    <a:pt x="49" y="76"/>
                    <a:pt x="46" y="76"/>
                  </a:cubicBezTo>
                  <a:cubicBezTo>
                    <a:pt x="45" y="76"/>
                    <a:pt x="44" y="77"/>
                    <a:pt x="44" y="76"/>
                  </a:cubicBezTo>
                  <a:cubicBezTo>
                    <a:pt x="43" y="74"/>
                    <a:pt x="45" y="74"/>
                    <a:pt x="45" y="71"/>
                  </a:cubicBezTo>
                  <a:cubicBezTo>
                    <a:pt x="45" y="71"/>
                    <a:pt x="45" y="70"/>
                    <a:pt x="45" y="69"/>
                  </a:cubicBezTo>
                  <a:cubicBezTo>
                    <a:pt x="44" y="69"/>
                    <a:pt x="44" y="69"/>
                    <a:pt x="43" y="69"/>
                  </a:cubicBezTo>
                  <a:cubicBezTo>
                    <a:pt x="41" y="69"/>
                    <a:pt x="42" y="70"/>
                    <a:pt x="41" y="71"/>
                  </a:cubicBezTo>
                  <a:cubicBezTo>
                    <a:pt x="41" y="72"/>
                    <a:pt x="39" y="73"/>
                    <a:pt x="38" y="73"/>
                  </a:cubicBezTo>
                  <a:cubicBezTo>
                    <a:pt x="36" y="73"/>
                    <a:pt x="35" y="72"/>
                    <a:pt x="35" y="70"/>
                  </a:cubicBezTo>
                  <a:cubicBezTo>
                    <a:pt x="34" y="61"/>
                    <a:pt x="38" y="61"/>
                    <a:pt x="45" y="61"/>
                  </a:cubicBezTo>
                  <a:cubicBezTo>
                    <a:pt x="45" y="60"/>
                    <a:pt x="45" y="59"/>
                    <a:pt x="45" y="59"/>
                  </a:cubicBezTo>
                  <a:cubicBezTo>
                    <a:pt x="46" y="59"/>
                    <a:pt x="47" y="59"/>
                    <a:pt x="47" y="59"/>
                  </a:cubicBezTo>
                  <a:cubicBezTo>
                    <a:pt x="55" y="63"/>
                    <a:pt x="47" y="65"/>
                    <a:pt x="53" y="65"/>
                  </a:cubicBezTo>
                  <a:cubicBezTo>
                    <a:pt x="53" y="65"/>
                    <a:pt x="53" y="63"/>
                    <a:pt x="54" y="64"/>
                  </a:cubicBezTo>
                  <a:cubicBezTo>
                    <a:pt x="54" y="65"/>
                    <a:pt x="53" y="66"/>
                    <a:pt x="54" y="67"/>
                  </a:cubicBezTo>
                  <a:cubicBezTo>
                    <a:pt x="54" y="67"/>
                    <a:pt x="55" y="67"/>
                    <a:pt x="55" y="66"/>
                  </a:cubicBezTo>
                  <a:cubicBezTo>
                    <a:pt x="56" y="65"/>
                    <a:pt x="57" y="64"/>
                    <a:pt x="57" y="63"/>
                  </a:cubicBezTo>
                  <a:cubicBezTo>
                    <a:pt x="56" y="62"/>
                    <a:pt x="55" y="63"/>
                    <a:pt x="54" y="63"/>
                  </a:cubicBezTo>
                  <a:cubicBezTo>
                    <a:pt x="53" y="62"/>
                    <a:pt x="53" y="60"/>
                    <a:pt x="53" y="59"/>
                  </a:cubicBezTo>
                  <a:cubicBezTo>
                    <a:pt x="55" y="57"/>
                    <a:pt x="55" y="56"/>
                    <a:pt x="58" y="54"/>
                  </a:cubicBezTo>
                  <a:cubicBezTo>
                    <a:pt x="58" y="54"/>
                    <a:pt x="60" y="54"/>
                    <a:pt x="60" y="54"/>
                  </a:cubicBezTo>
                  <a:cubicBezTo>
                    <a:pt x="62" y="51"/>
                    <a:pt x="61" y="50"/>
                    <a:pt x="61" y="50"/>
                  </a:cubicBezTo>
                  <a:cubicBezTo>
                    <a:pt x="65" y="47"/>
                    <a:pt x="68" y="45"/>
                    <a:pt x="72" y="43"/>
                  </a:cubicBezTo>
                  <a:cubicBezTo>
                    <a:pt x="72" y="42"/>
                    <a:pt x="73" y="43"/>
                    <a:pt x="73" y="43"/>
                  </a:cubicBezTo>
                  <a:cubicBezTo>
                    <a:pt x="76" y="43"/>
                    <a:pt x="79" y="43"/>
                    <a:pt x="79" y="40"/>
                  </a:cubicBezTo>
                  <a:cubicBezTo>
                    <a:pt x="79" y="39"/>
                    <a:pt x="76" y="40"/>
                    <a:pt x="76" y="39"/>
                  </a:cubicBezTo>
                  <a:cubicBezTo>
                    <a:pt x="75" y="38"/>
                    <a:pt x="75" y="36"/>
                    <a:pt x="76" y="35"/>
                  </a:cubicBezTo>
                  <a:cubicBezTo>
                    <a:pt x="77" y="34"/>
                    <a:pt x="80" y="34"/>
                    <a:pt x="82" y="35"/>
                  </a:cubicBezTo>
                  <a:cubicBezTo>
                    <a:pt x="83" y="36"/>
                    <a:pt x="79" y="38"/>
                    <a:pt x="80" y="38"/>
                  </a:cubicBezTo>
                  <a:cubicBezTo>
                    <a:pt x="82" y="40"/>
                    <a:pt x="85" y="39"/>
                    <a:pt x="87" y="38"/>
                  </a:cubicBezTo>
                  <a:cubicBezTo>
                    <a:pt x="88" y="38"/>
                    <a:pt x="87" y="36"/>
                    <a:pt x="87" y="36"/>
                  </a:cubicBezTo>
                  <a:cubicBezTo>
                    <a:pt x="86" y="35"/>
                    <a:pt x="85" y="36"/>
                    <a:pt x="85" y="36"/>
                  </a:cubicBezTo>
                  <a:cubicBezTo>
                    <a:pt x="85" y="34"/>
                    <a:pt x="87" y="32"/>
                    <a:pt x="86" y="30"/>
                  </a:cubicBezTo>
                  <a:cubicBezTo>
                    <a:pt x="86" y="29"/>
                    <a:pt x="84" y="29"/>
                    <a:pt x="83" y="28"/>
                  </a:cubicBezTo>
                  <a:cubicBezTo>
                    <a:pt x="82" y="27"/>
                    <a:pt x="84" y="24"/>
                    <a:pt x="83" y="24"/>
                  </a:cubicBezTo>
                  <a:cubicBezTo>
                    <a:pt x="81" y="23"/>
                    <a:pt x="79" y="26"/>
                    <a:pt x="78" y="25"/>
                  </a:cubicBezTo>
                  <a:cubicBezTo>
                    <a:pt x="77" y="21"/>
                    <a:pt x="77" y="21"/>
                    <a:pt x="73" y="21"/>
                  </a:cubicBezTo>
                  <a:cubicBezTo>
                    <a:pt x="72" y="21"/>
                    <a:pt x="71" y="21"/>
                    <a:pt x="71" y="22"/>
                  </a:cubicBezTo>
                  <a:cubicBezTo>
                    <a:pt x="70" y="29"/>
                    <a:pt x="66" y="28"/>
                    <a:pt x="65" y="32"/>
                  </a:cubicBezTo>
                  <a:cubicBezTo>
                    <a:pt x="65" y="33"/>
                    <a:pt x="64" y="33"/>
                    <a:pt x="64" y="32"/>
                  </a:cubicBezTo>
                  <a:cubicBezTo>
                    <a:pt x="63" y="31"/>
                    <a:pt x="64" y="29"/>
                    <a:pt x="64" y="28"/>
                  </a:cubicBezTo>
                  <a:cubicBezTo>
                    <a:pt x="63" y="27"/>
                    <a:pt x="62" y="28"/>
                    <a:pt x="61" y="28"/>
                  </a:cubicBezTo>
                  <a:cubicBezTo>
                    <a:pt x="59" y="27"/>
                    <a:pt x="58" y="26"/>
                    <a:pt x="57" y="25"/>
                  </a:cubicBezTo>
                  <a:cubicBezTo>
                    <a:pt x="57" y="25"/>
                    <a:pt x="57" y="25"/>
                    <a:pt x="57" y="25"/>
                  </a:cubicBezTo>
                  <a:cubicBezTo>
                    <a:pt x="59" y="23"/>
                    <a:pt x="61" y="21"/>
                    <a:pt x="63" y="20"/>
                  </a:cubicBezTo>
                  <a:cubicBezTo>
                    <a:pt x="64" y="20"/>
                    <a:pt x="65" y="20"/>
                    <a:pt x="66" y="20"/>
                  </a:cubicBezTo>
                  <a:cubicBezTo>
                    <a:pt x="68" y="20"/>
                    <a:pt x="70" y="22"/>
                    <a:pt x="71" y="21"/>
                  </a:cubicBezTo>
                  <a:cubicBezTo>
                    <a:pt x="72" y="20"/>
                    <a:pt x="70" y="19"/>
                    <a:pt x="71" y="18"/>
                  </a:cubicBezTo>
                  <a:cubicBezTo>
                    <a:pt x="71" y="17"/>
                    <a:pt x="73" y="18"/>
                    <a:pt x="73" y="17"/>
                  </a:cubicBezTo>
                  <a:cubicBezTo>
                    <a:pt x="74" y="16"/>
                    <a:pt x="73" y="14"/>
                    <a:pt x="74" y="13"/>
                  </a:cubicBezTo>
                  <a:cubicBezTo>
                    <a:pt x="75" y="13"/>
                    <a:pt x="76" y="13"/>
                    <a:pt x="78" y="13"/>
                  </a:cubicBezTo>
                  <a:cubicBezTo>
                    <a:pt x="79" y="13"/>
                    <a:pt x="80" y="15"/>
                    <a:pt x="80" y="16"/>
                  </a:cubicBezTo>
                  <a:cubicBezTo>
                    <a:pt x="80" y="17"/>
                    <a:pt x="79" y="17"/>
                    <a:pt x="78" y="18"/>
                  </a:cubicBezTo>
                  <a:cubicBezTo>
                    <a:pt x="75" y="18"/>
                    <a:pt x="74" y="17"/>
                    <a:pt x="74" y="20"/>
                  </a:cubicBezTo>
                  <a:cubicBezTo>
                    <a:pt x="74" y="20"/>
                    <a:pt x="75" y="20"/>
                    <a:pt x="76" y="20"/>
                  </a:cubicBezTo>
                  <a:cubicBezTo>
                    <a:pt x="80" y="20"/>
                    <a:pt x="78" y="22"/>
                    <a:pt x="79" y="22"/>
                  </a:cubicBezTo>
                  <a:cubicBezTo>
                    <a:pt x="80" y="23"/>
                    <a:pt x="82" y="23"/>
                    <a:pt x="83" y="22"/>
                  </a:cubicBezTo>
                  <a:cubicBezTo>
                    <a:pt x="83" y="22"/>
                    <a:pt x="82" y="21"/>
                    <a:pt x="83" y="21"/>
                  </a:cubicBezTo>
                  <a:cubicBezTo>
                    <a:pt x="83" y="21"/>
                    <a:pt x="84" y="21"/>
                    <a:pt x="84" y="21"/>
                  </a:cubicBezTo>
                  <a:cubicBezTo>
                    <a:pt x="85" y="20"/>
                    <a:pt x="84" y="19"/>
                    <a:pt x="84" y="18"/>
                  </a:cubicBezTo>
                  <a:cubicBezTo>
                    <a:pt x="85" y="18"/>
                    <a:pt x="86" y="19"/>
                    <a:pt x="87" y="19"/>
                  </a:cubicBezTo>
                  <a:cubicBezTo>
                    <a:pt x="88" y="19"/>
                    <a:pt x="88" y="18"/>
                    <a:pt x="88" y="17"/>
                  </a:cubicBezTo>
                  <a:cubicBezTo>
                    <a:pt x="88" y="16"/>
                    <a:pt x="88" y="16"/>
                    <a:pt x="88" y="16"/>
                  </a:cubicBezTo>
                  <a:cubicBezTo>
                    <a:pt x="87" y="14"/>
                    <a:pt x="86" y="13"/>
                    <a:pt x="85" y="12"/>
                  </a:cubicBezTo>
                  <a:cubicBezTo>
                    <a:pt x="85" y="12"/>
                    <a:pt x="84" y="13"/>
                    <a:pt x="83" y="12"/>
                  </a:cubicBezTo>
                  <a:cubicBezTo>
                    <a:pt x="83" y="12"/>
                    <a:pt x="83" y="11"/>
                    <a:pt x="82" y="10"/>
                  </a:cubicBezTo>
                  <a:cubicBezTo>
                    <a:pt x="82" y="10"/>
                    <a:pt x="79" y="10"/>
                    <a:pt x="79" y="9"/>
                  </a:cubicBezTo>
                  <a:cubicBezTo>
                    <a:pt x="82" y="7"/>
                    <a:pt x="85" y="6"/>
                    <a:pt x="89" y="5"/>
                  </a:cubicBezTo>
                  <a:cubicBezTo>
                    <a:pt x="89" y="5"/>
                    <a:pt x="89" y="7"/>
                    <a:pt x="89" y="7"/>
                  </a:cubicBezTo>
                  <a:cubicBezTo>
                    <a:pt x="92" y="8"/>
                    <a:pt x="94" y="7"/>
                    <a:pt x="96" y="8"/>
                  </a:cubicBezTo>
                  <a:close/>
                  <a:moveTo>
                    <a:pt x="118" y="20"/>
                  </a:moveTo>
                  <a:cubicBezTo>
                    <a:pt x="119" y="22"/>
                    <a:pt x="120" y="21"/>
                    <a:pt x="121" y="21"/>
                  </a:cubicBezTo>
                  <a:cubicBezTo>
                    <a:pt x="123" y="21"/>
                    <a:pt x="126" y="20"/>
                    <a:pt x="126" y="18"/>
                  </a:cubicBezTo>
                  <a:cubicBezTo>
                    <a:pt x="126" y="17"/>
                    <a:pt x="125" y="17"/>
                    <a:pt x="124" y="17"/>
                  </a:cubicBezTo>
                  <a:cubicBezTo>
                    <a:pt x="123" y="17"/>
                    <a:pt x="123" y="17"/>
                    <a:pt x="122" y="17"/>
                  </a:cubicBezTo>
                  <a:cubicBezTo>
                    <a:pt x="120" y="17"/>
                    <a:pt x="117" y="18"/>
                    <a:pt x="118" y="20"/>
                  </a:cubicBezTo>
                  <a:close/>
                  <a:moveTo>
                    <a:pt x="73" y="81"/>
                  </a:moveTo>
                  <a:cubicBezTo>
                    <a:pt x="73" y="81"/>
                    <a:pt x="74" y="81"/>
                    <a:pt x="74" y="81"/>
                  </a:cubicBezTo>
                  <a:cubicBezTo>
                    <a:pt x="74" y="80"/>
                    <a:pt x="74" y="80"/>
                    <a:pt x="74" y="79"/>
                  </a:cubicBezTo>
                  <a:cubicBezTo>
                    <a:pt x="74" y="79"/>
                    <a:pt x="73" y="79"/>
                    <a:pt x="73" y="79"/>
                  </a:cubicBezTo>
                  <a:cubicBezTo>
                    <a:pt x="72" y="80"/>
                    <a:pt x="72" y="80"/>
                    <a:pt x="73" y="81"/>
                  </a:cubicBezTo>
                  <a:close/>
                  <a:moveTo>
                    <a:pt x="58" y="68"/>
                  </a:moveTo>
                  <a:cubicBezTo>
                    <a:pt x="58" y="68"/>
                    <a:pt x="58" y="67"/>
                    <a:pt x="58" y="67"/>
                  </a:cubicBezTo>
                  <a:cubicBezTo>
                    <a:pt x="58" y="67"/>
                    <a:pt x="58" y="66"/>
                    <a:pt x="58" y="65"/>
                  </a:cubicBezTo>
                  <a:cubicBezTo>
                    <a:pt x="58" y="65"/>
                    <a:pt x="57" y="65"/>
                    <a:pt x="57" y="65"/>
                  </a:cubicBezTo>
                  <a:cubicBezTo>
                    <a:pt x="56" y="66"/>
                    <a:pt x="56" y="67"/>
                    <a:pt x="57" y="68"/>
                  </a:cubicBezTo>
                  <a:cubicBezTo>
                    <a:pt x="57" y="68"/>
                    <a:pt x="58" y="68"/>
                    <a:pt x="58" y="68"/>
                  </a:cubicBezTo>
                  <a:close/>
                  <a:moveTo>
                    <a:pt x="56" y="75"/>
                  </a:moveTo>
                  <a:cubicBezTo>
                    <a:pt x="57" y="73"/>
                    <a:pt x="54" y="70"/>
                    <a:pt x="52" y="73"/>
                  </a:cubicBezTo>
                  <a:cubicBezTo>
                    <a:pt x="51" y="75"/>
                    <a:pt x="54" y="77"/>
                    <a:pt x="56" y="75"/>
                  </a:cubicBezTo>
                  <a:close/>
                  <a:moveTo>
                    <a:pt x="71" y="77"/>
                  </a:moveTo>
                  <a:cubicBezTo>
                    <a:pt x="71" y="78"/>
                    <a:pt x="72" y="78"/>
                    <a:pt x="72" y="77"/>
                  </a:cubicBezTo>
                  <a:cubicBezTo>
                    <a:pt x="72" y="76"/>
                    <a:pt x="72" y="75"/>
                    <a:pt x="71" y="74"/>
                  </a:cubicBezTo>
                  <a:cubicBezTo>
                    <a:pt x="71" y="73"/>
                    <a:pt x="70" y="74"/>
                    <a:pt x="69" y="74"/>
                  </a:cubicBezTo>
                  <a:cubicBezTo>
                    <a:pt x="69" y="74"/>
                    <a:pt x="70" y="73"/>
                    <a:pt x="69" y="73"/>
                  </a:cubicBezTo>
                  <a:cubicBezTo>
                    <a:pt x="69" y="72"/>
                    <a:pt x="68" y="72"/>
                    <a:pt x="68" y="73"/>
                  </a:cubicBezTo>
                  <a:cubicBezTo>
                    <a:pt x="68" y="73"/>
                    <a:pt x="68" y="75"/>
                    <a:pt x="68" y="75"/>
                  </a:cubicBezTo>
                  <a:cubicBezTo>
                    <a:pt x="69" y="76"/>
                    <a:pt x="70" y="76"/>
                    <a:pt x="71" y="77"/>
                  </a:cubicBezTo>
                  <a:close/>
                  <a:moveTo>
                    <a:pt x="65" y="73"/>
                  </a:moveTo>
                  <a:cubicBezTo>
                    <a:pt x="64" y="72"/>
                    <a:pt x="63" y="72"/>
                    <a:pt x="63" y="71"/>
                  </a:cubicBezTo>
                  <a:cubicBezTo>
                    <a:pt x="62" y="71"/>
                    <a:pt x="61" y="71"/>
                    <a:pt x="61" y="71"/>
                  </a:cubicBezTo>
                  <a:cubicBezTo>
                    <a:pt x="60" y="71"/>
                    <a:pt x="59" y="71"/>
                    <a:pt x="59" y="71"/>
                  </a:cubicBezTo>
                  <a:cubicBezTo>
                    <a:pt x="58" y="72"/>
                    <a:pt x="59" y="72"/>
                    <a:pt x="59" y="73"/>
                  </a:cubicBezTo>
                  <a:cubicBezTo>
                    <a:pt x="58" y="73"/>
                    <a:pt x="57" y="72"/>
                    <a:pt x="57" y="73"/>
                  </a:cubicBezTo>
                  <a:cubicBezTo>
                    <a:pt x="57" y="73"/>
                    <a:pt x="56" y="74"/>
                    <a:pt x="57" y="74"/>
                  </a:cubicBezTo>
                  <a:cubicBezTo>
                    <a:pt x="58" y="74"/>
                    <a:pt x="60" y="74"/>
                    <a:pt x="61" y="74"/>
                  </a:cubicBezTo>
                  <a:cubicBezTo>
                    <a:pt x="63" y="74"/>
                    <a:pt x="65" y="75"/>
                    <a:pt x="67" y="75"/>
                  </a:cubicBezTo>
                  <a:cubicBezTo>
                    <a:pt x="68" y="75"/>
                    <a:pt x="67" y="73"/>
                    <a:pt x="67" y="73"/>
                  </a:cubicBezTo>
                  <a:cubicBezTo>
                    <a:pt x="66" y="72"/>
                    <a:pt x="66" y="73"/>
                    <a:pt x="65" y="73"/>
                  </a:cubicBezTo>
                  <a:close/>
                  <a:moveTo>
                    <a:pt x="59" y="69"/>
                  </a:moveTo>
                  <a:cubicBezTo>
                    <a:pt x="59" y="68"/>
                    <a:pt x="57" y="69"/>
                    <a:pt x="56" y="69"/>
                  </a:cubicBezTo>
                  <a:cubicBezTo>
                    <a:pt x="54" y="69"/>
                    <a:pt x="54" y="67"/>
                    <a:pt x="49" y="67"/>
                  </a:cubicBezTo>
                  <a:cubicBezTo>
                    <a:pt x="48" y="67"/>
                    <a:pt x="48" y="67"/>
                    <a:pt x="47" y="68"/>
                  </a:cubicBezTo>
                  <a:cubicBezTo>
                    <a:pt x="46" y="68"/>
                    <a:pt x="46" y="69"/>
                    <a:pt x="47" y="69"/>
                  </a:cubicBezTo>
                  <a:cubicBezTo>
                    <a:pt x="48" y="70"/>
                    <a:pt x="49" y="69"/>
                    <a:pt x="51" y="69"/>
                  </a:cubicBezTo>
                  <a:cubicBezTo>
                    <a:pt x="53" y="69"/>
                    <a:pt x="53" y="71"/>
                    <a:pt x="57" y="71"/>
                  </a:cubicBezTo>
                  <a:cubicBezTo>
                    <a:pt x="58" y="71"/>
                    <a:pt x="58" y="70"/>
                    <a:pt x="59" y="69"/>
                  </a:cubicBezTo>
                  <a:close/>
                  <a:moveTo>
                    <a:pt x="69" y="11"/>
                  </a:moveTo>
                  <a:cubicBezTo>
                    <a:pt x="70" y="11"/>
                    <a:pt x="70" y="10"/>
                    <a:pt x="71" y="11"/>
                  </a:cubicBezTo>
                  <a:cubicBezTo>
                    <a:pt x="71" y="12"/>
                    <a:pt x="71" y="13"/>
                    <a:pt x="71" y="14"/>
                  </a:cubicBezTo>
                  <a:cubicBezTo>
                    <a:pt x="71" y="15"/>
                    <a:pt x="70" y="14"/>
                    <a:pt x="70" y="14"/>
                  </a:cubicBezTo>
                  <a:cubicBezTo>
                    <a:pt x="70" y="14"/>
                    <a:pt x="69" y="14"/>
                    <a:pt x="69" y="13"/>
                  </a:cubicBezTo>
                  <a:cubicBezTo>
                    <a:pt x="68" y="13"/>
                    <a:pt x="69" y="13"/>
                    <a:pt x="69" y="12"/>
                  </a:cubicBezTo>
                  <a:cubicBezTo>
                    <a:pt x="69" y="12"/>
                    <a:pt x="69" y="11"/>
                    <a:pt x="69" y="11"/>
                  </a:cubicBezTo>
                  <a:close/>
                  <a:moveTo>
                    <a:pt x="169" y="54"/>
                  </a:moveTo>
                  <a:cubicBezTo>
                    <a:pt x="169" y="54"/>
                    <a:pt x="169" y="54"/>
                    <a:pt x="169" y="54"/>
                  </a:cubicBezTo>
                  <a:cubicBezTo>
                    <a:pt x="169" y="57"/>
                    <a:pt x="169" y="58"/>
                    <a:pt x="167" y="57"/>
                  </a:cubicBezTo>
                  <a:cubicBezTo>
                    <a:pt x="162" y="57"/>
                    <a:pt x="158" y="55"/>
                    <a:pt x="154" y="55"/>
                  </a:cubicBezTo>
                  <a:cubicBezTo>
                    <a:pt x="153" y="55"/>
                    <a:pt x="154" y="58"/>
                    <a:pt x="154" y="58"/>
                  </a:cubicBezTo>
                  <a:cubicBezTo>
                    <a:pt x="153" y="59"/>
                    <a:pt x="152" y="58"/>
                    <a:pt x="151" y="57"/>
                  </a:cubicBezTo>
                  <a:cubicBezTo>
                    <a:pt x="149" y="56"/>
                    <a:pt x="147" y="56"/>
                    <a:pt x="146" y="54"/>
                  </a:cubicBezTo>
                  <a:cubicBezTo>
                    <a:pt x="145" y="53"/>
                    <a:pt x="147" y="51"/>
                    <a:pt x="146" y="51"/>
                  </a:cubicBezTo>
                  <a:cubicBezTo>
                    <a:pt x="142" y="50"/>
                    <a:pt x="138" y="51"/>
                    <a:pt x="135" y="51"/>
                  </a:cubicBezTo>
                  <a:cubicBezTo>
                    <a:pt x="134" y="52"/>
                    <a:pt x="134" y="53"/>
                    <a:pt x="133" y="53"/>
                  </a:cubicBezTo>
                  <a:cubicBezTo>
                    <a:pt x="132" y="54"/>
                    <a:pt x="131" y="54"/>
                    <a:pt x="130" y="53"/>
                  </a:cubicBezTo>
                  <a:cubicBezTo>
                    <a:pt x="130" y="52"/>
                    <a:pt x="129" y="52"/>
                    <a:pt x="132" y="52"/>
                  </a:cubicBezTo>
                  <a:cubicBezTo>
                    <a:pt x="133" y="52"/>
                    <a:pt x="133" y="52"/>
                    <a:pt x="133" y="52"/>
                  </a:cubicBezTo>
                  <a:cubicBezTo>
                    <a:pt x="134" y="52"/>
                    <a:pt x="134" y="51"/>
                    <a:pt x="135" y="50"/>
                  </a:cubicBezTo>
                  <a:cubicBezTo>
                    <a:pt x="135" y="50"/>
                    <a:pt x="134" y="49"/>
                    <a:pt x="135" y="49"/>
                  </a:cubicBezTo>
                  <a:cubicBezTo>
                    <a:pt x="135" y="48"/>
                    <a:pt x="136" y="48"/>
                    <a:pt x="137" y="47"/>
                  </a:cubicBezTo>
                  <a:cubicBezTo>
                    <a:pt x="137" y="47"/>
                    <a:pt x="137" y="47"/>
                    <a:pt x="137" y="47"/>
                  </a:cubicBezTo>
                  <a:cubicBezTo>
                    <a:pt x="137" y="46"/>
                    <a:pt x="137" y="45"/>
                    <a:pt x="138" y="44"/>
                  </a:cubicBezTo>
                  <a:cubicBezTo>
                    <a:pt x="139" y="43"/>
                    <a:pt x="140" y="44"/>
                    <a:pt x="140" y="44"/>
                  </a:cubicBezTo>
                  <a:cubicBezTo>
                    <a:pt x="141" y="44"/>
                    <a:pt x="143" y="43"/>
                    <a:pt x="143" y="44"/>
                  </a:cubicBezTo>
                  <a:cubicBezTo>
                    <a:pt x="144" y="45"/>
                    <a:pt x="143" y="46"/>
                    <a:pt x="143" y="47"/>
                  </a:cubicBezTo>
                  <a:cubicBezTo>
                    <a:pt x="143" y="48"/>
                    <a:pt x="142" y="49"/>
                    <a:pt x="143" y="49"/>
                  </a:cubicBezTo>
                  <a:cubicBezTo>
                    <a:pt x="143" y="50"/>
                    <a:pt x="144" y="50"/>
                    <a:pt x="145" y="49"/>
                  </a:cubicBezTo>
                  <a:cubicBezTo>
                    <a:pt x="145" y="49"/>
                    <a:pt x="145" y="47"/>
                    <a:pt x="145" y="47"/>
                  </a:cubicBezTo>
                  <a:cubicBezTo>
                    <a:pt x="145" y="46"/>
                    <a:pt x="144" y="45"/>
                    <a:pt x="145" y="44"/>
                  </a:cubicBezTo>
                  <a:cubicBezTo>
                    <a:pt x="145" y="44"/>
                    <a:pt x="145" y="45"/>
                    <a:pt x="145" y="45"/>
                  </a:cubicBezTo>
                  <a:cubicBezTo>
                    <a:pt x="146" y="46"/>
                    <a:pt x="148" y="46"/>
                    <a:pt x="148" y="47"/>
                  </a:cubicBezTo>
                  <a:cubicBezTo>
                    <a:pt x="149" y="48"/>
                    <a:pt x="149" y="49"/>
                    <a:pt x="150" y="49"/>
                  </a:cubicBezTo>
                  <a:cubicBezTo>
                    <a:pt x="150" y="50"/>
                    <a:pt x="149" y="51"/>
                    <a:pt x="150" y="51"/>
                  </a:cubicBezTo>
                  <a:cubicBezTo>
                    <a:pt x="150" y="50"/>
                    <a:pt x="153" y="48"/>
                    <a:pt x="152" y="46"/>
                  </a:cubicBezTo>
                  <a:cubicBezTo>
                    <a:pt x="150" y="45"/>
                    <a:pt x="149" y="46"/>
                    <a:pt x="150" y="44"/>
                  </a:cubicBezTo>
                  <a:cubicBezTo>
                    <a:pt x="150" y="43"/>
                    <a:pt x="152" y="44"/>
                    <a:pt x="152" y="45"/>
                  </a:cubicBezTo>
                  <a:cubicBezTo>
                    <a:pt x="153" y="45"/>
                    <a:pt x="152" y="46"/>
                    <a:pt x="152" y="46"/>
                  </a:cubicBezTo>
                  <a:cubicBezTo>
                    <a:pt x="154" y="49"/>
                    <a:pt x="154" y="53"/>
                    <a:pt x="158" y="52"/>
                  </a:cubicBezTo>
                  <a:cubicBezTo>
                    <a:pt x="159" y="52"/>
                    <a:pt x="158" y="50"/>
                    <a:pt x="158" y="49"/>
                  </a:cubicBezTo>
                  <a:cubicBezTo>
                    <a:pt x="158" y="47"/>
                    <a:pt x="159" y="47"/>
                    <a:pt x="160" y="48"/>
                  </a:cubicBezTo>
                  <a:cubicBezTo>
                    <a:pt x="161" y="49"/>
                    <a:pt x="162" y="51"/>
                    <a:pt x="161" y="53"/>
                  </a:cubicBezTo>
                  <a:cubicBezTo>
                    <a:pt x="160" y="54"/>
                    <a:pt x="158" y="52"/>
                    <a:pt x="157" y="53"/>
                  </a:cubicBezTo>
                  <a:cubicBezTo>
                    <a:pt x="157" y="53"/>
                    <a:pt x="157" y="54"/>
                    <a:pt x="157" y="54"/>
                  </a:cubicBezTo>
                  <a:cubicBezTo>
                    <a:pt x="158" y="54"/>
                    <a:pt x="158" y="54"/>
                    <a:pt x="159" y="54"/>
                  </a:cubicBezTo>
                  <a:cubicBezTo>
                    <a:pt x="162" y="54"/>
                    <a:pt x="161" y="53"/>
                    <a:pt x="164" y="53"/>
                  </a:cubicBezTo>
                  <a:cubicBezTo>
                    <a:pt x="165" y="53"/>
                    <a:pt x="166" y="52"/>
                    <a:pt x="166" y="53"/>
                  </a:cubicBezTo>
                  <a:cubicBezTo>
                    <a:pt x="166" y="53"/>
                    <a:pt x="166" y="54"/>
                    <a:pt x="166" y="54"/>
                  </a:cubicBezTo>
                  <a:cubicBezTo>
                    <a:pt x="167" y="54"/>
                    <a:pt x="168" y="54"/>
                    <a:pt x="169" y="54"/>
                  </a:cubicBezTo>
                  <a:close/>
                  <a:moveTo>
                    <a:pt x="190" y="65"/>
                  </a:moveTo>
                  <a:cubicBezTo>
                    <a:pt x="190" y="66"/>
                    <a:pt x="189" y="66"/>
                    <a:pt x="189" y="66"/>
                  </a:cubicBezTo>
                  <a:cubicBezTo>
                    <a:pt x="188" y="66"/>
                    <a:pt x="188" y="66"/>
                    <a:pt x="187" y="66"/>
                  </a:cubicBezTo>
                  <a:cubicBezTo>
                    <a:pt x="187" y="66"/>
                    <a:pt x="188" y="65"/>
                    <a:pt x="187" y="65"/>
                  </a:cubicBezTo>
                  <a:cubicBezTo>
                    <a:pt x="186" y="63"/>
                    <a:pt x="182" y="62"/>
                    <a:pt x="184" y="60"/>
                  </a:cubicBezTo>
                  <a:cubicBezTo>
                    <a:pt x="186" y="58"/>
                    <a:pt x="186" y="63"/>
                    <a:pt x="190" y="64"/>
                  </a:cubicBezTo>
                  <a:cubicBezTo>
                    <a:pt x="190" y="64"/>
                    <a:pt x="190" y="65"/>
                    <a:pt x="190" y="65"/>
                  </a:cubicBezTo>
                  <a:close/>
                  <a:moveTo>
                    <a:pt x="182" y="113"/>
                  </a:moveTo>
                  <a:cubicBezTo>
                    <a:pt x="181" y="114"/>
                    <a:pt x="180" y="114"/>
                    <a:pt x="179" y="115"/>
                  </a:cubicBezTo>
                  <a:cubicBezTo>
                    <a:pt x="179" y="117"/>
                    <a:pt x="179" y="119"/>
                    <a:pt x="179" y="120"/>
                  </a:cubicBezTo>
                  <a:cubicBezTo>
                    <a:pt x="179" y="121"/>
                    <a:pt x="179" y="121"/>
                    <a:pt x="179" y="121"/>
                  </a:cubicBezTo>
                  <a:cubicBezTo>
                    <a:pt x="178" y="123"/>
                    <a:pt x="177" y="125"/>
                    <a:pt x="178" y="127"/>
                  </a:cubicBezTo>
                  <a:cubicBezTo>
                    <a:pt x="178" y="128"/>
                    <a:pt x="180" y="128"/>
                    <a:pt x="181" y="128"/>
                  </a:cubicBezTo>
                  <a:cubicBezTo>
                    <a:pt x="183" y="126"/>
                    <a:pt x="183" y="124"/>
                    <a:pt x="184" y="121"/>
                  </a:cubicBezTo>
                  <a:cubicBezTo>
                    <a:pt x="185" y="119"/>
                    <a:pt x="186" y="117"/>
                    <a:pt x="186" y="113"/>
                  </a:cubicBezTo>
                  <a:cubicBezTo>
                    <a:pt x="186" y="112"/>
                    <a:pt x="187" y="112"/>
                    <a:pt x="185" y="111"/>
                  </a:cubicBezTo>
                  <a:cubicBezTo>
                    <a:pt x="185" y="110"/>
                    <a:pt x="183" y="112"/>
                    <a:pt x="182" y="113"/>
                  </a:cubicBezTo>
                  <a:close/>
                  <a:moveTo>
                    <a:pt x="264" y="84"/>
                  </a:moveTo>
                  <a:cubicBezTo>
                    <a:pt x="264" y="84"/>
                    <a:pt x="263" y="83"/>
                    <a:pt x="263" y="84"/>
                  </a:cubicBezTo>
                  <a:cubicBezTo>
                    <a:pt x="262" y="84"/>
                    <a:pt x="262" y="86"/>
                    <a:pt x="262" y="86"/>
                  </a:cubicBezTo>
                  <a:cubicBezTo>
                    <a:pt x="261" y="86"/>
                    <a:pt x="261" y="83"/>
                    <a:pt x="261" y="84"/>
                  </a:cubicBezTo>
                  <a:cubicBezTo>
                    <a:pt x="260" y="85"/>
                    <a:pt x="260" y="86"/>
                    <a:pt x="261" y="87"/>
                  </a:cubicBezTo>
                  <a:cubicBezTo>
                    <a:pt x="261" y="88"/>
                    <a:pt x="262" y="87"/>
                    <a:pt x="263" y="88"/>
                  </a:cubicBezTo>
                  <a:cubicBezTo>
                    <a:pt x="263" y="88"/>
                    <a:pt x="263" y="89"/>
                    <a:pt x="263" y="89"/>
                  </a:cubicBezTo>
                  <a:cubicBezTo>
                    <a:pt x="264" y="89"/>
                    <a:pt x="264" y="89"/>
                    <a:pt x="265" y="89"/>
                  </a:cubicBezTo>
                  <a:cubicBezTo>
                    <a:pt x="268" y="89"/>
                    <a:pt x="266" y="84"/>
                    <a:pt x="265" y="84"/>
                  </a:cubicBezTo>
                  <a:cubicBezTo>
                    <a:pt x="265" y="83"/>
                    <a:pt x="264" y="84"/>
                    <a:pt x="264" y="84"/>
                  </a:cubicBezTo>
                  <a:close/>
                  <a:moveTo>
                    <a:pt x="256" y="86"/>
                  </a:moveTo>
                  <a:cubicBezTo>
                    <a:pt x="256" y="86"/>
                    <a:pt x="257" y="86"/>
                    <a:pt x="258" y="86"/>
                  </a:cubicBezTo>
                  <a:cubicBezTo>
                    <a:pt x="258" y="85"/>
                    <a:pt x="257" y="85"/>
                    <a:pt x="258" y="84"/>
                  </a:cubicBezTo>
                  <a:cubicBezTo>
                    <a:pt x="258" y="84"/>
                    <a:pt x="259" y="85"/>
                    <a:pt x="259" y="84"/>
                  </a:cubicBezTo>
                  <a:cubicBezTo>
                    <a:pt x="259" y="84"/>
                    <a:pt x="259" y="83"/>
                    <a:pt x="260" y="83"/>
                  </a:cubicBezTo>
                  <a:cubicBezTo>
                    <a:pt x="261" y="83"/>
                    <a:pt x="260" y="82"/>
                    <a:pt x="260" y="82"/>
                  </a:cubicBezTo>
                  <a:cubicBezTo>
                    <a:pt x="261" y="81"/>
                    <a:pt x="262" y="81"/>
                    <a:pt x="262" y="82"/>
                  </a:cubicBezTo>
                  <a:cubicBezTo>
                    <a:pt x="262" y="82"/>
                    <a:pt x="261" y="83"/>
                    <a:pt x="261" y="83"/>
                  </a:cubicBezTo>
                  <a:cubicBezTo>
                    <a:pt x="262" y="83"/>
                    <a:pt x="263" y="83"/>
                    <a:pt x="263" y="82"/>
                  </a:cubicBezTo>
                  <a:cubicBezTo>
                    <a:pt x="264" y="82"/>
                    <a:pt x="264" y="81"/>
                    <a:pt x="264" y="81"/>
                  </a:cubicBezTo>
                  <a:cubicBezTo>
                    <a:pt x="264" y="81"/>
                    <a:pt x="263" y="81"/>
                    <a:pt x="263" y="81"/>
                  </a:cubicBezTo>
                  <a:cubicBezTo>
                    <a:pt x="262" y="80"/>
                    <a:pt x="263" y="79"/>
                    <a:pt x="263" y="78"/>
                  </a:cubicBezTo>
                  <a:cubicBezTo>
                    <a:pt x="262" y="78"/>
                    <a:pt x="261" y="79"/>
                    <a:pt x="261" y="78"/>
                  </a:cubicBezTo>
                  <a:cubicBezTo>
                    <a:pt x="260" y="77"/>
                    <a:pt x="261" y="75"/>
                    <a:pt x="260" y="74"/>
                  </a:cubicBezTo>
                  <a:cubicBezTo>
                    <a:pt x="260" y="73"/>
                    <a:pt x="258" y="73"/>
                    <a:pt x="258" y="74"/>
                  </a:cubicBezTo>
                  <a:cubicBezTo>
                    <a:pt x="257" y="76"/>
                    <a:pt x="257" y="75"/>
                    <a:pt x="257" y="78"/>
                  </a:cubicBezTo>
                  <a:cubicBezTo>
                    <a:pt x="257" y="78"/>
                    <a:pt x="260" y="82"/>
                    <a:pt x="259" y="82"/>
                  </a:cubicBezTo>
                  <a:cubicBezTo>
                    <a:pt x="256" y="83"/>
                    <a:pt x="255" y="82"/>
                    <a:pt x="256" y="86"/>
                  </a:cubicBezTo>
                  <a:close/>
                  <a:moveTo>
                    <a:pt x="259" y="66"/>
                  </a:moveTo>
                  <a:cubicBezTo>
                    <a:pt x="259" y="66"/>
                    <a:pt x="259" y="65"/>
                    <a:pt x="258" y="65"/>
                  </a:cubicBezTo>
                  <a:cubicBezTo>
                    <a:pt x="258" y="64"/>
                    <a:pt x="257" y="64"/>
                    <a:pt x="256" y="65"/>
                  </a:cubicBezTo>
                  <a:cubicBezTo>
                    <a:pt x="256" y="65"/>
                    <a:pt x="256" y="67"/>
                    <a:pt x="256" y="67"/>
                  </a:cubicBezTo>
                  <a:cubicBezTo>
                    <a:pt x="256" y="68"/>
                    <a:pt x="256" y="68"/>
                    <a:pt x="256" y="70"/>
                  </a:cubicBezTo>
                  <a:cubicBezTo>
                    <a:pt x="257" y="70"/>
                    <a:pt x="258" y="70"/>
                    <a:pt x="258" y="69"/>
                  </a:cubicBezTo>
                  <a:cubicBezTo>
                    <a:pt x="259" y="69"/>
                    <a:pt x="259" y="68"/>
                    <a:pt x="259" y="67"/>
                  </a:cubicBezTo>
                  <a:cubicBezTo>
                    <a:pt x="259" y="67"/>
                    <a:pt x="259" y="67"/>
                    <a:pt x="259"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1907704" y="790962"/>
            <a:ext cx="3096344" cy="369332"/>
          </a:xfrm>
          <a:prstGeom prst="rect">
            <a:avLst/>
          </a:prstGeom>
          <a:noFill/>
        </p:spPr>
        <p:txBody>
          <a:bodyPr wrap="square" rtlCol="0">
            <a:spAutoFit/>
          </a:bodyPr>
          <a:lstStyle/>
          <a:p>
            <a:r>
              <a:rPr lang="zh-CN" altLang="en-US" dirty="0" smtClean="0"/>
              <a:t>工作量、出错率、记录</a:t>
            </a:r>
            <a:endParaRPr lang="zh-CN" altLang="en-US" dirty="0"/>
          </a:p>
        </p:txBody>
      </p:sp>
      <p:sp>
        <p:nvSpPr>
          <p:cNvPr id="82" name="椭圆 81"/>
          <p:cNvSpPr/>
          <p:nvPr/>
        </p:nvSpPr>
        <p:spPr>
          <a:xfrm>
            <a:off x="251520" y="1515422"/>
            <a:ext cx="644720" cy="678511"/>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489766" y="2303771"/>
            <a:ext cx="644720" cy="6785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7380312" y="1085267"/>
            <a:ext cx="644720" cy="67851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872306" y="2890593"/>
            <a:ext cx="644720" cy="67851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1187624" y="2903334"/>
            <a:ext cx="2488126" cy="1107996"/>
            <a:chOff x="120204" y="2163535"/>
            <a:chExt cx="1408006" cy="1107996"/>
          </a:xfrm>
        </p:grpSpPr>
        <p:sp>
          <p:nvSpPr>
            <p:cNvPr id="33" name="文本框 32"/>
            <p:cNvSpPr txBox="1"/>
            <p:nvPr/>
          </p:nvSpPr>
          <p:spPr>
            <a:xfrm>
              <a:off x="120204" y="2163535"/>
              <a:ext cx="1408006" cy="369332"/>
            </a:xfrm>
            <a:prstGeom prst="rect">
              <a:avLst/>
            </a:prstGeom>
            <a:noFill/>
          </p:spPr>
          <p:txBody>
            <a:bodyPr wrap="square" rtlCol="0">
              <a:spAutoFit/>
            </a:bodyPr>
            <a:lstStyle/>
            <a:p>
              <a:r>
                <a:rPr lang="en-US" altLang="zh-CN" dirty="0" smtClean="0">
                  <a:solidFill>
                    <a:schemeClr val="accent4">
                      <a:lumMod val="75000"/>
                    </a:schemeClr>
                  </a:solidFill>
                </a:rPr>
                <a:t>02</a:t>
              </a:r>
              <a:r>
                <a:rPr lang="en-US" altLang="zh-CN" dirty="0" smtClean="0"/>
                <a:t> Jenkins</a:t>
              </a:r>
              <a:r>
                <a:rPr lang="zh-CN" altLang="en-US" dirty="0" smtClean="0"/>
                <a:t>、</a:t>
              </a:r>
              <a:r>
                <a:rPr lang="en-US" altLang="zh-CN" dirty="0" err="1" smtClean="0"/>
                <a:t>git</a:t>
              </a:r>
              <a:r>
                <a:rPr lang="zh-CN" altLang="en-US" dirty="0" smtClean="0"/>
                <a:t>、</a:t>
              </a:r>
              <a:r>
                <a:rPr lang="en-US" altLang="zh-CN" dirty="0" smtClean="0"/>
                <a:t>nexus</a:t>
              </a:r>
              <a:endParaRPr lang="zh-CN" altLang="en-US" dirty="0"/>
            </a:p>
          </p:txBody>
        </p:sp>
        <p:sp>
          <p:nvSpPr>
            <p:cNvPr id="34" name="文本框 33"/>
            <p:cNvSpPr txBox="1"/>
            <p:nvPr/>
          </p:nvSpPr>
          <p:spPr>
            <a:xfrm>
              <a:off x="251520" y="2532867"/>
              <a:ext cx="1152128" cy="738664"/>
            </a:xfrm>
            <a:prstGeom prst="rect">
              <a:avLst/>
            </a:prstGeom>
            <a:noFill/>
          </p:spPr>
          <p:txBody>
            <a:bodyPr wrap="square" rtlCol="0">
              <a:spAutoFit/>
            </a:bodyPr>
            <a:lstStyle/>
            <a:p>
              <a:r>
                <a:rPr lang="en-US" altLang="zh-CN" sz="1400" dirty="0" smtClean="0"/>
                <a:t>+ </a:t>
              </a:r>
              <a:r>
                <a:rPr lang="zh-CN" altLang="en-US" sz="1400" dirty="0"/>
                <a:t>远程</a:t>
              </a:r>
              <a:r>
                <a:rPr lang="zh-CN" altLang="en-US" sz="1400" dirty="0" smtClean="0"/>
                <a:t>打包</a:t>
              </a:r>
              <a:endParaRPr lang="en-US" altLang="zh-CN" sz="1400" dirty="0" smtClean="0"/>
            </a:p>
            <a:p>
              <a:r>
                <a:rPr lang="en-US" altLang="zh-CN" sz="1400" dirty="0" smtClean="0"/>
                <a:t>+ </a:t>
              </a:r>
              <a:r>
                <a:rPr lang="zh-CN" altLang="en-US" sz="1400" dirty="0" smtClean="0"/>
                <a:t>自动上传</a:t>
              </a:r>
              <a:endParaRPr lang="en-US" altLang="zh-CN" sz="1400" dirty="0" smtClean="0"/>
            </a:p>
            <a:p>
              <a:r>
                <a:rPr lang="en-US" altLang="zh-CN" sz="1400" dirty="0" smtClean="0"/>
                <a:t>+ </a:t>
              </a:r>
              <a:r>
                <a:rPr lang="zh-CN" altLang="en-US" sz="1400" dirty="0" smtClean="0"/>
                <a:t>版本存档</a:t>
              </a:r>
              <a:endParaRPr lang="zh-CN" altLang="en-US" sz="1400" dirty="0"/>
            </a:p>
          </p:txBody>
        </p:sp>
      </p:grpSp>
      <p:grpSp>
        <p:nvGrpSpPr>
          <p:cNvPr id="98" name="组合 97"/>
          <p:cNvGrpSpPr/>
          <p:nvPr/>
        </p:nvGrpSpPr>
        <p:grpSpPr>
          <a:xfrm>
            <a:off x="46047" y="2163535"/>
            <a:ext cx="1408006" cy="892552"/>
            <a:chOff x="120204" y="2163535"/>
            <a:chExt cx="1408006" cy="892552"/>
          </a:xfrm>
        </p:grpSpPr>
        <p:sp>
          <p:nvSpPr>
            <p:cNvPr id="99" name="文本框 98"/>
            <p:cNvSpPr txBox="1"/>
            <p:nvPr/>
          </p:nvSpPr>
          <p:spPr>
            <a:xfrm>
              <a:off x="120204" y="2163535"/>
              <a:ext cx="1408006" cy="369332"/>
            </a:xfrm>
            <a:prstGeom prst="rect">
              <a:avLst/>
            </a:prstGeom>
            <a:noFill/>
          </p:spPr>
          <p:txBody>
            <a:bodyPr wrap="square" rtlCol="0">
              <a:spAutoFit/>
            </a:bodyPr>
            <a:lstStyle/>
            <a:p>
              <a:r>
                <a:rPr lang="en-US" altLang="zh-CN" dirty="0" smtClean="0">
                  <a:solidFill>
                    <a:schemeClr val="accent6">
                      <a:lumMod val="75000"/>
                    </a:schemeClr>
                  </a:solidFill>
                </a:rPr>
                <a:t>01</a:t>
              </a:r>
              <a:r>
                <a:rPr lang="en-US" altLang="zh-CN" dirty="0" smtClean="0"/>
                <a:t> </a:t>
              </a:r>
              <a:r>
                <a:rPr lang="zh-CN" altLang="en-US" dirty="0" smtClean="0"/>
                <a:t>手动模式</a:t>
              </a:r>
              <a:endParaRPr lang="zh-CN" altLang="en-US" dirty="0"/>
            </a:p>
          </p:txBody>
        </p:sp>
        <p:sp>
          <p:nvSpPr>
            <p:cNvPr id="106" name="文本框 105"/>
            <p:cNvSpPr txBox="1"/>
            <p:nvPr/>
          </p:nvSpPr>
          <p:spPr>
            <a:xfrm>
              <a:off x="251520" y="2532867"/>
              <a:ext cx="1152128" cy="523220"/>
            </a:xfrm>
            <a:prstGeom prst="rect">
              <a:avLst/>
            </a:prstGeom>
            <a:noFill/>
          </p:spPr>
          <p:txBody>
            <a:bodyPr wrap="square" rtlCol="0">
              <a:spAutoFit/>
            </a:bodyPr>
            <a:lstStyle/>
            <a:p>
              <a:r>
                <a:rPr lang="en-US" altLang="zh-CN" sz="1400" dirty="0" smtClean="0"/>
                <a:t>+ </a:t>
              </a:r>
              <a:r>
                <a:rPr lang="zh-CN" altLang="en-US" sz="1400" dirty="0" smtClean="0"/>
                <a:t>本地打包</a:t>
              </a:r>
              <a:endParaRPr lang="en-US" altLang="zh-CN" sz="1400" dirty="0" smtClean="0"/>
            </a:p>
            <a:p>
              <a:r>
                <a:rPr lang="en-US" altLang="zh-CN" sz="1400" dirty="0" smtClean="0"/>
                <a:t>+ </a:t>
              </a:r>
              <a:r>
                <a:rPr lang="zh-CN" altLang="en-US" sz="1400" dirty="0" smtClean="0"/>
                <a:t>手动上传</a:t>
              </a:r>
              <a:endParaRPr lang="zh-CN" altLang="en-US" sz="1400" dirty="0"/>
            </a:p>
          </p:txBody>
        </p:sp>
      </p:grpSp>
      <p:grpSp>
        <p:nvGrpSpPr>
          <p:cNvPr id="107" name="组合 106"/>
          <p:cNvGrpSpPr/>
          <p:nvPr/>
        </p:nvGrpSpPr>
        <p:grpSpPr>
          <a:xfrm>
            <a:off x="6732240" y="1766707"/>
            <a:ext cx="2304256" cy="1491457"/>
            <a:chOff x="120204" y="2163535"/>
            <a:chExt cx="1408006" cy="1025109"/>
          </a:xfrm>
        </p:grpSpPr>
        <p:sp>
          <p:nvSpPr>
            <p:cNvPr id="108" name="文本框 107"/>
            <p:cNvSpPr txBox="1"/>
            <p:nvPr/>
          </p:nvSpPr>
          <p:spPr>
            <a:xfrm>
              <a:off x="120204" y="2163535"/>
              <a:ext cx="1408006" cy="401928"/>
            </a:xfrm>
            <a:prstGeom prst="rect">
              <a:avLst/>
            </a:prstGeom>
            <a:noFill/>
          </p:spPr>
          <p:txBody>
            <a:bodyPr wrap="square" rtlCol="0">
              <a:spAutoFit/>
            </a:bodyPr>
            <a:lstStyle/>
            <a:p>
              <a:r>
                <a:rPr lang="en-US" altLang="zh-CN" dirty="0" smtClean="0">
                  <a:solidFill>
                    <a:schemeClr val="accent1">
                      <a:lumMod val="75000"/>
                    </a:schemeClr>
                  </a:solidFill>
                </a:rPr>
                <a:t>03</a:t>
              </a:r>
              <a:r>
                <a:rPr lang="en-US" altLang="zh-CN" dirty="0" smtClean="0"/>
                <a:t> </a:t>
              </a:r>
              <a:r>
                <a:rPr lang="zh-CN" altLang="en-US" dirty="0" smtClean="0"/>
                <a:t>禅道、</a:t>
              </a:r>
              <a:r>
                <a:rPr lang="en-US" altLang="zh-CN" dirty="0" smtClean="0"/>
                <a:t>ALM</a:t>
              </a:r>
              <a:r>
                <a:rPr lang="zh-CN" altLang="en-US" dirty="0" smtClean="0"/>
                <a:t>、</a:t>
              </a:r>
              <a:r>
                <a:rPr lang="en-US" altLang="zh-CN" dirty="0" err="1" smtClean="0"/>
                <a:t>Tapd</a:t>
              </a:r>
              <a:endParaRPr lang="en-US" altLang="zh-CN" sz="1400" dirty="0" smtClean="0"/>
            </a:p>
            <a:p>
              <a:r>
                <a:rPr lang="en-US" altLang="zh-CN" sz="1400" dirty="0" smtClean="0"/>
                <a:t>                 Jenkins</a:t>
              </a:r>
              <a:r>
                <a:rPr lang="zh-CN" altLang="en-US" sz="1400" dirty="0" smtClean="0"/>
                <a:t>、</a:t>
              </a:r>
              <a:r>
                <a:rPr lang="en-US" altLang="zh-CN" sz="1400" dirty="0" err="1" smtClean="0"/>
                <a:t>git</a:t>
              </a:r>
              <a:r>
                <a:rPr lang="zh-CN" altLang="en-US" sz="1400" dirty="0" smtClean="0"/>
                <a:t>、</a:t>
              </a:r>
              <a:r>
                <a:rPr lang="en-US" altLang="zh-CN" sz="1400" dirty="0" smtClean="0"/>
                <a:t>nexus</a:t>
              </a:r>
              <a:endParaRPr lang="zh-CN" altLang="en-US" sz="1400" dirty="0"/>
            </a:p>
          </p:txBody>
        </p:sp>
        <p:sp>
          <p:nvSpPr>
            <p:cNvPr id="109" name="文本框 108"/>
            <p:cNvSpPr txBox="1"/>
            <p:nvPr/>
          </p:nvSpPr>
          <p:spPr>
            <a:xfrm>
              <a:off x="251520" y="2532867"/>
              <a:ext cx="1152128" cy="655777"/>
            </a:xfrm>
            <a:prstGeom prst="rect">
              <a:avLst/>
            </a:prstGeom>
            <a:noFill/>
          </p:spPr>
          <p:txBody>
            <a:bodyPr wrap="square" rtlCol="0">
              <a:spAutoFit/>
            </a:bodyPr>
            <a:lstStyle/>
            <a:p>
              <a:r>
                <a:rPr lang="en-US" altLang="zh-CN" sz="1400" dirty="0" smtClean="0"/>
                <a:t>+ </a:t>
              </a:r>
              <a:r>
                <a:rPr lang="zh-CN" altLang="en-US" sz="1400" dirty="0"/>
                <a:t>远程</a:t>
              </a:r>
              <a:r>
                <a:rPr lang="zh-CN" altLang="en-US" sz="1400" dirty="0" smtClean="0"/>
                <a:t>打包</a:t>
              </a:r>
              <a:endParaRPr lang="en-US" altLang="zh-CN" sz="1400" dirty="0" smtClean="0"/>
            </a:p>
            <a:p>
              <a:r>
                <a:rPr lang="en-US" altLang="zh-CN" sz="1400" dirty="0" smtClean="0"/>
                <a:t>+ </a:t>
              </a:r>
              <a:r>
                <a:rPr lang="zh-CN" altLang="en-US" sz="1400" dirty="0" smtClean="0"/>
                <a:t>自动上传</a:t>
              </a:r>
              <a:endParaRPr lang="en-US" altLang="zh-CN" sz="1400" dirty="0" smtClean="0"/>
            </a:p>
            <a:p>
              <a:r>
                <a:rPr lang="en-US" altLang="zh-CN" sz="1400" dirty="0" smtClean="0"/>
                <a:t>+ </a:t>
              </a:r>
              <a:r>
                <a:rPr lang="zh-CN" altLang="en-US" sz="1400" dirty="0" smtClean="0"/>
                <a:t>版本存档</a:t>
              </a:r>
              <a:endParaRPr lang="en-US" altLang="zh-CN" sz="1400" dirty="0" smtClean="0"/>
            </a:p>
            <a:p>
              <a:r>
                <a:rPr lang="en-US" altLang="zh-CN" sz="1400" dirty="0" smtClean="0"/>
                <a:t>+ </a:t>
              </a:r>
              <a:r>
                <a:rPr lang="zh-CN" altLang="en-US" sz="1400" dirty="0" smtClean="0"/>
                <a:t>任务关联</a:t>
              </a:r>
              <a:endParaRPr lang="zh-CN" altLang="en-US" sz="1400" dirty="0"/>
            </a:p>
          </p:txBody>
        </p:sp>
      </p:grpSp>
      <p:grpSp>
        <p:nvGrpSpPr>
          <p:cNvPr id="110" name="组合 109"/>
          <p:cNvGrpSpPr/>
          <p:nvPr/>
        </p:nvGrpSpPr>
        <p:grpSpPr>
          <a:xfrm>
            <a:off x="5324234" y="3507854"/>
            <a:ext cx="2488126" cy="1107996"/>
            <a:chOff x="120204" y="2163535"/>
            <a:chExt cx="1408006" cy="1107996"/>
          </a:xfrm>
        </p:grpSpPr>
        <p:sp>
          <p:nvSpPr>
            <p:cNvPr id="111" name="文本框 110"/>
            <p:cNvSpPr txBox="1"/>
            <p:nvPr/>
          </p:nvSpPr>
          <p:spPr>
            <a:xfrm>
              <a:off x="120204" y="2163535"/>
              <a:ext cx="1408006" cy="369332"/>
            </a:xfrm>
            <a:prstGeom prst="rect">
              <a:avLst/>
            </a:prstGeom>
            <a:noFill/>
          </p:spPr>
          <p:txBody>
            <a:bodyPr wrap="square" rtlCol="0">
              <a:spAutoFit/>
            </a:bodyPr>
            <a:lstStyle/>
            <a:p>
              <a:r>
                <a:rPr lang="en-US" altLang="zh-CN" dirty="0" smtClean="0">
                  <a:solidFill>
                    <a:schemeClr val="tx2">
                      <a:lumMod val="50000"/>
                    </a:schemeClr>
                  </a:solidFill>
                </a:rPr>
                <a:t>04</a:t>
              </a:r>
              <a:r>
                <a:rPr lang="en-US" altLang="zh-CN" dirty="0" smtClean="0"/>
                <a:t> </a:t>
              </a:r>
              <a:r>
                <a:rPr lang="zh-CN" altLang="en-US" dirty="0" smtClean="0"/>
                <a:t>自动化部署</a:t>
              </a:r>
              <a:endParaRPr lang="zh-CN" altLang="en-US" dirty="0"/>
            </a:p>
          </p:txBody>
        </p:sp>
        <p:sp>
          <p:nvSpPr>
            <p:cNvPr id="112" name="文本框 111"/>
            <p:cNvSpPr txBox="1"/>
            <p:nvPr/>
          </p:nvSpPr>
          <p:spPr>
            <a:xfrm>
              <a:off x="251520" y="2532867"/>
              <a:ext cx="1152128" cy="738664"/>
            </a:xfrm>
            <a:prstGeom prst="rect">
              <a:avLst/>
            </a:prstGeom>
            <a:noFill/>
          </p:spPr>
          <p:txBody>
            <a:bodyPr wrap="square" rtlCol="0">
              <a:spAutoFit/>
            </a:bodyPr>
            <a:lstStyle/>
            <a:p>
              <a:pPr marL="285750" indent="-285750">
                <a:buFontTx/>
                <a:buChar char="-"/>
              </a:pPr>
              <a:r>
                <a:rPr lang="en-US" altLang="zh-CN" sz="1400" dirty="0" err="1" smtClean="0"/>
                <a:t>Ansible</a:t>
              </a:r>
              <a:endParaRPr lang="en-US" altLang="zh-CN" sz="1400" dirty="0" smtClean="0"/>
            </a:p>
            <a:p>
              <a:pPr marL="285750" indent="-285750">
                <a:buFontTx/>
                <a:buChar char="-"/>
              </a:pPr>
              <a:r>
                <a:rPr lang="zh-CN" altLang="en-US" sz="1400" dirty="0" smtClean="0"/>
                <a:t>自研软件</a:t>
              </a:r>
              <a:endParaRPr lang="en-US" altLang="zh-CN" sz="1400" dirty="0" smtClean="0"/>
            </a:p>
            <a:p>
              <a:pPr marL="285750" indent="-285750">
                <a:buFontTx/>
                <a:buChar char="-"/>
              </a:pPr>
              <a:r>
                <a:rPr lang="zh-CN" altLang="en-US" sz="1400" dirty="0" smtClean="0"/>
                <a:t>结合自动化测试</a:t>
              </a:r>
              <a:endParaRPr lang="en-US" altLang="zh-CN" sz="1400" dirty="0" smtClean="0"/>
            </a:p>
          </p:txBody>
        </p:sp>
      </p:grpSp>
      <p:sp>
        <p:nvSpPr>
          <p:cNvPr id="38" name="文本框 37"/>
          <p:cNvSpPr txBox="1"/>
          <p:nvPr/>
        </p:nvSpPr>
        <p:spPr>
          <a:xfrm>
            <a:off x="5439448" y="4731990"/>
            <a:ext cx="3525040" cy="369332"/>
          </a:xfrm>
          <a:prstGeom prst="rect">
            <a:avLst/>
          </a:prstGeom>
          <a:noFill/>
        </p:spPr>
        <p:txBody>
          <a:bodyPr wrap="square" rtlCol="0">
            <a:spAutoFit/>
          </a:bodyPr>
          <a:lstStyle/>
          <a:p>
            <a:r>
              <a:rPr lang="zh-CN" altLang="en-US" dirty="0" smtClean="0">
                <a:solidFill>
                  <a:schemeClr val="accent6">
                    <a:lumMod val="50000"/>
                  </a:schemeClr>
                </a:solidFill>
              </a:rPr>
              <a:t>微服务更需要自动化！</a:t>
            </a:r>
            <a:endParaRPr lang="zh-CN" altLang="en-US" dirty="0">
              <a:solidFill>
                <a:schemeClr val="accent6">
                  <a:lumMod val="50000"/>
                </a:schemeClr>
              </a:solidFill>
            </a:endParaRPr>
          </a:p>
        </p:txBody>
      </p:sp>
      <p:grpSp>
        <p:nvGrpSpPr>
          <p:cNvPr id="113" name="组合 112"/>
          <p:cNvGrpSpPr/>
          <p:nvPr/>
        </p:nvGrpSpPr>
        <p:grpSpPr>
          <a:xfrm>
            <a:off x="4936622" y="4731990"/>
            <a:ext cx="355458" cy="354538"/>
            <a:chOff x="9553575" y="2819400"/>
            <a:chExt cx="1227137" cy="1223963"/>
          </a:xfrm>
        </p:grpSpPr>
        <p:sp>
          <p:nvSpPr>
            <p:cNvPr id="114" name="Oval 24"/>
            <p:cNvSpPr>
              <a:spLocks noChangeArrowheads="1"/>
            </p:cNvSpPr>
            <p:nvPr/>
          </p:nvSpPr>
          <p:spPr bwMode="auto">
            <a:xfrm>
              <a:off x="9553575" y="2819400"/>
              <a:ext cx="1227137" cy="1223963"/>
            </a:xfrm>
            <a:prstGeom prst="ellipse">
              <a:avLst/>
            </a:prstGeom>
            <a:solidFill>
              <a:srgbClr val="66D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79"/>
            <p:cNvSpPr>
              <a:spLocks/>
            </p:cNvSpPr>
            <p:nvPr/>
          </p:nvSpPr>
          <p:spPr bwMode="auto">
            <a:xfrm>
              <a:off x="9712325" y="2984500"/>
              <a:ext cx="1068387" cy="1058863"/>
            </a:xfrm>
            <a:custGeom>
              <a:avLst/>
              <a:gdLst>
                <a:gd name="T0" fmla="*/ 22 w 309"/>
                <a:gd name="T1" fmla="*/ 146 h 306"/>
                <a:gd name="T2" fmla="*/ 25 w 309"/>
                <a:gd name="T3" fmla="*/ 139 h 306"/>
                <a:gd name="T4" fmla="*/ 17 w 309"/>
                <a:gd name="T5" fmla="*/ 131 h 306"/>
                <a:gd name="T6" fmla="*/ 18 w 309"/>
                <a:gd name="T7" fmla="*/ 111 h 306"/>
                <a:gd name="T8" fmla="*/ 22 w 309"/>
                <a:gd name="T9" fmla="*/ 81 h 306"/>
                <a:gd name="T10" fmla="*/ 57 w 309"/>
                <a:gd name="T11" fmla="*/ 29 h 306"/>
                <a:gd name="T12" fmla="*/ 121 w 309"/>
                <a:gd name="T13" fmla="*/ 0 h 306"/>
                <a:gd name="T14" fmla="*/ 167 w 309"/>
                <a:gd name="T15" fmla="*/ 11 h 306"/>
                <a:gd name="T16" fmla="*/ 220 w 309"/>
                <a:gd name="T17" fmla="*/ 38 h 306"/>
                <a:gd name="T18" fmla="*/ 309 w 309"/>
                <a:gd name="T19" fmla="*/ 128 h 306"/>
                <a:gd name="T20" fmla="*/ 309 w 309"/>
                <a:gd name="T21" fmla="*/ 129 h 306"/>
                <a:gd name="T22" fmla="*/ 132 w 309"/>
                <a:gd name="T23" fmla="*/ 306 h 306"/>
                <a:gd name="T24" fmla="*/ 95 w 309"/>
                <a:gd name="T25" fmla="*/ 303 h 306"/>
                <a:gd name="T26" fmla="*/ 10 w 309"/>
                <a:gd name="T27" fmla="*/ 217 h 306"/>
                <a:gd name="T28" fmla="*/ 12 w 309"/>
                <a:gd name="T29" fmla="*/ 215 h 306"/>
                <a:gd name="T30" fmla="*/ 0 w 309"/>
                <a:gd name="T31" fmla="*/ 204 h 306"/>
                <a:gd name="T32" fmla="*/ 1 w 309"/>
                <a:gd name="T33" fmla="*/ 189 h 306"/>
                <a:gd name="T34" fmla="*/ 13 w 309"/>
                <a:gd name="T35" fmla="*/ 200 h 306"/>
                <a:gd name="T36" fmla="*/ 13 w 309"/>
                <a:gd name="T37" fmla="*/ 186 h 306"/>
                <a:gd name="T38" fmla="*/ 0 w 309"/>
                <a:gd name="T39" fmla="*/ 173 h 306"/>
                <a:gd name="T40" fmla="*/ 1 w 309"/>
                <a:gd name="T41" fmla="*/ 157 h 306"/>
                <a:gd name="T42" fmla="*/ 10 w 309"/>
                <a:gd name="T43" fmla="*/ 152 h 306"/>
                <a:gd name="T44" fmla="*/ 12 w 309"/>
                <a:gd name="T45" fmla="*/ 150 h 306"/>
                <a:gd name="T46" fmla="*/ 16 w 309"/>
                <a:gd name="T47" fmla="*/ 139 h 306"/>
                <a:gd name="T48" fmla="*/ 22 w 309"/>
                <a:gd name="T49" fmla="*/ 14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306">
                  <a:moveTo>
                    <a:pt x="22" y="146"/>
                  </a:moveTo>
                  <a:cubicBezTo>
                    <a:pt x="25" y="139"/>
                    <a:pt x="25" y="139"/>
                    <a:pt x="25" y="139"/>
                  </a:cubicBezTo>
                  <a:cubicBezTo>
                    <a:pt x="17" y="131"/>
                    <a:pt x="17" y="131"/>
                    <a:pt x="17" y="131"/>
                  </a:cubicBezTo>
                  <a:cubicBezTo>
                    <a:pt x="18" y="111"/>
                    <a:pt x="18" y="111"/>
                    <a:pt x="18" y="111"/>
                  </a:cubicBezTo>
                  <a:cubicBezTo>
                    <a:pt x="22" y="81"/>
                    <a:pt x="22" y="81"/>
                    <a:pt x="22" y="81"/>
                  </a:cubicBezTo>
                  <a:cubicBezTo>
                    <a:pt x="57" y="29"/>
                    <a:pt x="57" y="29"/>
                    <a:pt x="57" y="29"/>
                  </a:cubicBezTo>
                  <a:cubicBezTo>
                    <a:pt x="121" y="0"/>
                    <a:pt x="121" y="0"/>
                    <a:pt x="121" y="0"/>
                  </a:cubicBezTo>
                  <a:cubicBezTo>
                    <a:pt x="167" y="11"/>
                    <a:pt x="167" y="11"/>
                    <a:pt x="167" y="11"/>
                  </a:cubicBezTo>
                  <a:cubicBezTo>
                    <a:pt x="220" y="38"/>
                    <a:pt x="220" y="38"/>
                    <a:pt x="220" y="38"/>
                  </a:cubicBezTo>
                  <a:cubicBezTo>
                    <a:pt x="309" y="128"/>
                    <a:pt x="309" y="128"/>
                    <a:pt x="309" y="128"/>
                  </a:cubicBezTo>
                  <a:cubicBezTo>
                    <a:pt x="309" y="128"/>
                    <a:pt x="309" y="129"/>
                    <a:pt x="309" y="129"/>
                  </a:cubicBezTo>
                  <a:cubicBezTo>
                    <a:pt x="309" y="227"/>
                    <a:pt x="229" y="306"/>
                    <a:pt x="132" y="306"/>
                  </a:cubicBezTo>
                  <a:cubicBezTo>
                    <a:pt x="119" y="306"/>
                    <a:pt x="107" y="305"/>
                    <a:pt x="95" y="303"/>
                  </a:cubicBezTo>
                  <a:cubicBezTo>
                    <a:pt x="10" y="217"/>
                    <a:pt x="10" y="217"/>
                    <a:pt x="10" y="217"/>
                  </a:cubicBezTo>
                  <a:cubicBezTo>
                    <a:pt x="12" y="215"/>
                    <a:pt x="12" y="215"/>
                    <a:pt x="12" y="215"/>
                  </a:cubicBezTo>
                  <a:cubicBezTo>
                    <a:pt x="0" y="204"/>
                    <a:pt x="0" y="204"/>
                    <a:pt x="0" y="204"/>
                  </a:cubicBezTo>
                  <a:cubicBezTo>
                    <a:pt x="1" y="189"/>
                    <a:pt x="1" y="189"/>
                    <a:pt x="1" y="189"/>
                  </a:cubicBezTo>
                  <a:cubicBezTo>
                    <a:pt x="13" y="200"/>
                    <a:pt x="13" y="200"/>
                    <a:pt x="13" y="200"/>
                  </a:cubicBezTo>
                  <a:cubicBezTo>
                    <a:pt x="13" y="186"/>
                    <a:pt x="13" y="186"/>
                    <a:pt x="13" y="186"/>
                  </a:cubicBezTo>
                  <a:cubicBezTo>
                    <a:pt x="0" y="173"/>
                    <a:pt x="0" y="173"/>
                    <a:pt x="0" y="173"/>
                  </a:cubicBezTo>
                  <a:cubicBezTo>
                    <a:pt x="1" y="157"/>
                    <a:pt x="1" y="157"/>
                    <a:pt x="1" y="157"/>
                  </a:cubicBezTo>
                  <a:cubicBezTo>
                    <a:pt x="10" y="152"/>
                    <a:pt x="10" y="152"/>
                    <a:pt x="10" y="152"/>
                  </a:cubicBezTo>
                  <a:cubicBezTo>
                    <a:pt x="12" y="150"/>
                    <a:pt x="12" y="150"/>
                    <a:pt x="12" y="150"/>
                  </a:cubicBezTo>
                  <a:cubicBezTo>
                    <a:pt x="16" y="139"/>
                    <a:pt x="16" y="139"/>
                    <a:pt x="16" y="139"/>
                  </a:cubicBezTo>
                  <a:cubicBezTo>
                    <a:pt x="22" y="146"/>
                    <a:pt x="22" y="146"/>
                    <a:pt x="22" y="146"/>
                  </a:cubicBezTo>
                  <a:close/>
                </a:path>
              </a:pathLst>
            </a:custGeom>
            <a:solidFill>
              <a:srgbClr val="43AD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Oval 180"/>
            <p:cNvSpPr>
              <a:spLocks noChangeArrowheads="1"/>
            </p:cNvSpPr>
            <p:nvPr/>
          </p:nvSpPr>
          <p:spPr bwMode="auto">
            <a:xfrm>
              <a:off x="9906000" y="3125788"/>
              <a:ext cx="508000" cy="509588"/>
            </a:xfrm>
            <a:prstGeom prst="ellipse">
              <a:avLst/>
            </a:prstGeom>
            <a:solidFill>
              <a:srgbClr val="506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81"/>
            <p:cNvSpPr>
              <a:spLocks noEditPoints="1"/>
            </p:cNvSpPr>
            <p:nvPr/>
          </p:nvSpPr>
          <p:spPr bwMode="auto">
            <a:xfrm>
              <a:off x="9923463" y="3160713"/>
              <a:ext cx="481012" cy="442913"/>
            </a:xfrm>
            <a:custGeom>
              <a:avLst/>
              <a:gdLst>
                <a:gd name="T0" fmla="*/ 133 w 139"/>
                <a:gd name="T1" fmla="*/ 91 h 128"/>
                <a:gd name="T2" fmla="*/ 136 w 139"/>
                <a:gd name="T3" fmla="*/ 39 h 128"/>
                <a:gd name="T4" fmla="*/ 125 w 139"/>
                <a:gd name="T5" fmla="*/ 34 h 128"/>
                <a:gd name="T6" fmla="*/ 134 w 139"/>
                <a:gd name="T7" fmla="*/ 46 h 128"/>
                <a:gd name="T8" fmla="*/ 129 w 139"/>
                <a:gd name="T9" fmla="*/ 51 h 128"/>
                <a:gd name="T10" fmla="*/ 127 w 139"/>
                <a:gd name="T11" fmla="*/ 45 h 128"/>
                <a:gd name="T12" fmla="*/ 123 w 139"/>
                <a:gd name="T13" fmla="*/ 48 h 128"/>
                <a:gd name="T14" fmla="*/ 121 w 139"/>
                <a:gd name="T15" fmla="*/ 70 h 128"/>
                <a:gd name="T16" fmla="*/ 123 w 139"/>
                <a:gd name="T17" fmla="*/ 88 h 128"/>
                <a:gd name="T18" fmla="*/ 127 w 139"/>
                <a:gd name="T19" fmla="*/ 91 h 128"/>
                <a:gd name="T20" fmla="*/ 114 w 139"/>
                <a:gd name="T21" fmla="*/ 78 h 128"/>
                <a:gd name="T22" fmla="*/ 109 w 139"/>
                <a:gd name="T23" fmla="*/ 64 h 128"/>
                <a:gd name="T24" fmla="*/ 105 w 139"/>
                <a:gd name="T25" fmla="*/ 77 h 128"/>
                <a:gd name="T26" fmla="*/ 94 w 139"/>
                <a:gd name="T27" fmla="*/ 61 h 128"/>
                <a:gd name="T28" fmla="*/ 79 w 139"/>
                <a:gd name="T29" fmla="*/ 112 h 128"/>
                <a:gd name="T30" fmla="*/ 69 w 139"/>
                <a:gd name="T31" fmla="*/ 101 h 128"/>
                <a:gd name="T32" fmla="*/ 57 w 139"/>
                <a:gd name="T33" fmla="*/ 48 h 128"/>
                <a:gd name="T34" fmla="*/ 61 w 139"/>
                <a:gd name="T35" fmla="*/ 25 h 128"/>
                <a:gd name="T36" fmla="*/ 66 w 139"/>
                <a:gd name="T37" fmla="*/ 20 h 128"/>
                <a:gd name="T38" fmla="*/ 83 w 139"/>
                <a:gd name="T39" fmla="*/ 14 h 128"/>
                <a:gd name="T40" fmla="*/ 97 w 139"/>
                <a:gd name="T41" fmla="*/ 8 h 128"/>
                <a:gd name="T42" fmla="*/ 139 w 139"/>
                <a:gd name="T43" fmla="*/ 83 h 128"/>
                <a:gd name="T44" fmla="*/ 133 w 139"/>
                <a:gd name="T45" fmla="*/ 83 h 128"/>
                <a:gd name="T46" fmla="*/ 30 w 139"/>
                <a:gd name="T47" fmla="*/ 126 h 128"/>
                <a:gd name="T48" fmla="*/ 19 w 139"/>
                <a:gd name="T49" fmla="*/ 79 h 128"/>
                <a:gd name="T50" fmla="*/ 11 w 139"/>
                <a:gd name="T51" fmla="*/ 67 h 128"/>
                <a:gd name="T52" fmla="*/ 4 w 139"/>
                <a:gd name="T53" fmla="*/ 43 h 128"/>
                <a:gd name="T54" fmla="*/ 11 w 139"/>
                <a:gd name="T55" fmla="*/ 24 h 128"/>
                <a:gd name="T56" fmla="*/ 29 w 139"/>
                <a:gd name="T57" fmla="*/ 16 h 128"/>
                <a:gd name="T58" fmla="*/ 36 w 139"/>
                <a:gd name="T59" fmla="*/ 6 h 128"/>
                <a:gd name="T60" fmla="*/ 61 w 139"/>
                <a:gd name="T61" fmla="*/ 3 h 128"/>
                <a:gd name="T62" fmla="*/ 45 w 139"/>
                <a:gd name="T63" fmla="*/ 9 h 128"/>
                <a:gd name="T64" fmla="*/ 39 w 139"/>
                <a:gd name="T65" fmla="*/ 18 h 128"/>
                <a:gd name="T66" fmla="*/ 36 w 139"/>
                <a:gd name="T67" fmla="*/ 17 h 128"/>
                <a:gd name="T68" fmla="*/ 25 w 139"/>
                <a:gd name="T69" fmla="*/ 28 h 128"/>
                <a:gd name="T70" fmla="*/ 37 w 139"/>
                <a:gd name="T71" fmla="*/ 32 h 128"/>
                <a:gd name="T72" fmla="*/ 24 w 139"/>
                <a:gd name="T73" fmla="*/ 45 h 128"/>
                <a:gd name="T74" fmla="*/ 17 w 139"/>
                <a:gd name="T75" fmla="*/ 53 h 128"/>
                <a:gd name="T76" fmla="*/ 16 w 139"/>
                <a:gd name="T77" fmla="*/ 66 h 128"/>
                <a:gd name="T78" fmla="*/ 41 w 139"/>
                <a:gd name="T79" fmla="*/ 85 h 128"/>
                <a:gd name="T80" fmla="*/ 35 w 139"/>
                <a:gd name="T81" fmla="*/ 116 h 128"/>
                <a:gd name="T82" fmla="*/ 132 w 139"/>
                <a:gd name="T83" fmla="*/ 85 h 128"/>
                <a:gd name="T84" fmla="*/ 126 w 139"/>
                <a:gd name="T85" fmla="*/ 87 h 128"/>
                <a:gd name="T86" fmla="*/ 136 w 139"/>
                <a:gd name="T87" fmla="*/ 83 h 128"/>
                <a:gd name="T88" fmla="*/ 126 w 139"/>
                <a:gd name="T89" fmla="*/ 81 h 128"/>
                <a:gd name="T90" fmla="*/ 58 w 139"/>
                <a:gd name="T91" fmla="*/ 14 h 128"/>
                <a:gd name="T92" fmla="*/ 30 w 139"/>
                <a:gd name="T93" fmla="*/ 68 h 128"/>
                <a:gd name="T94" fmla="*/ 19 w 139"/>
                <a:gd name="T95" fmla="*/ 63 h 128"/>
                <a:gd name="T96" fmla="*/ 26 w 139"/>
                <a:gd name="T97" fmla="*/ 63 h 128"/>
                <a:gd name="T98" fmla="*/ 26 w 139"/>
                <a:gd name="T99" fmla="*/ 63 h 128"/>
                <a:gd name="T100" fmla="*/ 32 w 139"/>
                <a:gd name="T101" fmla="*/ 14 h 128"/>
                <a:gd name="T102" fmla="*/ 72 w 139"/>
                <a:gd name="T103" fmla="*/ 48 h 128"/>
                <a:gd name="T104" fmla="*/ 62 w 139"/>
                <a:gd name="T105" fmla="*/ 43 h 128"/>
                <a:gd name="T106" fmla="*/ 68 w 139"/>
                <a:gd name="T107" fmla="*/ 40 h 128"/>
                <a:gd name="T108" fmla="*/ 74 w 139"/>
                <a:gd name="T109" fmla="*/ 45 h 128"/>
                <a:gd name="T110" fmla="*/ 80 w 139"/>
                <a:gd name="T111" fmla="*/ 47 h 128"/>
                <a:gd name="T112" fmla="*/ 85 w 139"/>
                <a:gd name="T113" fmla="*/ 105 h 128"/>
                <a:gd name="T114" fmla="*/ 128 w 139"/>
                <a:gd name="T115" fmla="*/ 75 h 128"/>
                <a:gd name="T116" fmla="*/ 126 w 139"/>
                <a:gd name="T117" fmla="*/ 74 h 128"/>
                <a:gd name="T118" fmla="*/ 128 w 139"/>
                <a:gd name="T119" fmla="*/ 69 h 128"/>
                <a:gd name="T120" fmla="*/ 126 w 139"/>
                <a:gd name="T121" fmla="*/ 6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28">
                  <a:moveTo>
                    <a:pt x="131" y="94"/>
                  </a:moveTo>
                  <a:cubicBezTo>
                    <a:pt x="130" y="95"/>
                    <a:pt x="129" y="93"/>
                    <a:pt x="129" y="94"/>
                  </a:cubicBezTo>
                  <a:cubicBezTo>
                    <a:pt x="127" y="95"/>
                    <a:pt x="126" y="98"/>
                    <a:pt x="125" y="100"/>
                  </a:cubicBezTo>
                  <a:cubicBezTo>
                    <a:pt x="124" y="101"/>
                    <a:pt x="122" y="100"/>
                    <a:pt x="121" y="102"/>
                  </a:cubicBezTo>
                  <a:cubicBezTo>
                    <a:pt x="120" y="106"/>
                    <a:pt x="117" y="113"/>
                    <a:pt x="119" y="115"/>
                  </a:cubicBezTo>
                  <a:cubicBezTo>
                    <a:pt x="120" y="115"/>
                    <a:pt x="120" y="115"/>
                    <a:pt x="120" y="115"/>
                  </a:cubicBezTo>
                  <a:cubicBezTo>
                    <a:pt x="126" y="109"/>
                    <a:pt x="132" y="102"/>
                    <a:pt x="135" y="94"/>
                  </a:cubicBezTo>
                  <a:cubicBezTo>
                    <a:pt x="135" y="93"/>
                    <a:pt x="135" y="93"/>
                    <a:pt x="134" y="93"/>
                  </a:cubicBezTo>
                  <a:cubicBezTo>
                    <a:pt x="134" y="92"/>
                    <a:pt x="135" y="91"/>
                    <a:pt x="135" y="90"/>
                  </a:cubicBezTo>
                  <a:cubicBezTo>
                    <a:pt x="134" y="90"/>
                    <a:pt x="134" y="91"/>
                    <a:pt x="133" y="91"/>
                  </a:cubicBezTo>
                  <a:cubicBezTo>
                    <a:pt x="132" y="91"/>
                    <a:pt x="131" y="92"/>
                    <a:pt x="131" y="94"/>
                  </a:cubicBezTo>
                  <a:close/>
                  <a:moveTo>
                    <a:pt x="131" y="25"/>
                  </a:moveTo>
                  <a:cubicBezTo>
                    <a:pt x="133" y="28"/>
                    <a:pt x="134" y="31"/>
                    <a:pt x="135" y="34"/>
                  </a:cubicBezTo>
                  <a:cubicBezTo>
                    <a:pt x="135" y="34"/>
                    <a:pt x="134" y="33"/>
                    <a:pt x="134" y="33"/>
                  </a:cubicBezTo>
                  <a:cubicBezTo>
                    <a:pt x="134" y="33"/>
                    <a:pt x="134" y="33"/>
                    <a:pt x="134" y="33"/>
                  </a:cubicBezTo>
                  <a:cubicBezTo>
                    <a:pt x="133" y="33"/>
                    <a:pt x="133" y="33"/>
                    <a:pt x="133" y="34"/>
                  </a:cubicBezTo>
                  <a:cubicBezTo>
                    <a:pt x="134" y="34"/>
                    <a:pt x="134" y="34"/>
                    <a:pt x="135" y="35"/>
                  </a:cubicBezTo>
                  <a:cubicBezTo>
                    <a:pt x="135" y="35"/>
                    <a:pt x="135" y="36"/>
                    <a:pt x="136" y="37"/>
                  </a:cubicBezTo>
                  <a:cubicBezTo>
                    <a:pt x="136" y="37"/>
                    <a:pt x="136" y="37"/>
                    <a:pt x="136" y="37"/>
                  </a:cubicBezTo>
                  <a:cubicBezTo>
                    <a:pt x="136" y="38"/>
                    <a:pt x="136" y="38"/>
                    <a:pt x="136" y="39"/>
                  </a:cubicBezTo>
                  <a:cubicBezTo>
                    <a:pt x="136" y="40"/>
                    <a:pt x="136" y="40"/>
                    <a:pt x="135" y="40"/>
                  </a:cubicBezTo>
                  <a:cubicBezTo>
                    <a:pt x="134" y="39"/>
                    <a:pt x="134" y="39"/>
                    <a:pt x="134" y="38"/>
                  </a:cubicBezTo>
                  <a:cubicBezTo>
                    <a:pt x="134" y="38"/>
                    <a:pt x="131" y="35"/>
                    <a:pt x="131" y="34"/>
                  </a:cubicBezTo>
                  <a:cubicBezTo>
                    <a:pt x="131" y="32"/>
                    <a:pt x="132" y="33"/>
                    <a:pt x="131" y="32"/>
                  </a:cubicBezTo>
                  <a:cubicBezTo>
                    <a:pt x="131" y="30"/>
                    <a:pt x="130" y="30"/>
                    <a:pt x="129" y="30"/>
                  </a:cubicBezTo>
                  <a:cubicBezTo>
                    <a:pt x="129" y="30"/>
                    <a:pt x="129" y="31"/>
                    <a:pt x="129" y="31"/>
                  </a:cubicBezTo>
                  <a:cubicBezTo>
                    <a:pt x="127" y="32"/>
                    <a:pt x="126" y="30"/>
                    <a:pt x="124" y="30"/>
                  </a:cubicBezTo>
                  <a:cubicBezTo>
                    <a:pt x="124" y="31"/>
                    <a:pt x="124" y="31"/>
                    <a:pt x="124" y="32"/>
                  </a:cubicBezTo>
                  <a:cubicBezTo>
                    <a:pt x="124" y="32"/>
                    <a:pt x="124" y="33"/>
                    <a:pt x="124" y="33"/>
                  </a:cubicBezTo>
                  <a:cubicBezTo>
                    <a:pt x="124" y="34"/>
                    <a:pt x="125" y="34"/>
                    <a:pt x="125" y="34"/>
                  </a:cubicBezTo>
                  <a:cubicBezTo>
                    <a:pt x="126" y="34"/>
                    <a:pt x="126" y="34"/>
                    <a:pt x="127" y="35"/>
                  </a:cubicBezTo>
                  <a:cubicBezTo>
                    <a:pt x="127" y="35"/>
                    <a:pt x="127" y="35"/>
                    <a:pt x="128" y="35"/>
                  </a:cubicBezTo>
                  <a:cubicBezTo>
                    <a:pt x="130" y="37"/>
                    <a:pt x="131" y="40"/>
                    <a:pt x="132" y="43"/>
                  </a:cubicBezTo>
                  <a:cubicBezTo>
                    <a:pt x="132" y="44"/>
                    <a:pt x="133" y="44"/>
                    <a:pt x="133" y="44"/>
                  </a:cubicBezTo>
                  <a:cubicBezTo>
                    <a:pt x="133" y="45"/>
                    <a:pt x="132" y="44"/>
                    <a:pt x="132" y="44"/>
                  </a:cubicBezTo>
                  <a:cubicBezTo>
                    <a:pt x="131" y="44"/>
                    <a:pt x="131" y="45"/>
                    <a:pt x="132" y="46"/>
                  </a:cubicBezTo>
                  <a:cubicBezTo>
                    <a:pt x="132" y="46"/>
                    <a:pt x="133" y="46"/>
                    <a:pt x="133" y="46"/>
                  </a:cubicBezTo>
                  <a:cubicBezTo>
                    <a:pt x="133" y="46"/>
                    <a:pt x="132" y="43"/>
                    <a:pt x="134" y="45"/>
                  </a:cubicBezTo>
                  <a:cubicBezTo>
                    <a:pt x="134" y="45"/>
                    <a:pt x="134" y="45"/>
                    <a:pt x="134" y="46"/>
                  </a:cubicBezTo>
                  <a:cubicBezTo>
                    <a:pt x="134" y="46"/>
                    <a:pt x="134" y="46"/>
                    <a:pt x="134" y="46"/>
                  </a:cubicBezTo>
                  <a:cubicBezTo>
                    <a:pt x="134" y="46"/>
                    <a:pt x="135" y="46"/>
                    <a:pt x="135" y="47"/>
                  </a:cubicBezTo>
                  <a:cubicBezTo>
                    <a:pt x="135" y="48"/>
                    <a:pt x="134" y="48"/>
                    <a:pt x="134" y="49"/>
                  </a:cubicBezTo>
                  <a:cubicBezTo>
                    <a:pt x="134" y="50"/>
                    <a:pt x="134" y="51"/>
                    <a:pt x="134" y="53"/>
                  </a:cubicBezTo>
                  <a:cubicBezTo>
                    <a:pt x="134" y="53"/>
                    <a:pt x="134" y="53"/>
                    <a:pt x="134" y="53"/>
                  </a:cubicBezTo>
                  <a:cubicBezTo>
                    <a:pt x="133" y="52"/>
                    <a:pt x="133" y="52"/>
                    <a:pt x="133" y="52"/>
                  </a:cubicBezTo>
                  <a:cubicBezTo>
                    <a:pt x="132" y="53"/>
                    <a:pt x="131" y="53"/>
                    <a:pt x="131" y="54"/>
                  </a:cubicBezTo>
                  <a:cubicBezTo>
                    <a:pt x="131" y="54"/>
                    <a:pt x="131" y="55"/>
                    <a:pt x="131" y="55"/>
                  </a:cubicBezTo>
                  <a:cubicBezTo>
                    <a:pt x="131" y="55"/>
                    <a:pt x="131" y="55"/>
                    <a:pt x="130" y="55"/>
                  </a:cubicBezTo>
                  <a:cubicBezTo>
                    <a:pt x="130" y="55"/>
                    <a:pt x="130" y="55"/>
                    <a:pt x="130" y="55"/>
                  </a:cubicBezTo>
                  <a:cubicBezTo>
                    <a:pt x="129" y="54"/>
                    <a:pt x="129" y="52"/>
                    <a:pt x="129" y="51"/>
                  </a:cubicBezTo>
                  <a:cubicBezTo>
                    <a:pt x="130" y="51"/>
                    <a:pt x="131" y="51"/>
                    <a:pt x="131" y="51"/>
                  </a:cubicBezTo>
                  <a:cubicBezTo>
                    <a:pt x="132" y="51"/>
                    <a:pt x="132" y="51"/>
                    <a:pt x="132" y="50"/>
                  </a:cubicBezTo>
                  <a:cubicBezTo>
                    <a:pt x="132" y="50"/>
                    <a:pt x="133" y="50"/>
                    <a:pt x="133" y="50"/>
                  </a:cubicBezTo>
                  <a:cubicBezTo>
                    <a:pt x="133" y="49"/>
                    <a:pt x="133" y="48"/>
                    <a:pt x="132" y="47"/>
                  </a:cubicBezTo>
                  <a:cubicBezTo>
                    <a:pt x="132" y="46"/>
                    <a:pt x="131" y="46"/>
                    <a:pt x="131" y="45"/>
                  </a:cubicBezTo>
                  <a:cubicBezTo>
                    <a:pt x="131" y="44"/>
                    <a:pt x="131" y="43"/>
                    <a:pt x="131" y="43"/>
                  </a:cubicBezTo>
                  <a:cubicBezTo>
                    <a:pt x="131" y="41"/>
                    <a:pt x="130" y="40"/>
                    <a:pt x="129" y="39"/>
                  </a:cubicBezTo>
                  <a:cubicBezTo>
                    <a:pt x="128" y="39"/>
                    <a:pt x="129" y="41"/>
                    <a:pt x="129" y="42"/>
                  </a:cubicBezTo>
                  <a:cubicBezTo>
                    <a:pt x="129" y="43"/>
                    <a:pt x="129" y="44"/>
                    <a:pt x="128" y="45"/>
                  </a:cubicBezTo>
                  <a:cubicBezTo>
                    <a:pt x="128" y="45"/>
                    <a:pt x="127" y="44"/>
                    <a:pt x="127" y="45"/>
                  </a:cubicBezTo>
                  <a:cubicBezTo>
                    <a:pt x="127" y="46"/>
                    <a:pt x="127" y="47"/>
                    <a:pt x="127" y="48"/>
                  </a:cubicBezTo>
                  <a:cubicBezTo>
                    <a:pt x="127" y="48"/>
                    <a:pt x="127" y="48"/>
                    <a:pt x="128" y="49"/>
                  </a:cubicBezTo>
                  <a:cubicBezTo>
                    <a:pt x="129" y="50"/>
                    <a:pt x="129" y="50"/>
                    <a:pt x="129" y="52"/>
                  </a:cubicBezTo>
                  <a:cubicBezTo>
                    <a:pt x="129" y="53"/>
                    <a:pt x="127" y="52"/>
                    <a:pt x="127" y="52"/>
                  </a:cubicBezTo>
                  <a:cubicBezTo>
                    <a:pt x="125" y="48"/>
                    <a:pt x="126" y="50"/>
                    <a:pt x="125" y="47"/>
                  </a:cubicBezTo>
                  <a:cubicBezTo>
                    <a:pt x="125" y="47"/>
                    <a:pt x="124" y="48"/>
                    <a:pt x="124" y="48"/>
                  </a:cubicBezTo>
                  <a:cubicBezTo>
                    <a:pt x="123" y="47"/>
                    <a:pt x="124" y="47"/>
                    <a:pt x="123" y="46"/>
                  </a:cubicBezTo>
                  <a:cubicBezTo>
                    <a:pt x="123" y="46"/>
                    <a:pt x="123" y="46"/>
                    <a:pt x="123" y="46"/>
                  </a:cubicBezTo>
                  <a:cubicBezTo>
                    <a:pt x="122" y="46"/>
                    <a:pt x="122" y="46"/>
                    <a:pt x="122" y="47"/>
                  </a:cubicBezTo>
                  <a:cubicBezTo>
                    <a:pt x="122" y="47"/>
                    <a:pt x="123" y="48"/>
                    <a:pt x="123" y="48"/>
                  </a:cubicBezTo>
                  <a:cubicBezTo>
                    <a:pt x="125" y="49"/>
                    <a:pt x="124" y="48"/>
                    <a:pt x="124" y="51"/>
                  </a:cubicBezTo>
                  <a:cubicBezTo>
                    <a:pt x="124" y="53"/>
                    <a:pt x="125" y="55"/>
                    <a:pt x="126" y="57"/>
                  </a:cubicBezTo>
                  <a:cubicBezTo>
                    <a:pt x="126" y="57"/>
                    <a:pt x="126" y="58"/>
                    <a:pt x="126" y="58"/>
                  </a:cubicBezTo>
                  <a:cubicBezTo>
                    <a:pt x="126" y="59"/>
                    <a:pt x="125" y="61"/>
                    <a:pt x="124" y="62"/>
                  </a:cubicBezTo>
                  <a:cubicBezTo>
                    <a:pt x="123" y="63"/>
                    <a:pt x="123" y="63"/>
                    <a:pt x="122" y="64"/>
                  </a:cubicBezTo>
                  <a:cubicBezTo>
                    <a:pt x="121" y="64"/>
                    <a:pt x="121" y="63"/>
                    <a:pt x="121" y="63"/>
                  </a:cubicBezTo>
                  <a:cubicBezTo>
                    <a:pt x="120" y="63"/>
                    <a:pt x="119" y="63"/>
                    <a:pt x="119" y="64"/>
                  </a:cubicBezTo>
                  <a:cubicBezTo>
                    <a:pt x="119" y="65"/>
                    <a:pt x="119" y="65"/>
                    <a:pt x="119" y="66"/>
                  </a:cubicBezTo>
                  <a:cubicBezTo>
                    <a:pt x="120" y="67"/>
                    <a:pt x="120" y="67"/>
                    <a:pt x="121" y="67"/>
                  </a:cubicBezTo>
                  <a:cubicBezTo>
                    <a:pt x="121" y="68"/>
                    <a:pt x="121" y="69"/>
                    <a:pt x="121" y="70"/>
                  </a:cubicBezTo>
                  <a:cubicBezTo>
                    <a:pt x="121" y="71"/>
                    <a:pt x="121" y="71"/>
                    <a:pt x="121" y="72"/>
                  </a:cubicBezTo>
                  <a:cubicBezTo>
                    <a:pt x="121" y="73"/>
                    <a:pt x="120" y="74"/>
                    <a:pt x="120" y="74"/>
                  </a:cubicBezTo>
                  <a:cubicBezTo>
                    <a:pt x="119" y="75"/>
                    <a:pt x="119" y="75"/>
                    <a:pt x="118" y="74"/>
                  </a:cubicBezTo>
                  <a:cubicBezTo>
                    <a:pt x="118" y="74"/>
                    <a:pt x="117" y="71"/>
                    <a:pt x="116" y="71"/>
                  </a:cubicBezTo>
                  <a:cubicBezTo>
                    <a:pt x="115" y="71"/>
                    <a:pt x="116" y="73"/>
                    <a:pt x="116" y="74"/>
                  </a:cubicBezTo>
                  <a:cubicBezTo>
                    <a:pt x="117" y="75"/>
                    <a:pt x="118" y="76"/>
                    <a:pt x="118" y="77"/>
                  </a:cubicBezTo>
                  <a:cubicBezTo>
                    <a:pt x="118" y="77"/>
                    <a:pt x="118" y="78"/>
                    <a:pt x="118" y="79"/>
                  </a:cubicBezTo>
                  <a:cubicBezTo>
                    <a:pt x="118" y="80"/>
                    <a:pt x="118" y="82"/>
                    <a:pt x="118" y="83"/>
                  </a:cubicBezTo>
                  <a:cubicBezTo>
                    <a:pt x="118" y="85"/>
                    <a:pt x="119" y="86"/>
                    <a:pt x="119" y="88"/>
                  </a:cubicBezTo>
                  <a:cubicBezTo>
                    <a:pt x="119" y="90"/>
                    <a:pt x="122" y="88"/>
                    <a:pt x="123" y="88"/>
                  </a:cubicBezTo>
                  <a:cubicBezTo>
                    <a:pt x="123" y="89"/>
                    <a:pt x="123" y="90"/>
                    <a:pt x="124" y="90"/>
                  </a:cubicBezTo>
                  <a:cubicBezTo>
                    <a:pt x="125" y="90"/>
                    <a:pt x="126" y="89"/>
                    <a:pt x="127" y="89"/>
                  </a:cubicBezTo>
                  <a:cubicBezTo>
                    <a:pt x="127" y="89"/>
                    <a:pt x="127" y="90"/>
                    <a:pt x="128" y="90"/>
                  </a:cubicBezTo>
                  <a:cubicBezTo>
                    <a:pt x="128" y="90"/>
                    <a:pt x="128" y="90"/>
                    <a:pt x="128" y="90"/>
                  </a:cubicBezTo>
                  <a:cubicBezTo>
                    <a:pt x="129" y="90"/>
                    <a:pt x="129" y="89"/>
                    <a:pt x="129" y="89"/>
                  </a:cubicBezTo>
                  <a:cubicBezTo>
                    <a:pt x="130" y="89"/>
                    <a:pt x="130" y="89"/>
                    <a:pt x="130" y="89"/>
                  </a:cubicBezTo>
                  <a:cubicBezTo>
                    <a:pt x="130" y="89"/>
                    <a:pt x="131" y="89"/>
                    <a:pt x="131" y="90"/>
                  </a:cubicBezTo>
                  <a:cubicBezTo>
                    <a:pt x="130" y="90"/>
                    <a:pt x="128" y="91"/>
                    <a:pt x="128" y="91"/>
                  </a:cubicBezTo>
                  <a:cubicBezTo>
                    <a:pt x="128" y="92"/>
                    <a:pt x="128" y="91"/>
                    <a:pt x="127" y="91"/>
                  </a:cubicBezTo>
                  <a:cubicBezTo>
                    <a:pt x="127" y="91"/>
                    <a:pt x="127" y="91"/>
                    <a:pt x="127" y="91"/>
                  </a:cubicBezTo>
                  <a:cubicBezTo>
                    <a:pt x="126" y="91"/>
                    <a:pt x="127" y="92"/>
                    <a:pt x="127" y="92"/>
                  </a:cubicBezTo>
                  <a:cubicBezTo>
                    <a:pt x="126" y="92"/>
                    <a:pt x="126" y="92"/>
                    <a:pt x="126" y="92"/>
                  </a:cubicBezTo>
                  <a:cubicBezTo>
                    <a:pt x="125" y="92"/>
                    <a:pt x="125" y="91"/>
                    <a:pt x="125" y="91"/>
                  </a:cubicBezTo>
                  <a:cubicBezTo>
                    <a:pt x="125" y="91"/>
                    <a:pt x="124" y="91"/>
                    <a:pt x="124" y="91"/>
                  </a:cubicBezTo>
                  <a:cubicBezTo>
                    <a:pt x="122" y="91"/>
                    <a:pt x="121" y="91"/>
                    <a:pt x="119" y="90"/>
                  </a:cubicBezTo>
                  <a:cubicBezTo>
                    <a:pt x="118" y="90"/>
                    <a:pt x="118" y="89"/>
                    <a:pt x="117" y="88"/>
                  </a:cubicBezTo>
                  <a:cubicBezTo>
                    <a:pt x="117" y="87"/>
                    <a:pt x="117" y="87"/>
                    <a:pt x="117" y="87"/>
                  </a:cubicBezTo>
                  <a:cubicBezTo>
                    <a:pt x="116" y="84"/>
                    <a:pt x="115" y="82"/>
                    <a:pt x="114" y="79"/>
                  </a:cubicBezTo>
                  <a:cubicBezTo>
                    <a:pt x="114" y="79"/>
                    <a:pt x="113" y="78"/>
                    <a:pt x="114" y="78"/>
                  </a:cubicBezTo>
                  <a:cubicBezTo>
                    <a:pt x="114" y="77"/>
                    <a:pt x="114" y="78"/>
                    <a:pt x="114" y="78"/>
                  </a:cubicBezTo>
                  <a:cubicBezTo>
                    <a:pt x="115" y="78"/>
                    <a:pt x="115" y="78"/>
                    <a:pt x="115" y="78"/>
                  </a:cubicBezTo>
                  <a:cubicBezTo>
                    <a:pt x="115" y="78"/>
                    <a:pt x="116" y="80"/>
                    <a:pt x="116" y="79"/>
                  </a:cubicBezTo>
                  <a:cubicBezTo>
                    <a:pt x="117" y="76"/>
                    <a:pt x="116" y="78"/>
                    <a:pt x="115" y="76"/>
                  </a:cubicBezTo>
                  <a:cubicBezTo>
                    <a:pt x="115" y="73"/>
                    <a:pt x="115" y="70"/>
                    <a:pt x="114" y="68"/>
                  </a:cubicBezTo>
                  <a:cubicBezTo>
                    <a:pt x="114" y="67"/>
                    <a:pt x="113" y="69"/>
                    <a:pt x="112" y="68"/>
                  </a:cubicBezTo>
                  <a:cubicBezTo>
                    <a:pt x="112" y="68"/>
                    <a:pt x="112" y="67"/>
                    <a:pt x="112" y="66"/>
                  </a:cubicBezTo>
                  <a:cubicBezTo>
                    <a:pt x="112" y="65"/>
                    <a:pt x="112" y="65"/>
                    <a:pt x="112" y="64"/>
                  </a:cubicBezTo>
                  <a:cubicBezTo>
                    <a:pt x="112" y="64"/>
                    <a:pt x="111" y="62"/>
                    <a:pt x="111" y="62"/>
                  </a:cubicBezTo>
                  <a:cubicBezTo>
                    <a:pt x="110" y="62"/>
                    <a:pt x="109" y="62"/>
                    <a:pt x="109" y="62"/>
                  </a:cubicBezTo>
                  <a:cubicBezTo>
                    <a:pt x="109" y="63"/>
                    <a:pt x="109" y="64"/>
                    <a:pt x="109" y="64"/>
                  </a:cubicBezTo>
                  <a:cubicBezTo>
                    <a:pt x="109" y="65"/>
                    <a:pt x="108" y="64"/>
                    <a:pt x="108" y="65"/>
                  </a:cubicBezTo>
                  <a:cubicBezTo>
                    <a:pt x="108" y="65"/>
                    <a:pt x="108" y="66"/>
                    <a:pt x="108" y="66"/>
                  </a:cubicBezTo>
                  <a:cubicBezTo>
                    <a:pt x="108" y="66"/>
                    <a:pt x="107" y="66"/>
                    <a:pt x="107" y="66"/>
                  </a:cubicBezTo>
                  <a:cubicBezTo>
                    <a:pt x="107" y="66"/>
                    <a:pt x="107" y="67"/>
                    <a:pt x="106" y="68"/>
                  </a:cubicBezTo>
                  <a:cubicBezTo>
                    <a:pt x="106" y="68"/>
                    <a:pt x="106" y="68"/>
                    <a:pt x="105" y="68"/>
                  </a:cubicBezTo>
                  <a:cubicBezTo>
                    <a:pt x="105" y="69"/>
                    <a:pt x="105" y="70"/>
                    <a:pt x="105" y="72"/>
                  </a:cubicBezTo>
                  <a:cubicBezTo>
                    <a:pt x="105" y="72"/>
                    <a:pt x="105" y="73"/>
                    <a:pt x="105" y="73"/>
                  </a:cubicBezTo>
                  <a:cubicBezTo>
                    <a:pt x="106" y="74"/>
                    <a:pt x="106" y="74"/>
                    <a:pt x="106" y="76"/>
                  </a:cubicBezTo>
                  <a:cubicBezTo>
                    <a:pt x="106" y="76"/>
                    <a:pt x="107" y="77"/>
                    <a:pt x="106" y="77"/>
                  </a:cubicBezTo>
                  <a:cubicBezTo>
                    <a:pt x="106" y="78"/>
                    <a:pt x="105" y="78"/>
                    <a:pt x="105" y="77"/>
                  </a:cubicBezTo>
                  <a:cubicBezTo>
                    <a:pt x="105" y="77"/>
                    <a:pt x="105" y="75"/>
                    <a:pt x="105" y="75"/>
                  </a:cubicBezTo>
                  <a:cubicBezTo>
                    <a:pt x="105" y="74"/>
                    <a:pt x="104" y="76"/>
                    <a:pt x="104" y="76"/>
                  </a:cubicBezTo>
                  <a:cubicBezTo>
                    <a:pt x="103" y="76"/>
                    <a:pt x="103" y="74"/>
                    <a:pt x="103" y="73"/>
                  </a:cubicBezTo>
                  <a:cubicBezTo>
                    <a:pt x="102" y="69"/>
                    <a:pt x="101" y="66"/>
                    <a:pt x="100" y="63"/>
                  </a:cubicBezTo>
                  <a:cubicBezTo>
                    <a:pt x="100" y="63"/>
                    <a:pt x="101" y="63"/>
                    <a:pt x="101" y="63"/>
                  </a:cubicBezTo>
                  <a:cubicBezTo>
                    <a:pt x="100" y="63"/>
                    <a:pt x="100" y="63"/>
                    <a:pt x="100" y="63"/>
                  </a:cubicBezTo>
                  <a:cubicBezTo>
                    <a:pt x="99" y="63"/>
                    <a:pt x="99" y="62"/>
                    <a:pt x="99" y="61"/>
                  </a:cubicBezTo>
                  <a:cubicBezTo>
                    <a:pt x="98" y="60"/>
                    <a:pt x="98" y="59"/>
                    <a:pt x="97" y="58"/>
                  </a:cubicBezTo>
                  <a:cubicBezTo>
                    <a:pt x="96" y="58"/>
                    <a:pt x="94" y="58"/>
                    <a:pt x="92" y="58"/>
                  </a:cubicBezTo>
                  <a:cubicBezTo>
                    <a:pt x="92" y="59"/>
                    <a:pt x="94" y="59"/>
                    <a:pt x="94" y="61"/>
                  </a:cubicBezTo>
                  <a:cubicBezTo>
                    <a:pt x="94" y="65"/>
                    <a:pt x="91" y="67"/>
                    <a:pt x="90" y="69"/>
                  </a:cubicBezTo>
                  <a:cubicBezTo>
                    <a:pt x="89" y="71"/>
                    <a:pt x="86" y="69"/>
                    <a:pt x="85" y="72"/>
                  </a:cubicBezTo>
                  <a:cubicBezTo>
                    <a:pt x="85" y="75"/>
                    <a:pt x="89" y="70"/>
                    <a:pt x="90" y="72"/>
                  </a:cubicBezTo>
                  <a:cubicBezTo>
                    <a:pt x="91" y="81"/>
                    <a:pt x="83" y="84"/>
                    <a:pt x="83" y="90"/>
                  </a:cubicBezTo>
                  <a:cubicBezTo>
                    <a:pt x="83" y="91"/>
                    <a:pt x="83" y="92"/>
                    <a:pt x="83" y="93"/>
                  </a:cubicBezTo>
                  <a:cubicBezTo>
                    <a:pt x="83" y="95"/>
                    <a:pt x="84" y="94"/>
                    <a:pt x="84" y="96"/>
                  </a:cubicBezTo>
                  <a:cubicBezTo>
                    <a:pt x="84" y="97"/>
                    <a:pt x="84" y="97"/>
                    <a:pt x="84" y="98"/>
                  </a:cubicBezTo>
                  <a:cubicBezTo>
                    <a:pt x="84" y="101"/>
                    <a:pt x="81" y="103"/>
                    <a:pt x="81" y="105"/>
                  </a:cubicBezTo>
                  <a:cubicBezTo>
                    <a:pt x="80" y="106"/>
                    <a:pt x="81" y="107"/>
                    <a:pt x="81" y="109"/>
                  </a:cubicBezTo>
                  <a:cubicBezTo>
                    <a:pt x="81" y="112"/>
                    <a:pt x="80" y="109"/>
                    <a:pt x="79" y="112"/>
                  </a:cubicBezTo>
                  <a:cubicBezTo>
                    <a:pt x="79" y="112"/>
                    <a:pt x="79" y="116"/>
                    <a:pt x="79" y="116"/>
                  </a:cubicBezTo>
                  <a:cubicBezTo>
                    <a:pt x="78" y="116"/>
                    <a:pt x="78" y="117"/>
                    <a:pt x="78" y="117"/>
                  </a:cubicBezTo>
                  <a:cubicBezTo>
                    <a:pt x="78" y="117"/>
                    <a:pt x="78" y="118"/>
                    <a:pt x="78" y="118"/>
                  </a:cubicBezTo>
                  <a:cubicBezTo>
                    <a:pt x="77" y="118"/>
                    <a:pt x="77" y="118"/>
                    <a:pt x="77" y="118"/>
                  </a:cubicBezTo>
                  <a:cubicBezTo>
                    <a:pt x="77" y="120"/>
                    <a:pt x="76" y="121"/>
                    <a:pt x="75" y="121"/>
                  </a:cubicBezTo>
                  <a:cubicBezTo>
                    <a:pt x="74" y="121"/>
                    <a:pt x="72" y="122"/>
                    <a:pt x="72" y="121"/>
                  </a:cubicBezTo>
                  <a:cubicBezTo>
                    <a:pt x="70" y="117"/>
                    <a:pt x="70" y="112"/>
                    <a:pt x="70" y="108"/>
                  </a:cubicBezTo>
                  <a:cubicBezTo>
                    <a:pt x="69" y="105"/>
                    <a:pt x="68" y="104"/>
                    <a:pt x="68" y="102"/>
                  </a:cubicBezTo>
                  <a:cubicBezTo>
                    <a:pt x="68" y="101"/>
                    <a:pt x="68" y="101"/>
                    <a:pt x="68" y="101"/>
                  </a:cubicBezTo>
                  <a:cubicBezTo>
                    <a:pt x="68" y="101"/>
                    <a:pt x="69" y="101"/>
                    <a:pt x="69" y="101"/>
                  </a:cubicBezTo>
                  <a:cubicBezTo>
                    <a:pt x="69" y="95"/>
                    <a:pt x="68" y="90"/>
                    <a:pt x="67" y="85"/>
                  </a:cubicBezTo>
                  <a:cubicBezTo>
                    <a:pt x="67" y="84"/>
                    <a:pt x="67" y="85"/>
                    <a:pt x="67" y="85"/>
                  </a:cubicBezTo>
                  <a:cubicBezTo>
                    <a:pt x="67" y="85"/>
                    <a:pt x="67" y="85"/>
                    <a:pt x="67" y="84"/>
                  </a:cubicBezTo>
                  <a:cubicBezTo>
                    <a:pt x="67" y="82"/>
                    <a:pt x="68" y="79"/>
                    <a:pt x="67" y="79"/>
                  </a:cubicBezTo>
                  <a:cubicBezTo>
                    <a:pt x="63" y="77"/>
                    <a:pt x="65" y="76"/>
                    <a:pt x="63" y="77"/>
                  </a:cubicBezTo>
                  <a:cubicBezTo>
                    <a:pt x="61" y="78"/>
                    <a:pt x="61" y="79"/>
                    <a:pt x="58" y="78"/>
                  </a:cubicBezTo>
                  <a:cubicBezTo>
                    <a:pt x="53" y="78"/>
                    <a:pt x="55" y="73"/>
                    <a:pt x="53" y="71"/>
                  </a:cubicBezTo>
                  <a:cubicBezTo>
                    <a:pt x="52" y="71"/>
                    <a:pt x="53" y="69"/>
                    <a:pt x="53" y="68"/>
                  </a:cubicBezTo>
                  <a:cubicBezTo>
                    <a:pt x="52" y="65"/>
                    <a:pt x="52" y="60"/>
                    <a:pt x="54" y="58"/>
                  </a:cubicBezTo>
                  <a:cubicBezTo>
                    <a:pt x="56" y="56"/>
                    <a:pt x="56" y="50"/>
                    <a:pt x="57" y="48"/>
                  </a:cubicBezTo>
                  <a:cubicBezTo>
                    <a:pt x="57" y="47"/>
                    <a:pt x="59" y="47"/>
                    <a:pt x="59" y="46"/>
                  </a:cubicBezTo>
                  <a:cubicBezTo>
                    <a:pt x="59" y="44"/>
                    <a:pt x="58" y="46"/>
                    <a:pt x="57" y="44"/>
                  </a:cubicBezTo>
                  <a:cubicBezTo>
                    <a:pt x="57" y="42"/>
                    <a:pt x="58" y="39"/>
                    <a:pt x="58" y="37"/>
                  </a:cubicBezTo>
                  <a:cubicBezTo>
                    <a:pt x="58" y="36"/>
                    <a:pt x="59" y="36"/>
                    <a:pt x="59" y="36"/>
                  </a:cubicBezTo>
                  <a:cubicBezTo>
                    <a:pt x="59" y="36"/>
                    <a:pt x="60" y="37"/>
                    <a:pt x="61" y="36"/>
                  </a:cubicBezTo>
                  <a:cubicBezTo>
                    <a:pt x="62" y="35"/>
                    <a:pt x="61" y="33"/>
                    <a:pt x="61" y="31"/>
                  </a:cubicBezTo>
                  <a:cubicBezTo>
                    <a:pt x="61" y="30"/>
                    <a:pt x="60" y="31"/>
                    <a:pt x="61" y="30"/>
                  </a:cubicBezTo>
                  <a:cubicBezTo>
                    <a:pt x="61" y="29"/>
                    <a:pt x="61" y="28"/>
                    <a:pt x="62" y="27"/>
                  </a:cubicBezTo>
                  <a:cubicBezTo>
                    <a:pt x="62" y="26"/>
                    <a:pt x="62" y="26"/>
                    <a:pt x="62" y="25"/>
                  </a:cubicBezTo>
                  <a:cubicBezTo>
                    <a:pt x="61" y="25"/>
                    <a:pt x="61" y="25"/>
                    <a:pt x="61" y="25"/>
                  </a:cubicBezTo>
                  <a:cubicBezTo>
                    <a:pt x="61" y="26"/>
                    <a:pt x="61" y="28"/>
                    <a:pt x="60" y="28"/>
                  </a:cubicBezTo>
                  <a:cubicBezTo>
                    <a:pt x="60" y="29"/>
                    <a:pt x="60" y="29"/>
                    <a:pt x="60" y="29"/>
                  </a:cubicBezTo>
                  <a:cubicBezTo>
                    <a:pt x="59" y="29"/>
                    <a:pt x="58" y="29"/>
                    <a:pt x="58" y="29"/>
                  </a:cubicBezTo>
                  <a:cubicBezTo>
                    <a:pt x="58" y="27"/>
                    <a:pt x="59" y="26"/>
                    <a:pt x="59" y="25"/>
                  </a:cubicBezTo>
                  <a:cubicBezTo>
                    <a:pt x="60" y="24"/>
                    <a:pt x="60" y="25"/>
                    <a:pt x="61" y="24"/>
                  </a:cubicBezTo>
                  <a:cubicBezTo>
                    <a:pt x="61" y="24"/>
                    <a:pt x="61" y="23"/>
                    <a:pt x="61" y="23"/>
                  </a:cubicBezTo>
                  <a:cubicBezTo>
                    <a:pt x="61" y="22"/>
                    <a:pt x="62" y="21"/>
                    <a:pt x="62" y="22"/>
                  </a:cubicBezTo>
                  <a:cubicBezTo>
                    <a:pt x="63" y="24"/>
                    <a:pt x="63" y="27"/>
                    <a:pt x="65" y="28"/>
                  </a:cubicBezTo>
                  <a:cubicBezTo>
                    <a:pt x="69" y="31"/>
                    <a:pt x="66" y="22"/>
                    <a:pt x="66" y="22"/>
                  </a:cubicBezTo>
                  <a:cubicBezTo>
                    <a:pt x="66" y="21"/>
                    <a:pt x="66" y="20"/>
                    <a:pt x="66" y="20"/>
                  </a:cubicBezTo>
                  <a:cubicBezTo>
                    <a:pt x="66" y="17"/>
                    <a:pt x="66" y="17"/>
                    <a:pt x="67" y="16"/>
                  </a:cubicBezTo>
                  <a:cubicBezTo>
                    <a:pt x="67" y="16"/>
                    <a:pt x="68" y="17"/>
                    <a:pt x="68" y="17"/>
                  </a:cubicBezTo>
                  <a:cubicBezTo>
                    <a:pt x="69" y="15"/>
                    <a:pt x="71" y="10"/>
                    <a:pt x="73" y="10"/>
                  </a:cubicBezTo>
                  <a:cubicBezTo>
                    <a:pt x="73" y="10"/>
                    <a:pt x="74" y="10"/>
                    <a:pt x="74" y="10"/>
                  </a:cubicBezTo>
                  <a:cubicBezTo>
                    <a:pt x="76" y="10"/>
                    <a:pt x="76" y="11"/>
                    <a:pt x="78" y="12"/>
                  </a:cubicBezTo>
                  <a:cubicBezTo>
                    <a:pt x="79" y="12"/>
                    <a:pt x="80" y="13"/>
                    <a:pt x="80" y="14"/>
                  </a:cubicBezTo>
                  <a:cubicBezTo>
                    <a:pt x="80" y="14"/>
                    <a:pt x="80" y="15"/>
                    <a:pt x="80" y="15"/>
                  </a:cubicBezTo>
                  <a:cubicBezTo>
                    <a:pt x="81" y="15"/>
                    <a:pt x="81" y="15"/>
                    <a:pt x="81" y="15"/>
                  </a:cubicBezTo>
                  <a:cubicBezTo>
                    <a:pt x="81" y="14"/>
                    <a:pt x="81" y="13"/>
                    <a:pt x="81" y="13"/>
                  </a:cubicBezTo>
                  <a:cubicBezTo>
                    <a:pt x="82" y="13"/>
                    <a:pt x="82" y="14"/>
                    <a:pt x="83" y="14"/>
                  </a:cubicBezTo>
                  <a:cubicBezTo>
                    <a:pt x="83" y="14"/>
                    <a:pt x="83" y="14"/>
                    <a:pt x="83" y="13"/>
                  </a:cubicBezTo>
                  <a:cubicBezTo>
                    <a:pt x="83" y="13"/>
                    <a:pt x="83" y="13"/>
                    <a:pt x="83" y="13"/>
                  </a:cubicBezTo>
                  <a:cubicBezTo>
                    <a:pt x="85" y="13"/>
                    <a:pt x="87" y="14"/>
                    <a:pt x="89" y="13"/>
                  </a:cubicBezTo>
                  <a:cubicBezTo>
                    <a:pt x="89" y="13"/>
                    <a:pt x="88" y="11"/>
                    <a:pt x="89" y="11"/>
                  </a:cubicBezTo>
                  <a:cubicBezTo>
                    <a:pt x="89" y="10"/>
                    <a:pt x="89" y="10"/>
                    <a:pt x="90" y="10"/>
                  </a:cubicBezTo>
                  <a:cubicBezTo>
                    <a:pt x="91" y="10"/>
                    <a:pt x="90" y="11"/>
                    <a:pt x="91" y="12"/>
                  </a:cubicBezTo>
                  <a:cubicBezTo>
                    <a:pt x="92" y="12"/>
                    <a:pt x="93" y="10"/>
                    <a:pt x="94" y="10"/>
                  </a:cubicBezTo>
                  <a:cubicBezTo>
                    <a:pt x="94" y="10"/>
                    <a:pt x="94" y="10"/>
                    <a:pt x="95" y="10"/>
                  </a:cubicBezTo>
                  <a:cubicBezTo>
                    <a:pt x="95" y="10"/>
                    <a:pt x="94" y="9"/>
                    <a:pt x="94" y="9"/>
                  </a:cubicBezTo>
                  <a:cubicBezTo>
                    <a:pt x="95" y="9"/>
                    <a:pt x="96" y="9"/>
                    <a:pt x="97" y="8"/>
                  </a:cubicBezTo>
                  <a:cubicBezTo>
                    <a:pt x="98" y="8"/>
                    <a:pt x="98" y="8"/>
                    <a:pt x="98" y="8"/>
                  </a:cubicBezTo>
                  <a:cubicBezTo>
                    <a:pt x="100" y="8"/>
                    <a:pt x="101" y="9"/>
                    <a:pt x="103" y="10"/>
                  </a:cubicBezTo>
                  <a:cubicBezTo>
                    <a:pt x="103" y="10"/>
                    <a:pt x="103" y="12"/>
                    <a:pt x="103" y="12"/>
                  </a:cubicBezTo>
                  <a:cubicBezTo>
                    <a:pt x="106" y="13"/>
                    <a:pt x="108" y="13"/>
                    <a:pt x="110" y="14"/>
                  </a:cubicBezTo>
                  <a:cubicBezTo>
                    <a:pt x="111" y="15"/>
                    <a:pt x="113" y="16"/>
                    <a:pt x="114" y="17"/>
                  </a:cubicBezTo>
                  <a:cubicBezTo>
                    <a:pt x="115" y="17"/>
                    <a:pt x="114" y="16"/>
                    <a:pt x="114" y="16"/>
                  </a:cubicBezTo>
                  <a:cubicBezTo>
                    <a:pt x="118" y="18"/>
                    <a:pt x="122" y="20"/>
                    <a:pt x="126" y="23"/>
                  </a:cubicBezTo>
                  <a:cubicBezTo>
                    <a:pt x="127" y="23"/>
                    <a:pt x="128" y="24"/>
                    <a:pt x="130" y="24"/>
                  </a:cubicBezTo>
                  <a:cubicBezTo>
                    <a:pt x="130" y="25"/>
                    <a:pt x="131" y="25"/>
                    <a:pt x="131" y="25"/>
                  </a:cubicBezTo>
                  <a:close/>
                  <a:moveTo>
                    <a:pt x="139" y="83"/>
                  </a:moveTo>
                  <a:cubicBezTo>
                    <a:pt x="139" y="83"/>
                    <a:pt x="139" y="83"/>
                    <a:pt x="139" y="83"/>
                  </a:cubicBezTo>
                  <a:cubicBezTo>
                    <a:pt x="139" y="83"/>
                    <a:pt x="138" y="83"/>
                    <a:pt x="138" y="84"/>
                  </a:cubicBezTo>
                  <a:cubicBezTo>
                    <a:pt x="138" y="85"/>
                    <a:pt x="138" y="86"/>
                    <a:pt x="138" y="87"/>
                  </a:cubicBezTo>
                  <a:cubicBezTo>
                    <a:pt x="138" y="87"/>
                    <a:pt x="138" y="88"/>
                    <a:pt x="137" y="88"/>
                  </a:cubicBezTo>
                  <a:cubicBezTo>
                    <a:pt x="137" y="88"/>
                    <a:pt x="137" y="88"/>
                    <a:pt x="137" y="88"/>
                  </a:cubicBezTo>
                  <a:cubicBezTo>
                    <a:pt x="137" y="88"/>
                    <a:pt x="138" y="88"/>
                    <a:pt x="137" y="87"/>
                  </a:cubicBezTo>
                  <a:cubicBezTo>
                    <a:pt x="137" y="87"/>
                    <a:pt x="136" y="88"/>
                    <a:pt x="136" y="88"/>
                  </a:cubicBezTo>
                  <a:cubicBezTo>
                    <a:pt x="136" y="87"/>
                    <a:pt x="137" y="86"/>
                    <a:pt x="137" y="86"/>
                  </a:cubicBezTo>
                  <a:cubicBezTo>
                    <a:pt x="136" y="85"/>
                    <a:pt x="135" y="85"/>
                    <a:pt x="135" y="85"/>
                  </a:cubicBezTo>
                  <a:cubicBezTo>
                    <a:pt x="134" y="85"/>
                    <a:pt x="134" y="84"/>
                    <a:pt x="133" y="83"/>
                  </a:cubicBezTo>
                  <a:cubicBezTo>
                    <a:pt x="133" y="82"/>
                    <a:pt x="133" y="84"/>
                    <a:pt x="133" y="82"/>
                  </a:cubicBezTo>
                  <a:cubicBezTo>
                    <a:pt x="133" y="81"/>
                    <a:pt x="134" y="82"/>
                    <a:pt x="134" y="82"/>
                  </a:cubicBezTo>
                  <a:cubicBezTo>
                    <a:pt x="135" y="81"/>
                    <a:pt x="134" y="82"/>
                    <a:pt x="135" y="83"/>
                  </a:cubicBezTo>
                  <a:cubicBezTo>
                    <a:pt x="135" y="84"/>
                    <a:pt x="136" y="82"/>
                    <a:pt x="136" y="82"/>
                  </a:cubicBezTo>
                  <a:cubicBezTo>
                    <a:pt x="137" y="82"/>
                    <a:pt x="137" y="82"/>
                    <a:pt x="137" y="82"/>
                  </a:cubicBezTo>
                  <a:cubicBezTo>
                    <a:pt x="138" y="82"/>
                    <a:pt x="138" y="82"/>
                    <a:pt x="138" y="82"/>
                  </a:cubicBezTo>
                  <a:cubicBezTo>
                    <a:pt x="138" y="82"/>
                    <a:pt x="138" y="82"/>
                    <a:pt x="138" y="82"/>
                  </a:cubicBezTo>
                  <a:cubicBezTo>
                    <a:pt x="138" y="82"/>
                    <a:pt x="139" y="82"/>
                    <a:pt x="139" y="83"/>
                  </a:cubicBezTo>
                  <a:close/>
                  <a:moveTo>
                    <a:pt x="34" y="128"/>
                  </a:moveTo>
                  <a:cubicBezTo>
                    <a:pt x="33" y="127"/>
                    <a:pt x="31" y="127"/>
                    <a:pt x="30" y="126"/>
                  </a:cubicBezTo>
                  <a:cubicBezTo>
                    <a:pt x="30" y="125"/>
                    <a:pt x="30" y="125"/>
                    <a:pt x="30" y="124"/>
                  </a:cubicBezTo>
                  <a:cubicBezTo>
                    <a:pt x="30" y="123"/>
                    <a:pt x="29" y="122"/>
                    <a:pt x="29" y="121"/>
                  </a:cubicBezTo>
                  <a:cubicBezTo>
                    <a:pt x="29" y="121"/>
                    <a:pt x="28" y="120"/>
                    <a:pt x="28" y="120"/>
                  </a:cubicBezTo>
                  <a:cubicBezTo>
                    <a:pt x="28" y="117"/>
                    <a:pt x="27" y="114"/>
                    <a:pt x="27" y="112"/>
                  </a:cubicBezTo>
                  <a:cubicBezTo>
                    <a:pt x="27" y="108"/>
                    <a:pt x="27" y="104"/>
                    <a:pt x="25" y="100"/>
                  </a:cubicBezTo>
                  <a:cubicBezTo>
                    <a:pt x="24" y="95"/>
                    <a:pt x="23" y="98"/>
                    <a:pt x="21" y="92"/>
                  </a:cubicBezTo>
                  <a:cubicBezTo>
                    <a:pt x="21" y="91"/>
                    <a:pt x="20" y="91"/>
                    <a:pt x="20" y="91"/>
                  </a:cubicBezTo>
                  <a:cubicBezTo>
                    <a:pt x="20" y="90"/>
                    <a:pt x="18" y="86"/>
                    <a:pt x="18" y="85"/>
                  </a:cubicBezTo>
                  <a:cubicBezTo>
                    <a:pt x="18" y="84"/>
                    <a:pt x="18" y="83"/>
                    <a:pt x="18" y="82"/>
                  </a:cubicBezTo>
                  <a:cubicBezTo>
                    <a:pt x="17" y="80"/>
                    <a:pt x="18" y="80"/>
                    <a:pt x="19" y="79"/>
                  </a:cubicBezTo>
                  <a:cubicBezTo>
                    <a:pt x="19" y="79"/>
                    <a:pt x="19" y="79"/>
                    <a:pt x="19" y="78"/>
                  </a:cubicBezTo>
                  <a:cubicBezTo>
                    <a:pt x="19" y="78"/>
                    <a:pt x="19" y="78"/>
                    <a:pt x="19" y="77"/>
                  </a:cubicBezTo>
                  <a:cubicBezTo>
                    <a:pt x="19" y="76"/>
                    <a:pt x="19" y="75"/>
                    <a:pt x="19" y="74"/>
                  </a:cubicBezTo>
                  <a:cubicBezTo>
                    <a:pt x="19" y="74"/>
                    <a:pt x="19" y="74"/>
                    <a:pt x="19" y="74"/>
                  </a:cubicBezTo>
                  <a:cubicBezTo>
                    <a:pt x="19" y="73"/>
                    <a:pt x="19" y="73"/>
                    <a:pt x="19" y="73"/>
                  </a:cubicBezTo>
                  <a:cubicBezTo>
                    <a:pt x="19" y="73"/>
                    <a:pt x="18" y="72"/>
                    <a:pt x="18" y="73"/>
                  </a:cubicBezTo>
                  <a:cubicBezTo>
                    <a:pt x="18" y="73"/>
                    <a:pt x="18" y="74"/>
                    <a:pt x="18" y="74"/>
                  </a:cubicBezTo>
                  <a:cubicBezTo>
                    <a:pt x="18" y="74"/>
                    <a:pt x="17" y="74"/>
                    <a:pt x="17" y="73"/>
                  </a:cubicBezTo>
                  <a:cubicBezTo>
                    <a:pt x="16" y="72"/>
                    <a:pt x="15" y="70"/>
                    <a:pt x="14" y="69"/>
                  </a:cubicBezTo>
                  <a:cubicBezTo>
                    <a:pt x="13" y="68"/>
                    <a:pt x="12" y="68"/>
                    <a:pt x="11" y="67"/>
                  </a:cubicBezTo>
                  <a:cubicBezTo>
                    <a:pt x="11" y="67"/>
                    <a:pt x="11" y="66"/>
                    <a:pt x="11" y="66"/>
                  </a:cubicBezTo>
                  <a:cubicBezTo>
                    <a:pt x="8" y="66"/>
                    <a:pt x="6" y="67"/>
                    <a:pt x="5" y="64"/>
                  </a:cubicBezTo>
                  <a:cubicBezTo>
                    <a:pt x="4" y="60"/>
                    <a:pt x="4" y="61"/>
                    <a:pt x="3" y="59"/>
                  </a:cubicBezTo>
                  <a:cubicBezTo>
                    <a:pt x="3" y="58"/>
                    <a:pt x="4" y="58"/>
                    <a:pt x="3" y="57"/>
                  </a:cubicBezTo>
                  <a:cubicBezTo>
                    <a:pt x="3" y="57"/>
                    <a:pt x="3" y="57"/>
                    <a:pt x="3" y="57"/>
                  </a:cubicBezTo>
                  <a:cubicBezTo>
                    <a:pt x="3" y="59"/>
                    <a:pt x="4" y="60"/>
                    <a:pt x="3" y="61"/>
                  </a:cubicBezTo>
                  <a:cubicBezTo>
                    <a:pt x="2" y="62"/>
                    <a:pt x="2" y="59"/>
                    <a:pt x="2" y="56"/>
                  </a:cubicBezTo>
                  <a:cubicBezTo>
                    <a:pt x="2" y="55"/>
                    <a:pt x="2" y="54"/>
                    <a:pt x="1" y="54"/>
                  </a:cubicBezTo>
                  <a:cubicBezTo>
                    <a:pt x="0" y="52"/>
                    <a:pt x="0" y="52"/>
                    <a:pt x="0" y="50"/>
                  </a:cubicBezTo>
                  <a:cubicBezTo>
                    <a:pt x="0" y="49"/>
                    <a:pt x="3" y="44"/>
                    <a:pt x="4" y="43"/>
                  </a:cubicBezTo>
                  <a:cubicBezTo>
                    <a:pt x="4" y="42"/>
                    <a:pt x="3" y="41"/>
                    <a:pt x="4" y="40"/>
                  </a:cubicBezTo>
                  <a:cubicBezTo>
                    <a:pt x="4" y="40"/>
                    <a:pt x="4" y="40"/>
                    <a:pt x="4" y="40"/>
                  </a:cubicBezTo>
                  <a:cubicBezTo>
                    <a:pt x="5" y="40"/>
                    <a:pt x="4" y="39"/>
                    <a:pt x="5" y="39"/>
                  </a:cubicBezTo>
                  <a:cubicBezTo>
                    <a:pt x="5" y="39"/>
                    <a:pt x="5" y="38"/>
                    <a:pt x="5" y="37"/>
                  </a:cubicBezTo>
                  <a:cubicBezTo>
                    <a:pt x="5" y="37"/>
                    <a:pt x="4" y="38"/>
                    <a:pt x="4" y="38"/>
                  </a:cubicBezTo>
                  <a:cubicBezTo>
                    <a:pt x="4" y="37"/>
                    <a:pt x="4" y="37"/>
                    <a:pt x="5" y="36"/>
                  </a:cubicBezTo>
                  <a:cubicBezTo>
                    <a:pt x="5" y="35"/>
                    <a:pt x="5" y="35"/>
                    <a:pt x="5" y="35"/>
                  </a:cubicBezTo>
                  <a:cubicBezTo>
                    <a:pt x="3" y="36"/>
                    <a:pt x="1" y="37"/>
                    <a:pt x="0" y="38"/>
                  </a:cubicBezTo>
                  <a:cubicBezTo>
                    <a:pt x="1" y="36"/>
                    <a:pt x="2" y="33"/>
                    <a:pt x="3" y="31"/>
                  </a:cubicBezTo>
                  <a:cubicBezTo>
                    <a:pt x="5" y="28"/>
                    <a:pt x="6" y="27"/>
                    <a:pt x="11" y="24"/>
                  </a:cubicBezTo>
                  <a:cubicBezTo>
                    <a:pt x="14" y="22"/>
                    <a:pt x="15" y="22"/>
                    <a:pt x="19" y="20"/>
                  </a:cubicBezTo>
                  <a:cubicBezTo>
                    <a:pt x="20" y="19"/>
                    <a:pt x="20" y="20"/>
                    <a:pt x="21" y="20"/>
                  </a:cubicBezTo>
                  <a:cubicBezTo>
                    <a:pt x="21" y="20"/>
                    <a:pt x="21" y="19"/>
                    <a:pt x="21" y="19"/>
                  </a:cubicBezTo>
                  <a:cubicBezTo>
                    <a:pt x="21" y="19"/>
                    <a:pt x="20" y="20"/>
                    <a:pt x="20" y="19"/>
                  </a:cubicBezTo>
                  <a:cubicBezTo>
                    <a:pt x="19" y="18"/>
                    <a:pt x="22" y="15"/>
                    <a:pt x="23" y="15"/>
                  </a:cubicBezTo>
                  <a:cubicBezTo>
                    <a:pt x="24" y="14"/>
                    <a:pt x="24" y="15"/>
                    <a:pt x="26" y="15"/>
                  </a:cubicBezTo>
                  <a:cubicBezTo>
                    <a:pt x="26" y="15"/>
                    <a:pt x="27" y="14"/>
                    <a:pt x="28" y="14"/>
                  </a:cubicBezTo>
                  <a:cubicBezTo>
                    <a:pt x="28" y="14"/>
                    <a:pt x="28" y="16"/>
                    <a:pt x="27" y="17"/>
                  </a:cubicBezTo>
                  <a:cubicBezTo>
                    <a:pt x="27" y="17"/>
                    <a:pt x="26" y="19"/>
                    <a:pt x="26" y="18"/>
                  </a:cubicBezTo>
                  <a:cubicBezTo>
                    <a:pt x="27" y="18"/>
                    <a:pt x="28" y="17"/>
                    <a:pt x="29" y="16"/>
                  </a:cubicBezTo>
                  <a:cubicBezTo>
                    <a:pt x="29" y="15"/>
                    <a:pt x="28" y="15"/>
                    <a:pt x="28" y="14"/>
                  </a:cubicBezTo>
                  <a:cubicBezTo>
                    <a:pt x="29" y="12"/>
                    <a:pt x="31" y="12"/>
                    <a:pt x="32" y="12"/>
                  </a:cubicBezTo>
                  <a:cubicBezTo>
                    <a:pt x="32" y="12"/>
                    <a:pt x="32" y="12"/>
                    <a:pt x="33" y="12"/>
                  </a:cubicBezTo>
                  <a:cubicBezTo>
                    <a:pt x="33" y="12"/>
                    <a:pt x="33" y="12"/>
                    <a:pt x="33" y="12"/>
                  </a:cubicBezTo>
                  <a:cubicBezTo>
                    <a:pt x="33" y="12"/>
                    <a:pt x="34" y="12"/>
                    <a:pt x="34" y="12"/>
                  </a:cubicBezTo>
                  <a:cubicBezTo>
                    <a:pt x="34" y="11"/>
                    <a:pt x="34" y="9"/>
                    <a:pt x="34" y="9"/>
                  </a:cubicBezTo>
                  <a:cubicBezTo>
                    <a:pt x="35" y="9"/>
                    <a:pt x="35" y="10"/>
                    <a:pt x="36" y="9"/>
                  </a:cubicBezTo>
                  <a:cubicBezTo>
                    <a:pt x="36" y="9"/>
                    <a:pt x="36" y="8"/>
                    <a:pt x="36" y="8"/>
                  </a:cubicBezTo>
                  <a:cubicBezTo>
                    <a:pt x="36" y="8"/>
                    <a:pt x="35" y="8"/>
                    <a:pt x="35" y="8"/>
                  </a:cubicBezTo>
                  <a:cubicBezTo>
                    <a:pt x="35" y="7"/>
                    <a:pt x="35" y="7"/>
                    <a:pt x="36" y="6"/>
                  </a:cubicBezTo>
                  <a:cubicBezTo>
                    <a:pt x="36" y="6"/>
                    <a:pt x="36" y="6"/>
                    <a:pt x="37" y="5"/>
                  </a:cubicBezTo>
                  <a:cubicBezTo>
                    <a:pt x="37" y="5"/>
                    <a:pt x="38" y="5"/>
                    <a:pt x="38" y="5"/>
                  </a:cubicBezTo>
                  <a:cubicBezTo>
                    <a:pt x="38" y="5"/>
                    <a:pt x="38" y="7"/>
                    <a:pt x="38" y="7"/>
                  </a:cubicBezTo>
                  <a:cubicBezTo>
                    <a:pt x="40" y="4"/>
                    <a:pt x="43" y="2"/>
                    <a:pt x="46" y="2"/>
                  </a:cubicBezTo>
                  <a:cubicBezTo>
                    <a:pt x="46" y="2"/>
                    <a:pt x="46" y="3"/>
                    <a:pt x="46" y="3"/>
                  </a:cubicBezTo>
                  <a:cubicBezTo>
                    <a:pt x="48" y="3"/>
                    <a:pt x="50" y="3"/>
                    <a:pt x="51" y="2"/>
                  </a:cubicBezTo>
                  <a:cubicBezTo>
                    <a:pt x="52" y="2"/>
                    <a:pt x="54" y="1"/>
                    <a:pt x="56" y="0"/>
                  </a:cubicBezTo>
                  <a:cubicBezTo>
                    <a:pt x="56" y="0"/>
                    <a:pt x="57" y="1"/>
                    <a:pt x="58" y="1"/>
                  </a:cubicBezTo>
                  <a:cubicBezTo>
                    <a:pt x="59" y="0"/>
                    <a:pt x="59" y="1"/>
                    <a:pt x="61" y="1"/>
                  </a:cubicBezTo>
                  <a:cubicBezTo>
                    <a:pt x="61" y="1"/>
                    <a:pt x="61" y="3"/>
                    <a:pt x="61" y="3"/>
                  </a:cubicBezTo>
                  <a:cubicBezTo>
                    <a:pt x="57" y="4"/>
                    <a:pt x="60" y="6"/>
                    <a:pt x="56" y="9"/>
                  </a:cubicBezTo>
                  <a:cubicBezTo>
                    <a:pt x="56" y="9"/>
                    <a:pt x="57" y="10"/>
                    <a:pt x="57" y="11"/>
                  </a:cubicBezTo>
                  <a:cubicBezTo>
                    <a:pt x="57" y="12"/>
                    <a:pt x="56" y="12"/>
                    <a:pt x="56" y="13"/>
                  </a:cubicBezTo>
                  <a:cubicBezTo>
                    <a:pt x="52" y="13"/>
                    <a:pt x="52" y="15"/>
                    <a:pt x="50" y="16"/>
                  </a:cubicBezTo>
                  <a:cubicBezTo>
                    <a:pt x="46" y="19"/>
                    <a:pt x="48" y="22"/>
                    <a:pt x="45" y="22"/>
                  </a:cubicBezTo>
                  <a:cubicBezTo>
                    <a:pt x="44" y="22"/>
                    <a:pt x="43" y="21"/>
                    <a:pt x="43" y="18"/>
                  </a:cubicBezTo>
                  <a:cubicBezTo>
                    <a:pt x="43" y="18"/>
                    <a:pt x="44" y="17"/>
                    <a:pt x="44" y="17"/>
                  </a:cubicBezTo>
                  <a:cubicBezTo>
                    <a:pt x="44" y="14"/>
                    <a:pt x="45" y="15"/>
                    <a:pt x="45" y="13"/>
                  </a:cubicBezTo>
                  <a:cubicBezTo>
                    <a:pt x="45" y="12"/>
                    <a:pt x="45" y="11"/>
                    <a:pt x="45" y="10"/>
                  </a:cubicBezTo>
                  <a:cubicBezTo>
                    <a:pt x="45" y="9"/>
                    <a:pt x="45" y="9"/>
                    <a:pt x="45" y="9"/>
                  </a:cubicBezTo>
                  <a:cubicBezTo>
                    <a:pt x="45" y="9"/>
                    <a:pt x="45" y="8"/>
                    <a:pt x="45" y="8"/>
                  </a:cubicBezTo>
                  <a:cubicBezTo>
                    <a:pt x="44" y="8"/>
                    <a:pt x="43" y="8"/>
                    <a:pt x="42" y="8"/>
                  </a:cubicBezTo>
                  <a:cubicBezTo>
                    <a:pt x="42" y="8"/>
                    <a:pt x="42" y="6"/>
                    <a:pt x="42" y="6"/>
                  </a:cubicBezTo>
                  <a:cubicBezTo>
                    <a:pt x="40" y="7"/>
                    <a:pt x="38" y="9"/>
                    <a:pt x="37" y="11"/>
                  </a:cubicBezTo>
                  <a:cubicBezTo>
                    <a:pt x="36" y="12"/>
                    <a:pt x="38" y="11"/>
                    <a:pt x="38" y="11"/>
                  </a:cubicBezTo>
                  <a:cubicBezTo>
                    <a:pt x="38" y="12"/>
                    <a:pt x="38" y="13"/>
                    <a:pt x="38" y="13"/>
                  </a:cubicBezTo>
                  <a:cubicBezTo>
                    <a:pt x="38" y="13"/>
                    <a:pt x="39" y="13"/>
                    <a:pt x="39" y="13"/>
                  </a:cubicBezTo>
                  <a:cubicBezTo>
                    <a:pt x="40" y="13"/>
                    <a:pt x="40" y="14"/>
                    <a:pt x="40" y="15"/>
                  </a:cubicBezTo>
                  <a:cubicBezTo>
                    <a:pt x="40" y="16"/>
                    <a:pt x="40" y="16"/>
                    <a:pt x="40" y="16"/>
                  </a:cubicBezTo>
                  <a:cubicBezTo>
                    <a:pt x="40" y="17"/>
                    <a:pt x="40" y="18"/>
                    <a:pt x="39" y="18"/>
                  </a:cubicBezTo>
                  <a:cubicBezTo>
                    <a:pt x="39" y="18"/>
                    <a:pt x="39" y="17"/>
                    <a:pt x="38" y="18"/>
                  </a:cubicBezTo>
                  <a:cubicBezTo>
                    <a:pt x="38" y="18"/>
                    <a:pt x="38" y="19"/>
                    <a:pt x="38" y="20"/>
                  </a:cubicBezTo>
                  <a:cubicBezTo>
                    <a:pt x="38" y="21"/>
                    <a:pt x="37" y="20"/>
                    <a:pt x="37" y="20"/>
                  </a:cubicBezTo>
                  <a:cubicBezTo>
                    <a:pt x="37" y="21"/>
                    <a:pt x="37" y="21"/>
                    <a:pt x="37" y="21"/>
                  </a:cubicBezTo>
                  <a:cubicBezTo>
                    <a:pt x="36" y="22"/>
                    <a:pt x="36" y="22"/>
                    <a:pt x="35" y="22"/>
                  </a:cubicBezTo>
                  <a:cubicBezTo>
                    <a:pt x="35" y="22"/>
                    <a:pt x="35" y="21"/>
                    <a:pt x="35" y="20"/>
                  </a:cubicBezTo>
                  <a:cubicBezTo>
                    <a:pt x="34" y="19"/>
                    <a:pt x="35" y="20"/>
                    <a:pt x="34" y="20"/>
                  </a:cubicBezTo>
                  <a:cubicBezTo>
                    <a:pt x="34" y="20"/>
                    <a:pt x="33" y="21"/>
                    <a:pt x="33" y="20"/>
                  </a:cubicBezTo>
                  <a:cubicBezTo>
                    <a:pt x="33" y="18"/>
                    <a:pt x="33" y="19"/>
                    <a:pt x="35" y="18"/>
                  </a:cubicBezTo>
                  <a:cubicBezTo>
                    <a:pt x="36" y="18"/>
                    <a:pt x="36" y="17"/>
                    <a:pt x="36" y="17"/>
                  </a:cubicBezTo>
                  <a:cubicBezTo>
                    <a:pt x="36" y="15"/>
                    <a:pt x="36" y="15"/>
                    <a:pt x="35" y="15"/>
                  </a:cubicBezTo>
                  <a:cubicBezTo>
                    <a:pt x="35" y="15"/>
                    <a:pt x="34" y="15"/>
                    <a:pt x="34" y="15"/>
                  </a:cubicBezTo>
                  <a:cubicBezTo>
                    <a:pt x="33" y="16"/>
                    <a:pt x="33" y="17"/>
                    <a:pt x="33" y="18"/>
                  </a:cubicBezTo>
                  <a:cubicBezTo>
                    <a:pt x="32" y="19"/>
                    <a:pt x="32" y="18"/>
                    <a:pt x="32" y="19"/>
                  </a:cubicBezTo>
                  <a:cubicBezTo>
                    <a:pt x="31" y="20"/>
                    <a:pt x="32" y="21"/>
                    <a:pt x="32" y="21"/>
                  </a:cubicBezTo>
                  <a:cubicBezTo>
                    <a:pt x="31" y="22"/>
                    <a:pt x="30" y="21"/>
                    <a:pt x="29" y="22"/>
                  </a:cubicBezTo>
                  <a:cubicBezTo>
                    <a:pt x="28" y="22"/>
                    <a:pt x="28" y="22"/>
                    <a:pt x="27" y="22"/>
                  </a:cubicBezTo>
                  <a:cubicBezTo>
                    <a:pt x="26" y="23"/>
                    <a:pt x="25" y="25"/>
                    <a:pt x="24" y="26"/>
                  </a:cubicBezTo>
                  <a:cubicBezTo>
                    <a:pt x="24" y="26"/>
                    <a:pt x="24" y="27"/>
                    <a:pt x="24" y="27"/>
                  </a:cubicBezTo>
                  <a:cubicBezTo>
                    <a:pt x="24" y="28"/>
                    <a:pt x="25" y="28"/>
                    <a:pt x="25" y="28"/>
                  </a:cubicBezTo>
                  <a:cubicBezTo>
                    <a:pt x="26" y="28"/>
                    <a:pt x="27" y="28"/>
                    <a:pt x="27" y="28"/>
                  </a:cubicBezTo>
                  <a:cubicBezTo>
                    <a:pt x="27" y="29"/>
                    <a:pt x="27" y="30"/>
                    <a:pt x="27" y="31"/>
                  </a:cubicBezTo>
                  <a:cubicBezTo>
                    <a:pt x="27" y="32"/>
                    <a:pt x="27" y="32"/>
                    <a:pt x="27" y="31"/>
                  </a:cubicBezTo>
                  <a:cubicBezTo>
                    <a:pt x="28" y="28"/>
                    <a:pt x="30" y="28"/>
                    <a:pt x="31" y="22"/>
                  </a:cubicBezTo>
                  <a:cubicBezTo>
                    <a:pt x="32" y="22"/>
                    <a:pt x="32" y="21"/>
                    <a:pt x="32" y="21"/>
                  </a:cubicBezTo>
                  <a:cubicBezTo>
                    <a:pt x="34" y="21"/>
                    <a:pt x="34" y="21"/>
                    <a:pt x="35" y="24"/>
                  </a:cubicBezTo>
                  <a:cubicBezTo>
                    <a:pt x="35" y="25"/>
                    <a:pt x="36" y="22"/>
                    <a:pt x="37" y="22"/>
                  </a:cubicBezTo>
                  <a:cubicBezTo>
                    <a:pt x="37" y="23"/>
                    <a:pt x="37" y="25"/>
                    <a:pt x="37" y="26"/>
                  </a:cubicBezTo>
                  <a:cubicBezTo>
                    <a:pt x="37" y="27"/>
                    <a:pt x="38" y="27"/>
                    <a:pt x="38" y="28"/>
                  </a:cubicBezTo>
                  <a:cubicBezTo>
                    <a:pt x="38" y="29"/>
                    <a:pt x="37" y="31"/>
                    <a:pt x="37" y="32"/>
                  </a:cubicBezTo>
                  <a:cubicBezTo>
                    <a:pt x="37" y="33"/>
                    <a:pt x="38" y="32"/>
                    <a:pt x="38" y="32"/>
                  </a:cubicBezTo>
                  <a:cubicBezTo>
                    <a:pt x="39" y="33"/>
                    <a:pt x="39" y="34"/>
                    <a:pt x="38" y="34"/>
                  </a:cubicBezTo>
                  <a:cubicBezTo>
                    <a:pt x="37" y="35"/>
                    <a:pt x="36" y="36"/>
                    <a:pt x="35" y="35"/>
                  </a:cubicBezTo>
                  <a:cubicBezTo>
                    <a:pt x="34" y="34"/>
                    <a:pt x="36" y="33"/>
                    <a:pt x="36" y="32"/>
                  </a:cubicBezTo>
                  <a:cubicBezTo>
                    <a:pt x="35" y="31"/>
                    <a:pt x="34" y="31"/>
                    <a:pt x="33" y="32"/>
                  </a:cubicBezTo>
                  <a:cubicBezTo>
                    <a:pt x="32" y="33"/>
                    <a:pt x="32" y="35"/>
                    <a:pt x="32" y="36"/>
                  </a:cubicBezTo>
                  <a:cubicBezTo>
                    <a:pt x="33" y="36"/>
                    <a:pt x="34" y="35"/>
                    <a:pt x="34" y="36"/>
                  </a:cubicBezTo>
                  <a:cubicBezTo>
                    <a:pt x="34" y="39"/>
                    <a:pt x="32" y="39"/>
                    <a:pt x="31" y="39"/>
                  </a:cubicBezTo>
                  <a:cubicBezTo>
                    <a:pt x="31" y="39"/>
                    <a:pt x="30" y="38"/>
                    <a:pt x="30" y="39"/>
                  </a:cubicBezTo>
                  <a:cubicBezTo>
                    <a:pt x="28" y="41"/>
                    <a:pt x="26" y="43"/>
                    <a:pt x="24" y="45"/>
                  </a:cubicBezTo>
                  <a:cubicBezTo>
                    <a:pt x="24" y="45"/>
                    <a:pt x="24" y="46"/>
                    <a:pt x="23" y="48"/>
                  </a:cubicBezTo>
                  <a:cubicBezTo>
                    <a:pt x="23" y="49"/>
                    <a:pt x="22" y="49"/>
                    <a:pt x="22" y="49"/>
                  </a:cubicBezTo>
                  <a:cubicBezTo>
                    <a:pt x="21" y="51"/>
                    <a:pt x="21" y="51"/>
                    <a:pt x="20" y="53"/>
                  </a:cubicBezTo>
                  <a:cubicBezTo>
                    <a:pt x="19" y="54"/>
                    <a:pt x="19" y="55"/>
                    <a:pt x="20" y="55"/>
                  </a:cubicBezTo>
                  <a:cubicBezTo>
                    <a:pt x="20" y="56"/>
                    <a:pt x="21" y="55"/>
                    <a:pt x="22" y="55"/>
                  </a:cubicBezTo>
                  <a:cubicBezTo>
                    <a:pt x="22" y="56"/>
                    <a:pt x="21" y="58"/>
                    <a:pt x="21" y="58"/>
                  </a:cubicBezTo>
                  <a:cubicBezTo>
                    <a:pt x="21" y="59"/>
                    <a:pt x="20" y="59"/>
                    <a:pt x="20" y="59"/>
                  </a:cubicBezTo>
                  <a:cubicBezTo>
                    <a:pt x="20" y="58"/>
                    <a:pt x="20" y="57"/>
                    <a:pt x="20" y="56"/>
                  </a:cubicBezTo>
                  <a:cubicBezTo>
                    <a:pt x="20" y="56"/>
                    <a:pt x="20" y="57"/>
                    <a:pt x="19" y="57"/>
                  </a:cubicBezTo>
                  <a:cubicBezTo>
                    <a:pt x="16" y="58"/>
                    <a:pt x="20" y="55"/>
                    <a:pt x="17" y="53"/>
                  </a:cubicBezTo>
                  <a:cubicBezTo>
                    <a:pt x="16" y="53"/>
                    <a:pt x="16" y="53"/>
                    <a:pt x="15" y="53"/>
                  </a:cubicBezTo>
                  <a:cubicBezTo>
                    <a:pt x="15" y="54"/>
                    <a:pt x="16" y="54"/>
                    <a:pt x="15" y="54"/>
                  </a:cubicBezTo>
                  <a:cubicBezTo>
                    <a:pt x="12" y="55"/>
                    <a:pt x="10" y="55"/>
                    <a:pt x="10" y="62"/>
                  </a:cubicBezTo>
                  <a:cubicBezTo>
                    <a:pt x="10" y="63"/>
                    <a:pt x="11" y="64"/>
                    <a:pt x="12" y="64"/>
                  </a:cubicBezTo>
                  <a:cubicBezTo>
                    <a:pt x="12" y="64"/>
                    <a:pt x="13" y="63"/>
                    <a:pt x="13" y="62"/>
                  </a:cubicBezTo>
                  <a:cubicBezTo>
                    <a:pt x="14" y="62"/>
                    <a:pt x="13" y="61"/>
                    <a:pt x="14" y="61"/>
                  </a:cubicBezTo>
                  <a:cubicBezTo>
                    <a:pt x="15" y="61"/>
                    <a:pt x="15" y="60"/>
                    <a:pt x="15" y="61"/>
                  </a:cubicBezTo>
                  <a:cubicBezTo>
                    <a:pt x="15" y="61"/>
                    <a:pt x="15" y="62"/>
                    <a:pt x="15" y="62"/>
                  </a:cubicBezTo>
                  <a:cubicBezTo>
                    <a:pt x="15" y="64"/>
                    <a:pt x="14" y="64"/>
                    <a:pt x="14" y="66"/>
                  </a:cubicBezTo>
                  <a:cubicBezTo>
                    <a:pt x="15" y="66"/>
                    <a:pt x="15" y="66"/>
                    <a:pt x="16" y="66"/>
                  </a:cubicBezTo>
                  <a:cubicBezTo>
                    <a:pt x="17" y="66"/>
                    <a:pt x="16" y="68"/>
                    <a:pt x="16" y="69"/>
                  </a:cubicBezTo>
                  <a:cubicBezTo>
                    <a:pt x="16" y="70"/>
                    <a:pt x="16" y="71"/>
                    <a:pt x="17" y="72"/>
                  </a:cubicBezTo>
                  <a:cubicBezTo>
                    <a:pt x="19" y="72"/>
                    <a:pt x="20" y="68"/>
                    <a:pt x="22" y="70"/>
                  </a:cubicBezTo>
                  <a:cubicBezTo>
                    <a:pt x="24" y="71"/>
                    <a:pt x="26" y="71"/>
                    <a:pt x="28" y="70"/>
                  </a:cubicBezTo>
                  <a:cubicBezTo>
                    <a:pt x="29" y="70"/>
                    <a:pt x="29" y="68"/>
                    <a:pt x="29" y="67"/>
                  </a:cubicBezTo>
                  <a:cubicBezTo>
                    <a:pt x="29" y="67"/>
                    <a:pt x="29" y="67"/>
                    <a:pt x="29" y="67"/>
                  </a:cubicBezTo>
                  <a:cubicBezTo>
                    <a:pt x="29" y="69"/>
                    <a:pt x="28" y="71"/>
                    <a:pt x="29" y="73"/>
                  </a:cubicBezTo>
                  <a:cubicBezTo>
                    <a:pt x="29" y="74"/>
                    <a:pt x="30" y="75"/>
                    <a:pt x="31" y="76"/>
                  </a:cubicBezTo>
                  <a:cubicBezTo>
                    <a:pt x="32" y="76"/>
                    <a:pt x="33" y="76"/>
                    <a:pt x="34" y="76"/>
                  </a:cubicBezTo>
                  <a:cubicBezTo>
                    <a:pt x="38" y="79"/>
                    <a:pt x="36" y="81"/>
                    <a:pt x="41" y="85"/>
                  </a:cubicBezTo>
                  <a:cubicBezTo>
                    <a:pt x="43" y="86"/>
                    <a:pt x="43" y="87"/>
                    <a:pt x="43" y="89"/>
                  </a:cubicBezTo>
                  <a:cubicBezTo>
                    <a:pt x="43" y="90"/>
                    <a:pt x="43" y="90"/>
                    <a:pt x="43" y="91"/>
                  </a:cubicBezTo>
                  <a:cubicBezTo>
                    <a:pt x="43" y="93"/>
                    <a:pt x="43" y="93"/>
                    <a:pt x="43" y="94"/>
                  </a:cubicBezTo>
                  <a:cubicBezTo>
                    <a:pt x="42" y="94"/>
                    <a:pt x="42" y="94"/>
                    <a:pt x="42" y="95"/>
                  </a:cubicBezTo>
                  <a:cubicBezTo>
                    <a:pt x="41" y="98"/>
                    <a:pt x="43" y="102"/>
                    <a:pt x="41" y="106"/>
                  </a:cubicBezTo>
                  <a:cubicBezTo>
                    <a:pt x="40" y="107"/>
                    <a:pt x="39" y="106"/>
                    <a:pt x="38" y="107"/>
                  </a:cubicBezTo>
                  <a:cubicBezTo>
                    <a:pt x="38" y="108"/>
                    <a:pt x="38" y="109"/>
                    <a:pt x="38" y="110"/>
                  </a:cubicBezTo>
                  <a:cubicBezTo>
                    <a:pt x="38" y="112"/>
                    <a:pt x="37" y="114"/>
                    <a:pt x="37" y="115"/>
                  </a:cubicBezTo>
                  <a:cubicBezTo>
                    <a:pt x="37" y="116"/>
                    <a:pt x="37" y="117"/>
                    <a:pt x="36" y="117"/>
                  </a:cubicBezTo>
                  <a:cubicBezTo>
                    <a:pt x="36" y="116"/>
                    <a:pt x="35" y="116"/>
                    <a:pt x="35" y="116"/>
                  </a:cubicBezTo>
                  <a:cubicBezTo>
                    <a:pt x="35" y="117"/>
                    <a:pt x="35" y="117"/>
                    <a:pt x="35" y="118"/>
                  </a:cubicBezTo>
                  <a:cubicBezTo>
                    <a:pt x="35" y="119"/>
                    <a:pt x="36" y="119"/>
                    <a:pt x="36" y="120"/>
                  </a:cubicBezTo>
                  <a:cubicBezTo>
                    <a:pt x="35" y="120"/>
                    <a:pt x="35" y="120"/>
                    <a:pt x="35" y="120"/>
                  </a:cubicBezTo>
                  <a:cubicBezTo>
                    <a:pt x="35" y="120"/>
                    <a:pt x="34" y="119"/>
                    <a:pt x="34" y="120"/>
                  </a:cubicBezTo>
                  <a:cubicBezTo>
                    <a:pt x="33" y="120"/>
                    <a:pt x="34" y="121"/>
                    <a:pt x="34" y="122"/>
                  </a:cubicBezTo>
                  <a:cubicBezTo>
                    <a:pt x="34" y="122"/>
                    <a:pt x="33" y="122"/>
                    <a:pt x="33" y="122"/>
                  </a:cubicBezTo>
                  <a:cubicBezTo>
                    <a:pt x="33" y="123"/>
                    <a:pt x="33" y="125"/>
                    <a:pt x="34" y="126"/>
                  </a:cubicBezTo>
                  <a:cubicBezTo>
                    <a:pt x="34" y="127"/>
                    <a:pt x="34" y="128"/>
                    <a:pt x="34" y="128"/>
                  </a:cubicBezTo>
                  <a:close/>
                  <a:moveTo>
                    <a:pt x="132" y="85"/>
                  </a:moveTo>
                  <a:cubicBezTo>
                    <a:pt x="132" y="85"/>
                    <a:pt x="132" y="85"/>
                    <a:pt x="132" y="85"/>
                  </a:cubicBezTo>
                  <a:cubicBezTo>
                    <a:pt x="133" y="85"/>
                    <a:pt x="133" y="84"/>
                    <a:pt x="132" y="84"/>
                  </a:cubicBezTo>
                  <a:cubicBezTo>
                    <a:pt x="132" y="83"/>
                    <a:pt x="131" y="83"/>
                    <a:pt x="131" y="84"/>
                  </a:cubicBezTo>
                  <a:cubicBezTo>
                    <a:pt x="131" y="85"/>
                    <a:pt x="131" y="85"/>
                    <a:pt x="132" y="85"/>
                  </a:cubicBezTo>
                  <a:close/>
                  <a:moveTo>
                    <a:pt x="131" y="81"/>
                  </a:moveTo>
                  <a:cubicBezTo>
                    <a:pt x="131" y="81"/>
                    <a:pt x="130" y="82"/>
                    <a:pt x="131" y="82"/>
                  </a:cubicBezTo>
                  <a:cubicBezTo>
                    <a:pt x="131" y="82"/>
                    <a:pt x="132" y="82"/>
                    <a:pt x="132" y="82"/>
                  </a:cubicBezTo>
                  <a:cubicBezTo>
                    <a:pt x="132" y="81"/>
                    <a:pt x="133" y="79"/>
                    <a:pt x="132" y="79"/>
                  </a:cubicBezTo>
                  <a:cubicBezTo>
                    <a:pt x="131" y="78"/>
                    <a:pt x="131" y="79"/>
                    <a:pt x="131" y="81"/>
                  </a:cubicBezTo>
                  <a:close/>
                  <a:moveTo>
                    <a:pt x="126" y="84"/>
                  </a:moveTo>
                  <a:cubicBezTo>
                    <a:pt x="126" y="85"/>
                    <a:pt x="126" y="86"/>
                    <a:pt x="126" y="87"/>
                  </a:cubicBezTo>
                  <a:cubicBezTo>
                    <a:pt x="126" y="88"/>
                    <a:pt x="126" y="87"/>
                    <a:pt x="127" y="87"/>
                  </a:cubicBezTo>
                  <a:cubicBezTo>
                    <a:pt x="127" y="87"/>
                    <a:pt x="128" y="87"/>
                    <a:pt x="128" y="87"/>
                  </a:cubicBezTo>
                  <a:cubicBezTo>
                    <a:pt x="129" y="85"/>
                    <a:pt x="128" y="84"/>
                    <a:pt x="129" y="82"/>
                  </a:cubicBezTo>
                  <a:cubicBezTo>
                    <a:pt x="129" y="82"/>
                    <a:pt x="129" y="83"/>
                    <a:pt x="129" y="83"/>
                  </a:cubicBezTo>
                  <a:cubicBezTo>
                    <a:pt x="129" y="82"/>
                    <a:pt x="130" y="81"/>
                    <a:pt x="130" y="80"/>
                  </a:cubicBezTo>
                  <a:cubicBezTo>
                    <a:pt x="129" y="80"/>
                    <a:pt x="128" y="80"/>
                    <a:pt x="127" y="81"/>
                  </a:cubicBezTo>
                  <a:cubicBezTo>
                    <a:pt x="126" y="81"/>
                    <a:pt x="126" y="83"/>
                    <a:pt x="126" y="84"/>
                  </a:cubicBezTo>
                  <a:close/>
                  <a:moveTo>
                    <a:pt x="136" y="83"/>
                  </a:moveTo>
                  <a:cubicBezTo>
                    <a:pt x="137" y="82"/>
                    <a:pt x="138" y="83"/>
                    <a:pt x="137" y="85"/>
                  </a:cubicBezTo>
                  <a:cubicBezTo>
                    <a:pt x="135" y="86"/>
                    <a:pt x="135" y="84"/>
                    <a:pt x="136" y="83"/>
                  </a:cubicBezTo>
                  <a:close/>
                  <a:moveTo>
                    <a:pt x="122" y="85"/>
                  </a:moveTo>
                  <a:cubicBezTo>
                    <a:pt x="122" y="85"/>
                    <a:pt x="122" y="84"/>
                    <a:pt x="122" y="84"/>
                  </a:cubicBezTo>
                  <a:cubicBezTo>
                    <a:pt x="122" y="82"/>
                    <a:pt x="122" y="81"/>
                    <a:pt x="123" y="81"/>
                  </a:cubicBezTo>
                  <a:cubicBezTo>
                    <a:pt x="124" y="82"/>
                    <a:pt x="124" y="84"/>
                    <a:pt x="123" y="84"/>
                  </a:cubicBezTo>
                  <a:cubicBezTo>
                    <a:pt x="123" y="85"/>
                    <a:pt x="122" y="85"/>
                    <a:pt x="122" y="85"/>
                  </a:cubicBezTo>
                  <a:close/>
                  <a:moveTo>
                    <a:pt x="123" y="79"/>
                  </a:moveTo>
                  <a:cubicBezTo>
                    <a:pt x="122" y="80"/>
                    <a:pt x="121" y="80"/>
                    <a:pt x="121" y="81"/>
                  </a:cubicBezTo>
                  <a:cubicBezTo>
                    <a:pt x="120" y="84"/>
                    <a:pt x="121" y="85"/>
                    <a:pt x="122" y="86"/>
                  </a:cubicBezTo>
                  <a:cubicBezTo>
                    <a:pt x="123" y="86"/>
                    <a:pt x="124" y="87"/>
                    <a:pt x="124" y="86"/>
                  </a:cubicBezTo>
                  <a:cubicBezTo>
                    <a:pt x="125" y="86"/>
                    <a:pt x="126" y="82"/>
                    <a:pt x="126" y="81"/>
                  </a:cubicBezTo>
                  <a:cubicBezTo>
                    <a:pt x="126" y="79"/>
                    <a:pt x="126" y="81"/>
                    <a:pt x="126" y="80"/>
                  </a:cubicBezTo>
                  <a:cubicBezTo>
                    <a:pt x="126" y="79"/>
                    <a:pt x="127" y="78"/>
                    <a:pt x="127" y="78"/>
                  </a:cubicBezTo>
                  <a:cubicBezTo>
                    <a:pt x="127" y="77"/>
                    <a:pt x="126" y="76"/>
                    <a:pt x="126" y="76"/>
                  </a:cubicBezTo>
                  <a:cubicBezTo>
                    <a:pt x="126" y="75"/>
                    <a:pt x="125" y="75"/>
                    <a:pt x="125" y="76"/>
                  </a:cubicBezTo>
                  <a:cubicBezTo>
                    <a:pt x="124" y="77"/>
                    <a:pt x="124" y="78"/>
                    <a:pt x="123" y="79"/>
                  </a:cubicBezTo>
                  <a:cubicBezTo>
                    <a:pt x="123" y="79"/>
                    <a:pt x="123" y="79"/>
                    <a:pt x="123" y="79"/>
                  </a:cubicBezTo>
                  <a:close/>
                  <a:moveTo>
                    <a:pt x="55" y="18"/>
                  </a:moveTo>
                  <a:cubicBezTo>
                    <a:pt x="55" y="19"/>
                    <a:pt x="56" y="18"/>
                    <a:pt x="57" y="18"/>
                  </a:cubicBezTo>
                  <a:cubicBezTo>
                    <a:pt x="57" y="18"/>
                    <a:pt x="59" y="17"/>
                    <a:pt x="59" y="16"/>
                  </a:cubicBezTo>
                  <a:cubicBezTo>
                    <a:pt x="59" y="15"/>
                    <a:pt x="59" y="14"/>
                    <a:pt x="58" y="14"/>
                  </a:cubicBezTo>
                  <a:cubicBezTo>
                    <a:pt x="58" y="15"/>
                    <a:pt x="57" y="15"/>
                    <a:pt x="57" y="15"/>
                  </a:cubicBezTo>
                  <a:cubicBezTo>
                    <a:pt x="56" y="15"/>
                    <a:pt x="55" y="15"/>
                    <a:pt x="55" y="18"/>
                  </a:cubicBezTo>
                  <a:close/>
                  <a:moveTo>
                    <a:pt x="24" y="17"/>
                  </a:moveTo>
                  <a:cubicBezTo>
                    <a:pt x="24" y="16"/>
                    <a:pt x="25" y="16"/>
                    <a:pt x="26" y="16"/>
                  </a:cubicBezTo>
                  <a:cubicBezTo>
                    <a:pt x="26" y="16"/>
                    <a:pt x="26" y="17"/>
                    <a:pt x="25" y="18"/>
                  </a:cubicBezTo>
                  <a:cubicBezTo>
                    <a:pt x="25" y="19"/>
                    <a:pt x="24" y="20"/>
                    <a:pt x="23" y="20"/>
                  </a:cubicBezTo>
                  <a:cubicBezTo>
                    <a:pt x="23" y="19"/>
                    <a:pt x="23" y="18"/>
                    <a:pt x="24" y="17"/>
                  </a:cubicBezTo>
                  <a:close/>
                  <a:moveTo>
                    <a:pt x="30" y="69"/>
                  </a:moveTo>
                  <a:cubicBezTo>
                    <a:pt x="30" y="70"/>
                    <a:pt x="30" y="70"/>
                    <a:pt x="30" y="69"/>
                  </a:cubicBezTo>
                  <a:cubicBezTo>
                    <a:pt x="30" y="69"/>
                    <a:pt x="30" y="69"/>
                    <a:pt x="30" y="68"/>
                  </a:cubicBezTo>
                  <a:cubicBezTo>
                    <a:pt x="30" y="68"/>
                    <a:pt x="30" y="68"/>
                    <a:pt x="30" y="68"/>
                  </a:cubicBezTo>
                  <a:cubicBezTo>
                    <a:pt x="29" y="68"/>
                    <a:pt x="29" y="69"/>
                    <a:pt x="30" y="69"/>
                  </a:cubicBezTo>
                  <a:close/>
                  <a:moveTo>
                    <a:pt x="22" y="59"/>
                  </a:moveTo>
                  <a:cubicBezTo>
                    <a:pt x="22" y="59"/>
                    <a:pt x="22" y="59"/>
                    <a:pt x="22" y="59"/>
                  </a:cubicBezTo>
                  <a:cubicBezTo>
                    <a:pt x="22" y="58"/>
                    <a:pt x="22" y="58"/>
                    <a:pt x="22" y="57"/>
                  </a:cubicBezTo>
                  <a:cubicBezTo>
                    <a:pt x="22" y="57"/>
                    <a:pt x="22" y="57"/>
                    <a:pt x="21" y="57"/>
                  </a:cubicBezTo>
                  <a:cubicBezTo>
                    <a:pt x="21" y="58"/>
                    <a:pt x="21" y="59"/>
                    <a:pt x="21" y="59"/>
                  </a:cubicBezTo>
                  <a:cubicBezTo>
                    <a:pt x="22" y="60"/>
                    <a:pt x="22" y="60"/>
                    <a:pt x="22" y="59"/>
                  </a:cubicBezTo>
                  <a:close/>
                  <a:moveTo>
                    <a:pt x="21" y="65"/>
                  </a:moveTo>
                  <a:cubicBezTo>
                    <a:pt x="22" y="63"/>
                    <a:pt x="20" y="61"/>
                    <a:pt x="19" y="63"/>
                  </a:cubicBezTo>
                  <a:cubicBezTo>
                    <a:pt x="18" y="65"/>
                    <a:pt x="20" y="66"/>
                    <a:pt x="21" y="65"/>
                  </a:cubicBezTo>
                  <a:close/>
                  <a:moveTo>
                    <a:pt x="29" y="67"/>
                  </a:moveTo>
                  <a:cubicBezTo>
                    <a:pt x="29" y="67"/>
                    <a:pt x="29" y="67"/>
                    <a:pt x="29" y="67"/>
                  </a:cubicBezTo>
                  <a:cubicBezTo>
                    <a:pt x="29" y="66"/>
                    <a:pt x="29" y="65"/>
                    <a:pt x="29" y="64"/>
                  </a:cubicBezTo>
                  <a:cubicBezTo>
                    <a:pt x="29" y="63"/>
                    <a:pt x="28" y="64"/>
                    <a:pt x="28" y="64"/>
                  </a:cubicBezTo>
                  <a:cubicBezTo>
                    <a:pt x="28" y="64"/>
                    <a:pt x="28" y="63"/>
                    <a:pt x="28" y="63"/>
                  </a:cubicBezTo>
                  <a:cubicBezTo>
                    <a:pt x="28" y="63"/>
                    <a:pt x="27" y="62"/>
                    <a:pt x="27" y="63"/>
                  </a:cubicBezTo>
                  <a:cubicBezTo>
                    <a:pt x="27" y="63"/>
                    <a:pt x="27" y="64"/>
                    <a:pt x="27" y="65"/>
                  </a:cubicBezTo>
                  <a:cubicBezTo>
                    <a:pt x="28" y="66"/>
                    <a:pt x="28" y="66"/>
                    <a:pt x="29" y="67"/>
                  </a:cubicBezTo>
                  <a:close/>
                  <a:moveTo>
                    <a:pt x="26" y="63"/>
                  </a:moveTo>
                  <a:cubicBezTo>
                    <a:pt x="25" y="63"/>
                    <a:pt x="25" y="62"/>
                    <a:pt x="24" y="62"/>
                  </a:cubicBezTo>
                  <a:cubicBezTo>
                    <a:pt x="24" y="62"/>
                    <a:pt x="24" y="62"/>
                    <a:pt x="23" y="62"/>
                  </a:cubicBezTo>
                  <a:cubicBezTo>
                    <a:pt x="23" y="62"/>
                    <a:pt x="23" y="62"/>
                    <a:pt x="22" y="62"/>
                  </a:cubicBezTo>
                  <a:cubicBezTo>
                    <a:pt x="22" y="62"/>
                    <a:pt x="23" y="63"/>
                    <a:pt x="22" y="63"/>
                  </a:cubicBezTo>
                  <a:cubicBezTo>
                    <a:pt x="22" y="63"/>
                    <a:pt x="22" y="63"/>
                    <a:pt x="21" y="63"/>
                  </a:cubicBezTo>
                  <a:cubicBezTo>
                    <a:pt x="21" y="63"/>
                    <a:pt x="21" y="64"/>
                    <a:pt x="21" y="64"/>
                  </a:cubicBezTo>
                  <a:cubicBezTo>
                    <a:pt x="22" y="64"/>
                    <a:pt x="23" y="64"/>
                    <a:pt x="24" y="64"/>
                  </a:cubicBezTo>
                  <a:cubicBezTo>
                    <a:pt x="25" y="64"/>
                    <a:pt x="26" y="65"/>
                    <a:pt x="27" y="64"/>
                  </a:cubicBezTo>
                  <a:cubicBezTo>
                    <a:pt x="27" y="64"/>
                    <a:pt x="27" y="63"/>
                    <a:pt x="27" y="63"/>
                  </a:cubicBezTo>
                  <a:cubicBezTo>
                    <a:pt x="26" y="62"/>
                    <a:pt x="26" y="63"/>
                    <a:pt x="26" y="63"/>
                  </a:cubicBezTo>
                  <a:close/>
                  <a:moveTo>
                    <a:pt x="22" y="60"/>
                  </a:moveTo>
                  <a:cubicBezTo>
                    <a:pt x="22" y="60"/>
                    <a:pt x="23" y="60"/>
                    <a:pt x="22" y="60"/>
                  </a:cubicBezTo>
                  <a:cubicBezTo>
                    <a:pt x="21" y="60"/>
                    <a:pt x="22" y="60"/>
                    <a:pt x="21" y="61"/>
                  </a:cubicBezTo>
                  <a:cubicBezTo>
                    <a:pt x="21" y="61"/>
                    <a:pt x="20" y="59"/>
                    <a:pt x="18" y="59"/>
                  </a:cubicBezTo>
                  <a:cubicBezTo>
                    <a:pt x="17" y="59"/>
                    <a:pt x="17" y="59"/>
                    <a:pt x="16" y="60"/>
                  </a:cubicBezTo>
                  <a:cubicBezTo>
                    <a:pt x="16" y="60"/>
                    <a:pt x="16" y="61"/>
                    <a:pt x="16" y="61"/>
                  </a:cubicBezTo>
                  <a:cubicBezTo>
                    <a:pt x="17" y="61"/>
                    <a:pt x="17" y="61"/>
                    <a:pt x="18" y="61"/>
                  </a:cubicBezTo>
                  <a:cubicBezTo>
                    <a:pt x="19" y="61"/>
                    <a:pt x="19" y="62"/>
                    <a:pt x="21" y="62"/>
                  </a:cubicBezTo>
                  <a:cubicBezTo>
                    <a:pt x="22" y="62"/>
                    <a:pt x="22" y="61"/>
                    <a:pt x="22" y="60"/>
                  </a:cubicBezTo>
                  <a:close/>
                  <a:moveTo>
                    <a:pt x="32" y="14"/>
                  </a:moveTo>
                  <a:cubicBezTo>
                    <a:pt x="32" y="13"/>
                    <a:pt x="32" y="13"/>
                    <a:pt x="32" y="13"/>
                  </a:cubicBezTo>
                  <a:cubicBezTo>
                    <a:pt x="32" y="14"/>
                    <a:pt x="32" y="15"/>
                    <a:pt x="32" y="16"/>
                  </a:cubicBezTo>
                  <a:cubicBezTo>
                    <a:pt x="32" y="16"/>
                    <a:pt x="32" y="16"/>
                    <a:pt x="32" y="16"/>
                  </a:cubicBezTo>
                  <a:cubicBezTo>
                    <a:pt x="31" y="16"/>
                    <a:pt x="31" y="16"/>
                    <a:pt x="31" y="16"/>
                  </a:cubicBezTo>
                  <a:cubicBezTo>
                    <a:pt x="31" y="16"/>
                    <a:pt x="31" y="15"/>
                    <a:pt x="31" y="15"/>
                  </a:cubicBezTo>
                  <a:cubicBezTo>
                    <a:pt x="31" y="14"/>
                    <a:pt x="31" y="14"/>
                    <a:pt x="32" y="14"/>
                  </a:cubicBezTo>
                  <a:close/>
                  <a:moveTo>
                    <a:pt x="80" y="47"/>
                  </a:moveTo>
                  <a:cubicBezTo>
                    <a:pt x="80" y="47"/>
                    <a:pt x="80" y="47"/>
                    <a:pt x="80" y="47"/>
                  </a:cubicBezTo>
                  <a:cubicBezTo>
                    <a:pt x="80" y="50"/>
                    <a:pt x="80" y="50"/>
                    <a:pt x="79" y="50"/>
                  </a:cubicBezTo>
                  <a:cubicBezTo>
                    <a:pt x="77" y="50"/>
                    <a:pt x="75" y="48"/>
                    <a:pt x="72" y="48"/>
                  </a:cubicBezTo>
                  <a:cubicBezTo>
                    <a:pt x="72" y="48"/>
                    <a:pt x="73" y="50"/>
                    <a:pt x="72" y="50"/>
                  </a:cubicBezTo>
                  <a:cubicBezTo>
                    <a:pt x="72" y="51"/>
                    <a:pt x="71" y="50"/>
                    <a:pt x="71" y="50"/>
                  </a:cubicBezTo>
                  <a:cubicBezTo>
                    <a:pt x="70" y="49"/>
                    <a:pt x="69" y="48"/>
                    <a:pt x="68" y="47"/>
                  </a:cubicBezTo>
                  <a:cubicBezTo>
                    <a:pt x="68" y="46"/>
                    <a:pt x="69" y="45"/>
                    <a:pt x="68" y="44"/>
                  </a:cubicBezTo>
                  <a:cubicBezTo>
                    <a:pt x="66" y="44"/>
                    <a:pt x="64" y="44"/>
                    <a:pt x="62" y="44"/>
                  </a:cubicBezTo>
                  <a:cubicBezTo>
                    <a:pt x="62" y="44"/>
                    <a:pt x="62" y="46"/>
                    <a:pt x="62" y="46"/>
                  </a:cubicBezTo>
                  <a:cubicBezTo>
                    <a:pt x="61" y="46"/>
                    <a:pt x="60" y="46"/>
                    <a:pt x="60" y="45"/>
                  </a:cubicBezTo>
                  <a:cubicBezTo>
                    <a:pt x="60" y="45"/>
                    <a:pt x="60" y="45"/>
                    <a:pt x="61" y="45"/>
                  </a:cubicBezTo>
                  <a:cubicBezTo>
                    <a:pt x="61" y="45"/>
                    <a:pt x="62" y="45"/>
                    <a:pt x="62" y="45"/>
                  </a:cubicBezTo>
                  <a:cubicBezTo>
                    <a:pt x="62" y="44"/>
                    <a:pt x="62" y="44"/>
                    <a:pt x="62" y="43"/>
                  </a:cubicBezTo>
                  <a:cubicBezTo>
                    <a:pt x="63" y="43"/>
                    <a:pt x="62" y="42"/>
                    <a:pt x="62" y="42"/>
                  </a:cubicBezTo>
                  <a:cubicBezTo>
                    <a:pt x="63" y="41"/>
                    <a:pt x="63" y="41"/>
                    <a:pt x="63" y="41"/>
                  </a:cubicBezTo>
                  <a:cubicBezTo>
                    <a:pt x="63" y="41"/>
                    <a:pt x="63" y="41"/>
                    <a:pt x="63" y="41"/>
                  </a:cubicBezTo>
                  <a:cubicBezTo>
                    <a:pt x="64" y="40"/>
                    <a:pt x="64" y="39"/>
                    <a:pt x="64" y="38"/>
                  </a:cubicBezTo>
                  <a:cubicBezTo>
                    <a:pt x="65" y="37"/>
                    <a:pt x="65" y="38"/>
                    <a:pt x="65" y="38"/>
                  </a:cubicBezTo>
                  <a:cubicBezTo>
                    <a:pt x="66" y="38"/>
                    <a:pt x="67" y="37"/>
                    <a:pt x="67" y="38"/>
                  </a:cubicBezTo>
                  <a:cubicBezTo>
                    <a:pt x="67" y="39"/>
                    <a:pt x="67" y="40"/>
                    <a:pt x="67" y="41"/>
                  </a:cubicBezTo>
                  <a:cubicBezTo>
                    <a:pt x="67" y="41"/>
                    <a:pt x="66" y="42"/>
                    <a:pt x="67" y="43"/>
                  </a:cubicBezTo>
                  <a:cubicBezTo>
                    <a:pt x="67" y="43"/>
                    <a:pt x="67" y="43"/>
                    <a:pt x="68" y="43"/>
                  </a:cubicBezTo>
                  <a:cubicBezTo>
                    <a:pt x="68" y="42"/>
                    <a:pt x="68" y="41"/>
                    <a:pt x="68" y="40"/>
                  </a:cubicBezTo>
                  <a:cubicBezTo>
                    <a:pt x="68" y="40"/>
                    <a:pt x="68" y="39"/>
                    <a:pt x="68" y="38"/>
                  </a:cubicBezTo>
                  <a:cubicBezTo>
                    <a:pt x="68" y="38"/>
                    <a:pt x="68" y="39"/>
                    <a:pt x="68" y="39"/>
                  </a:cubicBezTo>
                  <a:cubicBezTo>
                    <a:pt x="69" y="40"/>
                    <a:pt x="69" y="40"/>
                    <a:pt x="70" y="41"/>
                  </a:cubicBezTo>
                  <a:cubicBezTo>
                    <a:pt x="70" y="41"/>
                    <a:pt x="70" y="42"/>
                    <a:pt x="70" y="43"/>
                  </a:cubicBezTo>
                  <a:cubicBezTo>
                    <a:pt x="70" y="43"/>
                    <a:pt x="70" y="44"/>
                    <a:pt x="70" y="44"/>
                  </a:cubicBezTo>
                  <a:cubicBezTo>
                    <a:pt x="71" y="44"/>
                    <a:pt x="72" y="42"/>
                    <a:pt x="71" y="40"/>
                  </a:cubicBezTo>
                  <a:cubicBezTo>
                    <a:pt x="70" y="39"/>
                    <a:pt x="70" y="40"/>
                    <a:pt x="70" y="38"/>
                  </a:cubicBezTo>
                  <a:cubicBezTo>
                    <a:pt x="70" y="37"/>
                    <a:pt x="71" y="38"/>
                    <a:pt x="72" y="39"/>
                  </a:cubicBezTo>
                  <a:cubicBezTo>
                    <a:pt x="72" y="39"/>
                    <a:pt x="71" y="39"/>
                    <a:pt x="72" y="40"/>
                  </a:cubicBezTo>
                  <a:cubicBezTo>
                    <a:pt x="72" y="42"/>
                    <a:pt x="72" y="46"/>
                    <a:pt x="74" y="45"/>
                  </a:cubicBezTo>
                  <a:cubicBezTo>
                    <a:pt x="75" y="45"/>
                    <a:pt x="74" y="44"/>
                    <a:pt x="74" y="43"/>
                  </a:cubicBezTo>
                  <a:cubicBezTo>
                    <a:pt x="75" y="41"/>
                    <a:pt x="75" y="41"/>
                    <a:pt x="75" y="42"/>
                  </a:cubicBezTo>
                  <a:cubicBezTo>
                    <a:pt x="76" y="43"/>
                    <a:pt x="77" y="45"/>
                    <a:pt x="76" y="46"/>
                  </a:cubicBezTo>
                  <a:cubicBezTo>
                    <a:pt x="76" y="47"/>
                    <a:pt x="75" y="45"/>
                    <a:pt x="74" y="46"/>
                  </a:cubicBezTo>
                  <a:cubicBezTo>
                    <a:pt x="74" y="46"/>
                    <a:pt x="74" y="47"/>
                    <a:pt x="74" y="47"/>
                  </a:cubicBezTo>
                  <a:cubicBezTo>
                    <a:pt x="74" y="47"/>
                    <a:pt x="75" y="47"/>
                    <a:pt x="75" y="47"/>
                  </a:cubicBezTo>
                  <a:cubicBezTo>
                    <a:pt x="77" y="47"/>
                    <a:pt x="76" y="46"/>
                    <a:pt x="78" y="46"/>
                  </a:cubicBezTo>
                  <a:cubicBezTo>
                    <a:pt x="78" y="46"/>
                    <a:pt x="78" y="46"/>
                    <a:pt x="79" y="46"/>
                  </a:cubicBezTo>
                  <a:cubicBezTo>
                    <a:pt x="79" y="46"/>
                    <a:pt x="78" y="47"/>
                    <a:pt x="79" y="47"/>
                  </a:cubicBezTo>
                  <a:cubicBezTo>
                    <a:pt x="79" y="47"/>
                    <a:pt x="80" y="47"/>
                    <a:pt x="80" y="47"/>
                  </a:cubicBezTo>
                  <a:close/>
                  <a:moveTo>
                    <a:pt x="91" y="58"/>
                  </a:moveTo>
                  <a:cubicBezTo>
                    <a:pt x="91" y="58"/>
                    <a:pt x="91" y="58"/>
                    <a:pt x="90" y="58"/>
                  </a:cubicBezTo>
                  <a:cubicBezTo>
                    <a:pt x="90" y="58"/>
                    <a:pt x="90" y="58"/>
                    <a:pt x="90" y="58"/>
                  </a:cubicBezTo>
                  <a:cubicBezTo>
                    <a:pt x="90" y="58"/>
                    <a:pt x="90" y="57"/>
                    <a:pt x="90" y="57"/>
                  </a:cubicBezTo>
                  <a:cubicBezTo>
                    <a:pt x="89" y="55"/>
                    <a:pt x="87" y="54"/>
                    <a:pt x="88" y="53"/>
                  </a:cubicBezTo>
                  <a:cubicBezTo>
                    <a:pt x="89" y="51"/>
                    <a:pt x="89" y="56"/>
                    <a:pt x="91" y="57"/>
                  </a:cubicBezTo>
                  <a:cubicBezTo>
                    <a:pt x="91" y="57"/>
                    <a:pt x="91" y="57"/>
                    <a:pt x="91" y="58"/>
                  </a:cubicBezTo>
                  <a:close/>
                  <a:moveTo>
                    <a:pt x="87" y="98"/>
                  </a:moveTo>
                  <a:cubicBezTo>
                    <a:pt x="86" y="99"/>
                    <a:pt x="85" y="99"/>
                    <a:pt x="85" y="101"/>
                  </a:cubicBezTo>
                  <a:cubicBezTo>
                    <a:pt x="85" y="102"/>
                    <a:pt x="85" y="103"/>
                    <a:pt x="85" y="105"/>
                  </a:cubicBezTo>
                  <a:cubicBezTo>
                    <a:pt x="85" y="105"/>
                    <a:pt x="85" y="105"/>
                    <a:pt x="85" y="106"/>
                  </a:cubicBezTo>
                  <a:cubicBezTo>
                    <a:pt x="85" y="107"/>
                    <a:pt x="84" y="109"/>
                    <a:pt x="84" y="111"/>
                  </a:cubicBezTo>
                  <a:cubicBezTo>
                    <a:pt x="85" y="111"/>
                    <a:pt x="86" y="112"/>
                    <a:pt x="86" y="111"/>
                  </a:cubicBezTo>
                  <a:cubicBezTo>
                    <a:pt x="87" y="110"/>
                    <a:pt x="87" y="108"/>
                    <a:pt x="88" y="106"/>
                  </a:cubicBezTo>
                  <a:cubicBezTo>
                    <a:pt x="88" y="103"/>
                    <a:pt x="89" y="102"/>
                    <a:pt x="89" y="99"/>
                  </a:cubicBezTo>
                  <a:cubicBezTo>
                    <a:pt x="89" y="97"/>
                    <a:pt x="89" y="97"/>
                    <a:pt x="88" y="96"/>
                  </a:cubicBezTo>
                  <a:cubicBezTo>
                    <a:pt x="88" y="96"/>
                    <a:pt x="87" y="98"/>
                    <a:pt x="87" y="98"/>
                  </a:cubicBezTo>
                  <a:close/>
                  <a:moveTo>
                    <a:pt x="130" y="73"/>
                  </a:moveTo>
                  <a:cubicBezTo>
                    <a:pt x="129" y="73"/>
                    <a:pt x="129" y="73"/>
                    <a:pt x="129" y="73"/>
                  </a:cubicBezTo>
                  <a:cubicBezTo>
                    <a:pt x="129" y="73"/>
                    <a:pt x="129" y="75"/>
                    <a:pt x="128" y="75"/>
                  </a:cubicBezTo>
                  <a:cubicBezTo>
                    <a:pt x="128" y="75"/>
                    <a:pt x="128" y="73"/>
                    <a:pt x="128" y="73"/>
                  </a:cubicBezTo>
                  <a:cubicBezTo>
                    <a:pt x="128" y="74"/>
                    <a:pt x="128" y="75"/>
                    <a:pt x="128" y="76"/>
                  </a:cubicBezTo>
                  <a:cubicBezTo>
                    <a:pt x="128" y="76"/>
                    <a:pt x="129" y="76"/>
                    <a:pt x="129" y="76"/>
                  </a:cubicBezTo>
                  <a:cubicBezTo>
                    <a:pt x="129" y="76"/>
                    <a:pt x="129" y="77"/>
                    <a:pt x="129" y="77"/>
                  </a:cubicBezTo>
                  <a:cubicBezTo>
                    <a:pt x="129" y="77"/>
                    <a:pt x="130" y="77"/>
                    <a:pt x="130" y="77"/>
                  </a:cubicBezTo>
                  <a:cubicBezTo>
                    <a:pt x="132" y="77"/>
                    <a:pt x="131" y="73"/>
                    <a:pt x="130" y="73"/>
                  </a:cubicBezTo>
                  <a:cubicBezTo>
                    <a:pt x="130" y="73"/>
                    <a:pt x="130" y="73"/>
                    <a:pt x="130" y="73"/>
                  </a:cubicBezTo>
                  <a:close/>
                  <a:moveTo>
                    <a:pt x="125" y="75"/>
                  </a:moveTo>
                  <a:cubicBezTo>
                    <a:pt x="125" y="75"/>
                    <a:pt x="126" y="75"/>
                    <a:pt x="126" y="75"/>
                  </a:cubicBezTo>
                  <a:cubicBezTo>
                    <a:pt x="127" y="74"/>
                    <a:pt x="126" y="74"/>
                    <a:pt x="126" y="74"/>
                  </a:cubicBezTo>
                  <a:cubicBezTo>
                    <a:pt x="127" y="73"/>
                    <a:pt x="127" y="74"/>
                    <a:pt x="127" y="74"/>
                  </a:cubicBezTo>
                  <a:cubicBezTo>
                    <a:pt x="127" y="73"/>
                    <a:pt x="127" y="73"/>
                    <a:pt x="128" y="73"/>
                  </a:cubicBezTo>
                  <a:cubicBezTo>
                    <a:pt x="128" y="73"/>
                    <a:pt x="128" y="72"/>
                    <a:pt x="128" y="72"/>
                  </a:cubicBezTo>
                  <a:cubicBezTo>
                    <a:pt x="128" y="71"/>
                    <a:pt x="129" y="71"/>
                    <a:pt x="129" y="72"/>
                  </a:cubicBezTo>
                  <a:cubicBezTo>
                    <a:pt x="129" y="72"/>
                    <a:pt x="128" y="73"/>
                    <a:pt x="128" y="73"/>
                  </a:cubicBezTo>
                  <a:cubicBezTo>
                    <a:pt x="129" y="73"/>
                    <a:pt x="129" y="72"/>
                    <a:pt x="129" y="72"/>
                  </a:cubicBezTo>
                  <a:cubicBezTo>
                    <a:pt x="130" y="72"/>
                    <a:pt x="130" y="71"/>
                    <a:pt x="130" y="71"/>
                  </a:cubicBezTo>
                  <a:cubicBezTo>
                    <a:pt x="130" y="71"/>
                    <a:pt x="129" y="71"/>
                    <a:pt x="129" y="71"/>
                  </a:cubicBezTo>
                  <a:cubicBezTo>
                    <a:pt x="129" y="71"/>
                    <a:pt x="129" y="70"/>
                    <a:pt x="129" y="69"/>
                  </a:cubicBezTo>
                  <a:cubicBezTo>
                    <a:pt x="129" y="69"/>
                    <a:pt x="128" y="70"/>
                    <a:pt x="128" y="69"/>
                  </a:cubicBezTo>
                  <a:cubicBezTo>
                    <a:pt x="128" y="68"/>
                    <a:pt x="128" y="67"/>
                    <a:pt x="128" y="66"/>
                  </a:cubicBezTo>
                  <a:cubicBezTo>
                    <a:pt x="128" y="65"/>
                    <a:pt x="127" y="65"/>
                    <a:pt x="127" y="66"/>
                  </a:cubicBezTo>
                  <a:cubicBezTo>
                    <a:pt x="126" y="68"/>
                    <a:pt x="126" y="67"/>
                    <a:pt x="126" y="69"/>
                  </a:cubicBezTo>
                  <a:cubicBezTo>
                    <a:pt x="126" y="69"/>
                    <a:pt x="127" y="72"/>
                    <a:pt x="127" y="72"/>
                  </a:cubicBezTo>
                  <a:cubicBezTo>
                    <a:pt x="126" y="73"/>
                    <a:pt x="125" y="72"/>
                    <a:pt x="125" y="75"/>
                  </a:cubicBezTo>
                  <a:close/>
                  <a:moveTo>
                    <a:pt x="127" y="60"/>
                  </a:moveTo>
                  <a:cubicBezTo>
                    <a:pt x="127" y="60"/>
                    <a:pt x="127" y="60"/>
                    <a:pt x="127" y="59"/>
                  </a:cubicBezTo>
                  <a:cubicBezTo>
                    <a:pt x="127" y="59"/>
                    <a:pt x="126" y="59"/>
                    <a:pt x="126" y="59"/>
                  </a:cubicBezTo>
                  <a:cubicBezTo>
                    <a:pt x="126" y="60"/>
                    <a:pt x="126" y="61"/>
                    <a:pt x="126" y="61"/>
                  </a:cubicBezTo>
                  <a:cubicBezTo>
                    <a:pt x="126" y="62"/>
                    <a:pt x="125" y="62"/>
                    <a:pt x="126" y="63"/>
                  </a:cubicBezTo>
                  <a:cubicBezTo>
                    <a:pt x="126" y="63"/>
                    <a:pt x="127" y="63"/>
                    <a:pt x="127" y="63"/>
                  </a:cubicBezTo>
                  <a:cubicBezTo>
                    <a:pt x="127" y="63"/>
                    <a:pt x="127" y="62"/>
                    <a:pt x="127" y="61"/>
                  </a:cubicBezTo>
                  <a:cubicBezTo>
                    <a:pt x="127" y="61"/>
                    <a:pt x="127" y="61"/>
                    <a:pt x="127"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82"/>
            <p:cNvSpPr>
              <a:spLocks/>
            </p:cNvSpPr>
            <p:nvPr/>
          </p:nvSpPr>
          <p:spPr bwMode="auto">
            <a:xfrm>
              <a:off x="10252075" y="3656013"/>
              <a:ext cx="155575" cy="258763"/>
            </a:xfrm>
            <a:custGeom>
              <a:avLst/>
              <a:gdLst>
                <a:gd name="T0" fmla="*/ 4 w 45"/>
                <a:gd name="T1" fmla="*/ 46 h 75"/>
                <a:gd name="T2" fmla="*/ 4 w 45"/>
                <a:gd name="T3" fmla="*/ 40 h 75"/>
                <a:gd name="T4" fmla="*/ 9 w 45"/>
                <a:gd name="T5" fmla="*/ 40 h 75"/>
                <a:gd name="T6" fmla="*/ 6 w 45"/>
                <a:gd name="T7" fmla="*/ 30 h 75"/>
                <a:gd name="T8" fmla="*/ 12 w 45"/>
                <a:gd name="T9" fmla="*/ 11 h 75"/>
                <a:gd name="T10" fmla="*/ 45 w 45"/>
                <a:gd name="T11" fmla="*/ 11 h 75"/>
                <a:gd name="T12" fmla="*/ 41 w 45"/>
                <a:gd name="T13" fmla="*/ 19 h 75"/>
                <a:gd name="T14" fmla="*/ 27 w 45"/>
                <a:gd name="T15" fmla="*/ 13 h 75"/>
                <a:gd name="T16" fmla="*/ 15 w 45"/>
                <a:gd name="T17" fmla="*/ 29 h 75"/>
                <a:gd name="T18" fmla="*/ 18 w 45"/>
                <a:gd name="T19" fmla="*/ 39 h 75"/>
                <a:gd name="T20" fmla="*/ 19 w 45"/>
                <a:gd name="T21" fmla="*/ 40 h 75"/>
                <a:gd name="T22" fmla="*/ 31 w 45"/>
                <a:gd name="T23" fmla="*/ 40 h 75"/>
                <a:gd name="T24" fmla="*/ 31 w 45"/>
                <a:gd name="T25" fmla="*/ 46 h 75"/>
                <a:gd name="T26" fmla="*/ 21 w 45"/>
                <a:gd name="T27" fmla="*/ 46 h 75"/>
                <a:gd name="T28" fmla="*/ 23 w 45"/>
                <a:gd name="T29" fmla="*/ 51 h 75"/>
                <a:gd name="T30" fmla="*/ 17 w 45"/>
                <a:gd name="T31" fmla="*/ 69 h 75"/>
                <a:gd name="T32" fmla="*/ 38 w 45"/>
                <a:gd name="T33" fmla="*/ 69 h 75"/>
                <a:gd name="T34" fmla="*/ 38 w 45"/>
                <a:gd name="T35" fmla="*/ 75 h 75"/>
                <a:gd name="T36" fmla="*/ 0 w 45"/>
                <a:gd name="T37" fmla="*/ 75 h 75"/>
                <a:gd name="T38" fmla="*/ 0 w 45"/>
                <a:gd name="T39" fmla="*/ 69 h 75"/>
                <a:gd name="T40" fmla="*/ 3 w 45"/>
                <a:gd name="T41" fmla="*/ 69 h 75"/>
                <a:gd name="T42" fmla="*/ 14 w 45"/>
                <a:gd name="T43" fmla="*/ 53 h 75"/>
                <a:gd name="T44" fmla="*/ 12 w 45"/>
                <a:gd name="T45" fmla="*/ 46 h 75"/>
                <a:gd name="T46" fmla="*/ 4 w 45"/>
                <a:gd name="T47" fmla="*/ 4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75">
                  <a:moveTo>
                    <a:pt x="4" y="46"/>
                  </a:moveTo>
                  <a:cubicBezTo>
                    <a:pt x="4" y="40"/>
                    <a:pt x="4" y="40"/>
                    <a:pt x="4" y="40"/>
                  </a:cubicBezTo>
                  <a:cubicBezTo>
                    <a:pt x="9" y="40"/>
                    <a:pt x="9" y="40"/>
                    <a:pt x="9" y="40"/>
                  </a:cubicBezTo>
                  <a:cubicBezTo>
                    <a:pt x="7" y="37"/>
                    <a:pt x="6" y="34"/>
                    <a:pt x="6" y="30"/>
                  </a:cubicBezTo>
                  <a:cubicBezTo>
                    <a:pt x="5" y="23"/>
                    <a:pt x="7" y="16"/>
                    <a:pt x="12" y="11"/>
                  </a:cubicBezTo>
                  <a:cubicBezTo>
                    <a:pt x="22" y="0"/>
                    <a:pt x="39" y="5"/>
                    <a:pt x="45" y="11"/>
                  </a:cubicBezTo>
                  <a:cubicBezTo>
                    <a:pt x="41" y="19"/>
                    <a:pt x="41" y="19"/>
                    <a:pt x="41" y="19"/>
                  </a:cubicBezTo>
                  <a:cubicBezTo>
                    <a:pt x="37" y="14"/>
                    <a:pt x="34" y="13"/>
                    <a:pt x="27" y="13"/>
                  </a:cubicBezTo>
                  <a:cubicBezTo>
                    <a:pt x="19" y="13"/>
                    <a:pt x="14" y="19"/>
                    <a:pt x="15" y="29"/>
                  </a:cubicBezTo>
                  <a:cubicBezTo>
                    <a:pt x="15" y="32"/>
                    <a:pt x="17" y="36"/>
                    <a:pt x="18" y="39"/>
                  </a:cubicBezTo>
                  <a:cubicBezTo>
                    <a:pt x="18" y="39"/>
                    <a:pt x="18" y="40"/>
                    <a:pt x="19" y="40"/>
                  </a:cubicBezTo>
                  <a:cubicBezTo>
                    <a:pt x="31" y="40"/>
                    <a:pt x="31" y="40"/>
                    <a:pt x="31" y="40"/>
                  </a:cubicBezTo>
                  <a:cubicBezTo>
                    <a:pt x="31" y="46"/>
                    <a:pt x="31" y="46"/>
                    <a:pt x="31" y="46"/>
                  </a:cubicBezTo>
                  <a:cubicBezTo>
                    <a:pt x="21" y="46"/>
                    <a:pt x="21" y="46"/>
                    <a:pt x="21" y="46"/>
                  </a:cubicBezTo>
                  <a:cubicBezTo>
                    <a:pt x="22" y="48"/>
                    <a:pt x="22" y="49"/>
                    <a:pt x="23" y="51"/>
                  </a:cubicBezTo>
                  <a:cubicBezTo>
                    <a:pt x="24" y="57"/>
                    <a:pt x="22" y="65"/>
                    <a:pt x="17" y="69"/>
                  </a:cubicBezTo>
                  <a:cubicBezTo>
                    <a:pt x="38" y="69"/>
                    <a:pt x="38" y="69"/>
                    <a:pt x="38" y="69"/>
                  </a:cubicBezTo>
                  <a:cubicBezTo>
                    <a:pt x="38" y="75"/>
                    <a:pt x="38" y="75"/>
                    <a:pt x="38" y="75"/>
                  </a:cubicBezTo>
                  <a:cubicBezTo>
                    <a:pt x="0" y="75"/>
                    <a:pt x="0" y="75"/>
                    <a:pt x="0" y="75"/>
                  </a:cubicBezTo>
                  <a:cubicBezTo>
                    <a:pt x="0" y="69"/>
                    <a:pt x="0" y="69"/>
                    <a:pt x="0" y="69"/>
                  </a:cubicBezTo>
                  <a:cubicBezTo>
                    <a:pt x="3" y="69"/>
                    <a:pt x="3" y="69"/>
                    <a:pt x="3" y="69"/>
                  </a:cubicBezTo>
                  <a:cubicBezTo>
                    <a:pt x="10" y="66"/>
                    <a:pt x="16" y="62"/>
                    <a:pt x="14" y="53"/>
                  </a:cubicBezTo>
                  <a:cubicBezTo>
                    <a:pt x="14" y="51"/>
                    <a:pt x="13" y="49"/>
                    <a:pt x="12" y="46"/>
                  </a:cubicBezTo>
                  <a:cubicBezTo>
                    <a:pt x="4" y="46"/>
                    <a:pt x="4" y="46"/>
                    <a:pt x="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83"/>
            <p:cNvSpPr>
              <a:spLocks/>
            </p:cNvSpPr>
            <p:nvPr/>
          </p:nvSpPr>
          <p:spPr bwMode="auto">
            <a:xfrm>
              <a:off x="10445750" y="3521075"/>
              <a:ext cx="220662" cy="241300"/>
            </a:xfrm>
            <a:custGeom>
              <a:avLst/>
              <a:gdLst>
                <a:gd name="T0" fmla="*/ 59 w 139"/>
                <a:gd name="T1" fmla="*/ 152 h 152"/>
                <a:gd name="T2" fmla="*/ 59 w 139"/>
                <a:gd name="T3" fmla="*/ 104 h 152"/>
                <a:gd name="T4" fmla="*/ 26 w 139"/>
                <a:gd name="T5" fmla="*/ 104 h 152"/>
                <a:gd name="T6" fmla="*/ 26 w 139"/>
                <a:gd name="T7" fmla="*/ 89 h 152"/>
                <a:gd name="T8" fmla="*/ 59 w 139"/>
                <a:gd name="T9" fmla="*/ 89 h 152"/>
                <a:gd name="T10" fmla="*/ 59 w 139"/>
                <a:gd name="T11" fmla="*/ 78 h 152"/>
                <a:gd name="T12" fmla="*/ 26 w 139"/>
                <a:gd name="T13" fmla="*/ 78 h 152"/>
                <a:gd name="T14" fmla="*/ 26 w 139"/>
                <a:gd name="T15" fmla="*/ 65 h 152"/>
                <a:gd name="T16" fmla="*/ 56 w 139"/>
                <a:gd name="T17" fmla="*/ 65 h 152"/>
                <a:gd name="T18" fmla="*/ 0 w 139"/>
                <a:gd name="T19" fmla="*/ 0 h 152"/>
                <a:gd name="T20" fmla="*/ 24 w 139"/>
                <a:gd name="T21" fmla="*/ 0 h 152"/>
                <a:gd name="T22" fmla="*/ 69 w 139"/>
                <a:gd name="T23" fmla="*/ 50 h 152"/>
                <a:gd name="T24" fmla="*/ 115 w 139"/>
                <a:gd name="T25" fmla="*/ 0 h 152"/>
                <a:gd name="T26" fmla="*/ 139 w 139"/>
                <a:gd name="T27" fmla="*/ 0 h 152"/>
                <a:gd name="T28" fmla="*/ 80 w 139"/>
                <a:gd name="T29" fmla="*/ 65 h 152"/>
                <a:gd name="T30" fmla="*/ 113 w 139"/>
                <a:gd name="T31" fmla="*/ 65 h 152"/>
                <a:gd name="T32" fmla="*/ 113 w 139"/>
                <a:gd name="T33" fmla="*/ 78 h 152"/>
                <a:gd name="T34" fmla="*/ 78 w 139"/>
                <a:gd name="T35" fmla="*/ 78 h 152"/>
                <a:gd name="T36" fmla="*/ 78 w 139"/>
                <a:gd name="T37" fmla="*/ 89 h 152"/>
                <a:gd name="T38" fmla="*/ 113 w 139"/>
                <a:gd name="T39" fmla="*/ 89 h 152"/>
                <a:gd name="T40" fmla="*/ 113 w 139"/>
                <a:gd name="T41" fmla="*/ 104 h 152"/>
                <a:gd name="T42" fmla="*/ 78 w 139"/>
                <a:gd name="T43" fmla="*/ 104 h 152"/>
                <a:gd name="T44" fmla="*/ 78 w 139"/>
                <a:gd name="T45" fmla="*/ 152 h 152"/>
                <a:gd name="T46" fmla="*/ 59 w 139"/>
                <a:gd name="T47" fmla="*/ 152 h 152"/>
                <a:gd name="T48" fmla="*/ 59 w 139"/>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2">
                  <a:moveTo>
                    <a:pt x="59" y="152"/>
                  </a:moveTo>
                  <a:lnTo>
                    <a:pt x="59" y="104"/>
                  </a:lnTo>
                  <a:lnTo>
                    <a:pt x="26" y="104"/>
                  </a:lnTo>
                  <a:lnTo>
                    <a:pt x="26" y="89"/>
                  </a:lnTo>
                  <a:lnTo>
                    <a:pt x="59" y="89"/>
                  </a:lnTo>
                  <a:lnTo>
                    <a:pt x="59" y="78"/>
                  </a:lnTo>
                  <a:lnTo>
                    <a:pt x="26" y="78"/>
                  </a:lnTo>
                  <a:lnTo>
                    <a:pt x="26" y="65"/>
                  </a:lnTo>
                  <a:lnTo>
                    <a:pt x="56" y="65"/>
                  </a:lnTo>
                  <a:lnTo>
                    <a:pt x="0" y="0"/>
                  </a:lnTo>
                  <a:lnTo>
                    <a:pt x="24" y="0"/>
                  </a:lnTo>
                  <a:lnTo>
                    <a:pt x="69" y="50"/>
                  </a:lnTo>
                  <a:lnTo>
                    <a:pt x="115" y="0"/>
                  </a:lnTo>
                  <a:lnTo>
                    <a:pt x="139" y="0"/>
                  </a:lnTo>
                  <a:lnTo>
                    <a:pt x="80" y="65"/>
                  </a:lnTo>
                  <a:lnTo>
                    <a:pt x="113" y="65"/>
                  </a:lnTo>
                  <a:lnTo>
                    <a:pt x="113" y="78"/>
                  </a:lnTo>
                  <a:lnTo>
                    <a:pt x="78" y="78"/>
                  </a:lnTo>
                  <a:lnTo>
                    <a:pt x="78" y="89"/>
                  </a:lnTo>
                  <a:lnTo>
                    <a:pt x="113" y="89"/>
                  </a:lnTo>
                  <a:lnTo>
                    <a:pt x="113" y="104"/>
                  </a:lnTo>
                  <a:lnTo>
                    <a:pt x="78" y="104"/>
                  </a:lnTo>
                  <a:lnTo>
                    <a:pt x="78" y="152"/>
                  </a:lnTo>
                  <a:lnTo>
                    <a:pt x="59" y="152"/>
                  </a:lnTo>
                  <a:lnTo>
                    <a:pt x="59"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84"/>
            <p:cNvSpPr>
              <a:spLocks/>
            </p:cNvSpPr>
            <p:nvPr/>
          </p:nvSpPr>
          <p:spPr bwMode="auto">
            <a:xfrm>
              <a:off x="9704388" y="2974975"/>
              <a:ext cx="909637" cy="463550"/>
            </a:xfrm>
            <a:custGeom>
              <a:avLst/>
              <a:gdLst>
                <a:gd name="T0" fmla="*/ 263 w 263"/>
                <a:gd name="T1" fmla="*/ 107 h 134"/>
                <a:gd name="T2" fmla="*/ 244 w 263"/>
                <a:gd name="T3" fmla="*/ 134 h 134"/>
                <a:gd name="T4" fmla="*/ 225 w 263"/>
                <a:gd name="T5" fmla="*/ 107 h 134"/>
                <a:gd name="T6" fmla="*/ 238 w 263"/>
                <a:gd name="T7" fmla="*/ 107 h 134"/>
                <a:gd name="T8" fmla="*/ 132 w 263"/>
                <a:gd name="T9" fmla="*/ 12 h 134"/>
                <a:gd name="T10" fmla="*/ 25 w 263"/>
                <a:gd name="T11" fmla="*/ 107 h 134"/>
                <a:gd name="T12" fmla="*/ 38 w 263"/>
                <a:gd name="T13" fmla="*/ 107 h 134"/>
                <a:gd name="T14" fmla="*/ 19 w 263"/>
                <a:gd name="T15" fmla="*/ 134 h 134"/>
                <a:gd name="T16" fmla="*/ 0 w 263"/>
                <a:gd name="T17" fmla="*/ 107 h 134"/>
                <a:gd name="T18" fmla="*/ 13 w 263"/>
                <a:gd name="T19" fmla="*/ 107 h 134"/>
                <a:gd name="T20" fmla="*/ 132 w 263"/>
                <a:gd name="T21" fmla="*/ 0 h 134"/>
                <a:gd name="T22" fmla="*/ 250 w 263"/>
                <a:gd name="T23" fmla="*/ 107 h 134"/>
                <a:gd name="T24" fmla="*/ 263 w 263"/>
                <a:gd name="T25" fmla="*/ 10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 h="134">
                  <a:moveTo>
                    <a:pt x="263" y="107"/>
                  </a:moveTo>
                  <a:cubicBezTo>
                    <a:pt x="244" y="134"/>
                    <a:pt x="244" y="134"/>
                    <a:pt x="244" y="134"/>
                  </a:cubicBezTo>
                  <a:cubicBezTo>
                    <a:pt x="225" y="107"/>
                    <a:pt x="225" y="107"/>
                    <a:pt x="225" y="107"/>
                  </a:cubicBezTo>
                  <a:cubicBezTo>
                    <a:pt x="238" y="107"/>
                    <a:pt x="238" y="107"/>
                    <a:pt x="238" y="107"/>
                  </a:cubicBezTo>
                  <a:cubicBezTo>
                    <a:pt x="232" y="53"/>
                    <a:pt x="187" y="12"/>
                    <a:pt x="132" y="12"/>
                  </a:cubicBezTo>
                  <a:cubicBezTo>
                    <a:pt x="76" y="12"/>
                    <a:pt x="31" y="53"/>
                    <a:pt x="25" y="107"/>
                  </a:cubicBezTo>
                  <a:cubicBezTo>
                    <a:pt x="38" y="107"/>
                    <a:pt x="38" y="107"/>
                    <a:pt x="38" y="107"/>
                  </a:cubicBezTo>
                  <a:cubicBezTo>
                    <a:pt x="19" y="134"/>
                    <a:pt x="19" y="134"/>
                    <a:pt x="19" y="134"/>
                  </a:cubicBezTo>
                  <a:cubicBezTo>
                    <a:pt x="0" y="107"/>
                    <a:pt x="0" y="107"/>
                    <a:pt x="0" y="107"/>
                  </a:cubicBezTo>
                  <a:cubicBezTo>
                    <a:pt x="13" y="107"/>
                    <a:pt x="13" y="107"/>
                    <a:pt x="13" y="107"/>
                  </a:cubicBezTo>
                  <a:cubicBezTo>
                    <a:pt x="20" y="47"/>
                    <a:pt x="70" y="0"/>
                    <a:pt x="132" y="0"/>
                  </a:cubicBezTo>
                  <a:cubicBezTo>
                    <a:pt x="193" y="0"/>
                    <a:pt x="243" y="47"/>
                    <a:pt x="250" y="107"/>
                  </a:cubicBezTo>
                  <a:cubicBezTo>
                    <a:pt x="263" y="107"/>
                    <a:pt x="263" y="107"/>
                    <a:pt x="263"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85"/>
            <p:cNvSpPr>
              <a:spLocks/>
            </p:cNvSpPr>
            <p:nvPr/>
          </p:nvSpPr>
          <p:spPr bwMode="auto">
            <a:xfrm>
              <a:off x="9923463" y="3665538"/>
              <a:ext cx="238125" cy="249238"/>
            </a:xfrm>
            <a:custGeom>
              <a:avLst/>
              <a:gdLst>
                <a:gd name="T0" fmla="*/ 58 w 69"/>
                <a:gd name="T1" fmla="*/ 45 h 72"/>
                <a:gd name="T2" fmla="*/ 69 w 69"/>
                <a:gd name="T3" fmla="*/ 47 h 72"/>
                <a:gd name="T4" fmla="*/ 60 w 69"/>
                <a:gd name="T5" fmla="*/ 66 h 72"/>
                <a:gd name="T6" fmla="*/ 40 w 69"/>
                <a:gd name="T7" fmla="*/ 72 h 72"/>
                <a:gd name="T8" fmla="*/ 17 w 69"/>
                <a:gd name="T9" fmla="*/ 63 h 72"/>
                <a:gd name="T10" fmla="*/ 10 w 69"/>
                <a:gd name="T11" fmla="*/ 47 h 72"/>
                <a:gd name="T12" fmla="*/ 0 w 69"/>
                <a:gd name="T13" fmla="*/ 47 h 72"/>
                <a:gd name="T14" fmla="*/ 0 w 69"/>
                <a:gd name="T15" fmla="*/ 40 h 72"/>
                <a:gd name="T16" fmla="*/ 9 w 69"/>
                <a:gd name="T17" fmla="*/ 40 h 72"/>
                <a:gd name="T18" fmla="*/ 9 w 69"/>
                <a:gd name="T19" fmla="*/ 36 h 72"/>
                <a:gd name="T20" fmla="*/ 9 w 69"/>
                <a:gd name="T21" fmla="*/ 35 h 72"/>
                <a:gd name="T22" fmla="*/ 0 w 69"/>
                <a:gd name="T23" fmla="*/ 35 h 72"/>
                <a:gd name="T24" fmla="*/ 0 w 69"/>
                <a:gd name="T25" fmla="*/ 29 h 72"/>
                <a:gd name="T26" fmla="*/ 9 w 69"/>
                <a:gd name="T27" fmla="*/ 29 h 72"/>
                <a:gd name="T28" fmla="*/ 18 w 69"/>
                <a:gd name="T29" fmla="*/ 9 h 72"/>
                <a:gd name="T30" fmla="*/ 40 w 69"/>
                <a:gd name="T31" fmla="*/ 0 h 72"/>
                <a:gd name="T32" fmla="*/ 68 w 69"/>
                <a:gd name="T33" fmla="*/ 22 h 72"/>
                <a:gd name="T34" fmla="*/ 57 w 69"/>
                <a:gd name="T35" fmla="*/ 24 h 72"/>
                <a:gd name="T36" fmla="*/ 41 w 69"/>
                <a:gd name="T37" fmla="*/ 9 h 72"/>
                <a:gd name="T38" fmla="*/ 21 w 69"/>
                <a:gd name="T39" fmla="*/ 29 h 72"/>
                <a:gd name="T40" fmla="*/ 50 w 69"/>
                <a:gd name="T41" fmla="*/ 29 h 72"/>
                <a:gd name="T42" fmla="*/ 50 w 69"/>
                <a:gd name="T43" fmla="*/ 35 h 72"/>
                <a:gd name="T44" fmla="*/ 21 w 69"/>
                <a:gd name="T45" fmla="*/ 35 h 72"/>
                <a:gd name="T46" fmla="*/ 21 w 69"/>
                <a:gd name="T47" fmla="*/ 36 h 72"/>
                <a:gd name="T48" fmla="*/ 21 w 69"/>
                <a:gd name="T49" fmla="*/ 40 h 72"/>
                <a:gd name="T50" fmla="*/ 50 w 69"/>
                <a:gd name="T51" fmla="*/ 40 h 72"/>
                <a:gd name="T52" fmla="*/ 50 w 69"/>
                <a:gd name="T53" fmla="*/ 47 h 72"/>
                <a:gd name="T54" fmla="*/ 22 w 69"/>
                <a:gd name="T55" fmla="*/ 47 h 72"/>
                <a:gd name="T56" fmla="*/ 40 w 69"/>
                <a:gd name="T57" fmla="*/ 63 h 72"/>
                <a:gd name="T58" fmla="*/ 58 w 69"/>
                <a:gd name="T59"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 h="72">
                  <a:moveTo>
                    <a:pt x="58" y="45"/>
                  </a:moveTo>
                  <a:cubicBezTo>
                    <a:pt x="69" y="47"/>
                    <a:pt x="69" y="47"/>
                    <a:pt x="69" y="47"/>
                  </a:cubicBezTo>
                  <a:cubicBezTo>
                    <a:pt x="68" y="55"/>
                    <a:pt x="65" y="61"/>
                    <a:pt x="60" y="66"/>
                  </a:cubicBezTo>
                  <a:cubicBezTo>
                    <a:pt x="55" y="70"/>
                    <a:pt x="48" y="72"/>
                    <a:pt x="40" y="72"/>
                  </a:cubicBezTo>
                  <a:cubicBezTo>
                    <a:pt x="30" y="72"/>
                    <a:pt x="23" y="69"/>
                    <a:pt x="17" y="63"/>
                  </a:cubicBezTo>
                  <a:cubicBezTo>
                    <a:pt x="13" y="59"/>
                    <a:pt x="11" y="53"/>
                    <a:pt x="10" y="47"/>
                  </a:cubicBezTo>
                  <a:cubicBezTo>
                    <a:pt x="0" y="47"/>
                    <a:pt x="0" y="47"/>
                    <a:pt x="0" y="47"/>
                  </a:cubicBezTo>
                  <a:cubicBezTo>
                    <a:pt x="0" y="40"/>
                    <a:pt x="0" y="40"/>
                    <a:pt x="0" y="40"/>
                  </a:cubicBezTo>
                  <a:cubicBezTo>
                    <a:pt x="9" y="40"/>
                    <a:pt x="9" y="40"/>
                    <a:pt x="9" y="40"/>
                  </a:cubicBezTo>
                  <a:cubicBezTo>
                    <a:pt x="9" y="39"/>
                    <a:pt x="9" y="38"/>
                    <a:pt x="9" y="36"/>
                  </a:cubicBezTo>
                  <a:cubicBezTo>
                    <a:pt x="9" y="36"/>
                    <a:pt x="9" y="36"/>
                    <a:pt x="9" y="35"/>
                  </a:cubicBezTo>
                  <a:cubicBezTo>
                    <a:pt x="0" y="35"/>
                    <a:pt x="0" y="35"/>
                    <a:pt x="0" y="35"/>
                  </a:cubicBezTo>
                  <a:cubicBezTo>
                    <a:pt x="0" y="29"/>
                    <a:pt x="0" y="29"/>
                    <a:pt x="0" y="29"/>
                  </a:cubicBezTo>
                  <a:cubicBezTo>
                    <a:pt x="9" y="29"/>
                    <a:pt x="9" y="29"/>
                    <a:pt x="9" y="29"/>
                  </a:cubicBezTo>
                  <a:cubicBezTo>
                    <a:pt x="10" y="20"/>
                    <a:pt x="13" y="13"/>
                    <a:pt x="18" y="9"/>
                  </a:cubicBezTo>
                  <a:cubicBezTo>
                    <a:pt x="24" y="3"/>
                    <a:pt x="31" y="0"/>
                    <a:pt x="40" y="0"/>
                  </a:cubicBezTo>
                  <a:cubicBezTo>
                    <a:pt x="56" y="0"/>
                    <a:pt x="65" y="7"/>
                    <a:pt x="68" y="22"/>
                  </a:cubicBezTo>
                  <a:cubicBezTo>
                    <a:pt x="57" y="24"/>
                    <a:pt x="57" y="24"/>
                    <a:pt x="57" y="24"/>
                  </a:cubicBezTo>
                  <a:cubicBezTo>
                    <a:pt x="55" y="14"/>
                    <a:pt x="49" y="9"/>
                    <a:pt x="41" y="9"/>
                  </a:cubicBezTo>
                  <a:cubicBezTo>
                    <a:pt x="30" y="9"/>
                    <a:pt x="23" y="16"/>
                    <a:pt x="21" y="29"/>
                  </a:cubicBezTo>
                  <a:cubicBezTo>
                    <a:pt x="50" y="29"/>
                    <a:pt x="50" y="29"/>
                    <a:pt x="50" y="29"/>
                  </a:cubicBezTo>
                  <a:cubicBezTo>
                    <a:pt x="50" y="35"/>
                    <a:pt x="50" y="35"/>
                    <a:pt x="50" y="35"/>
                  </a:cubicBezTo>
                  <a:cubicBezTo>
                    <a:pt x="21" y="35"/>
                    <a:pt x="21" y="35"/>
                    <a:pt x="21" y="35"/>
                  </a:cubicBezTo>
                  <a:cubicBezTo>
                    <a:pt x="21" y="36"/>
                    <a:pt x="21" y="36"/>
                    <a:pt x="21" y="36"/>
                  </a:cubicBezTo>
                  <a:cubicBezTo>
                    <a:pt x="21" y="37"/>
                    <a:pt x="21" y="39"/>
                    <a:pt x="21" y="40"/>
                  </a:cubicBezTo>
                  <a:cubicBezTo>
                    <a:pt x="50" y="40"/>
                    <a:pt x="50" y="40"/>
                    <a:pt x="50" y="40"/>
                  </a:cubicBezTo>
                  <a:cubicBezTo>
                    <a:pt x="50" y="47"/>
                    <a:pt x="50" y="47"/>
                    <a:pt x="50" y="47"/>
                  </a:cubicBezTo>
                  <a:cubicBezTo>
                    <a:pt x="22" y="47"/>
                    <a:pt x="22" y="47"/>
                    <a:pt x="22" y="47"/>
                  </a:cubicBezTo>
                  <a:cubicBezTo>
                    <a:pt x="24" y="57"/>
                    <a:pt x="30" y="63"/>
                    <a:pt x="40" y="63"/>
                  </a:cubicBezTo>
                  <a:cubicBezTo>
                    <a:pt x="50" y="63"/>
                    <a:pt x="56" y="57"/>
                    <a:pt x="58"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6"/>
            <p:cNvSpPr>
              <a:spLocks noEditPoints="1"/>
            </p:cNvSpPr>
            <p:nvPr/>
          </p:nvSpPr>
          <p:spPr bwMode="auto">
            <a:xfrm>
              <a:off x="9691688" y="3465513"/>
              <a:ext cx="168275" cy="269875"/>
            </a:xfrm>
            <a:custGeom>
              <a:avLst/>
              <a:gdLst>
                <a:gd name="T0" fmla="*/ 0 w 49"/>
                <a:gd name="T1" fmla="*/ 50 h 78"/>
                <a:gd name="T2" fmla="*/ 7 w 49"/>
                <a:gd name="T3" fmla="*/ 50 h 78"/>
                <a:gd name="T4" fmla="*/ 13 w 49"/>
                <a:gd name="T5" fmla="*/ 60 h 78"/>
                <a:gd name="T6" fmla="*/ 16 w 49"/>
                <a:gd name="T7" fmla="*/ 62 h 78"/>
                <a:gd name="T8" fmla="*/ 16 w 49"/>
                <a:gd name="T9" fmla="*/ 40 h 78"/>
                <a:gd name="T10" fmla="*/ 6 w 49"/>
                <a:gd name="T11" fmla="*/ 35 h 78"/>
                <a:gd name="T12" fmla="*/ 2 w 49"/>
                <a:gd name="T13" fmla="*/ 25 h 78"/>
                <a:gd name="T14" fmla="*/ 8 w 49"/>
                <a:gd name="T15" fmla="*/ 12 h 78"/>
                <a:gd name="T16" fmla="*/ 16 w 49"/>
                <a:gd name="T17" fmla="*/ 9 h 78"/>
                <a:gd name="T18" fmla="*/ 16 w 49"/>
                <a:gd name="T19" fmla="*/ 0 h 78"/>
                <a:gd name="T20" fmla="*/ 22 w 49"/>
                <a:gd name="T21" fmla="*/ 0 h 78"/>
                <a:gd name="T22" fmla="*/ 22 w 49"/>
                <a:gd name="T23" fmla="*/ 8 h 78"/>
                <a:gd name="T24" fmla="*/ 24 w 49"/>
                <a:gd name="T25" fmla="*/ 8 h 78"/>
                <a:gd name="T26" fmla="*/ 26 w 49"/>
                <a:gd name="T27" fmla="*/ 8 h 78"/>
                <a:gd name="T28" fmla="*/ 26 w 49"/>
                <a:gd name="T29" fmla="*/ 0 h 78"/>
                <a:gd name="T30" fmla="*/ 31 w 49"/>
                <a:gd name="T31" fmla="*/ 0 h 78"/>
                <a:gd name="T32" fmla="*/ 31 w 49"/>
                <a:gd name="T33" fmla="*/ 8 h 78"/>
                <a:gd name="T34" fmla="*/ 41 w 49"/>
                <a:gd name="T35" fmla="*/ 13 h 78"/>
                <a:gd name="T36" fmla="*/ 47 w 49"/>
                <a:gd name="T37" fmla="*/ 26 h 78"/>
                <a:gd name="T38" fmla="*/ 39 w 49"/>
                <a:gd name="T39" fmla="*/ 27 h 78"/>
                <a:gd name="T40" fmla="*/ 31 w 49"/>
                <a:gd name="T41" fmla="*/ 16 h 78"/>
                <a:gd name="T42" fmla="*/ 31 w 49"/>
                <a:gd name="T43" fmla="*/ 36 h 78"/>
                <a:gd name="T44" fmla="*/ 38 w 49"/>
                <a:gd name="T45" fmla="*/ 38 h 78"/>
                <a:gd name="T46" fmla="*/ 46 w 49"/>
                <a:gd name="T47" fmla="*/ 43 h 78"/>
                <a:gd name="T48" fmla="*/ 49 w 49"/>
                <a:gd name="T49" fmla="*/ 53 h 78"/>
                <a:gd name="T50" fmla="*/ 42 w 49"/>
                <a:gd name="T51" fmla="*/ 66 h 78"/>
                <a:gd name="T52" fmla="*/ 31 w 49"/>
                <a:gd name="T53" fmla="*/ 71 h 78"/>
                <a:gd name="T54" fmla="*/ 31 w 49"/>
                <a:gd name="T55" fmla="*/ 78 h 78"/>
                <a:gd name="T56" fmla="*/ 26 w 49"/>
                <a:gd name="T57" fmla="*/ 78 h 78"/>
                <a:gd name="T58" fmla="*/ 26 w 49"/>
                <a:gd name="T59" fmla="*/ 71 h 78"/>
                <a:gd name="T60" fmla="*/ 22 w 49"/>
                <a:gd name="T61" fmla="*/ 71 h 78"/>
                <a:gd name="T62" fmla="*/ 22 w 49"/>
                <a:gd name="T63" fmla="*/ 78 h 78"/>
                <a:gd name="T64" fmla="*/ 16 w 49"/>
                <a:gd name="T65" fmla="*/ 78 h 78"/>
                <a:gd name="T66" fmla="*/ 16 w 49"/>
                <a:gd name="T67" fmla="*/ 70 h 78"/>
                <a:gd name="T68" fmla="*/ 7 w 49"/>
                <a:gd name="T69" fmla="*/ 65 h 78"/>
                <a:gd name="T70" fmla="*/ 0 w 49"/>
                <a:gd name="T71" fmla="*/ 50 h 78"/>
                <a:gd name="T72" fmla="*/ 22 w 49"/>
                <a:gd name="T73" fmla="*/ 64 h 78"/>
                <a:gd name="T74" fmla="*/ 26 w 49"/>
                <a:gd name="T75" fmla="*/ 64 h 78"/>
                <a:gd name="T76" fmla="*/ 26 w 49"/>
                <a:gd name="T77" fmla="*/ 42 h 78"/>
                <a:gd name="T78" fmla="*/ 22 w 49"/>
                <a:gd name="T79" fmla="*/ 42 h 78"/>
                <a:gd name="T80" fmla="*/ 22 w 49"/>
                <a:gd name="T81" fmla="*/ 42 h 78"/>
                <a:gd name="T82" fmla="*/ 22 w 49"/>
                <a:gd name="T83" fmla="*/ 64 h 78"/>
                <a:gd name="T84" fmla="*/ 31 w 49"/>
                <a:gd name="T85" fmla="*/ 63 h 78"/>
                <a:gd name="T86" fmla="*/ 37 w 49"/>
                <a:gd name="T87" fmla="*/ 61 h 78"/>
                <a:gd name="T88" fmla="*/ 41 w 49"/>
                <a:gd name="T89" fmla="*/ 53 h 78"/>
                <a:gd name="T90" fmla="*/ 37 w 49"/>
                <a:gd name="T91" fmla="*/ 47 h 78"/>
                <a:gd name="T92" fmla="*/ 31 w 49"/>
                <a:gd name="T93" fmla="*/ 44 h 78"/>
                <a:gd name="T94" fmla="*/ 31 w 49"/>
                <a:gd name="T95" fmla="*/ 63 h 78"/>
                <a:gd name="T96" fmla="*/ 26 w 49"/>
                <a:gd name="T97" fmla="*/ 15 h 78"/>
                <a:gd name="T98" fmla="*/ 24 w 49"/>
                <a:gd name="T99" fmla="*/ 15 h 78"/>
                <a:gd name="T100" fmla="*/ 22 w 49"/>
                <a:gd name="T101" fmla="*/ 15 h 78"/>
                <a:gd name="T102" fmla="*/ 22 w 49"/>
                <a:gd name="T103" fmla="*/ 33 h 78"/>
                <a:gd name="T104" fmla="*/ 25 w 49"/>
                <a:gd name="T105" fmla="*/ 34 h 78"/>
                <a:gd name="T106" fmla="*/ 26 w 49"/>
                <a:gd name="T107" fmla="*/ 34 h 78"/>
                <a:gd name="T108" fmla="*/ 26 w 49"/>
                <a:gd name="T109" fmla="*/ 15 h 78"/>
                <a:gd name="T110" fmla="*/ 16 w 49"/>
                <a:gd name="T111" fmla="*/ 16 h 78"/>
                <a:gd name="T112" fmla="*/ 10 w 49"/>
                <a:gd name="T113" fmla="*/ 24 h 78"/>
                <a:gd name="T114" fmla="*/ 13 w 49"/>
                <a:gd name="T115" fmla="*/ 30 h 78"/>
                <a:gd name="T116" fmla="*/ 16 w 49"/>
                <a:gd name="T117" fmla="*/ 31 h 78"/>
                <a:gd name="T118" fmla="*/ 16 w 49"/>
                <a:gd name="T119"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 h="78">
                  <a:moveTo>
                    <a:pt x="0" y="50"/>
                  </a:moveTo>
                  <a:cubicBezTo>
                    <a:pt x="7" y="50"/>
                    <a:pt x="7" y="50"/>
                    <a:pt x="7" y="50"/>
                  </a:cubicBezTo>
                  <a:cubicBezTo>
                    <a:pt x="8" y="55"/>
                    <a:pt x="10" y="58"/>
                    <a:pt x="13" y="60"/>
                  </a:cubicBezTo>
                  <a:cubicBezTo>
                    <a:pt x="14" y="61"/>
                    <a:pt x="15" y="61"/>
                    <a:pt x="16" y="62"/>
                  </a:cubicBezTo>
                  <a:cubicBezTo>
                    <a:pt x="16" y="40"/>
                    <a:pt x="16" y="40"/>
                    <a:pt x="16" y="40"/>
                  </a:cubicBezTo>
                  <a:cubicBezTo>
                    <a:pt x="11" y="38"/>
                    <a:pt x="8" y="37"/>
                    <a:pt x="6" y="35"/>
                  </a:cubicBezTo>
                  <a:cubicBezTo>
                    <a:pt x="4" y="32"/>
                    <a:pt x="2" y="28"/>
                    <a:pt x="2" y="25"/>
                  </a:cubicBezTo>
                  <a:cubicBezTo>
                    <a:pt x="2" y="19"/>
                    <a:pt x="4" y="15"/>
                    <a:pt x="8" y="12"/>
                  </a:cubicBezTo>
                  <a:cubicBezTo>
                    <a:pt x="11" y="11"/>
                    <a:pt x="13" y="9"/>
                    <a:pt x="16" y="9"/>
                  </a:cubicBezTo>
                  <a:cubicBezTo>
                    <a:pt x="16" y="0"/>
                    <a:pt x="16" y="0"/>
                    <a:pt x="16" y="0"/>
                  </a:cubicBezTo>
                  <a:cubicBezTo>
                    <a:pt x="22" y="0"/>
                    <a:pt x="22" y="0"/>
                    <a:pt x="22" y="0"/>
                  </a:cubicBezTo>
                  <a:cubicBezTo>
                    <a:pt x="22" y="8"/>
                    <a:pt x="22" y="8"/>
                    <a:pt x="22" y="8"/>
                  </a:cubicBezTo>
                  <a:cubicBezTo>
                    <a:pt x="22" y="8"/>
                    <a:pt x="23" y="8"/>
                    <a:pt x="24" y="8"/>
                  </a:cubicBezTo>
                  <a:cubicBezTo>
                    <a:pt x="24" y="8"/>
                    <a:pt x="25" y="8"/>
                    <a:pt x="26" y="8"/>
                  </a:cubicBezTo>
                  <a:cubicBezTo>
                    <a:pt x="26" y="0"/>
                    <a:pt x="26" y="0"/>
                    <a:pt x="26" y="0"/>
                  </a:cubicBezTo>
                  <a:cubicBezTo>
                    <a:pt x="31" y="0"/>
                    <a:pt x="31" y="0"/>
                    <a:pt x="31" y="0"/>
                  </a:cubicBezTo>
                  <a:cubicBezTo>
                    <a:pt x="31" y="8"/>
                    <a:pt x="31" y="8"/>
                    <a:pt x="31" y="8"/>
                  </a:cubicBezTo>
                  <a:cubicBezTo>
                    <a:pt x="35" y="9"/>
                    <a:pt x="38" y="11"/>
                    <a:pt x="41" y="13"/>
                  </a:cubicBezTo>
                  <a:cubicBezTo>
                    <a:pt x="45" y="16"/>
                    <a:pt x="47" y="21"/>
                    <a:pt x="47" y="26"/>
                  </a:cubicBezTo>
                  <a:cubicBezTo>
                    <a:pt x="39" y="27"/>
                    <a:pt x="39" y="27"/>
                    <a:pt x="39" y="27"/>
                  </a:cubicBezTo>
                  <a:cubicBezTo>
                    <a:pt x="38" y="21"/>
                    <a:pt x="36" y="18"/>
                    <a:pt x="31" y="16"/>
                  </a:cubicBezTo>
                  <a:cubicBezTo>
                    <a:pt x="31" y="36"/>
                    <a:pt x="31" y="36"/>
                    <a:pt x="31" y="36"/>
                  </a:cubicBezTo>
                  <a:cubicBezTo>
                    <a:pt x="34" y="36"/>
                    <a:pt x="36" y="37"/>
                    <a:pt x="38" y="38"/>
                  </a:cubicBezTo>
                  <a:cubicBezTo>
                    <a:pt x="41" y="39"/>
                    <a:pt x="43" y="41"/>
                    <a:pt x="46" y="43"/>
                  </a:cubicBezTo>
                  <a:cubicBezTo>
                    <a:pt x="48" y="46"/>
                    <a:pt x="49" y="49"/>
                    <a:pt x="49" y="53"/>
                  </a:cubicBezTo>
                  <a:cubicBezTo>
                    <a:pt x="49" y="59"/>
                    <a:pt x="46" y="63"/>
                    <a:pt x="42" y="66"/>
                  </a:cubicBezTo>
                  <a:cubicBezTo>
                    <a:pt x="39" y="69"/>
                    <a:pt x="35" y="70"/>
                    <a:pt x="31" y="71"/>
                  </a:cubicBezTo>
                  <a:cubicBezTo>
                    <a:pt x="31" y="78"/>
                    <a:pt x="31" y="78"/>
                    <a:pt x="31" y="78"/>
                  </a:cubicBezTo>
                  <a:cubicBezTo>
                    <a:pt x="26" y="78"/>
                    <a:pt x="26" y="78"/>
                    <a:pt x="26" y="78"/>
                  </a:cubicBezTo>
                  <a:cubicBezTo>
                    <a:pt x="26" y="71"/>
                    <a:pt x="26" y="71"/>
                    <a:pt x="26" y="71"/>
                  </a:cubicBezTo>
                  <a:cubicBezTo>
                    <a:pt x="24" y="71"/>
                    <a:pt x="23" y="71"/>
                    <a:pt x="22" y="71"/>
                  </a:cubicBezTo>
                  <a:cubicBezTo>
                    <a:pt x="22" y="78"/>
                    <a:pt x="22" y="78"/>
                    <a:pt x="22" y="78"/>
                  </a:cubicBezTo>
                  <a:cubicBezTo>
                    <a:pt x="16" y="78"/>
                    <a:pt x="16" y="78"/>
                    <a:pt x="16" y="78"/>
                  </a:cubicBezTo>
                  <a:cubicBezTo>
                    <a:pt x="16" y="70"/>
                    <a:pt x="16" y="70"/>
                    <a:pt x="16" y="70"/>
                  </a:cubicBezTo>
                  <a:cubicBezTo>
                    <a:pt x="12" y="69"/>
                    <a:pt x="9" y="67"/>
                    <a:pt x="7" y="65"/>
                  </a:cubicBezTo>
                  <a:cubicBezTo>
                    <a:pt x="2" y="61"/>
                    <a:pt x="0" y="56"/>
                    <a:pt x="0" y="50"/>
                  </a:cubicBezTo>
                  <a:close/>
                  <a:moveTo>
                    <a:pt x="22" y="64"/>
                  </a:moveTo>
                  <a:cubicBezTo>
                    <a:pt x="23" y="64"/>
                    <a:pt x="24" y="64"/>
                    <a:pt x="26" y="64"/>
                  </a:cubicBezTo>
                  <a:cubicBezTo>
                    <a:pt x="26" y="42"/>
                    <a:pt x="26" y="42"/>
                    <a:pt x="26" y="42"/>
                  </a:cubicBezTo>
                  <a:cubicBezTo>
                    <a:pt x="24" y="42"/>
                    <a:pt x="23" y="42"/>
                    <a:pt x="22" y="42"/>
                  </a:cubicBezTo>
                  <a:cubicBezTo>
                    <a:pt x="22" y="42"/>
                    <a:pt x="22" y="42"/>
                    <a:pt x="22" y="42"/>
                  </a:cubicBezTo>
                  <a:cubicBezTo>
                    <a:pt x="22" y="64"/>
                    <a:pt x="22" y="64"/>
                    <a:pt x="22" y="64"/>
                  </a:cubicBezTo>
                  <a:close/>
                  <a:moveTo>
                    <a:pt x="31" y="63"/>
                  </a:moveTo>
                  <a:cubicBezTo>
                    <a:pt x="34" y="63"/>
                    <a:pt x="36" y="62"/>
                    <a:pt x="37" y="61"/>
                  </a:cubicBezTo>
                  <a:cubicBezTo>
                    <a:pt x="40" y="59"/>
                    <a:pt x="41" y="56"/>
                    <a:pt x="41" y="53"/>
                  </a:cubicBezTo>
                  <a:cubicBezTo>
                    <a:pt x="41" y="51"/>
                    <a:pt x="40" y="48"/>
                    <a:pt x="37" y="47"/>
                  </a:cubicBezTo>
                  <a:cubicBezTo>
                    <a:pt x="36" y="46"/>
                    <a:pt x="34" y="45"/>
                    <a:pt x="31" y="44"/>
                  </a:cubicBezTo>
                  <a:cubicBezTo>
                    <a:pt x="31" y="63"/>
                    <a:pt x="31" y="63"/>
                    <a:pt x="31" y="63"/>
                  </a:cubicBezTo>
                  <a:close/>
                  <a:moveTo>
                    <a:pt x="26" y="15"/>
                  </a:moveTo>
                  <a:cubicBezTo>
                    <a:pt x="25" y="15"/>
                    <a:pt x="25" y="15"/>
                    <a:pt x="24" y="15"/>
                  </a:cubicBezTo>
                  <a:cubicBezTo>
                    <a:pt x="23" y="15"/>
                    <a:pt x="22" y="15"/>
                    <a:pt x="22" y="15"/>
                  </a:cubicBezTo>
                  <a:cubicBezTo>
                    <a:pt x="22" y="33"/>
                    <a:pt x="22" y="33"/>
                    <a:pt x="22" y="33"/>
                  </a:cubicBezTo>
                  <a:cubicBezTo>
                    <a:pt x="23" y="33"/>
                    <a:pt x="24" y="34"/>
                    <a:pt x="25" y="34"/>
                  </a:cubicBezTo>
                  <a:cubicBezTo>
                    <a:pt x="25" y="34"/>
                    <a:pt x="25" y="34"/>
                    <a:pt x="26" y="34"/>
                  </a:cubicBezTo>
                  <a:cubicBezTo>
                    <a:pt x="26" y="15"/>
                    <a:pt x="26" y="15"/>
                    <a:pt x="26" y="15"/>
                  </a:cubicBezTo>
                  <a:close/>
                  <a:moveTo>
                    <a:pt x="16" y="16"/>
                  </a:moveTo>
                  <a:cubicBezTo>
                    <a:pt x="12" y="17"/>
                    <a:pt x="10" y="20"/>
                    <a:pt x="10" y="24"/>
                  </a:cubicBezTo>
                  <a:cubicBezTo>
                    <a:pt x="10" y="27"/>
                    <a:pt x="11" y="28"/>
                    <a:pt x="13" y="30"/>
                  </a:cubicBezTo>
                  <a:cubicBezTo>
                    <a:pt x="14" y="30"/>
                    <a:pt x="15" y="31"/>
                    <a:pt x="16" y="31"/>
                  </a:cubicBezTo>
                  <a:cubicBezTo>
                    <a:pt x="16" y="16"/>
                    <a:pt x="16" y="16"/>
                    <a:pt x="1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88621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187624" y="1347614"/>
            <a:ext cx="3954018" cy="830997"/>
          </a:xfrm>
          <a:prstGeom prst="rect">
            <a:avLst/>
          </a:prstGeom>
          <a:noFill/>
        </p:spPr>
        <p:txBody>
          <a:bodyPr wrap="square" rtlCol="0">
            <a:spAutoFit/>
          </a:bodyPr>
          <a:lstStyle/>
          <a:p>
            <a:pPr algn="ctr"/>
            <a:r>
              <a:rPr lang="zh-CN" altLang="en-US" sz="4800" dirty="0" smtClean="0">
                <a:solidFill>
                  <a:srgbClr val="B25538"/>
                </a:solidFill>
                <a:latin typeface="+mj-ea"/>
                <a:ea typeface="+mj-ea"/>
              </a:rPr>
              <a:t>感谢您的聆听</a:t>
            </a:r>
            <a:endParaRPr lang="zh-CN" altLang="en-US" sz="4800" dirty="0">
              <a:solidFill>
                <a:srgbClr val="B25538"/>
              </a:solidFill>
              <a:latin typeface="+mj-ea"/>
              <a:ea typeface="+mj-ea"/>
            </a:endParaRPr>
          </a:p>
        </p:txBody>
      </p:sp>
      <p:sp>
        <p:nvSpPr>
          <p:cNvPr id="2" name="文本框 1"/>
          <p:cNvSpPr txBox="1"/>
          <p:nvPr/>
        </p:nvSpPr>
        <p:spPr>
          <a:xfrm>
            <a:off x="2627784" y="3435846"/>
            <a:ext cx="5328592" cy="1200329"/>
          </a:xfrm>
          <a:prstGeom prst="rect">
            <a:avLst/>
          </a:prstGeom>
          <a:noFill/>
        </p:spPr>
        <p:txBody>
          <a:bodyPr wrap="square" rtlCol="0">
            <a:spAutoFit/>
          </a:bodyPr>
          <a:lstStyle/>
          <a:p>
            <a:r>
              <a:rPr lang="zh-CN" altLang="en-US" sz="2400" dirty="0">
                <a:solidFill>
                  <a:srgbClr val="B25538"/>
                </a:solidFill>
                <a:latin typeface="+mj-ea"/>
                <a:ea typeface="+mj-ea"/>
              </a:rPr>
              <a:t>不只是</a:t>
            </a:r>
            <a:r>
              <a:rPr lang="en-US" altLang="zh-CN" sz="2400" dirty="0">
                <a:solidFill>
                  <a:srgbClr val="B25538"/>
                </a:solidFill>
                <a:latin typeface="+mj-ea"/>
                <a:ea typeface="+mj-ea"/>
              </a:rPr>
              <a:t>spring cloud </a:t>
            </a:r>
          </a:p>
          <a:p>
            <a:r>
              <a:rPr lang="en-US" altLang="zh-CN" sz="2400" dirty="0">
                <a:solidFill>
                  <a:srgbClr val="B25538"/>
                </a:solidFill>
                <a:latin typeface="+mj-ea"/>
                <a:ea typeface="+mj-ea"/>
              </a:rPr>
              <a:t>	</a:t>
            </a:r>
            <a:r>
              <a:rPr lang="en-US" altLang="zh-CN" sz="2400" dirty="0" err="1">
                <a:solidFill>
                  <a:srgbClr val="B25538"/>
                </a:solidFill>
                <a:latin typeface="+mj-ea"/>
                <a:ea typeface="+mj-ea"/>
              </a:rPr>
              <a:t>Docker</a:t>
            </a:r>
            <a:r>
              <a:rPr lang="zh-CN" altLang="en-US" sz="2400" dirty="0">
                <a:solidFill>
                  <a:srgbClr val="B25538"/>
                </a:solidFill>
                <a:latin typeface="+mj-ea"/>
                <a:ea typeface="+mj-ea"/>
              </a:rPr>
              <a:t>、</a:t>
            </a:r>
            <a:r>
              <a:rPr lang="en-US" altLang="zh-CN" sz="2400" dirty="0">
                <a:solidFill>
                  <a:srgbClr val="B25538"/>
                </a:solidFill>
                <a:latin typeface="+mj-ea"/>
                <a:ea typeface="+mj-ea"/>
              </a:rPr>
              <a:t>k8s</a:t>
            </a:r>
            <a:r>
              <a:rPr lang="zh-CN" altLang="en-US" sz="2400" dirty="0">
                <a:solidFill>
                  <a:srgbClr val="B25538"/>
                </a:solidFill>
                <a:latin typeface="+mj-ea"/>
                <a:ea typeface="+mj-ea"/>
              </a:rPr>
              <a:t>、</a:t>
            </a:r>
            <a:r>
              <a:rPr lang="en-US" altLang="zh-CN" sz="2400" dirty="0">
                <a:solidFill>
                  <a:srgbClr val="B25538"/>
                </a:solidFill>
                <a:latin typeface="+mj-ea"/>
                <a:ea typeface="+mj-ea"/>
              </a:rPr>
              <a:t>Service </a:t>
            </a:r>
            <a:r>
              <a:rPr lang="en-US" altLang="zh-CN" sz="2400" dirty="0" smtClean="0">
                <a:solidFill>
                  <a:srgbClr val="B25538"/>
                </a:solidFill>
                <a:latin typeface="+mj-ea"/>
                <a:ea typeface="+mj-ea"/>
              </a:rPr>
              <a:t>Mesh</a:t>
            </a:r>
          </a:p>
          <a:p>
            <a:r>
              <a:rPr lang="en-US" altLang="zh-CN" sz="2400" dirty="0">
                <a:solidFill>
                  <a:srgbClr val="B25538"/>
                </a:solidFill>
                <a:latin typeface="+mj-ea"/>
                <a:ea typeface="+mj-ea"/>
              </a:rPr>
              <a:t> </a:t>
            </a:r>
            <a:r>
              <a:rPr lang="en-US" altLang="zh-CN" sz="2400" dirty="0" smtClean="0">
                <a:solidFill>
                  <a:srgbClr val="B25538"/>
                </a:solidFill>
                <a:latin typeface="+mj-ea"/>
                <a:ea typeface="+mj-ea"/>
              </a:rPr>
              <a:t>  </a:t>
            </a:r>
            <a:r>
              <a:rPr lang="zh-CN" altLang="en-US" sz="2400" dirty="0" smtClean="0">
                <a:solidFill>
                  <a:srgbClr val="B25538"/>
                </a:solidFill>
                <a:latin typeface="+mj-ea"/>
                <a:ea typeface="+mj-ea"/>
              </a:rPr>
              <a:t>未完待续</a:t>
            </a:r>
            <a:endParaRPr lang="zh-CN" altLang="en-US" sz="2400" dirty="0">
              <a:solidFill>
                <a:srgbClr val="B25538"/>
              </a:solidFill>
              <a:latin typeface="+mj-ea"/>
              <a:ea typeface="+mj-ea"/>
            </a:endParaRPr>
          </a:p>
        </p:txBody>
      </p:sp>
    </p:spTree>
    <p:extLst>
      <p:ext uri="{BB962C8B-B14F-4D97-AF65-F5344CB8AC3E}">
        <p14:creationId xmlns:p14="http://schemas.microsoft.com/office/powerpoint/2010/main" val="257286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肘形连接符 24"/>
          <p:cNvCxnSpPr/>
          <p:nvPr/>
        </p:nvCxnSpPr>
        <p:spPr>
          <a:xfrm flipV="1">
            <a:off x="1543684" y="807389"/>
            <a:ext cx="5831257" cy="828257"/>
          </a:xfrm>
          <a:prstGeom prst="bentConnector3">
            <a:avLst>
              <a:gd name="adj1" fmla="val 222"/>
            </a:avLst>
          </a:prstGeom>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a:off x="1543684" y="3328012"/>
            <a:ext cx="5831257" cy="1249791"/>
          </a:xfrm>
          <a:prstGeom prst="bentConnector3">
            <a:avLst>
              <a:gd name="adj1" fmla="val 40"/>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74941" y="794510"/>
            <a:ext cx="0" cy="3783293"/>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5969172" y="3210458"/>
            <a:ext cx="979092" cy="1077001"/>
            <a:chOff x="6721475" y="195263"/>
            <a:chExt cx="746125" cy="746125"/>
          </a:xfrm>
          <a:solidFill>
            <a:schemeClr val="accent1">
              <a:lumMod val="75000"/>
              <a:alpha val="80000"/>
            </a:schemeClr>
          </a:solidFill>
        </p:grpSpPr>
        <p:sp>
          <p:nvSpPr>
            <p:cNvPr id="29" name="Freeform 19"/>
            <p:cNvSpPr>
              <a:spLocks noEditPoints="1"/>
            </p:cNvSpPr>
            <p:nvPr/>
          </p:nvSpPr>
          <p:spPr bwMode="auto">
            <a:xfrm>
              <a:off x="6721475" y="195263"/>
              <a:ext cx="746125" cy="746125"/>
            </a:xfrm>
            <a:custGeom>
              <a:avLst/>
              <a:gdLst>
                <a:gd name="T0" fmla="*/ 2 w 470"/>
                <a:gd name="T1" fmla="*/ 212 h 470"/>
                <a:gd name="T2" fmla="*/ 20 w 470"/>
                <a:gd name="T3" fmla="*/ 144 h 470"/>
                <a:gd name="T4" fmla="*/ 54 w 470"/>
                <a:gd name="T5" fmla="*/ 86 h 470"/>
                <a:gd name="T6" fmla="*/ 104 w 470"/>
                <a:gd name="T7" fmla="*/ 40 h 470"/>
                <a:gd name="T8" fmla="*/ 166 w 470"/>
                <a:gd name="T9" fmla="*/ 10 h 470"/>
                <a:gd name="T10" fmla="*/ 236 w 470"/>
                <a:gd name="T11" fmla="*/ 0 h 470"/>
                <a:gd name="T12" fmla="*/ 260 w 470"/>
                <a:gd name="T13" fmla="*/ 2 h 470"/>
                <a:gd name="T14" fmla="*/ 328 w 470"/>
                <a:gd name="T15" fmla="*/ 18 h 470"/>
                <a:gd name="T16" fmla="*/ 386 w 470"/>
                <a:gd name="T17" fmla="*/ 54 h 470"/>
                <a:gd name="T18" fmla="*/ 430 w 470"/>
                <a:gd name="T19" fmla="*/ 104 h 470"/>
                <a:gd name="T20" fmla="*/ 460 w 470"/>
                <a:gd name="T21" fmla="*/ 166 h 470"/>
                <a:gd name="T22" fmla="*/ 470 w 470"/>
                <a:gd name="T23" fmla="*/ 236 h 470"/>
                <a:gd name="T24" fmla="*/ 470 w 470"/>
                <a:gd name="T25" fmla="*/ 260 h 470"/>
                <a:gd name="T26" fmla="*/ 452 w 470"/>
                <a:gd name="T27" fmla="*/ 326 h 470"/>
                <a:gd name="T28" fmla="*/ 416 w 470"/>
                <a:gd name="T29" fmla="*/ 384 h 470"/>
                <a:gd name="T30" fmla="*/ 368 w 470"/>
                <a:gd name="T31" fmla="*/ 430 h 470"/>
                <a:gd name="T32" fmla="*/ 306 w 470"/>
                <a:gd name="T33" fmla="*/ 460 h 470"/>
                <a:gd name="T34" fmla="*/ 236 w 470"/>
                <a:gd name="T35" fmla="*/ 470 h 470"/>
                <a:gd name="T36" fmla="*/ 212 w 470"/>
                <a:gd name="T37" fmla="*/ 468 h 470"/>
                <a:gd name="T38" fmla="*/ 144 w 470"/>
                <a:gd name="T39" fmla="*/ 452 h 470"/>
                <a:gd name="T40" fmla="*/ 86 w 470"/>
                <a:gd name="T41" fmla="*/ 416 h 470"/>
                <a:gd name="T42" fmla="*/ 40 w 470"/>
                <a:gd name="T43" fmla="*/ 366 h 470"/>
                <a:gd name="T44" fmla="*/ 12 w 470"/>
                <a:gd name="T45" fmla="*/ 306 h 470"/>
                <a:gd name="T46" fmla="*/ 0 w 470"/>
                <a:gd name="T47" fmla="*/ 236 h 470"/>
                <a:gd name="T48" fmla="*/ 28 w 470"/>
                <a:gd name="T49" fmla="*/ 236 h 470"/>
                <a:gd name="T50" fmla="*/ 38 w 470"/>
                <a:gd name="T51" fmla="*/ 296 h 470"/>
                <a:gd name="T52" fmla="*/ 64 w 470"/>
                <a:gd name="T53" fmla="*/ 352 h 470"/>
                <a:gd name="T54" fmla="*/ 104 w 470"/>
                <a:gd name="T55" fmla="*/ 396 h 470"/>
                <a:gd name="T56" fmla="*/ 156 w 470"/>
                <a:gd name="T57" fmla="*/ 426 h 470"/>
                <a:gd name="T58" fmla="*/ 214 w 470"/>
                <a:gd name="T59" fmla="*/ 442 h 470"/>
                <a:gd name="T60" fmla="*/ 236 w 470"/>
                <a:gd name="T61" fmla="*/ 442 h 470"/>
                <a:gd name="T62" fmla="*/ 298 w 470"/>
                <a:gd name="T63" fmla="*/ 434 h 470"/>
                <a:gd name="T64" fmla="*/ 352 w 470"/>
                <a:gd name="T65" fmla="*/ 408 h 470"/>
                <a:gd name="T66" fmla="*/ 396 w 470"/>
                <a:gd name="T67" fmla="*/ 368 h 470"/>
                <a:gd name="T68" fmla="*/ 426 w 470"/>
                <a:gd name="T69" fmla="*/ 316 h 470"/>
                <a:gd name="T70" fmla="*/ 442 w 470"/>
                <a:gd name="T71" fmla="*/ 256 h 470"/>
                <a:gd name="T72" fmla="*/ 444 w 470"/>
                <a:gd name="T73" fmla="*/ 236 h 470"/>
                <a:gd name="T74" fmla="*/ 434 w 470"/>
                <a:gd name="T75" fmla="*/ 174 h 470"/>
                <a:gd name="T76" fmla="*/ 408 w 470"/>
                <a:gd name="T77" fmla="*/ 120 h 470"/>
                <a:gd name="T78" fmla="*/ 368 w 470"/>
                <a:gd name="T79" fmla="*/ 76 h 470"/>
                <a:gd name="T80" fmla="*/ 316 w 470"/>
                <a:gd name="T81" fmla="*/ 44 h 470"/>
                <a:gd name="T82" fmla="*/ 256 w 470"/>
                <a:gd name="T83" fmla="*/ 30 h 470"/>
                <a:gd name="T84" fmla="*/ 236 w 470"/>
                <a:gd name="T85" fmla="*/ 28 h 470"/>
                <a:gd name="T86" fmla="*/ 174 w 470"/>
                <a:gd name="T87" fmla="*/ 38 h 470"/>
                <a:gd name="T88" fmla="*/ 120 w 470"/>
                <a:gd name="T89" fmla="*/ 64 h 470"/>
                <a:gd name="T90" fmla="*/ 76 w 470"/>
                <a:gd name="T91" fmla="*/ 104 h 470"/>
                <a:gd name="T92" fmla="*/ 44 w 470"/>
                <a:gd name="T93" fmla="*/ 154 h 470"/>
                <a:gd name="T94" fmla="*/ 30 w 470"/>
                <a:gd name="T95" fmla="*/ 21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0" h="470">
                  <a:moveTo>
                    <a:pt x="0" y="236"/>
                  </a:moveTo>
                  <a:lnTo>
                    <a:pt x="0" y="236"/>
                  </a:lnTo>
                  <a:lnTo>
                    <a:pt x="2" y="212"/>
                  </a:lnTo>
                  <a:lnTo>
                    <a:pt x="6" y="188"/>
                  </a:lnTo>
                  <a:lnTo>
                    <a:pt x="12" y="166"/>
                  </a:lnTo>
                  <a:lnTo>
                    <a:pt x="20" y="144"/>
                  </a:lnTo>
                  <a:lnTo>
                    <a:pt x="30" y="124"/>
                  </a:lnTo>
                  <a:lnTo>
                    <a:pt x="40" y="104"/>
                  </a:lnTo>
                  <a:lnTo>
                    <a:pt x="54" y="86"/>
                  </a:lnTo>
                  <a:lnTo>
                    <a:pt x="70" y="70"/>
                  </a:lnTo>
                  <a:lnTo>
                    <a:pt x="86" y="54"/>
                  </a:lnTo>
                  <a:lnTo>
                    <a:pt x="104" y="40"/>
                  </a:lnTo>
                  <a:lnTo>
                    <a:pt x="124" y="28"/>
                  </a:lnTo>
                  <a:lnTo>
                    <a:pt x="144" y="18"/>
                  </a:lnTo>
                  <a:lnTo>
                    <a:pt x="166" y="10"/>
                  </a:lnTo>
                  <a:lnTo>
                    <a:pt x="188" y="6"/>
                  </a:lnTo>
                  <a:lnTo>
                    <a:pt x="212" y="2"/>
                  </a:lnTo>
                  <a:lnTo>
                    <a:pt x="236" y="0"/>
                  </a:lnTo>
                  <a:lnTo>
                    <a:pt x="236" y="0"/>
                  </a:lnTo>
                  <a:lnTo>
                    <a:pt x="236" y="0"/>
                  </a:lnTo>
                  <a:lnTo>
                    <a:pt x="260" y="2"/>
                  </a:lnTo>
                  <a:lnTo>
                    <a:pt x="284" y="6"/>
                  </a:lnTo>
                  <a:lnTo>
                    <a:pt x="306" y="10"/>
                  </a:lnTo>
                  <a:lnTo>
                    <a:pt x="328" y="18"/>
                  </a:lnTo>
                  <a:lnTo>
                    <a:pt x="348" y="28"/>
                  </a:lnTo>
                  <a:lnTo>
                    <a:pt x="368" y="40"/>
                  </a:lnTo>
                  <a:lnTo>
                    <a:pt x="386" y="54"/>
                  </a:lnTo>
                  <a:lnTo>
                    <a:pt x="402" y="70"/>
                  </a:lnTo>
                  <a:lnTo>
                    <a:pt x="416" y="86"/>
                  </a:lnTo>
                  <a:lnTo>
                    <a:pt x="430" y="104"/>
                  </a:lnTo>
                  <a:lnTo>
                    <a:pt x="442" y="124"/>
                  </a:lnTo>
                  <a:lnTo>
                    <a:pt x="452" y="144"/>
                  </a:lnTo>
                  <a:lnTo>
                    <a:pt x="460" y="166"/>
                  </a:lnTo>
                  <a:lnTo>
                    <a:pt x="466" y="188"/>
                  </a:lnTo>
                  <a:lnTo>
                    <a:pt x="470" y="212"/>
                  </a:lnTo>
                  <a:lnTo>
                    <a:pt x="470" y="236"/>
                  </a:lnTo>
                  <a:lnTo>
                    <a:pt x="470" y="236"/>
                  </a:lnTo>
                  <a:lnTo>
                    <a:pt x="470" y="236"/>
                  </a:lnTo>
                  <a:lnTo>
                    <a:pt x="470" y="260"/>
                  </a:lnTo>
                  <a:lnTo>
                    <a:pt x="466" y="282"/>
                  </a:lnTo>
                  <a:lnTo>
                    <a:pt x="460" y="306"/>
                  </a:lnTo>
                  <a:lnTo>
                    <a:pt x="452" y="326"/>
                  </a:lnTo>
                  <a:lnTo>
                    <a:pt x="442" y="348"/>
                  </a:lnTo>
                  <a:lnTo>
                    <a:pt x="430" y="366"/>
                  </a:lnTo>
                  <a:lnTo>
                    <a:pt x="416" y="384"/>
                  </a:lnTo>
                  <a:lnTo>
                    <a:pt x="402" y="402"/>
                  </a:lnTo>
                  <a:lnTo>
                    <a:pt x="386" y="416"/>
                  </a:lnTo>
                  <a:lnTo>
                    <a:pt x="368" y="430"/>
                  </a:lnTo>
                  <a:lnTo>
                    <a:pt x="348" y="442"/>
                  </a:lnTo>
                  <a:lnTo>
                    <a:pt x="328" y="452"/>
                  </a:lnTo>
                  <a:lnTo>
                    <a:pt x="306" y="460"/>
                  </a:lnTo>
                  <a:lnTo>
                    <a:pt x="284" y="466"/>
                  </a:lnTo>
                  <a:lnTo>
                    <a:pt x="260" y="468"/>
                  </a:lnTo>
                  <a:lnTo>
                    <a:pt x="236" y="470"/>
                  </a:lnTo>
                  <a:lnTo>
                    <a:pt x="236" y="470"/>
                  </a:lnTo>
                  <a:lnTo>
                    <a:pt x="236" y="470"/>
                  </a:lnTo>
                  <a:lnTo>
                    <a:pt x="212" y="468"/>
                  </a:lnTo>
                  <a:lnTo>
                    <a:pt x="188" y="466"/>
                  </a:lnTo>
                  <a:lnTo>
                    <a:pt x="166" y="460"/>
                  </a:lnTo>
                  <a:lnTo>
                    <a:pt x="144" y="452"/>
                  </a:lnTo>
                  <a:lnTo>
                    <a:pt x="124" y="442"/>
                  </a:lnTo>
                  <a:lnTo>
                    <a:pt x="104" y="430"/>
                  </a:lnTo>
                  <a:lnTo>
                    <a:pt x="86" y="416"/>
                  </a:lnTo>
                  <a:lnTo>
                    <a:pt x="70" y="402"/>
                  </a:lnTo>
                  <a:lnTo>
                    <a:pt x="54" y="384"/>
                  </a:lnTo>
                  <a:lnTo>
                    <a:pt x="40" y="366"/>
                  </a:lnTo>
                  <a:lnTo>
                    <a:pt x="30" y="348"/>
                  </a:lnTo>
                  <a:lnTo>
                    <a:pt x="20" y="326"/>
                  </a:lnTo>
                  <a:lnTo>
                    <a:pt x="12" y="306"/>
                  </a:lnTo>
                  <a:lnTo>
                    <a:pt x="6" y="282"/>
                  </a:lnTo>
                  <a:lnTo>
                    <a:pt x="2" y="260"/>
                  </a:lnTo>
                  <a:lnTo>
                    <a:pt x="0" y="236"/>
                  </a:lnTo>
                  <a:lnTo>
                    <a:pt x="0" y="236"/>
                  </a:lnTo>
                  <a:close/>
                  <a:moveTo>
                    <a:pt x="28" y="236"/>
                  </a:moveTo>
                  <a:lnTo>
                    <a:pt x="28" y="236"/>
                  </a:lnTo>
                  <a:lnTo>
                    <a:pt x="30" y="256"/>
                  </a:lnTo>
                  <a:lnTo>
                    <a:pt x="32" y="278"/>
                  </a:lnTo>
                  <a:lnTo>
                    <a:pt x="38" y="296"/>
                  </a:lnTo>
                  <a:lnTo>
                    <a:pt x="44" y="316"/>
                  </a:lnTo>
                  <a:lnTo>
                    <a:pt x="54" y="334"/>
                  </a:lnTo>
                  <a:lnTo>
                    <a:pt x="64" y="352"/>
                  </a:lnTo>
                  <a:lnTo>
                    <a:pt x="76" y="368"/>
                  </a:lnTo>
                  <a:lnTo>
                    <a:pt x="90" y="382"/>
                  </a:lnTo>
                  <a:lnTo>
                    <a:pt x="104" y="396"/>
                  </a:lnTo>
                  <a:lnTo>
                    <a:pt x="120" y="408"/>
                  </a:lnTo>
                  <a:lnTo>
                    <a:pt x="136" y="418"/>
                  </a:lnTo>
                  <a:lnTo>
                    <a:pt x="156" y="426"/>
                  </a:lnTo>
                  <a:lnTo>
                    <a:pt x="174" y="434"/>
                  </a:lnTo>
                  <a:lnTo>
                    <a:pt x="194" y="438"/>
                  </a:lnTo>
                  <a:lnTo>
                    <a:pt x="214" y="442"/>
                  </a:lnTo>
                  <a:lnTo>
                    <a:pt x="236" y="442"/>
                  </a:lnTo>
                  <a:lnTo>
                    <a:pt x="236" y="442"/>
                  </a:lnTo>
                  <a:lnTo>
                    <a:pt x="236" y="442"/>
                  </a:lnTo>
                  <a:lnTo>
                    <a:pt x="256" y="442"/>
                  </a:lnTo>
                  <a:lnTo>
                    <a:pt x="278" y="438"/>
                  </a:lnTo>
                  <a:lnTo>
                    <a:pt x="298" y="434"/>
                  </a:lnTo>
                  <a:lnTo>
                    <a:pt x="316" y="426"/>
                  </a:lnTo>
                  <a:lnTo>
                    <a:pt x="334" y="418"/>
                  </a:lnTo>
                  <a:lnTo>
                    <a:pt x="352" y="408"/>
                  </a:lnTo>
                  <a:lnTo>
                    <a:pt x="368" y="396"/>
                  </a:lnTo>
                  <a:lnTo>
                    <a:pt x="382" y="382"/>
                  </a:lnTo>
                  <a:lnTo>
                    <a:pt x="396" y="368"/>
                  </a:lnTo>
                  <a:lnTo>
                    <a:pt x="408" y="352"/>
                  </a:lnTo>
                  <a:lnTo>
                    <a:pt x="418" y="334"/>
                  </a:lnTo>
                  <a:lnTo>
                    <a:pt x="426" y="316"/>
                  </a:lnTo>
                  <a:lnTo>
                    <a:pt x="434" y="296"/>
                  </a:lnTo>
                  <a:lnTo>
                    <a:pt x="438" y="278"/>
                  </a:lnTo>
                  <a:lnTo>
                    <a:pt x="442" y="256"/>
                  </a:lnTo>
                  <a:lnTo>
                    <a:pt x="444" y="236"/>
                  </a:lnTo>
                  <a:lnTo>
                    <a:pt x="444" y="236"/>
                  </a:lnTo>
                  <a:lnTo>
                    <a:pt x="444" y="236"/>
                  </a:lnTo>
                  <a:lnTo>
                    <a:pt x="442" y="214"/>
                  </a:lnTo>
                  <a:lnTo>
                    <a:pt x="438" y="194"/>
                  </a:lnTo>
                  <a:lnTo>
                    <a:pt x="434" y="174"/>
                  </a:lnTo>
                  <a:lnTo>
                    <a:pt x="426" y="154"/>
                  </a:lnTo>
                  <a:lnTo>
                    <a:pt x="418" y="136"/>
                  </a:lnTo>
                  <a:lnTo>
                    <a:pt x="408" y="120"/>
                  </a:lnTo>
                  <a:lnTo>
                    <a:pt x="396" y="104"/>
                  </a:lnTo>
                  <a:lnTo>
                    <a:pt x="382" y="88"/>
                  </a:lnTo>
                  <a:lnTo>
                    <a:pt x="368" y="76"/>
                  </a:lnTo>
                  <a:lnTo>
                    <a:pt x="352" y="64"/>
                  </a:lnTo>
                  <a:lnTo>
                    <a:pt x="334" y="54"/>
                  </a:lnTo>
                  <a:lnTo>
                    <a:pt x="316" y="44"/>
                  </a:lnTo>
                  <a:lnTo>
                    <a:pt x="298" y="38"/>
                  </a:lnTo>
                  <a:lnTo>
                    <a:pt x="278" y="32"/>
                  </a:lnTo>
                  <a:lnTo>
                    <a:pt x="256" y="30"/>
                  </a:lnTo>
                  <a:lnTo>
                    <a:pt x="236" y="28"/>
                  </a:lnTo>
                  <a:lnTo>
                    <a:pt x="236" y="28"/>
                  </a:lnTo>
                  <a:lnTo>
                    <a:pt x="236" y="28"/>
                  </a:lnTo>
                  <a:lnTo>
                    <a:pt x="214" y="30"/>
                  </a:lnTo>
                  <a:lnTo>
                    <a:pt x="194" y="32"/>
                  </a:lnTo>
                  <a:lnTo>
                    <a:pt x="174" y="38"/>
                  </a:lnTo>
                  <a:lnTo>
                    <a:pt x="156" y="44"/>
                  </a:lnTo>
                  <a:lnTo>
                    <a:pt x="136" y="54"/>
                  </a:lnTo>
                  <a:lnTo>
                    <a:pt x="120" y="64"/>
                  </a:lnTo>
                  <a:lnTo>
                    <a:pt x="104" y="76"/>
                  </a:lnTo>
                  <a:lnTo>
                    <a:pt x="90" y="88"/>
                  </a:lnTo>
                  <a:lnTo>
                    <a:pt x="76" y="104"/>
                  </a:lnTo>
                  <a:lnTo>
                    <a:pt x="64" y="120"/>
                  </a:lnTo>
                  <a:lnTo>
                    <a:pt x="54" y="136"/>
                  </a:lnTo>
                  <a:lnTo>
                    <a:pt x="44" y="154"/>
                  </a:lnTo>
                  <a:lnTo>
                    <a:pt x="38" y="174"/>
                  </a:lnTo>
                  <a:lnTo>
                    <a:pt x="32" y="194"/>
                  </a:lnTo>
                  <a:lnTo>
                    <a:pt x="30" y="214"/>
                  </a:lnTo>
                  <a:lnTo>
                    <a:pt x="28" y="236"/>
                  </a:lnTo>
                  <a:lnTo>
                    <a:pt x="28"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7096125" y="2905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1"/>
            <p:cNvSpPr>
              <a:spLocks noChangeShapeType="1"/>
            </p:cNvSpPr>
            <p:nvPr/>
          </p:nvSpPr>
          <p:spPr bwMode="auto">
            <a:xfrm>
              <a:off x="7096125" y="2905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
            <p:cNvSpPr>
              <a:spLocks/>
            </p:cNvSpPr>
            <p:nvPr/>
          </p:nvSpPr>
          <p:spPr bwMode="auto">
            <a:xfrm>
              <a:off x="7080250" y="274638"/>
              <a:ext cx="31750" cy="101600"/>
            </a:xfrm>
            <a:custGeom>
              <a:avLst/>
              <a:gdLst>
                <a:gd name="T0" fmla="*/ 0 w 20"/>
                <a:gd name="T1" fmla="*/ 10 h 64"/>
                <a:gd name="T2" fmla="*/ 0 w 20"/>
                <a:gd name="T3" fmla="*/ 10 h 64"/>
                <a:gd name="T4" fmla="*/ 0 w 20"/>
                <a:gd name="T5" fmla="*/ 56 h 64"/>
                <a:gd name="T6" fmla="*/ 0 w 20"/>
                <a:gd name="T7" fmla="*/ 56 h 64"/>
                <a:gd name="T8" fmla="*/ 0 w 20"/>
                <a:gd name="T9" fmla="*/ 60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60 h 64"/>
                <a:gd name="T22" fmla="*/ 20 w 20"/>
                <a:gd name="T23" fmla="*/ 56 h 64"/>
                <a:gd name="T24" fmla="*/ 20 w 20"/>
                <a:gd name="T25" fmla="*/ 56 h 64"/>
                <a:gd name="T26" fmla="*/ 20 w 20"/>
                <a:gd name="T27" fmla="*/ 10 h 64"/>
                <a:gd name="T28" fmla="*/ 20 w 20"/>
                <a:gd name="T29" fmla="*/ 10 h 64"/>
                <a:gd name="T30" fmla="*/ 18 w 20"/>
                <a:gd name="T31" fmla="*/ 6 h 64"/>
                <a:gd name="T32" fmla="*/ 16 w 20"/>
                <a:gd name="T33" fmla="*/ 2 h 64"/>
                <a:gd name="T34" fmla="*/ 14 w 20"/>
                <a:gd name="T35" fmla="*/ 2 h 64"/>
                <a:gd name="T36" fmla="*/ 10 w 20"/>
                <a:gd name="T37" fmla="*/ 0 h 64"/>
                <a:gd name="T38" fmla="*/ 6 w 20"/>
                <a:gd name="T39" fmla="*/ 2 h 64"/>
                <a:gd name="T40" fmla="*/ 4 w 20"/>
                <a:gd name="T41" fmla="*/ 2 h 64"/>
                <a:gd name="T42" fmla="*/ 0 w 20"/>
                <a:gd name="T43" fmla="*/ 6 h 64"/>
                <a:gd name="T44" fmla="*/ 0 w 20"/>
                <a:gd name="T45" fmla="*/ 10 h 64"/>
                <a:gd name="T46" fmla="*/ 0 w 20"/>
                <a:gd name="T4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10"/>
                  </a:moveTo>
                  <a:lnTo>
                    <a:pt x="0" y="10"/>
                  </a:lnTo>
                  <a:lnTo>
                    <a:pt x="0" y="56"/>
                  </a:lnTo>
                  <a:lnTo>
                    <a:pt x="0" y="56"/>
                  </a:lnTo>
                  <a:lnTo>
                    <a:pt x="0" y="60"/>
                  </a:lnTo>
                  <a:lnTo>
                    <a:pt x="4" y="62"/>
                  </a:lnTo>
                  <a:lnTo>
                    <a:pt x="6" y="64"/>
                  </a:lnTo>
                  <a:lnTo>
                    <a:pt x="10" y="64"/>
                  </a:lnTo>
                  <a:lnTo>
                    <a:pt x="14" y="64"/>
                  </a:lnTo>
                  <a:lnTo>
                    <a:pt x="16" y="62"/>
                  </a:lnTo>
                  <a:lnTo>
                    <a:pt x="18" y="60"/>
                  </a:lnTo>
                  <a:lnTo>
                    <a:pt x="20" y="56"/>
                  </a:lnTo>
                  <a:lnTo>
                    <a:pt x="20" y="56"/>
                  </a:lnTo>
                  <a:lnTo>
                    <a:pt x="20" y="10"/>
                  </a:lnTo>
                  <a:lnTo>
                    <a:pt x="20" y="10"/>
                  </a:lnTo>
                  <a:lnTo>
                    <a:pt x="18" y="6"/>
                  </a:lnTo>
                  <a:lnTo>
                    <a:pt x="16" y="2"/>
                  </a:lnTo>
                  <a:lnTo>
                    <a:pt x="14" y="2"/>
                  </a:lnTo>
                  <a:lnTo>
                    <a:pt x="10" y="0"/>
                  </a:lnTo>
                  <a:lnTo>
                    <a:pt x="6" y="2"/>
                  </a:lnTo>
                  <a:lnTo>
                    <a:pt x="4" y="2"/>
                  </a:lnTo>
                  <a:lnTo>
                    <a:pt x="0" y="6"/>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
            <p:cNvSpPr>
              <a:spLocks/>
            </p:cNvSpPr>
            <p:nvPr/>
          </p:nvSpPr>
          <p:spPr bwMode="auto">
            <a:xfrm>
              <a:off x="7096125" y="7858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4"/>
            <p:cNvSpPr>
              <a:spLocks noChangeShapeType="1"/>
            </p:cNvSpPr>
            <p:nvPr/>
          </p:nvSpPr>
          <p:spPr bwMode="auto">
            <a:xfrm>
              <a:off x="7096125" y="7858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5"/>
            <p:cNvSpPr>
              <a:spLocks/>
            </p:cNvSpPr>
            <p:nvPr/>
          </p:nvSpPr>
          <p:spPr bwMode="auto">
            <a:xfrm>
              <a:off x="7080250" y="773113"/>
              <a:ext cx="31750" cy="101600"/>
            </a:xfrm>
            <a:custGeom>
              <a:avLst/>
              <a:gdLst>
                <a:gd name="T0" fmla="*/ 0 w 20"/>
                <a:gd name="T1" fmla="*/ 8 h 64"/>
                <a:gd name="T2" fmla="*/ 0 w 20"/>
                <a:gd name="T3" fmla="*/ 8 h 64"/>
                <a:gd name="T4" fmla="*/ 0 w 20"/>
                <a:gd name="T5" fmla="*/ 54 h 64"/>
                <a:gd name="T6" fmla="*/ 0 w 20"/>
                <a:gd name="T7" fmla="*/ 54 h 64"/>
                <a:gd name="T8" fmla="*/ 0 w 20"/>
                <a:gd name="T9" fmla="*/ 58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58 h 64"/>
                <a:gd name="T22" fmla="*/ 20 w 20"/>
                <a:gd name="T23" fmla="*/ 54 h 64"/>
                <a:gd name="T24" fmla="*/ 20 w 20"/>
                <a:gd name="T25" fmla="*/ 54 h 64"/>
                <a:gd name="T26" fmla="*/ 20 w 20"/>
                <a:gd name="T27" fmla="*/ 8 h 64"/>
                <a:gd name="T28" fmla="*/ 20 w 20"/>
                <a:gd name="T29" fmla="*/ 8 h 64"/>
                <a:gd name="T30" fmla="*/ 18 w 20"/>
                <a:gd name="T31" fmla="*/ 4 h 64"/>
                <a:gd name="T32" fmla="*/ 16 w 20"/>
                <a:gd name="T33" fmla="*/ 2 h 64"/>
                <a:gd name="T34" fmla="*/ 14 w 20"/>
                <a:gd name="T35" fmla="*/ 0 h 64"/>
                <a:gd name="T36" fmla="*/ 10 w 20"/>
                <a:gd name="T37" fmla="*/ 0 h 64"/>
                <a:gd name="T38" fmla="*/ 6 w 20"/>
                <a:gd name="T39" fmla="*/ 0 h 64"/>
                <a:gd name="T40" fmla="*/ 4 w 20"/>
                <a:gd name="T41" fmla="*/ 2 h 64"/>
                <a:gd name="T42" fmla="*/ 0 w 20"/>
                <a:gd name="T43" fmla="*/ 4 h 64"/>
                <a:gd name="T44" fmla="*/ 0 w 20"/>
                <a:gd name="T45" fmla="*/ 8 h 64"/>
                <a:gd name="T46" fmla="*/ 0 w 20"/>
                <a:gd name="T47"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8"/>
                  </a:moveTo>
                  <a:lnTo>
                    <a:pt x="0" y="8"/>
                  </a:lnTo>
                  <a:lnTo>
                    <a:pt x="0" y="54"/>
                  </a:lnTo>
                  <a:lnTo>
                    <a:pt x="0" y="54"/>
                  </a:lnTo>
                  <a:lnTo>
                    <a:pt x="0" y="58"/>
                  </a:lnTo>
                  <a:lnTo>
                    <a:pt x="4" y="62"/>
                  </a:lnTo>
                  <a:lnTo>
                    <a:pt x="6" y="64"/>
                  </a:lnTo>
                  <a:lnTo>
                    <a:pt x="10" y="64"/>
                  </a:lnTo>
                  <a:lnTo>
                    <a:pt x="14" y="64"/>
                  </a:lnTo>
                  <a:lnTo>
                    <a:pt x="16" y="62"/>
                  </a:lnTo>
                  <a:lnTo>
                    <a:pt x="18" y="58"/>
                  </a:lnTo>
                  <a:lnTo>
                    <a:pt x="20" y="54"/>
                  </a:lnTo>
                  <a:lnTo>
                    <a:pt x="20" y="54"/>
                  </a:lnTo>
                  <a:lnTo>
                    <a:pt x="20" y="8"/>
                  </a:lnTo>
                  <a:lnTo>
                    <a:pt x="20" y="8"/>
                  </a:lnTo>
                  <a:lnTo>
                    <a:pt x="18" y="4"/>
                  </a:lnTo>
                  <a:lnTo>
                    <a:pt x="16" y="2"/>
                  </a:lnTo>
                  <a:lnTo>
                    <a:pt x="14" y="0"/>
                  </a:lnTo>
                  <a:lnTo>
                    <a:pt x="10" y="0"/>
                  </a:lnTo>
                  <a:lnTo>
                    <a:pt x="6" y="0"/>
                  </a:lnTo>
                  <a:lnTo>
                    <a:pt x="4" y="2"/>
                  </a:lnTo>
                  <a:lnTo>
                    <a:pt x="0" y="4"/>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6"/>
            <p:cNvSpPr>
              <a:spLocks/>
            </p:cNvSpPr>
            <p:nvPr/>
          </p:nvSpPr>
          <p:spPr bwMode="auto">
            <a:xfrm>
              <a:off x="7305675"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7"/>
            <p:cNvSpPr>
              <a:spLocks noChangeShapeType="1"/>
            </p:cNvSpPr>
            <p:nvPr/>
          </p:nvSpPr>
          <p:spPr bwMode="auto">
            <a:xfrm flipH="1">
              <a:off x="7305675"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p:cNvSpPr>
              <a:spLocks/>
            </p:cNvSpPr>
            <p:nvPr/>
          </p:nvSpPr>
          <p:spPr bwMode="auto">
            <a:xfrm>
              <a:off x="7289800" y="550863"/>
              <a:ext cx="101600" cy="31750"/>
            </a:xfrm>
            <a:custGeom>
              <a:avLst/>
              <a:gdLst>
                <a:gd name="T0" fmla="*/ 56 w 64"/>
                <a:gd name="T1" fmla="*/ 0 h 20"/>
                <a:gd name="T2" fmla="*/ 56 w 64"/>
                <a:gd name="T3" fmla="*/ 0 h 20"/>
                <a:gd name="T4" fmla="*/ 10 w 64"/>
                <a:gd name="T5" fmla="*/ 0 h 20"/>
                <a:gd name="T6" fmla="*/ 10 w 64"/>
                <a:gd name="T7" fmla="*/ 0 h 20"/>
                <a:gd name="T8" fmla="*/ 6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6 w 64"/>
                <a:gd name="T21" fmla="*/ 18 h 20"/>
                <a:gd name="T22" fmla="*/ 10 w 64"/>
                <a:gd name="T23" fmla="*/ 20 h 20"/>
                <a:gd name="T24" fmla="*/ 10 w 64"/>
                <a:gd name="T25" fmla="*/ 20 h 20"/>
                <a:gd name="T26" fmla="*/ 56 w 64"/>
                <a:gd name="T27" fmla="*/ 20 h 20"/>
                <a:gd name="T28" fmla="*/ 56 w 64"/>
                <a:gd name="T29" fmla="*/ 20 h 20"/>
                <a:gd name="T30" fmla="*/ 60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60 w 64"/>
                <a:gd name="T43" fmla="*/ 2 h 20"/>
                <a:gd name="T44" fmla="*/ 56 w 64"/>
                <a:gd name="T45" fmla="*/ 0 h 20"/>
                <a:gd name="T46" fmla="*/ 56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6" y="0"/>
                  </a:moveTo>
                  <a:lnTo>
                    <a:pt x="56" y="0"/>
                  </a:lnTo>
                  <a:lnTo>
                    <a:pt x="10" y="0"/>
                  </a:lnTo>
                  <a:lnTo>
                    <a:pt x="10" y="0"/>
                  </a:lnTo>
                  <a:lnTo>
                    <a:pt x="6" y="2"/>
                  </a:lnTo>
                  <a:lnTo>
                    <a:pt x="2" y="4"/>
                  </a:lnTo>
                  <a:lnTo>
                    <a:pt x="0" y="6"/>
                  </a:lnTo>
                  <a:lnTo>
                    <a:pt x="0" y="10"/>
                  </a:lnTo>
                  <a:lnTo>
                    <a:pt x="0" y="14"/>
                  </a:lnTo>
                  <a:lnTo>
                    <a:pt x="2" y="16"/>
                  </a:lnTo>
                  <a:lnTo>
                    <a:pt x="6" y="18"/>
                  </a:lnTo>
                  <a:lnTo>
                    <a:pt x="10" y="20"/>
                  </a:lnTo>
                  <a:lnTo>
                    <a:pt x="10" y="20"/>
                  </a:lnTo>
                  <a:lnTo>
                    <a:pt x="56" y="20"/>
                  </a:lnTo>
                  <a:lnTo>
                    <a:pt x="56" y="20"/>
                  </a:lnTo>
                  <a:lnTo>
                    <a:pt x="60" y="18"/>
                  </a:lnTo>
                  <a:lnTo>
                    <a:pt x="62" y="16"/>
                  </a:lnTo>
                  <a:lnTo>
                    <a:pt x="64" y="14"/>
                  </a:lnTo>
                  <a:lnTo>
                    <a:pt x="64" y="10"/>
                  </a:lnTo>
                  <a:lnTo>
                    <a:pt x="64" y="6"/>
                  </a:lnTo>
                  <a:lnTo>
                    <a:pt x="62" y="4"/>
                  </a:lnTo>
                  <a:lnTo>
                    <a:pt x="60" y="2"/>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9"/>
            <p:cNvSpPr>
              <a:spLocks/>
            </p:cNvSpPr>
            <p:nvPr/>
          </p:nvSpPr>
          <p:spPr bwMode="auto">
            <a:xfrm>
              <a:off x="6807200"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0"/>
            <p:cNvSpPr>
              <a:spLocks noChangeShapeType="1"/>
            </p:cNvSpPr>
            <p:nvPr/>
          </p:nvSpPr>
          <p:spPr bwMode="auto">
            <a:xfrm flipH="1">
              <a:off x="6807200"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1"/>
            <p:cNvSpPr>
              <a:spLocks/>
            </p:cNvSpPr>
            <p:nvPr/>
          </p:nvSpPr>
          <p:spPr bwMode="auto">
            <a:xfrm>
              <a:off x="6794500" y="550863"/>
              <a:ext cx="101600" cy="31750"/>
            </a:xfrm>
            <a:custGeom>
              <a:avLst/>
              <a:gdLst>
                <a:gd name="T0" fmla="*/ 54 w 64"/>
                <a:gd name="T1" fmla="*/ 0 h 20"/>
                <a:gd name="T2" fmla="*/ 54 w 64"/>
                <a:gd name="T3" fmla="*/ 0 h 20"/>
                <a:gd name="T4" fmla="*/ 8 w 64"/>
                <a:gd name="T5" fmla="*/ 0 h 20"/>
                <a:gd name="T6" fmla="*/ 8 w 64"/>
                <a:gd name="T7" fmla="*/ 0 h 20"/>
                <a:gd name="T8" fmla="*/ 4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4 w 64"/>
                <a:gd name="T21" fmla="*/ 18 h 20"/>
                <a:gd name="T22" fmla="*/ 8 w 64"/>
                <a:gd name="T23" fmla="*/ 20 h 20"/>
                <a:gd name="T24" fmla="*/ 8 w 64"/>
                <a:gd name="T25" fmla="*/ 20 h 20"/>
                <a:gd name="T26" fmla="*/ 54 w 64"/>
                <a:gd name="T27" fmla="*/ 20 h 20"/>
                <a:gd name="T28" fmla="*/ 54 w 64"/>
                <a:gd name="T29" fmla="*/ 20 h 20"/>
                <a:gd name="T30" fmla="*/ 58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58 w 64"/>
                <a:gd name="T43" fmla="*/ 2 h 20"/>
                <a:gd name="T44" fmla="*/ 54 w 64"/>
                <a:gd name="T45" fmla="*/ 0 h 20"/>
                <a:gd name="T46" fmla="*/ 54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4" y="0"/>
                  </a:moveTo>
                  <a:lnTo>
                    <a:pt x="54" y="0"/>
                  </a:lnTo>
                  <a:lnTo>
                    <a:pt x="8" y="0"/>
                  </a:lnTo>
                  <a:lnTo>
                    <a:pt x="8" y="0"/>
                  </a:lnTo>
                  <a:lnTo>
                    <a:pt x="4" y="2"/>
                  </a:lnTo>
                  <a:lnTo>
                    <a:pt x="2" y="4"/>
                  </a:lnTo>
                  <a:lnTo>
                    <a:pt x="0" y="6"/>
                  </a:lnTo>
                  <a:lnTo>
                    <a:pt x="0" y="10"/>
                  </a:lnTo>
                  <a:lnTo>
                    <a:pt x="0" y="14"/>
                  </a:lnTo>
                  <a:lnTo>
                    <a:pt x="2" y="16"/>
                  </a:lnTo>
                  <a:lnTo>
                    <a:pt x="4" y="18"/>
                  </a:lnTo>
                  <a:lnTo>
                    <a:pt x="8" y="20"/>
                  </a:lnTo>
                  <a:lnTo>
                    <a:pt x="8" y="20"/>
                  </a:lnTo>
                  <a:lnTo>
                    <a:pt x="54" y="20"/>
                  </a:lnTo>
                  <a:lnTo>
                    <a:pt x="54" y="20"/>
                  </a:lnTo>
                  <a:lnTo>
                    <a:pt x="58" y="18"/>
                  </a:lnTo>
                  <a:lnTo>
                    <a:pt x="62" y="16"/>
                  </a:lnTo>
                  <a:lnTo>
                    <a:pt x="64" y="14"/>
                  </a:lnTo>
                  <a:lnTo>
                    <a:pt x="64" y="10"/>
                  </a:lnTo>
                  <a:lnTo>
                    <a:pt x="64" y="6"/>
                  </a:lnTo>
                  <a:lnTo>
                    <a:pt x="62" y="4"/>
                  </a:lnTo>
                  <a:lnTo>
                    <a:pt x="58" y="2"/>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2"/>
            <p:cNvSpPr>
              <a:spLocks/>
            </p:cNvSpPr>
            <p:nvPr/>
          </p:nvSpPr>
          <p:spPr bwMode="auto">
            <a:xfrm>
              <a:off x="6892925" y="36671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33"/>
            <p:cNvSpPr>
              <a:spLocks noChangeShapeType="1"/>
            </p:cNvSpPr>
            <p:nvPr/>
          </p:nvSpPr>
          <p:spPr bwMode="auto">
            <a:xfrm>
              <a:off x="689292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4"/>
            <p:cNvSpPr>
              <a:spLocks/>
            </p:cNvSpPr>
            <p:nvPr/>
          </p:nvSpPr>
          <p:spPr bwMode="auto">
            <a:xfrm>
              <a:off x="6883400" y="357188"/>
              <a:ext cx="66675" cy="66675"/>
            </a:xfrm>
            <a:custGeom>
              <a:avLst/>
              <a:gdLst>
                <a:gd name="T0" fmla="*/ 2 w 42"/>
                <a:gd name="T1" fmla="*/ 8 h 42"/>
                <a:gd name="T2" fmla="*/ 2 w 42"/>
                <a:gd name="T3" fmla="*/ 8 h 42"/>
                <a:gd name="T4" fmla="*/ 34 w 42"/>
                <a:gd name="T5" fmla="*/ 42 h 42"/>
                <a:gd name="T6" fmla="*/ 34 w 42"/>
                <a:gd name="T7" fmla="*/ 42 h 42"/>
                <a:gd name="T8" fmla="*/ 38 w 42"/>
                <a:gd name="T9" fmla="*/ 42 h 42"/>
                <a:gd name="T10" fmla="*/ 40 w 42"/>
                <a:gd name="T11" fmla="*/ 40 h 42"/>
                <a:gd name="T12" fmla="*/ 42 w 42"/>
                <a:gd name="T13" fmla="*/ 38 h 42"/>
                <a:gd name="T14" fmla="*/ 42 w 42"/>
                <a:gd name="T15" fmla="*/ 34 h 42"/>
                <a:gd name="T16" fmla="*/ 42 w 42"/>
                <a:gd name="T17" fmla="*/ 34 h 42"/>
                <a:gd name="T18" fmla="*/ 8 w 42"/>
                <a:gd name="T19" fmla="*/ 2 h 42"/>
                <a:gd name="T20" fmla="*/ 8 w 42"/>
                <a:gd name="T21" fmla="*/ 2 h 42"/>
                <a:gd name="T22" fmla="*/ 6 w 42"/>
                <a:gd name="T23" fmla="*/ 0 h 42"/>
                <a:gd name="T24" fmla="*/ 2 w 42"/>
                <a:gd name="T25" fmla="*/ 2 h 42"/>
                <a:gd name="T26" fmla="*/ 0 w 42"/>
                <a:gd name="T27" fmla="*/ 6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2"/>
                  </a:lnTo>
                  <a:lnTo>
                    <a:pt x="34" y="42"/>
                  </a:lnTo>
                  <a:lnTo>
                    <a:pt x="38" y="42"/>
                  </a:lnTo>
                  <a:lnTo>
                    <a:pt x="40" y="40"/>
                  </a:lnTo>
                  <a:lnTo>
                    <a:pt x="42" y="38"/>
                  </a:lnTo>
                  <a:lnTo>
                    <a:pt x="42" y="34"/>
                  </a:lnTo>
                  <a:lnTo>
                    <a:pt x="42" y="34"/>
                  </a:lnTo>
                  <a:lnTo>
                    <a:pt x="8" y="2"/>
                  </a:lnTo>
                  <a:lnTo>
                    <a:pt x="8" y="2"/>
                  </a:lnTo>
                  <a:lnTo>
                    <a:pt x="6" y="0"/>
                  </a:lnTo>
                  <a:lnTo>
                    <a:pt x="2" y="2"/>
                  </a:lnTo>
                  <a:lnTo>
                    <a:pt x="0" y="6"/>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5"/>
            <p:cNvSpPr>
              <a:spLocks/>
            </p:cNvSpPr>
            <p:nvPr/>
          </p:nvSpPr>
          <p:spPr bwMode="auto">
            <a:xfrm>
              <a:off x="7242175" y="71596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724217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7"/>
            <p:cNvSpPr>
              <a:spLocks/>
            </p:cNvSpPr>
            <p:nvPr/>
          </p:nvSpPr>
          <p:spPr bwMode="auto">
            <a:xfrm>
              <a:off x="7235825" y="709613"/>
              <a:ext cx="66675" cy="66675"/>
            </a:xfrm>
            <a:custGeom>
              <a:avLst/>
              <a:gdLst>
                <a:gd name="T0" fmla="*/ 2 w 42"/>
                <a:gd name="T1" fmla="*/ 8 h 42"/>
                <a:gd name="T2" fmla="*/ 2 w 42"/>
                <a:gd name="T3" fmla="*/ 8 h 42"/>
                <a:gd name="T4" fmla="*/ 34 w 42"/>
                <a:gd name="T5" fmla="*/ 40 h 42"/>
                <a:gd name="T6" fmla="*/ 34 w 42"/>
                <a:gd name="T7" fmla="*/ 40 h 42"/>
                <a:gd name="T8" fmla="*/ 36 w 42"/>
                <a:gd name="T9" fmla="*/ 42 h 42"/>
                <a:gd name="T10" fmla="*/ 40 w 42"/>
                <a:gd name="T11" fmla="*/ 40 h 42"/>
                <a:gd name="T12" fmla="*/ 42 w 42"/>
                <a:gd name="T13" fmla="*/ 36 h 42"/>
                <a:gd name="T14" fmla="*/ 40 w 42"/>
                <a:gd name="T15" fmla="*/ 34 h 42"/>
                <a:gd name="T16" fmla="*/ 40 w 42"/>
                <a:gd name="T17" fmla="*/ 34 h 42"/>
                <a:gd name="T18" fmla="*/ 8 w 42"/>
                <a:gd name="T19" fmla="*/ 2 h 42"/>
                <a:gd name="T20" fmla="*/ 8 w 42"/>
                <a:gd name="T21" fmla="*/ 2 h 42"/>
                <a:gd name="T22" fmla="*/ 4 w 42"/>
                <a:gd name="T23" fmla="*/ 0 h 42"/>
                <a:gd name="T24" fmla="*/ 2 w 42"/>
                <a:gd name="T25" fmla="*/ 2 h 42"/>
                <a:gd name="T26" fmla="*/ 0 w 42"/>
                <a:gd name="T27" fmla="*/ 4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0"/>
                  </a:lnTo>
                  <a:lnTo>
                    <a:pt x="34" y="40"/>
                  </a:lnTo>
                  <a:lnTo>
                    <a:pt x="36" y="42"/>
                  </a:lnTo>
                  <a:lnTo>
                    <a:pt x="40" y="40"/>
                  </a:lnTo>
                  <a:lnTo>
                    <a:pt x="42" y="36"/>
                  </a:lnTo>
                  <a:lnTo>
                    <a:pt x="40" y="34"/>
                  </a:lnTo>
                  <a:lnTo>
                    <a:pt x="40" y="34"/>
                  </a:lnTo>
                  <a:lnTo>
                    <a:pt x="8" y="2"/>
                  </a:lnTo>
                  <a:lnTo>
                    <a:pt x="8" y="2"/>
                  </a:lnTo>
                  <a:lnTo>
                    <a:pt x="4" y="0"/>
                  </a:lnTo>
                  <a:lnTo>
                    <a:pt x="2" y="2"/>
                  </a:lnTo>
                  <a:lnTo>
                    <a:pt x="0" y="4"/>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p:cNvSpPr>
            <p:nvPr/>
          </p:nvSpPr>
          <p:spPr bwMode="auto">
            <a:xfrm>
              <a:off x="7242175" y="36671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39"/>
            <p:cNvSpPr>
              <a:spLocks noChangeShapeType="1"/>
            </p:cNvSpPr>
            <p:nvPr/>
          </p:nvSpPr>
          <p:spPr bwMode="auto">
            <a:xfrm flipH="1">
              <a:off x="724217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p:cNvSpPr>
            <p:nvPr/>
          </p:nvSpPr>
          <p:spPr bwMode="auto">
            <a:xfrm>
              <a:off x="7235825" y="357188"/>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8 h 42"/>
                <a:gd name="T10" fmla="*/ 2 w 42"/>
                <a:gd name="T11" fmla="*/ 40 h 42"/>
                <a:gd name="T12" fmla="*/ 4 w 42"/>
                <a:gd name="T13" fmla="*/ 42 h 42"/>
                <a:gd name="T14" fmla="*/ 8 w 42"/>
                <a:gd name="T15" fmla="*/ 42 h 42"/>
                <a:gd name="T16" fmla="*/ 8 w 42"/>
                <a:gd name="T17" fmla="*/ 42 h 42"/>
                <a:gd name="T18" fmla="*/ 40 w 42"/>
                <a:gd name="T19" fmla="*/ 8 h 42"/>
                <a:gd name="T20" fmla="*/ 40 w 42"/>
                <a:gd name="T21" fmla="*/ 8 h 42"/>
                <a:gd name="T22" fmla="*/ 42 w 42"/>
                <a:gd name="T23" fmla="*/ 6 h 42"/>
                <a:gd name="T24" fmla="*/ 40 w 42"/>
                <a:gd name="T25" fmla="*/ 2 h 42"/>
                <a:gd name="T26" fmla="*/ 36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8"/>
                  </a:lnTo>
                  <a:lnTo>
                    <a:pt x="2" y="40"/>
                  </a:lnTo>
                  <a:lnTo>
                    <a:pt x="4" y="42"/>
                  </a:lnTo>
                  <a:lnTo>
                    <a:pt x="8" y="42"/>
                  </a:lnTo>
                  <a:lnTo>
                    <a:pt x="8" y="42"/>
                  </a:lnTo>
                  <a:lnTo>
                    <a:pt x="40" y="8"/>
                  </a:lnTo>
                  <a:lnTo>
                    <a:pt x="40" y="8"/>
                  </a:lnTo>
                  <a:lnTo>
                    <a:pt x="42" y="6"/>
                  </a:lnTo>
                  <a:lnTo>
                    <a:pt x="40" y="2"/>
                  </a:lnTo>
                  <a:lnTo>
                    <a:pt x="36"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p:nvSpPr>
          <p:spPr bwMode="auto">
            <a:xfrm>
              <a:off x="6892925" y="71596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2"/>
            <p:cNvSpPr>
              <a:spLocks noChangeShapeType="1"/>
            </p:cNvSpPr>
            <p:nvPr/>
          </p:nvSpPr>
          <p:spPr bwMode="auto">
            <a:xfrm flipH="1">
              <a:off x="689292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p:nvSpPr>
          <p:spPr bwMode="auto">
            <a:xfrm>
              <a:off x="6883400" y="709613"/>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6 h 42"/>
                <a:gd name="T10" fmla="*/ 2 w 42"/>
                <a:gd name="T11" fmla="*/ 40 h 42"/>
                <a:gd name="T12" fmla="*/ 6 w 42"/>
                <a:gd name="T13" fmla="*/ 42 h 42"/>
                <a:gd name="T14" fmla="*/ 8 w 42"/>
                <a:gd name="T15" fmla="*/ 40 h 42"/>
                <a:gd name="T16" fmla="*/ 8 w 42"/>
                <a:gd name="T17" fmla="*/ 40 h 42"/>
                <a:gd name="T18" fmla="*/ 42 w 42"/>
                <a:gd name="T19" fmla="*/ 8 h 42"/>
                <a:gd name="T20" fmla="*/ 42 w 42"/>
                <a:gd name="T21" fmla="*/ 8 h 42"/>
                <a:gd name="T22" fmla="*/ 42 w 42"/>
                <a:gd name="T23" fmla="*/ 4 h 42"/>
                <a:gd name="T24" fmla="*/ 40 w 42"/>
                <a:gd name="T25" fmla="*/ 2 h 42"/>
                <a:gd name="T26" fmla="*/ 38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6"/>
                  </a:lnTo>
                  <a:lnTo>
                    <a:pt x="2" y="40"/>
                  </a:lnTo>
                  <a:lnTo>
                    <a:pt x="6" y="42"/>
                  </a:lnTo>
                  <a:lnTo>
                    <a:pt x="8" y="40"/>
                  </a:lnTo>
                  <a:lnTo>
                    <a:pt x="8" y="40"/>
                  </a:lnTo>
                  <a:lnTo>
                    <a:pt x="42" y="8"/>
                  </a:lnTo>
                  <a:lnTo>
                    <a:pt x="42" y="8"/>
                  </a:lnTo>
                  <a:lnTo>
                    <a:pt x="42" y="4"/>
                  </a:lnTo>
                  <a:lnTo>
                    <a:pt x="40" y="2"/>
                  </a:lnTo>
                  <a:lnTo>
                    <a:pt x="38"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p:cNvSpPr>
            <p:nvPr/>
          </p:nvSpPr>
          <p:spPr bwMode="auto">
            <a:xfrm>
              <a:off x="7089775" y="303213"/>
              <a:ext cx="79375" cy="276225"/>
            </a:xfrm>
            <a:custGeom>
              <a:avLst/>
              <a:gdLst>
                <a:gd name="T0" fmla="*/ 50 w 50"/>
                <a:gd name="T1" fmla="*/ 0 h 174"/>
                <a:gd name="T2" fmla="*/ 0 w 50"/>
                <a:gd name="T3" fmla="*/ 174 h 174"/>
                <a:gd name="T4" fmla="*/ 50 w 50"/>
                <a:gd name="T5" fmla="*/ 0 h 174"/>
              </a:gdLst>
              <a:ahLst/>
              <a:cxnLst>
                <a:cxn ang="0">
                  <a:pos x="T0" y="T1"/>
                </a:cxn>
                <a:cxn ang="0">
                  <a:pos x="T2" y="T3"/>
                </a:cxn>
                <a:cxn ang="0">
                  <a:pos x="T4" y="T5"/>
                </a:cxn>
              </a:cxnLst>
              <a:rect l="0" t="0" r="r" b="b"/>
              <a:pathLst>
                <a:path w="50" h="174">
                  <a:moveTo>
                    <a:pt x="50" y="0"/>
                  </a:moveTo>
                  <a:lnTo>
                    <a:pt x="0" y="174"/>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45"/>
            <p:cNvSpPr>
              <a:spLocks noChangeShapeType="1"/>
            </p:cNvSpPr>
            <p:nvPr/>
          </p:nvSpPr>
          <p:spPr bwMode="auto">
            <a:xfrm flipH="1">
              <a:off x="7089775" y="303213"/>
              <a:ext cx="79375" cy="2762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p:cNvSpPr>
            <p:nvPr/>
          </p:nvSpPr>
          <p:spPr bwMode="auto">
            <a:xfrm>
              <a:off x="7073900" y="287338"/>
              <a:ext cx="111125" cy="307975"/>
            </a:xfrm>
            <a:custGeom>
              <a:avLst/>
              <a:gdLst>
                <a:gd name="T0" fmla="*/ 50 w 70"/>
                <a:gd name="T1" fmla="*/ 8 h 194"/>
                <a:gd name="T2" fmla="*/ 50 w 70"/>
                <a:gd name="T3" fmla="*/ 8 h 194"/>
                <a:gd name="T4" fmla="*/ 0 w 70"/>
                <a:gd name="T5" fmla="*/ 182 h 194"/>
                <a:gd name="T6" fmla="*/ 0 w 70"/>
                <a:gd name="T7" fmla="*/ 182 h 194"/>
                <a:gd name="T8" fmla="*/ 0 w 70"/>
                <a:gd name="T9" fmla="*/ 186 h 194"/>
                <a:gd name="T10" fmla="*/ 2 w 70"/>
                <a:gd name="T11" fmla="*/ 190 h 194"/>
                <a:gd name="T12" fmla="*/ 4 w 70"/>
                <a:gd name="T13" fmla="*/ 192 h 194"/>
                <a:gd name="T14" fmla="*/ 8 w 70"/>
                <a:gd name="T15" fmla="*/ 194 h 194"/>
                <a:gd name="T16" fmla="*/ 10 w 70"/>
                <a:gd name="T17" fmla="*/ 194 h 194"/>
                <a:gd name="T18" fmla="*/ 14 w 70"/>
                <a:gd name="T19" fmla="*/ 194 h 194"/>
                <a:gd name="T20" fmla="*/ 18 w 70"/>
                <a:gd name="T21" fmla="*/ 192 h 194"/>
                <a:gd name="T22" fmla="*/ 20 w 70"/>
                <a:gd name="T23" fmla="*/ 188 h 194"/>
                <a:gd name="T24" fmla="*/ 20 w 70"/>
                <a:gd name="T25" fmla="*/ 188 h 194"/>
                <a:gd name="T26" fmla="*/ 68 w 70"/>
                <a:gd name="T27" fmla="*/ 12 h 194"/>
                <a:gd name="T28" fmla="*/ 68 w 70"/>
                <a:gd name="T29" fmla="*/ 12 h 194"/>
                <a:gd name="T30" fmla="*/ 70 w 70"/>
                <a:gd name="T31" fmla="*/ 8 h 194"/>
                <a:gd name="T32" fmla="*/ 68 w 70"/>
                <a:gd name="T33" fmla="*/ 4 h 194"/>
                <a:gd name="T34" fmla="*/ 66 w 70"/>
                <a:gd name="T35" fmla="*/ 2 h 194"/>
                <a:gd name="T36" fmla="*/ 62 w 70"/>
                <a:gd name="T37" fmla="*/ 0 h 194"/>
                <a:gd name="T38" fmla="*/ 58 w 70"/>
                <a:gd name="T39" fmla="*/ 0 h 194"/>
                <a:gd name="T40" fmla="*/ 56 w 70"/>
                <a:gd name="T41" fmla="*/ 2 h 194"/>
                <a:gd name="T42" fmla="*/ 52 w 70"/>
                <a:gd name="T43" fmla="*/ 4 h 194"/>
                <a:gd name="T44" fmla="*/ 50 w 70"/>
                <a:gd name="T45" fmla="*/ 8 h 194"/>
                <a:gd name="T46" fmla="*/ 50 w 70"/>
                <a:gd name="T47" fmla="*/ 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94">
                  <a:moveTo>
                    <a:pt x="50" y="8"/>
                  </a:moveTo>
                  <a:lnTo>
                    <a:pt x="50" y="8"/>
                  </a:lnTo>
                  <a:lnTo>
                    <a:pt x="0" y="182"/>
                  </a:lnTo>
                  <a:lnTo>
                    <a:pt x="0" y="182"/>
                  </a:lnTo>
                  <a:lnTo>
                    <a:pt x="0" y="186"/>
                  </a:lnTo>
                  <a:lnTo>
                    <a:pt x="2" y="190"/>
                  </a:lnTo>
                  <a:lnTo>
                    <a:pt x="4" y="192"/>
                  </a:lnTo>
                  <a:lnTo>
                    <a:pt x="8" y="194"/>
                  </a:lnTo>
                  <a:lnTo>
                    <a:pt x="10" y="194"/>
                  </a:lnTo>
                  <a:lnTo>
                    <a:pt x="14" y="194"/>
                  </a:lnTo>
                  <a:lnTo>
                    <a:pt x="18" y="192"/>
                  </a:lnTo>
                  <a:lnTo>
                    <a:pt x="20" y="188"/>
                  </a:lnTo>
                  <a:lnTo>
                    <a:pt x="20" y="188"/>
                  </a:lnTo>
                  <a:lnTo>
                    <a:pt x="68" y="12"/>
                  </a:lnTo>
                  <a:lnTo>
                    <a:pt x="68" y="12"/>
                  </a:lnTo>
                  <a:lnTo>
                    <a:pt x="70" y="8"/>
                  </a:lnTo>
                  <a:lnTo>
                    <a:pt x="68" y="4"/>
                  </a:lnTo>
                  <a:lnTo>
                    <a:pt x="66" y="2"/>
                  </a:lnTo>
                  <a:lnTo>
                    <a:pt x="62" y="0"/>
                  </a:lnTo>
                  <a:lnTo>
                    <a:pt x="58" y="0"/>
                  </a:lnTo>
                  <a:lnTo>
                    <a:pt x="56" y="2"/>
                  </a:lnTo>
                  <a:lnTo>
                    <a:pt x="52" y="4"/>
                  </a:lnTo>
                  <a:lnTo>
                    <a:pt x="50" y="8"/>
                  </a:lnTo>
                  <a:lnTo>
                    <a:pt x="5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p:cNvSpPr>
            <p:nvPr/>
          </p:nvSpPr>
          <p:spPr bwMode="auto">
            <a:xfrm>
              <a:off x="7089775" y="579438"/>
              <a:ext cx="158750" cy="0"/>
            </a:xfrm>
            <a:custGeom>
              <a:avLst/>
              <a:gdLst>
                <a:gd name="T0" fmla="*/ 0 w 100"/>
                <a:gd name="T1" fmla="*/ 100 w 100"/>
                <a:gd name="T2" fmla="*/ 0 w 100"/>
              </a:gdLst>
              <a:ahLst/>
              <a:cxnLst>
                <a:cxn ang="0">
                  <a:pos x="T0" y="0"/>
                </a:cxn>
                <a:cxn ang="0">
                  <a:pos x="T1" y="0"/>
                </a:cxn>
                <a:cxn ang="0">
                  <a:pos x="T2" y="0"/>
                </a:cxn>
              </a:cxnLst>
              <a:rect l="0" t="0" r="r" b="b"/>
              <a:pathLst>
                <a:path w="100">
                  <a:moveTo>
                    <a:pt x="0" y="0"/>
                  </a:moveTo>
                  <a:lnTo>
                    <a:pt x="10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48"/>
            <p:cNvSpPr>
              <a:spLocks noChangeShapeType="1"/>
            </p:cNvSpPr>
            <p:nvPr/>
          </p:nvSpPr>
          <p:spPr bwMode="auto">
            <a:xfrm>
              <a:off x="7089775" y="579438"/>
              <a:ext cx="15875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p:cNvSpPr>
            <p:nvPr/>
          </p:nvSpPr>
          <p:spPr bwMode="auto">
            <a:xfrm>
              <a:off x="7073900" y="566738"/>
              <a:ext cx="187325" cy="28575"/>
            </a:xfrm>
            <a:custGeom>
              <a:avLst/>
              <a:gdLst>
                <a:gd name="T0" fmla="*/ 10 w 118"/>
                <a:gd name="T1" fmla="*/ 18 h 18"/>
                <a:gd name="T2" fmla="*/ 10 w 118"/>
                <a:gd name="T3" fmla="*/ 18 h 18"/>
                <a:gd name="T4" fmla="*/ 110 w 118"/>
                <a:gd name="T5" fmla="*/ 18 h 18"/>
                <a:gd name="T6" fmla="*/ 110 w 118"/>
                <a:gd name="T7" fmla="*/ 18 h 18"/>
                <a:gd name="T8" fmla="*/ 114 w 118"/>
                <a:gd name="T9" fmla="*/ 18 h 18"/>
                <a:gd name="T10" fmla="*/ 116 w 118"/>
                <a:gd name="T11" fmla="*/ 16 h 18"/>
                <a:gd name="T12" fmla="*/ 118 w 118"/>
                <a:gd name="T13" fmla="*/ 12 h 18"/>
                <a:gd name="T14" fmla="*/ 118 w 118"/>
                <a:gd name="T15" fmla="*/ 8 h 18"/>
                <a:gd name="T16" fmla="*/ 118 w 118"/>
                <a:gd name="T17" fmla="*/ 6 h 18"/>
                <a:gd name="T18" fmla="*/ 116 w 118"/>
                <a:gd name="T19" fmla="*/ 2 h 18"/>
                <a:gd name="T20" fmla="*/ 114 w 118"/>
                <a:gd name="T21" fmla="*/ 0 h 18"/>
                <a:gd name="T22" fmla="*/ 110 w 118"/>
                <a:gd name="T23" fmla="*/ 0 h 18"/>
                <a:gd name="T24" fmla="*/ 110 w 118"/>
                <a:gd name="T25" fmla="*/ 0 h 18"/>
                <a:gd name="T26" fmla="*/ 10 w 118"/>
                <a:gd name="T27" fmla="*/ 0 h 18"/>
                <a:gd name="T28" fmla="*/ 10 w 118"/>
                <a:gd name="T29" fmla="*/ 0 h 18"/>
                <a:gd name="T30" fmla="*/ 6 w 118"/>
                <a:gd name="T31" fmla="*/ 0 h 18"/>
                <a:gd name="T32" fmla="*/ 2 w 118"/>
                <a:gd name="T33" fmla="*/ 2 h 18"/>
                <a:gd name="T34" fmla="*/ 2 w 118"/>
                <a:gd name="T35" fmla="*/ 6 h 18"/>
                <a:gd name="T36" fmla="*/ 0 w 118"/>
                <a:gd name="T37" fmla="*/ 8 h 18"/>
                <a:gd name="T38" fmla="*/ 2 w 118"/>
                <a:gd name="T39" fmla="*/ 12 h 18"/>
                <a:gd name="T40" fmla="*/ 2 w 118"/>
                <a:gd name="T41" fmla="*/ 16 h 18"/>
                <a:gd name="T42" fmla="*/ 6 w 118"/>
                <a:gd name="T43" fmla="*/ 18 h 18"/>
                <a:gd name="T44" fmla="*/ 10 w 118"/>
                <a:gd name="T45" fmla="*/ 18 h 18"/>
                <a:gd name="T46" fmla="*/ 10 w 118"/>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18">
                  <a:moveTo>
                    <a:pt x="10" y="18"/>
                  </a:moveTo>
                  <a:lnTo>
                    <a:pt x="10" y="18"/>
                  </a:lnTo>
                  <a:lnTo>
                    <a:pt x="110" y="18"/>
                  </a:lnTo>
                  <a:lnTo>
                    <a:pt x="110" y="18"/>
                  </a:lnTo>
                  <a:lnTo>
                    <a:pt x="114" y="18"/>
                  </a:lnTo>
                  <a:lnTo>
                    <a:pt x="116" y="16"/>
                  </a:lnTo>
                  <a:lnTo>
                    <a:pt x="118" y="12"/>
                  </a:lnTo>
                  <a:lnTo>
                    <a:pt x="118" y="8"/>
                  </a:lnTo>
                  <a:lnTo>
                    <a:pt x="118" y="6"/>
                  </a:lnTo>
                  <a:lnTo>
                    <a:pt x="116" y="2"/>
                  </a:lnTo>
                  <a:lnTo>
                    <a:pt x="114" y="0"/>
                  </a:lnTo>
                  <a:lnTo>
                    <a:pt x="110" y="0"/>
                  </a:lnTo>
                  <a:lnTo>
                    <a:pt x="110" y="0"/>
                  </a:lnTo>
                  <a:lnTo>
                    <a:pt x="10" y="0"/>
                  </a:lnTo>
                  <a:lnTo>
                    <a:pt x="10" y="0"/>
                  </a:lnTo>
                  <a:lnTo>
                    <a:pt x="6" y="0"/>
                  </a:lnTo>
                  <a:lnTo>
                    <a:pt x="2" y="2"/>
                  </a:lnTo>
                  <a:lnTo>
                    <a:pt x="2" y="6"/>
                  </a:lnTo>
                  <a:lnTo>
                    <a:pt x="0" y="8"/>
                  </a:lnTo>
                  <a:lnTo>
                    <a:pt x="2" y="12"/>
                  </a:lnTo>
                  <a:lnTo>
                    <a:pt x="2" y="16"/>
                  </a:lnTo>
                  <a:lnTo>
                    <a:pt x="6" y="18"/>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文本框 59"/>
          <p:cNvSpPr txBox="1"/>
          <p:nvPr/>
        </p:nvSpPr>
        <p:spPr>
          <a:xfrm>
            <a:off x="1187624" y="1655316"/>
            <a:ext cx="1148098" cy="3364706"/>
          </a:xfrm>
          <a:prstGeom prst="rect">
            <a:avLst/>
          </a:prstGeom>
          <a:noFill/>
        </p:spPr>
        <p:txBody>
          <a:bodyPr wrap="square" rtlCol="0">
            <a:spAutoFit/>
          </a:bodyPr>
          <a:lstStyle/>
          <a:p>
            <a:r>
              <a:rPr lang="en-US" altLang="zh-CN" sz="9600" dirty="0" smtClean="0">
                <a:solidFill>
                  <a:schemeClr val="accent1">
                    <a:lumMod val="75000"/>
                  </a:schemeClr>
                </a:solidFill>
                <a:latin typeface="幼圆" panose="02010509060101010101" pitchFamily="49" charset="-122"/>
                <a:ea typeface="幼圆" panose="02010509060101010101" pitchFamily="49" charset="-122"/>
              </a:rPr>
              <a:t>1</a:t>
            </a:r>
            <a:endParaRPr lang="zh-CN" altLang="en-US" sz="9600" dirty="0">
              <a:solidFill>
                <a:schemeClr val="accent1">
                  <a:lumMod val="75000"/>
                </a:schemeClr>
              </a:solidFill>
              <a:latin typeface="幼圆" panose="02010509060101010101" pitchFamily="49" charset="-122"/>
              <a:ea typeface="幼圆" panose="02010509060101010101" pitchFamily="49" charset="-122"/>
            </a:endParaRPr>
          </a:p>
        </p:txBody>
      </p:sp>
      <p:sp>
        <p:nvSpPr>
          <p:cNvPr id="61" name="文本框 60"/>
          <p:cNvSpPr txBox="1"/>
          <p:nvPr/>
        </p:nvSpPr>
        <p:spPr>
          <a:xfrm>
            <a:off x="3074662" y="1063967"/>
            <a:ext cx="3571863" cy="523220"/>
          </a:xfrm>
          <a:prstGeom prst="rect">
            <a:avLst/>
          </a:prstGeom>
          <a:noFill/>
        </p:spPr>
        <p:txBody>
          <a:bodyPr wrap="square" rtlCol="0">
            <a:spAutoFit/>
          </a:bodyPr>
          <a:lstStyle/>
          <a:p>
            <a:r>
              <a:rPr lang="zh-CN" altLang="en-US" sz="2800" dirty="0" smtClean="0"/>
              <a:t>微服务概念引入</a:t>
            </a:r>
            <a:endParaRPr lang="zh-CN" altLang="en-US" sz="2800" dirty="0"/>
          </a:p>
        </p:txBody>
      </p:sp>
      <p:sp>
        <p:nvSpPr>
          <p:cNvPr id="62" name="文本框 61"/>
          <p:cNvSpPr txBox="1"/>
          <p:nvPr/>
        </p:nvSpPr>
        <p:spPr>
          <a:xfrm>
            <a:off x="3047141" y="2015718"/>
            <a:ext cx="3444298" cy="830997"/>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dirty="0" smtClean="0"/>
              <a:t>服务提出</a:t>
            </a:r>
            <a:endParaRPr lang="en-US" altLang="zh-CN" sz="1600" dirty="0" smtClean="0"/>
          </a:p>
          <a:p>
            <a:pPr marL="285750" indent="-285750">
              <a:buFont typeface="Wingdings" panose="05000000000000000000" pitchFamily="2" charset="2"/>
              <a:buChar char="p"/>
            </a:pPr>
            <a:r>
              <a:rPr lang="en-US" altLang="zh-CN" sz="1600" dirty="0" err="1" smtClean="0"/>
              <a:t>Laas</a:t>
            </a:r>
            <a:r>
              <a:rPr lang="zh-CN" altLang="en-US" sz="1600" dirty="0" smtClean="0"/>
              <a:t>、</a:t>
            </a:r>
            <a:r>
              <a:rPr lang="en-US" altLang="zh-CN" sz="1600" dirty="0" err="1" smtClean="0"/>
              <a:t>Paas</a:t>
            </a:r>
            <a:r>
              <a:rPr lang="zh-CN" altLang="en-US" sz="1600" dirty="0" smtClean="0"/>
              <a:t>、</a:t>
            </a:r>
            <a:r>
              <a:rPr lang="en-US" altLang="zh-CN" sz="1600" dirty="0" err="1" smtClean="0"/>
              <a:t>Saas</a:t>
            </a:r>
            <a:endParaRPr lang="en-US" altLang="zh-CN" sz="1600" dirty="0" smtClean="0"/>
          </a:p>
          <a:p>
            <a:pPr marL="285750" indent="-285750">
              <a:buFont typeface="Wingdings" panose="05000000000000000000" pitchFamily="2" charset="2"/>
              <a:buChar char="p"/>
            </a:pPr>
            <a:r>
              <a:rPr lang="zh-CN" altLang="en-US" sz="1600" dirty="0" smtClean="0"/>
              <a:t>解决问题</a:t>
            </a:r>
            <a:endParaRPr lang="en-US" altLang="zh-CN" sz="1600" dirty="0" smtClean="0"/>
          </a:p>
        </p:txBody>
      </p:sp>
    </p:spTree>
    <p:extLst>
      <p:ext uri="{BB962C8B-B14F-4D97-AF65-F5344CB8AC3E}">
        <p14:creationId xmlns:p14="http://schemas.microsoft.com/office/powerpoint/2010/main" val="99333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11560" y="-20538"/>
            <a:ext cx="3538736" cy="733772"/>
          </a:xfrm>
        </p:spPr>
        <p:txBody>
          <a:bodyPr/>
          <a:lstStyle/>
          <a:p>
            <a:r>
              <a:rPr lang="zh-CN" altLang="en-US" dirty="0" smtClean="0"/>
              <a:t>服务概念引入</a:t>
            </a:r>
            <a:endParaRPr lang="zh-CN" altLang="en-US" dirty="0"/>
          </a:p>
        </p:txBody>
      </p:sp>
      <p:sp>
        <p:nvSpPr>
          <p:cNvPr id="3" name="文本框 2"/>
          <p:cNvSpPr txBox="1"/>
          <p:nvPr/>
        </p:nvSpPr>
        <p:spPr>
          <a:xfrm>
            <a:off x="4355976" y="843558"/>
            <a:ext cx="4464496" cy="1754326"/>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软件的目的就是解决人们各种问题、简化工作，即软件最终的目的就是提供各种服务。</a:t>
            </a:r>
            <a:endParaRPr lang="en-US" altLang="zh-CN" dirty="0" smtClean="0"/>
          </a:p>
          <a:p>
            <a:pPr marL="285750" indent="-285750">
              <a:buFont typeface="Wingdings" panose="05000000000000000000" pitchFamily="2" charset="2"/>
              <a:buChar char="l"/>
            </a:pPr>
            <a:r>
              <a:rPr lang="zh-CN" altLang="en-US" dirty="0" smtClean="0"/>
              <a:t>为了更好的提供各种服务，简单化、流程化软件生产，相继提出</a:t>
            </a:r>
            <a:r>
              <a:rPr lang="en-US" altLang="zh-CN" dirty="0" err="1" smtClean="0"/>
              <a:t>IaaS</a:t>
            </a:r>
            <a:r>
              <a:rPr lang="zh-CN" altLang="en-US" dirty="0" smtClean="0"/>
              <a:t>、</a:t>
            </a:r>
            <a:r>
              <a:rPr lang="en-US" altLang="zh-CN" dirty="0" err="1" smtClean="0"/>
              <a:t>PaaS</a:t>
            </a:r>
            <a:r>
              <a:rPr lang="zh-CN" altLang="en-US" dirty="0" smtClean="0"/>
              <a:t>、</a:t>
            </a:r>
            <a:r>
              <a:rPr lang="en-US" altLang="zh-CN" dirty="0" smtClean="0"/>
              <a:t>SaaS</a:t>
            </a:r>
            <a:r>
              <a:rPr lang="zh-CN" altLang="en-US" dirty="0" smtClean="0"/>
              <a:t>、云原生。</a:t>
            </a:r>
            <a:endParaRPr lang="zh-CN" altLang="en-US" dirty="0"/>
          </a:p>
        </p:txBody>
      </p:sp>
      <p:sp>
        <p:nvSpPr>
          <p:cNvPr id="27" name="文本框 26"/>
          <p:cNvSpPr txBox="1"/>
          <p:nvPr/>
        </p:nvSpPr>
        <p:spPr>
          <a:xfrm>
            <a:off x="5076056" y="125581"/>
            <a:ext cx="2232248" cy="523220"/>
          </a:xfrm>
          <a:prstGeom prst="rect">
            <a:avLst/>
          </a:prstGeom>
          <a:noFill/>
        </p:spPr>
        <p:txBody>
          <a:bodyPr wrap="square" rtlCol="0">
            <a:spAutoFit/>
          </a:bodyPr>
          <a:lstStyle/>
          <a:p>
            <a:r>
              <a:rPr lang="zh-CN" altLang="en-US" sz="2800" dirty="0" smtClean="0">
                <a:solidFill>
                  <a:srgbClr val="B25538"/>
                </a:solidFill>
                <a:latin typeface="+mj-lt"/>
                <a:ea typeface="+mj-ea"/>
                <a:cs typeface="+mj-cs"/>
              </a:rPr>
              <a:t>服务提出</a:t>
            </a:r>
            <a:endParaRPr lang="zh-CN" altLang="en-US" sz="2800" dirty="0">
              <a:solidFill>
                <a:srgbClr val="B25538"/>
              </a:solidFill>
              <a:latin typeface="+mj-lt"/>
              <a:ea typeface="+mj-ea"/>
              <a:cs typeface="+mj-cs"/>
            </a:endParaRPr>
          </a:p>
        </p:txBody>
      </p:sp>
      <p:grpSp>
        <p:nvGrpSpPr>
          <p:cNvPr id="11" name="组合 10"/>
          <p:cNvGrpSpPr/>
          <p:nvPr/>
        </p:nvGrpSpPr>
        <p:grpSpPr>
          <a:xfrm>
            <a:off x="0" y="713234"/>
            <a:ext cx="4118818" cy="4577463"/>
            <a:chOff x="0" y="713234"/>
            <a:chExt cx="4118818" cy="4577463"/>
          </a:xfrm>
          <a:effectLst>
            <a:outerShdw blurRad="50800" dist="50800" dir="6000000" algn="ctr" rotWithShape="0">
              <a:srgbClr val="000000">
                <a:alpha val="43137"/>
              </a:srgbClr>
            </a:outerShdw>
          </a:effectLst>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3234"/>
              <a:ext cx="4118818" cy="4577463"/>
            </a:xfrm>
            <a:prstGeom prst="rect">
              <a:avLst/>
            </a:prstGeom>
            <a:effectLst>
              <a:outerShdw blurRad="50800" dist="50800" dir="5400000" algn="ctr" rotWithShape="0">
                <a:srgbClr val="000000">
                  <a:alpha val="50000"/>
                </a:srgbClr>
              </a:outerShdw>
              <a:reflection stA="50000" endPos="65000" dist="38100" dir="5400000" sy="-100000" algn="bl" rotWithShape="0"/>
              <a:softEdge rad="711200"/>
            </a:effectLst>
          </p:spPr>
        </p:pic>
        <p:sp>
          <p:nvSpPr>
            <p:cNvPr id="9" name="文本框 8"/>
            <p:cNvSpPr txBox="1"/>
            <p:nvPr/>
          </p:nvSpPr>
          <p:spPr>
            <a:xfrm>
              <a:off x="2483768" y="1131590"/>
              <a:ext cx="1368152"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为什么做软件？</a:t>
              </a:r>
              <a:endParaRPr lang="zh-CN" altLang="en-US"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390690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11560" y="-20538"/>
            <a:ext cx="3538736" cy="733772"/>
          </a:xfrm>
        </p:spPr>
        <p:txBody>
          <a:bodyPr/>
          <a:lstStyle/>
          <a:p>
            <a:r>
              <a:rPr lang="zh-CN" altLang="en-US" dirty="0" smtClean="0"/>
              <a:t>服务概念引入</a:t>
            </a:r>
            <a:endParaRPr lang="zh-CN" altLang="en-US" dirty="0"/>
          </a:p>
        </p:txBody>
      </p:sp>
      <p:sp>
        <p:nvSpPr>
          <p:cNvPr id="3" name="文本框 2"/>
          <p:cNvSpPr txBox="1"/>
          <p:nvPr/>
        </p:nvSpPr>
        <p:spPr>
          <a:xfrm>
            <a:off x="4860032" y="843558"/>
            <a:ext cx="3960440" cy="4185761"/>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latin typeface="+mn-ea"/>
              </a:rPr>
              <a:t>云基础架构服务称为基础架构即服务（</a:t>
            </a:r>
            <a:r>
              <a:rPr lang="en-US" altLang="zh-CN" sz="1400" dirty="0" err="1">
                <a:latin typeface="+mn-ea"/>
              </a:rPr>
              <a:t>IaaS</a:t>
            </a:r>
            <a:r>
              <a:rPr lang="zh-CN" altLang="en-US" sz="1400" dirty="0">
                <a:latin typeface="+mn-ea"/>
              </a:rPr>
              <a:t>），由高度可扩展和自动化的计算资源组成。 </a:t>
            </a:r>
            <a:r>
              <a:rPr lang="en-US" altLang="zh-CN" sz="1400" dirty="0" err="1">
                <a:latin typeface="+mn-ea"/>
              </a:rPr>
              <a:t>IaaS</a:t>
            </a:r>
            <a:r>
              <a:rPr lang="zh-CN" altLang="en-US" sz="1400" dirty="0">
                <a:latin typeface="+mn-ea"/>
              </a:rPr>
              <a:t>是完全自助服务，用于访问和监控计算、网络，存储和其他服务等内容，它允许企业按需求和需要购买资源，而不必购买全部</a:t>
            </a:r>
            <a:r>
              <a:rPr lang="zh-CN" altLang="en-US" sz="1400" dirty="0" smtClean="0">
                <a:latin typeface="+mn-ea"/>
              </a:rPr>
              <a:t>硬件。</a:t>
            </a:r>
            <a:endParaRPr lang="en-US" altLang="zh-CN" sz="1400" dirty="0" smtClean="0">
              <a:latin typeface="+mn-ea"/>
            </a:endParaRPr>
          </a:p>
          <a:p>
            <a:pPr marL="285750" indent="-285750">
              <a:buFont typeface="Wingdings" panose="05000000000000000000" pitchFamily="2" charset="2"/>
              <a:buChar char="l"/>
            </a:pPr>
            <a:r>
              <a:rPr lang="zh-CN" altLang="en-US" sz="1400" dirty="0">
                <a:latin typeface="+mn-ea"/>
              </a:rPr>
              <a:t>云平台服务或平台即服务（</a:t>
            </a:r>
            <a:r>
              <a:rPr lang="en-US" altLang="zh-CN" sz="1400" dirty="0" err="1">
                <a:latin typeface="+mn-ea"/>
              </a:rPr>
              <a:t>PaaS</a:t>
            </a:r>
            <a:r>
              <a:rPr lang="zh-CN" altLang="en-US" sz="1400" dirty="0">
                <a:latin typeface="+mn-ea"/>
              </a:rPr>
              <a:t>）为某些软件提供云组件，这些组件主要用于应用程序。 </a:t>
            </a:r>
            <a:r>
              <a:rPr lang="en-US" altLang="zh-CN" sz="1400" dirty="0" err="1">
                <a:latin typeface="+mn-ea"/>
              </a:rPr>
              <a:t>PaaS</a:t>
            </a:r>
            <a:r>
              <a:rPr lang="zh-CN" altLang="en-US" sz="1400" dirty="0">
                <a:latin typeface="+mn-ea"/>
              </a:rPr>
              <a:t>为开发人员提供了一个框架，使他们可以基于它创建自定义应用程序。所有服务器，存储和网络都可以由企业或第三方提供商进行管理，而开发人员可以负责应用程序的管理</a:t>
            </a:r>
            <a:r>
              <a:rPr lang="zh-CN" altLang="en-US" sz="1400" dirty="0" smtClean="0">
                <a:latin typeface="+mn-ea"/>
              </a:rPr>
              <a:t>。</a:t>
            </a:r>
            <a:endParaRPr lang="en-US" altLang="zh-CN" sz="1400" dirty="0" smtClean="0">
              <a:latin typeface="+mn-ea"/>
            </a:endParaRPr>
          </a:p>
          <a:p>
            <a:pPr marL="285750" indent="-285750">
              <a:buFont typeface="Wingdings" panose="05000000000000000000" pitchFamily="2" charset="2"/>
              <a:buChar char="l"/>
            </a:pPr>
            <a:r>
              <a:rPr lang="zh-CN" altLang="en-US" sz="1400" dirty="0">
                <a:latin typeface="+mn-ea"/>
              </a:rPr>
              <a:t>软件即服务（也称为云应用程序服务）代表了云市场中企业最常用的选项。 </a:t>
            </a:r>
            <a:r>
              <a:rPr lang="en-US" altLang="zh-CN" sz="1400" dirty="0">
                <a:latin typeface="+mn-ea"/>
              </a:rPr>
              <a:t>SaaS</a:t>
            </a:r>
            <a:r>
              <a:rPr lang="zh-CN" altLang="en-US" sz="1400" dirty="0">
                <a:latin typeface="+mn-ea"/>
              </a:rPr>
              <a:t>利用互联网向其用户提供应用程序，这些应用程序由第三方供应商管理。 大多数</a:t>
            </a:r>
            <a:r>
              <a:rPr lang="en-US" altLang="zh-CN" sz="1400" dirty="0">
                <a:latin typeface="+mn-ea"/>
              </a:rPr>
              <a:t>SaaS</a:t>
            </a:r>
            <a:r>
              <a:rPr lang="zh-CN" altLang="en-US" sz="1400" dirty="0">
                <a:latin typeface="+mn-ea"/>
              </a:rPr>
              <a:t>应用程序直接通过</a:t>
            </a:r>
            <a:r>
              <a:rPr lang="en-US" altLang="zh-CN" sz="1400" dirty="0">
                <a:latin typeface="+mn-ea"/>
              </a:rPr>
              <a:t>Web</a:t>
            </a:r>
            <a:r>
              <a:rPr lang="zh-CN" altLang="en-US" sz="1400" dirty="0">
                <a:latin typeface="+mn-ea"/>
              </a:rPr>
              <a:t>浏览器运行，不需要在客户端进行任何下载或安装。</a:t>
            </a:r>
          </a:p>
        </p:txBody>
      </p:sp>
      <p:sp>
        <p:nvSpPr>
          <p:cNvPr id="27" name="文本框 26"/>
          <p:cNvSpPr txBox="1"/>
          <p:nvPr/>
        </p:nvSpPr>
        <p:spPr>
          <a:xfrm>
            <a:off x="4644008" y="125581"/>
            <a:ext cx="3158008" cy="523220"/>
          </a:xfrm>
          <a:prstGeom prst="rect">
            <a:avLst/>
          </a:prstGeom>
          <a:noFill/>
        </p:spPr>
        <p:txBody>
          <a:bodyPr wrap="square" rtlCol="0">
            <a:spAutoFit/>
          </a:bodyPr>
          <a:lstStyle/>
          <a:p>
            <a:r>
              <a:rPr lang="en-US" altLang="zh-CN" sz="2800" dirty="0" err="1" smtClean="0">
                <a:solidFill>
                  <a:srgbClr val="B25538"/>
                </a:solidFill>
                <a:latin typeface="+mj-lt"/>
                <a:ea typeface="+mj-ea"/>
                <a:cs typeface="+mj-cs"/>
              </a:rPr>
              <a:t>IaaS</a:t>
            </a:r>
            <a:r>
              <a:rPr lang="zh-CN" altLang="en-US" sz="2800" dirty="0" smtClean="0">
                <a:solidFill>
                  <a:srgbClr val="B25538"/>
                </a:solidFill>
                <a:latin typeface="+mj-lt"/>
                <a:ea typeface="+mj-ea"/>
                <a:cs typeface="+mj-cs"/>
              </a:rPr>
              <a:t>、</a:t>
            </a:r>
            <a:r>
              <a:rPr lang="en-US" altLang="zh-CN" sz="2800" dirty="0" err="1" smtClean="0">
                <a:solidFill>
                  <a:srgbClr val="B25538"/>
                </a:solidFill>
                <a:latin typeface="+mj-lt"/>
                <a:ea typeface="+mj-ea"/>
                <a:cs typeface="+mj-cs"/>
              </a:rPr>
              <a:t>Paas</a:t>
            </a:r>
            <a:r>
              <a:rPr lang="zh-CN" altLang="en-US" sz="2800" dirty="0" smtClean="0">
                <a:solidFill>
                  <a:srgbClr val="B25538"/>
                </a:solidFill>
                <a:latin typeface="+mj-lt"/>
                <a:ea typeface="+mj-ea"/>
                <a:cs typeface="+mj-cs"/>
              </a:rPr>
              <a:t>、</a:t>
            </a:r>
            <a:r>
              <a:rPr lang="en-US" altLang="zh-CN" sz="2800" dirty="0" smtClean="0">
                <a:solidFill>
                  <a:srgbClr val="B25538"/>
                </a:solidFill>
                <a:latin typeface="+mj-lt"/>
                <a:ea typeface="+mj-ea"/>
                <a:cs typeface="+mj-cs"/>
              </a:rPr>
              <a:t>SaaS</a:t>
            </a:r>
            <a:endParaRPr lang="zh-CN" altLang="en-US" sz="2800" dirty="0">
              <a:solidFill>
                <a:srgbClr val="B25538"/>
              </a:solidFill>
              <a:latin typeface="+mj-lt"/>
              <a:ea typeface="+mj-ea"/>
              <a:cs typeface="+mj-cs"/>
            </a:endParaRPr>
          </a:p>
        </p:txBody>
      </p:sp>
      <p:pic>
        <p:nvPicPr>
          <p:cNvPr id="1028" name="Picture 4" descr="https://upload-images.jianshu.io/upload_images/14774698-3a61dc5b9d05c55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7" y="722537"/>
            <a:ext cx="4920379" cy="401191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045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11560" y="-20538"/>
            <a:ext cx="3538736" cy="733772"/>
          </a:xfrm>
        </p:spPr>
        <p:txBody>
          <a:bodyPr/>
          <a:lstStyle/>
          <a:p>
            <a:r>
              <a:rPr lang="zh-CN" altLang="en-US" dirty="0" smtClean="0"/>
              <a:t>服务概念引入</a:t>
            </a:r>
            <a:endParaRPr lang="zh-CN" altLang="en-US" dirty="0"/>
          </a:p>
        </p:txBody>
      </p:sp>
      <p:graphicFrame>
        <p:nvGraphicFramePr>
          <p:cNvPr id="2" name="图示 1"/>
          <p:cNvGraphicFramePr/>
          <p:nvPr/>
        </p:nvGraphicFramePr>
        <p:xfrm>
          <a:off x="1691680" y="1568743"/>
          <a:ext cx="6048672" cy="3379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323528" y="843558"/>
            <a:ext cx="8496944"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当代企业发展到一定规模后，一定是大规模、云计算和大数据的三者结合，从而形成平台，微服务就是基于此提出的。</a:t>
            </a:r>
            <a:endParaRPr lang="en-US" altLang="zh-CN" dirty="0" smtClean="0"/>
          </a:p>
        </p:txBody>
      </p:sp>
      <p:sp>
        <p:nvSpPr>
          <p:cNvPr id="5" name="文本框 4"/>
          <p:cNvSpPr txBox="1"/>
          <p:nvPr/>
        </p:nvSpPr>
        <p:spPr>
          <a:xfrm>
            <a:off x="4644008" y="125581"/>
            <a:ext cx="3158008" cy="523220"/>
          </a:xfrm>
          <a:prstGeom prst="rect">
            <a:avLst/>
          </a:prstGeom>
          <a:noFill/>
        </p:spPr>
        <p:txBody>
          <a:bodyPr wrap="square" rtlCol="0">
            <a:spAutoFit/>
          </a:bodyPr>
          <a:lstStyle/>
          <a:p>
            <a:r>
              <a:rPr lang="zh-CN" altLang="en-US" sz="2800" dirty="0" smtClean="0">
                <a:solidFill>
                  <a:srgbClr val="B25538"/>
                </a:solidFill>
                <a:latin typeface="+mj-lt"/>
                <a:ea typeface="+mj-ea"/>
                <a:cs typeface="+mj-cs"/>
              </a:rPr>
              <a:t>解决问题</a:t>
            </a:r>
            <a:endParaRPr lang="zh-CN" altLang="en-US" sz="2800" dirty="0">
              <a:solidFill>
                <a:srgbClr val="B25538"/>
              </a:solidFill>
              <a:latin typeface="+mj-lt"/>
              <a:ea typeface="+mj-ea"/>
              <a:cs typeface="+mj-cs"/>
            </a:endParaRPr>
          </a:p>
        </p:txBody>
      </p:sp>
    </p:spTree>
    <p:extLst>
      <p:ext uri="{BB962C8B-B14F-4D97-AF65-F5344CB8AC3E}">
        <p14:creationId xmlns:p14="http://schemas.microsoft.com/office/powerpoint/2010/main" val="228194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肘形连接符 24"/>
          <p:cNvCxnSpPr/>
          <p:nvPr/>
        </p:nvCxnSpPr>
        <p:spPr>
          <a:xfrm flipV="1">
            <a:off x="1543684" y="807389"/>
            <a:ext cx="5831257" cy="828257"/>
          </a:xfrm>
          <a:prstGeom prst="bentConnector3">
            <a:avLst>
              <a:gd name="adj1" fmla="val 222"/>
            </a:avLst>
          </a:prstGeom>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a:off x="1543684" y="3328012"/>
            <a:ext cx="5831257" cy="1249791"/>
          </a:xfrm>
          <a:prstGeom prst="bentConnector3">
            <a:avLst>
              <a:gd name="adj1" fmla="val 40"/>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74941" y="794510"/>
            <a:ext cx="0" cy="3783293"/>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5969172" y="3210458"/>
            <a:ext cx="979092" cy="1077001"/>
            <a:chOff x="6721475" y="195263"/>
            <a:chExt cx="746125" cy="746125"/>
          </a:xfrm>
          <a:solidFill>
            <a:schemeClr val="accent1">
              <a:lumMod val="75000"/>
              <a:alpha val="80000"/>
            </a:schemeClr>
          </a:solidFill>
        </p:grpSpPr>
        <p:sp>
          <p:nvSpPr>
            <p:cNvPr id="29" name="Freeform 19"/>
            <p:cNvSpPr>
              <a:spLocks noEditPoints="1"/>
            </p:cNvSpPr>
            <p:nvPr/>
          </p:nvSpPr>
          <p:spPr bwMode="auto">
            <a:xfrm>
              <a:off x="6721475" y="195263"/>
              <a:ext cx="746125" cy="746125"/>
            </a:xfrm>
            <a:custGeom>
              <a:avLst/>
              <a:gdLst>
                <a:gd name="T0" fmla="*/ 2 w 470"/>
                <a:gd name="T1" fmla="*/ 212 h 470"/>
                <a:gd name="T2" fmla="*/ 20 w 470"/>
                <a:gd name="T3" fmla="*/ 144 h 470"/>
                <a:gd name="T4" fmla="*/ 54 w 470"/>
                <a:gd name="T5" fmla="*/ 86 h 470"/>
                <a:gd name="T6" fmla="*/ 104 w 470"/>
                <a:gd name="T7" fmla="*/ 40 h 470"/>
                <a:gd name="T8" fmla="*/ 166 w 470"/>
                <a:gd name="T9" fmla="*/ 10 h 470"/>
                <a:gd name="T10" fmla="*/ 236 w 470"/>
                <a:gd name="T11" fmla="*/ 0 h 470"/>
                <a:gd name="T12" fmla="*/ 260 w 470"/>
                <a:gd name="T13" fmla="*/ 2 h 470"/>
                <a:gd name="T14" fmla="*/ 328 w 470"/>
                <a:gd name="T15" fmla="*/ 18 h 470"/>
                <a:gd name="T16" fmla="*/ 386 w 470"/>
                <a:gd name="T17" fmla="*/ 54 h 470"/>
                <a:gd name="T18" fmla="*/ 430 w 470"/>
                <a:gd name="T19" fmla="*/ 104 h 470"/>
                <a:gd name="T20" fmla="*/ 460 w 470"/>
                <a:gd name="T21" fmla="*/ 166 h 470"/>
                <a:gd name="T22" fmla="*/ 470 w 470"/>
                <a:gd name="T23" fmla="*/ 236 h 470"/>
                <a:gd name="T24" fmla="*/ 470 w 470"/>
                <a:gd name="T25" fmla="*/ 260 h 470"/>
                <a:gd name="T26" fmla="*/ 452 w 470"/>
                <a:gd name="T27" fmla="*/ 326 h 470"/>
                <a:gd name="T28" fmla="*/ 416 w 470"/>
                <a:gd name="T29" fmla="*/ 384 h 470"/>
                <a:gd name="T30" fmla="*/ 368 w 470"/>
                <a:gd name="T31" fmla="*/ 430 h 470"/>
                <a:gd name="T32" fmla="*/ 306 w 470"/>
                <a:gd name="T33" fmla="*/ 460 h 470"/>
                <a:gd name="T34" fmla="*/ 236 w 470"/>
                <a:gd name="T35" fmla="*/ 470 h 470"/>
                <a:gd name="T36" fmla="*/ 212 w 470"/>
                <a:gd name="T37" fmla="*/ 468 h 470"/>
                <a:gd name="T38" fmla="*/ 144 w 470"/>
                <a:gd name="T39" fmla="*/ 452 h 470"/>
                <a:gd name="T40" fmla="*/ 86 w 470"/>
                <a:gd name="T41" fmla="*/ 416 h 470"/>
                <a:gd name="T42" fmla="*/ 40 w 470"/>
                <a:gd name="T43" fmla="*/ 366 h 470"/>
                <a:gd name="T44" fmla="*/ 12 w 470"/>
                <a:gd name="T45" fmla="*/ 306 h 470"/>
                <a:gd name="T46" fmla="*/ 0 w 470"/>
                <a:gd name="T47" fmla="*/ 236 h 470"/>
                <a:gd name="T48" fmla="*/ 28 w 470"/>
                <a:gd name="T49" fmla="*/ 236 h 470"/>
                <a:gd name="T50" fmla="*/ 38 w 470"/>
                <a:gd name="T51" fmla="*/ 296 h 470"/>
                <a:gd name="T52" fmla="*/ 64 w 470"/>
                <a:gd name="T53" fmla="*/ 352 h 470"/>
                <a:gd name="T54" fmla="*/ 104 w 470"/>
                <a:gd name="T55" fmla="*/ 396 h 470"/>
                <a:gd name="T56" fmla="*/ 156 w 470"/>
                <a:gd name="T57" fmla="*/ 426 h 470"/>
                <a:gd name="T58" fmla="*/ 214 w 470"/>
                <a:gd name="T59" fmla="*/ 442 h 470"/>
                <a:gd name="T60" fmla="*/ 236 w 470"/>
                <a:gd name="T61" fmla="*/ 442 h 470"/>
                <a:gd name="T62" fmla="*/ 298 w 470"/>
                <a:gd name="T63" fmla="*/ 434 h 470"/>
                <a:gd name="T64" fmla="*/ 352 w 470"/>
                <a:gd name="T65" fmla="*/ 408 h 470"/>
                <a:gd name="T66" fmla="*/ 396 w 470"/>
                <a:gd name="T67" fmla="*/ 368 h 470"/>
                <a:gd name="T68" fmla="*/ 426 w 470"/>
                <a:gd name="T69" fmla="*/ 316 h 470"/>
                <a:gd name="T70" fmla="*/ 442 w 470"/>
                <a:gd name="T71" fmla="*/ 256 h 470"/>
                <a:gd name="T72" fmla="*/ 444 w 470"/>
                <a:gd name="T73" fmla="*/ 236 h 470"/>
                <a:gd name="T74" fmla="*/ 434 w 470"/>
                <a:gd name="T75" fmla="*/ 174 h 470"/>
                <a:gd name="T76" fmla="*/ 408 w 470"/>
                <a:gd name="T77" fmla="*/ 120 h 470"/>
                <a:gd name="T78" fmla="*/ 368 w 470"/>
                <a:gd name="T79" fmla="*/ 76 h 470"/>
                <a:gd name="T80" fmla="*/ 316 w 470"/>
                <a:gd name="T81" fmla="*/ 44 h 470"/>
                <a:gd name="T82" fmla="*/ 256 w 470"/>
                <a:gd name="T83" fmla="*/ 30 h 470"/>
                <a:gd name="T84" fmla="*/ 236 w 470"/>
                <a:gd name="T85" fmla="*/ 28 h 470"/>
                <a:gd name="T86" fmla="*/ 174 w 470"/>
                <a:gd name="T87" fmla="*/ 38 h 470"/>
                <a:gd name="T88" fmla="*/ 120 w 470"/>
                <a:gd name="T89" fmla="*/ 64 h 470"/>
                <a:gd name="T90" fmla="*/ 76 w 470"/>
                <a:gd name="T91" fmla="*/ 104 h 470"/>
                <a:gd name="T92" fmla="*/ 44 w 470"/>
                <a:gd name="T93" fmla="*/ 154 h 470"/>
                <a:gd name="T94" fmla="*/ 30 w 470"/>
                <a:gd name="T95" fmla="*/ 21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70" h="470">
                  <a:moveTo>
                    <a:pt x="0" y="236"/>
                  </a:moveTo>
                  <a:lnTo>
                    <a:pt x="0" y="236"/>
                  </a:lnTo>
                  <a:lnTo>
                    <a:pt x="2" y="212"/>
                  </a:lnTo>
                  <a:lnTo>
                    <a:pt x="6" y="188"/>
                  </a:lnTo>
                  <a:lnTo>
                    <a:pt x="12" y="166"/>
                  </a:lnTo>
                  <a:lnTo>
                    <a:pt x="20" y="144"/>
                  </a:lnTo>
                  <a:lnTo>
                    <a:pt x="30" y="124"/>
                  </a:lnTo>
                  <a:lnTo>
                    <a:pt x="40" y="104"/>
                  </a:lnTo>
                  <a:lnTo>
                    <a:pt x="54" y="86"/>
                  </a:lnTo>
                  <a:lnTo>
                    <a:pt x="70" y="70"/>
                  </a:lnTo>
                  <a:lnTo>
                    <a:pt x="86" y="54"/>
                  </a:lnTo>
                  <a:lnTo>
                    <a:pt x="104" y="40"/>
                  </a:lnTo>
                  <a:lnTo>
                    <a:pt x="124" y="28"/>
                  </a:lnTo>
                  <a:lnTo>
                    <a:pt x="144" y="18"/>
                  </a:lnTo>
                  <a:lnTo>
                    <a:pt x="166" y="10"/>
                  </a:lnTo>
                  <a:lnTo>
                    <a:pt x="188" y="6"/>
                  </a:lnTo>
                  <a:lnTo>
                    <a:pt x="212" y="2"/>
                  </a:lnTo>
                  <a:lnTo>
                    <a:pt x="236" y="0"/>
                  </a:lnTo>
                  <a:lnTo>
                    <a:pt x="236" y="0"/>
                  </a:lnTo>
                  <a:lnTo>
                    <a:pt x="236" y="0"/>
                  </a:lnTo>
                  <a:lnTo>
                    <a:pt x="260" y="2"/>
                  </a:lnTo>
                  <a:lnTo>
                    <a:pt x="284" y="6"/>
                  </a:lnTo>
                  <a:lnTo>
                    <a:pt x="306" y="10"/>
                  </a:lnTo>
                  <a:lnTo>
                    <a:pt x="328" y="18"/>
                  </a:lnTo>
                  <a:lnTo>
                    <a:pt x="348" y="28"/>
                  </a:lnTo>
                  <a:lnTo>
                    <a:pt x="368" y="40"/>
                  </a:lnTo>
                  <a:lnTo>
                    <a:pt x="386" y="54"/>
                  </a:lnTo>
                  <a:lnTo>
                    <a:pt x="402" y="70"/>
                  </a:lnTo>
                  <a:lnTo>
                    <a:pt x="416" y="86"/>
                  </a:lnTo>
                  <a:lnTo>
                    <a:pt x="430" y="104"/>
                  </a:lnTo>
                  <a:lnTo>
                    <a:pt x="442" y="124"/>
                  </a:lnTo>
                  <a:lnTo>
                    <a:pt x="452" y="144"/>
                  </a:lnTo>
                  <a:lnTo>
                    <a:pt x="460" y="166"/>
                  </a:lnTo>
                  <a:lnTo>
                    <a:pt x="466" y="188"/>
                  </a:lnTo>
                  <a:lnTo>
                    <a:pt x="470" y="212"/>
                  </a:lnTo>
                  <a:lnTo>
                    <a:pt x="470" y="236"/>
                  </a:lnTo>
                  <a:lnTo>
                    <a:pt x="470" y="236"/>
                  </a:lnTo>
                  <a:lnTo>
                    <a:pt x="470" y="236"/>
                  </a:lnTo>
                  <a:lnTo>
                    <a:pt x="470" y="260"/>
                  </a:lnTo>
                  <a:lnTo>
                    <a:pt x="466" y="282"/>
                  </a:lnTo>
                  <a:lnTo>
                    <a:pt x="460" y="306"/>
                  </a:lnTo>
                  <a:lnTo>
                    <a:pt x="452" y="326"/>
                  </a:lnTo>
                  <a:lnTo>
                    <a:pt x="442" y="348"/>
                  </a:lnTo>
                  <a:lnTo>
                    <a:pt x="430" y="366"/>
                  </a:lnTo>
                  <a:lnTo>
                    <a:pt x="416" y="384"/>
                  </a:lnTo>
                  <a:lnTo>
                    <a:pt x="402" y="402"/>
                  </a:lnTo>
                  <a:lnTo>
                    <a:pt x="386" y="416"/>
                  </a:lnTo>
                  <a:lnTo>
                    <a:pt x="368" y="430"/>
                  </a:lnTo>
                  <a:lnTo>
                    <a:pt x="348" y="442"/>
                  </a:lnTo>
                  <a:lnTo>
                    <a:pt x="328" y="452"/>
                  </a:lnTo>
                  <a:lnTo>
                    <a:pt x="306" y="460"/>
                  </a:lnTo>
                  <a:lnTo>
                    <a:pt x="284" y="466"/>
                  </a:lnTo>
                  <a:lnTo>
                    <a:pt x="260" y="468"/>
                  </a:lnTo>
                  <a:lnTo>
                    <a:pt x="236" y="470"/>
                  </a:lnTo>
                  <a:lnTo>
                    <a:pt x="236" y="470"/>
                  </a:lnTo>
                  <a:lnTo>
                    <a:pt x="236" y="470"/>
                  </a:lnTo>
                  <a:lnTo>
                    <a:pt x="212" y="468"/>
                  </a:lnTo>
                  <a:lnTo>
                    <a:pt x="188" y="466"/>
                  </a:lnTo>
                  <a:lnTo>
                    <a:pt x="166" y="460"/>
                  </a:lnTo>
                  <a:lnTo>
                    <a:pt x="144" y="452"/>
                  </a:lnTo>
                  <a:lnTo>
                    <a:pt x="124" y="442"/>
                  </a:lnTo>
                  <a:lnTo>
                    <a:pt x="104" y="430"/>
                  </a:lnTo>
                  <a:lnTo>
                    <a:pt x="86" y="416"/>
                  </a:lnTo>
                  <a:lnTo>
                    <a:pt x="70" y="402"/>
                  </a:lnTo>
                  <a:lnTo>
                    <a:pt x="54" y="384"/>
                  </a:lnTo>
                  <a:lnTo>
                    <a:pt x="40" y="366"/>
                  </a:lnTo>
                  <a:lnTo>
                    <a:pt x="30" y="348"/>
                  </a:lnTo>
                  <a:lnTo>
                    <a:pt x="20" y="326"/>
                  </a:lnTo>
                  <a:lnTo>
                    <a:pt x="12" y="306"/>
                  </a:lnTo>
                  <a:lnTo>
                    <a:pt x="6" y="282"/>
                  </a:lnTo>
                  <a:lnTo>
                    <a:pt x="2" y="260"/>
                  </a:lnTo>
                  <a:lnTo>
                    <a:pt x="0" y="236"/>
                  </a:lnTo>
                  <a:lnTo>
                    <a:pt x="0" y="236"/>
                  </a:lnTo>
                  <a:close/>
                  <a:moveTo>
                    <a:pt x="28" y="236"/>
                  </a:moveTo>
                  <a:lnTo>
                    <a:pt x="28" y="236"/>
                  </a:lnTo>
                  <a:lnTo>
                    <a:pt x="30" y="256"/>
                  </a:lnTo>
                  <a:lnTo>
                    <a:pt x="32" y="278"/>
                  </a:lnTo>
                  <a:lnTo>
                    <a:pt x="38" y="296"/>
                  </a:lnTo>
                  <a:lnTo>
                    <a:pt x="44" y="316"/>
                  </a:lnTo>
                  <a:lnTo>
                    <a:pt x="54" y="334"/>
                  </a:lnTo>
                  <a:lnTo>
                    <a:pt x="64" y="352"/>
                  </a:lnTo>
                  <a:lnTo>
                    <a:pt x="76" y="368"/>
                  </a:lnTo>
                  <a:lnTo>
                    <a:pt x="90" y="382"/>
                  </a:lnTo>
                  <a:lnTo>
                    <a:pt x="104" y="396"/>
                  </a:lnTo>
                  <a:lnTo>
                    <a:pt x="120" y="408"/>
                  </a:lnTo>
                  <a:lnTo>
                    <a:pt x="136" y="418"/>
                  </a:lnTo>
                  <a:lnTo>
                    <a:pt x="156" y="426"/>
                  </a:lnTo>
                  <a:lnTo>
                    <a:pt x="174" y="434"/>
                  </a:lnTo>
                  <a:lnTo>
                    <a:pt x="194" y="438"/>
                  </a:lnTo>
                  <a:lnTo>
                    <a:pt x="214" y="442"/>
                  </a:lnTo>
                  <a:lnTo>
                    <a:pt x="236" y="442"/>
                  </a:lnTo>
                  <a:lnTo>
                    <a:pt x="236" y="442"/>
                  </a:lnTo>
                  <a:lnTo>
                    <a:pt x="236" y="442"/>
                  </a:lnTo>
                  <a:lnTo>
                    <a:pt x="256" y="442"/>
                  </a:lnTo>
                  <a:lnTo>
                    <a:pt x="278" y="438"/>
                  </a:lnTo>
                  <a:lnTo>
                    <a:pt x="298" y="434"/>
                  </a:lnTo>
                  <a:lnTo>
                    <a:pt x="316" y="426"/>
                  </a:lnTo>
                  <a:lnTo>
                    <a:pt x="334" y="418"/>
                  </a:lnTo>
                  <a:lnTo>
                    <a:pt x="352" y="408"/>
                  </a:lnTo>
                  <a:lnTo>
                    <a:pt x="368" y="396"/>
                  </a:lnTo>
                  <a:lnTo>
                    <a:pt x="382" y="382"/>
                  </a:lnTo>
                  <a:lnTo>
                    <a:pt x="396" y="368"/>
                  </a:lnTo>
                  <a:lnTo>
                    <a:pt x="408" y="352"/>
                  </a:lnTo>
                  <a:lnTo>
                    <a:pt x="418" y="334"/>
                  </a:lnTo>
                  <a:lnTo>
                    <a:pt x="426" y="316"/>
                  </a:lnTo>
                  <a:lnTo>
                    <a:pt x="434" y="296"/>
                  </a:lnTo>
                  <a:lnTo>
                    <a:pt x="438" y="278"/>
                  </a:lnTo>
                  <a:lnTo>
                    <a:pt x="442" y="256"/>
                  </a:lnTo>
                  <a:lnTo>
                    <a:pt x="444" y="236"/>
                  </a:lnTo>
                  <a:lnTo>
                    <a:pt x="444" y="236"/>
                  </a:lnTo>
                  <a:lnTo>
                    <a:pt x="444" y="236"/>
                  </a:lnTo>
                  <a:lnTo>
                    <a:pt x="442" y="214"/>
                  </a:lnTo>
                  <a:lnTo>
                    <a:pt x="438" y="194"/>
                  </a:lnTo>
                  <a:lnTo>
                    <a:pt x="434" y="174"/>
                  </a:lnTo>
                  <a:lnTo>
                    <a:pt x="426" y="154"/>
                  </a:lnTo>
                  <a:lnTo>
                    <a:pt x="418" y="136"/>
                  </a:lnTo>
                  <a:lnTo>
                    <a:pt x="408" y="120"/>
                  </a:lnTo>
                  <a:lnTo>
                    <a:pt x="396" y="104"/>
                  </a:lnTo>
                  <a:lnTo>
                    <a:pt x="382" y="88"/>
                  </a:lnTo>
                  <a:lnTo>
                    <a:pt x="368" y="76"/>
                  </a:lnTo>
                  <a:lnTo>
                    <a:pt x="352" y="64"/>
                  </a:lnTo>
                  <a:lnTo>
                    <a:pt x="334" y="54"/>
                  </a:lnTo>
                  <a:lnTo>
                    <a:pt x="316" y="44"/>
                  </a:lnTo>
                  <a:lnTo>
                    <a:pt x="298" y="38"/>
                  </a:lnTo>
                  <a:lnTo>
                    <a:pt x="278" y="32"/>
                  </a:lnTo>
                  <a:lnTo>
                    <a:pt x="256" y="30"/>
                  </a:lnTo>
                  <a:lnTo>
                    <a:pt x="236" y="28"/>
                  </a:lnTo>
                  <a:lnTo>
                    <a:pt x="236" y="28"/>
                  </a:lnTo>
                  <a:lnTo>
                    <a:pt x="236" y="28"/>
                  </a:lnTo>
                  <a:lnTo>
                    <a:pt x="214" y="30"/>
                  </a:lnTo>
                  <a:lnTo>
                    <a:pt x="194" y="32"/>
                  </a:lnTo>
                  <a:lnTo>
                    <a:pt x="174" y="38"/>
                  </a:lnTo>
                  <a:lnTo>
                    <a:pt x="156" y="44"/>
                  </a:lnTo>
                  <a:lnTo>
                    <a:pt x="136" y="54"/>
                  </a:lnTo>
                  <a:lnTo>
                    <a:pt x="120" y="64"/>
                  </a:lnTo>
                  <a:lnTo>
                    <a:pt x="104" y="76"/>
                  </a:lnTo>
                  <a:lnTo>
                    <a:pt x="90" y="88"/>
                  </a:lnTo>
                  <a:lnTo>
                    <a:pt x="76" y="104"/>
                  </a:lnTo>
                  <a:lnTo>
                    <a:pt x="64" y="120"/>
                  </a:lnTo>
                  <a:lnTo>
                    <a:pt x="54" y="136"/>
                  </a:lnTo>
                  <a:lnTo>
                    <a:pt x="44" y="154"/>
                  </a:lnTo>
                  <a:lnTo>
                    <a:pt x="38" y="174"/>
                  </a:lnTo>
                  <a:lnTo>
                    <a:pt x="32" y="194"/>
                  </a:lnTo>
                  <a:lnTo>
                    <a:pt x="30" y="214"/>
                  </a:lnTo>
                  <a:lnTo>
                    <a:pt x="28" y="236"/>
                  </a:lnTo>
                  <a:lnTo>
                    <a:pt x="28"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
            <p:cNvSpPr>
              <a:spLocks/>
            </p:cNvSpPr>
            <p:nvPr/>
          </p:nvSpPr>
          <p:spPr bwMode="auto">
            <a:xfrm>
              <a:off x="7096125" y="2905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1"/>
            <p:cNvSpPr>
              <a:spLocks noChangeShapeType="1"/>
            </p:cNvSpPr>
            <p:nvPr/>
          </p:nvSpPr>
          <p:spPr bwMode="auto">
            <a:xfrm>
              <a:off x="7096125" y="2905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
            <p:cNvSpPr>
              <a:spLocks/>
            </p:cNvSpPr>
            <p:nvPr/>
          </p:nvSpPr>
          <p:spPr bwMode="auto">
            <a:xfrm>
              <a:off x="7080250" y="274638"/>
              <a:ext cx="31750" cy="101600"/>
            </a:xfrm>
            <a:custGeom>
              <a:avLst/>
              <a:gdLst>
                <a:gd name="T0" fmla="*/ 0 w 20"/>
                <a:gd name="T1" fmla="*/ 10 h 64"/>
                <a:gd name="T2" fmla="*/ 0 w 20"/>
                <a:gd name="T3" fmla="*/ 10 h 64"/>
                <a:gd name="T4" fmla="*/ 0 w 20"/>
                <a:gd name="T5" fmla="*/ 56 h 64"/>
                <a:gd name="T6" fmla="*/ 0 w 20"/>
                <a:gd name="T7" fmla="*/ 56 h 64"/>
                <a:gd name="T8" fmla="*/ 0 w 20"/>
                <a:gd name="T9" fmla="*/ 60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60 h 64"/>
                <a:gd name="T22" fmla="*/ 20 w 20"/>
                <a:gd name="T23" fmla="*/ 56 h 64"/>
                <a:gd name="T24" fmla="*/ 20 w 20"/>
                <a:gd name="T25" fmla="*/ 56 h 64"/>
                <a:gd name="T26" fmla="*/ 20 w 20"/>
                <a:gd name="T27" fmla="*/ 10 h 64"/>
                <a:gd name="T28" fmla="*/ 20 w 20"/>
                <a:gd name="T29" fmla="*/ 10 h 64"/>
                <a:gd name="T30" fmla="*/ 18 w 20"/>
                <a:gd name="T31" fmla="*/ 6 h 64"/>
                <a:gd name="T32" fmla="*/ 16 w 20"/>
                <a:gd name="T33" fmla="*/ 2 h 64"/>
                <a:gd name="T34" fmla="*/ 14 w 20"/>
                <a:gd name="T35" fmla="*/ 2 h 64"/>
                <a:gd name="T36" fmla="*/ 10 w 20"/>
                <a:gd name="T37" fmla="*/ 0 h 64"/>
                <a:gd name="T38" fmla="*/ 6 w 20"/>
                <a:gd name="T39" fmla="*/ 2 h 64"/>
                <a:gd name="T40" fmla="*/ 4 w 20"/>
                <a:gd name="T41" fmla="*/ 2 h 64"/>
                <a:gd name="T42" fmla="*/ 0 w 20"/>
                <a:gd name="T43" fmla="*/ 6 h 64"/>
                <a:gd name="T44" fmla="*/ 0 w 20"/>
                <a:gd name="T45" fmla="*/ 10 h 64"/>
                <a:gd name="T46" fmla="*/ 0 w 20"/>
                <a:gd name="T47"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10"/>
                  </a:moveTo>
                  <a:lnTo>
                    <a:pt x="0" y="10"/>
                  </a:lnTo>
                  <a:lnTo>
                    <a:pt x="0" y="56"/>
                  </a:lnTo>
                  <a:lnTo>
                    <a:pt x="0" y="56"/>
                  </a:lnTo>
                  <a:lnTo>
                    <a:pt x="0" y="60"/>
                  </a:lnTo>
                  <a:lnTo>
                    <a:pt x="4" y="62"/>
                  </a:lnTo>
                  <a:lnTo>
                    <a:pt x="6" y="64"/>
                  </a:lnTo>
                  <a:lnTo>
                    <a:pt x="10" y="64"/>
                  </a:lnTo>
                  <a:lnTo>
                    <a:pt x="14" y="64"/>
                  </a:lnTo>
                  <a:lnTo>
                    <a:pt x="16" y="62"/>
                  </a:lnTo>
                  <a:lnTo>
                    <a:pt x="18" y="60"/>
                  </a:lnTo>
                  <a:lnTo>
                    <a:pt x="20" y="56"/>
                  </a:lnTo>
                  <a:lnTo>
                    <a:pt x="20" y="56"/>
                  </a:lnTo>
                  <a:lnTo>
                    <a:pt x="20" y="10"/>
                  </a:lnTo>
                  <a:lnTo>
                    <a:pt x="20" y="10"/>
                  </a:lnTo>
                  <a:lnTo>
                    <a:pt x="18" y="6"/>
                  </a:lnTo>
                  <a:lnTo>
                    <a:pt x="16" y="2"/>
                  </a:lnTo>
                  <a:lnTo>
                    <a:pt x="14" y="2"/>
                  </a:lnTo>
                  <a:lnTo>
                    <a:pt x="10" y="0"/>
                  </a:lnTo>
                  <a:lnTo>
                    <a:pt x="6" y="2"/>
                  </a:lnTo>
                  <a:lnTo>
                    <a:pt x="4" y="2"/>
                  </a:lnTo>
                  <a:lnTo>
                    <a:pt x="0" y="6"/>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
            <p:cNvSpPr>
              <a:spLocks/>
            </p:cNvSpPr>
            <p:nvPr/>
          </p:nvSpPr>
          <p:spPr bwMode="auto">
            <a:xfrm>
              <a:off x="7096125" y="785813"/>
              <a:ext cx="0" cy="73025"/>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4"/>
            <p:cNvSpPr>
              <a:spLocks noChangeShapeType="1"/>
            </p:cNvSpPr>
            <p:nvPr/>
          </p:nvSpPr>
          <p:spPr bwMode="auto">
            <a:xfrm>
              <a:off x="7096125" y="785813"/>
              <a:ext cx="0" cy="730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5"/>
            <p:cNvSpPr>
              <a:spLocks/>
            </p:cNvSpPr>
            <p:nvPr/>
          </p:nvSpPr>
          <p:spPr bwMode="auto">
            <a:xfrm>
              <a:off x="7080250" y="773113"/>
              <a:ext cx="31750" cy="101600"/>
            </a:xfrm>
            <a:custGeom>
              <a:avLst/>
              <a:gdLst>
                <a:gd name="T0" fmla="*/ 0 w 20"/>
                <a:gd name="T1" fmla="*/ 8 h 64"/>
                <a:gd name="T2" fmla="*/ 0 w 20"/>
                <a:gd name="T3" fmla="*/ 8 h 64"/>
                <a:gd name="T4" fmla="*/ 0 w 20"/>
                <a:gd name="T5" fmla="*/ 54 h 64"/>
                <a:gd name="T6" fmla="*/ 0 w 20"/>
                <a:gd name="T7" fmla="*/ 54 h 64"/>
                <a:gd name="T8" fmla="*/ 0 w 20"/>
                <a:gd name="T9" fmla="*/ 58 h 64"/>
                <a:gd name="T10" fmla="*/ 4 w 20"/>
                <a:gd name="T11" fmla="*/ 62 h 64"/>
                <a:gd name="T12" fmla="*/ 6 w 20"/>
                <a:gd name="T13" fmla="*/ 64 h 64"/>
                <a:gd name="T14" fmla="*/ 10 w 20"/>
                <a:gd name="T15" fmla="*/ 64 h 64"/>
                <a:gd name="T16" fmla="*/ 14 w 20"/>
                <a:gd name="T17" fmla="*/ 64 h 64"/>
                <a:gd name="T18" fmla="*/ 16 w 20"/>
                <a:gd name="T19" fmla="*/ 62 h 64"/>
                <a:gd name="T20" fmla="*/ 18 w 20"/>
                <a:gd name="T21" fmla="*/ 58 h 64"/>
                <a:gd name="T22" fmla="*/ 20 w 20"/>
                <a:gd name="T23" fmla="*/ 54 h 64"/>
                <a:gd name="T24" fmla="*/ 20 w 20"/>
                <a:gd name="T25" fmla="*/ 54 h 64"/>
                <a:gd name="T26" fmla="*/ 20 w 20"/>
                <a:gd name="T27" fmla="*/ 8 h 64"/>
                <a:gd name="T28" fmla="*/ 20 w 20"/>
                <a:gd name="T29" fmla="*/ 8 h 64"/>
                <a:gd name="T30" fmla="*/ 18 w 20"/>
                <a:gd name="T31" fmla="*/ 4 h 64"/>
                <a:gd name="T32" fmla="*/ 16 w 20"/>
                <a:gd name="T33" fmla="*/ 2 h 64"/>
                <a:gd name="T34" fmla="*/ 14 w 20"/>
                <a:gd name="T35" fmla="*/ 0 h 64"/>
                <a:gd name="T36" fmla="*/ 10 w 20"/>
                <a:gd name="T37" fmla="*/ 0 h 64"/>
                <a:gd name="T38" fmla="*/ 6 w 20"/>
                <a:gd name="T39" fmla="*/ 0 h 64"/>
                <a:gd name="T40" fmla="*/ 4 w 20"/>
                <a:gd name="T41" fmla="*/ 2 h 64"/>
                <a:gd name="T42" fmla="*/ 0 w 20"/>
                <a:gd name="T43" fmla="*/ 4 h 64"/>
                <a:gd name="T44" fmla="*/ 0 w 20"/>
                <a:gd name="T45" fmla="*/ 8 h 64"/>
                <a:gd name="T46" fmla="*/ 0 w 20"/>
                <a:gd name="T47"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64">
                  <a:moveTo>
                    <a:pt x="0" y="8"/>
                  </a:moveTo>
                  <a:lnTo>
                    <a:pt x="0" y="8"/>
                  </a:lnTo>
                  <a:lnTo>
                    <a:pt x="0" y="54"/>
                  </a:lnTo>
                  <a:lnTo>
                    <a:pt x="0" y="54"/>
                  </a:lnTo>
                  <a:lnTo>
                    <a:pt x="0" y="58"/>
                  </a:lnTo>
                  <a:lnTo>
                    <a:pt x="4" y="62"/>
                  </a:lnTo>
                  <a:lnTo>
                    <a:pt x="6" y="64"/>
                  </a:lnTo>
                  <a:lnTo>
                    <a:pt x="10" y="64"/>
                  </a:lnTo>
                  <a:lnTo>
                    <a:pt x="14" y="64"/>
                  </a:lnTo>
                  <a:lnTo>
                    <a:pt x="16" y="62"/>
                  </a:lnTo>
                  <a:lnTo>
                    <a:pt x="18" y="58"/>
                  </a:lnTo>
                  <a:lnTo>
                    <a:pt x="20" y="54"/>
                  </a:lnTo>
                  <a:lnTo>
                    <a:pt x="20" y="54"/>
                  </a:lnTo>
                  <a:lnTo>
                    <a:pt x="20" y="8"/>
                  </a:lnTo>
                  <a:lnTo>
                    <a:pt x="20" y="8"/>
                  </a:lnTo>
                  <a:lnTo>
                    <a:pt x="18" y="4"/>
                  </a:lnTo>
                  <a:lnTo>
                    <a:pt x="16" y="2"/>
                  </a:lnTo>
                  <a:lnTo>
                    <a:pt x="14" y="0"/>
                  </a:lnTo>
                  <a:lnTo>
                    <a:pt x="10" y="0"/>
                  </a:lnTo>
                  <a:lnTo>
                    <a:pt x="6" y="0"/>
                  </a:lnTo>
                  <a:lnTo>
                    <a:pt x="4" y="2"/>
                  </a:lnTo>
                  <a:lnTo>
                    <a:pt x="0" y="4"/>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6"/>
            <p:cNvSpPr>
              <a:spLocks/>
            </p:cNvSpPr>
            <p:nvPr/>
          </p:nvSpPr>
          <p:spPr bwMode="auto">
            <a:xfrm>
              <a:off x="7305675"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7"/>
            <p:cNvSpPr>
              <a:spLocks noChangeShapeType="1"/>
            </p:cNvSpPr>
            <p:nvPr/>
          </p:nvSpPr>
          <p:spPr bwMode="auto">
            <a:xfrm flipH="1">
              <a:off x="7305675"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p:cNvSpPr>
              <a:spLocks/>
            </p:cNvSpPr>
            <p:nvPr/>
          </p:nvSpPr>
          <p:spPr bwMode="auto">
            <a:xfrm>
              <a:off x="7289800" y="550863"/>
              <a:ext cx="101600" cy="31750"/>
            </a:xfrm>
            <a:custGeom>
              <a:avLst/>
              <a:gdLst>
                <a:gd name="T0" fmla="*/ 56 w 64"/>
                <a:gd name="T1" fmla="*/ 0 h 20"/>
                <a:gd name="T2" fmla="*/ 56 w 64"/>
                <a:gd name="T3" fmla="*/ 0 h 20"/>
                <a:gd name="T4" fmla="*/ 10 w 64"/>
                <a:gd name="T5" fmla="*/ 0 h 20"/>
                <a:gd name="T6" fmla="*/ 10 w 64"/>
                <a:gd name="T7" fmla="*/ 0 h 20"/>
                <a:gd name="T8" fmla="*/ 6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6 w 64"/>
                <a:gd name="T21" fmla="*/ 18 h 20"/>
                <a:gd name="T22" fmla="*/ 10 w 64"/>
                <a:gd name="T23" fmla="*/ 20 h 20"/>
                <a:gd name="T24" fmla="*/ 10 w 64"/>
                <a:gd name="T25" fmla="*/ 20 h 20"/>
                <a:gd name="T26" fmla="*/ 56 w 64"/>
                <a:gd name="T27" fmla="*/ 20 h 20"/>
                <a:gd name="T28" fmla="*/ 56 w 64"/>
                <a:gd name="T29" fmla="*/ 20 h 20"/>
                <a:gd name="T30" fmla="*/ 60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60 w 64"/>
                <a:gd name="T43" fmla="*/ 2 h 20"/>
                <a:gd name="T44" fmla="*/ 56 w 64"/>
                <a:gd name="T45" fmla="*/ 0 h 20"/>
                <a:gd name="T46" fmla="*/ 56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6" y="0"/>
                  </a:moveTo>
                  <a:lnTo>
                    <a:pt x="56" y="0"/>
                  </a:lnTo>
                  <a:lnTo>
                    <a:pt x="10" y="0"/>
                  </a:lnTo>
                  <a:lnTo>
                    <a:pt x="10" y="0"/>
                  </a:lnTo>
                  <a:lnTo>
                    <a:pt x="6" y="2"/>
                  </a:lnTo>
                  <a:lnTo>
                    <a:pt x="2" y="4"/>
                  </a:lnTo>
                  <a:lnTo>
                    <a:pt x="0" y="6"/>
                  </a:lnTo>
                  <a:lnTo>
                    <a:pt x="0" y="10"/>
                  </a:lnTo>
                  <a:lnTo>
                    <a:pt x="0" y="14"/>
                  </a:lnTo>
                  <a:lnTo>
                    <a:pt x="2" y="16"/>
                  </a:lnTo>
                  <a:lnTo>
                    <a:pt x="6" y="18"/>
                  </a:lnTo>
                  <a:lnTo>
                    <a:pt x="10" y="20"/>
                  </a:lnTo>
                  <a:lnTo>
                    <a:pt x="10" y="20"/>
                  </a:lnTo>
                  <a:lnTo>
                    <a:pt x="56" y="20"/>
                  </a:lnTo>
                  <a:lnTo>
                    <a:pt x="56" y="20"/>
                  </a:lnTo>
                  <a:lnTo>
                    <a:pt x="60" y="18"/>
                  </a:lnTo>
                  <a:lnTo>
                    <a:pt x="62" y="16"/>
                  </a:lnTo>
                  <a:lnTo>
                    <a:pt x="64" y="14"/>
                  </a:lnTo>
                  <a:lnTo>
                    <a:pt x="64" y="10"/>
                  </a:lnTo>
                  <a:lnTo>
                    <a:pt x="64" y="6"/>
                  </a:lnTo>
                  <a:lnTo>
                    <a:pt x="62" y="4"/>
                  </a:lnTo>
                  <a:lnTo>
                    <a:pt x="60" y="2"/>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9"/>
            <p:cNvSpPr>
              <a:spLocks/>
            </p:cNvSpPr>
            <p:nvPr/>
          </p:nvSpPr>
          <p:spPr bwMode="auto">
            <a:xfrm>
              <a:off x="6807200" y="566738"/>
              <a:ext cx="73025" cy="0"/>
            </a:xfrm>
            <a:custGeom>
              <a:avLst/>
              <a:gdLst>
                <a:gd name="T0" fmla="*/ 46 w 46"/>
                <a:gd name="T1" fmla="*/ 0 w 46"/>
                <a:gd name="T2" fmla="*/ 46 w 46"/>
              </a:gdLst>
              <a:ahLst/>
              <a:cxnLst>
                <a:cxn ang="0">
                  <a:pos x="T0" y="0"/>
                </a:cxn>
                <a:cxn ang="0">
                  <a:pos x="T1" y="0"/>
                </a:cxn>
                <a:cxn ang="0">
                  <a:pos x="T2" y="0"/>
                </a:cxn>
              </a:cxnLst>
              <a:rect l="0" t="0" r="r" b="b"/>
              <a:pathLst>
                <a:path w="46">
                  <a:moveTo>
                    <a:pt x="46" y="0"/>
                  </a:moveTo>
                  <a:lnTo>
                    <a:pt x="0" y="0"/>
                  </a:lnTo>
                  <a:lnTo>
                    <a:pt x="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0"/>
            <p:cNvSpPr>
              <a:spLocks noChangeShapeType="1"/>
            </p:cNvSpPr>
            <p:nvPr/>
          </p:nvSpPr>
          <p:spPr bwMode="auto">
            <a:xfrm flipH="1">
              <a:off x="6807200" y="566738"/>
              <a:ext cx="73025"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1"/>
            <p:cNvSpPr>
              <a:spLocks/>
            </p:cNvSpPr>
            <p:nvPr/>
          </p:nvSpPr>
          <p:spPr bwMode="auto">
            <a:xfrm>
              <a:off x="6794500" y="550863"/>
              <a:ext cx="101600" cy="31750"/>
            </a:xfrm>
            <a:custGeom>
              <a:avLst/>
              <a:gdLst>
                <a:gd name="T0" fmla="*/ 54 w 64"/>
                <a:gd name="T1" fmla="*/ 0 h 20"/>
                <a:gd name="T2" fmla="*/ 54 w 64"/>
                <a:gd name="T3" fmla="*/ 0 h 20"/>
                <a:gd name="T4" fmla="*/ 8 w 64"/>
                <a:gd name="T5" fmla="*/ 0 h 20"/>
                <a:gd name="T6" fmla="*/ 8 w 64"/>
                <a:gd name="T7" fmla="*/ 0 h 20"/>
                <a:gd name="T8" fmla="*/ 4 w 64"/>
                <a:gd name="T9" fmla="*/ 2 h 20"/>
                <a:gd name="T10" fmla="*/ 2 w 64"/>
                <a:gd name="T11" fmla="*/ 4 h 20"/>
                <a:gd name="T12" fmla="*/ 0 w 64"/>
                <a:gd name="T13" fmla="*/ 6 h 20"/>
                <a:gd name="T14" fmla="*/ 0 w 64"/>
                <a:gd name="T15" fmla="*/ 10 h 20"/>
                <a:gd name="T16" fmla="*/ 0 w 64"/>
                <a:gd name="T17" fmla="*/ 14 h 20"/>
                <a:gd name="T18" fmla="*/ 2 w 64"/>
                <a:gd name="T19" fmla="*/ 16 h 20"/>
                <a:gd name="T20" fmla="*/ 4 w 64"/>
                <a:gd name="T21" fmla="*/ 18 h 20"/>
                <a:gd name="T22" fmla="*/ 8 w 64"/>
                <a:gd name="T23" fmla="*/ 20 h 20"/>
                <a:gd name="T24" fmla="*/ 8 w 64"/>
                <a:gd name="T25" fmla="*/ 20 h 20"/>
                <a:gd name="T26" fmla="*/ 54 w 64"/>
                <a:gd name="T27" fmla="*/ 20 h 20"/>
                <a:gd name="T28" fmla="*/ 54 w 64"/>
                <a:gd name="T29" fmla="*/ 20 h 20"/>
                <a:gd name="T30" fmla="*/ 58 w 64"/>
                <a:gd name="T31" fmla="*/ 18 h 20"/>
                <a:gd name="T32" fmla="*/ 62 w 64"/>
                <a:gd name="T33" fmla="*/ 16 h 20"/>
                <a:gd name="T34" fmla="*/ 64 w 64"/>
                <a:gd name="T35" fmla="*/ 14 h 20"/>
                <a:gd name="T36" fmla="*/ 64 w 64"/>
                <a:gd name="T37" fmla="*/ 10 h 20"/>
                <a:gd name="T38" fmla="*/ 64 w 64"/>
                <a:gd name="T39" fmla="*/ 6 h 20"/>
                <a:gd name="T40" fmla="*/ 62 w 64"/>
                <a:gd name="T41" fmla="*/ 4 h 20"/>
                <a:gd name="T42" fmla="*/ 58 w 64"/>
                <a:gd name="T43" fmla="*/ 2 h 20"/>
                <a:gd name="T44" fmla="*/ 54 w 64"/>
                <a:gd name="T45" fmla="*/ 0 h 20"/>
                <a:gd name="T46" fmla="*/ 54 w 64"/>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20">
                  <a:moveTo>
                    <a:pt x="54" y="0"/>
                  </a:moveTo>
                  <a:lnTo>
                    <a:pt x="54" y="0"/>
                  </a:lnTo>
                  <a:lnTo>
                    <a:pt x="8" y="0"/>
                  </a:lnTo>
                  <a:lnTo>
                    <a:pt x="8" y="0"/>
                  </a:lnTo>
                  <a:lnTo>
                    <a:pt x="4" y="2"/>
                  </a:lnTo>
                  <a:lnTo>
                    <a:pt x="2" y="4"/>
                  </a:lnTo>
                  <a:lnTo>
                    <a:pt x="0" y="6"/>
                  </a:lnTo>
                  <a:lnTo>
                    <a:pt x="0" y="10"/>
                  </a:lnTo>
                  <a:lnTo>
                    <a:pt x="0" y="14"/>
                  </a:lnTo>
                  <a:lnTo>
                    <a:pt x="2" y="16"/>
                  </a:lnTo>
                  <a:lnTo>
                    <a:pt x="4" y="18"/>
                  </a:lnTo>
                  <a:lnTo>
                    <a:pt x="8" y="20"/>
                  </a:lnTo>
                  <a:lnTo>
                    <a:pt x="8" y="20"/>
                  </a:lnTo>
                  <a:lnTo>
                    <a:pt x="54" y="20"/>
                  </a:lnTo>
                  <a:lnTo>
                    <a:pt x="54" y="20"/>
                  </a:lnTo>
                  <a:lnTo>
                    <a:pt x="58" y="18"/>
                  </a:lnTo>
                  <a:lnTo>
                    <a:pt x="62" y="16"/>
                  </a:lnTo>
                  <a:lnTo>
                    <a:pt x="64" y="14"/>
                  </a:lnTo>
                  <a:lnTo>
                    <a:pt x="64" y="10"/>
                  </a:lnTo>
                  <a:lnTo>
                    <a:pt x="64" y="6"/>
                  </a:lnTo>
                  <a:lnTo>
                    <a:pt x="62" y="4"/>
                  </a:lnTo>
                  <a:lnTo>
                    <a:pt x="58" y="2"/>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2"/>
            <p:cNvSpPr>
              <a:spLocks/>
            </p:cNvSpPr>
            <p:nvPr/>
          </p:nvSpPr>
          <p:spPr bwMode="auto">
            <a:xfrm>
              <a:off x="6892925" y="36671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33"/>
            <p:cNvSpPr>
              <a:spLocks noChangeShapeType="1"/>
            </p:cNvSpPr>
            <p:nvPr/>
          </p:nvSpPr>
          <p:spPr bwMode="auto">
            <a:xfrm>
              <a:off x="689292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4"/>
            <p:cNvSpPr>
              <a:spLocks/>
            </p:cNvSpPr>
            <p:nvPr/>
          </p:nvSpPr>
          <p:spPr bwMode="auto">
            <a:xfrm>
              <a:off x="6883400" y="357188"/>
              <a:ext cx="66675" cy="66675"/>
            </a:xfrm>
            <a:custGeom>
              <a:avLst/>
              <a:gdLst>
                <a:gd name="T0" fmla="*/ 2 w 42"/>
                <a:gd name="T1" fmla="*/ 8 h 42"/>
                <a:gd name="T2" fmla="*/ 2 w 42"/>
                <a:gd name="T3" fmla="*/ 8 h 42"/>
                <a:gd name="T4" fmla="*/ 34 w 42"/>
                <a:gd name="T5" fmla="*/ 42 h 42"/>
                <a:gd name="T6" fmla="*/ 34 w 42"/>
                <a:gd name="T7" fmla="*/ 42 h 42"/>
                <a:gd name="T8" fmla="*/ 38 w 42"/>
                <a:gd name="T9" fmla="*/ 42 h 42"/>
                <a:gd name="T10" fmla="*/ 40 w 42"/>
                <a:gd name="T11" fmla="*/ 40 h 42"/>
                <a:gd name="T12" fmla="*/ 42 w 42"/>
                <a:gd name="T13" fmla="*/ 38 h 42"/>
                <a:gd name="T14" fmla="*/ 42 w 42"/>
                <a:gd name="T15" fmla="*/ 34 h 42"/>
                <a:gd name="T16" fmla="*/ 42 w 42"/>
                <a:gd name="T17" fmla="*/ 34 h 42"/>
                <a:gd name="T18" fmla="*/ 8 w 42"/>
                <a:gd name="T19" fmla="*/ 2 h 42"/>
                <a:gd name="T20" fmla="*/ 8 w 42"/>
                <a:gd name="T21" fmla="*/ 2 h 42"/>
                <a:gd name="T22" fmla="*/ 6 w 42"/>
                <a:gd name="T23" fmla="*/ 0 h 42"/>
                <a:gd name="T24" fmla="*/ 2 w 42"/>
                <a:gd name="T25" fmla="*/ 2 h 42"/>
                <a:gd name="T26" fmla="*/ 0 w 42"/>
                <a:gd name="T27" fmla="*/ 6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2"/>
                  </a:lnTo>
                  <a:lnTo>
                    <a:pt x="34" y="42"/>
                  </a:lnTo>
                  <a:lnTo>
                    <a:pt x="38" y="42"/>
                  </a:lnTo>
                  <a:lnTo>
                    <a:pt x="40" y="40"/>
                  </a:lnTo>
                  <a:lnTo>
                    <a:pt x="42" y="38"/>
                  </a:lnTo>
                  <a:lnTo>
                    <a:pt x="42" y="34"/>
                  </a:lnTo>
                  <a:lnTo>
                    <a:pt x="42" y="34"/>
                  </a:lnTo>
                  <a:lnTo>
                    <a:pt x="8" y="2"/>
                  </a:lnTo>
                  <a:lnTo>
                    <a:pt x="8" y="2"/>
                  </a:lnTo>
                  <a:lnTo>
                    <a:pt x="6" y="0"/>
                  </a:lnTo>
                  <a:lnTo>
                    <a:pt x="2" y="2"/>
                  </a:lnTo>
                  <a:lnTo>
                    <a:pt x="0" y="6"/>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5"/>
            <p:cNvSpPr>
              <a:spLocks/>
            </p:cNvSpPr>
            <p:nvPr/>
          </p:nvSpPr>
          <p:spPr bwMode="auto">
            <a:xfrm>
              <a:off x="7242175" y="715963"/>
              <a:ext cx="50800" cy="50800"/>
            </a:xfrm>
            <a:custGeom>
              <a:avLst/>
              <a:gdLst>
                <a:gd name="T0" fmla="*/ 0 w 32"/>
                <a:gd name="T1" fmla="*/ 0 h 32"/>
                <a:gd name="T2" fmla="*/ 32 w 32"/>
                <a:gd name="T3" fmla="*/ 32 h 32"/>
                <a:gd name="T4" fmla="*/ 0 w 32"/>
                <a:gd name="T5" fmla="*/ 0 h 32"/>
              </a:gdLst>
              <a:ahLst/>
              <a:cxnLst>
                <a:cxn ang="0">
                  <a:pos x="T0" y="T1"/>
                </a:cxn>
                <a:cxn ang="0">
                  <a:pos x="T2" y="T3"/>
                </a:cxn>
                <a:cxn ang="0">
                  <a:pos x="T4" y="T5"/>
                </a:cxn>
              </a:cxnLst>
              <a:rect l="0" t="0" r="r" b="b"/>
              <a:pathLst>
                <a:path w="32" h="32">
                  <a:moveTo>
                    <a:pt x="0" y="0"/>
                  </a:moveTo>
                  <a:lnTo>
                    <a:pt x="32" y="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724217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7"/>
            <p:cNvSpPr>
              <a:spLocks/>
            </p:cNvSpPr>
            <p:nvPr/>
          </p:nvSpPr>
          <p:spPr bwMode="auto">
            <a:xfrm>
              <a:off x="7235825" y="709613"/>
              <a:ext cx="66675" cy="66675"/>
            </a:xfrm>
            <a:custGeom>
              <a:avLst/>
              <a:gdLst>
                <a:gd name="T0" fmla="*/ 2 w 42"/>
                <a:gd name="T1" fmla="*/ 8 h 42"/>
                <a:gd name="T2" fmla="*/ 2 w 42"/>
                <a:gd name="T3" fmla="*/ 8 h 42"/>
                <a:gd name="T4" fmla="*/ 34 w 42"/>
                <a:gd name="T5" fmla="*/ 40 h 42"/>
                <a:gd name="T6" fmla="*/ 34 w 42"/>
                <a:gd name="T7" fmla="*/ 40 h 42"/>
                <a:gd name="T8" fmla="*/ 36 w 42"/>
                <a:gd name="T9" fmla="*/ 42 h 42"/>
                <a:gd name="T10" fmla="*/ 40 w 42"/>
                <a:gd name="T11" fmla="*/ 40 h 42"/>
                <a:gd name="T12" fmla="*/ 42 w 42"/>
                <a:gd name="T13" fmla="*/ 36 h 42"/>
                <a:gd name="T14" fmla="*/ 40 w 42"/>
                <a:gd name="T15" fmla="*/ 34 h 42"/>
                <a:gd name="T16" fmla="*/ 40 w 42"/>
                <a:gd name="T17" fmla="*/ 34 h 42"/>
                <a:gd name="T18" fmla="*/ 8 w 42"/>
                <a:gd name="T19" fmla="*/ 2 h 42"/>
                <a:gd name="T20" fmla="*/ 8 w 42"/>
                <a:gd name="T21" fmla="*/ 2 h 42"/>
                <a:gd name="T22" fmla="*/ 4 w 42"/>
                <a:gd name="T23" fmla="*/ 0 h 42"/>
                <a:gd name="T24" fmla="*/ 2 w 42"/>
                <a:gd name="T25" fmla="*/ 2 h 42"/>
                <a:gd name="T26" fmla="*/ 0 w 42"/>
                <a:gd name="T27" fmla="*/ 4 h 42"/>
                <a:gd name="T28" fmla="*/ 2 w 42"/>
                <a:gd name="T29" fmla="*/ 8 h 42"/>
                <a:gd name="T30" fmla="*/ 2 w 42"/>
                <a:gd name="T3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2" y="8"/>
                  </a:moveTo>
                  <a:lnTo>
                    <a:pt x="2" y="8"/>
                  </a:lnTo>
                  <a:lnTo>
                    <a:pt x="34" y="40"/>
                  </a:lnTo>
                  <a:lnTo>
                    <a:pt x="34" y="40"/>
                  </a:lnTo>
                  <a:lnTo>
                    <a:pt x="36" y="42"/>
                  </a:lnTo>
                  <a:lnTo>
                    <a:pt x="40" y="40"/>
                  </a:lnTo>
                  <a:lnTo>
                    <a:pt x="42" y="36"/>
                  </a:lnTo>
                  <a:lnTo>
                    <a:pt x="40" y="34"/>
                  </a:lnTo>
                  <a:lnTo>
                    <a:pt x="40" y="34"/>
                  </a:lnTo>
                  <a:lnTo>
                    <a:pt x="8" y="2"/>
                  </a:lnTo>
                  <a:lnTo>
                    <a:pt x="8" y="2"/>
                  </a:lnTo>
                  <a:lnTo>
                    <a:pt x="4" y="0"/>
                  </a:lnTo>
                  <a:lnTo>
                    <a:pt x="2" y="2"/>
                  </a:lnTo>
                  <a:lnTo>
                    <a:pt x="0" y="4"/>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p:cNvSpPr>
            <p:nvPr/>
          </p:nvSpPr>
          <p:spPr bwMode="auto">
            <a:xfrm>
              <a:off x="7242175" y="36671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39"/>
            <p:cNvSpPr>
              <a:spLocks noChangeShapeType="1"/>
            </p:cNvSpPr>
            <p:nvPr/>
          </p:nvSpPr>
          <p:spPr bwMode="auto">
            <a:xfrm flipH="1">
              <a:off x="7242175" y="36671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p:cNvSpPr>
            <p:nvPr/>
          </p:nvSpPr>
          <p:spPr bwMode="auto">
            <a:xfrm>
              <a:off x="7235825" y="357188"/>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8 h 42"/>
                <a:gd name="T10" fmla="*/ 2 w 42"/>
                <a:gd name="T11" fmla="*/ 40 h 42"/>
                <a:gd name="T12" fmla="*/ 4 w 42"/>
                <a:gd name="T13" fmla="*/ 42 h 42"/>
                <a:gd name="T14" fmla="*/ 8 w 42"/>
                <a:gd name="T15" fmla="*/ 42 h 42"/>
                <a:gd name="T16" fmla="*/ 8 w 42"/>
                <a:gd name="T17" fmla="*/ 42 h 42"/>
                <a:gd name="T18" fmla="*/ 40 w 42"/>
                <a:gd name="T19" fmla="*/ 8 h 42"/>
                <a:gd name="T20" fmla="*/ 40 w 42"/>
                <a:gd name="T21" fmla="*/ 8 h 42"/>
                <a:gd name="T22" fmla="*/ 42 w 42"/>
                <a:gd name="T23" fmla="*/ 6 h 42"/>
                <a:gd name="T24" fmla="*/ 40 w 42"/>
                <a:gd name="T25" fmla="*/ 2 h 42"/>
                <a:gd name="T26" fmla="*/ 36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8"/>
                  </a:lnTo>
                  <a:lnTo>
                    <a:pt x="2" y="40"/>
                  </a:lnTo>
                  <a:lnTo>
                    <a:pt x="4" y="42"/>
                  </a:lnTo>
                  <a:lnTo>
                    <a:pt x="8" y="42"/>
                  </a:lnTo>
                  <a:lnTo>
                    <a:pt x="8" y="42"/>
                  </a:lnTo>
                  <a:lnTo>
                    <a:pt x="40" y="8"/>
                  </a:lnTo>
                  <a:lnTo>
                    <a:pt x="40" y="8"/>
                  </a:lnTo>
                  <a:lnTo>
                    <a:pt x="42" y="6"/>
                  </a:lnTo>
                  <a:lnTo>
                    <a:pt x="40" y="2"/>
                  </a:lnTo>
                  <a:lnTo>
                    <a:pt x="36"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p:nvSpPr>
          <p:spPr bwMode="auto">
            <a:xfrm>
              <a:off x="6892925" y="715963"/>
              <a:ext cx="50800" cy="50800"/>
            </a:xfrm>
            <a:custGeom>
              <a:avLst/>
              <a:gdLst>
                <a:gd name="T0" fmla="*/ 32 w 32"/>
                <a:gd name="T1" fmla="*/ 0 h 32"/>
                <a:gd name="T2" fmla="*/ 0 w 32"/>
                <a:gd name="T3" fmla="*/ 32 h 32"/>
                <a:gd name="T4" fmla="*/ 32 w 32"/>
                <a:gd name="T5" fmla="*/ 0 h 32"/>
              </a:gdLst>
              <a:ahLst/>
              <a:cxnLst>
                <a:cxn ang="0">
                  <a:pos x="T0" y="T1"/>
                </a:cxn>
                <a:cxn ang="0">
                  <a:pos x="T2" y="T3"/>
                </a:cxn>
                <a:cxn ang="0">
                  <a:pos x="T4" y="T5"/>
                </a:cxn>
              </a:cxnLst>
              <a:rect l="0" t="0" r="r" b="b"/>
              <a:pathLst>
                <a:path w="32" h="32">
                  <a:moveTo>
                    <a:pt x="32" y="0"/>
                  </a:moveTo>
                  <a:lnTo>
                    <a:pt x="0" y="32"/>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2"/>
            <p:cNvSpPr>
              <a:spLocks noChangeShapeType="1"/>
            </p:cNvSpPr>
            <p:nvPr/>
          </p:nvSpPr>
          <p:spPr bwMode="auto">
            <a:xfrm flipH="1">
              <a:off x="6892925" y="715963"/>
              <a:ext cx="50800" cy="5080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p:nvSpPr>
          <p:spPr bwMode="auto">
            <a:xfrm>
              <a:off x="6883400" y="709613"/>
              <a:ext cx="66675" cy="66675"/>
            </a:xfrm>
            <a:custGeom>
              <a:avLst/>
              <a:gdLst>
                <a:gd name="T0" fmla="*/ 34 w 42"/>
                <a:gd name="T1" fmla="*/ 2 h 42"/>
                <a:gd name="T2" fmla="*/ 34 w 42"/>
                <a:gd name="T3" fmla="*/ 2 h 42"/>
                <a:gd name="T4" fmla="*/ 2 w 42"/>
                <a:gd name="T5" fmla="*/ 34 h 42"/>
                <a:gd name="T6" fmla="*/ 2 w 42"/>
                <a:gd name="T7" fmla="*/ 34 h 42"/>
                <a:gd name="T8" fmla="*/ 0 w 42"/>
                <a:gd name="T9" fmla="*/ 36 h 42"/>
                <a:gd name="T10" fmla="*/ 2 w 42"/>
                <a:gd name="T11" fmla="*/ 40 h 42"/>
                <a:gd name="T12" fmla="*/ 6 w 42"/>
                <a:gd name="T13" fmla="*/ 42 h 42"/>
                <a:gd name="T14" fmla="*/ 8 w 42"/>
                <a:gd name="T15" fmla="*/ 40 h 42"/>
                <a:gd name="T16" fmla="*/ 8 w 42"/>
                <a:gd name="T17" fmla="*/ 40 h 42"/>
                <a:gd name="T18" fmla="*/ 42 w 42"/>
                <a:gd name="T19" fmla="*/ 8 h 42"/>
                <a:gd name="T20" fmla="*/ 42 w 42"/>
                <a:gd name="T21" fmla="*/ 8 h 42"/>
                <a:gd name="T22" fmla="*/ 42 w 42"/>
                <a:gd name="T23" fmla="*/ 4 h 42"/>
                <a:gd name="T24" fmla="*/ 40 w 42"/>
                <a:gd name="T25" fmla="*/ 2 h 42"/>
                <a:gd name="T26" fmla="*/ 38 w 42"/>
                <a:gd name="T27" fmla="*/ 0 h 42"/>
                <a:gd name="T28" fmla="*/ 34 w 42"/>
                <a:gd name="T29" fmla="*/ 2 h 42"/>
                <a:gd name="T30" fmla="*/ 34 w 42"/>
                <a:gd name="T3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42">
                  <a:moveTo>
                    <a:pt x="34" y="2"/>
                  </a:moveTo>
                  <a:lnTo>
                    <a:pt x="34" y="2"/>
                  </a:lnTo>
                  <a:lnTo>
                    <a:pt x="2" y="34"/>
                  </a:lnTo>
                  <a:lnTo>
                    <a:pt x="2" y="34"/>
                  </a:lnTo>
                  <a:lnTo>
                    <a:pt x="0" y="36"/>
                  </a:lnTo>
                  <a:lnTo>
                    <a:pt x="2" y="40"/>
                  </a:lnTo>
                  <a:lnTo>
                    <a:pt x="6" y="42"/>
                  </a:lnTo>
                  <a:lnTo>
                    <a:pt x="8" y="40"/>
                  </a:lnTo>
                  <a:lnTo>
                    <a:pt x="8" y="40"/>
                  </a:lnTo>
                  <a:lnTo>
                    <a:pt x="42" y="8"/>
                  </a:lnTo>
                  <a:lnTo>
                    <a:pt x="42" y="8"/>
                  </a:lnTo>
                  <a:lnTo>
                    <a:pt x="42" y="4"/>
                  </a:lnTo>
                  <a:lnTo>
                    <a:pt x="40" y="2"/>
                  </a:lnTo>
                  <a:lnTo>
                    <a:pt x="38" y="0"/>
                  </a:lnTo>
                  <a:lnTo>
                    <a:pt x="34" y="2"/>
                  </a:lnTo>
                  <a:lnTo>
                    <a:pt x="3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p:cNvSpPr>
            <p:nvPr/>
          </p:nvSpPr>
          <p:spPr bwMode="auto">
            <a:xfrm>
              <a:off x="7089775" y="303213"/>
              <a:ext cx="79375" cy="276225"/>
            </a:xfrm>
            <a:custGeom>
              <a:avLst/>
              <a:gdLst>
                <a:gd name="T0" fmla="*/ 50 w 50"/>
                <a:gd name="T1" fmla="*/ 0 h 174"/>
                <a:gd name="T2" fmla="*/ 0 w 50"/>
                <a:gd name="T3" fmla="*/ 174 h 174"/>
                <a:gd name="T4" fmla="*/ 50 w 50"/>
                <a:gd name="T5" fmla="*/ 0 h 174"/>
              </a:gdLst>
              <a:ahLst/>
              <a:cxnLst>
                <a:cxn ang="0">
                  <a:pos x="T0" y="T1"/>
                </a:cxn>
                <a:cxn ang="0">
                  <a:pos x="T2" y="T3"/>
                </a:cxn>
                <a:cxn ang="0">
                  <a:pos x="T4" y="T5"/>
                </a:cxn>
              </a:cxnLst>
              <a:rect l="0" t="0" r="r" b="b"/>
              <a:pathLst>
                <a:path w="50" h="174">
                  <a:moveTo>
                    <a:pt x="50" y="0"/>
                  </a:moveTo>
                  <a:lnTo>
                    <a:pt x="0" y="174"/>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45"/>
            <p:cNvSpPr>
              <a:spLocks noChangeShapeType="1"/>
            </p:cNvSpPr>
            <p:nvPr/>
          </p:nvSpPr>
          <p:spPr bwMode="auto">
            <a:xfrm flipH="1">
              <a:off x="7089775" y="303213"/>
              <a:ext cx="79375" cy="276225"/>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p:cNvSpPr>
            <p:nvPr/>
          </p:nvSpPr>
          <p:spPr bwMode="auto">
            <a:xfrm>
              <a:off x="7073900" y="287338"/>
              <a:ext cx="111125" cy="307975"/>
            </a:xfrm>
            <a:custGeom>
              <a:avLst/>
              <a:gdLst>
                <a:gd name="T0" fmla="*/ 50 w 70"/>
                <a:gd name="T1" fmla="*/ 8 h 194"/>
                <a:gd name="T2" fmla="*/ 50 w 70"/>
                <a:gd name="T3" fmla="*/ 8 h 194"/>
                <a:gd name="T4" fmla="*/ 0 w 70"/>
                <a:gd name="T5" fmla="*/ 182 h 194"/>
                <a:gd name="T6" fmla="*/ 0 w 70"/>
                <a:gd name="T7" fmla="*/ 182 h 194"/>
                <a:gd name="T8" fmla="*/ 0 w 70"/>
                <a:gd name="T9" fmla="*/ 186 h 194"/>
                <a:gd name="T10" fmla="*/ 2 w 70"/>
                <a:gd name="T11" fmla="*/ 190 h 194"/>
                <a:gd name="T12" fmla="*/ 4 w 70"/>
                <a:gd name="T13" fmla="*/ 192 h 194"/>
                <a:gd name="T14" fmla="*/ 8 w 70"/>
                <a:gd name="T15" fmla="*/ 194 h 194"/>
                <a:gd name="T16" fmla="*/ 10 w 70"/>
                <a:gd name="T17" fmla="*/ 194 h 194"/>
                <a:gd name="T18" fmla="*/ 14 w 70"/>
                <a:gd name="T19" fmla="*/ 194 h 194"/>
                <a:gd name="T20" fmla="*/ 18 w 70"/>
                <a:gd name="T21" fmla="*/ 192 h 194"/>
                <a:gd name="T22" fmla="*/ 20 w 70"/>
                <a:gd name="T23" fmla="*/ 188 h 194"/>
                <a:gd name="T24" fmla="*/ 20 w 70"/>
                <a:gd name="T25" fmla="*/ 188 h 194"/>
                <a:gd name="T26" fmla="*/ 68 w 70"/>
                <a:gd name="T27" fmla="*/ 12 h 194"/>
                <a:gd name="T28" fmla="*/ 68 w 70"/>
                <a:gd name="T29" fmla="*/ 12 h 194"/>
                <a:gd name="T30" fmla="*/ 70 w 70"/>
                <a:gd name="T31" fmla="*/ 8 h 194"/>
                <a:gd name="T32" fmla="*/ 68 w 70"/>
                <a:gd name="T33" fmla="*/ 4 h 194"/>
                <a:gd name="T34" fmla="*/ 66 w 70"/>
                <a:gd name="T35" fmla="*/ 2 h 194"/>
                <a:gd name="T36" fmla="*/ 62 w 70"/>
                <a:gd name="T37" fmla="*/ 0 h 194"/>
                <a:gd name="T38" fmla="*/ 58 w 70"/>
                <a:gd name="T39" fmla="*/ 0 h 194"/>
                <a:gd name="T40" fmla="*/ 56 w 70"/>
                <a:gd name="T41" fmla="*/ 2 h 194"/>
                <a:gd name="T42" fmla="*/ 52 w 70"/>
                <a:gd name="T43" fmla="*/ 4 h 194"/>
                <a:gd name="T44" fmla="*/ 50 w 70"/>
                <a:gd name="T45" fmla="*/ 8 h 194"/>
                <a:gd name="T46" fmla="*/ 50 w 70"/>
                <a:gd name="T47" fmla="*/ 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94">
                  <a:moveTo>
                    <a:pt x="50" y="8"/>
                  </a:moveTo>
                  <a:lnTo>
                    <a:pt x="50" y="8"/>
                  </a:lnTo>
                  <a:lnTo>
                    <a:pt x="0" y="182"/>
                  </a:lnTo>
                  <a:lnTo>
                    <a:pt x="0" y="182"/>
                  </a:lnTo>
                  <a:lnTo>
                    <a:pt x="0" y="186"/>
                  </a:lnTo>
                  <a:lnTo>
                    <a:pt x="2" y="190"/>
                  </a:lnTo>
                  <a:lnTo>
                    <a:pt x="4" y="192"/>
                  </a:lnTo>
                  <a:lnTo>
                    <a:pt x="8" y="194"/>
                  </a:lnTo>
                  <a:lnTo>
                    <a:pt x="10" y="194"/>
                  </a:lnTo>
                  <a:lnTo>
                    <a:pt x="14" y="194"/>
                  </a:lnTo>
                  <a:lnTo>
                    <a:pt x="18" y="192"/>
                  </a:lnTo>
                  <a:lnTo>
                    <a:pt x="20" y="188"/>
                  </a:lnTo>
                  <a:lnTo>
                    <a:pt x="20" y="188"/>
                  </a:lnTo>
                  <a:lnTo>
                    <a:pt x="68" y="12"/>
                  </a:lnTo>
                  <a:lnTo>
                    <a:pt x="68" y="12"/>
                  </a:lnTo>
                  <a:lnTo>
                    <a:pt x="70" y="8"/>
                  </a:lnTo>
                  <a:lnTo>
                    <a:pt x="68" y="4"/>
                  </a:lnTo>
                  <a:lnTo>
                    <a:pt x="66" y="2"/>
                  </a:lnTo>
                  <a:lnTo>
                    <a:pt x="62" y="0"/>
                  </a:lnTo>
                  <a:lnTo>
                    <a:pt x="58" y="0"/>
                  </a:lnTo>
                  <a:lnTo>
                    <a:pt x="56" y="2"/>
                  </a:lnTo>
                  <a:lnTo>
                    <a:pt x="52" y="4"/>
                  </a:lnTo>
                  <a:lnTo>
                    <a:pt x="50" y="8"/>
                  </a:lnTo>
                  <a:lnTo>
                    <a:pt x="5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p:cNvSpPr>
            <p:nvPr/>
          </p:nvSpPr>
          <p:spPr bwMode="auto">
            <a:xfrm>
              <a:off x="7089775" y="579438"/>
              <a:ext cx="158750" cy="0"/>
            </a:xfrm>
            <a:custGeom>
              <a:avLst/>
              <a:gdLst>
                <a:gd name="T0" fmla="*/ 0 w 100"/>
                <a:gd name="T1" fmla="*/ 100 w 100"/>
                <a:gd name="T2" fmla="*/ 0 w 100"/>
              </a:gdLst>
              <a:ahLst/>
              <a:cxnLst>
                <a:cxn ang="0">
                  <a:pos x="T0" y="0"/>
                </a:cxn>
                <a:cxn ang="0">
                  <a:pos x="T1" y="0"/>
                </a:cxn>
                <a:cxn ang="0">
                  <a:pos x="T2" y="0"/>
                </a:cxn>
              </a:cxnLst>
              <a:rect l="0" t="0" r="r" b="b"/>
              <a:pathLst>
                <a:path w="100">
                  <a:moveTo>
                    <a:pt x="0" y="0"/>
                  </a:moveTo>
                  <a:lnTo>
                    <a:pt x="10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48"/>
            <p:cNvSpPr>
              <a:spLocks noChangeShapeType="1"/>
            </p:cNvSpPr>
            <p:nvPr/>
          </p:nvSpPr>
          <p:spPr bwMode="auto">
            <a:xfrm>
              <a:off x="7089775" y="579438"/>
              <a:ext cx="15875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p:cNvSpPr>
            <p:nvPr/>
          </p:nvSpPr>
          <p:spPr bwMode="auto">
            <a:xfrm>
              <a:off x="7073900" y="566738"/>
              <a:ext cx="187325" cy="28575"/>
            </a:xfrm>
            <a:custGeom>
              <a:avLst/>
              <a:gdLst>
                <a:gd name="T0" fmla="*/ 10 w 118"/>
                <a:gd name="T1" fmla="*/ 18 h 18"/>
                <a:gd name="T2" fmla="*/ 10 w 118"/>
                <a:gd name="T3" fmla="*/ 18 h 18"/>
                <a:gd name="T4" fmla="*/ 110 w 118"/>
                <a:gd name="T5" fmla="*/ 18 h 18"/>
                <a:gd name="T6" fmla="*/ 110 w 118"/>
                <a:gd name="T7" fmla="*/ 18 h 18"/>
                <a:gd name="T8" fmla="*/ 114 w 118"/>
                <a:gd name="T9" fmla="*/ 18 h 18"/>
                <a:gd name="T10" fmla="*/ 116 w 118"/>
                <a:gd name="T11" fmla="*/ 16 h 18"/>
                <a:gd name="T12" fmla="*/ 118 w 118"/>
                <a:gd name="T13" fmla="*/ 12 h 18"/>
                <a:gd name="T14" fmla="*/ 118 w 118"/>
                <a:gd name="T15" fmla="*/ 8 h 18"/>
                <a:gd name="T16" fmla="*/ 118 w 118"/>
                <a:gd name="T17" fmla="*/ 6 h 18"/>
                <a:gd name="T18" fmla="*/ 116 w 118"/>
                <a:gd name="T19" fmla="*/ 2 h 18"/>
                <a:gd name="T20" fmla="*/ 114 w 118"/>
                <a:gd name="T21" fmla="*/ 0 h 18"/>
                <a:gd name="T22" fmla="*/ 110 w 118"/>
                <a:gd name="T23" fmla="*/ 0 h 18"/>
                <a:gd name="T24" fmla="*/ 110 w 118"/>
                <a:gd name="T25" fmla="*/ 0 h 18"/>
                <a:gd name="T26" fmla="*/ 10 w 118"/>
                <a:gd name="T27" fmla="*/ 0 h 18"/>
                <a:gd name="T28" fmla="*/ 10 w 118"/>
                <a:gd name="T29" fmla="*/ 0 h 18"/>
                <a:gd name="T30" fmla="*/ 6 w 118"/>
                <a:gd name="T31" fmla="*/ 0 h 18"/>
                <a:gd name="T32" fmla="*/ 2 w 118"/>
                <a:gd name="T33" fmla="*/ 2 h 18"/>
                <a:gd name="T34" fmla="*/ 2 w 118"/>
                <a:gd name="T35" fmla="*/ 6 h 18"/>
                <a:gd name="T36" fmla="*/ 0 w 118"/>
                <a:gd name="T37" fmla="*/ 8 h 18"/>
                <a:gd name="T38" fmla="*/ 2 w 118"/>
                <a:gd name="T39" fmla="*/ 12 h 18"/>
                <a:gd name="T40" fmla="*/ 2 w 118"/>
                <a:gd name="T41" fmla="*/ 16 h 18"/>
                <a:gd name="T42" fmla="*/ 6 w 118"/>
                <a:gd name="T43" fmla="*/ 18 h 18"/>
                <a:gd name="T44" fmla="*/ 10 w 118"/>
                <a:gd name="T45" fmla="*/ 18 h 18"/>
                <a:gd name="T46" fmla="*/ 10 w 118"/>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18">
                  <a:moveTo>
                    <a:pt x="10" y="18"/>
                  </a:moveTo>
                  <a:lnTo>
                    <a:pt x="10" y="18"/>
                  </a:lnTo>
                  <a:lnTo>
                    <a:pt x="110" y="18"/>
                  </a:lnTo>
                  <a:lnTo>
                    <a:pt x="110" y="18"/>
                  </a:lnTo>
                  <a:lnTo>
                    <a:pt x="114" y="18"/>
                  </a:lnTo>
                  <a:lnTo>
                    <a:pt x="116" y="16"/>
                  </a:lnTo>
                  <a:lnTo>
                    <a:pt x="118" y="12"/>
                  </a:lnTo>
                  <a:lnTo>
                    <a:pt x="118" y="8"/>
                  </a:lnTo>
                  <a:lnTo>
                    <a:pt x="118" y="6"/>
                  </a:lnTo>
                  <a:lnTo>
                    <a:pt x="116" y="2"/>
                  </a:lnTo>
                  <a:lnTo>
                    <a:pt x="114" y="0"/>
                  </a:lnTo>
                  <a:lnTo>
                    <a:pt x="110" y="0"/>
                  </a:lnTo>
                  <a:lnTo>
                    <a:pt x="110" y="0"/>
                  </a:lnTo>
                  <a:lnTo>
                    <a:pt x="10" y="0"/>
                  </a:lnTo>
                  <a:lnTo>
                    <a:pt x="10" y="0"/>
                  </a:lnTo>
                  <a:lnTo>
                    <a:pt x="6" y="0"/>
                  </a:lnTo>
                  <a:lnTo>
                    <a:pt x="2" y="2"/>
                  </a:lnTo>
                  <a:lnTo>
                    <a:pt x="2" y="6"/>
                  </a:lnTo>
                  <a:lnTo>
                    <a:pt x="0" y="8"/>
                  </a:lnTo>
                  <a:lnTo>
                    <a:pt x="2" y="12"/>
                  </a:lnTo>
                  <a:lnTo>
                    <a:pt x="2" y="16"/>
                  </a:lnTo>
                  <a:lnTo>
                    <a:pt x="6" y="18"/>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文本框 59"/>
          <p:cNvSpPr txBox="1"/>
          <p:nvPr/>
        </p:nvSpPr>
        <p:spPr>
          <a:xfrm>
            <a:off x="1187624" y="1655316"/>
            <a:ext cx="1148098" cy="1569660"/>
          </a:xfrm>
          <a:prstGeom prst="rect">
            <a:avLst/>
          </a:prstGeom>
          <a:noFill/>
        </p:spPr>
        <p:txBody>
          <a:bodyPr wrap="square" rtlCol="0">
            <a:spAutoFit/>
          </a:bodyPr>
          <a:lstStyle/>
          <a:p>
            <a:r>
              <a:rPr lang="en-US" altLang="zh-CN" sz="9600" dirty="0">
                <a:solidFill>
                  <a:schemeClr val="accent1">
                    <a:lumMod val="75000"/>
                  </a:schemeClr>
                </a:solidFill>
                <a:latin typeface="幼圆" panose="02010509060101010101" pitchFamily="49" charset="-122"/>
                <a:ea typeface="幼圆" panose="02010509060101010101" pitchFamily="49" charset="-122"/>
              </a:rPr>
              <a:t>2</a:t>
            </a:r>
            <a:endParaRPr lang="zh-CN" altLang="en-US" sz="9600" dirty="0">
              <a:solidFill>
                <a:schemeClr val="accent1">
                  <a:lumMod val="75000"/>
                </a:schemeClr>
              </a:solidFill>
              <a:latin typeface="幼圆" panose="02010509060101010101" pitchFamily="49" charset="-122"/>
              <a:ea typeface="幼圆" panose="02010509060101010101" pitchFamily="49" charset="-122"/>
            </a:endParaRPr>
          </a:p>
        </p:txBody>
      </p:sp>
      <p:sp>
        <p:nvSpPr>
          <p:cNvPr id="61" name="文本框 60"/>
          <p:cNvSpPr txBox="1"/>
          <p:nvPr/>
        </p:nvSpPr>
        <p:spPr>
          <a:xfrm>
            <a:off x="3074662" y="1063967"/>
            <a:ext cx="3571863" cy="523220"/>
          </a:xfrm>
          <a:prstGeom prst="rect">
            <a:avLst/>
          </a:prstGeom>
          <a:noFill/>
        </p:spPr>
        <p:txBody>
          <a:bodyPr wrap="square" rtlCol="0">
            <a:spAutoFit/>
          </a:bodyPr>
          <a:lstStyle/>
          <a:p>
            <a:r>
              <a:rPr lang="zh-CN" altLang="en-US" sz="2800" dirty="0" smtClean="0"/>
              <a:t>什么是微服务</a:t>
            </a:r>
            <a:endParaRPr lang="zh-CN" altLang="en-US" sz="2800" dirty="0"/>
          </a:p>
        </p:txBody>
      </p:sp>
      <p:sp>
        <p:nvSpPr>
          <p:cNvPr id="62" name="文本框 61"/>
          <p:cNvSpPr txBox="1"/>
          <p:nvPr/>
        </p:nvSpPr>
        <p:spPr>
          <a:xfrm>
            <a:off x="3047141" y="2015718"/>
            <a:ext cx="3444298" cy="830997"/>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dirty="0" smtClean="0"/>
              <a:t>微服务的诞生</a:t>
            </a:r>
            <a:endParaRPr lang="en-US" altLang="zh-CN" sz="1600" dirty="0" smtClean="0"/>
          </a:p>
          <a:p>
            <a:pPr marL="285750" indent="-285750">
              <a:buFont typeface="Wingdings" panose="05000000000000000000" pitchFamily="2" charset="2"/>
              <a:buChar char="p"/>
            </a:pPr>
            <a:r>
              <a:rPr lang="zh-CN" altLang="en-US" sz="1600" dirty="0" smtClean="0"/>
              <a:t>微服务定义</a:t>
            </a:r>
            <a:endParaRPr lang="en-US" altLang="zh-CN" sz="1600" dirty="0" smtClean="0"/>
          </a:p>
          <a:p>
            <a:pPr marL="285750" indent="-285750">
              <a:buFont typeface="Wingdings" panose="05000000000000000000" pitchFamily="2" charset="2"/>
              <a:buChar char="p"/>
            </a:pPr>
            <a:r>
              <a:rPr lang="zh-CN" altLang="en-US" sz="1600" dirty="0" smtClean="0"/>
              <a:t>系统演进</a:t>
            </a:r>
            <a:endParaRPr lang="en-US" altLang="zh-CN" sz="1600" dirty="0" smtClean="0"/>
          </a:p>
        </p:txBody>
      </p:sp>
    </p:spTree>
    <p:extLst>
      <p:ext uri="{BB962C8B-B14F-4D97-AF65-F5344CB8AC3E}">
        <p14:creationId xmlns:p14="http://schemas.microsoft.com/office/powerpoint/2010/main" val="1003077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896" y="-85338"/>
            <a:ext cx="3610744" cy="857250"/>
          </a:xfrm>
        </p:spPr>
        <p:txBody>
          <a:bodyPr>
            <a:normAutofit/>
          </a:bodyPr>
          <a:lstStyle/>
          <a:p>
            <a:r>
              <a:rPr lang="zh-CN" altLang="en-US" dirty="0"/>
              <a:t>什么是微</a:t>
            </a:r>
            <a:r>
              <a:rPr lang="zh-CN" altLang="en-US" dirty="0" smtClean="0"/>
              <a:t>服务</a:t>
            </a:r>
            <a:endParaRPr lang="zh-CN" altLang="en-US" sz="2800" dirty="0"/>
          </a:p>
        </p:txBody>
      </p:sp>
      <p:sp>
        <p:nvSpPr>
          <p:cNvPr id="3" name="文本框 2"/>
          <p:cNvSpPr txBox="1"/>
          <p:nvPr/>
        </p:nvSpPr>
        <p:spPr>
          <a:xfrm>
            <a:off x="323528" y="843558"/>
            <a:ext cx="8496944"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Fred </a:t>
            </a:r>
            <a:r>
              <a:rPr lang="en-US" altLang="zh-CN" dirty="0" smtClean="0"/>
              <a:t>George 2012</a:t>
            </a:r>
            <a:r>
              <a:rPr lang="zh-CN" altLang="en-US" dirty="0" smtClean="0"/>
              <a:t>年</a:t>
            </a:r>
            <a:r>
              <a:rPr lang="en-US" altLang="zh-CN" dirty="0" smtClean="0"/>
              <a:t>3</a:t>
            </a:r>
            <a:r>
              <a:rPr lang="zh-CN" altLang="en-US" dirty="0" smtClean="0"/>
              <a:t>月提出微服务概念。</a:t>
            </a:r>
            <a:endParaRPr lang="en-US" altLang="zh-CN" dirty="0" smtClean="0"/>
          </a:p>
          <a:p>
            <a:pPr marL="285750" indent="-285750">
              <a:buFont typeface="Wingdings" panose="05000000000000000000" pitchFamily="2" charset="2"/>
              <a:buChar char="l"/>
            </a:pPr>
            <a:r>
              <a:rPr lang="en-US" altLang="zh-CN" dirty="0" smtClean="0"/>
              <a:t>Martin Fowler </a:t>
            </a:r>
            <a:r>
              <a:rPr lang="zh-CN" altLang="en-US" dirty="0" smtClean="0"/>
              <a:t>在</a:t>
            </a:r>
            <a:r>
              <a:rPr lang="en-US" altLang="zh-CN" dirty="0" smtClean="0"/>
              <a:t>2014</a:t>
            </a:r>
            <a:r>
              <a:rPr lang="zh-CN" altLang="en-US" dirty="0" smtClean="0"/>
              <a:t>年发表了</a:t>
            </a:r>
            <a:r>
              <a:rPr lang="en-US" altLang="zh-CN" dirty="0" err="1" smtClean="0"/>
              <a:t>Microservices</a:t>
            </a:r>
            <a:r>
              <a:rPr lang="zh-CN" altLang="en-US" dirty="0" smtClean="0"/>
              <a:t>的文章后，微服务迅速火遍了整个软件技术领域，在</a:t>
            </a:r>
            <a:r>
              <a:rPr lang="en-US" altLang="zh-CN" dirty="0" smtClean="0"/>
              <a:t>2016</a:t>
            </a:r>
            <a:r>
              <a:rPr lang="zh-CN" altLang="en-US" dirty="0" smtClean="0"/>
              <a:t>年和</a:t>
            </a:r>
            <a:r>
              <a:rPr lang="en-US" altLang="zh-CN" dirty="0" smtClean="0"/>
              <a:t>2017</a:t>
            </a:r>
            <a:r>
              <a:rPr lang="zh-CN" altLang="en-US" dirty="0" smtClean="0"/>
              <a:t>年更是达到了巅峰。</a:t>
            </a:r>
            <a:endParaRPr lang="zh-CN" altLang="en-US" dirty="0"/>
          </a:p>
        </p:txBody>
      </p:sp>
      <p:graphicFrame>
        <p:nvGraphicFramePr>
          <p:cNvPr id="37" name="图示 36"/>
          <p:cNvGraphicFramePr/>
          <p:nvPr>
            <p:extLst>
              <p:ext uri="{D42A27DB-BD31-4B8C-83A1-F6EECF244321}">
                <p14:modId xmlns:p14="http://schemas.microsoft.com/office/powerpoint/2010/main" val="288555708"/>
              </p:ext>
            </p:extLst>
          </p:nvPr>
        </p:nvGraphicFramePr>
        <p:xfrm>
          <a:off x="539552" y="1766888"/>
          <a:ext cx="7848872" cy="3245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云形标注 37"/>
          <p:cNvSpPr/>
          <p:nvPr/>
        </p:nvSpPr>
        <p:spPr>
          <a:xfrm>
            <a:off x="827584" y="2067694"/>
            <a:ext cx="2520280" cy="792088"/>
          </a:xfrm>
          <a:prstGeom prst="cloudCallout">
            <a:avLst>
              <a:gd name="adj1" fmla="val 33177"/>
              <a:gd name="adj2" fmla="val 9792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latin typeface="+mn-ea"/>
              </a:rPr>
              <a:t>dubbo</a:t>
            </a:r>
            <a:r>
              <a:rPr lang="zh-CN" altLang="en-US" sz="1000" dirty="0">
                <a:solidFill>
                  <a:schemeClr val="tx1"/>
                </a:solidFill>
                <a:latin typeface="+mn-ea"/>
              </a:rPr>
              <a:t>不是真正的微服务框架，定义为</a:t>
            </a:r>
            <a:r>
              <a:rPr lang="en-US" altLang="zh-CN" sz="1000" dirty="0">
                <a:solidFill>
                  <a:schemeClr val="tx1"/>
                </a:solidFill>
                <a:latin typeface="+mn-ea"/>
              </a:rPr>
              <a:t>RPC</a:t>
            </a:r>
            <a:r>
              <a:rPr lang="zh-CN" altLang="en-US" sz="1000" dirty="0">
                <a:solidFill>
                  <a:schemeClr val="tx1"/>
                </a:solidFill>
                <a:latin typeface="+mn-ea"/>
              </a:rPr>
              <a:t>框架。与</a:t>
            </a:r>
            <a:r>
              <a:rPr lang="en-US" altLang="zh-CN" sz="1000" dirty="0" err="1">
                <a:solidFill>
                  <a:schemeClr val="tx1"/>
                </a:solidFill>
                <a:latin typeface="+mn-ea"/>
              </a:rPr>
              <a:t>springcloud</a:t>
            </a:r>
            <a:r>
              <a:rPr lang="zh-CN" altLang="en-US" sz="1000" dirty="0">
                <a:solidFill>
                  <a:schemeClr val="tx1"/>
                </a:solidFill>
                <a:latin typeface="+mn-ea"/>
              </a:rPr>
              <a:t>区别在于无完善的微服务治理组件</a:t>
            </a:r>
          </a:p>
        </p:txBody>
      </p:sp>
      <p:sp>
        <p:nvSpPr>
          <p:cNvPr id="39" name="文本框 38"/>
          <p:cNvSpPr txBox="1"/>
          <p:nvPr/>
        </p:nvSpPr>
        <p:spPr>
          <a:xfrm>
            <a:off x="5076056" y="125581"/>
            <a:ext cx="2232248" cy="523220"/>
          </a:xfrm>
          <a:prstGeom prst="rect">
            <a:avLst/>
          </a:prstGeom>
          <a:noFill/>
        </p:spPr>
        <p:txBody>
          <a:bodyPr wrap="square" rtlCol="0">
            <a:spAutoFit/>
          </a:bodyPr>
          <a:lstStyle/>
          <a:p>
            <a:r>
              <a:rPr lang="zh-CN" altLang="en-US" sz="2800" dirty="0">
                <a:solidFill>
                  <a:srgbClr val="B25538"/>
                </a:solidFill>
                <a:latin typeface="+mj-lt"/>
                <a:ea typeface="+mj-ea"/>
                <a:cs typeface="+mj-cs"/>
              </a:rPr>
              <a:t>微服务</a:t>
            </a:r>
            <a:r>
              <a:rPr lang="zh-CN" altLang="en-US" sz="2800" dirty="0" smtClean="0">
                <a:solidFill>
                  <a:srgbClr val="B25538"/>
                </a:solidFill>
                <a:latin typeface="+mj-lt"/>
                <a:ea typeface="+mj-ea"/>
                <a:cs typeface="+mj-cs"/>
              </a:rPr>
              <a:t>诞生</a:t>
            </a:r>
            <a:endParaRPr lang="zh-CN" altLang="en-US" sz="2800" dirty="0">
              <a:solidFill>
                <a:srgbClr val="B25538"/>
              </a:solidFill>
              <a:latin typeface="+mj-lt"/>
              <a:ea typeface="+mj-ea"/>
              <a:cs typeface="+mj-cs"/>
            </a:endParaRPr>
          </a:p>
        </p:txBody>
      </p:sp>
    </p:spTree>
    <p:extLst>
      <p:ext uri="{BB962C8B-B14F-4D97-AF65-F5344CB8AC3E}">
        <p14:creationId xmlns:p14="http://schemas.microsoft.com/office/powerpoint/2010/main" val="2852628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896" y="-85338"/>
            <a:ext cx="3610744" cy="857250"/>
          </a:xfrm>
        </p:spPr>
        <p:txBody>
          <a:bodyPr>
            <a:normAutofit/>
          </a:bodyPr>
          <a:lstStyle/>
          <a:p>
            <a:r>
              <a:rPr lang="zh-CN" altLang="en-US" dirty="0"/>
              <a:t>什么是微</a:t>
            </a:r>
            <a:r>
              <a:rPr lang="zh-CN" altLang="en-US" dirty="0" smtClean="0"/>
              <a:t>服务</a:t>
            </a:r>
            <a:endParaRPr lang="zh-CN" altLang="en-US" sz="2800" dirty="0"/>
          </a:p>
        </p:txBody>
      </p:sp>
      <p:sp>
        <p:nvSpPr>
          <p:cNvPr id="39" name="文本框 38"/>
          <p:cNvSpPr txBox="1"/>
          <p:nvPr/>
        </p:nvSpPr>
        <p:spPr>
          <a:xfrm>
            <a:off x="5076056" y="125581"/>
            <a:ext cx="2232248" cy="523220"/>
          </a:xfrm>
          <a:prstGeom prst="rect">
            <a:avLst/>
          </a:prstGeom>
          <a:noFill/>
        </p:spPr>
        <p:txBody>
          <a:bodyPr wrap="square" rtlCol="0">
            <a:spAutoFit/>
          </a:bodyPr>
          <a:lstStyle/>
          <a:p>
            <a:r>
              <a:rPr lang="zh-CN" altLang="en-US" sz="2800" dirty="0" smtClean="0">
                <a:solidFill>
                  <a:srgbClr val="B25538"/>
                </a:solidFill>
                <a:latin typeface="+mj-lt"/>
                <a:ea typeface="+mj-ea"/>
                <a:cs typeface="+mj-cs"/>
              </a:rPr>
              <a:t>微服务定义</a:t>
            </a:r>
            <a:endParaRPr lang="zh-CN" altLang="en-US" sz="2800" dirty="0">
              <a:solidFill>
                <a:srgbClr val="B25538"/>
              </a:solidFill>
              <a:latin typeface="+mj-lt"/>
              <a:ea typeface="+mj-ea"/>
              <a:cs typeface="+mj-cs"/>
            </a:endParaRPr>
          </a:p>
        </p:txBody>
      </p:sp>
      <p:grpSp>
        <p:nvGrpSpPr>
          <p:cNvPr id="8" name="组合 7"/>
          <p:cNvGrpSpPr/>
          <p:nvPr/>
        </p:nvGrpSpPr>
        <p:grpSpPr>
          <a:xfrm>
            <a:off x="323528" y="771550"/>
            <a:ext cx="5688632" cy="4064000"/>
            <a:chOff x="323528" y="771550"/>
            <a:chExt cx="5688632" cy="4064000"/>
          </a:xfrm>
          <a:solidFill>
            <a:srgbClr val="92D050"/>
          </a:solidFill>
        </p:grpSpPr>
        <p:graphicFrame>
          <p:nvGraphicFramePr>
            <p:cNvPr id="2" name="图示 1"/>
            <p:cNvGraphicFramePr/>
            <p:nvPr>
              <p:extLst>
                <p:ext uri="{D42A27DB-BD31-4B8C-83A1-F6EECF244321}">
                  <p14:modId xmlns:p14="http://schemas.microsoft.com/office/powerpoint/2010/main" val="2642558124"/>
                </p:ext>
              </p:extLst>
            </p:nvPr>
          </p:nvGraphicFramePr>
          <p:xfrm>
            <a:off x="323528" y="771550"/>
            <a:ext cx="568863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流程图: 联系 5"/>
            <p:cNvSpPr/>
            <p:nvPr/>
          </p:nvSpPr>
          <p:spPr>
            <a:xfrm>
              <a:off x="2555776" y="2283718"/>
              <a:ext cx="1296144" cy="122413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微服务</a:t>
              </a:r>
              <a:endParaRPr lang="zh-CN" altLang="en-US" dirty="0">
                <a:solidFill>
                  <a:schemeClr val="tx1"/>
                </a:solidFill>
              </a:endParaRPr>
            </a:p>
          </p:txBody>
        </p:sp>
      </p:grpSp>
      <p:sp>
        <p:nvSpPr>
          <p:cNvPr id="9" name="文本框 8"/>
          <p:cNvSpPr txBox="1"/>
          <p:nvPr/>
        </p:nvSpPr>
        <p:spPr>
          <a:xfrm>
            <a:off x="5796136" y="915566"/>
            <a:ext cx="3168352" cy="3970318"/>
          </a:xfrm>
          <a:prstGeom prst="rect">
            <a:avLst/>
          </a:prstGeom>
          <a:noFill/>
        </p:spPr>
        <p:txBody>
          <a:bodyPr wrap="square" rtlCol="0">
            <a:spAutoFit/>
          </a:bodyPr>
          <a:lstStyle/>
          <a:p>
            <a:r>
              <a:rPr lang="en-US" altLang="zh-CN" sz="1400" dirty="0">
                <a:latin typeface="+mn-ea"/>
              </a:rPr>
              <a:t>In short, the </a:t>
            </a:r>
            <a:r>
              <a:rPr lang="en-US" altLang="zh-CN" sz="1400" dirty="0" err="1">
                <a:latin typeface="+mn-ea"/>
              </a:rPr>
              <a:t>microservice</a:t>
            </a:r>
            <a:r>
              <a:rPr lang="en-US" altLang="zh-CN" sz="1400" dirty="0">
                <a:latin typeface="+mn-ea"/>
              </a:rPr>
              <a:t> architectural style </a:t>
            </a:r>
            <a:r>
              <a:rPr lang="en-US" altLang="zh-CN" sz="1400" dirty="0" smtClean="0">
                <a:latin typeface="+mn-ea"/>
              </a:rPr>
              <a:t>is </a:t>
            </a:r>
            <a:r>
              <a:rPr lang="en-US" altLang="zh-CN" sz="1400" dirty="0">
                <a:latin typeface="+mn-ea"/>
              </a:rPr>
              <a:t>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endParaRPr lang="zh-CN" altLang="en-US" sz="1400" dirty="0">
              <a:latin typeface="+mn-ea"/>
            </a:endParaRPr>
          </a:p>
        </p:txBody>
      </p:sp>
      <p:sp>
        <p:nvSpPr>
          <p:cNvPr id="12" name="圆角矩形标注 11"/>
          <p:cNvSpPr/>
          <p:nvPr/>
        </p:nvSpPr>
        <p:spPr>
          <a:xfrm>
            <a:off x="4928153" y="2215013"/>
            <a:ext cx="936104" cy="576064"/>
          </a:xfrm>
          <a:prstGeom prst="wedgeRoundRectCallout">
            <a:avLst>
              <a:gd name="adj1" fmla="val -71945"/>
              <a:gd name="adj2" fmla="val 68037"/>
              <a:gd name="adj3" fmla="val 1666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RPC</a:t>
            </a:r>
            <a:r>
              <a:rPr lang="zh-CN" altLang="en-US" sz="1200" dirty="0" smtClean="0">
                <a:solidFill>
                  <a:schemeClr val="tx1"/>
                </a:solidFill>
              </a:rPr>
              <a:t>或</a:t>
            </a:r>
            <a:r>
              <a:rPr lang="en-US" altLang="zh-CN" sz="1200" dirty="0" smtClean="0">
                <a:solidFill>
                  <a:schemeClr val="tx1"/>
                </a:solidFill>
              </a:rPr>
              <a:t>http</a:t>
            </a:r>
            <a:r>
              <a:rPr lang="zh-CN" altLang="en-US" sz="1200" dirty="0" smtClean="0">
                <a:solidFill>
                  <a:schemeClr val="tx1"/>
                </a:solidFill>
              </a:rPr>
              <a:t>，区别于</a:t>
            </a:r>
            <a:r>
              <a:rPr lang="en-US" altLang="zh-CN" sz="1200" dirty="0" smtClean="0">
                <a:solidFill>
                  <a:schemeClr val="tx1"/>
                </a:solidFill>
              </a:rPr>
              <a:t>SOA</a:t>
            </a:r>
            <a:endParaRPr lang="zh-CN" altLang="en-US" sz="1200" dirty="0">
              <a:solidFill>
                <a:schemeClr val="tx1"/>
              </a:solidFill>
            </a:endParaRPr>
          </a:p>
        </p:txBody>
      </p:sp>
      <p:sp>
        <p:nvSpPr>
          <p:cNvPr id="16" name="圆角矩形标注 15"/>
          <p:cNvSpPr/>
          <p:nvPr/>
        </p:nvSpPr>
        <p:spPr>
          <a:xfrm>
            <a:off x="4568113" y="3970579"/>
            <a:ext cx="1296144" cy="576064"/>
          </a:xfrm>
          <a:prstGeom prst="wedgeRoundRectCallout">
            <a:avLst>
              <a:gd name="adj1" fmla="val -59704"/>
              <a:gd name="adj2" fmla="val 21894"/>
              <a:gd name="adj3" fmla="val 1666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提供不同业务</a:t>
            </a:r>
            <a:r>
              <a:rPr lang="zh-CN" altLang="en-US" sz="1200" dirty="0" smtClean="0">
                <a:solidFill>
                  <a:schemeClr val="tx1"/>
                </a:solidFill>
              </a:rPr>
              <a:t>能力，反映服务拆分方法</a:t>
            </a:r>
            <a:endParaRPr lang="zh-CN" altLang="en-US" sz="1200" dirty="0">
              <a:solidFill>
                <a:schemeClr val="tx1"/>
              </a:solidFill>
            </a:endParaRPr>
          </a:p>
        </p:txBody>
      </p:sp>
    </p:spTree>
    <p:extLst>
      <p:ext uri="{BB962C8B-B14F-4D97-AF65-F5344CB8AC3E}">
        <p14:creationId xmlns:p14="http://schemas.microsoft.com/office/powerpoint/2010/main" val="415869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1">
      <a:majorFont>
        <a:latin typeface="Impact"/>
        <a:ea typeface="华康俪金黑W8"/>
        <a:cs typeface=""/>
      </a:majorFont>
      <a:minorFont>
        <a:latin typeface="Impac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5101</TotalTime>
  <Words>1444</Words>
  <Application>Microsoft Office PowerPoint</Application>
  <PresentationFormat>全屏显示(16:9)</PresentationFormat>
  <Paragraphs>291</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华康俪金黑W8</vt:lpstr>
      <vt:lpstr>微软雅黑</vt:lpstr>
      <vt:lpstr>Arial</vt:lpstr>
      <vt:lpstr>华文楷体</vt:lpstr>
      <vt:lpstr>宋体</vt:lpstr>
      <vt:lpstr>华文行楷</vt:lpstr>
      <vt:lpstr>Impact</vt:lpstr>
      <vt:lpstr>Calibri</vt:lpstr>
      <vt:lpstr>幼圆</vt:lpstr>
      <vt:lpstr>Wingdings</vt:lpstr>
      <vt:lpstr>Office 主题</vt:lpstr>
      <vt:lpstr>PowerPoint 演示文稿</vt:lpstr>
      <vt:lpstr>PowerPoint 演示文稿</vt:lpstr>
      <vt:lpstr>PowerPoint 演示文稿</vt:lpstr>
      <vt:lpstr>服务概念引入</vt:lpstr>
      <vt:lpstr>服务概念引入</vt:lpstr>
      <vt:lpstr>服务概念引入</vt:lpstr>
      <vt:lpstr>PowerPoint 演示文稿</vt:lpstr>
      <vt:lpstr>什么是微服务</vt:lpstr>
      <vt:lpstr>什么是微服务</vt:lpstr>
      <vt:lpstr>什么是微服务</vt:lpstr>
      <vt:lpstr>PowerPoint 演示文稿</vt:lpstr>
      <vt:lpstr>为什么要做微服务</vt:lpstr>
      <vt:lpstr>为什么要做微服务</vt:lpstr>
      <vt:lpstr>为什么要做微服务</vt:lpstr>
      <vt:lpstr>PowerPoint 演示文稿</vt:lpstr>
      <vt:lpstr>微服务实施</vt:lpstr>
      <vt:lpstr>微服务实施</vt:lpstr>
      <vt:lpstr>微服务实施</vt:lpstr>
      <vt:lpstr>微服务实施</vt:lpstr>
      <vt:lpstr>微服务实施</vt:lpstr>
      <vt:lpstr>微服务实施</vt:lpstr>
      <vt:lpstr>微服务实施</vt:lpstr>
      <vt:lpstr>微服务实施</vt:lpstr>
      <vt:lpstr>微服务实施</vt:lpstr>
      <vt:lpstr>微服务实施</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Microsoft 帐户</cp:lastModifiedBy>
  <cp:revision>230</cp:revision>
  <dcterms:modified xsi:type="dcterms:W3CDTF">2020-02-13T03:42:21Z</dcterms:modified>
  <cp:category>第一PPT模板网-WWW.1PPT.COM</cp:category>
</cp:coreProperties>
</file>