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2" r:id="rId4"/>
    <p:sldId id="282" r:id="rId5"/>
    <p:sldId id="289" r:id="rId6"/>
    <p:sldId id="325" r:id="rId7"/>
    <p:sldId id="302" r:id="rId8"/>
    <p:sldId id="303" r:id="rId9"/>
    <p:sldId id="316" r:id="rId10"/>
    <p:sldId id="311" r:id="rId11"/>
    <p:sldId id="317" r:id="rId12"/>
    <p:sldId id="304" r:id="rId13"/>
    <p:sldId id="318" r:id="rId14"/>
    <p:sldId id="305" r:id="rId15"/>
    <p:sldId id="319" r:id="rId16"/>
    <p:sldId id="312" r:id="rId17"/>
    <p:sldId id="320" r:id="rId18"/>
    <p:sldId id="306" r:id="rId19"/>
    <p:sldId id="321" r:id="rId20"/>
    <p:sldId id="307" r:id="rId21"/>
    <p:sldId id="322" r:id="rId22"/>
    <p:sldId id="309" r:id="rId23"/>
    <p:sldId id="323" r:id="rId24"/>
    <p:sldId id="310" r:id="rId25"/>
    <p:sldId id="315" r:id="rId26"/>
    <p:sldId id="324" r:id="rId27"/>
    <p:sldId id="261" r:id="rId28"/>
    <p:sldId id="314" r:id="rId29"/>
  </p:sldIdLst>
  <p:sldSz cx="12192000" cy="6858000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0D923-9BD9-4218-AD7A-A71D167DA97E}" v="243" dt="2019-12-24T14:26:48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79" autoAdjust="0"/>
    <p:restoredTop sz="94353" autoAdjust="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B0D923-9BD9-4218-AD7A-A71D167DA97E}"/>
    <pc:docChg chg="modSld">
      <pc:chgData name="" userId="" providerId="" clId="Web-{13B0D923-9BD9-4218-AD7A-A71D167DA97E}" dt="2019-12-24T14:26:48.287" v="242" actId="20577"/>
      <pc:docMkLst>
        <pc:docMk/>
      </pc:docMkLst>
      <pc:sldChg chg="modSp">
        <pc:chgData name="" userId="" providerId="" clId="Web-{13B0D923-9BD9-4218-AD7A-A71D167DA97E}" dt="2019-12-24T14:26:48.287" v="241" actId="20577"/>
        <pc:sldMkLst>
          <pc:docMk/>
          <pc:sldMk cId="1847893981" sldId="314"/>
        </pc:sldMkLst>
        <pc:spChg chg="mod">
          <ac:chgData name="" userId="" providerId="" clId="Web-{13B0D923-9BD9-4218-AD7A-A71D167DA97E}" dt="2019-12-24T14:26:48.287" v="241" actId="20577"/>
          <ac:spMkLst>
            <pc:docMk/>
            <pc:sldMk cId="1847893981" sldId="314"/>
            <ac:spMk id="3" creationId="{01D1CACD-1E95-4E72-9F5B-BC20992241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C58EFDA2-EA48-452E-91BD-6B839FA03133}" type="datetimeFigureOut">
              <a:rPr lang="en-US" altLang="zh-TW" smtClean="0"/>
              <a:t>12/25/2019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E24F8956-1808-42D1-A0ED-B5254AA5CDF6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31741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1539A8F7-0FC7-45AC-B318-884216E4FCB6}" type="datetimeFigureOut">
              <a:rPr lang="en-US" altLang="zh-TW" smtClean="0"/>
              <a:t>12/25/2019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7079EE3-1F82-4D34-8E03-47DE3C18888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30352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main success1, 2 drop, or fix SSD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main success1, 2 drop, or fix SSD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t>ㄐ要有情境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numCol="1"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numCol="1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748B73-A755-4EFA-B4D6-B8DA77E7CC66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numCol="1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A6669863-856E-4932-B57F-F2FB6FE37AE0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89C3272F-37BE-4DAD-9CE3-DCD4D2889587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35E458BF-9BFD-4AA9-B23A-597D3931F35E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numCol="1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D3A11C-BFF5-403C-AF99-38D48DE59EA6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numCol="1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D2F65189-DE96-4C11-90F5-88E5B53CAAE5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numCol="1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numCol="1"/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C49591A-D942-4208-932F-8951137023A7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4A1BC87-2A6D-444C-B74A-D105282EF831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4F3E17A3-6D48-4906-AD11-FECE7E7295EF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numCol="1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numCol="1"/>
          <a:lstStyle/>
          <a:p>
            <a:fld id="{F5CDB476-E20B-40B8-8471-9FE4274FA4E3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numCol="1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numCol="1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numCol="1"/>
          <a:lstStyle/>
          <a:p>
            <a:fld id="{29D862F8-D276-4641-A8E8-F867BD9A07C1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numCol="1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numCol="1"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/>
              <a:t>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AFF261-FD9F-4F68-B1AA-072588AC0F26}" type="datetime1">
              <a:rPr lang="en-US" altLang="zh-TW" smtClean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altLang="zh-TW" sz="6000" dirty="0"/>
              <a:t>Medical Service System</a:t>
            </a:r>
            <a:endParaRPr lang="zh-TW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5045" y="4530436"/>
            <a:ext cx="8045373" cy="2191039"/>
          </a:xfrm>
        </p:spPr>
        <p:txBody>
          <a:bodyPr numCol="1"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108598002 </a:t>
            </a:r>
            <a:r>
              <a:rPr lang="zh-TW" altLang="en-US" dirty="0"/>
              <a:t>謝仰萱</a:t>
            </a:r>
            <a:endParaRPr lang="en-US" altLang="zh-TW" dirty="0"/>
          </a:p>
          <a:p>
            <a:r>
              <a:rPr lang="en-US" altLang="zh-TW" dirty="0"/>
              <a:t>108598059 </a:t>
            </a:r>
            <a:r>
              <a:rPr lang="zh-TW" altLang="en-US" dirty="0"/>
              <a:t>朱科霖</a:t>
            </a:r>
            <a:endParaRPr lang="en-US" altLang="zh-TW" dirty="0"/>
          </a:p>
          <a:p>
            <a:r>
              <a:rPr lang="en-US" altLang="zh-TW" dirty="0"/>
              <a:t>107598019 </a:t>
            </a:r>
            <a:r>
              <a:rPr lang="zh-TW" dirty="0"/>
              <a:t>黃偉哲</a:t>
            </a:r>
            <a:endParaRPr lang="en-US" altLang="zh-TW" dirty="0"/>
          </a:p>
          <a:p>
            <a:r>
              <a:rPr lang="en-US" altLang="zh-TW" dirty="0"/>
              <a:t>107598034 </a:t>
            </a:r>
            <a:r>
              <a:rPr lang="zh-TW" dirty="0"/>
              <a:t>黃文柏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5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B0133-5188-40C6-BF46-38E6059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C40C4F-E27B-4D80-85BF-EFE08EE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3D6CCF-BA73-4DE5-A54E-FC14ED29BF7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註冊帳號</a:t>
            </a:r>
            <a:r>
              <a:rPr lang="zh-TW" altLang="en-US" dirty="0"/>
              <a:t>：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CFE242-6B40-48D7-ACC3-95CEF5BF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78" y="2243849"/>
            <a:ext cx="6869444" cy="419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3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8385"/>
              </p:ext>
            </p:extLst>
          </p:nvPr>
        </p:nvGraphicFramePr>
        <p:xfrm>
          <a:off x="1373187" y="425448"/>
          <a:ext cx="9491548" cy="595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9123">
                  <a:extLst>
                    <a:ext uri="{9D8B030D-6E8A-4147-A177-3AD203B41FA5}">
                      <a16:colId xmlns:a16="http://schemas.microsoft.com/office/drawing/2014/main" val="4189260394"/>
                    </a:ext>
                  </a:extLst>
                </a:gridCol>
                <a:gridCol w="7702425">
                  <a:extLst>
                    <a:ext uri="{9D8B030D-6E8A-4147-A177-3AD203B41FA5}">
                      <a16:colId xmlns:a16="http://schemas.microsoft.com/office/drawing/2014/main" val="3081073888"/>
                    </a:ext>
                  </a:extLst>
                </a:gridCol>
              </a:tblGrid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MSS-UC02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373278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進行登入。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947561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使用者可以登入系統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189412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All User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1885023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需先註冊一組帳號。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321936"/>
                  </a:ext>
                </a:extLst>
              </a:tr>
              <a:tr h="1983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進入系統登入頁面。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輸入帳號。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輸入密碼。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點選登入。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成功登入。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510381"/>
                  </a:ext>
                </a:extLst>
              </a:tr>
              <a:tr h="396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044972"/>
                  </a:ext>
                </a:extLst>
              </a:tr>
              <a:tr h="7933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帳號不存在。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密碼錯誤。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846526"/>
                  </a:ext>
                </a:extLst>
              </a:tr>
              <a:tr h="7933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進入系統首頁。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21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79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B0133-5188-40C6-BF46-38E6059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C40C4F-E27B-4D80-85BF-EFE08EE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D827D5-973C-426C-9C47-CC1D561C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85" y="2243849"/>
            <a:ext cx="6825029" cy="413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D6CCF-BA73-4DE5-A54E-FC14ED29BF7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系統登入：</a:t>
            </a:r>
          </a:p>
        </p:txBody>
      </p:sp>
    </p:spTree>
    <p:extLst>
      <p:ext uri="{BB962C8B-B14F-4D97-AF65-F5344CB8AC3E}">
        <p14:creationId xmlns:p14="http://schemas.microsoft.com/office/powerpoint/2010/main" val="312011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66564"/>
              </p:ext>
            </p:extLst>
          </p:nvPr>
        </p:nvGraphicFramePr>
        <p:xfrm>
          <a:off x="1622568" y="458701"/>
          <a:ext cx="9142414" cy="6016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3312">
                  <a:extLst>
                    <a:ext uri="{9D8B030D-6E8A-4147-A177-3AD203B41FA5}">
                      <a16:colId xmlns:a16="http://schemas.microsoft.com/office/drawing/2014/main" val="3871483986"/>
                    </a:ext>
                  </a:extLst>
                </a:gridCol>
                <a:gridCol w="7419102">
                  <a:extLst>
                    <a:ext uri="{9D8B030D-6E8A-4147-A177-3AD203B41FA5}">
                      <a16:colId xmlns:a16="http://schemas.microsoft.com/office/drawing/2014/main" val="1147369193"/>
                    </a:ext>
                  </a:extLst>
                </a:gridCol>
              </a:tblGrid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MSS-UC04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616884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權限管理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446375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使用者只能使用自身權限所及的功能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127450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Admin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548877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使用者需要自己或請</a:t>
                      </a:r>
                      <a:r>
                        <a:rPr lang="en-US" sz="1800" kern="100">
                          <a:effectLst/>
                        </a:rPr>
                        <a:t>Admin</a:t>
                      </a:r>
                      <a:r>
                        <a:rPr lang="zh-TW" sz="1800" kern="100">
                          <a:effectLst/>
                        </a:rPr>
                        <a:t>註冊一組帳號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525570"/>
                  </a:ext>
                </a:extLst>
              </a:tr>
              <a:tr h="9500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u="none" strike="noStrike" kern="100">
                          <a:effectLst/>
                        </a:rPr>
                        <a:t>Admin</a:t>
                      </a:r>
                      <a:r>
                        <a:rPr lang="zh-TW" sz="1800" u="none" strike="noStrike" kern="100">
                          <a:effectLst/>
                        </a:rPr>
                        <a:t>進入權限管理頁面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u="none" strike="noStrike" kern="100">
                          <a:effectLst/>
                        </a:rPr>
                        <a:t>帳戶管理系統顯示權限管理頁面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u="none" strike="noStrike" kern="100">
                          <a:effectLst/>
                        </a:rPr>
                        <a:t>權限管理頁面顯示醫護人員資料並有新增功能</a:t>
                      </a:r>
                      <a:endParaRPr lang="zh-TW" sz="1800" u="none" strike="noStrike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34093"/>
                  </a:ext>
                </a:extLst>
              </a:tr>
              <a:tr h="3166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358953"/>
                  </a:ext>
                </a:extLst>
              </a:tr>
              <a:tr h="2533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1a. Admin</a:t>
                      </a:r>
                      <a:r>
                        <a:rPr lang="zh-TW" sz="1800" kern="100">
                          <a:effectLst/>
                        </a:rPr>
                        <a:t>進入頁面失敗</a:t>
                      </a:r>
                      <a:r>
                        <a:rPr lang="en-US" sz="1800" kern="100">
                          <a:effectLst/>
                        </a:rPr>
                        <a:t> </a:t>
                      </a:r>
                      <a:endParaRPr lang="zh-TW" sz="1800" kern="1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跳轉到登入頁面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1b. </a:t>
                      </a:r>
                      <a:r>
                        <a:rPr lang="zh-TW" sz="1800" kern="100">
                          <a:effectLst/>
                        </a:rPr>
                        <a:t>進入頁面時斷網</a:t>
                      </a:r>
                      <a:r>
                        <a:rPr lang="en-US" sz="1800" kern="100">
                          <a:effectLst/>
                        </a:rPr>
                        <a:t> </a:t>
                      </a:r>
                      <a:br>
                        <a:rPr lang="en-US" sz="1800" kern="100">
                          <a:effectLst/>
                        </a:rPr>
                      </a:br>
                      <a:r>
                        <a:rPr lang="en-US" sz="1800" kern="100">
                          <a:effectLst/>
                        </a:rPr>
                        <a:t>      a. </a:t>
                      </a:r>
                      <a:r>
                        <a:rPr lang="zh-TW" sz="1800" kern="100">
                          <a:effectLst/>
                        </a:rPr>
                        <a:t>頁面顯示</a:t>
                      </a:r>
                      <a:r>
                        <a:rPr lang="en-US" sz="1800" kern="100">
                          <a:effectLst/>
                        </a:rPr>
                        <a:t>404</a:t>
                      </a:r>
                      <a:endParaRPr lang="zh-TW" sz="18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  b. </a:t>
                      </a:r>
                      <a:r>
                        <a:rPr lang="zh-TW" sz="1800" kern="100">
                          <a:effectLst/>
                        </a:rPr>
                        <a:t>如果恢復連線時，則跳轉到登入頁面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2a. </a:t>
                      </a:r>
                      <a:r>
                        <a:rPr lang="zh-TW" sz="1800" kern="100">
                          <a:effectLst/>
                        </a:rPr>
                        <a:t>顯示時網路斷線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頁面更新失敗</a:t>
                      </a:r>
                      <a:r>
                        <a:rPr lang="en-US" sz="1800" kern="100">
                          <a:effectLst/>
                        </a:rPr>
                        <a:t> </a:t>
                      </a:r>
                      <a:endParaRPr lang="zh-TW" sz="1800" kern="1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</a:t>
                      </a:r>
                      <a:r>
                        <a:rPr lang="zh-TW" sz="1800" kern="100">
                          <a:effectLst/>
                        </a:rPr>
                        <a:t>如果恢復連線時，則跳轉到登入頁面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393484"/>
                  </a:ext>
                </a:extLst>
              </a:tr>
              <a:tr h="6333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權限管理頁面成功顯示出來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18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05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D2376-7FFA-4985-BE09-E79E789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0A57-1D7C-452D-8E70-F890F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 descr="authoriztionManager">
            <a:extLst>
              <a:ext uri="{FF2B5EF4-FFF2-40B4-BE49-F238E27FC236}">
                <a16:creationId xmlns:a16="http://schemas.microsoft.com/office/drawing/2014/main" id="{A71D3B0F-946D-48D9-8B62-37088A8F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54" y="1772658"/>
            <a:ext cx="6236969" cy="470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FBB675-4B9C-4B32-AD1F-22BE0DF2BD9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權限管理：</a:t>
            </a:r>
          </a:p>
        </p:txBody>
      </p:sp>
    </p:spTree>
    <p:extLst>
      <p:ext uri="{BB962C8B-B14F-4D97-AF65-F5344CB8AC3E}">
        <p14:creationId xmlns:p14="http://schemas.microsoft.com/office/powerpoint/2010/main" val="56475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94288"/>
              </p:ext>
            </p:extLst>
          </p:nvPr>
        </p:nvGraphicFramePr>
        <p:xfrm>
          <a:off x="1306685" y="334007"/>
          <a:ext cx="9549737" cy="6041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091">
                  <a:extLst>
                    <a:ext uri="{9D8B030D-6E8A-4147-A177-3AD203B41FA5}">
                      <a16:colId xmlns:a16="http://schemas.microsoft.com/office/drawing/2014/main" val="3749786192"/>
                    </a:ext>
                  </a:extLst>
                </a:gridCol>
                <a:gridCol w="7749646">
                  <a:extLst>
                    <a:ext uri="{9D8B030D-6E8A-4147-A177-3AD203B41FA5}">
                      <a16:colId xmlns:a16="http://schemas.microsoft.com/office/drawing/2014/main" val="372393768"/>
                    </a:ext>
                  </a:extLst>
                </a:gridCol>
              </a:tblGrid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MSS-UC03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518807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編輯帳號。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287818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使用者可以編輯帳號資訊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562824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All User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179754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使用者需要登入帳號。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492223"/>
                  </a:ext>
                </a:extLst>
              </a:tr>
              <a:tr h="21577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進入帳號資訊頁面。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進入帳號編輯頁面。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編輯帳號資料。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點選送出按鈕。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成功編輯。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29238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359715"/>
                  </a:ext>
                </a:extLst>
              </a:tr>
              <a:tr h="4315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61194"/>
                  </a:ext>
                </a:extLst>
              </a:tr>
              <a:tr h="863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回到帳號資訊頁面。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86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12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B0133-5188-40C6-BF46-38E6059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C40C4F-E27B-4D80-85BF-EFE08EEC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3D6CCF-BA73-4DE5-A54E-FC14ED29BF7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編輯帳號</a:t>
            </a:r>
            <a:r>
              <a:rPr lang="zh-TW" altLang="en-US" dirty="0"/>
              <a:t>：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EFF0BD-5C97-4CBA-9F5C-A417361B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29" y="2243849"/>
            <a:ext cx="6899619" cy="43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3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35836"/>
              </p:ext>
            </p:extLst>
          </p:nvPr>
        </p:nvGraphicFramePr>
        <p:xfrm>
          <a:off x="1165368" y="234257"/>
          <a:ext cx="9807431" cy="6141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65">
                  <a:extLst>
                    <a:ext uri="{9D8B030D-6E8A-4147-A177-3AD203B41FA5}">
                      <a16:colId xmlns:a16="http://schemas.microsoft.com/office/drawing/2014/main" val="2792866334"/>
                    </a:ext>
                  </a:extLst>
                </a:gridCol>
                <a:gridCol w="7958766">
                  <a:extLst>
                    <a:ext uri="{9D8B030D-6E8A-4147-A177-3AD203B41FA5}">
                      <a16:colId xmlns:a16="http://schemas.microsoft.com/office/drawing/2014/main" val="1207929914"/>
                    </a:ext>
                  </a:extLst>
                </a:gridCol>
              </a:tblGrid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MSS-UC10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044014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藥物查詢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630122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可利用藥物查詢系統來查詢藥物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798281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醫護人員、病患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481984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需連上網路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6649855"/>
                  </a:ext>
                </a:extLst>
              </a:tr>
              <a:tr h="18896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醫護人員或病患選擇藥物查詢頁面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輸入藥物名稱與藥物英文名字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找到藥物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下方可查看所有藥物名稱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466297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2a. </a:t>
                      </a:r>
                      <a:r>
                        <a:rPr lang="zh-TW" sz="1800" kern="100">
                          <a:effectLst/>
                        </a:rPr>
                        <a:t>系統列出輸入的所有藥物名稱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4464512"/>
                  </a:ext>
                </a:extLst>
              </a:tr>
              <a:tr h="9448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2a. </a:t>
                      </a:r>
                      <a:r>
                        <a:rPr lang="zh-TW" sz="1800" kern="100" dirty="0">
                          <a:effectLst/>
                        </a:rPr>
                        <a:t>系統查無此藥物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2b. </a:t>
                      </a:r>
                      <a:r>
                        <a:rPr lang="zh-TW" sz="1800" kern="100" dirty="0">
                          <a:effectLst/>
                        </a:rPr>
                        <a:t>藥物查詢失敗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26088"/>
                  </a:ext>
                </a:extLst>
              </a:tr>
              <a:tr h="4724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Postcinditions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成功查詢到藥物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62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63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D2376-7FFA-4985-BE09-E79E789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0A57-1D7C-452D-8E70-F890F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FBB675-4B9C-4B32-AD1F-22BE0DF2BD9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藥物查詢：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FCC832-0399-4680-A6ED-F161159B9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05" y="1874517"/>
            <a:ext cx="4977296" cy="456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51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86568"/>
              </p:ext>
            </p:extLst>
          </p:nvPr>
        </p:nvGraphicFramePr>
        <p:xfrm>
          <a:off x="1256809" y="225945"/>
          <a:ext cx="9715991" cy="6149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429">
                  <a:extLst>
                    <a:ext uri="{9D8B030D-6E8A-4147-A177-3AD203B41FA5}">
                      <a16:colId xmlns:a16="http://schemas.microsoft.com/office/drawing/2014/main" val="970882790"/>
                    </a:ext>
                  </a:extLst>
                </a:gridCol>
                <a:gridCol w="7884562">
                  <a:extLst>
                    <a:ext uri="{9D8B030D-6E8A-4147-A177-3AD203B41FA5}">
                      <a16:colId xmlns:a16="http://schemas.microsoft.com/office/drawing/2014/main" val="1046853105"/>
                    </a:ext>
                  </a:extLst>
                </a:gridCol>
              </a:tblGrid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MSS-UC09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743274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醫療證件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80001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醫護人員與病患可申請醫療證件來驗證身分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177107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醫護人員、病患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10857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需連上網路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582074"/>
                  </a:ext>
                </a:extLst>
              </a:tr>
              <a:tr h="26356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使用者選擇醫療證件頁面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輸入姓名、性別、身分證字號等個人資料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 smtClean="0">
                          <a:effectLst/>
                        </a:rPr>
                        <a:t>系統輸入病患</a:t>
                      </a:r>
                      <a:r>
                        <a:rPr lang="zh-TW" sz="1800" kern="100" dirty="0">
                          <a:effectLst/>
                        </a:rPr>
                        <a:t>資料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輸入完資料後，可刪除與修改資料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103409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2a. </a:t>
                      </a:r>
                      <a:r>
                        <a:rPr lang="zh-TW" sz="1800" kern="100" dirty="0">
                          <a:effectLst/>
                        </a:rPr>
                        <a:t>系統列出輸入的</a:t>
                      </a:r>
                      <a:r>
                        <a:rPr lang="zh-TW" sz="1800" kern="100" dirty="0" smtClean="0">
                          <a:effectLst/>
                        </a:rPr>
                        <a:t>病患資料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222079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2a. </a:t>
                      </a:r>
                      <a:r>
                        <a:rPr lang="zh-TW" sz="1800" kern="100" dirty="0">
                          <a:effectLst/>
                        </a:rPr>
                        <a:t>系統輸入</a:t>
                      </a:r>
                      <a:r>
                        <a:rPr lang="zh-TW" sz="1800" kern="100" dirty="0" smtClean="0">
                          <a:effectLst/>
                        </a:rPr>
                        <a:t>病患失敗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649352"/>
                  </a:ext>
                </a:extLst>
              </a:tr>
              <a:tr h="439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Postcinditions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成功輸入醫療證件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02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5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dirty="0"/>
              <a:t>outline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357746"/>
            <a:ext cx="10178322" cy="5403272"/>
          </a:xfrm>
        </p:spPr>
        <p:txBody>
          <a:bodyPr numCol="1">
            <a:no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Evaluation to Project Contributions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Model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meeting 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Unit-test Coverage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Retrospective</a:t>
            </a:r>
          </a:p>
          <a:p>
            <a:pPr marL="0" indent="0">
              <a:buNone/>
            </a:pP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3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D2376-7FFA-4985-BE09-E79E789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0A57-1D7C-452D-8E70-F890F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FBB675-4B9C-4B32-AD1F-22BE0DF2BD9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醫療證件</a:t>
            </a:r>
            <a:r>
              <a:rPr lang="zh-TW" altLang="en-US" dirty="0"/>
              <a:t>：</a:t>
            </a:r>
          </a:p>
        </p:txBody>
      </p:sp>
      <p:pic>
        <p:nvPicPr>
          <p:cNvPr id="5122" name="Picture 2" descr="Copy of 醫療證件sequence diagram">
            <a:extLst>
              <a:ext uri="{FF2B5EF4-FFF2-40B4-BE49-F238E27FC236}">
                <a16:creationId xmlns:a16="http://schemas.microsoft.com/office/drawing/2014/main" id="{B51FF1F5-7E61-4B01-B8F3-47F7C724E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63" y="1978012"/>
            <a:ext cx="5696603" cy="429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359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3349"/>
              </p:ext>
            </p:extLst>
          </p:nvPr>
        </p:nvGraphicFramePr>
        <p:xfrm>
          <a:off x="1265121" y="242566"/>
          <a:ext cx="9740930" cy="613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130">
                  <a:extLst>
                    <a:ext uri="{9D8B030D-6E8A-4147-A177-3AD203B41FA5}">
                      <a16:colId xmlns:a16="http://schemas.microsoft.com/office/drawing/2014/main" val="4102447756"/>
                    </a:ext>
                  </a:extLst>
                </a:gridCol>
                <a:gridCol w="7904800">
                  <a:extLst>
                    <a:ext uri="{9D8B030D-6E8A-4147-A177-3AD203B41FA5}">
                      <a16:colId xmlns:a16="http://schemas.microsoft.com/office/drawing/2014/main" val="1754950314"/>
                    </a:ext>
                  </a:extLst>
                </a:gridCol>
              </a:tblGrid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MSS-UC07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602552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線上病歷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656213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新增電子病歷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595140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醫護人員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183769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需連上網路，且已登入系統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678948"/>
                  </a:ext>
                </a:extLst>
              </a:tr>
              <a:tr h="23588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使用者選擇線上病歷頁面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使用者輸入病患身分證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使用者輸入病患</a:t>
                      </a:r>
                      <a:r>
                        <a:rPr lang="zh-TW" sz="1800" kern="100" dirty="0" smtClean="0">
                          <a:effectLst/>
                        </a:rPr>
                        <a:t>症狀</a:t>
                      </a:r>
                      <a:endParaRPr lang="en-US" altLang="zh-TW" sz="1800" kern="100" dirty="0" smtClean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 smtClean="0">
                          <a:effectLst/>
                        </a:rPr>
                        <a:t>使用者</a:t>
                      </a:r>
                      <a:r>
                        <a:rPr lang="zh-TW" sz="1800" kern="100" dirty="0">
                          <a:effectLst/>
                        </a:rPr>
                        <a:t>按下存檔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系統儲存病歷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834223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2a. </a:t>
                      </a:r>
                      <a:r>
                        <a:rPr lang="zh-TW" sz="1800" kern="100">
                          <a:effectLst/>
                        </a:rPr>
                        <a:t>系統列輸入的病患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008583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2a. </a:t>
                      </a:r>
                      <a:r>
                        <a:rPr lang="zh-TW" sz="1800" kern="100">
                          <a:effectLst/>
                        </a:rPr>
                        <a:t>系統找不到該名病患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86197"/>
                  </a:ext>
                </a:extLst>
              </a:tr>
              <a:tr h="4717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Postcinditions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系統成功新增病歷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08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7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D2376-7FFA-4985-BE09-E79E789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0A57-1D7C-452D-8E70-F890F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FBB675-4B9C-4B32-AD1F-22BE0DF2BD9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線上病歷</a:t>
            </a:r>
            <a:r>
              <a:rPr lang="zh-TW" altLang="en-US" dirty="0"/>
              <a:t>：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AE5817-6C1D-46BC-B178-8E5C6D71C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7" y="2065290"/>
            <a:ext cx="4652804" cy="43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18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17043"/>
              </p:ext>
            </p:extLst>
          </p:nvPr>
        </p:nvGraphicFramePr>
        <p:xfrm>
          <a:off x="1231871" y="284134"/>
          <a:ext cx="9790805" cy="5958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5532">
                  <a:extLst>
                    <a:ext uri="{9D8B030D-6E8A-4147-A177-3AD203B41FA5}">
                      <a16:colId xmlns:a16="http://schemas.microsoft.com/office/drawing/2014/main" val="686815945"/>
                    </a:ext>
                  </a:extLst>
                </a:gridCol>
                <a:gridCol w="7945273">
                  <a:extLst>
                    <a:ext uri="{9D8B030D-6E8A-4147-A177-3AD203B41FA5}">
                      <a16:colId xmlns:a16="http://schemas.microsoft.com/office/drawing/2014/main" val="2294807599"/>
                    </a:ext>
                  </a:extLst>
                </a:gridCol>
              </a:tblGrid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MSS-UC08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244204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看診紀錄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282767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顯示病患的看診紀錄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859411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醫護人員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345633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需連上網路，且已登入系統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028902"/>
                  </a:ext>
                </a:extLst>
              </a:tr>
              <a:tr h="16251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>
                          <a:effectLst/>
                        </a:rPr>
                        <a:t>使用者選擇看診紀錄頁</a:t>
                      </a:r>
                      <a:r>
                        <a:rPr lang="zh-TW" sz="1800" kern="100" dirty="0" smtClean="0">
                          <a:effectLst/>
                        </a:rPr>
                        <a:t>面</a:t>
                      </a:r>
                      <a:endParaRPr lang="en-US" altLang="zh-TW" sz="1800" kern="100" dirty="0" smtClean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 dirty="0" smtClean="0">
                          <a:effectLst/>
                        </a:rPr>
                        <a:t>系統</a:t>
                      </a:r>
                      <a:r>
                        <a:rPr lang="zh-TW" sz="1800" kern="100" dirty="0">
                          <a:effectLst/>
                        </a:rPr>
                        <a:t>顯示病患看診紀錄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054407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none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358467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2a. </a:t>
                      </a:r>
                      <a:r>
                        <a:rPr lang="zh-TW" sz="1800" kern="100" dirty="0">
                          <a:effectLst/>
                        </a:rPr>
                        <a:t>系統找不到該名</a:t>
                      </a:r>
                      <a:r>
                        <a:rPr lang="zh-TW" sz="1800" kern="100" dirty="0" smtClean="0">
                          <a:effectLst/>
                        </a:rPr>
                        <a:t>病患</a:t>
                      </a:r>
                      <a:r>
                        <a:rPr lang="zh-TW" altLang="en-US" sz="1800" kern="100" dirty="0" smtClean="0">
                          <a:effectLst/>
                        </a:rPr>
                        <a:t>的看診紀錄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646625"/>
                  </a:ext>
                </a:extLst>
              </a:tr>
              <a:tr h="541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Postcinditions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系統成功顯示看診紀錄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70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4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D2376-7FFA-4985-BE09-E79E789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BC0A57-1D7C-452D-8E70-F890F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FBB675-4B9C-4B32-AD1F-22BE0DF2BD97}"/>
              </a:ext>
            </a:extLst>
          </p:cNvPr>
          <p:cNvSpPr txBox="1"/>
          <p:nvPr/>
        </p:nvSpPr>
        <p:spPr>
          <a:xfrm>
            <a:off x="1898061" y="1874517"/>
            <a:ext cx="236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/>
              <a:t>看診紀錄</a:t>
            </a:r>
            <a:r>
              <a:rPr lang="zh-TW" altLang="en-US" dirty="0"/>
              <a:t>：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DE09C75-A889-4D54-BE6D-CB9555D7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05" y="1874517"/>
            <a:ext cx="5281267" cy="473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Unit-test Coverage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82" y="2355871"/>
            <a:ext cx="10761131" cy="277308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7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90" y="1128450"/>
            <a:ext cx="7642757" cy="52930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altLang="zh-TW" sz="7200" dirty="0"/>
              <a:t>Demo</a:t>
            </a:r>
            <a:endParaRPr lang="zh-TW" sz="7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2D836-D844-424A-A168-CDB2F495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Retrospective</a:t>
            </a:r>
            <a:br>
              <a:rPr lang="en-US" altLang="zh-TW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D1CACD-1E95-4E72-9F5B-BC20992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28302"/>
            <a:ext cx="10178322" cy="3593591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altLang="zh-TW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Good：</a:t>
            </a:r>
            <a:endParaRPr lang="zh-TW" altLang="en-US"/>
          </a:p>
          <a:p>
            <a:pPr marL="342900" indent="-342900"/>
            <a:r>
              <a:rPr lang="zh-TW" altLang="en-US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完整的練習過</a:t>
            </a:r>
            <a:r>
              <a:rPr lang="en-US" altLang="zh-TW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waterfall</a:t>
            </a:r>
            <a:r>
              <a:rPr lang="zh-TW" altLang="en-US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開發流程</a:t>
            </a:r>
            <a:endParaRPr lang="en-US" altLang="zh-TW" spc="-1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微軟正黑體"/>
              <a:cs typeface="Times New Roman"/>
            </a:endParaRPr>
          </a:p>
          <a:p>
            <a:pPr marL="342900" indent="-342900"/>
            <a:endParaRPr lang="en-US" altLang="zh-TW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altLang="zh-TW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Could Be Better：</a:t>
            </a:r>
            <a:endParaRPr lang="en-US" altLang="zh-TW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/>
            <a:r>
              <a:rPr lang="zh-TW" altLang="en-US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開發專案規模超過人數負荷</a:t>
            </a:r>
            <a:endParaRPr lang="en-US" altLang="zh-TW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Times New Roman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B9BBCC-4231-4BF3-87BA-BCD1CC2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8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7747" y="192396"/>
            <a:ext cx="10072254" cy="1492132"/>
          </a:xfrm>
        </p:spPr>
        <p:txBody>
          <a:bodyPr numCol="1"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Evaluation to Project Contributions</a:t>
            </a:r>
            <a:endParaRPr lang="zh-TW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5DFBDF3-5182-4706-84B7-C9D4F71F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54078"/>
              </p:ext>
            </p:extLst>
          </p:nvPr>
        </p:nvGraphicFramePr>
        <p:xfrm>
          <a:off x="1521347" y="1302142"/>
          <a:ext cx="8337548" cy="3552490"/>
        </p:xfrm>
        <a:graphic>
          <a:graphicData uri="http://schemas.openxmlformats.org/drawingml/2006/table">
            <a:tbl>
              <a:tblPr/>
              <a:tblGrid>
                <a:gridCol w="2732193">
                  <a:extLst>
                    <a:ext uri="{9D8B030D-6E8A-4147-A177-3AD203B41FA5}">
                      <a16:colId xmlns:a16="http://schemas.microsoft.com/office/drawing/2014/main" val="1727795525"/>
                    </a:ext>
                  </a:extLst>
                </a:gridCol>
                <a:gridCol w="5605355">
                  <a:extLst>
                    <a:ext uri="{9D8B030D-6E8A-4147-A177-3AD203B41FA5}">
                      <a16:colId xmlns:a16="http://schemas.microsoft.com/office/drawing/2014/main" val="483325803"/>
                    </a:ext>
                  </a:extLst>
                </a:gridCol>
              </a:tblGrid>
              <a:tr h="5601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i="0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+mn-cs"/>
                        </a:rPr>
                        <a:t>工作項目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800" b="1" i="0" dirty="0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人員</a:t>
                      </a:r>
                      <a:r>
                        <a:rPr lang="en-US" altLang="zh-TW" sz="2800" b="1" i="0" dirty="0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​</a:t>
                      </a:r>
                      <a:endParaRPr lang="en-US" altLang="zh-TW" sz="2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01119"/>
                  </a:ext>
                </a:extLst>
              </a:tr>
              <a:tr h="588176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800" b="0" i="0" dirty="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altLang="zh-TW" sz="2800" b="0" i="0" dirty="0">
                          <a:solidFill>
                            <a:srgbClr val="000000"/>
                          </a:solidFill>
                          <a:effectLst/>
                        </a:rPr>
                        <a:t>SRS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謝仰萱 朱科霖 </a:t>
                      </a:r>
                      <a:r>
                        <a:rPr lang="zh-TW" altLang="zh-TW" sz="2800" dirty="0"/>
                        <a:t>黃偉哲</a:t>
                      </a:r>
                      <a:r>
                        <a:rPr lang="zh-TW" altLang="en-US" sz="2800" dirty="0"/>
                        <a:t> </a:t>
                      </a:r>
                      <a:r>
                        <a:rPr lang="zh-TW" altLang="zh-TW" sz="2800" dirty="0"/>
                        <a:t>黃文柏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05340"/>
                  </a:ext>
                </a:extLst>
              </a:tr>
              <a:tr h="588176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800" b="0" i="0" dirty="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altLang="zh-TW" sz="2800" b="0" i="0" dirty="0">
                          <a:solidFill>
                            <a:srgbClr val="000000"/>
                          </a:solidFill>
                          <a:effectLst/>
                        </a:rPr>
                        <a:t>PEP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謝仰萱 朱科霖 </a:t>
                      </a:r>
                      <a:r>
                        <a:rPr lang="zh-TW" altLang="zh-TW" sz="2800" dirty="0"/>
                        <a:t>黃偉哲</a:t>
                      </a:r>
                      <a:r>
                        <a:rPr lang="zh-TW" altLang="en-US" sz="2800" dirty="0"/>
                        <a:t> </a:t>
                      </a:r>
                      <a:r>
                        <a:rPr lang="zh-TW" altLang="zh-TW" sz="2800" dirty="0"/>
                        <a:t>黃文柏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31072"/>
                  </a:ext>
                </a:extLst>
              </a:tr>
              <a:tr h="639681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i="0" dirty="0">
                          <a:solidFill>
                            <a:srgbClr val="000000"/>
                          </a:solidFill>
                          <a:effectLst/>
                        </a:rPr>
                        <a:t>撰寫</a:t>
                      </a:r>
                      <a:r>
                        <a:rPr lang="en-US" altLang="zh-TW" sz="2800" b="0" i="0" dirty="0">
                          <a:solidFill>
                            <a:srgbClr val="000000"/>
                          </a:solidFill>
                          <a:effectLst/>
                        </a:rPr>
                        <a:t>SDD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謝仰萱 朱科霖 </a:t>
                      </a:r>
                      <a:r>
                        <a:rPr lang="zh-TW" altLang="zh-TW" sz="2800" dirty="0"/>
                        <a:t>黃偉哲</a:t>
                      </a:r>
                      <a:r>
                        <a:rPr lang="zh-TW" altLang="en-US" sz="2800" dirty="0"/>
                        <a:t> </a:t>
                      </a:r>
                      <a:r>
                        <a:rPr lang="zh-TW" altLang="zh-TW" sz="2800" dirty="0"/>
                        <a:t>黃文柏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37225"/>
                  </a:ext>
                </a:extLst>
              </a:tr>
              <a:tr h="588176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800" b="0" i="0" dirty="0">
                          <a:solidFill>
                            <a:srgbClr val="000000"/>
                          </a:solidFill>
                          <a:effectLst/>
                        </a:rPr>
                        <a:t>撰寫程式</a:t>
                      </a:r>
                      <a:endParaRPr lang="en-US" altLang="zh-TW" sz="2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謝仰萱 朱科霖 </a:t>
                      </a:r>
                      <a:r>
                        <a:rPr lang="zh-TW" altLang="zh-TW" sz="2800" dirty="0"/>
                        <a:t>黃偉哲</a:t>
                      </a:r>
                      <a:r>
                        <a:rPr lang="zh-TW" altLang="en-US" sz="2800" dirty="0"/>
                        <a:t> </a:t>
                      </a:r>
                      <a:r>
                        <a:rPr lang="zh-TW" altLang="zh-TW" sz="2800" dirty="0"/>
                        <a:t>黃文柏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61458"/>
                  </a:ext>
                </a:extLst>
              </a:tr>
              <a:tr h="588176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z="2800" b="0" i="0" dirty="0">
                          <a:solidFill>
                            <a:srgbClr val="000000"/>
                          </a:solidFill>
                          <a:effectLst/>
                        </a:rPr>
                        <a:t>撰寫單元測試</a:t>
                      </a:r>
                      <a:endParaRPr lang="en-US" altLang="zh-TW" sz="2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謝仰萱 朱科霖 </a:t>
                      </a:r>
                      <a:r>
                        <a:rPr lang="zh-TW" altLang="zh-TW" sz="2800" dirty="0"/>
                        <a:t>黃偉哲</a:t>
                      </a:r>
                      <a:r>
                        <a:rPr lang="zh-TW" altLang="en-US" sz="2800" dirty="0"/>
                        <a:t> </a:t>
                      </a:r>
                      <a:r>
                        <a:rPr lang="zh-TW" altLang="zh-TW" sz="2800" dirty="0"/>
                        <a:t>黃文柏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5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5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sz="5400" dirty="0"/>
              <a:t>Team Meeting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DFBDF3-5182-4706-84B7-C9D4F71F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34097"/>
              </p:ext>
            </p:extLst>
          </p:nvPr>
        </p:nvGraphicFramePr>
        <p:xfrm>
          <a:off x="1471470" y="1435718"/>
          <a:ext cx="8520428" cy="4311816"/>
        </p:xfrm>
        <a:graphic>
          <a:graphicData uri="http://schemas.openxmlformats.org/drawingml/2006/table">
            <a:tbl>
              <a:tblPr/>
              <a:tblGrid>
                <a:gridCol w="1358350">
                  <a:extLst>
                    <a:ext uri="{9D8B030D-6E8A-4147-A177-3AD203B41FA5}">
                      <a16:colId xmlns:a16="http://schemas.microsoft.com/office/drawing/2014/main" val="1727795525"/>
                    </a:ext>
                  </a:extLst>
                </a:gridCol>
                <a:gridCol w="7162078">
                  <a:extLst>
                    <a:ext uri="{9D8B030D-6E8A-4147-A177-3AD203B41FA5}">
                      <a16:colId xmlns:a16="http://schemas.microsoft.com/office/drawing/2014/main" val="483325803"/>
                    </a:ext>
                  </a:extLst>
                </a:gridCol>
              </a:tblGrid>
              <a:tr h="44295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i="0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+mn-cs"/>
                        </a:rPr>
                        <a:t>日期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2400" b="1" i="0" dirty="0">
                          <a:solidFill>
                            <a:srgbClr val="FFFFFF"/>
                          </a:solidFill>
                          <a:effectLst/>
                          <a:ea typeface="Times New Roman" panose="02020603050405020304" pitchFamily="18" charset="0"/>
                        </a:rPr>
                        <a:t>會議</a:t>
                      </a:r>
                      <a:endParaRPr lang="en-US" altLang="zh-TW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01119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11/07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分配</a:t>
                      </a:r>
                      <a:r>
                        <a:rPr lang="en-US" altLang="zh-TW" sz="2400" dirty="0"/>
                        <a:t>SDD</a:t>
                      </a:r>
                      <a:r>
                        <a:rPr lang="zh-TW" altLang="en-US" sz="2400" dirty="0"/>
                        <a:t>工作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77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05340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11/14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整合</a:t>
                      </a:r>
                      <a:r>
                        <a:rPr lang="en-US" altLang="zh-TW" sz="2400" dirty="0"/>
                        <a:t>SDD</a:t>
                      </a:r>
                      <a:r>
                        <a:rPr lang="zh-TW" altLang="en-US" sz="2400" dirty="0"/>
                        <a:t>文件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31072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11/21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整合</a:t>
                      </a:r>
                      <a:r>
                        <a:rPr lang="en-US" altLang="zh-TW" sz="2400" dirty="0"/>
                        <a:t>SDD</a:t>
                      </a:r>
                      <a:r>
                        <a:rPr lang="zh-TW" altLang="en-US" sz="2400" dirty="0"/>
                        <a:t>文件、分配期末專案實做功能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37225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12/05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整合期末專案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61458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12/12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整合期末專案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55501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12/19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單元測試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21182"/>
                  </a:ext>
                </a:extLst>
              </a:tr>
              <a:tr h="552694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TW" sz="2400" b="0" i="0" dirty="0">
                          <a:solidFill>
                            <a:srgbClr val="000000"/>
                          </a:solidFill>
                          <a:effectLst/>
                        </a:rPr>
                        <a:t>12/23</a:t>
                      </a:r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整合期末專案、撰寫</a:t>
                      </a:r>
                      <a:r>
                        <a:rPr lang="en-US" altLang="zh-TW" sz="2400" dirty="0"/>
                        <a:t>PPT</a:t>
                      </a:r>
                      <a:endParaRPr lang="zh-TW" altLang="zh-TW" sz="2400" dirty="0"/>
                    </a:p>
                  </a:txBody>
                  <a:tcPr marL="75491" marR="75491" marT="37745" marB="3774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3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System Block Diagram</a:t>
            </a:r>
            <a:br>
              <a:rPr lang="en-US" altLang="zh-TW" sz="4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530B3C4-74DE-42C7-BC80-9E96FA59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79" y="1708987"/>
            <a:ext cx="7836521" cy="4666692"/>
          </a:xfrm>
        </p:spPr>
      </p:pic>
    </p:spTree>
    <p:extLst>
      <p:ext uri="{BB962C8B-B14F-4D97-AF65-F5344CB8AC3E}">
        <p14:creationId xmlns:p14="http://schemas.microsoft.com/office/powerpoint/2010/main" val="373952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pic>
        <p:nvPicPr>
          <p:cNvPr id="9218" name="Picture 2" descr="SDD_class_diagram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79" y="1159097"/>
            <a:ext cx="6568751" cy="538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58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5161-53E4-43B6-80B4-3CFF79DF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8806"/>
            <a:ext cx="10178322" cy="1407529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2AEFD3-E7D1-48FE-BD11-C68CAFA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2" descr="use case">
            <a:extLst>
              <a:ext uri="{FF2B5EF4-FFF2-40B4-BE49-F238E27FC236}">
                <a16:creationId xmlns:a16="http://schemas.microsoft.com/office/drawing/2014/main" id="{B40BCBB5-CB75-40C4-8F45-66A3FEF4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899" y="1364983"/>
            <a:ext cx="6965880" cy="51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3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D5161-53E4-43B6-80B4-3CFF79DF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92615"/>
            <a:ext cx="10178322" cy="1407529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Models</a:t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2AEFD3-E7D1-48FE-BD11-C68CAFA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27" y="1324927"/>
            <a:ext cx="60388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34"/>
              </p:ext>
            </p:extLst>
          </p:nvPr>
        </p:nvGraphicFramePr>
        <p:xfrm>
          <a:off x="1381500" y="334007"/>
          <a:ext cx="9425045" cy="6216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587">
                  <a:extLst>
                    <a:ext uri="{9D8B030D-6E8A-4147-A177-3AD203B41FA5}">
                      <a16:colId xmlns:a16="http://schemas.microsoft.com/office/drawing/2014/main" val="3839485180"/>
                    </a:ext>
                  </a:extLst>
                </a:gridCol>
                <a:gridCol w="7648458">
                  <a:extLst>
                    <a:ext uri="{9D8B030D-6E8A-4147-A177-3AD203B41FA5}">
                      <a16:colId xmlns:a16="http://schemas.microsoft.com/office/drawing/2014/main" val="2522144971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MSS-UC01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086677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註冊帳號。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5750298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Summary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使用者可以註冊帳號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463099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Actors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病患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09955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376911"/>
                  </a:ext>
                </a:extLst>
              </a:tr>
              <a:tr h="18283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進入系統註冊頁面。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輸入帳號。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輸入密碼。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點選註冊。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成功註冊。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485037"/>
                  </a:ext>
                </a:extLst>
              </a:tr>
              <a:tr h="3656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Extensions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None</a:t>
                      </a:r>
                      <a:r>
                        <a:rPr lang="zh-TW" sz="1800" kern="100">
                          <a:effectLst/>
                        </a:rPr>
                        <a:t>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442125"/>
                  </a:ext>
                </a:extLst>
              </a:tr>
              <a:tr h="1462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Exceptions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帳號重複。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帳號長度不足。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密碼長度不足。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800" kern="100">
                          <a:effectLst/>
                        </a:rPr>
                        <a:t>帳號或密碼包含不合法字元。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180779"/>
                  </a:ext>
                </a:extLst>
              </a:tr>
              <a:tr h="7313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成功註冊一筆帳號。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30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47468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3143</TotalTime>
  <Words>841</Words>
  <Application>Microsoft Office PowerPoint</Application>
  <PresentationFormat>寬螢幕</PresentationFormat>
  <Paragraphs>290</Paragraphs>
  <Slides>28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標楷體</vt:lpstr>
      <vt:lpstr>Arial</vt:lpstr>
      <vt:lpstr>Calibri</vt:lpstr>
      <vt:lpstr>Gill Sans MT</vt:lpstr>
      <vt:lpstr>Impact</vt:lpstr>
      <vt:lpstr>Times New Roman</vt:lpstr>
      <vt:lpstr>Badge</vt:lpstr>
      <vt:lpstr>Medical Service System</vt:lpstr>
      <vt:lpstr>outline</vt:lpstr>
      <vt:lpstr>Personal Evaluation to Project Contributions</vt:lpstr>
      <vt:lpstr>Team Meeting</vt:lpstr>
      <vt:lpstr>System Block Diagram </vt:lpstr>
      <vt:lpstr>Static model</vt:lpstr>
      <vt:lpstr>Analysis and Design Models UseCase</vt:lpstr>
      <vt:lpstr>Analysis and Design Models UseCase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PowerPoint 簡報</vt:lpstr>
      <vt:lpstr>Analysis and Design Models sequence diagram</vt:lpstr>
      <vt:lpstr>Unit-test Coverage</vt:lpstr>
      <vt:lpstr>Github</vt:lpstr>
      <vt:lpstr>Demo</vt:lpstr>
      <vt:lpstr>Project 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ezkanban</dc:title>
  <dc:creator>EzKanban</dc:creator>
  <cp:lastModifiedBy>ezKanban</cp:lastModifiedBy>
  <cp:revision>118</cp:revision>
  <cp:lastPrinted>2019-10-30T01:59:59Z</cp:lastPrinted>
  <dcterms:created xsi:type="dcterms:W3CDTF">2019-04-24T07:17:04Z</dcterms:created>
  <dcterms:modified xsi:type="dcterms:W3CDTF">2019-12-25T03:28:09Z</dcterms:modified>
</cp:coreProperties>
</file>