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65" r:id="rId5"/>
    <p:sldId id="258" r:id="rId6"/>
    <p:sldId id="264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3775" autoAdjust="0"/>
  </p:normalViewPr>
  <p:slideViewPr>
    <p:cSldViewPr snapToGrid="0">
      <p:cViewPr varScale="1">
        <p:scale>
          <a:sx n="72" d="100"/>
          <a:sy n="72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32"/>
    </p:cViewPr>
  </p:sorterViewPr>
  <p:notesViewPr>
    <p:cSldViewPr snapToGrid="0">
      <p:cViewPr varScale="1">
        <p:scale>
          <a:sx n="51" d="100"/>
          <a:sy n="51" d="100"/>
        </p:scale>
        <p:origin x="13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11E7B-DF26-48E8-B65E-0246B9C56C88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EF486-3A55-4BF5-992D-FCC8625D75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589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gi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eamblackhat.cf/" TargetMode="Externa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greencar.com/" TargetMode="External"/><Relationship Id="rId7" Type="http://schemas.openxmlformats.org/officeDocument/2006/relationships/hyperlink" Target="https://elcapitalfinanciero.com/celsia-inaugura-su-primera-estacion-de-recarga-para-autos-electricos-en-panam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lobservador.com.uy/nota/la-revolucion-de-los-autos-electricos-20192185055" TargetMode="External"/><Relationship Id="rId5" Type="http://schemas.openxmlformats.org/officeDocument/2006/relationships/hyperlink" Target="https://www.asep.gob.pa/?p=179695" TargetMode="External"/><Relationship Id="rId4" Type="http://schemas.openxmlformats.org/officeDocument/2006/relationships/hyperlink" Target="https://es.wikipedia.org/wiki/Autom&#243;vil_el&#233;ctric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C36EAF3-BDC9-4554-B209-0803B1F11B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87682"/>
            <a:ext cx="12233263" cy="694568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9D51AD5-5713-48AA-86FD-5B067441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325" y="1743639"/>
            <a:ext cx="10296038" cy="863487"/>
          </a:xfrm>
        </p:spPr>
        <p:txBody>
          <a:bodyPr>
            <a:normAutofit/>
          </a:bodyPr>
          <a:lstStyle/>
          <a:p>
            <a:pPr algn="l"/>
            <a:r>
              <a:rPr lang="es-PA" sz="5500" dirty="0">
                <a:latin typeface="Agency FB" panose="020B0503020202020204" pitchFamily="34" charset="0"/>
              </a:rPr>
              <a:t>AUTOS ELECTRICOS EN PANAMA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AB5B2C-9022-47E1-826C-EEB44100B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406595" y="5678643"/>
            <a:ext cx="6216595" cy="2358714"/>
          </a:xfrm>
        </p:spPr>
        <p:txBody>
          <a:bodyPr>
            <a:normAutofit/>
          </a:bodyPr>
          <a:lstStyle/>
          <a:p>
            <a:pPr algn="ctr"/>
            <a:r>
              <a:rPr lang="es-PA" sz="1500" dirty="0">
                <a:latin typeface="Agency FB" panose="020B0503020202020204" pitchFamily="34" charset="0"/>
              </a:rPr>
              <a:t>Adrian Carcache </a:t>
            </a:r>
          </a:p>
          <a:p>
            <a:pPr algn="ctr"/>
            <a:r>
              <a:rPr lang="es-PA" sz="1500" dirty="0">
                <a:latin typeface="Agency FB" panose="020B0503020202020204" pitchFamily="34" charset="0"/>
              </a:rPr>
              <a:t>Humberto De León</a:t>
            </a:r>
          </a:p>
          <a:p>
            <a:pPr algn="ctr"/>
            <a:r>
              <a:rPr lang="es-PA" sz="1500" dirty="0">
                <a:latin typeface="Agency FB" panose="020B0503020202020204" pitchFamily="34" charset="0"/>
              </a:rPr>
              <a:t> Luis Bernal</a:t>
            </a:r>
          </a:p>
          <a:p>
            <a:pPr algn="ctr"/>
            <a:r>
              <a:rPr lang="es-PA" sz="1500" dirty="0">
                <a:latin typeface="Agency FB" panose="020B0503020202020204" pitchFamily="34" charset="0"/>
              </a:rPr>
              <a:t> José Urriola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B2D8DA-B914-4E80-9F8E-73CE2FB336FC}"/>
              </a:ext>
            </a:extLst>
          </p:cNvPr>
          <p:cNvSpPr txBox="1"/>
          <p:nvPr/>
        </p:nvSpPr>
        <p:spPr>
          <a:xfrm>
            <a:off x="9552167" y="5301935"/>
            <a:ext cx="263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i="1" dirty="0">
                <a:latin typeface="Agency FB" panose="020B0503020202020204" pitchFamily="34" charset="0"/>
              </a:rPr>
              <a:t>Movilidad limpia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453736-6A28-4A4E-89D3-50EEBC1B8B3D}"/>
              </a:ext>
            </a:extLst>
          </p:cNvPr>
          <p:cNvSpPr txBox="1"/>
          <p:nvPr/>
        </p:nvSpPr>
        <p:spPr>
          <a:xfrm>
            <a:off x="0" y="6432235"/>
            <a:ext cx="547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áfico 11" descr="América en globo terráqueo">
            <a:extLst>
              <a:ext uri="{FF2B5EF4-FFF2-40B4-BE49-F238E27FC236}">
                <a16:creationId xmlns:a16="http://schemas.microsoft.com/office/drawing/2014/main" id="{D4937C56-0C6B-4024-B9F1-ACE6F96F1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0" y="5671267"/>
            <a:ext cx="475533" cy="47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952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C688654-F441-4025-8B54-F9161FE0729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79699" y="2543174"/>
            <a:ext cx="8187083" cy="388413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br>
              <a:rPr lang="es-MX" sz="1800" dirty="0"/>
            </a:br>
            <a:endParaRPr lang="en-US" sz="1800" dirty="0">
              <a:latin typeface="Agency FB" panose="020B0503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8F5513-A278-40BF-8631-3665D5671A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7786" y="-1"/>
            <a:ext cx="9601200" cy="14859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latin typeface="Agency FB" panose="020B0503020202020204" pitchFamily="34" charset="0"/>
              </a:rPr>
              <a:t>QUE ES UN AUTO ELECTRICO?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AEC604-F4D9-4491-85B5-498727AE7788}"/>
              </a:ext>
            </a:extLst>
          </p:cNvPr>
          <p:cNvSpPr txBox="1"/>
          <p:nvPr/>
        </p:nvSpPr>
        <p:spPr>
          <a:xfrm>
            <a:off x="2030496" y="2112479"/>
            <a:ext cx="785577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500" dirty="0">
                <a:latin typeface="Agency FB" panose="020B0503020202020204" pitchFamily="34" charset="0"/>
              </a:rPr>
              <a:t>Un coche eléctrico es aquel que se impulsa con la fuerza que produce un motor alimentado por electricidad.</a:t>
            </a:r>
          </a:p>
          <a:p>
            <a:pPr algn="just"/>
            <a:r>
              <a:rPr lang="es-MX" sz="2500" dirty="0">
                <a:latin typeface="Agency FB" panose="020B0503020202020204" pitchFamily="34" charset="0"/>
              </a:rPr>
              <a:t>Hay motores eléctricos de todos los tamaños, que impulsan desde un coche de radiocontrol a una locomotora. Los motores eléctricos ofrecen muchas ventajas frente a los de combustión, empezando por un menor tamaño y peso, además de una mayor sencillez técnica.</a:t>
            </a:r>
          </a:p>
          <a:p>
            <a:pPr algn="just"/>
            <a:r>
              <a:rPr lang="es-MX" sz="2500" dirty="0">
                <a:latin typeface="Agency FB" panose="020B0503020202020204" pitchFamily="34" charset="0"/>
              </a:rPr>
              <a:t>Su utilización presenta ventajas desde el punto de vista ecológico, ya que permite disminuir el nivel de emisiones de CO 2 a la atmósfera comparado a la opción tradicional.</a:t>
            </a:r>
          </a:p>
          <a:p>
            <a:pPr algn="just"/>
            <a:br>
              <a:rPr lang="es-MX" dirty="0">
                <a:latin typeface="Abadi" panose="020B0604020202020204" pitchFamily="34" charset="0"/>
              </a:rPr>
            </a:br>
            <a:br>
              <a:rPr lang="es-MX" dirty="0"/>
            </a:br>
            <a:endParaRPr lang="es-PA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E2F2D7-DAB5-486B-86A4-F929146A20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</a:blip>
          <a:stretch>
            <a:fillRect/>
          </a:stretch>
        </p:blipFill>
        <p:spPr>
          <a:xfrm>
            <a:off x="39623" y="12"/>
            <a:ext cx="12152377" cy="6857988"/>
          </a:xfrm>
          <a:prstGeom prst="rect">
            <a:avLst/>
          </a:prstGeom>
        </p:spPr>
      </p:pic>
      <p:pic>
        <p:nvPicPr>
          <p:cNvPr id="8" name="Gráfico 7" descr="Coche eléctrico">
            <a:extLst>
              <a:ext uri="{FF2B5EF4-FFF2-40B4-BE49-F238E27FC236}">
                <a16:creationId xmlns:a16="http://schemas.microsoft.com/office/drawing/2014/main" id="{A926CD62-304E-4EE3-8F8C-595ABA536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1504" y="5212199"/>
            <a:ext cx="1802749" cy="180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82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A2B8504-419A-43EF-9AE6-DA1318222C6D}"/>
              </a:ext>
            </a:extLst>
          </p:cNvPr>
          <p:cNvSpPr/>
          <p:nvPr/>
        </p:nvSpPr>
        <p:spPr>
          <a:xfrm>
            <a:off x="0" y="25400"/>
            <a:ext cx="12191742" cy="6858000"/>
          </a:xfrm>
          <a:prstGeom prst="rect">
            <a:avLst/>
          </a:prstGeom>
          <a:solidFill>
            <a:srgbClr val="191B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70099A8-7FA8-4F60-8766-EE8AB2949A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25410"/>
            <a:ext cx="12191999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71912F0-6DF2-46EA-9C19-33CD4BC6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5" y="1854200"/>
            <a:ext cx="10474475" cy="2184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¿</a:t>
            </a:r>
            <a:r>
              <a:rPr lang="en-US" sz="5000" cap="all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Porque debemos optar por este cambio?</a:t>
            </a:r>
          </a:p>
        </p:txBody>
      </p:sp>
      <p:pic>
        <p:nvPicPr>
          <p:cNvPr id="20" name="Gráfico 19" descr="Peligro">
            <a:extLst>
              <a:ext uri="{FF2B5EF4-FFF2-40B4-BE49-F238E27FC236}">
                <a16:creationId xmlns:a16="http://schemas.microsoft.com/office/drawing/2014/main" id="{A22B46D5-F6F7-4448-BE56-7883AF76B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5900" y="5651490"/>
            <a:ext cx="1181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3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65C9B7-0E4A-4099-AD09-986873D7E9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"/>
            <a:ext cx="12052300" cy="685799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935712FE-E474-457A-A62C-4CE091085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422155"/>
            <a:ext cx="6705600" cy="1975090"/>
          </a:xfrm>
        </p:spPr>
        <p:txBody>
          <a:bodyPr/>
          <a:lstStyle/>
          <a:p>
            <a:pPr algn="just"/>
            <a:r>
              <a:rPr lang="es-PA" sz="2000" cap="none" dirty="0">
                <a:latin typeface="Agency FB" panose="020B0503020202020204" pitchFamily="34" charset="0"/>
              </a:rPr>
              <a:t>Los autos eléctricos suelen tener un potencia similar a sus contras partes a combustión , con el beneficio extra de que la  potencia aplicada llega instantáneamente a las ruedas.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920F33B-DE7C-4D42-A2D5-BA0F3F9CCA98}"/>
              </a:ext>
            </a:extLst>
          </p:cNvPr>
          <p:cNvSpPr txBox="1"/>
          <p:nvPr/>
        </p:nvSpPr>
        <p:spPr>
          <a:xfrm>
            <a:off x="3435350" y="3748157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A" sz="2000" dirty="0">
                <a:latin typeface="Agency FB" panose="020B0503020202020204" pitchFamily="34" charset="0"/>
              </a:rPr>
              <a:t>Presentan autonomías similares o superiores hoy en día gracias al desarrollo de estas y el implemento de baterías de litio .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95BD835C-CD8E-4B5C-8FC4-96A732063396}"/>
              </a:ext>
            </a:extLst>
          </p:cNvPr>
          <p:cNvSpPr/>
          <p:nvPr/>
        </p:nvSpPr>
        <p:spPr>
          <a:xfrm>
            <a:off x="368300" y="584200"/>
            <a:ext cx="2489200" cy="901700"/>
          </a:xfrm>
          <a:custGeom>
            <a:avLst/>
            <a:gdLst>
              <a:gd name="connsiteX0" fmla="*/ 0 w 2489200"/>
              <a:gd name="connsiteY0" fmla="*/ 0 h 901700"/>
              <a:gd name="connsiteX1" fmla="*/ 1612900 w 2489200"/>
              <a:gd name="connsiteY1" fmla="*/ 0 h 901700"/>
              <a:gd name="connsiteX2" fmla="*/ 2489200 w 2489200"/>
              <a:gd name="connsiteY2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200" h="901700">
                <a:moveTo>
                  <a:pt x="0" y="0"/>
                </a:moveTo>
                <a:lnTo>
                  <a:pt x="1612900" y="0"/>
                </a:lnTo>
                <a:lnTo>
                  <a:pt x="2489200" y="9017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3DF2DBB2-B20E-4FCF-9F8B-7C6DB676C59E}"/>
              </a:ext>
            </a:extLst>
          </p:cNvPr>
          <p:cNvSpPr/>
          <p:nvPr/>
        </p:nvSpPr>
        <p:spPr>
          <a:xfrm>
            <a:off x="355600" y="2590800"/>
            <a:ext cx="3060700" cy="1511300"/>
          </a:xfrm>
          <a:custGeom>
            <a:avLst/>
            <a:gdLst>
              <a:gd name="connsiteX0" fmla="*/ 1219200 w 3060700"/>
              <a:gd name="connsiteY0" fmla="*/ 0 h 1511300"/>
              <a:gd name="connsiteX1" fmla="*/ 0 w 3060700"/>
              <a:gd name="connsiteY1" fmla="*/ 1498600 h 1511300"/>
              <a:gd name="connsiteX2" fmla="*/ 3060700 w 30607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0700" h="1511300">
                <a:moveTo>
                  <a:pt x="1219200" y="0"/>
                </a:moveTo>
                <a:lnTo>
                  <a:pt x="0" y="1498600"/>
                </a:lnTo>
                <a:lnTo>
                  <a:pt x="3060700" y="15113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2BBC5B5-1D6A-428E-874B-0A4E54047646}"/>
              </a:ext>
            </a:extLst>
          </p:cNvPr>
          <p:cNvSpPr txBox="1"/>
          <p:nvPr/>
        </p:nvSpPr>
        <p:spPr>
          <a:xfrm>
            <a:off x="5140325" y="2628727"/>
            <a:ext cx="559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A" dirty="0">
                <a:latin typeface="Agency FB" panose="020B0503020202020204" pitchFamily="34" charset="0"/>
              </a:rPr>
              <a:t>No cuentan con partes móviles ni mecánicas por esto mismo no consumen aceite no tienen caja de cambio ni embragues.</a:t>
            </a: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1088040-01C4-46FA-8882-9483BE9B2934}"/>
              </a:ext>
            </a:extLst>
          </p:cNvPr>
          <p:cNvSpPr/>
          <p:nvPr/>
        </p:nvSpPr>
        <p:spPr>
          <a:xfrm>
            <a:off x="3254375" y="2305561"/>
            <a:ext cx="1885950" cy="646331"/>
          </a:xfrm>
          <a:custGeom>
            <a:avLst/>
            <a:gdLst>
              <a:gd name="connsiteX0" fmla="*/ 1803400 w 1803400"/>
              <a:gd name="connsiteY0" fmla="*/ 647700 h 647700"/>
              <a:gd name="connsiteX1" fmla="*/ 342900 w 1803400"/>
              <a:gd name="connsiteY1" fmla="*/ 647700 h 647700"/>
              <a:gd name="connsiteX2" fmla="*/ 0 w 1803400"/>
              <a:gd name="connsiteY2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0" h="647700">
                <a:moveTo>
                  <a:pt x="1803400" y="647700"/>
                </a:moveTo>
                <a:lnTo>
                  <a:pt x="342900" y="64770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3E0FD38-EA5F-4A64-9A6D-B4E13AC98104}"/>
              </a:ext>
            </a:extLst>
          </p:cNvPr>
          <p:cNvSpPr txBox="1"/>
          <p:nvPr/>
        </p:nvSpPr>
        <p:spPr>
          <a:xfrm>
            <a:off x="1641475" y="5185685"/>
            <a:ext cx="622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gency FB" panose="020B0503020202020204" pitchFamily="34" charset="0"/>
              </a:rPr>
              <a:t>El motor eléctrico y el freno regenerativo aumenta aun mas el rendimiento y el uso en la ciudad</a:t>
            </a:r>
            <a:endParaRPr lang="es-PA" sz="2000" dirty="0">
              <a:latin typeface="Agency FB" panose="020B0503020202020204" pitchFamily="34" charset="0"/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4DB9A590-EE5D-4EEB-A6EE-2C3F84D5593D}"/>
              </a:ext>
            </a:extLst>
          </p:cNvPr>
          <p:cNvSpPr/>
          <p:nvPr/>
        </p:nvSpPr>
        <p:spPr>
          <a:xfrm>
            <a:off x="7823200" y="4330700"/>
            <a:ext cx="2997200" cy="1320800"/>
          </a:xfrm>
          <a:custGeom>
            <a:avLst/>
            <a:gdLst>
              <a:gd name="connsiteX0" fmla="*/ 1358900 w 2997200"/>
              <a:gd name="connsiteY0" fmla="*/ 0 h 1320800"/>
              <a:gd name="connsiteX1" fmla="*/ 2997200 w 2997200"/>
              <a:gd name="connsiteY1" fmla="*/ 12700 h 1320800"/>
              <a:gd name="connsiteX2" fmla="*/ 1689100 w 2997200"/>
              <a:gd name="connsiteY2" fmla="*/ 1320800 h 1320800"/>
              <a:gd name="connsiteX3" fmla="*/ 0 w 2997200"/>
              <a:gd name="connsiteY3" fmla="*/ 13081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7200" h="1320800">
                <a:moveTo>
                  <a:pt x="1358900" y="0"/>
                </a:moveTo>
                <a:lnTo>
                  <a:pt x="2997200" y="12700"/>
                </a:lnTo>
                <a:lnTo>
                  <a:pt x="1689100" y="1320800"/>
                </a:lnTo>
                <a:lnTo>
                  <a:pt x="0" y="13081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ACA2987-1D9E-4420-89C7-15D0C762D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425" y="-59708"/>
            <a:ext cx="2194012" cy="29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5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50A15C-7A2B-462A-80A3-F500E5BB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"/>
            <a:ext cx="12178577" cy="68579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9579A2-50F1-4524-BEA4-07C73BB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300" y="439233"/>
            <a:ext cx="1218865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solidFill>
                  <a:schemeClr val="bg2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VENTAJAS QUE CONLLEVAN EL CAMBIO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7FBEDA-1D0C-404C-8B0B-F1A2CB59AA34}"/>
              </a:ext>
            </a:extLst>
          </p:cNvPr>
          <p:cNvSpPr txBox="1"/>
          <p:nvPr/>
        </p:nvSpPr>
        <p:spPr>
          <a:xfrm>
            <a:off x="898227" y="1925133"/>
            <a:ext cx="8067592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fontAlgn="base"/>
            <a:endParaRPr lang="es-PA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33ED82A-08FC-4064-89D6-96F1D90163FD}"/>
              </a:ext>
            </a:extLst>
          </p:cNvPr>
          <p:cNvSpPr txBox="1"/>
          <p:nvPr/>
        </p:nvSpPr>
        <p:spPr>
          <a:xfrm>
            <a:off x="1039739" y="1874729"/>
            <a:ext cx="2298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>
                <a:solidFill>
                  <a:schemeClr val="bg1"/>
                </a:solidFill>
                <a:latin typeface="Agency FB" panose="020B0503020202020204" pitchFamily="34" charset="0"/>
              </a:rPr>
              <a:t>Cero emisiones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247B191-01CE-46A8-A85B-594F5494E9F4}"/>
              </a:ext>
            </a:extLst>
          </p:cNvPr>
          <p:cNvSpPr txBox="1"/>
          <p:nvPr/>
        </p:nvSpPr>
        <p:spPr>
          <a:xfrm>
            <a:off x="9501008" y="3078075"/>
            <a:ext cx="2877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>
                <a:solidFill>
                  <a:schemeClr val="bg1"/>
                </a:solidFill>
                <a:latin typeface="Agency FB" panose="020B0503020202020204" pitchFamily="34" charset="0"/>
              </a:rPr>
              <a:t>Pocos fallos mecánicos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869258-681F-43E2-9854-DADCC7064F9C}"/>
              </a:ext>
            </a:extLst>
          </p:cNvPr>
          <p:cNvSpPr txBox="1"/>
          <p:nvPr/>
        </p:nvSpPr>
        <p:spPr>
          <a:xfrm>
            <a:off x="9501008" y="2407264"/>
            <a:ext cx="3404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>
                <a:solidFill>
                  <a:schemeClr val="bg1"/>
                </a:solidFill>
                <a:latin typeface="Agency FB" panose="020B0503020202020204" pitchFamily="34" charset="0"/>
              </a:rPr>
              <a:t>Bajo mantenimiento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0614115-74E6-4E69-8134-00B1A898C205}"/>
              </a:ext>
            </a:extLst>
          </p:cNvPr>
          <p:cNvSpPr txBox="1"/>
          <p:nvPr/>
        </p:nvSpPr>
        <p:spPr>
          <a:xfrm>
            <a:off x="1097138" y="2418886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>
                <a:solidFill>
                  <a:schemeClr val="bg1"/>
                </a:solidFill>
                <a:latin typeface="Agency FB" panose="020B0503020202020204" pitchFamily="34" charset="0"/>
              </a:rPr>
              <a:t>Nulo consumo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C29B6F2-E35A-44CF-AB3C-034B963C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583" y="1343858"/>
            <a:ext cx="4110886" cy="411088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544DA04-12DF-4B9D-A7F2-B05F01830FFB}"/>
              </a:ext>
            </a:extLst>
          </p:cNvPr>
          <p:cNvSpPr txBox="1"/>
          <p:nvPr/>
        </p:nvSpPr>
        <p:spPr>
          <a:xfrm>
            <a:off x="9526220" y="1874729"/>
            <a:ext cx="360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>
                <a:solidFill>
                  <a:schemeClr val="bg1"/>
                </a:solidFill>
                <a:latin typeface="Agency FB" panose="020B0503020202020204" pitchFamily="34" charset="0"/>
              </a:rPr>
              <a:t>Menos contaminación</a:t>
            </a:r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4A06E3B5-2D3D-4307-B65F-DF2E82F003A9}"/>
              </a:ext>
            </a:extLst>
          </p:cNvPr>
          <p:cNvSpPr/>
          <p:nvPr/>
        </p:nvSpPr>
        <p:spPr>
          <a:xfrm>
            <a:off x="2597732" y="2643770"/>
            <a:ext cx="2062675" cy="265652"/>
          </a:xfrm>
          <a:custGeom>
            <a:avLst/>
            <a:gdLst>
              <a:gd name="connsiteX0" fmla="*/ 2654300 w 2654300"/>
              <a:gd name="connsiteY0" fmla="*/ 241300 h 241300"/>
              <a:gd name="connsiteX1" fmla="*/ 2273300 w 2654300"/>
              <a:gd name="connsiteY1" fmla="*/ 0 h 241300"/>
              <a:gd name="connsiteX2" fmla="*/ 0 w 2654300"/>
              <a:gd name="connsiteY2" fmla="*/ 127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300" h="241300">
                <a:moveTo>
                  <a:pt x="2654300" y="241300"/>
                </a:moveTo>
                <a:lnTo>
                  <a:pt x="2273300" y="0"/>
                </a:lnTo>
                <a:lnTo>
                  <a:pt x="0" y="127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D74A3A10-11C0-4BC4-9B8D-FD8B1E8736EA}"/>
              </a:ext>
            </a:extLst>
          </p:cNvPr>
          <p:cNvSpPr/>
          <p:nvPr/>
        </p:nvSpPr>
        <p:spPr>
          <a:xfrm>
            <a:off x="2623706" y="3053841"/>
            <a:ext cx="2062675" cy="273832"/>
          </a:xfrm>
          <a:custGeom>
            <a:avLst/>
            <a:gdLst>
              <a:gd name="connsiteX0" fmla="*/ 2095500 w 2095500"/>
              <a:gd name="connsiteY0" fmla="*/ 0 h 266700"/>
              <a:gd name="connsiteX1" fmla="*/ 1790700 w 2095500"/>
              <a:gd name="connsiteY1" fmla="*/ 266700 h 266700"/>
              <a:gd name="connsiteX2" fmla="*/ 0 w 2095500"/>
              <a:gd name="connsiteY2" fmla="*/ 2540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266700">
                <a:moveTo>
                  <a:pt x="2095500" y="0"/>
                </a:moveTo>
                <a:lnTo>
                  <a:pt x="1790700" y="266700"/>
                </a:lnTo>
                <a:lnTo>
                  <a:pt x="0" y="2540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43F302F-88D4-4261-B16F-FAA0582D9807}"/>
              </a:ext>
            </a:extLst>
          </p:cNvPr>
          <p:cNvSpPr txBox="1"/>
          <p:nvPr/>
        </p:nvSpPr>
        <p:spPr>
          <a:xfrm>
            <a:off x="1372580" y="3043880"/>
            <a:ext cx="287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>
                <a:solidFill>
                  <a:schemeClr val="bg1"/>
                </a:solidFill>
                <a:latin typeface="Agency FB" panose="020B0503020202020204" pitchFamily="34" charset="0"/>
              </a:rPr>
              <a:t>Ahorros</a:t>
            </a:r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C411CEDF-C2D8-4D96-B5EE-63A5B6692A23}"/>
              </a:ext>
            </a:extLst>
          </p:cNvPr>
          <p:cNvSpPr/>
          <p:nvPr/>
        </p:nvSpPr>
        <p:spPr>
          <a:xfrm>
            <a:off x="2537141" y="3553881"/>
            <a:ext cx="2235804" cy="323903"/>
          </a:xfrm>
          <a:custGeom>
            <a:avLst/>
            <a:gdLst>
              <a:gd name="connsiteX0" fmla="*/ 2095500 w 2095500"/>
              <a:gd name="connsiteY0" fmla="*/ 0 h 266700"/>
              <a:gd name="connsiteX1" fmla="*/ 1790700 w 2095500"/>
              <a:gd name="connsiteY1" fmla="*/ 266700 h 266700"/>
              <a:gd name="connsiteX2" fmla="*/ 0 w 2095500"/>
              <a:gd name="connsiteY2" fmla="*/ 2540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266700">
                <a:moveTo>
                  <a:pt x="2095500" y="0"/>
                </a:moveTo>
                <a:lnTo>
                  <a:pt x="1790700" y="266700"/>
                </a:lnTo>
                <a:lnTo>
                  <a:pt x="0" y="2540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AB7199C-A61B-42D2-8B70-2783A4499B6F}"/>
              </a:ext>
            </a:extLst>
          </p:cNvPr>
          <p:cNvSpPr txBox="1"/>
          <p:nvPr/>
        </p:nvSpPr>
        <p:spPr>
          <a:xfrm>
            <a:off x="1191368" y="3620539"/>
            <a:ext cx="1519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>
                <a:solidFill>
                  <a:schemeClr val="bg1"/>
                </a:solidFill>
                <a:latin typeface="Agency FB" panose="020B0503020202020204" pitchFamily="34" charset="0"/>
              </a:rPr>
              <a:t>Impuestos </a:t>
            </a:r>
            <a:r>
              <a:rPr lang="es-P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60562ACB-1DEE-4DED-87F4-E0910F471479}"/>
              </a:ext>
            </a:extLst>
          </p:cNvPr>
          <p:cNvSpPr/>
          <p:nvPr/>
        </p:nvSpPr>
        <p:spPr>
          <a:xfrm>
            <a:off x="2623706" y="2127081"/>
            <a:ext cx="2062675" cy="265652"/>
          </a:xfrm>
          <a:custGeom>
            <a:avLst/>
            <a:gdLst>
              <a:gd name="connsiteX0" fmla="*/ 2654300 w 2654300"/>
              <a:gd name="connsiteY0" fmla="*/ 241300 h 241300"/>
              <a:gd name="connsiteX1" fmla="*/ 2273300 w 2654300"/>
              <a:gd name="connsiteY1" fmla="*/ 0 h 241300"/>
              <a:gd name="connsiteX2" fmla="*/ 0 w 2654300"/>
              <a:gd name="connsiteY2" fmla="*/ 127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300" h="241300">
                <a:moveTo>
                  <a:pt x="2654300" y="241300"/>
                </a:moveTo>
                <a:lnTo>
                  <a:pt x="2273300" y="0"/>
                </a:lnTo>
                <a:lnTo>
                  <a:pt x="0" y="127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024140FC-3C28-44E3-96F0-69F69C05980A}"/>
              </a:ext>
            </a:extLst>
          </p:cNvPr>
          <p:cNvSpPr/>
          <p:nvPr/>
        </p:nvSpPr>
        <p:spPr>
          <a:xfrm>
            <a:off x="7215452" y="2040460"/>
            <a:ext cx="2168868" cy="265652"/>
          </a:xfrm>
          <a:custGeom>
            <a:avLst/>
            <a:gdLst>
              <a:gd name="connsiteX0" fmla="*/ 0 w 1816100"/>
              <a:gd name="connsiteY0" fmla="*/ 368300 h 368300"/>
              <a:gd name="connsiteX1" fmla="*/ 317500 w 1816100"/>
              <a:gd name="connsiteY1" fmla="*/ 0 h 368300"/>
              <a:gd name="connsiteX2" fmla="*/ 1816100 w 1816100"/>
              <a:gd name="connsiteY2" fmla="*/ 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368300">
                <a:moveTo>
                  <a:pt x="0" y="368300"/>
                </a:moveTo>
                <a:lnTo>
                  <a:pt x="317500" y="0"/>
                </a:lnTo>
                <a:lnTo>
                  <a:pt x="18161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1FC1A39E-4FEB-47FA-BCE7-A2078609F3BA}"/>
              </a:ext>
            </a:extLst>
          </p:cNvPr>
          <p:cNvSpPr/>
          <p:nvPr/>
        </p:nvSpPr>
        <p:spPr>
          <a:xfrm>
            <a:off x="7325478" y="2569101"/>
            <a:ext cx="2058842" cy="265652"/>
          </a:xfrm>
          <a:custGeom>
            <a:avLst/>
            <a:gdLst>
              <a:gd name="connsiteX0" fmla="*/ 0 w 1816100"/>
              <a:gd name="connsiteY0" fmla="*/ 368300 h 368300"/>
              <a:gd name="connsiteX1" fmla="*/ 317500 w 1816100"/>
              <a:gd name="connsiteY1" fmla="*/ 0 h 368300"/>
              <a:gd name="connsiteX2" fmla="*/ 1816100 w 1816100"/>
              <a:gd name="connsiteY2" fmla="*/ 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368300">
                <a:moveTo>
                  <a:pt x="0" y="368300"/>
                </a:moveTo>
                <a:lnTo>
                  <a:pt x="317500" y="0"/>
                </a:lnTo>
                <a:lnTo>
                  <a:pt x="18161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D1EFFF1A-6E25-4066-94EC-18153D4193F1}"/>
              </a:ext>
            </a:extLst>
          </p:cNvPr>
          <p:cNvSpPr/>
          <p:nvPr/>
        </p:nvSpPr>
        <p:spPr>
          <a:xfrm>
            <a:off x="7351904" y="2998614"/>
            <a:ext cx="2032416" cy="254000"/>
          </a:xfrm>
          <a:custGeom>
            <a:avLst/>
            <a:gdLst>
              <a:gd name="connsiteX0" fmla="*/ 0 w 2171700"/>
              <a:gd name="connsiteY0" fmla="*/ 0 h 254000"/>
              <a:gd name="connsiteX1" fmla="*/ 406400 w 2171700"/>
              <a:gd name="connsiteY1" fmla="*/ 241300 h 254000"/>
              <a:gd name="connsiteX2" fmla="*/ 2171700 w 21717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254000">
                <a:moveTo>
                  <a:pt x="0" y="0"/>
                </a:moveTo>
                <a:lnTo>
                  <a:pt x="406400" y="241300"/>
                </a:lnTo>
                <a:lnTo>
                  <a:pt x="2171700" y="2540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EBFE36B8-C5FE-475B-8073-9A4125883326}"/>
              </a:ext>
            </a:extLst>
          </p:cNvPr>
          <p:cNvSpPr/>
          <p:nvPr/>
        </p:nvSpPr>
        <p:spPr>
          <a:xfrm>
            <a:off x="7240900" y="3631368"/>
            <a:ext cx="2171700" cy="254000"/>
          </a:xfrm>
          <a:custGeom>
            <a:avLst/>
            <a:gdLst>
              <a:gd name="connsiteX0" fmla="*/ 0 w 2171700"/>
              <a:gd name="connsiteY0" fmla="*/ 0 h 254000"/>
              <a:gd name="connsiteX1" fmla="*/ 406400 w 2171700"/>
              <a:gd name="connsiteY1" fmla="*/ 241300 h 254000"/>
              <a:gd name="connsiteX2" fmla="*/ 2171700 w 21717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254000">
                <a:moveTo>
                  <a:pt x="0" y="0"/>
                </a:moveTo>
                <a:lnTo>
                  <a:pt x="406400" y="241300"/>
                </a:lnTo>
                <a:lnTo>
                  <a:pt x="2171700" y="2540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BD78A3A-9A06-48F8-9BA1-7C4C6C150C42}"/>
              </a:ext>
            </a:extLst>
          </p:cNvPr>
          <p:cNvSpPr txBox="1"/>
          <p:nvPr/>
        </p:nvSpPr>
        <p:spPr>
          <a:xfrm>
            <a:off x="9464121" y="3699690"/>
            <a:ext cx="228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>
                <a:solidFill>
                  <a:schemeClr val="bg1"/>
                </a:solidFill>
                <a:latin typeface="Agency FB" panose="020B0503020202020204" pitchFamily="34" charset="0"/>
              </a:rPr>
              <a:t>Parking gratis </a:t>
            </a:r>
          </a:p>
        </p:txBody>
      </p:sp>
      <p:pic>
        <p:nvPicPr>
          <p:cNvPr id="65" name="Gráfico 64" descr="Coche eléctrico">
            <a:extLst>
              <a:ext uri="{FF2B5EF4-FFF2-40B4-BE49-F238E27FC236}">
                <a16:creationId xmlns:a16="http://schemas.microsoft.com/office/drawing/2014/main" id="{A1F8F874-987C-4490-91A2-D90521213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5592" y="5062208"/>
            <a:ext cx="1802749" cy="1802749"/>
          </a:xfrm>
          <a:prstGeom prst="rect">
            <a:avLst/>
          </a:prstGeom>
        </p:spPr>
      </p:pic>
      <p:pic>
        <p:nvPicPr>
          <p:cNvPr id="67" name="Gráfico 66" descr="Cara de ángel con relleno sólido">
            <a:extLst>
              <a:ext uri="{FF2B5EF4-FFF2-40B4-BE49-F238E27FC236}">
                <a16:creationId xmlns:a16="http://schemas.microsoft.com/office/drawing/2014/main" id="{6D03AFB8-4075-4D06-900A-EE12C84C02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8197" y="5038932"/>
            <a:ext cx="1580750" cy="15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77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8" grpId="0"/>
      <p:bldP spid="47" grpId="0"/>
      <p:bldP spid="49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1585EED-1394-4539-B189-2E31F209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" y="1"/>
            <a:ext cx="12191980" cy="685798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C7167C2-B7FD-41FA-8E19-EEEAE90D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325" y="576263"/>
            <a:ext cx="9612971" cy="2852737"/>
          </a:xfrm>
        </p:spPr>
        <p:txBody>
          <a:bodyPr/>
          <a:lstStyle/>
          <a:p>
            <a:r>
              <a:rPr lang="es-PA" dirty="0"/>
              <a:t> </a:t>
            </a:r>
            <a:r>
              <a:rPr lang="es-PA" sz="600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presentación de pagina web  prototipo</a:t>
            </a:r>
          </a:p>
        </p:txBody>
      </p:sp>
      <p:pic>
        <p:nvPicPr>
          <p:cNvPr id="9" name="Gráfico 8" descr="Mundo">
            <a:extLst>
              <a:ext uri="{FF2B5EF4-FFF2-40B4-BE49-F238E27FC236}">
                <a16:creationId xmlns:a16="http://schemas.microsoft.com/office/drawing/2014/main" id="{A752916D-5168-4985-B627-5CF601551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125" y="4227361"/>
            <a:ext cx="2054376" cy="2054376"/>
          </a:xfrm>
          <a:prstGeom prst="rect">
            <a:avLst/>
          </a:prstGeom>
        </p:spPr>
      </p:pic>
      <p:sp>
        <p:nvSpPr>
          <p:cNvPr id="12" name="Pergamino: horizontal 11">
            <a:hlinkClick r:id="rId5"/>
            <a:extLst>
              <a:ext uri="{FF2B5EF4-FFF2-40B4-BE49-F238E27FC236}">
                <a16:creationId xmlns:a16="http://schemas.microsoft.com/office/drawing/2014/main" id="{0F3029E3-9CB8-4DE8-8F4F-6B1E1D68EAFE}"/>
              </a:ext>
            </a:extLst>
          </p:cNvPr>
          <p:cNvSpPr/>
          <p:nvPr/>
        </p:nvSpPr>
        <p:spPr>
          <a:xfrm>
            <a:off x="8699500" y="4705344"/>
            <a:ext cx="1955800" cy="876300"/>
          </a:xfrm>
          <a:prstGeom prst="horizontalScroll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361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770099A8-7FA8-4F60-8766-EE8AB2949A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1982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71912F0-6DF2-46EA-9C19-33CD4BC6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5" y="185529"/>
            <a:ext cx="10474475" cy="10701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BIBLIOGRAFIA </a:t>
            </a:r>
            <a:endParaRPr lang="en-US" sz="5000" cap="all" dirty="0">
              <a:solidFill>
                <a:schemeClr val="tx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804440-8DCA-44B1-83CB-3A3C91D9E3CB}"/>
              </a:ext>
            </a:extLst>
          </p:cNvPr>
          <p:cNvSpPr txBox="1"/>
          <p:nvPr/>
        </p:nvSpPr>
        <p:spPr>
          <a:xfrm>
            <a:off x="238539" y="1616765"/>
            <a:ext cx="71296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hlinkClick r:id="rId3"/>
              </a:rPr>
              <a:t>https://www.nextgreencar.com</a:t>
            </a:r>
            <a:endParaRPr lang="es-PA" dirty="0"/>
          </a:p>
          <a:p>
            <a:endParaRPr lang="es-PA" dirty="0"/>
          </a:p>
          <a:p>
            <a:r>
              <a:rPr lang="es-PA" dirty="0">
                <a:hlinkClick r:id="rId4"/>
              </a:rPr>
              <a:t>https://es.wikipedia.org/wiki/</a:t>
            </a:r>
            <a:r>
              <a:rPr lang="es-PA" dirty="0" err="1">
                <a:hlinkClick r:id="rId4"/>
              </a:rPr>
              <a:t>Automóvil_eléctrico</a:t>
            </a:r>
            <a:endParaRPr lang="es-PA" dirty="0"/>
          </a:p>
          <a:p>
            <a:endParaRPr lang="es-PA" dirty="0"/>
          </a:p>
          <a:p>
            <a:r>
              <a:rPr lang="es-PA" dirty="0">
                <a:hlinkClick r:id="rId5"/>
              </a:rPr>
              <a:t>https://www.asep.gob.pa/?p=179695</a:t>
            </a:r>
            <a:endParaRPr lang="es-PA" dirty="0"/>
          </a:p>
          <a:p>
            <a:endParaRPr lang="es-PA" dirty="0"/>
          </a:p>
          <a:p>
            <a:r>
              <a:rPr lang="es-PA" dirty="0">
                <a:hlinkClick r:id="rId6"/>
              </a:rPr>
              <a:t>https://www.elobservador.com.uy/nota/la-revolucion-de-los-autos-electricos-20192185055</a:t>
            </a:r>
            <a:endParaRPr lang="es-PA" dirty="0"/>
          </a:p>
          <a:p>
            <a:endParaRPr lang="es-PA" dirty="0"/>
          </a:p>
          <a:p>
            <a:r>
              <a:rPr lang="es-PA" dirty="0">
                <a:hlinkClick r:id="rId7"/>
              </a:rPr>
              <a:t>https://elcapitalfinanciero.com/celsia-inaugura-su-primera-estacion-de-recarga-para-autos-electricos-en-panama/</a:t>
            </a:r>
            <a:endParaRPr lang="es-PA" dirty="0"/>
          </a:p>
          <a:p>
            <a:endParaRPr lang="es-PA" dirty="0"/>
          </a:p>
          <a:p>
            <a:endParaRPr lang="es-PA" dirty="0"/>
          </a:p>
          <a:p>
            <a:endParaRPr lang="es-PA" dirty="0"/>
          </a:p>
          <a:p>
            <a:endParaRPr lang="es-PA" dirty="0"/>
          </a:p>
          <a:p>
            <a:endParaRPr lang="es-PA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2708662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46C534-CE49-42B1-B67F-510FF453E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04814"/>
            <a:ext cx="6745357" cy="33761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E9BB6D-7F1A-45FA-BB7B-D364BA3B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86" y="3050647"/>
            <a:ext cx="9612971" cy="2852737"/>
          </a:xfrm>
        </p:spPr>
        <p:txBody>
          <a:bodyPr/>
          <a:lstStyle/>
          <a:p>
            <a:r>
              <a:rPr lang="es-PA" dirty="0">
                <a:latin typeface="Agency FB" panose="020B05030202020202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12816222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236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Abadi</vt:lpstr>
      <vt:lpstr>Agency FB</vt:lpstr>
      <vt:lpstr>Arial</vt:lpstr>
      <vt:lpstr>Calibri</vt:lpstr>
      <vt:lpstr>Franklin Gothic Book</vt:lpstr>
      <vt:lpstr>Times New Roman</vt:lpstr>
      <vt:lpstr>Recorte</vt:lpstr>
      <vt:lpstr>AUTOS ELECTRICOS EN PANAMA </vt:lpstr>
      <vt:lpstr>QUE ES UN AUTO ELECTRICO?</vt:lpstr>
      <vt:lpstr>¿Porque debemos optar por este cambio?</vt:lpstr>
      <vt:lpstr>Los autos eléctricos suelen tener un potencia similar a sus contras partes a combustión , con el beneficio extra de que la  potencia aplicada llega instantáneamente a las ruedas.</vt:lpstr>
      <vt:lpstr> VENTAJAS QUE CONLLEVAN EL CAMBIO </vt:lpstr>
      <vt:lpstr> presentación de pagina web  prototipo</vt:lpstr>
      <vt:lpstr>BIBLIOGRAFIA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RESIDUOS ELECTRÓNICOS</dc:title>
  <dc:creator>ADRIAN CARCACHE</dc:creator>
  <cp:lastModifiedBy>Adrian Carcache</cp:lastModifiedBy>
  <cp:revision>74</cp:revision>
  <dcterms:created xsi:type="dcterms:W3CDTF">2019-07-17T08:01:29Z</dcterms:created>
  <dcterms:modified xsi:type="dcterms:W3CDTF">2019-09-29T15:29:57Z</dcterms:modified>
</cp:coreProperties>
</file>