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8" r:id="rId4"/>
    <p:sldId id="257" r:id="rId5"/>
    <p:sldId id="259" r:id="rId6"/>
    <p:sldId id="261"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31081406-BF2D-4B7B-8405-91AE7DEDC73D}" type="datetimeFigureOut">
              <a:rPr lang="en-IN" smtClean="0"/>
              <a:t>19-10-2019</a:t>
            </a:fld>
            <a:endParaRPr lang="en-IN"/>
          </a:p>
        </p:txBody>
      </p:sp>
      <p:sp>
        <p:nvSpPr>
          <p:cNvPr id="17" name="Slide Number Placeholder 16"/>
          <p:cNvSpPr>
            <a:spLocks noGrp="1"/>
          </p:cNvSpPr>
          <p:nvPr>
            <p:ph type="sldNum" sz="quarter" idx="11"/>
          </p:nvPr>
        </p:nvSpPr>
        <p:spPr/>
        <p:txBody>
          <a:bodyPr/>
          <a:lstStyle/>
          <a:p>
            <a:fld id="{EDA031DF-626A-4A08-95E5-C2C02EF4F5CF}"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81406-BF2D-4B7B-8405-91AE7DEDC73D}"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A031DF-626A-4A08-95E5-C2C02EF4F5C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81406-BF2D-4B7B-8405-91AE7DEDC73D}"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A031DF-626A-4A08-95E5-C2C02EF4F5CF}"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081406-BF2D-4B7B-8405-91AE7DEDC73D}"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2505888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081406-BF2D-4B7B-8405-91AE7DEDC73D}"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467469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081406-BF2D-4B7B-8405-91AE7DEDC73D}"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401930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081406-BF2D-4B7B-8405-91AE7DEDC73D}"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1652865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081406-BF2D-4B7B-8405-91AE7DEDC73D}" type="datetimeFigureOut">
              <a:rPr lang="en-IN" smtClean="0"/>
              <a:t>19-10-2019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3537058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081406-BF2D-4B7B-8405-91AE7DEDC73D}" type="datetimeFigureOut">
              <a:rPr lang="en-IN" smtClean="0"/>
              <a:t>19-10-2019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231039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81406-BF2D-4B7B-8405-91AE7DEDC73D}" type="datetimeFigureOut">
              <a:rPr lang="en-IN" smtClean="0"/>
              <a:t>19-10-2019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1161908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81406-BF2D-4B7B-8405-91AE7DEDC73D}"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373905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31081406-BF2D-4B7B-8405-91AE7DEDC73D}" type="datetimeFigureOut">
              <a:rPr lang="en-IN" smtClean="0"/>
              <a:t>19-10-2019</a:t>
            </a:fld>
            <a:endParaRPr lang="en-IN"/>
          </a:p>
        </p:txBody>
      </p:sp>
      <p:sp>
        <p:nvSpPr>
          <p:cNvPr id="12" name="Slide Number Placeholder 11"/>
          <p:cNvSpPr>
            <a:spLocks noGrp="1"/>
          </p:cNvSpPr>
          <p:nvPr>
            <p:ph type="sldNum" sz="quarter" idx="15"/>
          </p:nvPr>
        </p:nvSpPr>
        <p:spPr/>
        <p:txBody>
          <a:bodyPr/>
          <a:lstStyle/>
          <a:p>
            <a:fld id="{EDA031DF-626A-4A08-95E5-C2C02EF4F5CF}"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81406-BF2D-4B7B-8405-91AE7DEDC73D}"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460141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081406-BF2D-4B7B-8405-91AE7DEDC73D}"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3476919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081406-BF2D-4B7B-8405-91AE7DEDC73D}"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A031DF-626A-4A08-95E5-C2C02EF4F5CF}" type="slidenum">
              <a:rPr lang="en-IN" smtClean="0"/>
              <a:t>‹#›</a:t>
            </a:fld>
            <a:endParaRPr lang="en-IN"/>
          </a:p>
        </p:txBody>
      </p:sp>
    </p:spTree>
    <p:extLst>
      <p:ext uri="{BB962C8B-B14F-4D97-AF65-F5344CB8AC3E}">
        <p14:creationId xmlns:p14="http://schemas.microsoft.com/office/powerpoint/2010/main" val="117036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31081406-BF2D-4B7B-8405-91AE7DEDC73D}" type="datetimeFigureOut">
              <a:rPr lang="en-IN" smtClean="0"/>
              <a:t>19-10-2019</a:t>
            </a:fld>
            <a:endParaRPr lang="en-IN"/>
          </a:p>
        </p:txBody>
      </p:sp>
      <p:sp>
        <p:nvSpPr>
          <p:cNvPr id="14" name="Slide Number Placeholder 13"/>
          <p:cNvSpPr>
            <a:spLocks noGrp="1"/>
          </p:cNvSpPr>
          <p:nvPr>
            <p:ph type="sldNum" sz="quarter" idx="11"/>
          </p:nvPr>
        </p:nvSpPr>
        <p:spPr/>
        <p:txBody>
          <a:bodyPr/>
          <a:lstStyle/>
          <a:p>
            <a:fld id="{EDA031DF-626A-4A08-95E5-C2C02EF4F5CF}"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31081406-BF2D-4B7B-8405-91AE7DEDC73D}" type="datetimeFigureOut">
              <a:rPr lang="en-IN" smtClean="0"/>
              <a:t>19-10-2019</a:t>
            </a:fld>
            <a:endParaRPr lang="en-IN"/>
          </a:p>
        </p:txBody>
      </p:sp>
      <p:sp>
        <p:nvSpPr>
          <p:cNvPr id="12" name="Slide Number Placeholder 11"/>
          <p:cNvSpPr>
            <a:spLocks noGrp="1"/>
          </p:cNvSpPr>
          <p:nvPr>
            <p:ph type="sldNum" sz="quarter" idx="16"/>
          </p:nvPr>
        </p:nvSpPr>
        <p:spPr/>
        <p:txBody>
          <a:bodyPr/>
          <a:lstStyle/>
          <a:p>
            <a:fld id="{EDA031DF-626A-4A08-95E5-C2C02EF4F5CF}"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31081406-BF2D-4B7B-8405-91AE7DEDC73D}" type="datetimeFigureOut">
              <a:rPr lang="en-IN" smtClean="0"/>
              <a:t>19-10-2019</a:t>
            </a:fld>
            <a:endParaRPr lang="en-IN"/>
          </a:p>
        </p:txBody>
      </p:sp>
      <p:sp>
        <p:nvSpPr>
          <p:cNvPr id="12" name="Slide Number Placeholder 11"/>
          <p:cNvSpPr>
            <a:spLocks noGrp="1"/>
          </p:cNvSpPr>
          <p:nvPr>
            <p:ph type="sldNum" sz="quarter" idx="17"/>
          </p:nvPr>
        </p:nvSpPr>
        <p:spPr/>
        <p:txBody>
          <a:bodyPr/>
          <a:lstStyle/>
          <a:p>
            <a:fld id="{EDA031DF-626A-4A08-95E5-C2C02EF4F5CF}"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31081406-BF2D-4B7B-8405-91AE7DEDC73D}" type="datetimeFigureOut">
              <a:rPr lang="en-IN" smtClean="0"/>
              <a:t>19-10-2019</a:t>
            </a:fld>
            <a:endParaRPr lang="en-IN"/>
          </a:p>
        </p:txBody>
      </p:sp>
      <p:sp>
        <p:nvSpPr>
          <p:cNvPr id="16" name="Slide Number Placeholder 15"/>
          <p:cNvSpPr>
            <a:spLocks noGrp="1"/>
          </p:cNvSpPr>
          <p:nvPr>
            <p:ph type="sldNum" sz="quarter" idx="11"/>
          </p:nvPr>
        </p:nvSpPr>
        <p:spPr/>
        <p:txBody>
          <a:bodyPr/>
          <a:lstStyle/>
          <a:p>
            <a:fld id="{EDA031DF-626A-4A08-95E5-C2C02EF4F5CF}"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1081406-BF2D-4B7B-8405-91AE7DEDC73D}" type="datetimeFigureOut">
              <a:rPr lang="en-IN" smtClean="0"/>
              <a:t>19-10-2019</a:t>
            </a:fld>
            <a:endParaRPr lang="en-IN"/>
          </a:p>
        </p:txBody>
      </p:sp>
      <p:sp>
        <p:nvSpPr>
          <p:cNvPr id="8" name="Slide Number Placeholder 7"/>
          <p:cNvSpPr>
            <a:spLocks noGrp="1"/>
          </p:cNvSpPr>
          <p:nvPr>
            <p:ph type="sldNum" sz="quarter" idx="11"/>
          </p:nvPr>
        </p:nvSpPr>
        <p:spPr/>
        <p:txBody>
          <a:bodyPr/>
          <a:lstStyle/>
          <a:p>
            <a:fld id="{EDA031DF-626A-4A08-95E5-C2C02EF4F5CF}"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31081406-BF2D-4B7B-8405-91AE7DEDC73D}" type="datetimeFigureOut">
              <a:rPr lang="en-IN" smtClean="0"/>
              <a:t>19-10-2019</a:t>
            </a:fld>
            <a:endParaRPr lang="en-IN"/>
          </a:p>
        </p:txBody>
      </p:sp>
      <p:sp>
        <p:nvSpPr>
          <p:cNvPr id="19" name="Slide Number Placeholder 18"/>
          <p:cNvSpPr>
            <a:spLocks noGrp="1"/>
          </p:cNvSpPr>
          <p:nvPr>
            <p:ph type="sldNum" sz="quarter" idx="16"/>
          </p:nvPr>
        </p:nvSpPr>
        <p:spPr/>
        <p:txBody>
          <a:bodyPr/>
          <a:lstStyle/>
          <a:p>
            <a:fld id="{EDA031DF-626A-4A08-95E5-C2C02EF4F5CF}"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31081406-BF2D-4B7B-8405-91AE7DEDC73D}" type="datetimeFigureOut">
              <a:rPr lang="en-IN" smtClean="0"/>
              <a:t>19-10-2019</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EDA031DF-626A-4A08-95E5-C2C02EF4F5CF}"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31081406-BF2D-4B7B-8405-91AE7DEDC73D}" type="datetimeFigureOut">
              <a:rPr lang="en-IN" smtClean="0"/>
              <a:t>19-10-2019</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EDA031DF-626A-4A08-95E5-C2C02EF4F5CF}"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81406-BF2D-4B7B-8405-91AE7DEDC73D}" type="datetimeFigureOut">
              <a:rPr lang="en-IN" smtClean="0"/>
              <a:t>19-10-2019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031DF-626A-4A08-95E5-C2C02EF4F5CF}" type="slidenum">
              <a:rPr lang="en-IN" smtClean="0"/>
              <a:t>‹#›</a:t>
            </a:fld>
            <a:endParaRPr lang="en-IN"/>
          </a:p>
        </p:txBody>
      </p:sp>
    </p:spTree>
    <p:extLst>
      <p:ext uri="{BB962C8B-B14F-4D97-AF65-F5344CB8AC3E}">
        <p14:creationId xmlns:p14="http://schemas.microsoft.com/office/powerpoint/2010/main" val="21000485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file:///D:\insert.mp4.mp4" TargetMode="External"/><Relationship Id="rId1" Type="http://schemas.openxmlformats.org/officeDocument/2006/relationships/slideLayout" Target="../slideLayouts/slideLayout1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a:hlinkClick r:id="rId2" action="ppaction://hlinkfile"/>
          </p:cNvPr>
          <p:cNvPicPr>
            <a:picLocks noChangeAspect="1"/>
          </p:cNvPicPr>
          <p:nvPr/>
        </p:nvPicPr>
        <p:blipFill>
          <a:blip r:embed="rId3">
            <a:grayscl/>
            <a:extLst>
              <a:ext uri="{BEBA8EAE-BF5A-486C-A8C5-ECC9F3942E4B}">
                <a14:imgProps xmlns:a14="http://schemas.microsoft.com/office/drawing/2010/main">
                  <a14:imgLayer r:embed="rId4">
                    <a14:imgEffect>
                      <a14:sharpenSoften amount="3000"/>
                    </a14:imgEffect>
                    <a14:imgEffect>
                      <a14:colorTemperature colorTemp="11500"/>
                    </a14:imgEffect>
                    <a14:imgEffect>
                      <a14:saturation sat="267000"/>
                    </a14:imgEffect>
                    <a14:imgEffect>
                      <a14:brightnessContrast bright="-62000" contrast="-62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971600" y="764704"/>
            <a:ext cx="7772400" cy="1872208"/>
          </a:xfrm>
        </p:spPr>
        <p:txBody>
          <a:bodyPr>
            <a:normAutofit fontScale="90000"/>
          </a:bodyPr>
          <a:lstStyle/>
          <a:p>
            <a:r>
              <a:rPr lang="en-IN" b="1" dirty="0" err="1" smtClean="0">
                <a:solidFill>
                  <a:srgbClr val="FF0000"/>
                </a:solidFill>
              </a:rPr>
              <a:t>ACCI</a:t>
            </a:r>
            <a:r>
              <a:rPr lang="en-IN" b="1" u="sng" dirty="0" err="1" smtClean="0">
                <a:solidFill>
                  <a:schemeClr val="bg1"/>
                </a:solidFill>
              </a:rPr>
              <a:t>detect</a:t>
            </a:r>
            <a:r>
              <a:rPr lang="en-IN" dirty="0" smtClean="0"/>
              <a:t/>
            </a:r>
            <a:br>
              <a:rPr lang="en-IN" dirty="0" smtClean="0"/>
            </a:br>
            <a:r>
              <a:rPr lang="en-IN" sz="2000" dirty="0" smtClean="0">
                <a:solidFill>
                  <a:schemeClr val="bg1"/>
                </a:solidFill>
              </a:rPr>
              <a:t/>
            </a:r>
            <a:br>
              <a:rPr lang="en-IN" sz="2000" dirty="0" smtClean="0">
                <a:solidFill>
                  <a:schemeClr val="bg1"/>
                </a:solidFill>
              </a:rPr>
            </a:br>
            <a:r>
              <a:rPr lang="en-IN" sz="2000" b="1" dirty="0" smtClean="0">
                <a:solidFill>
                  <a:schemeClr val="bg1"/>
                </a:solidFill>
              </a:rPr>
              <a:t>(</a:t>
            </a:r>
            <a:r>
              <a:rPr lang="en-IN" sz="2000" b="1" dirty="0" smtClean="0">
                <a:solidFill>
                  <a:schemeClr val="bg1"/>
                </a:solidFill>
              </a:rPr>
              <a:t>Smart Road Accident, Robbery and Fire Detection System)</a:t>
            </a:r>
            <a:br>
              <a:rPr lang="en-IN" sz="2000" b="1" dirty="0" smtClean="0">
                <a:solidFill>
                  <a:schemeClr val="bg1"/>
                </a:solidFill>
              </a:rPr>
            </a:br>
            <a:r>
              <a:rPr lang="en-IN" sz="2000" b="1" dirty="0">
                <a:solidFill>
                  <a:schemeClr val="bg1"/>
                </a:solidFill>
              </a:rPr>
              <a:t/>
            </a:r>
            <a:br>
              <a:rPr lang="en-IN" sz="2000" b="1" dirty="0">
                <a:solidFill>
                  <a:schemeClr val="bg1"/>
                </a:solidFill>
              </a:rPr>
            </a:br>
            <a:r>
              <a:rPr lang="en-IN" sz="2000" b="1" dirty="0" smtClean="0">
                <a:solidFill>
                  <a:schemeClr val="bg1"/>
                </a:solidFill>
              </a:rPr>
              <a:t/>
            </a:r>
            <a:br>
              <a:rPr lang="en-IN" sz="2000" b="1" dirty="0" smtClean="0">
                <a:solidFill>
                  <a:schemeClr val="bg1"/>
                </a:solidFill>
              </a:rPr>
            </a:br>
            <a:r>
              <a:rPr lang="en-IN" sz="2000" b="1" dirty="0" smtClean="0">
                <a:solidFill>
                  <a:schemeClr val="bg1"/>
                </a:solidFill>
              </a:rPr>
              <a:t/>
            </a:r>
            <a:br>
              <a:rPr lang="en-IN" sz="2000" b="1" dirty="0" smtClean="0">
                <a:solidFill>
                  <a:schemeClr val="bg1"/>
                </a:solidFill>
              </a:rPr>
            </a:br>
            <a:r>
              <a:rPr lang="en-IN" sz="3100" b="1" dirty="0">
                <a:solidFill>
                  <a:schemeClr val="bg1"/>
                </a:solidFill>
              </a:rPr>
              <a:t/>
            </a:r>
            <a:br>
              <a:rPr lang="en-IN" sz="3100" b="1" dirty="0">
                <a:solidFill>
                  <a:schemeClr val="bg1"/>
                </a:solidFill>
              </a:rPr>
            </a:br>
            <a:r>
              <a:rPr lang="en-IN" sz="3100" b="1" dirty="0" smtClean="0">
                <a:solidFill>
                  <a:schemeClr val="bg1"/>
                </a:solidFill>
              </a:rPr>
              <a:t>EARLY DETECTION SAVES LIVES!!!</a:t>
            </a:r>
            <a:endParaRPr lang="en-IN" sz="3100" b="1" dirty="0">
              <a:solidFill>
                <a:schemeClr val="bg1"/>
              </a:solidFill>
            </a:endParaRPr>
          </a:p>
        </p:txBody>
      </p:sp>
      <p:sp>
        <p:nvSpPr>
          <p:cNvPr id="3" name="Subtitle 2"/>
          <p:cNvSpPr>
            <a:spLocks noGrp="1"/>
          </p:cNvSpPr>
          <p:nvPr>
            <p:ph type="subTitle" idx="1"/>
          </p:nvPr>
        </p:nvSpPr>
        <p:spPr>
          <a:xfrm>
            <a:off x="1371600" y="3886200"/>
            <a:ext cx="6400800" cy="2207096"/>
          </a:xfrm>
        </p:spPr>
        <p:txBody>
          <a:bodyPr>
            <a:normAutofit lnSpcReduction="10000"/>
          </a:bodyPr>
          <a:lstStyle/>
          <a:p>
            <a:r>
              <a:rPr lang="en-IN" dirty="0" smtClean="0">
                <a:solidFill>
                  <a:schemeClr val="bg1"/>
                </a:solidFill>
              </a:rPr>
              <a:t>Team</a:t>
            </a:r>
          </a:p>
          <a:p>
            <a:r>
              <a:rPr lang="en-IN" dirty="0" err="1" smtClean="0">
                <a:solidFill>
                  <a:schemeClr val="bg1"/>
                </a:solidFill>
              </a:rPr>
              <a:t>DevSena</a:t>
            </a:r>
            <a:endParaRPr lang="en-IN" dirty="0">
              <a:solidFill>
                <a:schemeClr val="bg1"/>
              </a:solidFill>
            </a:endParaRPr>
          </a:p>
          <a:p>
            <a:r>
              <a:rPr lang="en-IN" dirty="0" err="1" smtClean="0">
                <a:solidFill>
                  <a:schemeClr val="bg1"/>
                </a:solidFill>
              </a:rPr>
              <a:t>Abhinav</a:t>
            </a:r>
            <a:r>
              <a:rPr lang="en-IN" dirty="0" smtClean="0">
                <a:solidFill>
                  <a:schemeClr val="bg1"/>
                </a:solidFill>
              </a:rPr>
              <a:t> Jha           </a:t>
            </a:r>
            <a:r>
              <a:rPr lang="en-IN" dirty="0" err="1" smtClean="0">
                <a:solidFill>
                  <a:schemeClr val="bg1"/>
                </a:solidFill>
              </a:rPr>
              <a:t>Nizdain</a:t>
            </a:r>
            <a:r>
              <a:rPr lang="en-IN" dirty="0" smtClean="0">
                <a:solidFill>
                  <a:schemeClr val="bg1"/>
                </a:solidFill>
              </a:rPr>
              <a:t> Ahmed</a:t>
            </a:r>
          </a:p>
          <a:p>
            <a:r>
              <a:rPr lang="en-IN" dirty="0" err="1" smtClean="0">
                <a:solidFill>
                  <a:schemeClr val="bg1"/>
                </a:solidFill>
              </a:rPr>
              <a:t>Sanket</a:t>
            </a:r>
            <a:r>
              <a:rPr lang="en-IN" dirty="0" smtClean="0">
                <a:solidFill>
                  <a:schemeClr val="bg1"/>
                </a:solidFill>
              </a:rPr>
              <a:t> </a:t>
            </a:r>
            <a:r>
              <a:rPr lang="en-IN" dirty="0" err="1" smtClean="0">
                <a:solidFill>
                  <a:schemeClr val="bg1"/>
                </a:solidFill>
              </a:rPr>
              <a:t>Agarwal</a:t>
            </a:r>
            <a:r>
              <a:rPr lang="en-IN" dirty="0" smtClean="0">
                <a:solidFill>
                  <a:schemeClr val="bg1"/>
                </a:solidFill>
              </a:rPr>
              <a:t>	  Shubham Kr. Jha</a:t>
            </a:r>
            <a:endParaRPr lang="en-IN" dirty="0">
              <a:solidFill>
                <a:schemeClr val="bg1"/>
              </a:solidFill>
            </a:endParaRPr>
          </a:p>
        </p:txBody>
      </p:sp>
    </p:spTree>
    <p:extLst>
      <p:ext uri="{BB962C8B-B14F-4D97-AF65-F5344CB8AC3E}">
        <p14:creationId xmlns:p14="http://schemas.microsoft.com/office/powerpoint/2010/main" val="196897646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60000"/>
                    </a14:imgEffect>
                    <a14:imgEffect>
                      <a14:brightnessContrast bright="-9000" contrast="-71000"/>
                    </a14:imgEffect>
                  </a14:imgLayer>
                </a14:imgProps>
              </a:ext>
              <a:ext uri="{28A0092B-C50C-407E-A947-70E740481C1C}">
                <a14:useLocalDpi xmlns:a14="http://schemas.microsoft.com/office/drawing/2010/main" val="0"/>
              </a:ext>
            </a:extLst>
          </a:blip>
          <a:stretch>
            <a:fillRect/>
          </a:stretch>
        </p:blipFill>
        <p:spPr>
          <a:xfrm>
            <a:off x="-828600" y="-171400"/>
            <a:ext cx="9972600" cy="6648400"/>
          </a:xfrm>
          <a:prstGeom prst="rect">
            <a:avLst/>
          </a:prstGeom>
        </p:spPr>
      </p:pic>
      <p:sp>
        <p:nvSpPr>
          <p:cNvPr id="3" name="Content Placeholder 2"/>
          <p:cNvSpPr>
            <a:spLocks noGrp="1"/>
          </p:cNvSpPr>
          <p:nvPr>
            <p:ph sz="quarter" idx="13"/>
          </p:nvPr>
        </p:nvSpPr>
        <p:spPr>
          <a:xfrm>
            <a:off x="457200" y="476672"/>
            <a:ext cx="8229600" cy="5649491"/>
          </a:xfrm>
        </p:spPr>
        <p:txBody>
          <a:bodyPr>
            <a:normAutofit/>
          </a:bodyPr>
          <a:lstStyle/>
          <a:p>
            <a:pPr marL="0" indent="0">
              <a:buNone/>
            </a:pPr>
            <a:r>
              <a:rPr lang="en-IN" sz="4400" dirty="0" smtClean="0">
                <a:solidFill>
                  <a:schemeClr val="bg1"/>
                </a:solidFill>
              </a:rPr>
              <a:t>What is the problem? </a:t>
            </a:r>
          </a:p>
          <a:p>
            <a:pPr marL="0" indent="0">
              <a:buNone/>
            </a:pPr>
            <a:endParaRPr lang="en-IN" sz="2400" dirty="0" smtClean="0">
              <a:solidFill>
                <a:schemeClr val="accent2">
                  <a:lumMod val="20000"/>
                  <a:lumOff val="80000"/>
                </a:schemeClr>
              </a:solidFill>
            </a:endParaRPr>
          </a:p>
          <a:p>
            <a:r>
              <a:rPr lang="en-US" sz="2400" dirty="0" smtClean="0">
                <a:solidFill>
                  <a:schemeClr val="accent2">
                    <a:lumMod val="20000"/>
                    <a:lumOff val="80000"/>
                  </a:schemeClr>
                </a:solidFill>
              </a:rPr>
              <a:t>According to a data, around one and a half lakh persons die due to road accidents per year in India alone . </a:t>
            </a:r>
            <a:r>
              <a:rPr lang="en-IN" sz="2400" dirty="0" smtClean="0">
                <a:solidFill>
                  <a:schemeClr val="accent2">
                    <a:lumMod val="20000"/>
                    <a:lumOff val="80000"/>
                  </a:schemeClr>
                </a:solidFill>
              </a:rPr>
              <a:t>30-40% of these road accidents goes unnoticed or neglected by the general public to avoid the unwanted enquiry that can cost lives of several people.</a:t>
            </a:r>
          </a:p>
          <a:p>
            <a:pPr marL="0" indent="0">
              <a:buNone/>
            </a:pPr>
            <a:endParaRPr lang="en-IN" sz="2400" dirty="0" smtClean="0">
              <a:solidFill>
                <a:schemeClr val="accent2">
                  <a:lumMod val="20000"/>
                  <a:lumOff val="80000"/>
                </a:schemeClr>
              </a:solidFill>
            </a:endParaRPr>
          </a:p>
          <a:p>
            <a:r>
              <a:rPr lang="en-IN" sz="2400" dirty="0" smtClean="0">
                <a:solidFill>
                  <a:schemeClr val="accent2">
                    <a:lumMod val="20000"/>
                    <a:lumOff val="80000"/>
                  </a:schemeClr>
                </a:solidFill>
              </a:rPr>
              <a:t>The </a:t>
            </a:r>
            <a:r>
              <a:rPr lang="en-IN" sz="2400" b="1" dirty="0" smtClean="0">
                <a:solidFill>
                  <a:schemeClr val="accent2">
                    <a:lumMod val="20000"/>
                    <a:lumOff val="80000"/>
                  </a:schemeClr>
                </a:solidFill>
              </a:rPr>
              <a:t>delay </a:t>
            </a:r>
            <a:r>
              <a:rPr lang="en-IN" sz="2400" dirty="0" smtClean="0">
                <a:solidFill>
                  <a:schemeClr val="accent2">
                    <a:lumMod val="20000"/>
                    <a:lumOff val="80000"/>
                  </a:schemeClr>
                </a:solidFill>
              </a:rPr>
              <a:t>in the </a:t>
            </a:r>
            <a:r>
              <a:rPr lang="en-IN" sz="2400" b="1" dirty="0" smtClean="0">
                <a:solidFill>
                  <a:schemeClr val="accent2">
                    <a:lumMod val="20000"/>
                    <a:lumOff val="80000"/>
                  </a:schemeClr>
                </a:solidFill>
              </a:rPr>
              <a:t>response time</a:t>
            </a:r>
            <a:r>
              <a:rPr lang="en-IN" sz="2400" dirty="0" smtClean="0">
                <a:solidFill>
                  <a:schemeClr val="accent2">
                    <a:lumMod val="20000"/>
                    <a:lumOff val="80000"/>
                  </a:schemeClr>
                </a:solidFill>
              </a:rPr>
              <a:t> to these accidents leads to delayed arrival of ambulance or fire brigade to the spot. In these critical situations every second counts for the life.</a:t>
            </a:r>
          </a:p>
          <a:p>
            <a:pPr marL="0" indent="0">
              <a:buNone/>
            </a:pPr>
            <a:endParaRPr lang="en-IN" sz="2400" dirty="0" smtClean="0">
              <a:solidFill>
                <a:schemeClr val="accent2">
                  <a:lumMod val="20000"/>
                  <a:lumOff val="80000"/>
                </a:schemeClr>
              </a:solidFill>
            </a:endParaRPr>
          </a:p>
          <a:p>
            <a:r>
              <a:rPr lang="en-IN" sz="2400" dirty="0" smtClean="0">
                <a:solidFill>
                  <a:schemeClr val="accent2">
                    <a:lumMod val="20000"/>
                    <a:lumOff val="80000"/>
                  </a:schemeClr>
                </a:solidFill>
              </a:rPr>
              <a:t>There is not any concrete step to stop the loss of lives due to such road accidents.</a:t>
            </a:r>
            <a:endParaRPr lang="en-IN" sz="2400" dirty="0">
              <a:solidFill>
                <a:schemeClr val="accent2">
                  <a:lumMod val="20000"/>
                  <a:lumOff val="80000"/>
                </a:schemeClr>
              </a:solidFill>
            </a:endParaRPr>
          </a:p>
        </p:txBody>
      </p:sp>
    </p:spTree>
    <p:extLst>
      <p:ext uri="{BB962C8B-B14F-4D97-AF65-F5344CB8AC3E}">
        <p14:creationId xmlns:p14="http://schemas.microsoft.com/office/powerpoint/2010/main" val="147356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harpenSoften amount="-44000"/>
                    </a14:imgEffect>
                    <a14:imgEffect>
                      <a14:colorTemperature colorTemp="5300"/>
                    </a14:imgEffect>
                    <a14:imgEffect>
                      <a14:brightnessContrast bright="-33000" contrast="-25000"/>
                    </a14:imgEffect>
                  </a14:imgLayer>
                </a14:imgProps>
              </a:ext>
              <a:ext uri="{28A0092B-C50C-407E-A947-70E740481C1C}">
                <a14:useLocalDpi xmlns:a14="http://schemas.microsoft.com/office/drawing/2010/main" val="0"/>
              </a:ext>
            </a:extLst>
          </a:blip>
          <a:stretch>
            <a:fillRect/>
          </a:stretch>
        </p:blipFill>
        <p:spPr>
          <a:xfrm>
            <a:off x="0" y="0"/>
            <a:ext cx="9305328" cy="6858000"/>
          </a:xfrm>
          <a:prstGeom prst="rect">
            <a:avLst/>
          </a:prstGeom>
        </p:spPr>
      </p:pic>
      <p:sp>
        <p:nvSpPr>
          <p:cNvPr id="3" name="Content Placeholder 2"/>
          <p:cNvSpPr>
            <a:spLocks noGrp="1"/>
          </p:cNvSpPr>
          <p:nvPr>
            <p:ph sz="quarter" idx="13"/>
          </p:nvPr>
        </p:nvSpPr>
        <p:spPr>
          <a:xfrm>
            <a:off x="457200" y="620688"/>
            <a:ext cx="8229600" cy="5505475"/>
          </a:xfrm>
        </p:spPr>
        <p:txBody>
          <a:bodyPr>
            <a:normAutofit/>
          </a:bodyPr>
          <a:lstStyle/>
          <a:p>
            <a:pPr marL="0" indent="0">
              <a:buNone/>
            </a:pPr>
            <a:r>
              <a:rPr lang="en-US" sz="2800" dirty="0" smtClean="0"/>
              <a:t>Solution to the Problem</a:t>
            </a:r>
          </a:p>
          <a:p>
            <a:pPr marL="0" indent="0">
              <a:buNone/>
            </a:pPr>
            <a:endParaRPr lang="en-US" sz="1800" dirty="0">
              <a:solidFill>
                <a:srgbClr val="FFFF00"/>
              </a:solidFill>
            </a:endParaRPr>
          </a:p>
          <a:p>
            <a:pPr marL="0" indent="0">
              <a:buNone/>
            </a:pPr>
            <a:r>
              <a:rPr lang="en-US" sz="1800" dirty="0" smtClean="0">
                <a:solidFill>
                  <a:schemeClr val="tx1">
                    <a:lumMod val="95000"/>
                  </a:schemeClr>
                </a:solidFill>
              </a:rPr>
              <a:t>Most </a:t>
            </a:r>
            <a:r>
              <a:rPr lang="en-US" sz="1800" dirty="0">
                <a:solidFill>
                  <a:schemeClr val="tx1">
                    <a:lumMod val="95000"/>
                  </a:schemeClr>
                </a:solidFill>
              </a:rPr>
              <a:t>of </a:t>
            </a:r>
            <a:r>
              <a:rPr lang="en-US" sz="1800" dirty="0" smtClean="0">
                <a:solidFill>
                  <a:schemeClr val="tx1">
                    <a:lumMod val="95000"/>
                  </a:schemeClr>
                </a:solidFill>
              </a:rPr>
              <a:t>these </a:t>
            </a:r>
            <a:r>
              <a:rPr lang="en-US" sz="1800" dirty="0">
                <a:solidFill>
                  <a:schemeClr val="tx1">
                    <a:lumMod val="95000"/>
                  </a:schemeClr>
                </a:solidFill>
              </a:rPr>
              <a:t>deaths are avoidable. Then the million-dollar question is, “</a:t>
            </a:r>
            <a:r>
              <a:rPr lang="en-US" sz="1800" dirty="0" smtClean="0">
                <a:solidFill>
                  <a:schemeClr val="tx1">
                    <a:lumMod val="95000"/>
                  </a:schemeClr>
                </a:solidFill>
              </a:rPr>
              <a:t>what can we do to avoid </a:t>
            </a:r>
            <a:r>
              <a:rPr lang="en-US" sz="1800" dirty="0">
                <a:solidFill>
                  <a:schemeClr val="tx1">
                    <a:lumMod val="95000"/>
                  </a:schemeClr>
                </a:solidFill>
              </a:rPr>
              <a:t>it”? </a:t>
            </a:r>
            <a:endParaRPr lang="en-US" sz="1800" dirty="0" smtClean="0">
              <a:solidFill>
                <a:schemeClr val="tx1">
                  <a:lumMod val="95000"/>
                </a:schemeClr>
              </a:solidFill>
            </a:endParaRPr>
          </a:p>
          <a:p>
            <a:pPr marL="0" indent="0">
              <a:buNone/>
            </a:pPr>
            <a:r>
              <a:rPr lang="en-US" sz="1800" dirty="0" smtClean="0">
                <a:solidFill>
                  <a:schemeClr val="tx1">
                    <a:lumMod val="95000"/>
                  </a:schemeClr>
                </a:solidFill>
              </a:rPr>
              <a:t>The idea is to use the CCTV cameras on the road to detect the road accident and then if it suspects an accident or the chance of occurrence of accident then it generates a signal and informs it to the nearest available services like ambulance, fire brigade and police station.</a:t>
            </a:r>
          </a:p>
          <a:p>
            <a:pPr marL="0" indent="0">
              <a:buNone/>
            </a:pPr>
            <a:r>
              <a:rPr lang="en-US" sz="1800" dirty="0" smtClean="0">
                <a:solidFill>
                  <a:schemeClr val="tx1">
                    <a:lumMod val="95000"/>
                  </a:schemeClr>
                </a:solidFill>
              </a:rPr>
              <a:t>Now, comes the question on the availability of </a:t>
            </a:r>
            <a:r>
              <a:rPr lang="en-US" sz="1800" dirty="0" err="1" smtClean="0">
                <a:solidFill>
                  <a:schemeClr val="tx1">
                    <a:lumMod val="95000"/>
                  </a:schemeClr>
                </a:solidFill>
              </a:rPr>
              <a:t>cctv</a:t>
            </a:r>
            <a:r>
              <a:rPr lang="en-US" sz="1800" dirty="0" smtClean="0">
                <a:solidFill>
                  <a:schemeClr val="tx1">
                    <a:lumMod val="95000"/>
                  </a:schemeClr>
                </a:solidFill>
              </a:rPr>
              <a:t> cameras.</a:t>
            </a:r>
          </a:p>
          <a:p>
            <a:r>
              <a:rPr lang="en-US" sz="1800" dirty="0" smtClean="0">
                <a:solidFill>
                  <a:schemeClr val="tx1">
                    <a:lumMod val="95000"/>
                  </a:schemeClr>
                </a:solidFill>
              </a:rPr>
              <a:t>Delhi reporting highest no. of road accidents (1591) has 100 cameras at present to monitor the speed limit. These cameras can be used to monitor the occurrence of accident.</a:t>
            </a:r>
          </a:p>
          <a:p>
            <a:r>
              <a:rPr lang="en-US" sz="1800" dirty="0" smtClean="0">
                <a:solidFill>
                  <a:schemeClr val="tx1">
                    <a:lumMod val="95000"/>
                  </a:schemeClr>
                </a:solidFill>
              </a:rPr>
              <a:t>Chennai records the highest  no. of accidents. Third Eye campaign in Chennai has installed 34,293 cameras to monitor the speed activities which can be deployed for accident detection as well. </a:t>
            </a:r>
          </a:p>
          <a:p>
            <a:r>
              <a:rPr lang="en-US" sz="1800" dirty="0" smtClean="0">
                <a:solidFill>
                  <a:schemeClr val="tx1">
                    <a:lumMod val="95000"/>
                  </a:schemeClr>
                </a:solidFill>
              </a:rPr>
              <a:t>Bengaluru has also put 5000 surveillance cameras on the road.</a:t>
            </a:r>
            <a:endParaRPr lang="en-IN" sz="1800" dirty="0">
              <a:solidFill>
                <a:schemeClr val="tx1">
                  <a:lumMod val="95000"/>
                </a:schemeClr>
              </a:solidFill>
            </a:endParaRPr>
          </a:p>
        </p:txBody>
      </p:sp>
    </p:spTree>
    <p:extLst>
      <p:ext uri="{BB962C8B-B14F-4D97-AF65-F5344CB8AC3E}">
        <p14:creationId xmlns:p14="http://schemas.microsoft.com/office/powerpoint/2010/main" val="281258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38000"/>
                    </a14:imgEffect>
                    <a14:imgEffect>
                      <a14:colorTemperature colorTemp="6750"/>
                    </a14:imgEffect>
                    <a14:imgEffect>
                      <a14:saturation sat="295000"/>
                    </a14:imgEffect>
                    <a14:imgEffect>
                      <a14:brightnessContrast bright="-6000" contrast="-70000"/>
                    </a14:imgEffect>
                  </a14:imgLayer>
                </a14:imgProps>
              </a:ext>
              <a:ext uri="{28A0092B-C50C-407E-A947-70E740481C1C}">
                <a14:useLocalDpi xmlns:a14="http://schemas.microsoft.com/office/drawing/2010/main" val="0"/>
              </a:ext>
            </a:extLst>
          </a:blip>
          <a:stretch>
            <a:fillRect/>
          </a:stretch>
        </p:blipFill>
        <p:spPr>
          <a:xfrm>
            <a:off x="251520" y="138618"/>
            <a:ext cx="8496944" cy="6471086"/>
          </a:xfrm>
          <a:prstGeom prst="rect">
            <a:avLst/>
          </a:prstGeom>
        </p:spPr>
      </p:pic>
      <p:sp>
        <p:nvSpPr>
          <p:cNvPr id="3" name="Content Placeholder 2"/>
          <p:cNvSpPr>
            <a:spLocks noGrp="1"/>
          </p:cNvSpPr>
          <p:nvPr>
            <p:ph sz="quarter" idx="13"/>
          </p:nvPr>
        </p:nvSpPr>
        <p:spPr/>
        <p:txBody>
          <a:bodyPr>
            <a:normAutofit/>
          </a:bodyPr>
          <a:lstStyle/>
          <a:p>
            <a:r>
              <a:rPr lang="en-IN" sz="1800" dirty="0" smtClean="0">
                <a:solidFill>
                  <a:schemeClr val="tx1">
                    <a:lumMod val="95000"/>
                    <a:lumOff val="5000"/>
                  </a:schemeClr>
                </a:solidFill>
              </a:rPr>
              <a:t>We have designed a Deep Learning Neural Network which will feed on real time video captured through </a:t>
            </a:r>
            <a:r>
              <a:rPr lang="en-IN" sz="1800" dirty="0" err="1" smtClean="0">
                <a:solidFill>
                  <a:schemeClr val="tx1">
                    <a:lumMod val="95000"/>
                    <a:lumOff val="5000"/>
                  </a:schemeClr>
                </a:solidFill>
              </a:rPr>
              <a:t>cctv</a:t>
            </a:r>
            <a:r>
              <a:rPr lang="en-IN" sz="1800" dirty="0" smtClean="0">
                <a:solidFill>
                  <a:schemeClr val="tx1">
                    <a:lumMod val="95000"/>
                    <a:lumOff val="5000"/>
                  </a:schemeClr>
                </a:solidFill>
              </a:rPr>
              <a:t> cameras installed at accidents prone part of the city. The algorithm was trained on accident images from </a:t>
            </a:r>
            <a:r>
              <a:rPr lang="en-IN" sz="1800" dirty="0" err="1" smtClean="0">
                <a:solidFill>
                  <a:schemeClr val="tx1">
                    <a:lumMod val="95000"/>
                    <a:lumOff val="5000"/>
                  </a:schemeClr>
                </a:solidFill>
              </a:rPr>
              <a:t>kaggle</a:t>
            </a:r>
            <a:r>
              <a:rPr lang="en-IN" sz="1800" dirty="0" smtClean="0">
                <a:solidFill>
                  <a:schemeClr val="tx1">
                    <a:lumMod val="95000"/>
                    <a:lumOff val="5000"/>
                  </a:schemeClr>
                </a:solidFill>
              </a:rPr>
              <a:t> .</a:t>
            </a:r>
          </a:p>
          <a:p>
            <a:r>
              <a:rPr lang="en-IN" sz="1800" dirty="0" smtClean="0">
                <a:solidFill>
                  <a:schemeClr val="tx1">
                    <a:lumMod val="95000"/>
                    <a:lumOff val="5000"/>
                  </a:schemeClr>
                </a:solidFill>
              </a:rPr>
              <a:t>The first step after obtaining images was to pre process the image into a vector containing RGB values. The values obtained were normalized to avoid biases among features.</a:t>
            </a:r>
          </a:p>
          <a:p>
            <a:r>
              <a:rPr lang="en-IN" sz="1800" dirty="0" smtClean="0">
                <a:solidFill>
                  <a:schemeClr val="tx1">
                    <a:lumMod val="95000"/>
                    <a:lumOff val="5000"/>
                  </a:schemeClr>
                </a:solidFill>
              </a:rPr>
              <a:t>The model uses  </a:t>
            </a:r>
            <a:r>
              <a:rPr lang="en-IN" sz="1800" dirty="0" err="1" smtClean="0">
                <a:solidFill>
                  <a:schemeClr val="tx1">
                    <a:lumMod val="95000"/>
                    <a:lumOff val="5000"/>
                  </a:schemeClr>
                </a:solidFill>
              </a:rPr>
              <a:t>RESnet</a:t>
            </a:r>
            <a:r>
              <a:rPr lang="en-IN" sz="1800" dirty="0" smtClean="0">
                <a:solidFill>
                  <a:schemeClr val="tx1">
                    <a:lumMod val="95000"/>
                    <a:lumOff val="5000"/>
                  </a:schemeClr>
                </a:solidFill>
              </a:rPr>
              <a:t> as a deep learning neural network to obtain a higher accuracy in predicting the possibility of an accident. In this step the image is convoluted, spooled and fed into layers of neural network.</a:t>
            </a:r>
          </a:p>
          <a:p>
            <a:r>
              <a:rPr lang="en-IN" sz="1800" dirty="0" smtClean="0">
                <a:solidFill>
                  <a:schemeClr val="tx1">
                    <a:lumMod val="95000"/>
                    <a:lumOff val="5000"/>
                  </a:schemeClr>
                </a:solidFill>
              </a:rPr>
              <a:t>The model then predicts probability of accident for each frame of video and if the value reaches the threshold it sends a text message to the nearest police station, hospital.</a:t>
            </a:r>
            <a:endParaRPr lang="en-IN" sz="1800" dirty="0">
              <a:solidFill>
                <a:schemeClr val="tx1">
                  <a:lumMod val="95000"/>
                  <a:lumOff val="5000"/>
                </a:schemeClr>
              </a:solidFill>
            </a:endParaRPr>
          </a:p>
        </p:txBody>
      </p:sp>
      <p:sp>
        <p:nvSpPr>
          <p:cNvPr id="2" name="Title 1"/>
          <p:cNvSpPr>
            <a:spLocks noGrp="1"/>
          </p:cNvSpPr>
          <p:nvPr>
            <p:ph type="title"/>
          </p:nvPr>
        </p:nvSpPr>
        <p:spPr/>
        <p:txBody>
          <a:bodyPr/>
          <a:lstStyle/>
          <a:p>
            <a:r>
              <a:rPr lang="en-IN" dirty="0" smtClean="0"/>
              <a:t>How to deploy?</a:t>
            </a:r>
            <a:endParaRPr lang="en-IN" dirty="0"/>
          </a:p>
        </p:txBody>
      </p:sp>
    </p:spTree>
    <p:extLst>
      <p:ext uri="{BB962C8B-B14F-4D97-AF65-F5344CB8AC3E}">
        <p14:creationId xmlns:p14="http://schemas.microsoft.com/office/powerpoint/2010/main" val="283920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49000"/>
                    </a14:imgEffect>
                    <a14:imgEffect>
                      <a14:brightnessContrast bright="6000" contrast="-57000"/>
                    </a14:imgEffect>
                  </a14:imgLayer>
                </a14:imgProps>
              </a:ext>
              <a:ext uri="{28A0092B-C50C-407E-A947-70E740481C1C}">
                <a14:useLocalDpi xmlns:a14="http://schemas.microsoft.com/office/drawing/2010/main" val="0"/>
              </a:ext>
            </a:extLst>
          </a:blip>
          <a:stretch>
            <a:fillRect/>
          </a:stretch>
        </p:blipFill>
        <p:spPr>
          <a:xfrm>
            <a:off x="-513801" y="0"/>
            <a:ext cx="10171601" cy="6858000"/>
          </a:xfrm>
          <a:prstGeom prst="rect">
            <a:avLst/>
          </a:prstGeom>
        </p:spPr>
      </p:pic>
      <p:sp>
        <p:nvSpPr>
          <p:cNvPr id="3" name="Content Placeholder 2"/>
          <p:cNvSpPr>
            <a:spLocks noGrp="1"/>
          </p:cNvSpPr>
          <p:nvPr>
            <p:ph sz="quarter" idx="13"/>
          </p:nvPr>
        </p:nvSpPr>
        <p:spPr>
          <a:xfrm>
            <a:off x="467544" y="2332037"/>
            <a:ext cx="8229600" cy="4525963"/>
          </a:xfrm>
        </p:spPr>
        <p:txBody>
          <a:bodyPr>
            <a:normAutofit/>
          </a:bodyPr>
          <a:lstStyle/>
          <a:p>
            <a:r>
              <a:rPr lang="en-IN" sz="2400" dirty="0" smtClean="0"/>
              <a:t>The same model was trained simultaneously on data sets of different mishaps obtained from </a:t>
            </a:r>
            <a:r>
              <a:rPr lang="en-IN" sz="2400" dirty="0" err="1" smtClean="0"/>
              <a:t>Kaggle</a:t>
            </a:r>
            <a:r>
              <a:rPr lang="en-IN" sz="2400" dirty="0" smtClean="0"/>
              <a:t> like robbery and fire and was  successfully able to distinguish between them and report the concerned authorities.</a:t>
            </a:r>
          </a:p>
          <a:p>
            <a:endParaRPr lang="en-IN" sz="2400" dirty="0"/>
          </a:p>
          <a:p>
            <a:pPr marL="0" indent="0">
              <a:buNone/>
            </a:pPr>
            <a:endParaRPr lang="en-IN" sz="2400" dirty="0" smtClean="0"/>
          </a:p>
          <a:p>
            <a:r>
              <a:rPr lang="en-IN" sz="2400" dirty="0" smtClean="0"/>
              <a:t>Thus, the project integrates the usage of CCTV camera to detect the accident, robbery and fire simultaneously.</a:t>
            </a:r>
            <a:endParaRPr lang="en-IN" sz="2400" dirty="0"/>
          </a:p>
        </p:txBody>
      </p:sp>
      <p:sp>
        <p:nvSpPr>
          <p:cNvPr id="2" name="Title 1"/>
          <p:cNvSpPr>
            <a:spLocks noGrp="1"/>
          </p:cNvSpPr>
          <p:nvPr>
            <p:ph type="title"/>
          </p:nvPr>
        </p:nvSpPr>
        <p:spPr/>
        <p:txBody>
          <a:bodyPr>
            <a:normAutofit/>
          </a:bodyPr>
          <a:lstStyle/>
          <a:p>
            <a:r>
              <a:rPr lang="en-IN" dirty="0" smtClean="0">
                <a:solidFill>
                  <a:schemeClr val="bg1"/>
                </a:solidFill>
              </a:rPr>
              <a:t>Extension of project to detect Robbery and Fire</a:t>
            </a:r>
            <a:endParaRPr lang="en-IN" dirty="0">
              <a:solidFill>
                <a:schemeClr val="bg1"/>
              </a:solidFill>
            </a:endParaRPr>
          </a:p>
        </p:txBody>
      </p:sp>
    </p:spTree>
    <p:extLst>
      <p:ext uri="{BB962C8B-B14F-4D97-AF65-F5344CB8AC3E}">
        <p14:creationId xmlns:p14="http://schemas.microsoft.com/office/powerpoint/2010/main" val="72883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IN" sz="9600" dirty="0" smtClean="0"/>
              <a:t>WORKING       MODEL</a:t>
            </a:r>
            <a:endParaRPr lang="en-IN" sz="9600" dirty="0"/>
          </a:p>
        </p:txBody>
      </p:sp>
    </p:spTree>
    <p:extLst>
      <p:ext uri="{BB962C8B-B14F-4D97-AF65-F5344CB8AC3E}">
        <p14:creationId xmlns:p14="http://schemas.microsoft.com/office/powerpoint/2010/main" val="177019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244</TotalTime>
  <Words>490</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BlackTie</vt:lpstr>
      <vt:lpstr>Office Theme</vt:lpstr>
      <vt:lpstr>ACCIdetect  (Smart Road Accident, Robbery and Fire Detection System)     EARLY DETECTION SAVES LIVES!!!</vt:lpstr>
      <vt:lpstr>PowerPoint Presentation</vt:lpstr>
      <vt:lpstr>PowerPoint Presentation</vt:lpstr>
      <vt:lpstr>How to deploy?</vt:lpstr>
      <vt:lpstr>Extension of project to detect Robbery and Fire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Jha</dc:creator>
  <cp:lastModifiedBy>Shubham Jha</cp:lastModifiedBy>
  <cp:revision>17</cp:revision>
  <dcterms:created xsi:type="dcterms:W3CDTF">2019-10-19T16:53:00Z</dcterms:created>
  <dcterms:modified xsi:type="dcterms:W3CDTF">2019-10-19T20:57:17Z</dcterms:modified>
</cp:coreProperties>
</file>