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4"/>
  </p:notesMasterIdLst>
  <p:sldIdLst>
    <p:sldId id="256" r:id="rId2"/>
    <p:sldId id="267" r:id="rId3"/>
    <p:sldId id="258" r:id="rId4"/>
    <p:sldId id="272" r:id="rId5"/>
    <p:sldId id="259" r:id="rId6"/>
    <p:sldId id="275" r:id="rId7"/>
    <p:sldId id="342" r:id="rId8"/>
    <p:sldId id="311" r:id="rId9"/>
    <p:sldId id="312" r:id="rId10"/>
    <p:sldId id="313" r:id="rId11"/>
    <p:sldId id="314" r:id="rId12"/>
    <p:sldId id="315" r:id="rId13"/>
    <p:sldId id="319" r:id="rId14"/>
    <p:sldId id="320" r:id="rId15"/>
    <p:sldId id="321" r:id="rId16"/>
    <p:sldId id="322" r:id="rId17"/>
    <p:sldId id="306" r:id="rId18"/>
    <p:sldId id="307" r:id="rId19"/>
    <p:sldId id="295" r:id="rId20"/>
    <p:sldId id="347" r:id="rId21"/>
    <p:sldId id="348" r:id="rId22"/>
    <p:sldId id="349" r:id="rId23"/>
    <p:sldId id="350" r:id="rId24"/>
    <p:sldId id="351" r:id="rId25"/>
    <p:sldId id="352" r:id="rId26"/>
    <p:sldId id="353" r:id="rId27"/>
    <p:sldId id="298" r:id="rId28"/>
    <p:sldId id="343" r:id="rId29"/>
    <p:sldId id="344" r:id="rId30"/>
    <p:sldId id="345" r:id="rId31"/>
    <p:sldId id="346" r:id="rId32"/>
    <p:sldId id="34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97" autoAdjust="0"/>
  </p:normalViewPr>
  <p:slideViewPr>
    <p:cSldViewPr>
      <p:cViewPr varScale="1">
        <p:scale>
          <a:sx n="64" d="100"/>
          <a:sy n="64" d="100"/>
        </p:scale>
        <p:origin x="-12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9567D6D-6528-44E4-BC71-0AAE549170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11150" marR="0" indent="-311150" algn="just" defTabSz="914400" rtl="0" eaLnBrk="1" fontAlgn="base" latinLnBrk="0" hangingPunct="1">
              <a:lnSpc>
                <a:spcPct val="85000"/>
              </a:lnSpc>
              <a:spcBef>
                <a:spcPct val="50000"/>
              </a:spcBef>
              <a:spcAft>
                <a:spcPct val="0"/>
              </a:spcAft>
              <a:buClr>
                <a:schemeClr val="tx1"/>
              </a:buClr>
              <a:buSzPct val="100000"/>
              <a:buFont typeface="Wingdings" pitchFamily="2" charset="2"/>
              <a:buNone/>
              <a:tabLst/>
              <a:defRPr/>
            </a:pPr>
            <a:r>
              <a:rPr lang="en-US" sz="1200" b="1" dirty="0" err="1" smtClean="0">
                <a:solidFill>
                  <a:srgbClr val="000066"/>
                </a:solidFill>
                <a:latin typeface="Arial" charset="0"/>
              </a:rPr>
              <a:t>pwd</a:t>
            </a:r>
            <a:r>
              <a:rPr lang="en-US" sz="1200" dirty="0" smtClean="0">
                <a:solidFill>
                  <a:srgbClr val="000066"/>
                </a:solidFill>
                <a:latin typeface="Arial" charset="0"/>
              </a:rPr>
              <a:t> Print or list the present working directory with full path.</a:t>
            </a:r>
          </a:p>
          <a:p>
            <a:pPr marL="311150" indent="-311150" algn="just">
              <a:lnSpc>
                <a:spcPct val="85000"/>
              </a:lnSpc>
              <a:spcBef>
                <a:spcPct val="50000"/>
              </a:spcBef>
              <a:spcAft>
                <a:spcPct val="0"/>
              </a:spcAft>
              <a:buClr>
                <a:schemeClr val="tx1"/>
              </a:buClr>
              <a:buSzPct val="100000"/>
              <a:buFont typeface="Wingdings" pitchFamily="2" charset="2"/>
              <a:buNone/>
            </a:pPr>
            <a:endParaRPr lang="en-US" sz="1200" b="1" dirty="0" smtClean="0">
              <a:solidFill>
                <a:srgbClr val="000066"/>
              </a:solidFill>
              <a:latin typeface="Arial" charset="0"/>
            </a:endParaRPr>
          </a:p>
          <a:p>
            <a:pPr marL="311150" indent="-311150" algn="just">
              <a:lnSpc>
                <a:spcPct val="85000"/>
              </a:lnSpc>
              <a:spcBef>
                <a:spcPct val="50000"/>
              </a:spcBef>
              <a:spcAft>
                <a:spcPct val="0"/>
              </a:spcAft>
              <a:buClr>
                <a:schemeClr val="tx1"/>
              </a:buClr>
              <a:buSzPct val="100000"/>
              <a:buFont typeface="Wingdings" pitchFamily="2" charset="2"/>
              <a:buNone/>
            </a:pPr>
            <a:r>
              <a:rPr lang="en-US" sz="1200" b="1" dirty="0" err="1" smtClean="0">
                <a:solidFill>
                  <a:srgbClr val="000066"/>
                </a:solidFill>
                <a:latin typeface="Arial" charset="0"/>
              </a:rPr>
              <a:t>ls</a:t>
            </a:r>
            <a:r>
              <a:rPr lang="en-US" sz="1200" b="1" dirty="0" smtClean="0">
                <a:solidFill>
                  <a:srgbClr val="000066"/>
                </a:solidFill>
                <a:latin typeface="Arial" charset="0"/>
              </a:rPr>
              <a:t> </a:t>
            </a:r>
            <a:r>
              <a:rPr lang="en-US" sz="1200" dirty="0" smtClean="0">
                <a:solidFill>
                  <a:srgbClr val="000066"/>
                </a:solidFill>
                <a:latin typeface="Arial" charset="0"/>
              </a:rPr>
              <a:t>List contents of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Ex: </a:t>
            </a:r>
            <a:r>
              <a:rPr lang="en-US" sz="1200" dirty="0" err="1" smtClean="0">
                <a:solidFill>
                  <a:srgbClr val="000066"/>
                </a:solidFill>
                <a:latin typeface="Arial" charset="0"/>
              </a:rPr>
              <a:t>ls</a:t>
            </a:r>
            <a:r>
              <a:rPr lang="en-US" sz="1200" dirty="0" smtClean="0">
                <a:solidFill>
                  <a:srgbClr val="000066"/>
                </a:solidFill>
                <a:latin typeface="Arial" charset="0"/>
              </a:rPr>
              <a:t>, </a:t>
            </a:r>
            <a:r>
              <a:rPr lang="en-US" sz="1200" dirty="0" err="1" smtClean="0">
                <a:solidFill>
                  <a:srgbClr val="000066"/>
                </a:solidFill>
                <a:latin typeface="Arial" charset="0"/>
              </a:rPr>
              <a:t>ls</a:t>
            </a:r>
            <a:r>
              <a:rPr lang="en-US" sz="1200" dirty="0" smtClean="0">
                <a:solidFill>
                  <a:srgbClr val="000066"/>
                </a:solidFill>
                <a:latin typeface="Arial" charset="0"/>
              </a:rPr>
              <a:t> –l , </a:t>
            </a:r>
            <a:r>
              <a:rPr lang="en-US" sz="1200" dirty="0" err="1" smtClean="0">
                <a:solidFill>
                  <a:srgbClr val="000066"/>
                </a:solidFill>
                <a:latin typeface="Arial" charset="0"/>
              </a:rPr>
              <a:t>ls</a:t>
            </a:r>
            <a:r>
              <a:rPr lang="en-US" sz="1200" dirty="0" smtClean="0">
                <a:solidFill>
                  <a:srgbClr val="000066"/>
                </a:solidFill>
                <a:latin typeface="Arial" charset="0"/>
              </a:rPr>
              <a:t> –al, </a:t>
            </a:r>
            <a:r>
              <a:rPr lang="en-US" sz="1200" dirty="0" err="1" smtClean="0">
                <a:solidFill>
                  <a:srgbClr val="000066"/>
                </a:solidFill>
                <a:latin typeface="Arial" charset="0"/>
              </a:rPr>
              <a:t>ls</a:t>
            </a:r>
            <a:r>
              <a:rPr lang="en-US" sz="1200" dirty="0" smtClean="0">
                <a:solidFill>
                  <a:srgbClr val="000066"/>
                </a:solidFill>
                <a:latin typeface="Arial" charset="0"/>
              </a:rPr>
              <a:t> –ld, </a:t>
            </a:r>
            <a:r>
              <a:rPr lang="en-US" sz="1200" dirty="0" err="1" smtClean="0">
                <a:solidFill>
                  <a:srgbClr val="000066"/>
                </a:solidFill>
                <a:latin typeface="Arial" charset="0"/>
              </a:rPr>
              <a:t>ls</a:t>
            </a:r>
            <a:r>
              <a:rPr lang="en-US" sz="1200" dirty="0" smtClean="0">
                <a:solidFill>
                  <a:srgbClr val="000066"/>
                </a:solidFill>
                <a:latin typeface="Arial" charset="0"/>
              </a:rPr>
              <a:t> –R</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a:t>
            </a:r>
            <a:r>
              <a:rPr lang="en-US" sz="1200" dirty="0" err="1" smtClean="0">
                <a:solidFill>
                  <a:srgbClr val="000066"/>
                </a:solidFill>
                <a:latin typeface="Arial" charset="0"/>
              </a:rPr>
              <a:t>rwxrwxr</a:t>
            </a:r>
            <a:r>
              <a:rPr lang="en-US" sz="1200" dirty="0" smtClean="0">
                <a:solidFill>
                  <a:srgbClr val="000066"/>
                </a:solidFill>
                <a:latin typeface="Arial" charset="0"/>
              </a:rPr>
              <a:t>-x 1 </a:t>
            </a:r>
            <a:r>
              <a:rPr lang="en-US" sz="1200" dirty="0" err="1" smtClean="0">
                <a:solidFill>
                  <a:srgbClr val="000066"/>
                </a:solidFill>
                <a:latin typeface="Arial" charset="0"/>
              </a:rPr>
              <a:t>juan</a:t>
            </a:r>
            <a:r>
              <a:rPr lang="en-US" sz="1200" dirty="0" smtClean="0">
                <a:solidFill>
                  <a:srgbClr val="000066"/>
                </a:solidFill>
                <a:latin typeface="Arial" charset="0"/>
              </a:rPr>
              <a:t> </a:t>
            </a:r>
            <a:r>
              <a:rPr lang="en-US" sz="1200" dirty="0" err="1" smtClean="0">
                <a:solidFill>
                  <a:srgbClr val="000066"/>
                </a:solidFill>
                <a:latin typeface="Arial" charset="0"/>
              </a:rPr>
              <a:t>juan</a:t>
            </a:r>
            <a:r>
              <a:rPr lang="en-US" sz="1200" dirty="0" smtClean="0">
                <a:solidFill>
                  <a:srgbClr val="000066"/>
                </a:solidFill>
                <a:latin typeface="Arial" charset="0"/>
              </a:rPr>
              <a:t> 0 Sep 26 12:25 </a:t>
            </a:r>
            <a:r>
              <a:rPr lang="en-US" sz="1200" dirty="0" err="1" smtClean="0">
                <a:solidFill>
                  <a:srgbClr val="000066"/>
                </a:solidFill>
                <a:latin typeface="Arial" charset="0"/>
              </a:rPr>
              <a:t>foo</a:t>
            </a:r>
            <a:r>
              <a:rPr lang="en-US" dirty="0" smtClean="0">
                <a:solidFill>
                  <a:srgbClr val="000066"/>
                </a:solidFill>
                <a:latin typeface="Times New Roman" pitchFamily="18" charset="0"/>
              </a:rPr>
              <a:t> </a:t>
            </a:r>
            <a:r>
              <a:rPr lang="en-US" sz="1200" dirty="0" smtClean="0">
                <a:solidFill>
                  <a:srgbClr val="000066"/>
                </a:solidFill>
                <a:latin typeface="Arial" charset="0"/>
              </a:rPr>
              <a:t>)</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|more will list page wise</a:t>
            </a:r>
          </a:p>
          <a:p>
            <a:pPr marL="311150" indent="-311150" algn="just">
              <a:lnSpc>
                <a:spcPct val="85000"/>
              </a:lnSpc>
              <a:spcBef>
                <a:spcPct val="50000"/>
              </a:spcBef>
              <a:spcAft>
                <a:spcPct val="0"/>
              </a:spcAft>
              <a:buClr>
                <a:schemeClr val="tx1"/>
              </a:buClr>
              <a:buSzPct val="100000"/>
              <a:buFont typeface="Wingdings" pitchFamily="2" charset="2"/>
              <a:buNone/>
            </a:pPr>
            <a:endParaRPr lang="en-US" sz="1200" b="1" dirty="0" smtClean="0">
              <a:solidFill>
                <a:srgbClr val="000066"/>
              </a:solidFill>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err="1" smtClean="0">
                <a:solidFill>
                  <a:srgbClr val="000066"/>
                </a:solidFill>
                <a:latin typeface="Arial" charset="0"/>
              </a:rPr>
              <a:t>cd</a:t>
            </a:r>
            <a:r>
              <a:rPr lang="en-US" sz="1200" b="1" dirty="0" smtClean="0">
                <a:solidFill>
                  <a:srgbClr val="000066"/>
                </a:solidFill>
                <a:latin typeface="Arial" charset="0"/>
              </a:rPr>
              <a:t> </a:t>
            </a:r>
            <a:r>
              <a:rPr lang="en-US" sz="1200" dirty="0" smtClean="0">
                <a:solidFill>
                  <a:srgbClr val="000066"/>
                </a:solidFill>
                <a:latin typeface="Arial" charset="0"/>
              </a:rPr>
              <a:t>Change the current directory. With no arguments "</a:t>
            </a:r>
            <a:r>
              <a:rPr lang="en-US" sz="1200" dirty="0" err="1" smtClean="0">
                <a:solidFill>
                  <a:srgbClr val="000066"/>
                </a:solidFill>
                <a:latin typeface="Arial" charset="0"/>
              </a:rPr>
              <a:t>cd</a:t>
            </a:r>
            <a:r>
              <a:rPr lang="en-US" sz="1200" dirty="0" smtClean="0">
                <a:solidFill>
                  <a:srgbClr val="000066"/>
                </a:solidFill>
                <a:latin typeface="Arial" charset="0"/>
              </a:rPr>
              <a:t>" changes to the users home directory. (</a:t>
            </a:r>
            <a:r>
              <a:rPr lang="en-US" sz="1200" dirty="0" err="1" smtClean="0">
                <a:solidFill>
                  <a:srgbClr val="000066"/>
                </a:solidFill>
                <a:latin typeface="Arial" charset="0"/>
              </a:rPr>
              <a:t>cd</a:t>
            </a:r>
            <a:r>
              <a:rPr lang="en-US" sz="1200" dirty="0" smtClean="0">
                <a:solidFill>
                  <a:srgbClr val="000066"/>
                </a:solidFill>
                <a:latin typeface="Arial" charset="0"/>
              </a:rPr>
              <a:t> &lt;directory path&gt;)</a:t>
            </a:r>
          </a:p>
          <a:p>
            <a:endParaRPr lang="en-US" dirty="0" smtClean="0"/>
          </a:p>
          <a:p>
            <a:pPr marL="311150" indent="-311150" algn="just">
              <a:lnSpc>
                <a:spcPct val="85000"/>
              </a:lnSpc>
              <a:spcBef>
                <a:spcPct val="50000"/>
              </a:spcBef>
              <a:spcAft>
                <a:spcPct val="0"/>
              </a:spcAft>
              <a:buClr>
                <a:schemeClr val="tx1"/>
              </a:buClr>
              <a:buSzPct val="100000"/>
              <a:buFont typeface="Wingdings" pitchFamily="2" charset="2"/>
              <a:buNone/>
            </a:pPr>
            <a:r>
              <a:rPr lang="en-US" sz="1200" b="1" dirty="0" err="1" smtClean="0">
                <a:solidFill>
                  <a:srgbClr val="000066"/>
                </a:solidFill>
                <a:latin typeface="Arial" charset="0"/>
              </a:rPr>
              <a:t>mkdir</a:t>
            </a:r>
            <a:r>
              <a:rPr lang="en-US" sz="1200" dirty="0" smtClean="0">
                <a:solidFill>
                  <a:srgbClr val="000066"/>
                </a:solidFill>
                <a:latin typeface="Arial" charset="0"/>
              </a:rPr>
              <a:t> Make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Ex: </a:t>
            </a:r>
            <a:r>
              <a:rPr lang="en-US" sz="1200" dirty="0" err="1" smtClean="0">
                <a:solidFill>
                  <a:srgbClr val="000066"/>
                </a:solidFill>
                <a:latin typeface="Arial" charset="0"/>
              </a:rPr>
              <a:t>mkdir</a:t>
            </a:r>
            <a:r>
              <a:rPr lang="en-US" sz="1200" dirty="0" smtClean="0">
                <a:solidFill>
                  <a:srgbClr val="000066"/>
                </a:solidFill>
                <a:latin typeface="Arial" charset="0"/>
              </a:rPr>
              <a:t> &lt;directory name&gt; : Makes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Ex </a:t>
            </a:r>
            <a:r>
              <a:rPr lang="en-US" sz="1200" i="1" dirty="0" err="1" smtClean="0">
                <a:solidFill>
                  <a:srgbClr val="000066"/>
                </a:solidFill>
                <a:latin typeface="Arial" charset="0"/>
              </a:rPr>
              <a:t>mkdir</a:t>
            </a:r>
            <a:r>
              <a:rPr lang="en-US" sz="1200" i="1" dirty="0" smtClean="0">
                <a:solidFill>
                  <a:srgbClr val="000066"/>
                </a:solidFill>
                <a:latin typeface="Arial" charset="0"/>
              </a:rPr>
              <a:t> –p /www/</a:t>
            </a:r>
            <a:r>
              <a:rPr lang="en-US" sz="1200" i="1" dirty="0" err="1" smtClean="0">
                <a:solidFill>
                  <a:srgbClr val="000066"/>
                </a:solidFill>
                <a:latin typeface="Arial" charset="0"/>
              </a:rPr>
              <a:t>chache</a:t>
            </a:r>
            <a:r>
              <a:rPr lang="en-US" sz="1200" i="1" dirty="0" smtClean="0">
                <a:solidFill>
                  <a:srgbClr val="000066"/>
                </a:solidFill>
                <a:latin typeface="Arial" charset="0"/>
              </a:rPr>
              <a:t>/</a:t>
            </a:r>
            <a:r>
              <a:rPr lang="en-US" sz="1200" i="1" dirty="0" err="1" smtClean="0">
                <a:solidFill>
                  <a:srgbClr val="000066"/>
                </a:solidFill>
                <a:latin typeface="Arial" charset="0"/>
              </a:rPr>
              <a:t>var</a:t>
            </a:r>
            <a:r>
              <a:rPr lang="en-US" sz="1200" i="1" dirty="0" smtClean="0">
                <a:solidFill>
                  <a:srgbClr val="000066"/>
                </a:solidFill>
                <a:latin typeface="Arial" charset="0"/>
              </a:rPr>
              <a:t>/log </a:t>
            </a:r>
            <a:r>
              <a:rPr lang="en-US" sz="1200" dirty="0" smtClean="0">
                <a:solidFill>
                  <a:srgbClr val="000066"/>
                </a:solidFill>
                <a:latin typeface="Arial" charset="0"/>
              </a:rPr>
              <a:t>will create all the directories starting from www. </a:t>
            </a:r>
          </a:p>
          <a:p>
            <a:pPr marL="311150" indent="-311150" algn="just">
              <a:lnSpc>
                <a:spcPct val="85000"/>
              </a:lnSpc>
              <a:spcBef>
                <a:spcPct val="50000"/>
              </a:spcBef>
              <a:spcAft>
                <a:spcPct val="0"/>
              </a:spcAft>
              <a:buClr>
                <a:schemeClr val="tx1"/>
              </a:buClr>
              <a:buSzPct val="100000"/>
              <a:buFont typeface="Wingdings" pitchFamily="2" charset="2"/>
              <a:buNone/>
            </a:pPr>
            <a:endParaRPr lang="en-US" sz="1200" b="1" dirty="0" smtClean="0">
              <a:solidFill>
                <a:srgbClr val="000066"/>
              </a:solidFill>
              <a:latin typeface="Arial" charset="0"/>
            </a:endParaRPr>
          </a:p>
          <a:p>
            <a:pPr marL="311150" indent="-311150" algn="just">
              <a:lnSpc>
                <a:spcPct val="85000"/>
              </a:lnSpc>
              <a:spcBef>
                <a:spcPct val="50000"/>
              </a:spcBef>
              <a:spcAft>
                <a:spcPct val="0"/>
              </a:spcAft>
              <a:buClr>
                <a:schemeClr val="tx1"/>
              </a:buClr>
              <a:buSzPct val="100000"/>
              <a:buFont typeface="Wingdings" pitchFamily="2" charset="2"/>
              <a:buNone/>
            </a:pPr>
            <a:r>
              <a:rPr lang="en-US" sz="1200" b="1" dirty="0" err="1" smtClean="0">
                <a:solidFill>
                  <a:srgbClr val="000066"/>
                </a:solidFill>
                <a:latin typeface="Arial" charset="0"/>
              </a:rPr>
              <a:t>mv</a:t>
            </a:r>
            <a:r>
              <a:rPr lang="en-US" sz="1200" dirty="0" smtClean="0">
                <a:solidFill>
                  <a:srgbClr val="000066"/>
                </a:solidFill>
                <a:latin typeface="Arial" charset="0"/>
              </a:rPr>
              <a:t> Move or rename a file or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Ex: </a:t>
            </a:r>
            <a:r>
              <a:rPr lang="en-US" sz="1200" dirty="0" err="1" smtClean="0">
                <a:solidFill>
                  <a:srgbClr val="000066"/>
                </a:solidFill>
                <a:latin typeface="Arial" charset="0"/>
              </a:rPr>
              <a:t>mv</a:t>
            </a:r>
            <a:r>
              <a:rPr lang="en-US" sz="1200" dirty="0" smtClean="0">
                <a:solidFill>
                  <a:srgbClr val="000066"/>
                </a:solidFill>
                <a:latin typeface="Arial" charset="0"/>
              </a:rPr>
              <a:t> &lt;source&gt; &lt;destination&gt;</a:t>
            </a:r>
          </a:p>
          <a:p>
            <a:endParaRPr lang="en-US" dirty="0" smtClean="0"/>
          </a:p>
          <a:p>
            <a:pPr marL="311150" indent="-311150" algn="just">
              <a:lnSpc>
                <a:spcPct val="80000"/>
              </a:lnSpc>
              <a:spcBef>
                <a:spcPct val="50000"/>
              </a:spcBef>
              <a:spcAft>
                <a:spcPct val="0"/>
              </a:spcAft>
              <a:buClr>
                <a:schemeClr val="tx1"/>
              </a:buClr>
              <a:buSzPct val="100000"/>
              <a:buFont typeface="Wingdings" pitchFamily="2" charset="2"/>
              <a:buNone/>
            </a:pPr>
            <a:r>
              <a:rPr lang="en-US" sz="1200" b="1" dirty="0" smtClean="0">
                <a:solidFill>
                  <a:srgbClr val="000066"/>
                </a:solidFill>
                <a:latin typeface="Arial" charset="0"/>
              </a:rPr>
              <a:t>cp</a:t>
            </a:r>
            <a:r>
              <a:rPr lang="en-US" sz="1200" dirty="0" smtClean="0">
                <a:solidFill>
                  <a:srgbClr val="000066"/>
                </a:solidFill>
                <a:latin typeface="Arial" charset="0"/>
              </a:rPr>
              <a:t> Copy a file from one location to another. </a:t>
            </a:r>
          </a:p>
          <a:p>
            <a:pPr marL="311150" indent="-311150" algn="just">
              <a:lnSpc>
                <a:spcPct val="80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Ex: cp file1 file2 : Copy file1 to file2</a:t>
            </a:r>
          </a:p>
          <a:p>
            <a:pPr marL="311150" indent="-311150" algn="just">
              <a:lnSpc>
                <a:spcPct val="80000"/>
              </a:lnSpc>
              <a:spcBef>
                <a:spcPct val="50000"/>
              </a:spcBef>
              <a:spcAft>
                <a:spcPct val="0"/>
              </a:spcAft>
              <a:buClr>
                <a:schemeClr val="tx1"/>
              </a:buClr>
              <a:buSzPct val="100000"/>
              <a:buFont typeface="Wingdings" pitchFamily="2" charset="2"/>
              <a:buNone/>
            </a:pPr>
            <a:r>
              <a:rPr lang="en-US" sz="1200" dirty="0" smtClean="0">
                <a:solidFill>
                  <a:srgbClr val="000066"/>
                </a:solidFill>
                <a:latin typeface="Arial" charset="0"/>
              </a:rPr>
              <a:t>     Ex: cp –R dir1 dir2 : Copy dir1 to dir2</a:t>
            </a:r>
          </a:p>
          <a:p>
            <a:endParaRPr lang="en-US" dirty="0" smtClean="0"/>
          </a:p>
          <a:p>
            <a:pPr marL="311150" indent="-311150" algn="just">
              <a:lnSpc>
                <a:spcPct val="90000"/>
              </a:lnSpc>
              <a:spcBef>
                <a:spcPct val="20000"/>
              </a:spcBef>
              <a:spcAft>
                <a:spcPct val="0"/>
              </a:spcAft>
              <a:buClr>
                <a:schemeClr val="tx1"/>
              </a:buClr>
              <a:buSzPct val="100000"/>
              <a:buFont typeface="Wingdings" pitchFamily="2" charset="2"/>
              <a:buNone/>
            </a:pPr>
            <a:r>
              <a:rPr lang="en-US" sz="1200" b="1" dirty="0" err="1" smtClean="0">
                <a:solidFill>
                  <a:srgbClr val="000066"/>
                </a:solidFill>
                <a:latin typeface="Arial" charset="0"/>
              </a:rPr>
              <a:t>rm</a:t>
            </a:r>
            <a:r>
              <a:rPr lang="en-US" sz="1200" dirty="0" smtClean="0">
                <a:solidFill>
                  <a:srgbClr val="000066"/>
                </a:solidFill>
                <a:latin typeface="Arial" charset="0"/>
              </a:rPr>
              <a:t> Delete files (Remove files). (</a:t>
            </a:r>
            <a:r>
              <a:rPr lang="en-US" sz="1200" dirty="0" err="1" smtClean="0">
                <a:solidFill>
                  <a:srgbClr val="000066"/>
                </a:solidFill>
                <a:latin typeface="Arial" charset="0"/>
              </a:rPr>
              <a:t>rm</a:t>
            </a:r>
            <a:r>
              <a:rPr lang="en-US" sz="1200" dirty="0" smtClean="0">
                <a:solidFill>
                  <a:srgbClr val="000066"/>
                </a:solidFill>
                <a:latin typeface="Arial" charset="0"/>
              </a:rPr>
              <a:t> –</a:t>
            </a:r>
            <a:r>
              <a:rPr lang="en-US" sz="1200" dirty="0" err="1" smtClean="0">
                <a:solidFill>
                  <a:srgbClr val="000066"/>
                </a:solidFill>
                <a:latin typeface="Arial" charset="0"/>
              </a:rPr>
              <a:t>rf</a:t>
            </a:r>
            <a:r>
              <a:rPr lang="en-US" sz="1200" dirty="0" smtClean="0">
                <a:solidFill>
                  <a:srgbClr val="000066"/>
                </a:solidFill>
                <a:latin typeface="Arial" charset="0"/>
              </a:rPr>
              <a:t> &lt;directory/file&gt;) </a:t>
            </a:r>
          </a:p>
          <a:p>
            <a:pPr marL="311150" indent="-311150" algn="just">
              <a:lnSpc>
                <a:spcPct val="90000"/>
              </a:lnSpc>
              <a:spcBef>
                <a:spcPct val="20000"/>
              </a:spcBef>
              <a:spcAft>
                <a:spcPct val="0"/>
              </a:spcAft>
              <a:buClr>
                <a:schemeClr val="tx1"/>
              </a:buClr>
              <a:buSzPct val="100000"/>
              <a:buFont typeface="Wingdings" pitchFamily="2" charset="2"/>
              <a:buNone/>
            </a:pPr>
            <a:r>
              <a:rPr lang="en-US" sz="1200" b="1" dirty="0" err="1" smtClean="0">
                <a:solidFill>
                  <a:srgbClr val="000066"/>
                </a:solidFill>
                <a:latin typeface="Arial" charset="0"/>
              </a:rPr>
              <a:t>rmdir</a:t>
            </a:r>
            <a:r>
              <a:rPr lang="en-US" sz="1200" b="1" dirty="0" smtClean="0">
                <a:solidFill>
                  <a:srgbClr val="000066"/>
                </a:solidFill>
                <a:latin typeface="Arial" charset="0"/>
              </a:rPr>
              <a:t> </a:t>
            </a:r>
            <a:r>
              <a:rPr lang="en-US" sz="1200" dirty="0" smtClean="0">
                <a:solidFill>
                  <a:srgbClr val="000066"/>
                </a:solidFill>
                <a:latin typeface="Arial" charset="0"/>
              </a:rPr>
              <a:t>Remove a directory. The directory must be empty. (</a:t>
            </a:r>
            <a:r>
              <a:rPr lang="en-US" sz="1200" dirty="0" err="1" smtClean="0">
                <a:solidFill>
                  <a:srgbClr val="000066"/>
                </a:solidFill>
                <a:latin typeface="Arial" charset="0"/>
              </a:rPr>
              <a:t>rmdir</a:t>
            </a:r>
            <a:r>
              <a:rPr lang="en-US" sz="1200" dirty="0" smtClean="0">
                <a:solidFill>
                  <a:srgbClr val="000066"/>
                </a:solidFill>
                <a:latin typeface="Arial" charset="0"/>
              </a:rPr>
              <a:t> &lt;directory&gt;) </a:t>
            </a:r>
          </a:p>
          <a:p>
            <a:pPr marL="311150" indent="-311150" algn="just">
              <a:lnSpc>
                <a:spcPct val="90000"/>
              </a:lnSpc>
              <a:spcBef>
                <a:spcPct val="20000"/>
              </a:spcBef>
              <a:spcAft>
                <a:spcPct val="0"/>
              </a:spcAft>
              <a:buClr>
                <a:schemeClr val="tx1"/>
              </a:buClr>
              <a:buSzPct val="100000"/>
              <a:buFont typeface="Wingdings" pitchFamily="2" charset="2"/>
              <a:buNone/>
            </a:pPr>
            <a:endParaRPr lang="en-US" sz="1200" b="1" dirty="0" smtClean="0">
              <a:solidFill>
                <a:srgbClr val="000066"/>
              </a:solidFill>
              <a:latin typeface="Arial" charset="0"/>
            </a:endParaRPr>
          </a:p>
          <a:p>
            <a:pPr marL="311150" indent="-311150" algn="just">
              <a:lnSpc>
                <a:spcPct val="90000"/>
              </a:lnSpc>
              <a:spcBef>
                <a:spcPct val="20000"/>
              </a:spcBef>
              <a:spcAft>
                <a:spcPct val="0"/>
              </a:spcAft>
              <a:buClr>
                <a:schemeClr val="tx1"/>
              </a:buClr>
              <a:buSzPct val="100000"/>
              <a:buFont typeface="Wingdings" pitchFamily="2" charset="2"/>
              <a:buNone/>
            </a:pPr>
            <a:r>
              <a:rPr lang="en-US" sz="1200" b="1" dirty="0" smtClean="0">
                <a:solidFill>
                  <a:srgbClr val="000066"/>
                </a:solidFill>
                <a:latin typeface="Arial" charset="0"/>
              </a:rPr>
              <a:t>find</a:t>
            </a:r>
            <a:r>
              <a:rPr lang="en-US" sz="1200" dirty="0" smtClean="0">
                <a:solidFill>
                  <a:srgbClr val="000066"/>
                </a:solidFill>
                <a:latin typeface="Arial" charset="0"/>
              </a:rPr>
              <a:t> </a:t>
            </a:r>
            <a:r>
              <a:rPr lang="en-US" sz="1200" dirty="0" err="1" smtClean="0">
                <a:solidFill>
                  <a:srgbClr val="000066"/>
                </a:solidFill>
                <a:latin typeface="Arial" charset="0"/>
              </a:rPr>
              <a:t>Find</a:t>
            </a:r>
            <a:r>
              <a:rPr lang="en-US" sz="1200" dirty="0" smtClean="0">
                <a:solidFill>
                  <a:srgbClr val="000066"/>
                </a:solidFill>
                <a:latin typeface="Arial" charset="0"/>
              </a:rPr>
              <a:t> files (find &lt;start directory&gt; -name &lt;file name&gt; -print)</a:t>
            </a:r>
          </a:p>
          <a:p>
            <a:pPr marL="311150" indent="-311150" algn="just">
              <a:lnSpc>
                <a:spcPct val="90000"/>
              </a:lnSpc>
              <a:spcBef>
                <a:spcPct val="20000"/>
              </a:spcBef>
              <a:spcAft>
                <a:spcPct val="0"/>
              </a:spcAft>
              <a:buClr>
                <a:schemeClr val="tx1"/>
              </a:buClr>
              <a:buSzPct val="100000"/>
              <a:buFont typeface="Wingdings" pitchFamily="2" charset="2"/>
              <a:buNone/>
            </a:pPr>
            <a:r>
              <a:rPr lang="en-US" sz="1200" dirty="0" smtClean="0">
                <a:solidFill>
                  <a:srgbClr val="000066"/>
                </a:solidFill>
                <a:latin typeface="Arial" charset="0"/>
              </a:rPr>
              <a:t>    </a:t>
            </a:r>
            <a:r>
              <a:rPr lang="en-US" sz="300" dirty="0" smtClean="0">
                <a:solidFill>
                  <a:srgbClr val="000066"/>
                </a:solidFill>
                <a:latin typeface="Arial" charset="0"/>
              </a:rPr>
              <a:t/>
            </a:r>
            <a:br>
              <a:rPr lang="en-US" sz="300" dirty="0" smtClean="0">
                <a:solidFill>
                  <a:srgbClr val="000066"/>
                </a:solidFill>
                <a:latin typeface="Arial" charset="0"/>
              </a:rPr>
            </a:br>
            <a:r>
              <a:rPr lang="en-US" sz="1200" dirty="0" smtClean="0">
                <a:solidFill>
                  <a:srgbClr val="000066"/>
                </a:solidFill>
                <a:latin typeface="Arial" charset="0"/>
              </a:rPr>
              <a:t>Ex: </a:t>
            </a:r>
            <a:r>
              <a:rPr lang="en-US" sz="1200" i="1" dirty="0" smtClean="0">
                <a:solidFill>
                  <a:srgbClr val="000066"/>
                </a:solidFill>
                <a:latin typeface="Arial" charset="0"/>
              </a:rPr>
              <a:t>find /home –name readme -print</a:t>
            </a:r>
            <a:r>
              <a:rPr lang="en-US" sz="1200" dirty="0" smtClean="0">
                <a:solidFill>
                  <a:srgbClr val="000066"/>
                </a:solidFill>
                <a:latin typeface="Arial" charset="0"/>
              </a:rPr>
              <a:t> </a:t>
            </a:r>
          </a:p>
          <a:p>
            <a:pPr marL="311150" indent="-311150">
              <a:lnSpc>
                <a:spcPct val="90000"/>
              </a:lnSpc>
              <a:spcBef>
                <a:spcPct val="20000"/>
              </a:spcBef>
              <a:spcAft>
                <a:spcPct val="0"/>
              </a:spcAft>
              <a:buClr>
                <a:schemeClr val="tx1"/>
              </a:buClr>
              <a:buSzPct val="100000"/>
              <a:buFont typeface="Wingdings" pitchFamily="2" charset="2"/>
              <a:buNone/>
            </a:pPr>
            <a:r>
              <a:rPr lang="en-US" sz="1200" dirty="0" smtClean="0">
                <a:solidFill>
                  <a:srgbClr val="000066"/>
                </a:solidFill>
                <a:latin typeface="Arial" charset="0"/>
              </a:rPr>
              <a:t>    (Search for readme starting at home and output full path.)</a:t>
            </a:r>
            <a:br>
              <a:rPr lang="en-US" sz="1200" dirty="0" smtClean="0">
                <a:solidFill>
                  <a:srgbClr val="000066"/>
                </a:solidFill>
                <a:latin typeface="Arial" charset="0"/>
              </a:rPr>
            </a:br>
            <a:r>
              <a:rPr lang="en-US" sz="300" dirty="0" smtClean="0">
                <a:solidFill>
                  <a:srgbClr val="000066"/>
                </a:solidFill>
                <a:latin typeface="Arial" charset="0"/>
              </a:rPr>
              <a:t/>
            </a:r>
            <a:br>
              <a:rPr lang="en-US" sz="300" dirty="0" smtClean="0">
                <a:solidFill>
                  <a:srgbClr val="000066"/>
                </a:solidFill>
                <a:latin typeface="Arial" charset="0"/>
              </a:rPr>
            </a:br>
            <a:r>
              <a:rPr lang="en-US" sz="300" dirty="0" smtClean="0">
                <a:solidFill>
                  <a:srgbClr val="000066"/>
                </a:solidFill>
                <a:latin typeface="Arial" charset="0"/>
              </a:rPr>
              <a:t/>
            </a:r>
            <a:br>
              <a:rPr lang="en-US" sz="300" dirty="0" smtClean="0">
                <a:solidFill>
                  <a:srgbClr val="000066"/>
                </a:solidFill>
                <a:latin typeface="Arial" charset="0"/>
              </a:rPr>
            </a:br>
            <a:r>
              <a:rPr lang="en-US" sz="1200" dirty="0" smtClean="0">
                <a:solidFill>
                  <a:srgbClr val="000066"/>
                </a:solidFill>
                <a:latin typeface="Arial" charset="0"/>
              </a:rPr>
              <a:t>“/home" = Search starting at the home directory and proceed through all its subdirectories </a:t>
            </a:r>
          </a:p>
          <a:p>
            <a:pPr marL="311150" indent="-311150" algn="just">
              <a:lnSpc>
                <a:spcPct val="90000"/>
              </a:lnSpc>
              <a:spcBef>
                <a:spcPct val="20000"/>
              </a:spcBef>
              <a:spcAft>
                <a:spcPct val="0"/>
              </a:spcAft>
              <a:buClr>
                <a:schemeClr val="tx1"/>
              </a:buClr>
              <a:buSzPct val="100000"/>
              <a:buFont typeface="Wingdings" pitchFamily="2" charset="2"/>
              <a:buNone/>
            </a:pPr>
            <a:r>
              <a:rPr lang="en-US" sz="1200" dirty="0" smtClean="0">
                <a:solidFill>
                  <a:srgbClr val="000066"/>
                </a:solidFill>
                <a:latin typeface="Arial" charset="0"/>
              </a:rPr>
              <a:t>    "-name readme" = Search for a file named readme </a:t>
            </a:r>
          </a:p>
          <a:p>
            <a:pPr marL="311150" indent="-311150" algn="just">
              <a:lnSpc>
                <a:spcPct val="90000"/>
              </a:lnSpc>
              <a:spcBef>
                <a:spcPct val="20000"/>
              </a:spcBef>
              <a:spcAft>
                <a:spcPct val="0"/>
              </a:spcAft>
              <a:buClr>
                <a:schemeClr val="tx1"/>
              </a:buClr>
              <a:buSzPct val="100000"/>
              <a:buFont typeface="Wingdings" pitchFamily="2" charset="2"/>
              <a:buNone/>
            </a:pPr>
            <a:r>
              <a:rPr lang="en-US" sz="1200" dirty="0" smtClean="0">
                <a:solidFill>
                  <a:srgbClr val="000066"/>
                </a:solidFill>
                <a:latin typeface="Arial" charset="0"/>
              </a:rPr>
              <a:t>    "-print" = Output the full path to that file</a:t>
            </a:r>
          </a:p>
          <a:p>
            <a:endParaRPr lang="en-US" dirty="0"/>
          </a:p>
        </p:txBody>
      </p:sp>
      <p:sp>
        <p:nvSpPr>
          <p:cNvPr id="4" name="Slide Number Placeholder 3"/>
          <p:cNvSpPr>
            <a:spLocks noGrp="1"/>
          </p:cNvSpPr>
          <p:nvPr>
            <p:ph type="sldNum" sz="quarter" idx="10"/>
          </p:nvPr>
        </p:nvSpPr>
        <p:spPr/>
        <p:txBody>
          <a:bodyPr/>
          <a:lstStyle/>
          <a:p>
            <a:fld id="{B9567D6D-6528-44E4-BC71-0AAE549170B7}" type="slidenum">
              <a:rPr lang="en-US" smtClean="0"/>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5716" name="Slide Number Placeholder 3"/>
          <p:cNvSpPr>
            <a:spLocks noGrp="1"/>
          </p:cNvSpPr>
          <p:nvPr>
            <p:ph type="sldNum" sz="quarter"/>
          </p:nvPr>
        </p:nvSpPr>
        <p:spPr>
          <a:noFill/>
        </p:spPr>
        <p:txBody>
          <a:bodyPr/>
          <a:lstStyle/>
          <a:p>
            <a:fld id="{350F229B-CA22-427F-BA19-3BB43A8D7852}" type="slidenum">
              <a:rPr lang="vi-VN"/>
              <a:pPr/>
              <a:t>28</a:t>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6740" name="Slide Number Placeholder 3"/>
          <p:cNvSpPr>
            <a:spLocks noGrp="1"/>
          </p:cNvSpPr>
          <p:nvPr>
            <p:ph type="sldNum" sz="quarter"/>
          </p:nvPr>
        </p:nvSpPr>
        <p:spPr>
          <a:noFill/>
        </p:spPr>
        <p:txBody>
          <a:bodyPr/>
          <a:lstStyle/>
          <a:p>
            <a:fld id="{1A1031B2-826A-44B0-90FB-C3250DA3C995}" type="slidenum">
              <a:rPr lang="vi-VN"/>
              <a:pPr/>
              <a:t>29</a:t>
            </a:fld>
            <a:endParaRPr 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7764" name="Slide Number Placeholder 3"/>
          <p:cNvSpPr>
            <a:spLocks noGrp="1"/>
          </p:cNvSpPr>
          <p:nvPr>
            <p:ph type="sldNum" sz="quarter"/>
          </p:nvPr>
        </p:nvSpPr>
        <p:spPr>
          <a:noFill/>
        </p:spPr>
        <p:txBody>
          <a:bodyPr/>
          <a:lstStyle/>
          <a:p>
            <a:fld id="{70AF8ED3-D9FF-47E8-80E6-4C814A78FDFC}" type="slidenum">
              <a:rPr lang="vi-VN"/>
              <a:pPr/>
              <a:t>30</a:t>
            </a:fld>
            <a:endParaRPr 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8788" name="Slide Number Placeholder 3"/>
          <p:cNvSpPr>
            <a:spLocks noGrp="1"/>
          </p:cNvSpPr>
          <p:nvPr>
            <p:ph type="sldNum" sz="quarter"/>
          </p:nvPr>
        </p:nvSpPr>
        <p:spPr>
          <a:noFill/>
        </p:spPr>
        <p:txBody>
          <a:bodyPr/>
          <a:lstStyle/>
          <a:p>
            <a:fld id="{D73515A5-A531-4577-84D5-BA1B6A8AFDE8}" type="slidenum">
              <a:rPr lang="vi-VN"/>
              <a:pPr/>
              <a:t>31</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E7E68-0DEA-4565-8D5B-6F9F03611FDC}" type="slidenum">
              <a:rPr lang="en-US"/>
              <a:pPr/>
              <a:t>13</a:t>
            </a:fld>
            <a:endParaRPr lang="en-US"/>
          </a:p>
        </p:txBody>
      </p:sp>
      <p:sp>
        <p:nvSpPr>
          <p:cNvPr id="8192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192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3486D-9981-46E7-AD70-2D79E138B9BC}" type="slidenum">
              <a:rPr lang="en-US"/>
              <a:pPr/>
              <a:t>14</a:t>
            </a:fld>
            <a:endParaRPr lang="en-US"/>
          </a:p>
        </p:txBody>
      </p:sp>
      <p:sp>
        <p:nvSpPr>
          <p:cNvPr id="8397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397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2A0CD-0C55-491A-A91E-3DC82C05EEDE}" type="slidenum">
              <a:rPr lang="en-US"/>
              <a:pPr/>
              <a:t>15</a:t>
            </a:fld>
            <a:endParaRPr lang="en-US"/>
          </a:p>
        </p:txBody>
      </p:sp>
      <p:sp>
        <p:nvSpPr>
          <p:cNvPr id="8601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601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E64BB-F21F-477D-810F-25541386BE56}" type="slidenum">
              <a:rPr lang="en-US"/>
              <a:pPr/>
              <a:t>16</a:t>
            </a:fld>
            <a:endParaRPr lang="en-US"/>
          </a:p>
        </p:txBody>
      </p:sp>
      <p:sp>
        <p:nvSpPr>
          <p:cNvPr id="7987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987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hape 4"/>
          <p:cNvSpPr>
            <a:spLocks noGrp="1" noChangeArrowheads="1"/>
          </p:cNvSpPr>
          <p:nvPr>
            <p:ph type="sldNum" sz="quarter" idx="5"/>
          </p:nvPr>
        </p:nvSpPr>
        <p:spPr>
          <a:noFill/>
          <a:ln>
            <a:headEnd/>
            <a:tailEnd/>
          </a:ln>
        </p:spPr>
        <p:txBody>
          <a:bodyPr/>
          <a:lstStyle/>
          <a:p>
            <a:fld id="{17E72297-BAC2-4E91-9ABF-B59470592FED}" type="slidenum">
              <a:rPr lang="en-US" smtClean="0"/>
              <a:pPr/>
              <a:t>17</a:t>
            </a:fld>
            <a:endParaRPr lang="en-US" smtClean="0"/>
          </a:p>
        </p:txBody>
      </p:sp>
      <p:sp>
        <p:nvSpPr>
          <p:cNvPr id="116739" name="Rectangle 76801"/>
          <p:cNvSpPr>
            <a:spLocks noGrp="1" noRot="1" noChangeAspect="1" noChangeArrowheads="1" noTextEdit="1"/>
          </p:cNvSpPr>
          <p:nvPr>
            <p:ph type="sldImg"/>
          </p:nvPr>
        </p:nvSpPr>
        <p:spPr>
          <a:noFill/>
          <a:ln cap="flat">
            <a:headEnd type="none" w="med" len="med"/>
            <a:tailEnd type="none" w="med" len="med"/>
          </a:ln>
        </p:spPr>
      </p:sp>
      <p:sp>
        <p:nvSpPr>
          <p:cNvPr id="116740" name="Rectangle 68610"/>
          <p:cNvSpPr>
            <a:spLocks noGrp="1" noChangeArrowheads="1"/>
          </p:cNvSpPr>
          <p:nvPr>
            <p:ph type="body" idx="1"/>
          </p:nvPr>
        </p:nvSpPr>
        <p:spPr>
          <a:noFill/>
          <a:ln/>
        </p:spPr>
        <p:txBody>
          <a:bodyPr/>
          <a:lstStyle/>
          <a:p>
            <a:pPr eaLnBrk="1" hangingPunct="1"/>
            <a:r>
              <a:rPr lang="en-US" smtClean="0">
                <a:latin typeface="Calibri" pitchFamily="34" charset="0"/>
              </a:rPr>
              <a:t>From the command line, type </a:t>
            </a:r>
            <a:r>
              <a:rPr lang="en-US" b="1" smtClean="0">
                <a:latin typeface="Calibri" pitchFamily="34" charset="0"/>
              </a:rPr>
              <a:t>vi blah</a:t>
            </a:r>
            <a:endParaRPr lang="en-US" smtClean="0">
              <a:latin typeface="Calibri" pitchFamily="34" charset="0"/>
            </a:endParaRPr>
          </a:p>
          <a:p>
            <a:pPr eaLnBrk="1" hangingPunct="1"/>
            <a:r>
              <a:rPr lang="en-US" smtClean="0">
                <a:latin typeface="Calibri" pitchFamily="34" charset="0"/>
              </a:rPr>
              <a:t>The editor will appear on-screen, with a tilde, ~, on evey line, and at the bottom of the screen it says "blah" [new file]. If you want to put anything into this file, you have to put vi into insert mode. Do this by typing the letter </a:t>
            </a:r>
            <a:r>
              <a:rPr lang="en-US" b="1" smtClean="0">
                <a:latin typeface="Calibri" pitchFamily="34" charset="0"/>
              </a:rPr>
              <a:t>'i' </a:t>
            </a:r>
            <a:r>
              <a:rPr lang="en-US" smtClean="0">
                <a:latin typeface="Calibri" pitchFamily="34" charset="0"/>
              </a:rPr>
              <a:t>on its own. "-- INSERT --" appears on the bottom of the screen. Now you can type in anything you want. Try typing "Hello", and then on a new line "World". Now try going back up to the line above, using the cursor keys and try to delete Hello. You wont be able to. When you give a Carraige Return (Press Enter in other words), the text on that line becomes static. If you want to delete it, heres how.</a:t>
            </a:r>
            <a:endParaRPr lang="en-US" b="1" smtClean="0">
              <a:latin typeface="Calibri" pitchFamily="34" charset="0"/>
            </a:endParaRPr>
          </a:p>
          <a:p>
            <a:pPr eaLnBrk="1" hangingPunct="1">
              <a:spcBef>
                <a:spcPct val="0"/>
              </a:spcBef>
            </a:pPr>
            <a:r>
              <a:rPr lang="en-US" smtClean="0">
                <a:latin typeface="Calibri" pitchFamily="34" charset="0"/>
              </a:rPr>
              <a:t>Press your </a:t>
            </a:r>
            <a:r>
              <a:rPr lang="en-US" b="1" smtClean="0">
                <a:latin typeface="Calibri" pitchFamily="34" charset="0"/>
              </a:rPr>
              <a:t>Esc button </a:t>
            </a:r>
            <a:r>
              <a:rPr lang="en-US" smtClean="0">
                <a:latin typeface="Calibri" pitchFamily="34" charset="0"/>
              </a:rPr>
              <a:t>on the top left of the keyboard, and the </a:t>
            </a:r>
            <a:r>
              <a:rPr lang="en-US" b="1" smtClean="0">
                <a:latin typeface="Calibri" pitchFamily="34" charset="0"/>
              </a:rPr>
              <a:t>"-- INSERT --" at the base dissapears. </a:t>
            </a:r>
            <a:r>
              <a:rPr lang="en-US" smtClean="0">
                <a:latin typeface="Calibri" pitchFamily="34" charset="0"/>
              </a:rPr>
              <a:t>Vi is ready to accept a new command. The only thing here is that vi will only delete what is in front of the cursor, let me show you. Bring the cursor to the start of Hello, and press the </a:t>
            </a:r>
            <a:r>
              <a:rPr lang="en-US" b="1" smtClean="0">
                <a:latin typeface="Calibri" pitchFamily="34" charset="0"/>
              </a:rPr>
              <a:t>x </a:t>
            </a:r>
            <a:r>
              <a:rPr lang="en-US" smtClean="0">
                <a:latin typeface="Calibri" pitchFamily="34" charset="0"/>
              </a:rPr>
              <a:t>key once. Now only 'ello' remains. This doesnt really make any sense, so we'll delete the line altogether. Press </a:t>
            </a:r>
            <a:r>
              <a:rPr lang="en-US" b="1" smtClean="0">
                <a:latin typeface="Calibri" pitchFamily="34" charset="0"/>
              </a:rPr>
              <a:t>'d' </a:t>
            </a:r>
            <a:r>
              <a:rPr lang="en-US" smtClean="0">
                <a:latin typeface="Calibri" pitchFamily="34" charset="0"/>
              </a:rPr>
              <a:t>twice in quick sucession. Now we have the word 'World' on its own. Press '</a:t>
            </a:r>
            <a:r>
              <a:rPr lang="en-US" b="1" smtClean="0">
                <a:latin typeface="Calibri" pitchFamily="34" charset="0"/>
              </a:rPr>
              <a:t>i' </a:t>
            </a:r>
            <a:r>
              <a:rPr lang="en-US" smtClean="0">
                <a:latin typeface="Calibri" pitchFamily="34" charset="0"/>
              </a:rPr>
              <a:t>and insert "Hello" again. This time, leave the text in insert mode. Press the "Insert" key on your keyboard, its above the cursor keys. The "-- INSERT --" at the base of the screen has been replaced with "-- REPLACE --". Now type the word "Nurse" over the existing "World". Press Esc again to return to the ready mode.</a:t>
            </a:r>
          </a:p>
          <a:p>
            <a:pPr eaLnBrk="1" hangingPunct="1">
              <a:spcBef>
                <a:spcPct val="0"/>
              </a:spcBef>
            </a:pPr>
            <a:r>
              <a:rPr lang="en-US" smtClean="0">
                <a:latin typeface="Calibri" pitchFamily="34" charset="0"/>
              </a:rPr>
              <a:t>Vi has a </a:t>
            </a:r>
            <a:r>
              <a:rPr lang="en-US" b="1" smtClean="0">
                <a:latin typeface="Calibri" pitchFamily="34" charset="0"/>
              </a:rPr>
              <a:t>search tool </a:t>
            </a:r>
            <a:r>
              <a:rPr lang="en-US" smtClean="0">
                <a:latin typeface="Calibri" pitchFamily="34" charset="0"/>
              </a:rPr>
              <a:t>too, which I find indispensable. From the ready mode, type in a slash, </a:t>
            </a:r>
            <a:r>
              <a:rPr lang="en-US" b="1" smtClean="0">
                <a:latin typeface="Calibri" pitchFamily="34" charset="0"/>
              </a:rPr>
              <a:t>/, and input the text you want to look for</a:t>
            </a:r>
            <a:r>
              <a:rPr lang="en-US" smtClean="0">
                <a:latin typeface="Calibri" pitchFamily="34" charset="0"/>
              </a:rPr>
              <a:t>. Remember, since Linux is case sensitive, looking for "money" is not the same as looking for "Money".</a:t>
            </a:r>
          </a:p>
          <a:p>
            <a:pPr eaLnBrk="1" hangingPunct="1">
              <a:spcBef>
                <a:spcPct val="0"/>
              </a:spcBef>
            </a:pPr>
            <a:r>
              <a:rPr lang="en-US" smtClean="0">
                <a:latin typeface="Calibri" pitchFamily="34" charset="0"/>
              </a:rPr>
              <a:t>Well, what about saving the file, or quitting without saving? What about just quitting? Its easy. From the ready mode, type in </a:t>
            </a:r>
            <a:r>
              <a:rPr lang="en-US" b="1" smtClean="0">
                <a:latin typeface="Calibri" pitchFamily="34" charset="0"/>
              </a:rPr>
              <a:t>":w" to write the file </a:t>
            </a:r>
            <a:r>
              <a:rPr lang="en-US" smtClean="0">
                <a:latin typeface="Calibri" pitchFamily="34" charset="0"/>
              </a:rPr>
              <a:t>... you already supplied the file name when you typed 'vi blah' earlier. The editor will return this on the status line : "blah" [New File] 1 line, 12 characters written. Lets quit out of it altogether. Type in </a:t>
            </a:r>
            <a:r>
              <a:rPr lang="en-US" b="1" smtClean="0">
                <a:latin typeface="Calibri" pitchFamily="34" charset="0"/>
              </a:rPr>
              <a:t>":q“</a:t>
            </a:r>
            <a:r>
              <a:rPr lang="en-US" smtClean="0">
                <a:latin typeface="Calibri" pitchFamily="34" charset="0"/>
              </a:rPr>
              <a:t>or</a:t>
            </a:r>
            <a:r>
              <a:rPr lang="en-US" b="1" smtClean="0">
                <a:latin typeface="Calibri" pitchFamily="34" charset="0"/>
              </a:rPr>
              <a:t> :quit!</a:t>
            </a:r>
            <a:r>
              <a:rPr lang="en-US" smtClean="0">
                <a:latin typeface="Calibri" pitchFamily="34" charset="0"/>
              </a:rPr>
              <a:t>. You have been returned to the command prompt. There was an easier way of doing that ... from the ready mode in the editor, you could have just typed in, in cap:itals, "ZZ" ... this saves the file and quits. If you had wanted to quit without saving the changes, you could have just typed in ":q!", and nothing would have saved ... blah wouldn't have existed.</a:t>
            </a:r>
          </a:p>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hape 4"/>
          <p:cNvSpPr>
            <a:spLocks noGrp="1" noChangeArrowheads="1"/>
          </p:cNvSpPr>
          <p:nvPr>
            <p:ph type="sldNum" sz="quarter" idx="5"/>
          </p:nvPr>
        </p:nvSpPr>
        <p:spPr>
          <a:noFill/>
          <a:ln>
            <a:headEnd/>
            <a:tailEnd/>
          </a:ln>
        </p:spPr>
        <p:txBody>
          <a:bodyPr/>
          <a:lstStyle/>
          <a:p>
            <a:fld id="{B7F18BEB-8EF7-4E04-8E42-137AA2C610A4}" type="slidenum">
              <a:rPr lang="en-US" smtClean="0"/>
              <a:pPr/>
              <a:t>18</a:t>
            </a:fld>
            <a:endParaRPr lang="en-US" smtClean="0"/>
          </a:p>
        </p:txBody>
      </p:sp>
      <p:sp>
        <p:nvSpPr>
          <p:cNvPr id="117763" name="Rectangle 77825"/>
          <p:cNvSpPr>
            <a:spLocks noGrp="1" noRot="1" noChangeAspect="1" noChangeArrowheads="1" noTextEdit="1"/>
          </p:cNvSpPr>
          <p:nvPr>
            <p:ph type="sldImg"/>
          </p:nvPr>
        </p:nvSpPr>
        <p:spPr>
          <a:noFill/>
          <a:ln cap="flat">
            <a:headEnd type="none" w="med" len="med"/>
            <a:tailEnd type="none" w="med" len="med"/>
          </a:ln>
        </p:spPr>
      </p:sp>
      <p:sp>
        <p:nvSpPr>
          <p:cNvPr id="117764" name="Rectangle 45058"/>
          <p:cNvSpPr>
            <a:spLocks noGrp="1" noChangeArrowheads="1"/>
          </p:cNvSpPr>
          <p:nvPr>
            <p:ph type="body" idx="1"/>
          </p:nvPr>
        </p:nvSpPr>
        <p:spPr>
          <a:noFill/>
          <a:ln/>
        </p:spPr>
        <p:txBody>
          <a:bodyPr/>
          <a:lstStyle/>
          <a:p>
            <a:pPr eaLnBrk="1" hangingPunct="1"/>
            <a:r>
              <a:rPr lang="en-US" smtClean="0">
                <a:latin typeface="Arial" charset="0"/>
              </a:rPr>
              <a:t>Smaller program, more primitivy.</a:t>
            </a:r>
            <a:endParaRPr lang="en-US" smtClean="0">
              <a:latin typeface="Calibri" pitchFamily="34" charset="0"/>
            </a:endParaRPr>
          </a:p>
          <a:p>
            <a:pPr eaLnBrk="1" hangingPunct="1"/>
            <a:r>
              <a:rPr lang="en-US" smtClean="0">
                <a:latin typeface="Arial" charset="0"/>
              </a:rPr>
              <a:t>There are 3 modes:</a:t>
            </a:r>
          </a:p>
          <a:p>
            <a:pPr eaLnBrk="1" hangingPunct="1">
              <a:buFontTx/>
              <a:buChar char="-"/>
            </a:pPr>
            <a:r>
              <a:rPr lang="en-US" smtClean="0">
                <a:latin typeface="Arial" charset="0"/>
              </a:rPr>
              <a:t>Command mode</a:t>
            </a:r>
          </a:p>
          <a:p>
            <a:pPr eaLnBrk="1" hangingPunct="1">
              <a:buFontTx/>
              <a:buChar char="-"/>
            </a:pPr>
            <a:r>
              <a:rPr lang="en-US" smtClean="0">
                <a:latin typeface="Arial" charset="0"/>
              </a:rPr>
              <a:t>X mode</a:t>
            </a:r>
          </a:p>
          <a:p>
            <a:pPr eaLnBrk="1" hangingPunct="1">
              <a:buFontTx/>
              <a:buChar char="-"/>
            </a:pPr>
            <a:r>
              <a:rPr lang="en-US" smtClean="0">
                <a:latin typeface="Arial" charset="0"/>
              </a:rPr>
              <a:t>Edit mode</a:t>
            </a:r>
          </a:p>
          <a:p>
            <a:pPr eaLnBrk="1" hangingPunct="1">
              <a:buFontTx/>
              <a:buChar char="-"/>
            </a:pPr>
            <a:endParaRPr lang="en-US" smtClean="0">
              <a:latin typeface="Arial" charset="0"/>
            </a:endParaRPr>
          </a:p>
          <a:p>
            <a:pPr eaLnBrk="1" hangingPunct="1">
              <a:spcBef>
                <a:spcPct val="0"/>
              </a:spcBef>
            </a:pPr>
            <a:r>
              <a:rPr lang="en-US" smtClean="0">
                <a:latin typeface="Calibri" pitchFamily="34" charset="0"/>
              </a:rPr>
              <a:t>go into insert mode (by either pressing the letter '</a:t>
            </a:r>
            <a:r>
              <a:rPr lang="en-US" b="1" smtClean="0">
                <a:latin typeface="Calibri" pitchFamily="34" charset="0"/>
              </a:rPr>
              <a:t>i</a:t>
            </a:r>
            <a:r>
              <a:rPr lang="en-US" smtClean="0">
                <a:latin typeface="Calibri" pitchFamily="34" charset="0"/>
              </a:rPr>
              <a:t>' or the insert key) </a:t>
            </a:r>
          </a:p>
          <a:p>
            <a:pPr eaLnBrk="1" hangingPunct="1">
              <a:spcBef>
                <a:spcPct val="0"/>
              </a:spcBef>
            </a:pPr>
            <a:r>
              <a:rPr lang="en-US" smtClean="0">
                <a:latin typeface="Calibri" pitchFamily="34" charset="0"/>
              </a:rPr>
              <a:t>delete text to the right of the cursor one character at a time with '</a:t>
            </a:r>
            <a:r>
              <a:rPr lang="en-US" b="1" smtClean="0">
                <a:latin typeface="Calibri" pitchFamily="34" charset="0"/>
              </a:rPr>
              <a:t>x</a:t>
            </a:r>
            <a:r>
              <a:rPr lang="en-US" smtClean="0">
                <a:latin typeface="Calibri" pitchFamily="34" charset="0"/>
              </a:rPr>
              <a:t>' </a:t>
            </a:r>
          </a:p>
          <a:p>
            <a:pPr eaLnBrk="1" hangingPunct="1">
              <a:spcBef>
                <a:spcPct val="0"/>
              </a:spcBef>
            </a:pPr>
            <a:r>
              <a:rPr lang="en-US" smtClean="0">
                <a:latin typeface="Calibri" pitchFamily="34" charset="0"/>
              </a:rPr>
              <a:t>delete text one line at a time by pressing '</a:t>
            </a:r>
            <a:r>
              <a:rPr lang="en-US" b="1" smtClean="0">
                <a:latin typeface="Calibri" pitchFamily="34" charset="0"/>
              </a:rPr>
              <a:t>d</a:t>
            </a:r>
            <a:r>
              <a:rPr lang="en-US" smtClean="0">
                <a:latin typeface="Calibri" pitchFamily="34" charset="0"/>
              </a:rPr>
              <a:t>' twice in quick succession </a:t>
            </a:r>
          </a:p>
          <a:p>
            <a:pPr eaLnBrk="1" hangingPunct="1">
              <a:spcBef>
                <a:spcPct val="0"/>
              </a:spcBef>
            </a:pPr>
            <a:r>
              <a:rPr lang="en-US" smtClean="0">
                <a:latin typeface="Calibri" pitchFamily="34" charset="0"/>
              </a:rPr>
              <a:t>search for text with '</a:t>
            </a:r>
            <a:r>
              <a:rPr lang="en-US" b="1" smtClean="0">
                <a:latin typeface="Calibri" pitchFamily="34" charset="0"/>
              </a:rPr>
              <a:t>/</a:t>
            </a:r>
            <a:r>
              <a:rPr lang="en-US" smtClean="0">
                <a:latin typeface="Calibri" pitchFamily="34" charset="0"/>
              </a:rPr>
              <a:t>' </a:t>
            </a:r>
          </a:p>
          <a:p>
            <a:pPr eaLnBrk="1" hangingPunct="1">
              <a:spcBef>
                <a:spcPct val="0"/>
              </a:spcBef>
            </a:pPr>
            <a:r>
              <a:rPr lang="en-US" smtClean="0">
                <a:latin typeface="Calibri" pitchFamily="34" charset="0"/>
              </a:rPr>
              <a:t>save text to a file (</a:t>
            </a:r>
            <a:r>
              <a:rPr lang="en-US" b="1" smtClean="0">
                <a:latin typeface="Calibri" pitchFamily="34" charset="0"/>
              </a:rPr>
              <a:t>:w</a:t>
            </a:r>
            <a:r>
              <a:rPr lang="en-US" smtClean="0">
                <a:latin typeface="Calibri" pitchFamily="34" charset="0"/>
              </a:rPr>
              <a:t>) and exit vi (</a:t>
            </a:r>
            <a:r>
              <a:rPr lang="en-US" b="1" smtClean="0">
                <a:latin typeface="Calibri" pitchFamily="34" charset="0"/>
              </a:rPr>
              <a:t>:q</a:t>
            </a:r>
            <a:r>
              <a:rPr lang="en-US" smtClean="0">
                <a:latin typeface="Calibri" pitchFamily="34" charset="0"/>
              </a:rPr>
              <a:t> or </a:t>
            </a:r>
            <a:r>
              <a:rPr lang="en-US" b="1" smtClean="0">
                <a:latin typeface="Calibri" pitchFamily="34" charset="0"/>
              </a:rPr>
              <a:t>:q!</a:t>
            </a:r>
            <a:r>
              <a:rPr lang="en-US" smtClean="0">
                <a:latin typeface="Calibri" pitchFamily="34" charset="0"/>
              </a:rPr>
              <a:t> if you don't mind losing changes). </a:t>
            </a:r>
          </a:p>
          <a:p>
            <a:pPr eaLnBrk="1" hangingPunct="1">
              <a:buFontTx/>
              <a:buChar char="-"/>
            </a:pPr>
            <a:endParaRPr lang="en-US" smtClean="0">
              <a:latin typeface="Arial" charset="0"/>
            </a:endParaRPr>
          </a:p>
          <a:p>
            <a:pPr eaLnBrk="1" hangingPunct="1">
              <a:buFontTx/>
              <a:buChar char="-"/>
            </a:pPr>
            <a:r>
              <a:rPr lang="en-US" smtClean="0">
                <a:latin typeface="Arial" charset="0"/>
              </a:rPr>
              <a:t>“Exc” key will take you to the command mode.</a:t>
            </a:r>
          </a:p>
          <a:p>
            <a:pPr lvl="1" eaLnBrk="1" hangingPunct="1">
              <a:buFontTx/>
              <a:buChar char="-"/>
            </a:pPr>
            <a:r>
              <a:rPr lang="en-US" smtClean="0">
                <a:latin typeface="Arial" charset="0"/>
              </a:rPr>
              <a:t>I – Insert</a:t>
            </a:r>
          </a:p>
          <a:p>
            <a:pPr lvl="1" eaLnBrk="1" hangingPunct="1">
              <a:buFontTx/>
              <a:buChar char="-"/>
            </a:pPr>
            <a:r>
              <a:rPr lang="en-US" smtClean="0">
                <a:latin typeface="Arial" charset="0"/>
              </a:rPr>
              <a:t>Esc</a:t>
            </a:r>
          </a:p>
          <a:p>
            <a:pPr lvl="1" eaLnBrk="1" hangingPunct="1">
              <a:buFontTx/>
              <a:buChar char="-"/>
            </a:pPr>
            <a:r>
              <a:rPr lang="en-US" smtClean="0">
                <a:latin typeface="Arial" charset="0"/>
              </a:rPr>
              <a:t>Shift “:”  and  “wq” – write my changes and quit</a:t>
            </a:r>
          </a:p>
          <a:p>
            <a:pPr lvl="1" eaLnBrk="1" hangingPunct="1">
              <a:buFontTx/>
              <a:buChar char="-"/>
            </a:pPr>
            <a:r>
              <a:rPr lang="en-US" smtClean="0">
                <a:latin typeface="Arial" charset="0"/>
              </a:rPr>
              <a:t>“dd” delete line of text</a:t>
            </a:r>
          </a:p>
          <a:p>
            <a:pPr lvl="1" eaLnBrk="1" hangingPunct="1">
              <a:buFontTx/>
              <a:buChar char="-"/>
            </a:pPr>
            <a:r>
              <a:rPr lang="en-US" smtClean="0">
                <a:latin typeface="Arial" charset="0"/>
              </a:rPr>
              <a:t>“cat” prints file to the screen</a:t>
            </a:r>
          </a:p>
          <a:p>
            <a:pPr eaLnBrk="1" hangingPunct="1">
              <a:spcBef>
                <a:spcPct val="0"/>
              </a:spcBef>
            </a:pPr>
            <a:r>
              <a:rPr lang="en-US" b="1" smtClean="0">
                <a:latin typeface="Calibri" pitchFamily="34" charset="0"/>
              </a:rPr>
              <a:t>Say that again.</a:t>
            </a:r>
            <a:r>
              <a:rPr lang="en-US" smtClean="0">
                <a:latin typeface="Calibri" pitchFamily="34" charset="0"/>
              </a:rPr>
              <a:t/>
            </a:r>
            <a:br>
              <a:rPr lang="en-US" smtClean="0">
                <a:latin typeface="Calibri" pitchFamily="34" charset="0"/>
              </a:rPr>
            </a:br>
            <a:r>
              <a:rPr lang="en-US" smtClean="0">
                <a:latin typeface="Calibri" pitchFamily="34" charset="0"/>
              </a:rPr>
              <a:t>You can have a command repeated a number of times by first typing in the amount of times that you want the command to occur so to delete a seven lettered word just type '</a:t>
            </a:r>
            <a:r>
              <a:rPr lang="en-US" b="1" smtClean="0">
                <a:latin typeface="Calibri" pitchFamily="34" charset="0"/>
              </a:rPr>
              <a:t>7x</a:t>
            </a:r>
            <a:r>
              <a:rPr lang="en-US" smtClean="0">
                <a:latin typeface="Calibri" pitchFamily="34" charset="0"/>
              </a:rPr>
              <a:t>'.</a:t>
            </a:r>
            <a:br>
              <a:rPr lang="en-US" smtClean="0">
                <a:latin typeface="Calibri" pitchFamily="34" charset="0"/>
              </a:rPr>
            </a:br>
            <a:r>
              <a:rPr lang="en-US" smtClean="0">
                <a:latin typeface="Calibri" pitchFamily="34" charset="0"/>
              </a:rPr>
              <a:t>You might wonder about the above line '</a:t>
            </a:r>
            <a:r>
              <a:rPr lang="en-US" i="1" smtClean="0">
                <a:latin typeface="Calibri" pitchFamily="34" charset="0"/>
              </a:rPr>
              <a:t>delete text to the right of the cursor</a:t>
            </a:r>
            <a:r>
              <a:rPr lang="en-US" smtClean="0">
                <a:latin typeface="Calibri" pitchFamily="34" charset="0"/>
              </a:rPr>
              <a:t>' - is this excess pedantry or is it leading on to something useful?</a:t>
            </a:r>
            <a:br>
              <a:rPr lang="en-US" smtClean="0">
                <a:latin typeface="Calibri" pitchFamily="34" charset="0"/>
              </a:rPr>
            </a:br>
            <a:r>
              <a:rPr lang="en-US" smtClean="0">
                <a:latin typeface="Calibri" pitchFamily="34" charset="0"/>
              </a:rPr>
              <a:t>The latter applies; pressing '</a:t>
            </a:r>
            <a:r>
              <a:rPr lang="en-US" b="1" smtClean="0">
                <a:latin typeface="Calibri" pitchFamily="34" charset="0"/>
              </a:rPr>
              <a:t>X</a:t>
            </a:r>
            <a:r>
              <a:rPr lang="en-US" smtClean="0">
                <a:latin typeface="Calibri" pitchFamily="34" charset="0"/>
              </a:rPr>
              <a:t>' deletes the character immediately to the left of the cursor and typing </a:t>
            </a:r>
            <a:r>
              <a:rPr lang="en-US" b="1" smtClean="0">
                <a:latin typeface="Calibri" pitchFamily="34" charset="0"/>
              </a:rPr>
              <a:t>7X</a:t>
            </a:r>
            <a:r>
              <a:rPr lang="en-US" smtClean="0">
                <a:latin typeface="Calibri" pitchFamily="34" charset="0"/>
              </a:rPr>
              <a:t>, for example, deletes any seven characters that are immediately to the left of the cursor.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So what happens if you are at the end of a 21 character line and you type '</a:t>
            </a:r>
            <a:r>
              <a:rPr lang="en-US" b="1" smtClean="0">
                <a:latin typeface="Calibri" pitchFamily="34" charset="0"/>
              </a:rPr>
              <a:t>30X</a:t>
            </a:r>
            <a:r>
              <a:rPr lang="en-US" smtClean="0">
                <a:latin typeface="Calibri" pitchFamily="34" charset="0"/>
              </a:rPr>
              <a:t>' - do nine charaters of the preceding line get deleted?</a:t>
            </a:r>
            <a:br>
              <a:rPr lang="en-US" smtClean="0">
                <a:latin typeface="Calibri" pitchFamily="34" charset="0"/>
              </a:rPr>
            </a:br>
            <a:r>
              <a:rPr lang="en-US" smtClean="0">
                <a:latin typeface="Calibri" pitchFamily="34" charset="0"/>
              </a:rPr>
              <a:t>No, the above line will remain intact but any the text to the left of the cursor will indeed get deleted.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You can, if you want to, repeat a command just once; by pressing '</a:t>
            </a:r>
            <a:r>
              <a:rPr lang="en-US" b="1" smtClean="0">
                <a:latin typeface="Calibri" pitchFamily="34" charset="0"/>
              </a:rPr>
              <a:t>.</a:t>
            </a:r>
            <a:r>
              <a:rPr lang="en-US" smtClean="0">
                <a:latin typeface="Calibri" pitchFamily="34" charset="0"/>
              </a:rPr>
              <a:t>', this I suppose could be called the 'redo' button; it has a counterpart ('</a:t>
            </a:r>
            <a:r>
              <a:rPr lang="en-US" b="1" smtClean="0">
                <a:latin typeface="Calibri" pitchFamily="34" charset="0"/>
              </a:rPr>
              <a:t>u</a:t>
            </a:r>
            <a:r>
              <a:rPr lang="en-US" smtClean="0">
                <a:latin typeface="Calibri" pitchFamily="34" charset="0"/>
              </a:rPr>
              <a:t>') which will undo the last change.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There's more than one way...to delete a word.</a:t>
            </a:r>
            <a:r>
              <a:rPr lang="en-US" smtClean="0">
                <a:latin typeface="Calibri" pitchFamily="34" charset="0"/>
              </a:rPr>
              <a:t/>
            </a:r>
            <a:br>
              <a:rPr lang="en-US" smtClean="0">
                <a:latin typeface="Calibri" pitchFamily="34" charset="0"/>
              </a:rPr>
            </a:br>
            <a:r>
              <a:rPr lang="en-US" smtClean="0">
                <a:latin typeface="Calibri" pitchFamily="34" charset="0"/>
              </a:rPr>
              <a:t>Now, just to get back to deleting words. I mentioned that you could use '</a:t>
            </a:r>
            <a:r>
              <a:rPr lang="en-US" b="1" smtClean="0">
                <a:latin typeface="Calibri" pitchFamily="34" charset="0"/>
              </a:rPr>
              <a:t>7x</a:t>
            </a:r>
            <a:r>
              <a:rPr lang="en-US" smtClean="0">
                <a:latin typeface="Calibri" pitchFamily="34" charset="0"/>
              </a:rPr>
              <a:t>' to delete a seven lettered word. That's all well and good if you don't mind counting off the number of letters in whatever word it is that you want to delete. There's a better way to do this (there's always a better way).</a:t>
            </a:r>
            <a:br>
              <a:rPr lang="en-US" smtClean="0">
                <a:latin typeface="Calibri" pitchFamily="34" charset="0"/>
              </a:rPr>
            </a:br>
            <a:r>
              <a:rPr lang="en-US" smtClean="0">
                <a:latin typeface="Calibri" pitchFamily="34" charset="0"/>
              </a:rPr>
              <a:t>You can delete words with '</a:t>
            </a:r>
            <a:r>
              <a:rPr lang="en-US" b="1" smtClean="0">
                <a:latin typeface="Calibri" pitchFamily="34" charset="0"/>
              </a:rPr>
              <a:t>dw</a:t>
            </a:r>
            <a:r>
              <a:rPr lang="en-US" smtClean="0">
                <a:latin typeface="Calibri" pitchFamily="34" charset="0"/>
              </a:rPr>
              <a:t>' and '</a:t>
            </a:r>
            <a:r>
              <a:rPr lang="en-US" b="1" smtClean="0">
                <a:latin typeface="Calibri" pitchFamily="34" charset="0"/>
              </a:rPr>
              <a:t>db</a:t>
            </a:r>
            <a:r>
              <a:rPr lang="en-US" smtClean="0">
                <a:latin typeface="Calibri" pitchFamily="34" charset="0"/>
              </a:rPr>
              <a:t>'; use '</a:t>
            </a:r>
            <a:r>
              <a:rPr lang="en-US" b="1" smtClean="0">
                <a:latin typeface="Calibri" pitchFamily="34" charset="0"/>
              </a:rPr>
              <a:t>dw</a:t>
            </a:r>
            <a:r>
              <a:rPr lang="en-US" smtClean="0">
                <a:latin typeface="Calibri" pitchFamily="34" charset="0"/>
              </a:rPr>
              <a:t>' for deleting words to the right of the cursor and '</a:t>
            </a:r>
            <a:r>
              <a:rPr lang="en-US" b="1" smtClean="0">
                <a:latin typeface="Calibri" pitchFamily="34" charset="0"/>
              </a:rPr>
              <a:t>db</a:t>
            </a:r>
            <a:r>
              <a:rPr lang="en-US" smtClean="0">
                <a:latin typeface="Calibri" pitchFamily="34" charset="0"/>
              </a:rPr>
              <a:t>' for deleting words to the left - and if you want to delete seven words then use '</a:t>
            </a:r>
            <a:r>
              <a:rPr lang="en-US" b="1" smtClean="0">
                <a:latin typeface="Calibri" pitchFamily="34" charset="0"/>
              </a:rPr>
              <a:t>7dw</a:t>
            </a:r>
            <a:r>
              <a:rPr lang="en-US" smtClean="0">
                <a:latin typeface="Calibri" pitchFamily="34" charset="0"/>
              </a:rPr>
              <a:t>'.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Moving the cursor.</a:t>
            </a:r>
            <a:r>
              <a:rPr lang="en-US" smtClean="0">
                <a:latin typeface="Calibri" pitchFamily="34" charset="0"/>
              </a:rPr>
              <a:t/>
            </a:r>
            <a:br>
              <a:rPr lang="en-US" smtClean="0">
                <a:latin typeface="Calibri" pitchFamily="34" charset="0"/>
              </a:rPr>
            </a:br>
            <a:r>
              <a:rPr lang="en-US" smtClean="0">
                <a:latin typeface="Calibri" pitchFamily="34" charset="0"/>
              </a:rPr>
              <a:t>This moves on (hur, hur) rather nicely to the next thing that I want to get to - moving the cursor around. Obviously you can use the cursor keys but there are other ways of doing it.</a:t>
            </a:r>
            <a:br>
              <a:rPr lang="en-US" smtClean="0">
                <a:latin typeface="Calibri" pitchFamily="34" charset="0"/>
              </a:rPr>
            </a:br>
            <a:r>
              <a:rPr lang="en-US" smtClean="0">
                <a:latin typeface="Calibri" pitchFamily="34" charset="0"/>
              </a:rPr>
              <a:t>For example, if you want to move to the start of the previous sentence use '</a:t>
            </a:r>
            <a:r>
              <a:rPr lang="en-US" b="1" smtClean="0">
                <a:latin typeface="Calibri" pitchFamily="34" charset="0"/>
              </a:rPr>
              <a:t>(</a:t>
            </a:r>
            <a:r>
              <a:rPr lang="en-US" smtClean="0">
                <a:latin typeface="Calibri" pitchFamily="34" charset="0"/>
              </a:rPr>
              <a:t>', if you want to move on to the next one then press '</a:t>
            </a:r>
            <a:r>
              <a:rPr lang="en-US" b="1" smtClean="0">
                <a:latin typeface="Calibri" pitchFamily="34" charset="0"/>
              </a:rPr>
              <a:t>)</a:t>
            </a:r>
            <a:r>
              <a:rPr lang="en-US" smtClean="0">
                <a:latin typeface="Calibri" pitchFamily="34" charset="0"/>
              </a:rPr>
              <a:t>'. You can go squiggly if you want to move around one paragraph at a time and use '</a:t>
            </a:r>
            <a:r>
              <a:rPr lang="en-US" b="1" smtClean="0">
                <a:latin typeface="Calibri" pitchFamily="34" charset="0"/>
              </a:rPr>
              <a:t>{</a:t>
            </a:r>
            <a:r>
              <a:rPr lang="en-US" smtClean="0">
                <a:latin typeface="Calibri" pitchFamily="34" charset="0"/>
              </a:rPr>
              <a:t>' or '</a:t>
            </a:r>
            <a:r>
              <a:rPr lang="en-US" b="1" smtClean="0">
                <a:latin typeface="Calibri" pitchFamily="34" charset="0"/>
              </a:rPr>
              <a:t>}</a:t>
            </a:r>
            <a:r>
              <a:rPr lang="en-US" smtClean="0">
                <a:latin typeface="Calibri" pitchFamily="34" charset="0"/>
              </a:rPr>
              <a:t>' respectively. If you only want move around by a few words then use '</a:t>
            </a:r>
            <a:r>
              <a:rPr lang="en-US" b="1" smtClean="0">
                <a:latin typeface="Calibri" pitchFamily="34" charset="0"/>
              </a:rPr>
              <a:t>W</a:t>
            </a:r>
            <a:r>
              <a:rPr lang="en-US" smtClean="0">
                <a:latin typeface="Calibri" pitchFamily="34" charset="0"/>
              </a:rPr>
              <a:t>' and '</a:t>
            </a:r>
            <a:r>
              <a:rPr lang="en-US" b="1" smtClean="0">
                <a:latin typeface="Calibri" pitchFamily="34" charset="0"/>
              </a:rPr>
              <a:t>B</a:t>
            </a:r>
            <a:r>
              <a:rPr lang="en-US" smtClean="0">
                <a:latin typeface="Calibri" pitchFamily="34" charset="0"/>
              </a:rPr>
              <a:t>'.</a:t>
            </a:r>
            <a:br>
              <a:rPr lang="en-US" smtClean="0">
                <a:latin typeface="Calibri" pitchFamily="34" charset="0"/>
              </a:rPr>
            </a:br>
            <a:r>
              <a:rPr lang="en-US" smtClean="0">
                <a:latin typeface="Calibri" pitchFamily="34" charset="0"/>
              </a:rPr>
              <a:t>The great thing about all of this is precision.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And I haven't even gotten to the good stuff yet.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Cut &amp; Paste.</a:t>
            </a:r>
            <a:r>
              <a:rPr lang="en-US" smtClean="0">
                <a:latin typeface="Calibri" pitchFamily="34" charset="0"/>
              </a:rPr>
              <a:t/>
            </a:r>
            <a:br>
              <a:rPr lang="en-US" smtClean="0">
                <a:latin typeface="Calibri" pitchFamily="34" charset="0"/>
              </a:rPr>
            </a:br>
            <a:r>
              <a:rPr lang="en-US" smtClean="0">
                <a:latin typeface="Calibri" pitchFamily="34" charset="0"/>
              </a:rPr>
              <a:t>Do you remember about 'dd', and that it deletes lines one at a time? Well here's something nifty that you can do with it and just one other command. Let's say that you have a four line block of text that you want to move (be it source code or whatever). Move the cursor to the first line of that block of text and type '</a:t>
            </a:r>
            <a:r>
              <a:rPr lang="en-US" b="1" smtClean="0">
                <a:latin typeface="Calibri" pitchFamily="34" charset="0"/>
              </a:rPr>
              <a:t>4d</a:t>
            </a:r>
            <a:r>
              <a:rPr lang="en-US" smtClean="0">
                <a:latin typeface="Calibri" pitchFamily="34" charset="0"/>
              </a:rPr>
              <a:t>', then move the cursor to where you want to put the text and type '</a:t>
            </a:r>
            <a:r>
              <a:rPr lang="en-US" b="1" smtClean="0">
                <a:latin typeface="Calibri" pitchFamily="34" charset="0"/>
              </a:rPr>
              <a:t>p</a:t>
            </a:r>
            <a:r>
              <a:rPr lang="en-US" smtClean="0">
                <a:latin typeface="Calibri" pitchFamily="34" charset="0"/>
              </a:rPr>
              <a:t>'. </a:t>
            </a:r>
            <a:br>
              <a:rPr lang="en-US" smtClean="0">
                <a:latin typeface="Calibri" pitchFamily="34" charset="0"/>
              </a:rPr>
            </a:br>
            <a:r>
              <a:rPr lang="en-US" smtClean="0">
                <a:latin typeface="Calibri" pitchFamily="34" charset="0"/>
              </a:rPr>
              <a:t>This will put the text you previously deleted back in, after the cursor. Using '</a:t>
            </a:r>
            <a:r>
              <a:rPr lang="en-US" b="1" smtClean="0">
                <a:latin typeface="Calibri" pitchFamily="34" charset="0"/>
              </a:rPr>
              <a:t>P</a:t>
            </a:r>
            <a:r>
              <a:rPr lang="en-US" smtClean="0">
                <a:latin typeface="Calibri" pitchFamily="34" charset="0"/>
              </a:rPr>
              <a:t>' will insert the deleted text before the cursor. </a:t>
            </a:r>
          </a:p>
          <a:p>
            <a:pPr eaLnBrk="1" hangingPunct="1">
              <a:spcBef>
                <a:spcPct val="0"/>
              </a:spcBef>
            </a:pPr>
            <a:r>
              <a:rPr lang="en-US" b="1" smtClean="0">
                <a:latin typeface="Calibri" pitchFamily="34" charset="0"/>
              </a:rPr>
              <a:t>Copy &amp; Paste.</a:t>
            </a:r>
            <a:r>
              <a:rPr lang="en-US" smtClean="0">
                <a:latin typeface="Calibri" pitchFamily="34" charset="0"/>
              </a:rPr>
              <a:t/>
            </a:r>
            <a:br>
              <a:rPr lang="en-US" smtClean="0">
                <a:latin typeface="Calibri" pitchFamily="34" charset="0"/>
              </a:rPr>
            </a:br>
            <a:r>
              <a:rPr lang="en-US" smtClean="0">
                <a:latin typeface="Calibri" pitchFamily="34" charset="0"/>
              </a:rPr>
              <a:t>So now you know how to cut and paste text in vi.</a:t>
            </a:r>
            <a:br>
              <a:rPr lang="en-US" smtClean="0">
                <a:latin typeface="Calibri" pitchFamily="34" charset="0"/>
              </a:rPr>
            </a:br>
            <a:r>
              <a:rPr lang="en-US" smtClean="0">
                <a:latin typeface="Calibri" pitchFamily="34" charset="0"/>
              </a:rPr>
              <a:t>The next thing to learn is how to copy and paste text and there really isn't anything to it at all; instead of putting text into the memory buffer by deleting it text needs to be put there without deleting it. This is done by yanking the text.</a:t>
            </a:r>
            <a:br>
              <a:rPr lang="en-US" smtClean="0">
                <a:latin typeface="Calibri" pitchFamily="34" charset="0"/>
              </a:rPr>
            </a:br>
            <a:r>
              <a:rPr lang="en-US" smtClean="0">
                <a:latin typeface="Calibri" pitchFamily="34" charset="0"/>
              </a:rPr>
              <a:t>If you want to yank four lines of text into the buffer, move the cursor to the first line of that block of text and type '</a:t>
            </a:r>
            <a:r>
              <a:rPr lang="en-US" b="1" smtClean="0">
                <a:latin typeface="Calibri" pitchFamily="34" charset="0"/>
              </a:rPr>
              <a:t>4Y</a:t>
            </a:r>
            <a:r>
              <a:rPr lang="en-US" smtClean="0">
                <a:latin typeface="Calibri" pitchFamily="34" charset="0"/>
              </a:rPr>
              <a:t>'. You can then use '</a:t>
            </a:r>
            <a:r>
              <a:rPr lang="en-US" b="1" smtClean="0">
                <a:latin typeface="Calibri" pitchFamily="34" charset="0"/>
              </a:rPr>
              <a:t>p</a:t>
            </a:r>
            <a:r>
              <a:rPr lang="en-US" smtClean="0">
                <a:latin typeface="Calibri" pitchFamily="34" charset="0"/>
              </a:rPr>
              <a:t>' or '</a:t>
            </a:r>
            <a:r>
              <a:rPr lang="en-US" b="1" smtClean="0">
                <a:latin typeface="Calibri" pitchFamily="34" charset="0"/>
              </a:rPr>
              <a:t>P</a:t>
            </a:r>
            <a:r>
              <a:rPr lang="en-US" smtClean="0">
                <a:latin typeface="Calibri" pitchFamily="34" charset="0"/>
              </a:rPr>
              <a:t>' to place a copy of that text elsewhere.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Other ways to change text.</a:t>
            </a:r>
            <a:r>
              <a:rPr lang="en-US" smtClean="0">
                <a:latin typeface="Calibri" pitchFamily="34" charset="0"/>
              </a:rPr>
              <a:t/>
            </a:r>
            <a:br>
              <a:rPr lang="en-US" smtClean="0">
                <a:latin typeface="Calibri" pitchFamily="34" charset="0"/>
              </a:rPr>
            </a:br>
            <a:r>
              <a:rPr lang="en-US" smtClean="0">
                <a:latin typeface="Calibri" pitchFamily="34" charset="0"/>
              </a:rPr>
              <a:t>There are a few other ways that you can use to edit text. If, for example, you have typed in 'ilug' where you meant 'ILUG' you can either press '</a:t>
            </a:r>
            <a:r>
              <a:rPr lang="en-US" b="1" smtClean="0">
                <a:latin typeface="Calibri" pitchFamily="34" charset="0"/>
              </a:rPr>
              <a:t>R</a:t>
            </a:r>
            <a:r>
              <a:rPr lang="en-US" smtClean="0">
                <a:latin typeface="Calibri" pitchFamily="34" charset="0"/>
              </a:rPr>
              <a:t>' with the cursor at the start of 'ilug', type the abbreviation in with caps lock on and press ESC to get out of replace mode. Or you can do it quickly by positioning the cursor and then typing '</a:t>
            </a:r>
            <a:r>
              <a:rPr lang="en-US" b="1" smtClean="0">
                <a:latin typeface="Calibri" pitchFamily="34" charset="0"/>
              </a:rPr>
              <a:t>4~</a:t>
            </a:r>
            <a:r>
              <a:rPr lang="en-US" smtClean="0">
                <a:latin typeface="Calibri" pitchFamily="34" charset="0"/>
              </a:rPr>
              <a:t>'. </a:t>
            </a:r>
            <a:br>
              <a:rPr lang="en-US" smtClean="0">
                <a:latin typeface="Calibri" pitchFamily="34" charset="0"/>
              </a:rPr>
            </a:br>
            <a:r>
              <a:rPr lang="en-US" smtClean="0">
                <a:latin typeface="Calibri" pitchFamily="34" charset="0"/>
              </a:rPr>
              <a:t>And if you want to delete to the end of a line '</a:t>
            </a:r>
            <a:r>
              <a:rPr lang="en-US" b="1" smtClean="0">
                <a:latin typeface="Calibri" pitchFamily="34" charset="0"/>
              </a:rPr>
              <a:t>D</a:t>
            </a:r>
            <a:r>
              <a:rPr lang="en-US" smtClean="0">
                <a:latin typeface="Calibri" pitchFamily="34" charset="0"/>
              </a:rPr>
              <a:t>' will work just fine. </a:t>
            </a:r>
          </a:p>
          <a:p>
            <a:pPr eaLnBrk="1" hangingPunct="1">
              <a:spcBef>
                <a:spcPct val="0"/>
              </a:spcBef>
            </a:pPr>
            <a:r>
              <a:rPr lang="en-US" b="1" smtClean="0">
                <a:latin typeface="Calibri" pitchFamily="34" charset="0"/>
              </a:rPr>
              <a:t>Windows.</a:t>
            </a:r>
            <a:r>
              <a:rPr lang="en-US" smtClean="0">
                <a:latin typeface="Calibri" pitchFamily="34" charset="0"/>
              </a:rPr>
              <a:t/>
            </a:r>
            <a:br>
              <a:rPr lang="en-US" smtClean="0">
                <a:latin typeface="Calibri" pitchFamily="34" charset="0"/>
              </a:rPr>
            </a:br>
            <a:r>
              <a:rPr lang="en-US" smtClean="0">
                <a:latin typeface="Calibri" pitchFamily="34" charset="0"/>
              </a:rPr>
              <a:t>Sometimes it can be quite handy to have more than one file open in vi at the same time - specifications in one 'window' and the source code in another for example.</a:t>
            </a:r>
            <a:br>
              <a:rPr lang="en-US" smtClean="0">
                <a:latin typeface="Calibri" pitchFamily="34" charset="0"/>
              </a:rPr>
            </a:br>
            <a:r>
              <a:rPr lang="en-US" smtClean="0">
                <a:latin typeface="Calibri" pitchFamily="34" charset="0"/>
              </a:rPr>
              <a:t>To do this you need to have one file open first and then press </a:t>
            </a:r>
            <a:r>
              <a:rPr lang="en-US" b="1" smtClean="0">
                <a:latin typeface="Calibri" pitchFamily="34" charset="0"/>
              </a:rPr>
              <a:t>Ctrl &amp; w</a:t>
            </a:r>
            <a:r>
              <a:rPr lang="en-US" smtClean="0">
                <a:latin typeface="Calibri" pitchFamily="34" charset="0"/>
              </a:rPr>
              <a:t> (the control and 'w' keys at the same time) followed by '</a:t>
            </a:r>
            <a:r>
              <a:rPr lang="en-US" b="1" smtClean="0">
                <a:latin typeface="Calibri" pitchFamily="34" charset="0"/>
              </a:rPr>
              <a:t>n</a:t>
            </a:r>
            <a:r>
              <a:rPr lang="en-US" smtClean="0">
                <a:latin typeface="Calibri" pitchFamily="34" charset="0"/>
              </a:rPr>
              <a:t>'. This will result in a new window created at the top of the screen, with the screen divided equally between the two windows.</a:t>
            </a:r>
            <a:br>
              <a:rPr lang="en-US" smtClean="0">
                <a:latin typeface="Calibri" pitchFamily="34" charset="0"/>
              </a:rPr>
            </a:br>
            <a:r>
              <a:rPr lang="en-US" smtClean="0">
                <a:latin typeface="Calibri" pitchFamily="34" charset="0"/>
              </a:rPr>
              <a:t>To edit a file in this new window you need to type '</a:t>
            </a:r>
            <a:r>
              <a:rPr lang="en-US" b="1" smtClean="0">
                <a:latin typeface="Calibri" pitchFamily="34" charset="0"/>
              </a:rPr>
              <a:t>:e</a:t>
            </a:r>
            <a:r>
              <a:rPr lang="en-US" smtClean="0">
                <a:latin typeface="Calibri" pitchFamily="34" charset="0"/>
              </a:rPr>
              <a:t>' followed by the name of the file. You can keep on doing this until you have as many files open as is needed.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Moving between the windows is fairly simple. Press Ctrl &amp; w first to let vi know that you want to do something about the windows and then press:</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t</a:t>
            </a:r>
            <a:r>
              <a:rPr lang="en-US" smtClean="0">
                <a:latin typeface="Calibri" pitchFamily="34" charset="0"/>
              </a:rPr>
              <a:t> if you want to move to the top one </a:t>
            </a:r>
          </a:p>
          <a:p>
            <a:pPr eaLnBrk="1" hangingPunct="1">
              <a:spcBef>
                <a:spcPct val="0"/>
              </a:spcBef>
            </a:pPr>
            <a:r>
              <a:rPr lang="en-US" b="1" smtClean="0">
                <a:latin typeface="Calibri" pitchFamily="34" charset="0"/>
              </a:rPr>
              <a:t>b</a:t>
            </a:r>
            <a:r>
              <a:rPr lang="en-US" smtClean="0">
                <a:latin typeface="Calibri" pitchFamily="34" charset="0"/>
              </a:rPr>
              <a:t> if you want to move to the bottom window </a:t>
            </a:r>
          </a:p>
          <a:p>
            <a:pPr eaLnBrk="1" hangingPunct="1">
              <a:spcBef>
                <a:spcPct val="0"/>
              </a:spcBef>
            </a:pPr>
            <a:r>
              <a:rPr lang="en-US" smtClean="0">
                <a:latin typeface="Calibri" pitchFamily="34" charset="0"/>
              </a:rPr>
              <a:t>Up arrow or down arrow to move to a window in the middle, you can also use '</a:t>
            </a:r>
            <a:r>
              <a:rPr lang="en-US" b="1" smtClean="0">
                <a:latin typeface="Calibri" pitchFamily="34" charset="0"/>
              </a:rPr>
              <a:t>j</a:t>
            </a:r>
            <a:r>
              <a:rPr lang="en-US" smtClean="0">
                <a:latin typeface="Calibri" pitchFamily="34" charset="0"/>
              </a:rPr>
              <a:t>' or '</a:t>
            </a:r>
            <a:r>
              <a:rPr lang="en-US" b="1" smtClean="0">
                <a:latin typeface="Calibri" pitchFamily="34" charset="0"/>
              </a:rPr>
              <a:t>k</a:t>
            </a:r>
            <a:r>
              <a:rPr lang="en-US" smtClean="0">
                <a:latin typeface="Calibri" pitchFamily="34" charset="0"/>
              </a:rPr>
              <a:t>' if you don't have any arrow keys for some reason. </a:t>
            </a:r>
          </a:p>
          <a:p>
            <a:pPr eaLnBrk="1" hangingPunct="1">
              <a:spcBef>
                <a:spcPct val="0"/>
              </a:spcBef>
            </a:pPr>
            <a:r>
              <a:rPr lang="en-US" smtClean="0">
                <a:latin typeface="Calibri" pitchFamily="34" charset="0"/>
              </a:rPr>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Typing '</a:t>
            </a:r>
            <a:r>
              <a:rPr lang="en-US" b="1" smtClean="0">
                <a:latin typeface="Calibri" pitchFamily="34" charset="0"/>
              </a:rPr>
              <a:t>:q</a:t>
            </a:r>
            <a:r>
              <a:rPr lang="en-US" smtClean="0">
                <a:latin typeface="Calibri" pitchFamily="34" charset="0"/>
              </a:rPr>
              <a:t>' will close the window that the cursor is in, if you want to close all other windows then press '</a:t>
            </a:r>
            <a:r>
              <a:rPr lang="en-US" b="1" smtClean="0">
                <a:latin typeface="Calibri" pitchFamily="34" charset="0"/>
              </a:rPr>
              <a:t>Ctrl &amp; w</a:t>
            </a:r>
            <a:r>
              <a:rPr lang="en-US" smtClean="0">
                <a:latin typeface="Calibri" pitchFamily="34" charset="0"/>
              </a:rPr>
              <a:t>' followed by '</a:t>
            </a:r>
            <a:r>
              <a:rPr lang="en-US" b="1" smtClean="0">
                <a:latin typeface="Calibri" pitchFamily="34" charset="0"/>
              </a:rPr>
              <a:t>o</a:t>
            </a:r>
            <a:r>
              <a:rPr lang="en-US" smtClean="0">
                <a:latin typeface="Calibri" pitchFamily="34" charset="0"/>
              </a:rPr>
              <a:t>'. </a:t>
            </a:r>
            <a:br>
              <a:rPr lang="en-US" smtClean="0">
                <a:latin typeface="Calibri" pitchFamily="34" charset="0"/>
              </a:rPr>
            </a:br>
            <a:r>
              <a:rPr lang="en-US" smtClean="0">
                <a:latin typeface="Calibri" pitchFamily="34" charset="0"/>
              </a:rPr>
              <a:t/>
            </a:r>
            <a:br>
              <a:rPr lang="en-US" smtClean="0">
                <a:latin typeface="Calibri" pitchFamily="34" charset="0"/>
              </a:rPr>
            </a:br>
            <a:r>
              <a:rPr lang="en-US" smtClean="0">
                <a:latin typeface="Calibri" pitchFamily="34" charset="0"/>
              </a:rPr>
              <a:t/>
            </a:r>
            <a:br>
              <a:rPr lang="en-US" smtClean="0">
                <a:latin typeface="Calibri" pitchFamily="34" charset="0"/>
              </a:rPr>
            </a:br>
            <a:r>
              <a:rPr lang="en-US" smtClean="0">
                <a:latin typeface="Calibri" pitchFamily="34" charset="0"/>
              </a:rPr>
              <a:t/>
            </a:r>
            <a:br>
              <a:rPr lang="en-US" smtClean="0">
                <a:latin typeface="Calibri" pitchFamily="34" charset="0"/>
              </a:rPr>
            </a:br>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C838D-8AD7-4E93-9F4C-0BF8B5E058A1}" type="slidenum">
              <a:rPr lang="en-US"/>
              <a:pPr/>
              <a:t>19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5E361-E90B-4455-9CA9-B1990B1057D7}" type="slidenum">
              <a:rPr lang="en-US"/>
              <a:pPr/>
              <a:t>27</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fld id="{0B414121-AF92-44CD-B733-E13C9E51DAFC}"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6" name="Slide Number Placeholder 5"/>
          <p:cNvSpPr>
            <a:spLocks noGrp="1"/>
          </p:cNvSpPr>
          <p:nvPr>
            <p:ph type="sldNum" sz="quarter" idx="12"/>
          </p:nvPr>
        </p:nvSpPr>
        <p:spPr/>
        <p:txBody>
          <a:bodyPr/>
          <a:lstStyle>
            <a:lvl1pPr>
              <a:defRPr/>
            </a:lvl1pPr>
          </a:lstStyle>
          <a:p>
            <a:fld id="{29746A35-CF3F-4952-9B03-98948BD2B2D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6" name="Slide Number Placeholder 5"/>
          <p:cNvSpPr>
            <a:spLocks noGrp="1"/>
          </p:cNvSpPr>
          <p:nvPr>
            <p:ph type="sldNum" sz="quarter" idx="12"/>
          </p:nvPr>
        </p:nvSpPr>
        <p:spPr/>
        <p:txBody>
          <a:bodyPr/>
          <a:lstStyle>
            <a:lvl1pPr>
              <a:defRPr/>
            </a:lvl1pPr>
          </a:lstStyle>
          <a:p>
            <a:fld id="{66CC14E8-FFF3-4E2C-AA8F-0EA513A36F53}"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568325"/>
            <a:ext cx="7805737" cy="11445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513" y="1906588"/>
            <a:ext cx="3825875"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906588"/>
            <a:ext cx="3827462"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fld id="{1BB1A193-6ECF-4DEF-8A2D-E222FB62E70F}"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6" name="Slide Number Placeholder 5"/>
          <p:cNvSpPr>
            <a:spLocks noGrp="1"/>
          </p:cNvSpPr>
          <p:nvPr>
            <p:ph type="sldNum" sz="quarter" idx="12"/>
          </p:nvPr>
        </p:nvSpPr>
        <p:spPr/>
        <p:txBody>
          <a:bodyPr/>
          <a:lstStyle>
            <a:lvl1pPr>
              <a:defRPr/>
            </a:lvl1pPr>
          </a:lstStyle>
          <a:p>
            <a:fld id="{39B0E6BF-4D41-483E-BBEF-9D2326686F87}"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7" name="Slide Number Placeholder 6"/>
          <p:cNvSpPr>
            <a:spLocks noGrp="1"/>
          </p:cNvSpPr>
          <p:nvPr>
            <p:ph type="sldNum" sz="quarter" idx="12"/>
          </p:nvPr>
        </p:nvSpPr>
        <p:spPr/>
        <p:txBody>
          <a:bodyPr/>
          <a:lstStyle>
            <a:lvl1pPr>
              <a:defRPr/>
            </a:lvl1pPr>
          </a:lstStyle>
          <a:p>
            <a:fld id="{F19D2809-3E8B-4B13-B28D-FE0E105660D4}"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9" name="Slide Number Placeholder 8"/>
          <p:cNvSpPr>
            <a:spLocks noGrp="1"/>
          </p:cNvSpPr>
          <p:nvPr>
            <p:ph type="sldNum" sz="quarter" idx="12"/>
          </p:nvPr>
        </p:nvSpPr>
        <p:spPr/>
        <p:txBody>
          <a:bodyPr/>
          <a:lstStyle>
            <a:lvl1pPr>
              <a:defRPr/>
            </a:lvl1pPr>
          </a:lstStyle>
          <a:p>
            <a:fld id="{0C9B48AA-3E51-42CA-AEFF-09F0C681A250}"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5" name="Slide Number Placeholder 4"/>
          <p:cNvSpPr>
            <a:spLocks noGrp="1"/>
          </p:cNvSpPr>
          <p:nvPr>
            <p:ph type="sldNum" sz="quarter" idx="12"/>
          </p:nvPr>
        </p:nvSpPr>
        <p:spPr/>
        <p:txBody>
          <a:bodyPr/>
          <a:lstStyle>
            <a:lvl1pPr>
              <a:defRPr/>
            </a:lvl1pPr>
          </a:lstStyle>
          <a:p>
            <a:fld id="{CA8C444D-5C04-486E-9AD1-C6335DDC36B9}"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4" name="Slide Number Placeholder 3"/>
          <p:cNvSpPr>
            <a:spLocks noGrp="1"/>
          </p:cNvSpPr>
          <p:nvPr>
            <p:ph type="sldNum" sz="quarter" idx="12"/>
          </p:nvPr>
        </p:nvSpPr>
        <p:spPr/>
        <p:txBody>
          <a:bodyPr/>
          <a:lstStyle>
            <a:lvl1pPr>
              <a:defRPr/>
            </a:lvl1pPr>
          </a:lstStyle>
          <a:p>
            <a:fld id="{AAF02F1F-5B70-4E0A-B6F9-C966491F2185}"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7" name="Slide Number Placeholder 6"/>
          <p:cNvSpPr>
            <a:spLocks noGrp="1"/>
          </p:cNvSpPr>
          <p:nvPr>
            <p:ph type="sldNum" sz="quarter" idx="12"/>
          </p:nvPr>
        </p:nvSpPr>
        <p:spPr/>
        <p:txBody>
          <a:bodyPr/>
          <a:lstStyle>
            <a:lvl1pPr>
              <a:defRPr/>
            </a:lvl1pPr>
          </a:lstStyle>
          <a:p>
            <a:fld id="{E09A0609-53B8-4A5D-A759-4A2EF600320C}"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smtClean="0"/>
              <a:t>http://www.cs.ucr.edu/~weesan/cs183/</a:t>
            </a:r>
            <a:endParaRPr lang="en-US" altLang="en-US"/>
          </a:p>
        </p:txBody>
      </p:sp>
      <p:sp>
        <p:nvSpPr>
          <p:cNvPr id="7" name="Slide Number Placeholder 6"/>
          <p:cNvSpPr>
            <a:spLocks noGrp="1"/>
          </p:cNvSpPr>
          <p:nvPr>
            <p:ph type="sldNum" sz="quarter" idx="12"/>
          </p:nvPr>
        </p:nvSpPr>
        <p:spPr/>
        <p:txBody>
          <a:bodyPr/>
          <a:lstStyle>
            <a:lvl1pPr>
              <a:defRPr/>
            </a:lvl1pPr>
          </a:lstStyle>
          <a:p>
            <a:fld id="{29A516DA-FDBE-459F-A66F-567B6FE3EA52}"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5"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87BFBA8D-C49F-4A19-BC04-A79C765734A6}" type="slidenum">
              <a:rPr lang="en-US" altLang="en-US" smtClean="0"/>
              <a:pPr/>
              <a:t>‹#›</a:t>
            </a:fld>
            <a:endParaRPr lang="en-US" altLang="en-US"/>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a:r>
              <a:rPr lang="en-US" sz="1200">
                <a:latin typeface="Calibri" pitchFamily="34" charset="0"/>
              </a:rPr>
              <a:t>©</a:t>
            </a:r>
            <a:r>
              <a:rPr lang="en-US" sz="1000">
                <a:latin typeface="Calibri" pitchFamily="34" charset="0"/>
              </a:rPr>
              <a:t> FPT SOFTWARE – TRAINING MATERIAL</a:t>
            </a:r>
            <a:r>
              <a:rPr lang="en-US" altLang="ja-JP" sz="1000">
                <a:latin typeface="Calibri" pitchFamily="34" charset="0"/>
              </a:rPr>
              <a:t> – Int</a:t>
            </a:r>
            <a:r>
              <a:rPr lang="en-US" sz="1000">
                <a:latin typeface="Calibri" pitchFamily="34" charset="0"/>
              </a:rPr>
              <a:t>er</a:t>
            </a:r>
            <a:r>
              <a:rPr lang="en-US" altLang="ja-JP" sz="1000">
                <a:latin typeface="Calibri" pitchFamily="34" charset="0"/>
              </a:rPr>
              <a:t>nal </a:t>
            </a:r>
            <a:r>
              <a:rPr lang="en-US" sz="1000">
                <a:latin typeface="Calibri" pitchFamily="34" charset="0"/>
              </a:rPr>
              <a:t>us</a:t>
            </a:r>
            <a:r>
              <a:rPr lang="en-US" altLang="ja-JP" sz="1000">
                <a:latin typeface="Calibri" pitchFamily="34" charset="0"/>
              </a:rPr>
              <a:t>e</a:t>
            </a:r>
            <a:endParaRPr lang="en-US" sz="1000">
              <a:latin typeface="Calibri" pitchFamily="34" charset="0"/>
            </a:endParaRPr>
          </a:p>
        </p:txBody>
      </p:sp>
      <p:sp>
        <p:nvSpPr>
          <p:cNvPr id="11" name="Text Box 1059"/>
          <p:cNvSpPr txBox="1">
            <a:spLocks noChangeArrowheads="1"/>
          </p:cNvSpPr>
          <p:nvPr/>
        </p:nvSpPr>
        <p:spPr bwMode="auto">
          <a:xfrm>
            <a:off x="7115175" y="6596063"/>
            <a:ext cx="1782763" cy="247650"/>
          </a:xfrm>
          <a:prstGeom prst="rect">
            <a:avLst/>
          </a:prstGeom>
          <a:noFill/>
          <a:ln w="9525">
            <a:noFill/>
            <a:miter lim="800000"/>
            <a:headEnd/>
            <a:tailEnd/>
          </a:ln>
          <a:effectLst/>
        </p:spPr>
        <p:txBody>
          <a:bodyPr wrap="none" anchor="ctr">
            <a:spAutoFit/>
          </a:bodyPr>
          <a:lstStyle/>
          <a:p>
            <a:pPr algn="ctr"/>
            <a:r>
              <a:rPr lang="en-US" sz="1000">
                <a:latin typeface="Calibri" pitchFamily="34" charset="0"/>
              </a:rPr>
              <a:t>04e-BM/</a:t>
            </a:r>
            <a:r>
              <a:rPr lang="en-US" altLang="ja-JP" sz="1000">
                <a:latin typeface="Calibri" pitchFamily="34" charset="0"/>
              </a:rPr>
              <a:t>NS</a:t>
            </a:r>
            <a:r>
              <a:rPr lang="en-US" sz="1000">
                <a:latin typeface="Calibri" pitchFamily="34" charset="0"/>
              </a:rPr>
              <a:t>/HDCV/FSOFT v2</a:t>
            </a:r>
            <a:r>
              <a:rPr lang="en-US" altLang="ja-JP" sz="1000">
                <a:latin typeface="Calibri" pitchFamily="34" charset="0"/>
              </a:rPr>
              <a:t>/4</a:t>
            </a:r>
            <a:endParaRPr lang="en-US" sz="1000">
              <a:latin typeface="Calibri" pitchFamily="34" charset="0"/>
            </a:endParaRPr>
          </a:p>
        </p:txBody>
      </p:sp>
      <p:pic>
        <p:nvPicPr>
          <p:cNvPr id="1033" name="Picture 2"/>
          <p:cNvPicPr>
            <a:picLocks noChangeAspect="1" noChangeArrowheads="1"/>
          </p:cNvPicPr>
          <p:nvPr/>
        </p:nvPicPr>
        <p:blipFill>
          <a:blip r:embed="rId16"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sldNum="0" hdr="0" dt="0"/>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ee.umbc.edu/~cshc/resources/new_student/emacs_BASIC_ref_card.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gnu.org/software/emacs/manua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600200"/>
            <a:ext cx="7772400" cy="1470025"/>
          </a:xfrm>
        </p:spPr>
        <p:txBody>
          <a:bodyPr/>
          <a:lstStyle/>
          <a:p>
            <a:pPr algn="ctr"/>
            <a:r>
              <a:rPr lang="en-US" dirty="0"/>
              <a:t>Linux Basics</a:t>
            </a:r>
          </a:p>
        </p:txBody>
      </p:sp>
      <p:sp>
        <p:nvSpPr>
          <p:cNvPr id="6" name="Subtitle 5"/>
          <p:cNvSpPr>
            <a:spLocks noGrp="1"/>
          </p:cNvSpPr>
          <p:nvPr>
            <p:ph type="subTitle" idx="1"/>
          </p:nvPr>
        </p:nvSpPr>
        <p:spPr>
          <a:xfrm>
            <a:off x="1371600" y="3355975"/>
            <a:ext cx="6400800" cy="1752600"/>
          </a:xfrm>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Accessing Documentation 2/2</a:t>
            </a:r>
            <a:endParaRPr lang="en-US" dirty="0"/>
          </a:p>
        </p:txBody>
      </p:sp>
      <p:sp>
        <p:nvSpPr>
          <p:cNvPr id="11267" name="Rectangle 3"/>
          <p:cNvSpPr>
            <a:spLocks noGrp="1" noChangeArrowheads="1"/>
          </p:cNvSpPr>
          <p:nvPr>
            <p:ph idx="1"/>
          </p:nvPr>
        </p:nvSpPr>
        <p:spPr>
          <a:xfrm>
            <a:off x="457200" y="1219200"/>
            <a:ext cx="8229600" cy="4911725"/>
          </a:xfrm>
        </p:spPr>
        <p:txBody>
          <a:bodyPr/>
          <a:lstStyle/>
          <a:p>
            <a:r>
              <a:rPr lang="en-US" sz="2800" dirty="0"/>
              <a:t>A few commands (such as diff, </a:t>
            </a:r>
            <a:r>
              <a:rPr lang="en-US" sz="2800" dirty="0" err="1"/>
              <a:t>gcc</a:t>
            </a:r>
            <a:r>
              <a:rPr lang="en-US" sz="2800" dirty="0"/>
              <a:t>, </a:t>
            </a:r>
            <a:r>
              <a:rPr lang="en-US" sz="2800" dirty="0" err="1"/>
              <a:t>awk</a:t>
            </a:r>
            <a:r>
              <a:rPr lang="en-US" sz="2800" dirty="0"/>
              <a:t>) are </a:t>
            </a:r>
            <a:r>
              <a:rPr lang="en-US" sz="2800" dirty="0" err="1"/>
              <a:t>doccumented</a:t>
            </a:r>
            <a:r>
              <a:rPr lang="en-US" sz="2800" dirty="0"/>
              <a:t> using </a:t>
            </a:r>
            <a:r>
              <a:rPr lang="en-US" sz="2800" i="1" dirty="0"/>
              <a:t>info</a:t>
            </a:r>
            <a:r>
              <a:rPr lang="en-US" sz="2800" dirty="0"/>
              <a:t>.</a:t>
            </a:r>
          </a:p>
          <a:p>
            <a:pPr lvl="1"/>
            <a:r>
              <a:rPr lang="en-US" sz="2400" i="1" dirty="0"/>
              <a:t>info </a:t>
            </a:r>
            <a:r>
              <a:rPr lang="en-US" sz="2400" dirty="0"/>
              <a:t>is GNU-specific</a:t>
            </a:r>
          </a:p>
          <a:p>
            <a:pPr lvl="1"/>
            <a:r>
              <a:rPr lang="en-US" sz="2400" dirty="0"/>
              <a:t>Uses its own hypertext ‘viewer’. </a:t>
            </a:r>
          </a:p>
          <a:p>
            <a:pPr lvl="2"/>
            <a:r>
              <a:rPr lang="en-US" sz="2000" dirty="0"/>
              <a:t>arrow-keys select different links </a:t>
            </a:r>
          </a:p>
          <a:p>
            <a:pPr lvl="2"/>
            <a:r>
              <a:rPr lang="en-US" sz="2000" i="1" dirty="0"/>
              <a:t>space</a:t>
            </a:r>
            <a:r>
              <a:rPr lang="en-US" sz="2000" dirty="0"/>
              <a:t> pages forward</a:t>
            </a:r>
          </a:p>
          <a:p>
            <a:pPr lvl="2"/>
            <a:r>
              <a:rPr lang="en-US" sz="2000" i="1" dirty="0"/>
              <a:t>‘u’</a:t>
            </a:r>
            <a:r>
              <a:rPr lang="en-US" sz="2000" dirty="0"/>
              <a:t> goes back “up” a hyperlink level, like “back” in browsers</a:t>
            </a:r>
            <a:endParaRPr lang="en-US" sz="2000" i="1" dirty="0"/>
          </a:p>
          <a:p>
            <a:r>
              <a:rPr lang="en-US" sz="2800" dirty="0"/>
              <a:t>Most commands have HTML references on the WWW.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7813"/>
            <a:ext cx="8229600" cy="636587"/>
          </a:xfrm>
        </p:spPr>
        <p:txBody>
          <a:bodyPr/>
          <a:lstStyle/>
          <a:p>
            <a:r>
              <a:rPr lang="en-US" dirty="0" smtClean="0"/>
              <a:t>Getting </a:t>
            </a:r>
            <a:r>
              <a:rPr lang="en-US" dirty="0"/>
              <a:t>around the </a:t>
            </a:r>
            <a:r>
              <a:rPr lang="en-US" dirty="0" err="1" smtClean="0"/>
              <a:t>filesystems</a:t>
            </a:r>
            <a:r>
              <a:rPr lang="en-US" dirty="0" smtClean="0"/>
              <a:t> 1/6</a:t>
            </a:r>
            <a:endParaRPr lang="en-US" dirty="0"/>
          </a:p>
        </p:txBody>
      </p:sp>
      <p:sp>
        <p:nvSpPr>
          <p:cNvPr id="12291" name="Rectangle 3"/>
          <p:cNvSpPr>
            <a:spLocks noGrp="1" noChangeArrowheads="1"/>
          </p:cNvSpPr>
          <p:nvPr>
            <p:ph idx="1"/>
          </p:nvPr>
        </p:nvSpPr>
        <p:spPr>
          <a:xfrm>
            <a:off x="457200" y="1143000"/>
            <a:ext cx="8229600" cy="4987925"/>
          </a:xfrm>
        </p:spPr>
        <p:txBody>
          <a:bodyPr/>
          <a:lstStyle/>
          <a:p>
            <a:pPr>
              <a:lnSpc>
                <a:spcPct val="80000"/>
              </a:lnSpc>
            </a:pPr>
            <a:r>
              <a:rPr lang="en-US" sz="2800" dirty="0"/>
              <a:t>UNIX files are organized just like they are with PC’s and MAC’s</a:t>
            </a:r>
          </a:p>
          <a:p>
            <a:pPr lvl="1">
              <a:lnSpc>
                <a:spcPct val="80000"/>
              </a:lnSpc>
            </a:pPr>
            <a:r>
              <a:rPr lang="en-US" sz="2400" dirty="0"/>
              <a:t>Files are contained in collections of </a:t>
            </a:r>
            <a:r>
              <a:rPr lang="en-US" sz="2400" i="1" dirty="0"/>
              <a:t>Directories. </a:t>
            </a:r>
          </a:p>
          <a:p>
            <a:pPr lvl="1">
              <a:lnSpc>
                <a:spcPct val="80000"/>
              </a:lnSpc>
            </a:pPr>
            <a:r>
              <a:rPr lang="en-US" sz="2400" dirty="0"/>
              <a:t>Directories may contain other Directories</a:t>
            </a:r>
          </a:p>
          <a:p>
            <a:pPr lvl="1">
              <a:lnSpc>
                <a:spcPct val="80000"/>
              </a:lnSpc>
            </a:pPr>
            <a:r>
              <a:rPr lang="en-US" sz="2400" dirty="0"/>
              <a:t>Different drives are “mounted” onto directories – </a:t>
            </a:r>
            <a:r>
              <a:rPr lang="en-US" sz="2400" b="1" dirty="0"/>
              <a:t>there are no drive letters!!</a:t>
            </a:r>
          </a:p>
          <a:p>
            <a:pPr lvl="1">
              <a:lnSpc>
                <a:spcPct val="80000"/>
              </a:lnSpc>
            </a:pPr>
            <a:r>
              <a:rPr lang="en-US" sz="2400" dirty="0"/>
              <a:t>The “top level” directory is called the “root” directory and is referred to by “/”</a:t>
            </a:r>
          </a:p>
          <a:p>
            <a:pPr lvl="1">
              <a:lnSpc>
                <a:spcPct val="80000"/>
              </a:lnSpc>
            </a:pPr>
            <a:r>
              <a:rPr lang="en-US" sz="2400" dirty="0"/>
              <a:t>The current directory is referred to by “.”</a:t>
            </a:r>
          </a:p>
          <a:p>
            <a:pPr lvl="1">
              <a:lnSpc>
                <a:spcPct val="80000"/>
              </a:lnSpc>
            </a:pPr>
            <a:r>
              <a:rPr lang="en-US" sz="2400" dirty="0"/>
              <a:t>The directory one level up is referred to by “..”</a:t>
            </a:r>
          </a:p>
          <a:p>
            <a:pPr lvl="1">
              <a:lnSpc>
                <a:spcPct val="80000"/>
              </a:lnSpc>
            </a:pPr>
            <a:r>
              <a:rPr lang="en-US" sz="2400" dirty="0"/>
              <a:t>More dots don’t get you more levels up. </a:t>
            </a:r>
            <a:r>
              <a:rPr lang="en-US" sz="2400" dirty="0">
                <a:sym typeface="Wingdings" pitchFamily="2" charset="2"/>
              </a:rPr>
              <a:t></a:t>
            </a:r>
            <a:endParaRPr lang="en-US" sz="2400" dirty="0"/>
          </a:p>
          <a:p>
            <a:pPr lvl="1">
              <a:lnSpc>
                <a:spcPct val="80000"/>
              </a:lnSpc>
            </a:pPr>
            <a:r>
              <a:rPr lang="en-US" sz="2400" i="1" dirty="0"/>
              <a:t>Shortcuts</a:t>
            </a:r>
            <a:r>
              <a:rPr lang="en-US" sz="2400" dirty="0"/>
              <a:t> in Windows are called </a:t>
            </a:r>
            <a:r>
              <a:rPr lang="en-US" sz="2400" i="1" dirty="0"/>
              <a:t>soft-links.  </a:t>
            </a:r>
            <a:r>
              <a:rPr lang="en-US" sz="2400" dirty="0"/>
              <a:t>Act just like normal files, directories, or whatever it is they refer to. </a:t>
            </a:r>
          </a:p>
          <a:p>
            <a:pPr lvl="1">
              <a:lnSpc>
                <a:spcPct val="80000"/>
              </a:lnSpc>
            </a:pPr>
            <a:r>
              <a:rPr lang="en-US" sz="2400" dirty="0"/>
              <a:t>Other </a:t>
            </a:r>
            <a:r>
              <a:rPr lang="en-US" sz="2400" dirty="0" err="1"/>
              <a:t>filetypes</a:t>
            </a:r>
            <a:r>
              <a:rPr lang="en-US" sz="2400" dirty="0"/>
              <a:t> include named pipes, character devices, block devices, sockets.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0838"/>
            <a:ext cx="8229600" cy="563562"/>
          </a:xfrm>
        </p:spPr>
        <p:txBody>
          <a:bodyPr/>
          <a:lstStyle/>
          <a:p>
            <a:r>
              <a:rPr lang="en-US" dirty="0" smtClean="0"/>
              <a:t>Getting around the </a:t>
            </a:r>
            <a:r>
              <a:rPr lang="en-US" dirty="0" err="1" smtClean="0"/>
              <a:t>filesystems</a:t>
            </a:r>
            <a:r>
              <a:rPr lang="en-US" dirty="0" smtClean="0"/>
              <a:t> 2/6</a:t>
            </a:r>
            <a:endParaRPr lang="en-US" sz="2000" dirty="0"/>
          </a:p>
        </p:txBody>
      </p:sp>
      <p:sp>
        <p:nvSpPr>
          <p:cNvPr id="13315" name="Rectangle 3"/>
          <p:cNvSpPr>
            <a:spLocks noGrp="1" noChangeArrowheads="1"/>
          </p:cNvSpPr>
          <p:nvPr>
            <p:ph idx="1"/>
          </p:nvPr>
        </p:nvSpPr>
        <p:spPr>
          <a:xfrm>
            <a:off x="457200" y="1066800"/>
            <a:ext cx="8229600" cy="5059363"/>
          </a:xfrm>
        </p:spPr>
        <p:txBody>
          <a:bodyPr/>
          <a:lstStyle/>
          <a:p>
            <a:pPr>
              <a:lnSpc>
                <a:spcPct val="80000"/>
              </a:lnSpc>
            </a:pPr>
            <a:r>
              <a:rPr lang="en-US" sz="1800" dirty="0"/>
              <a:t>Commands to navigate the directories:</a:t>
            </a:r>
          </a:p>
          <a:p>
            <a:pPr lvl="1">
              <a:lnSpc>
                <a:spcPct val="80000"/>
              </a:lnSpc>
            </a:pPr>
            <a:r>
              <a:rPr lang="en-US" sz="1600" dirty="0" err="1">
                <a:latin typeface="Courier New" pitchFamily="49" charset="0"/>
              </a:rPr>
              <a:t>pwd</a:t>
            </a:r>
            <a:endParaRPr lang="en-US" sz="1600" dirty="0">
              <a:latin typeface="Courier New" pitchFamily="49" charset="0"/>
            </a:endParaRPr>
          </a:p>
          <a:p>
            <a:pPr lvl="1">
              <a:lnSpc>
                <a:spcPct val="80000"/>
              </a:lnSpc>
            </a:pPr>
            <a:r>
              <a:rPr lang="en-US" sz="1600" dirty="0" err="1">
                <a:latin typeface="Courier New" pitchFamily="49" charset="0"/>
              </a:rPr>
              <a:t>ls</a:t>
            </a:r>
            <a:endParaRPr lang="en-US" sz="1600" dirty="0">
              <a:latin typeface="Courier New" pitchFamily="49" charset="0"/>
            </a:endParaRPr>
          </a:p>
          <a:p>
            <a:pPr lvl="2">
              <a:lnSpc>
                <a:spcPct val="80000"/>
              </a:lnSpc>
              <a:buFontTx/>
              <a:buNone/>
            </a:pPr>
            <a:r>
              <a:rPr lang="en-US" sz="1400" dirty="0" err="1">
                <a:latin typeface="Courier New" pitchFamily="49" charset="0"/>
              </a:rPr>
              <a:t>ls</a:t>
            </a:r>
            <a:r>
              <a:rPr lang="en-US" sz="1400" dirty="0">
                <a:latin typeface="Courier New" pitchFamily="49" charset="0"/>
              </a:rPr>
              <a:t> file; </a:t>
            </a:r>
            <a:r>
              <a:rPr lang="en-US" sz="1400" dirty="0" err="1">
                <a:latin typeface="Courier New" pitchFamily="49" charset="0"/>
              </a:rPr>
              <a:t>ls</a:t>
            </a:r>
            <a:r>
              <a:rPr lang="en-US" sz="1400" dirty="0">
                <a:latin typeface="Courier New" pitchFamily="49" charset="0"/>
              </a:rPr>
              <a:t> directory ;  ; </a:t>
            </a:r>
            <a:r>
              <a:rPr lang="en-US" sz="1400" dirty="0" err="1">
                <a:latin typeface="Courier New" pitchFamily="49" charset="0"/>
              </a:rPr>
              <a:t>ls</a:t>
            </a:r>
            <a:r>
              <a:rPr lang="en-US" sz="1400" dirty="0">
                <a:latin typeface="Courier New" pitchFamily="49" charset="0"/>
              </a:rPr>
              <a:t> –a ; </a:t>
            </a:r>
            <a:r>
              <a:rPr lang="en-US" sz="1400" dirty="0" err="1">
                <a:latin typeface="Courier New" pitchFamily="49" charset="0"/>
              </a:rPr>
              <a:t>ls</a:t>
            </a:r>
            <a:r>
              <a:rPr lang="en-US" sz="1400" dirty="0">
                <a:latin typeface="Courier New" pitchFamily="49" charset="0"/>
              </a:rPr>
              <a:t> –l ; </a:t>
            </a:r>
            <a:r>
              <a:rPr lang="en-US" sz="1400" dirty="0" err="1">
                <a:latin typeface="Courier New" pitchFamily="49" charset="0"/>
              </a:rPr>
              <a:t>ls</a:t>
            </a:r>
            <a:r>
              <a:rPr lang="en-US" sz="1400" dirty="0">
                <a:latin typeface="Courier New" pitchFamily="49" charset="0"/>
              </a:rPr>
              <a:t> -R</a:t>
            </a:r>
          </a:p>
          <a:p>
            <a:pPr lvl="1">
              <a:lnSpc>
                <a:spcPct val="80000"/>
              </a:lnSpc>
            </a:pPr>
            <a:r>
              <a:rPr lang="en-US" sz="1600" dirty="0" err="1">
                <a:latin typeface="Courier New" pitchFamily="49" charset="0"/>
              </a:rPr>
              <a:t>cd</a:t>
            </a:r>
            <a:endParaRPr lang="en-US" sz="1600" dirty="0">
              <a:latin typeface="Courier New" pitchFamily="49" charset="0"/>
            </a:endParaRPr>
          </a:p>
          <a:p>
            <a:pPr lvl="2">
              <a:lnSpc>
                <a:spcPct val="80000"/>
              </a:lnSpc>
              <a:buFontTx/>
              <a:buNone/>
            </a:pPr>
            <a:r>
              <a:rPr lang="en-US" sz="1400" dirty="0" err="1">
                <a:latin typeface="Courier New" pitchFamily="49" charset="0"/>
              </a:rPr>
              <a:t>cd</a:t>
            </a:r>
            <a:r>
              <a:rPr lang="en-US" sz="1400" dirty="0">
                <a:latin typeface="Courier New" pitchFamily="49" charset="0"/>
              </a:rPr>
              <a:t> ..</a:t>
            </a:r>
          </a:p>
          <a:p>
            <a:pPr lvl="2">
              <a:lnSpc>
                <a:spcPct val="80000"/>
              </a:lnSpc>
              <a:buFontTx/>
              <a:buNone/>
            </a:pPr>
            <a:r>
              <a:rPr lang="en-US" sz="1400" dirty="0" err="1">
                <a:latin typeface="Courier New" pitchFamily="49" charset="0"/>
              </a:rPr>
              <a:t>cd</a:t>
            </a:r>
            <a:r>
              <a:rPr lang="en-US" sz="1400" dirty="0">
                <a:latin typeface="Courier New" pitchFamily="49" charset="0"/>
              </a:rPr>
              <a:t> /home/</a:t>
            </a:r>
            <a:r>
              <a:rPr lang="en-US" sz="1400" dirty="0" err="1">
                <a:latin typeface="Courier New" pitchFamily="49" charset="0"/>
              </a:rPr>
              <a:t>tim</a:t>
            </a:r>
            <a:r>
              <a:rPr lang="en-US" sz="1400" dirty="0">
                <a:latin typeface="Courier New" pitchFamily="49" charset="0"/>
              </a:rPr>
              <a:t>/projects</a:t>
            </a:r>
          </a:p>
          <a:p>
            <a:pPr lvl="2">
              <a:lnSpc>
                <a:spcPct val="80000"/>
              </a:lnSpc>
              <a:buFontTx/>
              <a:buNone/>
            </a:pPr>
            <a:r>
              <a:rPr lang="en-US" sz="1400" dirty="0" err="1">
                <a:latin typeface="Courier New" pitchFamily="49" charset="0"/>
              </a:rPr>
              <a:t>cd</a:t>
            </a:r>
            <a:r>
              <a:rPr lang="en-US" sz="1400" dirty="0">
                <a:latin typeface="Courier New" pitchFamily="49" charset="0"/>
              </a:rPr>
              <a:t> ~/projects</a:t>
            </a:r>
          </a:p>
          <a:p>
            <a:pPr lvl="2">
              <a:lnSpc>
                <a:spcPct val="80000"/>
              </a:lnSpc>
              <a:buFontTx/>
              <a:buNone/>
            </a:pPr>
            <a:r>
              <a:rPr lang="en-US" sz="1400" dirty="0" err="1">
                <a:latin typeface="Courier New" pitchFamily="49" charset="0"/>
              </a:rPr>
              <a:t>cd</a:t>
            </a:r>
            <a:r>
              <a:rPr lang="en-US" sz="1400" dirty="0">
                <a:latin typeface="Courier New" pitchFamily="49" charset="0"/>
              </a:rPr>
              <a:t> ~</a:t>
            </a:r>
            <a:r>
              <a:rPr lang="en-US" sz="1400" dirty="0" err="1">
                <a:latin typeface="Courier New" pitchFamily="49" charset="0"/>
              </a:rPr>
              <a:t>tim</a:t>
            </a:r>
            <a:r>
              <a:rPr lang="en-US" sz="1400" dirty="0">
                <a:latin typeface="Courier New" pitchFamily="49" charset="0"/>
              </a:rPr>
              <a:t>/projects</a:t>
            </a:r>
          </a:p>
          <a:p>
            <a:pPr lvl="2">
              <a:lnSpc>
                <a:spcPct val="80000"/>
              </a:lnSpc>
              <a:buFontTx/>
              <a:buNone/>
            </a:pPr>
            <a:r>
              <a:rPr lang="en-US" sz="1400" dirty="0" err="1">
                <a:latin typeface="Courier New" pitchFamily="49" charset="0"/>
              </a:rPr>
              <a:t>cd</a:t>
            </a:r>
            <a:r>
              <a:rPr lang="en-US" sz="1400" dirty="0">
                <a:latin typeface="Courier New" pitchFamily="49" charset="0"/>
              </a:rPr>
              <a:t> $HOME/projects</a:t>
            </a:r>
          </a:p>
          <a:p>
            <a:pPr lvl="1">
              <a:lnSpc>
                <a:spcPct val="80000"/>
              </a:lnSpc>
            </a:pPr>
            <a:r>
              <a:rPr lang="en-US" sz="1600" dirty="0" err="1">
                <a:latin typeface="Courier New" pitchFamily="49" charset="0"/>
              </a:rPr>
              <a:t>mkdir</a:t>
            </a:r>
            <a:endParaRPr lang="en-US" sz="1600" dirty="0">
              <a:latin typeface="Courier New" pitchFamily="49" charset="0"/>
            </a:endParaRPr>
          </a:p>
          <a:p>
            <a:pPr lvl="1">
              <a:lnSpc>
                <a:spcPct val="80000"/>
              </a:lnSpc>
            </a:pPr>
            <a:r>
              <a:rPr lang="en-US" sz="1600" dirty="0" err="1">
                <a:latin typeface="Courier New" pitchFamily="49" charset="0"/>
              </a:rPr>
              <a:t>rmdir</a:t>
            </a:r>
            <a:endParaRPr lang="en-US" sz="1600" dirty="0">
              <a:latin typeface="Courier New" pitchFamily="49" charset="0"/>
            </a:endParaRPr>
          </a:p>
          <a:p>
            <a:pPr lvl="1">
              <a:lnSpc>
                <a:spcPct val="80000"/>
              </a:lnSpc>
            </a:pPr>
            <a:r>
              <a:rPr lang="en-US" sz="1600" dirty="0" err="1">
                <a:latin typeface="Courier New" pitchFamily="49" charset="0"/>
              </a:rPr>
              <a:t>mv</a:t>
            </a:r>
            <a:endParaRPr lang="en-US" sz="1600" dirty="0">
              <a:latin typeface="Courier New" pitchFamily="49" charset="0"/>
            </a:endParaRPr>
          </a:p>
          <a:p>
            <a:pPr lvl="2">
              <a:lnSpc>
                <a:spcPct val="80000"/>
              </a:lnSpc>
              <a:buFontTx/>
              <a:buNone/>
            </a:pPr>
            <a:r>
              <a:rPr lang="en-US" sz="1400" dirty="0" err="1">
                <a:latin typeface="Courier New" pitchFamily="49" charset="0"/>
              </a:rPr>
              <a:t>mv</a:t>
            </a:r>
            <a:r>
              <a:rPr lang="en-US" sz="1400" dirty="0">
                <a:latin typeface="Courier New" pitchFamily="49" charset="0"/>
              </a:rPr>
              <a:t> </a:t>
            </a:r>
            <a:r>
              <a:rPr lang="en-US" sz="1400" dirty="0" err="1">
                <a:latin typeface="Courier New" pitchFamily="49" charset="0"/>
              </a:rPr>
              <a:t>oldfilename</a:t>
            </a:r>
            <a:r>
              <a:rPr lang="en-US" sz="1400" dirty="0">
                <a:latin typeface="Courier New" pitchFamily="49" charset="0"/>
              </a:rPr>
              <a:t> </a:t>
            </a:r>
            <a:r>
              <a:rPr lang="en-US" sz="1400" dirty="0" err="1">
                <a:latin typeface="Courier New" pitchFamily="49" charset="0"/>
              </a:rPr>
              <a:t>newfilename</a:t>
            </a:r>
            <a:endParaRPr lang="en-US" sz="1400" dirty="0">
              <a:latin typeface="Courier New" pitchFamily="49" charset="0"/>
            </a:endParaRPr>
          </a:p>
          <a:p>
            <a:pPr lvl="2">
              <a:lnSpc>
                <a:spcPct val="80000"/>
              </a:lnSpc>
              <a:buFontTx/>
              <a:buNone/>
            </a:pPr>
            <a:r>
              <a:rPr lang="en-US" sz="1400" dirty="0" err="1">
                <a:latin typeface="Courier New" pitchFamily="49" charset="0"/>
              </a:rPr>
              <a:t>mv</a:t>
            </a:r>
            <a:r>
              <a:rPr lang="en-US" sz="1400" dirty="0">
                <a:latin typeface="Courier New" pitchFamily="49" charset="0"/>
              </a:rPr>
              <a:t> file1 file2 file3 </a:t>
            </a:r>
            <a:r>
              <a:rPr lang="en-US" sz="1400" dirty="0" err="1">
                <a:latin typeface="Courier New" pitchFamily="49" charset="0"/>
              </a:rPr>
              <a:t>newtargetdirectory</a:t>
            </a:r>
            <a:endParaRPr lang="en-US" sz="1400" dirty="0">
              <a:latin typeface="Courier New" pitchFamily="49" charset="0"/>
            </a:endParaRPr>
          </a:p>
          <a:p>
            <a:pPr lvl="1">
              <a:lnSpc>
                <a:spcPct val="80000"/>
              </a:lnSpc>
            </a:pPr>
            <a:r>
              <a:rPr lang="en-US" sz="1600" dirty="0">
                <a:latin typeface="Courier New" pitchFamily="49" charset="0"/>
              </a:rPr>
              <a:t>cp	-- syntax like </a:t>
            </a:r>
            <a:r>
              <a:rPr lang="en-US" sz="1600" dirty="0" err="1">
                <a:latin typeface="Courier New" pitchFamily="49" charset="0"/>
              </a:rPr>
              <a:t>mv</a:t>
            </a:r>
            <a:endParaRPr lang="en-US" sz="1600" dirty="0">
              <a:latin typeface="Courier New" pitchFamily="49" charset="0"/>
            </a:endParaRPr>
          </a:p>
          <a:p>
            <a:pPr lvl="2">
              <a:lnSpc>
                <a:spcPct val="80000"/>
              </a:lnSpc>
              <a:buFontTx/>
              <a:buNone/>
            </a:pPr>
            <a:r>
              <a:rPr lang="en-US" sz="1400" dirty="0">
                <a:latin typeface="Courier New" pitchFamily="49" charset="0"/>
              </a:rPr>
              <a:t>cp –r dir1 dir1copy</a:t>
            </a:r>
          </a:p>
          <a:p>
            <a:pPr lvl="1">
              <a:lnSpc>
                <a:spcPct val="80000"/>
              </a:lnSpc>
            </a:pPr>
            <a:r>
              <a:rPr lang="en-US" sz="1600" dirty="0" err="1">
                <a:latin typeface="Courier New" pitchFamily="49" charset="0"/>
              </a:rPr>
              <a:t>rm</a:t>
            </a:r>
            <a:endParaRPr lang="en-US" sz="1600" dirty="0">
              <a:latin typeface="Courier New" pitchFamily="49" charset="0"/>
            </a:endParaRPr>
          </a:p>
          <a:p>
            <a:pPr lvl="1">
              <a:lnSpc>
                <a:spcPct val="80000"/>
              </a:lnSpc>
            </a:pPr>
            <a:r>
              <a:rPr lang="en-US" sz="1600" dirty="0">
                <a:latin typeface="Courier New" pitchFamily="49" charset="0"/>
              </a:rPr>
              <a:t>push</a:t>
            </a:r>
          </a:p>
          <a:p>
            <a:pPr lvl="1">
              <a:lnSpc>
                <a:spcPct val="80000"/>
              </a:lnSpc>
            </a:pPr>
            <a:r>
              <a:rPr lang="en-US" sz="1600" dirty="0">
                <a:latin typeface="Courier New" pitchFamily="49" charset="0"/>
              </a:rPr>
              <a:t>pop</a:t>
            </a:r>
          </a:p>
          <a:p>
            <a:pPr lvl="1">
              <a:lnSpc>
                <a:spcPct val="80000"/>
              </a:lnSpc>
            </a:pPr>
            <a:r>
              <a:rPr lang="en-US" sz="1600" dirty="0">
                <a:latin typeface="Courier New" pitchFamily="49" charset="0"/>
              </a:rPr>
              <a:t>find</a:t>
            </a:r>
          </a:p>
          <a:p>
            <a:pPr lvl="2">
              <a:lnSpc>
                <a:spcPct val="80000"/>
              </a:lnSpc>
              <a:buFontTx/>
              <a:buNone/>
            </a:pPr>
            <a:r>
              <a:rPr lang="en-US" sz="1400" dirty="0">
                <a:latin typeface="Courier New" pitchFamily="49" charset="0"/>
              </a:rPr>
              <a:t>find . –</a:t>
            </a:r>
            <a:r>
              <a:rPr lang="en-US" sz="1400" dirty="0" err="1">
                <a:latin typeface="Courier New" pitchFamily="49" charset="0"/>
              </a:rPr>
              <a:t>ls</a:t>
            </a:r>
            <a:endParaRPr lang="en-US" sz="1400" dirty="0">
              <a:latin typeface="Courier New" pitchFamily="49" charset="0"/>
            </a:endParaRPr>
          </a:p>
          <a:p>
            <a:pPr lvl="2">
              <a:lnSpc>
                <a:spcPct val="80000"/>
              </a:lnSpc>
              <a:buFontTx/>
              <a:buNone/>
            </a:pPr>
            <a:r>
              <a:rPr lang="en-US" sz="1400" dirty="0">
                <a:latin typeface="Courier New" pitchFamily="49" charset="0"/>
              </a:rPr>
              <a:t>find . –type d –print</a:t>
            </a:r>
          </a:p>
          <a:p>
            <a:pPr lvl="2">
              <a:lnSpc>
                <a:spcPct val="80000"/>
              </a:lnSpc>
              <a:buFontTx/>
              <a:buNone/>
            </a:pPr>
            <a:r>
              <a:rPr lang="en-US" sz="1400" dirty="0">
                <a:latin typeface="Courier New" pitchFamily="49" charset="0"/>
              </a:rPr>
              <a:t>find . –type f –exec “echo” “{}”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0906" name="Rectangle 10"/>
          <p:cNvSpPr>
            <a:spLocks noGrp="1" noChangeArrowheads="1"/>
          </p:cNvSpPr>
          <p:nvPr>
            <p:ph sz="half" idx="2"/>
          </p:nvPr>
        </p:nvSpPr>
        <p:spPr>
          <a:xfrm>
            <a:off x="533400" y="1219200"/>
            <a:ext cx="7943850" cy="5181600"/>
          </a:xfrm>
        </p:spPr>
        <p:txBody>
          <a:bodyPr/>
          <a:lstStyle/>
          <a:p>
            <a:pPr marL="311150" indent="-311150" algn="just">
              <a:lnSpc>
                <a:spcPct val="80000"/>
              </a:lnSpc>
              <a:spcBef>
                <a:spcPct val="20000"/>
              </a:spcBef>
              <a:spcAft>
                <a:spcPct val="0"/>
              </a:spcAft>
              <a:buClr>
                <a:schemeClr val="tx1"/>
              </a:buClr>
              <a:buSzPct val="100000"/>
              <a:buFont typeface="Wingdings" pitchFamily="2" charset="2"/>
              <a:buNone/>
            </a:pPr>
            <a:r>
              <a:rPr lang="en-US" sz="2400" b="1" dirty="0">
                <a:solidFill>
                  <a:srgbClr val="000066"/>
                </a:solidFill>
                <a:latin typeface="Arial" charset="0"/>
              </a:rPr>
              <a:t>File compression, backing up and restoring</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compress</a:t>
            </a:r>
            <a:r>
              <a:rPr lang="en-US" sz="2400" dirty="0">
                <a:solidFill>
                  <a:srgbClr val="000066"/>
                </a:solidFill>
                <a:latin typeface="Arial" charset="0"/>
              </a:rPr>
              <a:t> </a:t>
            </a:r>
            <a:r>
              <a:rPr lang="en-US" sz="2400" dirty="0" err="1">
                <a:solidFill>
                  <a:srgbClr val="000066"/>
                </a:solidFill>
                <a:latin typeface="Arial" charset="0"/>
              </a:rPr>
              <a:t>Compress</a:t>
            </a:r>
            <a:r>
              <a:rPr lang="en-US" sz="2400" dirty="0">
                <a:solidFill>
                  <a:srgbClr val="000066"/>
                </a:solidFill>
                <a:latin typeface="Arial" charset="0"/>
              </a:rPr>
              <a:t> data.</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uncompress</a:t>
            </a:r>
            <a:r>
              <a:rPr lang="en-US" sz="2400" dirty="0">
                <a:solidFill>
                  <a:srgbClr val="000066"/>
                </a:solidFill>
                <a:latin typeface="Arial" charset="0"/>
              </a:rPr>
              <a:t> Expand data.</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cpio</a:t>
            </a:r>
            <a:r>
              <a:rPr lang="en-US" sz="2400" dirty="0">
                <a:solidFill>
                  <a:srgbClr val="000066"/>
                </a:solidFill>
                <a:latin typeface="Arial" charset="0"/>
              </a:rPr>
              <a:t> Can store files on tapes. to/from archives.</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gzip</a:t>
            </a:r>
            <a:r>
              <a:rPr lang="en-US" sz="2400" dirty="0">
                <a:solidFill>
                  <a:srgbClr val="000066"/>
                </a:solidFill>
                <a:latin typeface="Arial" charset="0"/>
              </a:rPr>
              <a:t> - zip a file to a </a:t>
            </a:r>
            <a:r>
              <a:rPr lang="en-US" sz="2400" dirty="0" err="1">
                <a:solidFill>
                  <a:srgbClr val="000066"/>
                </a:solidFill>
                <a:latin typeface="Arial" charset="0"/>
              </a:rPr>
              <a:t>gz</a:t>
            </a:r>
            <a:r>
              <a:rPr lang="en-US" sz="2400" dirty="0">
                <a:solidFill>
                  <a:srgbClr val="000066"/>
                </a:solidFill>
                <a:latin typeface="Arial" charset="0"/>
              </a:rPr>
              <a:t> file.</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gunzip</a:t>
            </a:r>
            <a:r>
              <a:rPr lang="en-US" sz="2400" dirty="0">
                <a:solidFill>
                  <a:srgbClr val="000066"/>
                </a:solidFill>
                <a:latin typeface="Arial" charset="0"/>
              </a:rPr>
              <a:t> - unzip a </a:t>
            </a:r>
            <a:r>
              <a:rPr lang="en-US" sz="2400" dirty="0" err="1">
                <a:solidFill>
                  <a:srgbClr val="000066"/>
                </a:solidFill>
                <a:latin typeface="Arial" charset="0"/>
              </a:rPr>
              <a:t>gz</a:t>
            </a:r>
            <a:r>
              <a:rPr lang="en-US" sz="2400" dirty="0">
                <a:solidFill>
                  <a:srgbClr val="000066"/>
                </a:solidFill>
                <a:latin typeface="Arial" charset="0"/>
              </a:rPr>
              <a:t> file.</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tar</a:t>
            </a:r>
            <a:r>
              <a:rPr lang="en-US" sz="2400" dirty="0">
                <a:solidFill>
                  <a:srgbClr val="000066"/>
                </a:solidFill>
                <a:latin typeface="Arial" charset="0"/>
              </a:rPr>
              <a:t> Archives files and directories. Can store files and directories on tapes.</a:t>
            </a:r>
          </a:p>
          <a:p>
            <a:pPr marL="311150" indent="-311150" algn="just">
              <a:lnSpc>
                <a:spcPct val="80000"/>
              </a:lnSpc>
              <a:spcBef>
                <a:spcPct val="40000"/>
              </a:spcBef>
              <a:spcAft>
                <a:spcPct val="0"/>
              </a:spcAft>
              <a:buClr>
                <a:schemeClr val="tx1"/>
              </a:buClr>
              <a:buSzPct val="100000"/>
              <a:buFont typeface="Wingdings" pitchFamily="2" charset="2"/>
              <a:buNone/>
            </a:pPr>
            <a:r>
              <a:rPr lang="en-US" sz="2400" dirty="0">
                <a:solidFill>
                  <a:srgbClr val="000066"/>
                </a:solidFill>
                <a:latin typeface="Arial" charset="0"/>
              </a:rPr>
              <a:t>    Ex: tar -</a:t>
            </a:r>
            <a:r>
              <a:rPr lang="en-US" sz="2400" dirty="0" err="1">
                <a:solidFill>
                  <a:srgbClr val="000066"/>
                </a:solidFill>
                <a:latin typeface="Arial" charset="0"/>
              </a:rPr>
              <a:t>zcvf</a:t>
            </a:r>
            <a:r>
              <a:rPr lang="en-US" sz="2400" dirty="0">
                <a:solidFill>
                  <a:srgbClr val="000066"/>
                </a:solidFill>
                <a:latin typeface="Arial" charset="0"/>
              </a:rPr>
              <a:t> &lt;destination&gt; &lt;files/directories&gt; - Archive copy groups of files. tar –</a:t>
            </a:r>
            <a:r>
              <a:rPr lang="en-US" sz="2400" dirty="0" err="1">
                <a:solidFill>
                  <a:srgbClr val="000066"/>
                </a:solidFill>
                <a:latin typeface="Arial" charset="0"/>
              </a:rPr>
              <a:t>zxvf</a:t>
            </a:r>
            <a:r>
              <a:rPr lang="en-US" sz="2400" dirty="0">
                <a:solidFill>
                  <a:srgbClr val="000066"/>
                </a:solidFill>
                <a:latin typeface="Arial" charset="0"/>
              </a:rPr>
              <a:t> &lt;compressed file&gt; to uncompress</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zip</a:t>
            </a:r>
            <a:r>
              <a:rPr lang="en-US" sz="2400" dirty="0">
                <a:solidFill>
                  <a:srgbClr val="000066"/>
                </a:solidFill>
                <a:latin typeface="Arial" charset="0"/>
              </a:rPr>
              <a:t> – Compresses a file to a .zip file.</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unzip</a:t>
            </a:r>
            <a:r>
              <a:rPr lang="en-US" sz="2400" dirty="0">
                <a:solidFill>
                  <a:srgbClr val="000066"/>
                </a:solidFill>
                <a:latin typeface="Arial" charset="0"/>
              </a:rPr>
              <a:t> – </a:t>
            </a:r>
            <a:r>
              <a:rPr lang="en-US" sz="2400" dirty="0" err="1">
                <a:solidFill>
                  <a:srgbClr val="000066"/>
                </a:solidFill>
                <a:latin typeface="Arial" charset="0"/>
              </a:rPr>
              <a:t>Uncompresses</a:t>
            </a:r>
            <a:r>
              <a:rPr lang="en-US" sz="2400" dirty="0">
                <a:solidFill>
                  <a:srgbClr val="000066"/>
                </a:solidFill>
                <a:latin typeface="Arial" charset="0"/>
              </a:rPr>
              <a:t> a file with .zip extension.</a:t>
            </a:r>
          </a:p>
        </p:txBody>
      </p:sp>
      <p:sp>
        <p:nvSpPr>
          <p:cNvPr id="8090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smtClean="0"/>
              <a:t>Getting around the </a:t>
            </a:r>
            <a:r>
              <a:rPr lang="en-US" dirty="0" err="1" smtClean="0"/>
              <a:t>filesystems</a:t>
            </a:r>
            <a:r>
              <a:rPr lang="en-US" dirty="0" smtClean="0"/>
              <a:t> 3/6</a:t>
            </a:r>
            <a:endParaRPr lang="en-US" sz="200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2954" name="Rectangle 10"/>
          <p:cNvSpPr>
            <a:spLocks noGrp="1" noChangeArrowheads="1"/>
          </p:cNvSpPr>
          <p:nvPr>
            <p:ph sz="half" idx="2"/>
          </p:nvPr>
        </p:nvSpPr>
        <p:spPr>
          <a:xfrm>
            <a:off x="457200" y="1219200"/>
            <a:ext cx="8020050" cy="5006975"/>
          </a:xfrm>
        </p:spPr>
        <p:txBody>
          <a:bodyPr/>
          <a:lstStyle/>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cat</a:t>
            </a:r>
            <a:r>
              <a:rPr lang="en-US" sz="2400" dirty="0">
                <a:solidFill>
                  <a:srgbClr val="000066"/>
                </a:solidFill>
                <a:latin typeface="Arial" charset="0"/>
              </a:rPr>
              <a:t> View a file</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cat filename </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cmp</a:t>
            </a:r>
            <a:r>
              <a:rPr lang="en-US" sz="2400" dirty="0">
                <a:solidFill>
                  <a:srgbClr val="000066"/>
                </a:solidFill>
                <a:latin typeface="Arial" charset="0"/>
              </a:rPr>
              <a:t> Compare two files.</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cut</a:t>
            </a:r>
            <a:r>
              <a:rPr lang="en-US" sz="2400" dirty="0">
                <a:solidFill>
                  <a:srgbClr val="000066"/>
                </a:solidFill>
                <a:latin typeface="Arial" charset="0"/>
              </a:rPr>
              <a:t> Remove sections from each line of files.</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diff</a:t>
            </a:r>
            <a:r>
              <a:rPr lang="en-US" sz="2400" dirty="0">
                <a:solidFill>
                  <a:srgbClr val="000066"/>
                </a:solidFill>
                <a:latin typeface="Arial" charset="0"/>
              </a:rPr>
              <a:t> Show the differences between files.</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diff file1 file2 : Find differences between file1 &amp; file2.</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echo</a:t>
            </a:r>
            <a:r>
              <a:rPr lang="en-US" sz="2400" dirty="0">
                <a:solidFill>
                  <a:srgbClr val="000066"/>
                </a:solidFill>
                <a:latin typeface="Arial" charset="0"/>
              </a:rPr>
              <a:t> Display a line of text.</a:t>
            </a:r>
          </a:p>
          <a:p>
            <a:pPr marL="311150" indent="-311150">
              <a:lnSpc>
                <a:spcPct val="100000"/>
              </a:lnSpc>
              <a:spcBef>
                <a:spcPct val="20000"/>
              </a:spcBef>
              <a:spcAft>
                <a:spcPct val="0"/>
              </a:spcAft>
              <a:buSzPct val="100000"/>
              <a:buFont typeface="Times New Roman" pitchFamily="18" charset="0"/>
              <a:buChar char="•"/>
            </a:pPr>
            <a:endParaRPr lang="en-US" sz="2400" dirty="0">
              <a:solidFill>
                <a:srgbClr val="000066"/>
              </a:solidFill>
              <a:latin typeface="Arial" charset="0"/>
            </a:endParaRPr>
          </a:p>
        </p:txBody>
      </p:sp>
      <p:sp>
        <p:nvSpPr>
          <p:cNvPr id="829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smtClean="0"/>
              <a:t>Getting around the </a:t>
            </a:r>
            <a:r>
              <a:rPr lang="en-US" dirty="0" err="1" smtClean="0"/>
              <a:t>filesystems</a:t>
            </a:r>
            <a:r>
              <a:rPr lang="en-US" dirty="0" smtClean="0"/>
              <a:t> 4/6</a:t>
            </a:r>
            <a:endParaRPr lang="en-US" sz="2000"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5002" name="Rectangle 10"/>
          <p:cNvSpPr>
            <a:spLocks noGrp="1" noChangeArrowheads="1"/>
          </p:cNvSpPr>
          <p:nvPr>
            <p:ph sz="half" idx="2"/>
          </p:nvPr>
        </p:nvSpPr>
        <p:spPr>
          <a:xfrm>
            <a:off x="381000" y="1219200"/>
            <a:ext cx="8096250" cy="5006975"/>
          </a:xfrm>
        </p:spPr>
        <p:txBody>
          <a:bodyPr/>
          <a:lstStyle/>
          <a:p>
            <a:pPr marL="311150" indent="-311150">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grep</a:t>
            </a:r>
            <a:r>
              <a:rPr lang="en-US" sz="2400" dirty="0">
                <a:solidFill>
                  <a:srgbClr val="000066"/>
                </a:solidFill>
                <a:latin typeface="Arial" charset="0"/>
              </a:rPr>
              <a:t> List all files with the specified expression. </a:t>
            </a:r>
            <a:br>
              <a:rPr lang="en-US" sz="2400" dirty="0">
                <a:solidFill>
                  <a:srgbClr val="000066"/>
                </a:solidFill>
                <a:latin typeface="Arial" charset="0"/>
              </a:rPr>
            </a:br>
            <a:r>
              <a:rPr lang="en-US" sz="2400" dirty="0">
                <a:solidFill>
                  <a:srgbClr val="000066"/>
                </a:solidFill>
                <a:latin typeface="Arial" charset="0"/>
              </a:rPr>
              <a:t>(</a:t>
            </a:r>
            <a:r>
              <a:rPr lang="en-US" sz="2400" i="1" dirty="0" err="1">
                <a:solidFill>
                  <a:srgbClr val="000066"/>
                </a:solidFill>
                <a:latin typeface="Arial" charset="0"/>
              </a:rPr>
              <a:t>grep</a:t>
            </a:r>
            <a:r>
              <a:rPr lang="en-US" sz="2400" i="1" dirty="0">
                <a:solidFill>
                  <a:srgbClr val="000066"/>
                </a:solidFill>
                <a:latin typeface="Arial" charset="0"/>
              </a:rPr>
              <a:t> pattern &lt;filename/</a:t>
            </a:r>
            <a:r>
              <a:rPr lang="en-US" sz="2400" i="1" dirty="0" err="1">
                <a:solidFill>
                  <a:srgbClr val="000066"/>
                </a:solidFill>
                <a:latin typeface="Arial" charset="0"/>
              </a:rPr>
              <a:t>directorypath</a:t>
            </a:r>
            <a:r>
              <a:rPr lang="en-US" sz="2400" dirty="0">
                <a:solidFill>
                  <a:srgbClr val="000066"/>
                </a:solidFill>
                <a:latin typeface="Arial" charset="0"/>
              </a:rPr>
              <a:t>&gt;)</a:t>
            </a:r>
            <a:br>
              <a:rPr lang="en-US" sz="2400" dirty="0">
                <a:solidFill>
                  <a:srgbClr val="000066"/>
                </a:solidFill>
                <a:latin typeface="Arial" charset="0"/>
              </a:rPr>
            </a:br>
            <a:r>
              <a:rPr lang="en-US" sz="2400" dirty="0">
                <a:solidFill>
                  <a:srgbClr val="000066"/>
                </a:solidFill>
                <a:latin typeface="Arial" charset="0"/>
              </a:rPr>
              <a:t/>
            </a:r>
            <a:br>
              <a:rPr lang="en-US" sz="2400" dirty="0">
                <a:solidFill>
                  <a:srgbClr val="000066"/>
                </a:solidFill>
                <a:latin typeface="Arial" charset="0"/>
              </a:rPr>
            </a:br>
            <a:r>
              <a:rPr lang="en-US" sz="2400" dirty="0">
                <a:solidFill>
                  <a:srgbClr val="000066"/>
                </a:solidFill>
                <a:latin typeface="Arial" charset="0"/>
              </a:rPr>
              <a:t>Ex: ls –l |</a:t>
            </a:r>
            <a:r>
              <a:rPr lang="en-US" sz="2400" dirty="0" err="1">
                <a:solidFill>
                  <a:srgbClr val="000066"/>
                </a:solidFill>
                <a:latin typeface="Arial" charset="0"/>
              </a:rPr>
              <a:t>grep</a:t>
            </a:r>
            <a:r>
              <a:rPr lang="en-US" sz="2400" dirty="0">
                <a:solidFill>
                  <a:srgbClr val="000066"/>
                </a:solidFill>
                <a:latin typeface="Arial" charset="0"/>
              </a:rPr>
              <a:t> </a:t>
            </a:r>
            <a:r>
              <a:rPr lang="en-US" sz="2400" dirty="0" err="1">
                <a:solidFill>
                  <a:srgbClr val="000066"/>
                </a:solidFill>
                <a:latin typeface="Arial" charset="0"/>
              </a:rPr>
              <a:t>sidbi</a:t>
            </a:r>
            <a:r>
              <a:rPr lang="en-US" sz="2400" dirty="0">
                <a:solidFill>
                  <a:srgbClr val="000066"/>
                </a:solidFill>
                <a:latin typeface="Arial" charset="0"/>
              </a:rPr>
              <a:t> : List all lines with a </a:t>
            </a:r>
            <a:r>
              <a:rPr lang="en-US" sz="2400" dirty="0" err="1">
                <a:solidFill>
                  <a:srgbClr val="000066"/>
                </a:solidFill>
                <a:latin typeface="Arial" charset="0"/>
              </a:rPr>
              <a:t>sidbi</a:t>
            </a:r>
            <a:r>
              <a:rPr lang="en-US" sz="2400" dirty="0">
                <a:solidFill>
                  <a:srgbClr val="000066"/>
                </a:solidFill>
                <a:latin typeface="Arial" charset="0"/>
              </a:rPr>
              <a:t> in them.</a:t>
            </a:r>
          </a:p>
          <a:p>
            <a:pPr marL="311150" indent="-311150">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a:t>
            </a:r>
            <a:r>
              <a:rPr lang="en-US" sz="2400" dirty="0" err="1">
                <a:solidFill>
                  <a:srgbClr val="000066"/>
                </a:solidFill>
                <a:latin typeface="Arial" charset="0"/>
              </a:rPr>
              <a:t>grep</a:t>
            </a:r>
            <a:r>
              <a:rPr lang="en-US" sz="2400" dirty="0">
                <a:solidFill>
                  <a:srgbClr val="000066"/>
                </a:solidFill>
                <a:latin typeface="Arial" charset="0"/>
              </a:rPr>
              <a:t> " R " : Search for R with a space on each side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sleep</a:t>
            </a:r>
            <a:r>
              <a:rPr lang="en-US" sz="2400" dirty="0">
                <a:solidFill>
                  <a:srgbClr val="000066"/>
                </a:solidFill>
                <a:latin typeface="Arial" charset="0"/>
              </a:rPr>
              <a:t> Delay for a specified amount of time.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sort </a:t>
            </a:r>
            <a:r>
              <a:rPr lang="en-US" sz="2400" dirty="0" err="1">
                <a:solidFill>
                  <a:srgbClr val="000066"/>
                </a:solidFill>
                <a:latin typeface="Arial" charset="0"/>
              </a:rPr>
              <a:t>Sort</a:t>
            </a:r>
            <a:r>
              <a:rPr lang="en-US" sz="2400" dirty="0">
                <a:solidFill>
                  <a:srgbClr val="000066"/>
                </a:solidFill>
                <a:latin typeface="Arial" charset="0"/>
              </a:rPr>
              <a:t> a file alphabetically.</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uniq</a:t>
            </a:r>
            <a:r>
              <a:rPr lang="en-US" sz="2400" b="1" dirty="0">
                <a:solidFill>
                  <a:srgbClr val="000066"/>
                </a:solidFill>
                <a:latin typeface="Arial" charset="0"/>
              </a:rPr>
              <a:t> </a:t>
            </a:r>
            <a:r>
              <a:rPr lang="en-US" sz="2400" dirty="0">
                <a:solidFill>
                  <a:srgbClr val="000066"/>
                </a:solidFill>
                <a:latin typeface="Arial" charset="0"/>
              </a:rPr>
              <a:t>Remove duplicate lines from a sorted file.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wc</a:t>
            </a:r>
            <a:r>
              <a:rPr lang="en-US" sz="2400" dirty="0">
                <a:solidFill>
                  <a:srgbClr val="000066"/>
                </a:solidFill>
                <a:latin typeface="Arial" charset="0"/>
              </a:rPr>
              <a:t> Count lines, words, characters in a file. (</a:t>
            </a:r>
            <a:r>
              <a:rPr lang="en-US" sz="2400" dirty="0" err="1">
                <a:solidFill>
                  <a:srgbClr val="000066"/>
                </a:solidFill>
                <a:latin typeface="Arial" charset="0"/>
              </a:rPr>
              <a:t>wc</a:t>
            </a:r>
            <a:r>
              <a:rPr lang="en-US" sz="2400" dirty="0">
                <a:solidFill>
                  <a:srgbClr val="000066"/>
                </a:solidFill>
                <a:latin typeface="Arial" charset="0"/>
              </a:rPr>
              <a:t> –c/w/l &lt;filename&gt;).</a:t>
            </a:r>
          </a:p>
          <a:p>
            <a:pPr marL="311150" indent="-311150">
              <a:lnSpc>
                <a:spcPct val="80000"/>
              </a:lnSpc>
              <a:spcBef>
                <a:spcPct val="50000"/>
              </a:spcBef>
              <a:spcAft>
                <a:spcPct val="0"/>
              </a:spcAft>
              <a:buSzPct val="100000"/>
              <a:buFont typeface="Times New Roman" pitchFamily="18" charset="0"/>
              <a:buBlip>
                <a:blip r:embed="rId3"/>
              </a:buBlip>
            </a:pPr>
            <a:endParaRPr lang="en-US" sz="2400" dirty="0">
              <a:solidFill>
                <a:srgbClr val="000066"/>
              </a:solidFill>
              <a:latin typeface="Arial" charset="0"/>
            </a:endParaRPr>
          </a:p>
        </p:txBody>
      </p:sp>
      <p:sp>
        <p:nvSpPr>
          <p:cNvPr id="850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smtClean="0"/>
              <a:t>Getting around the </a:t>
            </a:r>
            <a:r>
              <a:rPr lang="en-US" dirty="0" err="1" smtClean="0"/>
              <a:t>filesystems</a:t>
            </a:r>
            <a:r>
              <a:rPr lang="en-US" dirty="0" smtClean="0"/>
              <a:t> 5/6</a:t>
            </a:r>
            <a:endParaRPr lang="en-US" sz="20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78858" name="Rectangle 10"/>
          <p:cNvSpPr>
            <a:spLocks noGrp="1" noChangeArrowheads="1"/>
          </p:cNvSpPr>
          <p:nvPr>
            <p:ph sz="half" idx="2"/>
          </p:nvPr>
        </p:nvSpPr>
        <p:spPr>
          <a:xfrm>
            <a:off x="381000" y="1219200"/>
            <a:ext cx="8096250" cy="5006975"/>
          </a:xfrm>
        </p:spPr>
        <p:txBody>
          <a:bodyPr/>
          <a:lstStyle/>
          <a:p>
            <a:pPr marL="311150" indent="-311150">
              <a:lnSpc>
                <a:spcPct val="100000"/>
              </a:lnSpc>
              <a:spcBef>
                <a:spcPct val="20000"/>
              </a:spcBef>
              <a:spcAft>
                <a:spcPct val="0"/>
              </a:spcAft>
              <a:buSzPct val="100000"/>
              <a:buFont typeface="Times New Roman" pitchFamily="18" charset="0"/>
              <a:buNone/>
            </a:pPr>
            <a:r>
              <a:rPr lang="en-US" sz="2400" b="1" dirty="0">
                <a:solidFill>
                  <a:srgbClr val="000066"/>
                </a:solidFill>
                <a:latin typeface="Arial" charset="0"/>
              </a:rPr>
              <a:t>File viewing and editing</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emacs</a:t>
            </a:r>
            <a:r>
              <a:rPr lang="en-US" sz="2400" dirty="0">
                <a:solidFill>
                  <a:srgbClr val="000066"/>
                </a:solidFill>
                <a:latin typeface="Arial" charset="0"/>
              </a:rPr>
              <a:t> Full screen editor.</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pico</a:t>
            </a:r>
            <a:r>
              <a:rPr lang="en-US" sz="2400" dirty="0">
                <a:solidFill>
                  <a:srgbClr val="000066"/>
                </a:solidFill>
                <a:latin typeface="Arial" charset="0"/>
              </a:rPr>
              <a:t> Simple text editor.</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vi</a:t>
            </a:r>
            <a:r>
              <a:rPr lang="en-US" sz="2400" dirty="0">
                <a:solidFill>
                  <a:srgbClr val="000066"/>
                </a:solidFill>
                <a:latin typeface="Arial" charset="0"/>
              </a:rPr>
              <a:t> Editor with a command mode and text mode. Starts in command mode. </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gedit</a:t>
            </a:r>
            <a:r>
              <a:rPr lang="en-US" sz="2400" dirty="0">
                <a:solidFill>
                  <a:srgbClr val="000066"/>
                </a:solidFill>
                <a:latin typeface="Arial" charset="0"/>
              </a:rPr>
              <a:t> GUI Text Editor</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tail </a:t>
            </a:r>
            <a:r>
              <a:rPr lang="en-US" sz="2400" dirty="0">
                <a:solidFill>
                  <a:srgbClr val="000066"/>
                </a:solidFill>
                <a:latin typeface="Arial" charset="0"/>
              </a:rPr>
              <a:t>Look at the last 10 lines of a file. </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tail –f &lt;filename&gt; , </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tail -100 &lt;filename&gt;</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head</a:t>
            </a:r>
            <a:r>
              <a:rPr lang="en-US" sz="2400" dirty="0">
                <a:solidFill>
                  <a:srgbClr val="000066"/>
                </a:solidFill>
                <a:latin typeface="Arial" charset="0"/>
              </a:rPr>
              <a:t> Look at the first 10 lines of a file. (head &lt;filename&gt;)</a:t>
            </a:r>
          </a:p>
          <a:p>
            <a:pPr marL="311150" indent="-311150">
              <a:lnSpc>
                <a:spcPct val="100000"/>
              </a:lnSpc>
              <a:spcBef>
                <a:spcPct val="20000"/>
              </a:spcBef>
              <a:spcAft>
                <a:spcPct val="0"/>
              </a:spcAft>
              <a:buSzPct val="100000"/>
              <a:buFont typeface="Times New Roman" pitchFamily="18" charset="0"/>
              <a:buChar char="•"/>
            </a:pPr>
            <a:endParaRPr lang="en-US" sz="2400" dirty="0">
              <a:solidFill>
                <a:srgbClr val="000066"/>
              </a:solidFill>
              <a:latin typeface="Arial" charset="0"/>
            </a:endParaRPr>
          </a:p>
        </p:txBody>
      </p:sp>
      <p:sp>
        <p:nvSpPr>
          <p:cNvPr id="788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smtClean="0"/>
              <a:t>Getting around the </a:t>
            </a:r>
            <a:r>
              <a:rPr lang="en-US" dirty="0" err="1" smtClean="0"/>
              <a:t>filesystems</a:t>
            </a:r>
            <a:r>
              <a:rPr lang="en-US" dirty="0" smtClean="0"/>
              <a:t> 6/6</a:t>
            </a:r>
            <a:endParaRPr lang="en-US" sz="20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19457"/>
          <p:cNvSpPr>
            <a:spLocks noGrp="1" noChangeArrowheads="1"/>
          </p:cNvSpPr>
          <p:nvPr>
            <p:ph type="title"/>
          </p:nvPr>
        </p:nvSpPr>
        <p:spPr>
          <a:xfrm>
            <a:off x="457200" y="304800"/>
            <a:ext cx="8229600" cy="533400"/>
          </a:xfrm>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The VI Editor 1/2</a:t>
            </a:r>
          </a:p>
        </p:txBody>
      </p:sp>
      <p:sp>
        <p:nvSpPr>
          <p:cNvPr id="55299" name="Shape 19458"/>
          <p:cNvSpPr>
            <a:spLocks noGrp="1" noChangeArrowheads="1"/>
          </p:cNvSpPr>
          <p:nvPr>
            <p:ph type="body" idx="1"/>
          </p:nvPr>
        </p:nvSpPr>
        <p:spPr/>
        <p:txBody>
          <a:bodyPr/>
          <a:lstStyle/>
          <a:p>
            <a:pPr defTabSz="914400" eaLnBrk="1" hangingPunct="1"/>
            <a:r>
              <a:rPr lang="en-US" dirty="0" smtClean="0"/>
              <a:t>Opens from terminal window</a:t>
            </a:r>
          </a:p>
        </p:txBody>
      </p:sp>
      <p:pic>
        <p:nvPicPr>
          <p:cNvPr id="55300" name="Rectangle 43010"/>
          <p:cNvPicPr>
            <a:picLocks noChangeAspect="1" noChangeArrowheads="1"/>
          </p:cNvPicPr>
          <p:nvPr/>
        </p:nvPicPr>
        <p:blipFill>
          <a:blip r:embed="rId3" cstate="print"/>
          <a:srcRect/>
          <a:stretch>
            <a:fillRect/>
          </a:stretch>
        </p:blipFill>
        <p:spPr bwMode="auto">
          <a:xfrm>
            <a:off x="1593574" y="1828800"/>
            <a:ext cx="7017026" cy="448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Rectangle 44032"/>
          <p:cNvPicPr>
            <a:picLocks noChangeAspect="1" noChangeArrowheads="1"/>
          </p:cNvPicPr>
          <p:nvPr/>
        </p:nvPicPr>
        <p:blipFill>
          <a:blip r:embed="rId3" cstate="print"/>
          <a:srcRect/>
          <a:stretch>
            <a:fillRect/>
          </a:stretch>
        </p:blipFill>
        <p:spPr bwMode="auto">
          <a:xfrm>
            <a:off x="1066800" y="1114067"/>
            <a:ext cx="7086600" cy="5362933"/>
          </a:xfrm>
          <a:prstGeom prst="rect">
            <a:avLst/>
          </a:prstGeom>
          <a:noFill/>
          <a:ln w="9525">
            <a:noFill/>
            <a:miter lim="800000"/>
            <a:headEnd/>
            <a:tailEnd/>
          </a:ln>
        </p:spPr>
      </p:pic>
      <p:sp>
        <p:nvSpPr>
          <p:cNvPr id="56323" name="TextBox 44033"/>
          <p:cNvSpPr txBox="1">
            <a:spLocks noChangeArrowheads="1"/>
          </p:cNvSpPr>
          <p:nvPr/>
        </p:nvSpPr>
        <p:spPr bwMode="auto">
          <a:xfrm>
            <a:off x="228600" y="1905000"/>
            <a:ext cx="8305800" cy="523875"/>
          </a:xfrm>
          <a:prstGeom prst="rect">
            <a:avLst/>
          </a:prstGeom>
          <a:noFill/>
          <a:ln w="9525">
            <a:noFill/>
            <a:miter lim="800000"/>
            <a:headEnd/>
            <a:tailEnd/>
          </a:ln>
        </p:spPr>
        <p:txBody>
          <a:bodyPr>
            <a:spAutoFit/>
          </a:bodyPr>
          <a:lstStyle/>
          <a:p>
            <a:r>
              <a:rPr lang="en-US" sz="2800">
                <a:solidFill>
                  <a:srgbClr val="FFFF00"/>
                </a:solidFill>
              </a:rPr>
              <a:t>http://www.linux.ie/newusers/beginners-linux-guide/</a:t>
            </a:r>
          </a:p>
        </p:txBody>
      </p:sp>
      <p:sp>
        <p:nvSpPr>
          <p:cNvPr id="4" name="Shape 19457"/>
          <p:cNvSpPr>
            <a:spLocks noGrp="1" noChangeArrowheads="1"/>
          </p:cNvSpPr>
          <p:nvPr>
            <p:ph type="title"/>
          </p:nvPr>
        </p:nvSpPr>
        <p:spPr>
          <a:xfrm>
            <a:off x="457200" y="304800"/>
            <a:ext cx="8229600" cy="533400"/>
          </a:xfrm>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The VI Editor 2/2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457200" y="152400"/>
            <a:ext cx="8229600" cy="762000"/>
          </a:xfrm>
        </p:spPr>
        <p:txBody>
          <a:bodyPr/>
          <a:lstStyle/>
          <a:p>
            <a:r>
              <a:rPr lang="en-US" dirty="0" smtClean="0"/>
              <a:t>The </a:t>
            </a:r>
            <a:r>
              <a:rPr lang="en-US" dirty="0" err="1" smtClean="0"/>
              <a:t>Emacs</a:t>
            </a:r>
            <a:r>
              <a:rPr lang="en-US" dirty="0" smtClean="0"/>
              <a:t> Editor</a:t>
            </a:r>
            <a:br>
              <a:rPr lang="en-US" dirty="0" smtClean="0"/>
            </a:br>
            <a:r>
              <a:rPr lang="en-US" sz="2800" dirty="0" smtClean="0"/>
              <a:t>Background, Overview</a:t>
            </a:r>
            <a:endParaRPr lang="en-US" sz="2800" dirty="0"/>
          </a:p>
        </p:txBody>
      </p:sp>
      <p:sp>
        <p:nvSpPr>
          <p:cNvPr id="7171" name="Rectangle 3"/>
          <p:cNvSpPr>
            <a:spLocks noGrp="1" noChangeArrowheads="1"/>
          </p:cNvSpPr>
          <p:nvPr>
            <p:ph idx="1"/>
          </p:nvPr>
        </p:nvSpPr>
        <p:spPr>
          <a:xfrm>
            <a:off x="304800" y="1143000"/>
            <a:ext cx="8534400" cy="5105400"/>
          </a:xfrm>
        </p:spPr>
        <p:txBody>
          <a:bodyPr/>
          <a:lstStyle/>
          <a:p>
            <a:pPr>
              <a:lnSpc>
                <a:spcPct val="80000"/>
              </a:lnSpc>
            </a:pPr>
            <a:r>
              <a:rPr lang="en-US" sz="2400" dirty="0" err="1"/>
              <a:t>Emacs</a:t>
            </a:r>
            <a:r>
              <a:rPr lang="en-US" sz="2400" dirty="0"/>
              <a:t> is a powerful and extensible text editor.</a:t>
            </a:r>
          </a:p>
          <a:p>
            <a:pPr lvl="1">
              <a:lnSpc>
                <a:spcPct val="80000"/>
              </a:lnSpc>
            </a:pPr>
            <a:r>
              <a:rPr lang="en-US" sz="2000" dirty="0" err="1"/>
              <a:t>Emacs</a:t>
            </a:r>
            <a:r>
              <a:rPr lang="en-US" sz="2000" dirty="0"/>
              <a:t> originally was an acronym for </a:t>
            </a:r>
            <a:r>
              <a:rPr lang="en-US" sz="2000" b="1" dirty="0"/>
              <a:t>E</a:t>
            </a:r>
            <a:r>
              <a:rPr lang="en-US" sz="2000" dirty="0"/>
              <a:t>ditor </a:t>
            </a:r>
            <a:r>
              <a:rPr lang="en-US" sz="2000" b="1" dirty="0" err="1"/>
              <a:t>MAC</a:t>
            </a:r>
            <a:r>
              <a:rPr lang="en-US" sz="2000" dirty="0" err="1"/>
              <a:t>ro</a:t>
            </a:r>
            <a:r>
              <a:rPr lang="en-US" sz="2000" b="1" dirty="0" err="1"/>
              <a:t>S</a:t>
            </a:r>
            <a:r>
              <a:rPr lang="en-US" sz="2000" dirty="0"/>
              <a:t>.</a:t>
            </a:r>
          </a:p>
          <a:p>
            <a:pPr lvl="1">
              <a:lnSpc>
                <a:spcPct val="80000"/>
              </a:lnSpc>
            </a:pPr>
            <a:r>
              <a:rPr lang="en-US" sz="2000" dirty="0"/>
              <a:t>The first </a:t>
            </a:r>
            <a:r>
              <a:rPr lang="en-US" sz="2000" dirty="0" err="1"/>
              <a:t>Emacs</a:t>
            </a:r>
            <a:r>
              <a:rPr lang="en-US" sz="2000" dirty="0"/>
              <a:t> was a set of macros written in 1976 at MIT by Richard M Stallman.</a:t>
            </a:r>
          </a:p>
          <a:p>
            <a:pPr lvl="1">
              <a:lnSpc>
                <a:spcPct val="80000"/>
              </a:lnSpc>
            </a:pPr>
            <a:r>
              <a:rPr lang="en-US" sz="2000" dirty="0" err="1"/>
              <a:t>Emacs</a:t>
            </a:r>
            <a:r>
              <a:rPr lang="en-US" sz="2000" dirty="0"/>
              <a:t> has become a standard editor used by programmers worldwide.</a:t>
            </a:r>
          </a:p>
          <a:p>
            <a:pPr>
              <a:lnSpc>
                <a:spcPct val="80000"/>
              </a:lnSpc>
            </a:pPr>
            <a:r>
              <a:rPr lang="en-US" sz="2400" dirty="0"/>
              <a:t>There are several varieties of </a:t>
            </a:r>
            <a:r>
              <a:rPr lang="en-US" sz="2400" dirty="0" err="1"/>
              <a:t>Emacs</a:t>
            </a:r>
            <a:r>
              <a:rPr lang="en-US" sz="2400" dirty="0"/>
              <a:t>, by typing </a:t>
            </a:r>
            <a:r>
              <a:rPr lang="en-US" sz="2400" b="1" dirty="0" err="1"/>
              <a:t>emacs</a:t>
            </a:r>
            <a:r>
              <a:rPr lang="en-US" sz="2400" dirty="0"/>
              <a:t> at the command prompt, you are throw into one of two modes:</a:t>
            </a:r>
          </a:p>
          <a:p>
            <a:pPr lvl="1">
              <a:lnSpc>
                <a:spcPct val="80000"/>
              </a:lnSpc>
            </a:pPr>
            <a:r>
              <a:rPr lang="en-US" sz="2000" dirty="0"/>
              <a:t>The terminal-mode (from an </a:t>
            </a:r>
            <a:r>
              <a:rPr lang="en-US" sz="2000" dirty="0" err="1"/>
              <a:t>ssh</a:t>
            </a:r>
            <a:r>
              <a:rPr lang="en-US" sz="2000" dirty="0"/>
              <a:t> connection or without X Window):</a:t>
            </a:r>
          </a:p>
          <a:p>
            <a:pPr lvl="2">
              <a:lnSpc>
                <a:spcPct val="80000"/>
              </a:lnSpc>
            </a:pPr>
            <a:r>
              <a:rPr lang="en-US" sz="1800" dirty="0"/>
              <a:t>This mode has no toolbars, and all commands are given via keyboard.</a:t>
            </a:r>
          </a:p>
          <a:p>
            <a:pPr lvl="2">
              <a:lnSpc>
                <a:spcPct val="80000"/>
              </a:lnSpc>
            </a:pPr>
            <a:r>
              <a:rPr lang="en-US" sz="1800" dirty="0"/>
              <a:t>Do not think that this is a useless mode, as sometimes the only connection that you may have to a machine is remote.</a:t>
            </a:r>
          </a:p>
          <a:p>
            <a:pPr lvl="1">
              <a:lnSpc>
                <a:spcPct val="80000"/>
              </a:lnSpc>
            </a:pPr>
            <a:r>
              <a:rPr lang="en-US" sz="2000" dirty="0"/>
              <a:t>The graphical-mode (requires X Window):</a:t>
            </a:r>
          </a:p>
          <a:p>
            <a:pPr lvl="2">
              <a:lnSpc>
                <a:spcPct val="80000"/>
              </a:lnSpc>
            </a:pPr>
            <a:r>
              <a:rPr lang="en-US" sz="1800" dirty="0"/>
              <a:t>It looks similar to the terminal-mode, but with some added features for X.</a:t>
            </a:r>
          </a:p>
          <a:p>
            <a:pPr lvl="2">
              <a:lnSpc>
                <a:spcPct val="80000"/>
              </a:lnSpc>
            </a:pPr>
            <a:r>
              <a:rPr lang="en-US" sz="1800" dirty="0"/>
              <a:t>There is a toolbar across the top of the window, from which many common tasks can be accessed.</a:t>
            </a:r>
          </a:p>
          <a:p>
            <a:pPr lvl="2">
              <a:lnSpc>
                <a:spcPct val="80000"/>
              </a:lnSpc>
            </a:pPr>
            <a:r>
              <a:rPr lang="en-US" sz="1800" dirty="0"/>
              <a:t>You may wish to type </a:t>
            </a:r>
            <a:r>
              <a:rPr lang="en-US" sz="1800" b="1" dirty="0" err="1"/>
              <a:t>emacs</a:t>
            </a:r>
            <a:r>
              <a:rPr lang="en-US" sz="1800" b="1" dirty="0"/>
              <a:t>&amp;</a:t>
            </a:r>
            <a:r>
              <a:rPr lang="en-US" sz="1800" dirty="0"/>
              <a:t> (note the &amp;), as this will free up the shell for other tasks (such as compiling).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What is Unix?</a:t>
            </a:r>
          </a:p>
        </p:txBody>
      </p:sp>
      <p:sp>
        <p:nvSpPr>
          <p:cNvPr id="24579" name="Rectangle 3"/>
          <p:cNvSpPr>
            <a:spLocks noGrp="1" noChangeArrowheads="1"/>
          </p:cNvSpPr>
          <p:nvPr>
            <p:ph idx="1"/>
          </p:nvPr>
        </p:nvSpPr>
        <p:spPr/>
        <p:txBody>
          <a:bodyPr/>
          <a:lstStyle/>
          <a:p>
            <a:r>
              <a:rPr lang="en-US"/>
              <a:t>A multi-task and multi-user Operating System</a:t>
            </a:r>
          </a:p>
          <a:p>
            <a:r>
              <a:rPr lang="en-US"/>
              <a:t>Developed in 1969 at AT&amp;T’s Bell Labs by</a:t>
            </a:r>
          </a:p>
          <a:p>
            <a:pPr lvl="1"/>
            <a:r>
              <a:rPr lang="en-US"/>
              <a:t>Ken Thompson (Unix)</a:t>
            </a:r>
          </a:p>
          <a:p>
            <a:pPr lvl="1"/>
            <a:r>
              <a:rPr lang="en-US"/>
              <a:t>Dennis Ritchie (C)</a:t>
            </a:r>
          </a:p>
          <a:p>
            <a:pPr lvl="1"/>
            <a:r>
              <a:rPr lang="en-US"/>
              <a:t>Douglas Mcllroy (Pipes - Do one thing, do it well)</a:t>
            </a:r>
          </a:p>
          <a:p>
            <a:r>
              <a:rPr lang="en-US"/>
              <a:t>Some other variants: System V, Solaris, SCO Unix, SunOS, 4.4BSD, FreeBSD, NetBSD, OpenBSD, BSDI</a:t>
            </a:r>
          </a:p>
          <a:p>
            <a:pPr lvl="1"/>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lstStyle/>
          <a:p>
            <a:r>
              <a:rPr lang="en-US" sz="2800" dirty="0"/>
              <a:t>Starting and Stopping </a:t>
            </a:r>
            <a:r>
              <a:rPr lang="en-US" sz="2800" dirty="0" err="1"/>
              <a:t>Emacs</a:t>
            </a:r>
            <a:endParaRPr lang="en-US" sz="2800" dirty="0"/>
          </a:p>
          <a:p>
            <a:pPr lvl="1"/>
            <a:r>
              <a:rPr lang="en-US" sz="2400" dirty="0"/>
              <a:t>To start </a:t>
            </a:r>
            <a:r>
              <a:rPr lang="en-US" sz="2400" dirty="0" err="1"/>
              <a:t>Emacs</a:t>
            </a:r>
            <a:r>
              <a:rPr lang="en-US" sz="2400" dirty="0"/>
              <a:t>, type: </a:t>
            </a:r>
            <a:r>
              <a:rPr lang="en-US" sz="2400" dirty="0" err="1">
                <a:solidFill>
                  <a:srgbClr val="0000FF"/>
                </a:solidFill>
              </a:rPr>
              <a:t>emacs</a:t>
            </a:r>
            <a:r>
              <a:rPr lang="en-US" sz="2400" dirty="0"/>
              <a:t> or </a:t>
            </a:r>
            <a:r>
              <a:rPr lang="en-US" sz="2400" dirty="0" err="1">
                <a:solidFill>
                  <a:srgbClr val="0000FF"/>
                </a:solidFill>
              </a:rPr>
              <a:t>emacs</a:t>
            </a:r>
            <a:r>
              <a:rPr lang="en-US" sz="2400" dirty="0">
                <a:solidFill>
                  <a:srgbClr val="0000FF"/>
                </a:solidFill>
              </a:rPr>
              <a:t> filename</a:t>
            </a:r>
          </a:p>
          <a:p>
            <a:pPr lvl="1">
              <a:buFont typeface="Wingdings" pitchFamily="2" charset="2"/>
              <a:buNone/>
            </a:pPr>
            <a:endParaRPr lang="en-US" sz="2400" dirty="0">
              <a:solidFill>
                <a:srgbClr val="0000FF"/>
              </a:solidFill>
            </a:endParaRPr>
          </a:p>
          <a:p>
            <a:pPr lvl="1">
              <a:buFont typeface="Wingdings" pitchFamily="2" charset="2"/>
              <a:buNone/>
            </a:pPr>
            <a:endParaRPr lang="en-US" sz="2400" dirty="0" smtClean="0">
              <a:solidFill>
                <a:srgbClr val="0000FF"/>
              </a:solidFill>
            </a:endParaRPr>
          </a:p>
          <a:p>
            <a:pPr lvl="1">
              <a:buFont typeface="Wingdings" pitchFamily="2" charset="2"/>
              <a:buNone/>
            </a:pPr>
            <a:endParaRPr lang="en-US" sz="2400" dirty="0" smtClean="0">
              <a:solidFill>
                <a:srgbClr val="0000FF"/>
              </a:solidFill>
            </a:endParaRPr>
          </a:p>
          <a:p>
            <a:pPr lvl="1">
              <a:buFont typeface="Wingdings" pitchFamily="2" charset="2"/>
              <a:buNone/>
            </a:pPr>
            <a:endParaRPr lang="en-US" sz="2400" dirty="0">
              <a:solidFill>
                <a:srgbClr val="0000FF"/>
              </a:solidFill>
            </a:endParaRPr>
          </a:p>
          <a:p>
            <a:pPr lvl="1">
              <a:buFont typeface="Wingdings" pitchFamily="2" charset="2"/>
              <a:buNone/>
            </a:pPr>
            <a:endParaRPr lang="en-US" sz="2400" dirty="0">
              <a:solidFill>
                <a:srgbClr val="0000FF"/>
              </a:solidFill>
            </a:endParaRPr>
          </a:p>
          <a:p>
            <a:pPr lvl="1">
              <a:buFont typeface="Wingdings" pitchFamily="2" charset="2"/>
              <a:buNone/>
            </a:pPr>
            <a:endParaRPr lang="en-US" sz="2400" dirty="0">
              <a:solidFill>
                <a:srgbClr val="0000FF"/>
              </a:solidFill>
            </a:endParaRPr>
          </a:p>
          <a:p>
            <a:pPr lvl="1">
              <a:buFont typeface="Wingdings" pitchFamily="2" charset="2"/>
              <a:buNone/>
            </a:pPr>
            <a:endParaRPr lang="en-US" sz="2400" dirty="0">
              <a:solidFill>
                <a:srgbClr val="0000FF"/>
              </a:solidFill>
            </a:endParaRPr>
          </a:p>
          <a:p>
            <a:pPr lvl="1">
              <a:buFont typeface="Wingdings" pitchFamily="2" charset="2"/>
              <a:buNone/>
            </a:pPr>
            <a:endParaRPr lang="en-US" sz="2400" dirty="0">
              <a:solidFill>
                <a:srgbClr val="0000FF"/>
              </a:solidFill>
            </a:endParaRPr>
          </a:p>
          <a:p>
            <a:pPr lvl="1"/>
            <a:r>
              <a:rPr lang="en-US" sz="2400" dirty="0"/>
              <a:t>To exit of </a:t>
            </a:r>
            <a:r>
              <a:rPr lang="en-US" sz="2400" dirty="0" err="1"/>
              <a:t>Emacs</a:t>
            </a:r>
            <a:r>
              <a:rPr lang="en-US" sz="2400" dirty="0"/>
              <a:t>, type Ctrl-x</a:t>
            </a:r>
          </a:p>
        </p:txBody>
      </p:sp>
      <p:pic>
        <p:nvPicPr>
          <p:cNvPr id="33799" name="Picture 7"/>
          <p:cNvPicPr>
            <a:picLocks noChangeAspect="1" noChangeArrowheads="1"/>
          </p:cNvPicPr>
          <p:nvPr/>
        </p:nvPicPr>
        <p:blipFill>
          <a:blip r:embed="rId2" cstate="print"/>
          <a:srcRect/>
          <a:stretch>
            <a:fillRect/>
          </a:stretch>
        </p:blipFill>
        <p:spPr bwMode="auto">
          <a:xfrm>
            <a:off x="457200" y="2209800"/>
            <a:ext cx="7802655" cy="3352800"/>
          </a:xfrm>
          <a:prstGeom prst="rect">
            <a:avLst/>
          </a:prstGeom>
          <a:noFill/>
        </p:spPr>
      </p:pic>
      <p:sp>
        <p:nvSpPr>
          <p:cNvPr id="5" name="Title 4"/>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1/7</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pPr>
              <a:lnSpc>
                <a:spcPct val="90000"/>
              </a:lnSpc>
            </a:pPr>
            <a:r>
              <a:rPr lang="en-US" sz="2800"/>
              <a:t>Moving Around</a:t>
            </a:r>
          </a:p>
          <a:p>
            <a:pPr lvl="1">
              <a:lnSpc>
                <a:spcPct val="90000"/>
              </a:lnSpc>
            </a:pPr>
            <a:r>
              <a:rPr lang="en-US" sz="2400" b="1"/>
              <a:t>M-b</a:t>
            </a:r>
            <a:r>
              <a:rPr lang="en-US" sz="2400"/>
              <a:t>: </a:t>
            </a:r>
            <a:r>
              <a:rPr lang="en-US" sz="2200"/>
              <a:t>Moves the cursor to the beginning of the word left of the cursor</a:t>
            </a:r>
          </a:p>
          <a:p>
            <a:pPr lvl="1">
              <a:lnSpc>
                <a:spcPct val="90000"/>
              </a:lnSpc>
            </a:pPr>
            <a:r>
              <a:rPr lang="en-US" sz="2400" b="1"/>
              <a:t>M-f</a:t>
            </a:r>
            <a:r>
              <a:rPr lang="en-US" sz="2400"/>
              <a:t>: </a:t>
            </a:r>
            <a:r>
              <a:rPr lang="en-US" sz="2200"/>
              <a:t>Moves the cursor to the end of word to the right of the cursor</a:t>
            </a:r>
          </a:p>
          <a:p>
            <a:pPr lvl="1">
              <a:lnSpc>
                <a:spcPct val="90000"/>
              </a:lnSpc>
            </a:pPr>
            <a:r>
              <a:rPr lang="en-US" sz="2400" b="1"/>
              <a:t>M-a</a:t>
            </a:r>
            <a:r>
              <a:rPr lang="en-US" sz="2400"/>
              <a:t>: </a:t>
            </a:r>
            <a:r>
              <a:rPr lang="en-US" sz="2200"/>
              <a:t>Moves to the beginning of the current sentence</a:t>
            </a:r>
          </a:p>
          <a:p>
            <a:pPr lvl="1">
              <a:lnSpc>
                <a:spcPct val="90000"/>
              </a:lnSpc>
            </a:pPr>
            <a:r>
              <a:rPr lang="en-US" sz="2400" b="1"/>
              <a:t>M-e</a:t>
            </a:r>
            <a:r>
              <a:rPr lang="en-US" sz="2400"/>
              <a:t>: </a:t>
            </a:r>
            <a:r>
              <a:rPr lang="en-US" sz="2200"/>
              <a:t>Moves to the end of the current sentence</a:t>
            </a:r>
          </a:p>
          <a:p>
            <a:pPr lvl="1">
              <a:lnSpc>
                <a:spcPct val="90000"/>
              </a:lnSpc>
            </a:pPr>
            <a:r>
              <a:rPr lang="en-US" sz="2400" b="1"/>
              <a:t>C-n</a:t>
            </a:r>
            <a:r>
              <a:rPr lang="en-US" sz="2400"/>
              <a:t>: </a:t>
            </a:r>
            <a:r>
              <a:rPr lang="en-US" sz="2200"/>
              <a:t>Moves the cursor to the next line</a:t>
            </a:r>
          </a:p>
          <a:p>
            <a:pPr lvl="1">
              <a:lnSpc>
                <a:spcPct val="90000"/>
              </a:lnSpc>
            </a:pPr>
            <a:r>
              <a:rPr lang="en-US" sz="2400" b="1"/>
              <a:t>C-p</a:t>
            </a:r>
            <a:r>
              <a:rPr lang="en-US" sz="2400"/>
              <a:t>: </a:t>
            </a:r>
            <a:r>
              <a:rPr lang="en-US" sz="2200"/>
              <a:t>Moves the cursor to the previous line</a:t>
            </a:r>
          </a:p>
          <a:p>
            <a:pPr lvl="1">
              <a:lnSpc>
                <a:spcPct val="90000"/>
              </a:lnSpc>
            </a:pPr>
            <a:r>
              <a:rPr lang="en-US" sz="2400" b="1"/>
              <a:t>C-a</a:t>
            </a:r>
            <a:r>
              <a:rPr lang="en-US" sz="2400"/>
              <a:t>: </a:t>
            </a:r>
            <a:r>
              <a:rPr lang="en-US" sz="2200"/>
              <a:t>Moves the cursor to the beginning of the line</a:t>
            </a:r>
          </a:p>
          <a:p>
            <a:pPr lvl="1">
              <a:lnSpc>
                <a:spcPct val="90000"/>
              </a:lnSpc>
            </a:pPr>
            <a:r>
              <a:rPr lang="en-US" sz="2400" b="1"/>
              <a:t>C-e</a:t>
            </a:r>
            <a:r>
              <a:rPr lang="en-US" sz="2400"/>
              <a:t>: </a:t>
            </a:r>
            <a:r>
              <a:rPr lang="en-US" sz="2200"/>
              <a:t>Moves the cursor the end of the line</a:t>
            </a:r>
          </a:p>
          <a:p>
            <a:pPr lvl="1">
              <a:lnSpc>
                <a:spcPct val="90000"/>
              </a:lnSpc>
            </a:pPr>
            <a:r>
              <a:rPr lang="en-US" sz="2400" b="1"/>
              <a:t>C-v</a:t>
            </a:r>
            <a:r>
              <a:rPr lang="en-US" sz="2400"/>
              <a:t>: </a:t>
            </a:r>
            <a:r>
              <a:rPr lang="en-US" sz="2200"/>
              <a:t>Moves display down one screen full</a:t>
            </a:r>
          </a:p>
          <a:p>
            <a:pPr lvl="1">
              <a:lnSpc>
                <a:spcPct val="90000"/>
              </a:lnSpc>
            </a:pPr>
            <a:r>
              <a:rPr lang="en-US" sz="2400" b="1"/>
              <a:t>M-v</a:t>
            </a:r>
            <a:r>
              <a:rPr lang="en-US" sz="2400"/>
              <a:t>: </a:t>
            </a:r>
            <a:r>
              <a:rPr lang="en-US" sz="2200"/>
              <a:t>Moves display up one screen full</a:t>
            </a:r>
          </a:p>
        </p:txBody>
      </p:sp>
      <p:sp>
        <p:nvSpPr>
          <p:cNvPr id="4" name="Title 3"/>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a:t>
            </a:r>
            <a:r>
              <a:rPr lang="en-US" sz="2800" dirty="0" smtClean="0"/>
              <a:t>2/7</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p:txBody>
          <a:bodyPr/>
          <a:lstStyle/>
          <a:p>
            <a:r>
              <a:rPr lang="en-US"/>
              <a:t>Search and Replace</a:t>
            </a:r>
          </a:p>
          <a:p>
            <a:pPr lvl="1"/>
            <a:r>
              <a:rPr lang="en-US" sz="2400"/>
              <a:t>Type </a:t>
            </a:r>
            <a:r>
              <a:rPr lang="en-US" sz="2400" b="1"/>
              <a:t>C-s</a:t>
            </a:r>
            <a:r>
              <a:rPr lang="en-US" sz="2400"/>
              <a:t>, the minibuffer prompts for a search string</a:t>
            </a:r>
          </a:p>
          <a:p>
            <a:endParaRPr lang="en-US" sz="2800" b="1"/>
          </a:p>
          <a:p>
            <a:endParaRPr lang="en-US" sz="2800" b="1"/>
          </a:p>
          <a:p>
            <a:endParaRPr lang="en-US" sz="2800" b="1"/>
          </a:p>
          <a:p>
            <a:endParaRPr lang="en-US" sz="2800" b="1"/>
          </a:p>
          <a:p>
            <a:endParaRPr lang="en-US" sz="2800" b="1"/>
          </a:p>
          <a:p>
            <a:endParaRPr lang="en-US" sz="2800" b="1"/>
          </a:p>
          <a:p>
            <a:endParaRPr lang="en-US" sz="3000"/>
          </a:p>
        </p:txBody>
      </p:sp>
      <p:pic>
        <p:nvPicPr>
          <p:cNvPr id="36868" name="Picture 4"/>
          <p:cNvPicPr>
            <a:picLocks noChangeAspect="1" noChangeArrowheads="1"/>
          </p:cNvPicPr>
          <p:nvPr/>
        </p:nvPicPr>
        <p:blipFill>
          <a:blip r:embed="rId2" cstate="print"/>
          <a:srcRect/>
          <a:stretch>
            <a:fillRect/>
          </a:stretch>
        </p:blipFill>
        <p:spPr bwMode="auto">
          <a:xfrm>
            <a:off x="990600" y="2209800"/>
            <a:ext cx="6248400" cy="3816829"/>
          </a:xfrm>
          <a:prstGeom prst="rect">
            <a:avLst/>
          </a:prstGeom>
          <a:noFill/>
        </p:spPr>
      </p:pic>
      <p:sp>
        <p:nvSpPr>
          <p:cNvPr id="5" name="Title 4"/>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a:t>
            </a:r>
            <a:r>
              <a:rPr lang="en-US" sz="2800" dirty="0" smtClean="0"/>
              <a:t>3/7</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lvl="1">
              <a:lnSpc>
                <a:spcPct val="90000"/>
              </a:lnSpc>
            </a:pPr>
            <a:r>
              <a:rPr lang="en-US" sz="2400"/>
              <a:t>Type the string, Emacs moves the cursor to the first occurrence</a:t>
            </a:r>
          </a:p>
          <a:p>
            <a:pPr lvl="1">
              <a:lnSpc>
                <a:spcPct val="90000"/>
              </a:lnSpc>
            </a:pPr>
            <a:r>
              <a:rPr lang="en-US" sz="2400"/>
              <a:t>For the next occurrence, type </a:t>
            </a:r>
            <a:r>
              <a:rPr lang="en-US" sz="2400" b="1"/>
              <a:t>C-s </a:t>
            </a:r>
            <a:r>
              <a:rPr lang="en-US" sz="2400"/>
              <a:t>again</a:t>
            </a:r>
          </a:p>
          <a:p>
            <a:pPr lvl="1">
              <a:lnSpc>
                <a:spcPct val="90000"/>
              </a:lnSpc>
            </a:pPr>
            <a:r>
              <a:rPr lang="en-US" sz="2400" b="1"/>
              <a:t>Esc </a:t>
            </a:r>
            <a:r>
              <a:rPr lang="en-US" sz="2400"/>
              <a:t>cancels the search, leaving the cursor at its current location</a:t>
            </a:r>
          </a:p>
          <a:p>
            <a:pPr>
              <a:lnSpc>
                <a:spcPct val="90000"/>
              </a:lnSpc>
            </a:pPr>
            <a:r>
              <a:rPr lang="en-US" sz="2800"/>
              <a:t>Saving and Opening Files</a:t>
            </a:r>
          </a:p>
          <a:p>
            <a:pPr lvl="1">
              <a:lnSpc>
                <a:spcPct val="90000"/>
              </a:lnSpc>
            </a:pPr>
            <a:r>
              <a:rPr lang="en-US" sz="2400" b="1"/>
              <a:t>C-x C-s</a:t>
            </a:r>
            <a:r>
              <a:rPr lang="en-US" sz="2200"/>
              <a:t>: save a file</a:t>
            </a:r>
          </a:p>
          <a:p>
            <a:pPr lvl="1">
              <a:lnSpc>
                <a:spcPct val="90000"/>
              </a:lnSpc>
            </a:pPr>
            <a:r>
              <a:rPr lang="en-US" sz="2400" b="1"/>
              <a:t>C-x C-w</a:t>
            </a:r>
            <a:r>
              <a:rPr lang="en-US" sz="2200"/>
              <a:t>:</a:t>
            </a:r>
            <a:r>
              <a:rPr lang="en-US" sz="2200" b="1"/>
              <a:t> </a:t>
            </a:r>
            <a:r>
              <a:rPr lang="en-US" sz="2200"/>
              <a:t>save the file using a new name</a:t>
            </a:r>
          </a:p>
          <a:p>
            <a:pPr lvl="1">
              <a:lnSpc>
                <a:spcPct val="90000"/>
              </a:lnSpc>
            </a:pPr>
            <a:r>
              <a:rPr lang="en-US" sz="2400" b="1"/>
              <a:t>C-x C-r</a:t>
            </a:r>
            <a:r>
              <a:rPr lang="en-US" sz="2200"/>
              <a:t>: open file in read-only mode. Then, type the filename in the minibuffer, and press Enter</a:t>
            </a:r>
          </a:p>
          <a:p>
            <a:pPr lvl="1">
              <a:lnSpc>
                <a:spcPct val="90000"/>
              </a:lnSpc>
            </a:pPr>
            <a:r>
              <a:rPr lang="en-US" sz="2400" b="1"/>
              <a:t>C-x C-f</a:t>
            </a:r>
            <a:r>
              <a:rPr lang="en-US" sz="2200"/>
              <a:t>: open a file into the current buffer, type to “visit” the file, type the filename in the minibuffer, and press Enter</a:t>
            </a:r>
          </a:p>
        </p:txBody>
      </p:sp>
      <p:sp>
        <p:nvSpPr>
          <p:cNvPr id="4" name="Title 3"/>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a:t>
            </a:r>
            <a:r>
              <a:rPr lang="en-US" sz="2800" dirty="0" smtClean="0"/>
              <a:t>4/7</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lstStyle/>
          <a:p>
            <a:r>
              <a:rPr lang="en-US" sz="2800"/>
              <a:t>Multiple Windows</a:t>
            </a:r>
          </a:p>
          <a:p>
            <a:pPr lvl="1"/>
            <a:r>
              <a:rPr lang="en-US" sz="2400" b="1"/>
              <a:t>C-x 2</a:t>
            </a:r>
            <a:r>
              <a:rPr lang="en-US" sz="2400"/>
              <a:t>: it splits the current window into two windows</a:t>
            </a:r>
          </a:p>
          <a:p>
            <a:pPr lvl="1"/>
            <a:endParaRPr lang="en-US" sz="2200"/>
          </a:p>
          <a:p>
            <a:pPr lvl="1"/>
            <a:endParaRPr lang="en-US" sz="2200"/>
          </a:p>
          <a:p>
            <a:pPr lvl="1"/>
            <a:endParaRPr lang="en-US" sz="2200"/>
          </a:p>
          <a:p>
            <a:pPr lvl="1"/>
            <a:endParaRPr lang="en-US" sz="2200"/>
          </a:p>
          <a:p>
            <a:pPr lvl="1"/>
            <a:endParaRPr lang="en-US" sz="2200"/>
          </a:p>
          <a:p>
            <a:pPr lvl="1"/>
            <a:endParaRPr lang="en-US" sz="2200"/>
          </a:p>
          <a:p>
            <a:pPr lvl="1"/>
            <a:endParaRPr lang="en-US" sz="2200"/>
          </a:p>
          <a:p>
            <a:pPr lvl="1"/>
            <a:endParaRPr lang="en-US" sz="2200"/>
          </a:p>
        </p:txBody>
      </p:sp>
      <p:pic>
        <p:nvPicPr>
          <p:cNvPr id="38916" name="Picture 4"/>
          <p:cNvPicPr>
            <a:picLocks noChangeAspect="1" noChangeArrowheads="1"/>
          </p:cNvPicPr>
          <p:nvPr/>
        </p:nvPicPr>
        <p:blipFill>
          <a:blip r:embed="rId2" cstate="print"/>
          <a:srcRect/>
          <a:stretch>
            <a:fillRect/>
          </a:stretch>
        </p:blipFill>
        <p:spPr bwMode="auto">
          <a:xfrm>
            <a:off x="1295400" y="2286000"/>
            <a:ext cx="6751320" cy="3886200"/>
          </a:xfrm>
          <a:prstGeom prst="rect">
            <a:avLst/>
          </a:prstGeom>
          <a:noFill/>
        </p:spPr>
      </p:pic>
      <p:sp>
        <p:nvSpPr>
          <p:cNvPr id="5" name="Title 4"/>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a:t>
            </a:r>
            <a:r>
              <a:rPr lang="en-US" sz="2800" dirty="0" smtClean="0"/>
              <a:t>5/7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lvl="1"/>
            <a:r>
              <a:rPr lang="en-US" sz="2400" b="1"/>
              <a:t>C-x o</a:t>
            </a:r>
            <a:r>
              <a:rPr lang="en-US" sz="2200"/>
              <a:t>:</a:t>
            </a:r>
            <a:r>
              <a:rPr lang="en-US" sz="2200" b="1"/>
              <a:t> </a:t>
            </a:r>
            <a:r>
              <a:rPr lang="en-US" sz="2200"/>
              <a:t>Move to the other window</a:t>
            </a:r>
          </a:p>
          <a:p>
            <a:pPr lvl="1"/>
            <a:r>
              <a:rPr lang="en-US" sz="2400" b="1"/>
              <a:t>C-M-v</a:t>
            </a:r>
            <a:r>
              <a:rPr lang="en-US" sz="2200"/>
              <a:t>:</a:t>
            </a:r>
            <a:r>
              <a:rPr lang="en-US" sz="2200" b="1"/>
              <a:t> </a:t>
            </a:r>
            <a:r>
              <a:rPr lang="en-US" sz="2200"/>
              <a:t>Scroll the other window</a:t>
            </a:r>
          </a:p>
          <a:p>
            <a:pPr lvl="1"/>
            <a:r>
              <a:rPr lang="en-US" sz="2400" b="1"/>
              <a:t>C-x 0</a:t>
            </a:r>
            <a:r>
              <a:rPr lang="en-US" sz="2200"/>
              <a:t>:</a:t>
            </a:r>
            <a:r>
              <a:rPr lang="en-US" sz="2200" b="1"/>
              <a:t> </a:t>
            </a:r>
            <a:r>
              <a:rPr lang="en-US" sz="2200"/>
              <a:t>Delete the current window</a:t>
            </a:r>
          </a:p>
          <a:p>
            <a:pPr lvl="1"/>
            <a:r>
              <a:rPr lang="en-US" sz="2400" b="1"/>
              <a:t>C-x 1</a:t>
            </a:r>
            <a:r>
              <a:rPr lang="en-US" sz="2200"/>
              <a:t>:</a:t>
            </a:r>
            <a:r>
              <a:rPr lang="en-US" sz="2200" b="1"/>
              <a:t> </a:t>
            </a:r>
            <a:r>
              <a:rPr lang="en-US" sz="2200"/>
              <a:t>Delete all windows except the current one</a:t>
            </a:r>
          </a:p>
          <a:p>
            <a:pPr lvl="1"/>
            <a:r>
              <a:rPr lang="en-US" sz="2400" b="1"/>
              <a:t>C-x 2</a:t>
            </a:r>
            <a:r>
              <a:rPr lang="en-US" sz="2200"/>
              <a:t>:</a:t>
            </a:r>
            <a:r>
              <a:rPr lang="en-US" sz="2200" b="1"/>
              <a:t> </a:t>
            </a:r>
            <a:r>
              <a:rPr lang="en-US" sz="2200"/>
              <a:t>Split screen into two windows</a:t>
            </a:r>
          </a:p>
          <a:p>
            <a:pPr lvl="1"/>
            <a:r>
              <a:rPr lang="en-US" sz="2400" b="1"/>
              <a:t>C-x 3</a:t>
            </a:r>
            <a:r>
              <a:rPr lang="en-US" sz="2200"/>
              <a:t>:</a:t>
            </a:r>
            <a:r>
              <a:rPr lang="en-US" sz="2200" b="1"/>
              <a:t> </a:t>
            </a:r>
            <a:r>
              <a:rPr lang="en-US" sz="2200"/>
              <a:t>Split the screen horizontally, rather than vertically</a:t>
            </a:r>
          </a:p>
          <a:p>
            <a:pPr lvl="1"/>
            <a:r>
              <a:rPr lang="en-US" sz="2400" b="1"/>
              <a:t>C-x 4 C-f</a:t>
            </a:r>
            <a:r>
              <a:rPr lang="en-US" sz="2200"/>
              <a:t>:</a:t>
            </a:r>
            <a:r>
              <a:rPr lang="en-US" sz="2200" b="1"/>
              <a:t> </a:t>
            </a:r>
            <a:r>
              <a:rPr lang="en-US" sz="2200"/>
              <a:t>“Visit” a file into the other window</a:t>
            </a:r>
          </a:p>
          <a:p>
            <a:pPr lvl="1"/>
            <a:r>
              <a:rPr lang="en-US" sz="2200"/>
              <a:t>To close a buffer, switch to that buffer and type </a:t>
            </a:r>
            <a:r>
              <a:rPr lang="en-US" sz="2200" b="1"/>
              <a:t>C-x k </a:t>
            </a:r>
            <a:r>
              <a:rPr lang="en-US" sz="2200"/>
              <a:t>and press Enter</a:t>
            </a:r>
          </a:p>
        </p:txBody>
      </p:sp>
      <p:sp>
        <p:nvSpPr>
          <p:cNvPr id="4" name="Title 3"/>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a:t>
            </a:r>
            <a:r>
              <a:rPr lang="en-US" sz="2800" dirty="0" smtClean="0"/>
              <a:t>6/7</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r>
              <a:rPr lang="en-US" sz="2800" dirty="0"/>
              <a:t>Compilation Using </a:t>
            </a:r>
            <a:r>
              <a:rPr lang="en-US" sz="2800" dirty="0" err="1"/>
              <a:t>Emacs</a:t>
            </a:r>
            <a:endParaRPr lang="en-US" sz="2800" dirty="0"/>
          </a:p>
          <a:p>
            <a:pPr lvl="1"/>
            <a:r>
              <a:rPr lang="en-US" sz="2400" b="1" dirty="0"/>
              <a:t>M-x compile: </a:t>
            </a:r>
            <a:r>
              <a:rPr lang="en-US" sz="2200" dirty="0"/>
              <a:t>compiles code using, by default, make -k</a:t>
            </a:r>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smtClean="0"/>
          </a:p>
          <a:p>
            <a:pPr lvl="1"/>
            <a:endParaRPr lang="en-US" sz="2400" dirty="0"/>
          </a:p>
          <a:p>
            <a:pPr lvl="1"/>
            <a:r>
              <a:rPr lang="en-US" sz="2400" b="1" dirty="0"/>
              <a:t>Example</a:t>
            </a:r>
            <a:r>
              <a:rPr lang="en-US" sz="2400" dirty="0"/>
              <a:t>: </a:t>
            </a:r>
            <a:r>
              <a:rPr lang="en-US" sz="2200" dirty="0"/>
              <a:t>you are working on a file named </a:t>
            </a:r>
            <a:r>
              <a:rPr lang="en-US" sz="2200" dirty="0" err="1"/>
              <a:t>rdline.c</a:t>
            </a:r>
            <a:r>
              <a:rPr lang="en-US" sz="2200" dirty="0"/>
              <a:t>, type </a:t>
            </a:r>
            <a:r>
              <a:rPr lang="en-US" sz="2200" b="1" dirty="0"/>
              <a:t>M-x compile</a:t>
            </a:r>
            <a:r>
              <a:rPr lang="en-US" sz="2200" dirty="0"/>
              <a:t> to compile it. Then type </a:t>
            </a:r>
            <a:r>
              <a:rPr lang="en-US" sz="2200" b="1" dirty="0" err="1"/>
              <a:t>rdline.o</a:t>
            </a:r>
            <a:endParaRPr lang="en-US" sz="2200" b="1" dirty="0"/>
          </a:p>
        </p:txBody>
      </p:sp>
      <p:pic>
        <p:nvPicPr>
          <p:cNvPr id="40964" name="Picture 4"/>
          <p:cNvPicPr>
            <a:picLocks noChangeAspect="1" noChangeArrowheads="1"/>
          </p:cNvPicPr>
          <p:nvPr/>
        </p:nvPicPr>
        <p:blipFill>
          <a:blip r:embed="rId2" cstate="print"/>
          <a:srcRect/>
          <a:stretch>
            <a:fillRect/>
          </a:stretch>
        </p:blipFill>
        <p:spPr bwMode="auto">
          <a:xfrm>
            <a:off x="1986537" y="2133600"/>
            <a:ext cx="5023863" cy="3657600"/>
          </a:xfrm>
          <a:prstGeom prst="rect">
            <a:avLst/>
          </a:prstGeom>
          <a:noFill/>
        </p:spPr>
      </p:pic>
      <p:sp>
        <p:nvSpPr>
          <p:cNvPr id="5" name="Title 4"/>
          <p:cNvSpPr>
            <a:spLocks noGrp="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Programming with </a:t>
            </a:r>
            <a:r>
              <a:rPr lang="en-US" sz="2800" dirty="0" err="1" smtClean="0"/>
              <a:t>Emacs</a:t>
            </a:r>
            <a:r>
              <a:rPr lang="en-US" sz="2800" dirty="0" smtClean="0"/>
              <a:t> </a:t>
            </a:r>
            <a:r>
              <a:rPr lang="en-US" sz="2800" dirty="0" smtClean="0"/>
              <a:t>7/7</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dirty="0" smtClean="0"/>
              <a:t>The </a:t>
            </a:r>
            <a:r>
              <a:rPr lang="en-US" dirty="0" err="1" smtClean="0"/>
              <a:t>Emacs</a:t>
            </a:r>
            <a:r>
              <a:rPr lang="en-US" dirty="0" smtClean="0"/>
              <a:t> Editor</a:t>
            </a:r>
            <a:br>
              <a:rPr lang="en-US" dirty="0" smtClean="0"/>
            </a:br>
            <a:r>
              <a:rPr lang="en-US" sz="2800" dirty="0" smtClean="0"/>
              <a:t>Tutorial </a:t>
            </a:r>
            <a:r>
              <a:rPr lang="en-US" sz="2800" dirty="0"/>
              <a:t>and References</a:t>
            </a:r>
          </a:p>
        </p:txBody>
      </p:sp>
      <p:sp>
        <p:nvSpPr>
          <p:cNvPr id="15363" name="Rectangle 3"/>
          <p:cNvSpPr>
            <a:spLocks noGrp="1" noChangeArrowheads="1"/>
          </p:cNvSpPr>
          <p:nvPr>
            <p:ph idx="1"/>
          </p:nvPr>
        </p:nvSpPr>
        <p:spPr>
          <a:xfrm>
            <a:off x="457200" y="1219200"/>
            <a:ext cx="8229600" cy="4754563"/>
          </a:xfrm>
        </p:spPr>
        <p:txBody>
          <a:bodyPr/>
          <a:lstStyle/>
          <a:p>
            <a:r>
              <a:rPr lang="en-US" sz="2800" dirty="0" err="1"/>
              <a:t>Emacs</a:t>
            </a:r>
            <a:r>
              <a:rPr lang="en-US" sz="2800" dirty="0"/>
              <a:t> comes with a built in tutorial.</a:t>
            </a:r>
          </a:p>
          <a:p>
            <a:pPr lvl="1"/>
            <a:r>
              <a:rPr lang="en-US" sz="2400" dirty="0"/>
              <a:t>To access it type </a:t>
            </a:r>
            <a:r>
              <a:rPr lang="en-US" sz="2400" b="1" dirty="0"/>
              <a:t>F1</a:t>
            </a:r>
            <a:r>
              <a:rPr lang="en-US" sz="2400" dirty="0"/>
              <a:t> then </a:t>
            </a:r>
            <a:r>
              <a:rPr lang="en-US" sz="2400" b="1" dirty="0"/>
              <a:t>T</a:t>
            </a:r>
            <a:r>
              <a:rPr lang="en-US" sz="2400" dirty="0"/>
              <a:t>.</a:t>
            </a:r>
          </a:p>
          <a:p>
            <a:pPr lvl="1"/>
            <a:r>
              <a:rPr lang="en-US" sz="2400" dirty="0"/>
              <a:t>The tutorial covers many of the basic tasks, such as cursor movement to more advanced skills such as searching and replacing text. </a:t>
            </a:r>
          </a:p>
          <a:p>
            <a:pPr lvl="1"/>
            <a:endParaRPr lang="en-US" sz="2400" dirty="0"/>
          </a:p>
          <a:p>
            <a:r>
              <a:rPr lang="en-US" sz="2800" b="1" dirty="0"/>
              <a:t>References</a:t>
            </a:r>
            <a:r>
              <a:rPr lang="en-US" sz="2800" dirty="0"/>
              <a:t> - from basic commands to the full manual </a:t>
            </a:r>
          </a:p>
          <a:p>
            <a:pPr lvl="1"/>
            <a:r>
              <a:rPr lang="en-US" sz="2400" dirty="0">
                <a:hlinkClick r:id="rId3"/>
              </a:rPr>
              <a:t>A </a:t>
            </a:r>
            <a:r>
              <a:rPr lang="en-US" sz="2400" b="1" dirty="0">
                <a:hlinkClick r:id="rId3"/>
              </a:rPr>
              <a:t>BASIC</a:t>
            </a:r>
            <a:r>
              <a:rPr lang="en-US" sz="2400" dirty="0">
                <a:hlinkClick r:id="rId3"/>
              </a:rPr>
              <a:t> EMACS Reference Card</a:t>
            </a:r>
            <a:endParaRPr lang="en-US" sz="2400" dirty="0"/>
          </a:p>
          <a:p>
            <a:pPr lvl="1"/>
            <a:r>
              <a:rPr lang="en-US" sz="2400" dirty="0" smtClean="0">
                <a:hlinkClick r:id="rId4"/>
              </a:rPr>
              <a:t>The </a:t>
            </a:r>
            <a:r>
              <a:rPr lang="en-US" sz="2400" dirty="0">
                <a:hlinkClick r:id="rId4"/>
              </a:rPr>
              <a:t>Complete Manual Online</a:t>
            </a:r>
            <a:r>
              <a:rPr lang="en-US" sz="2400" dirty="0"/>
              <a:t> - at GNU.org </a:t>
            </a:r>
          </a:p>
          <a:p>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Shell</a:t>
            </a:r>
            <a:r>
              <a:rPr lang="en-US" dirty="0" smtClean="0"/>
              <a:t/>
            </a:r>
            <a:br>
              <a:rPr lang="en-US" dirty="0" smtClean="0"/>
            </a:br>
            <a:r>
              <a:rPr lang="en-US" sz="2800" dirty="0" smtClean="0"/>
              <a:t>Shells Overview</a:t>
            </a:r>
            <a:endParaRPr lang="en-US" dirty="0" smtClean="0"/>
          </a:p>
        </p:txBody>
      </p:sp>
      <p:sp>
        <p:nvSpPr>
          <p:cNvPr id="36867" name="Rectangle 3"/>
          <p:cNvSpPr>
            <a:spLocks noGrp="1" noChangeArrowheads="1"/>
          </p:cNvSpPr>
          <p:nvPr>
            <p:ph type="body" idx="1"/>
          </p:nvPr>
        </p:nvSpPr>
        <p:spPr>
          <a:xfrm>
            <a:off x="457200" y="1219200"/>
            <a:ext cx="8686800" cy="4905375"/>
          </a:xfrm>
        </p:spPr>
        <p:txBody>
          <a:bodyPr/>
          <a:lstStyle/>
          <a:p>
            <a:pPr>
              <a:buFont typeface="Times New Roman" pitchFamily="18" charset="0"/>
              <a:buNone/>
            </a:pPr>
            <a:r>
              <a:rPr lang="en-US" sz="2800" smtClean="0"/>
              <a:t>An interface between the Linux system and the user</a:t>
            </a:r>
          </a:p>
          <a:p>
            <a:pPr>
              <a:buFont typeface="Times New Roman" pitchFamily="18" charset="0"/>
              <a:buNone/>
            </a:pPr>
            <a:r>
              <a:rPr lang="en-US" sz="2800" smtClean="0"/>
              <a:t>Used to call commands and programs</a:t>
            </a:r>
          </a:p>
          <a:p>
            <a:pPr>
              <a:buFont typeface="Times New Roman" pitchFamily="18" charset="0"/>
              <a:buNone/>
            </a:pPr>
            <a:r>
              <a:rPr lang="en-US" sz="2800" smtClean="0"/>
              <a:t>An interpreter</a:t>
            </a:r>
          </a:p>
          <a:p>
            <a:pPr>
              <a:buFont typeface="Times New Roman" pitchFamily="18" charset="0"/>
              <a:buNone/>
            </a:pPr>
            <a:r>
              <a:rPr lang="en-US" sz="2800" smtClean="0"/>
              <a:t>Powerful programming language</a:t>
            </a:r>
          </a:p>
          <a:p>
            <a:pPr lvl="1">
              <a:buFont typeface="Times New Roman" pitchFamily="18" charset="0"/>
              <a:buNone/>
            </a:pPr>
            <a:r>
              <a:rPr lang="en-US" sz="2400" smtClean="0"/>
              <a:t>“Shell scripts” = .bat .cmd EXEC REXX</a:t>
            </a:r>
          </a:p>
          <a:p>
            <a:pPr>
              <a:buFont typeface="Times New Roman" pitchFamily="18" charset="0"/>
              <a:buNone/>
            </a:pPr>
            <a:r>
              <a:rPr lang="en-US" sz="2800" smtClean="0"/>
              <a:t>Many available (bsh; ksh; csh; bash; tcsh)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93725" y="-76200"/>
            <a:ext cx="8093075" cy="990600"/>
          </a:xfrm>
        </p:spPr>
        <p:txBody>
          <a:bodyPr/>
          <a:lstStyle/>
          <a:p>
            <a:r>
              <a:rPr lang="en-US" dirty="0" smtClean="0"/>
              <a:t>Shell</a:t>
            </a:r>
            <a:r>
              <a:rPr lang="en-US" dirty="0" smtClean="0"/>
              <a:t/>
            </a:r>
            <a:br>
              <a:rPr lang="en-US" dirty="0" smtClean="0"/>
            </a:br>
            <a:r>
              <a:rPr lang="en-US" sz="2800" dirty="0" smtClean="0"/>
              <a:t>Another </a:t>
            </a:r>
            <a:r>
              <a:rPr lang="en-US" sz="2800" dirty="0" smtClean="0"/>
              <a:t>Definition </a:t>
            </a:r>
            <a:r>
              <a:rPr lang="en-US" sz="2800" dirty="0" smtClean="0"/>
              <a:t>of a Shell</a:t>
            </a:r>
            <a:endParaRPr lang="en-US" dirty="0" smtClean="0"/>
          </a:p>
        </p:txBody>
      </p:sp>
      <p:sp>
        <p:nvSpPr>
          <p:cNvPr id="37891" name="Rectangle 3"/>
          <p:cNvSpPr>
            <a:spLocks noGrp="1" noChangeArrowheads="1"/>
          </p:cNvSpPr>
          <p:nvPr>
            <p:ph type="body" idx="1"/>
          </p:nvPr>
        </p:nvSpPr>
        <p:spPr>
          <a:xfrm>
            <a:off x="228600" y="1219200"/>
            <a:ext cx="8686800" cy="4905375"/>
          </a:xfrm>
        </p:spPr>
        <p:txBody>
          <a:bodyPr/>
          <a:lstStyle/>
          <a:p>
            <a:pPr>
              <a:spcBef>
                <a:spcPts val="500"/>
              </a:spcBef>
              <a:spcAft>
                <a:spcPts val="500"/>
              </a:spcAft>
              <a:buFont typeface="Times New Roman" pitchFamily="18" charset="0"/>
              <a:buNone/>
            </a:pPr>
            <a:r>
              <a:rPr lang="en-US" sz="2800" smtClean="0"/>
              <a:t>    A shell is any program that takes input from the user, translates it into instructions that the operating system can understand, and conveys the operating system's output back to the user. </a:t>
            </a:r>
          </a:p>
          <a:p>
            <a:pPr lvl="1">
              <a:spcBef>
                <a:spcPts val="500"/>
              </a:spcBef>
              <a:spcAft>
                <a:spcPts val="500"/>
              </a:spcAft>
              <a:buFont typeface="Symbol" pitchFamily="18" charset="2"/>
              <a:buChar char="·"/>
            </a:pPr>
            <a:r>
              <a:rPr lang="en-US" smtClean="0"/>
              <a:t>i.e. Any User Interface </a:t>
            </a:r>
          </a:p>
          <a:p>
            <a:pPr lvl="1">
              <a:spcBef>
                <a:spcPts val="500"/>
              </a:spcBef>
              <a:spcAft>
                <a:spcPts val="500"/>
              </a:spcAft>
              <a:buFont typeface="Symbol" pitchFamily="18" charset="2"/>
              <a:buChar char="·"/>
            </a:pPr>
            <a:r>
              <a:rPr lang="en-US" smtClean="0"/>
              <a:t>Character Based v Graphics Based </a:t>
            </a:r>
          </a:p>
          <a:p>
            <a:pPr>
              <a:spcBef>
                <a:spcPts val="500"/>
              </a:spcBef>
              <a:spcAft>
                <a:spcPts val="500"/>
              </a:spcAft>
              <a:buFont typeface="Times New Roman" pitchFamily="18" charset="0"/>
              <a:buNone/>
            </a:pPr>
            <a:endParaRPr lang="en-US" sz="2800" smtClean="0"/>
          </a:p>
          <a:p>
            <a:pPr lvl="2">
              <a:spcBef>
                <a:spcPts val="500"/>
              </a:spcBef>
              <a:spcAft>
                <a:spcPts val="500"/>
              </a:spcAft>
              <a:buFont typeface="Times New Roman" pitchFamily="18" charset="0"/>
              <a:buNone/>
            </a:pPr>
            <a:endParaRPr lang="en-US" sz="2800" smtClean="0"/>
          </a:p>
          <a:p>
            <a:pPr>
              <a:buFont typeface="Times New Roman" pitchFamily="18" charset="0"/>
              <a:buNone/>
            </a:pPr>
            <a:endParaRPr lang="en-US"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What is Linux?</a:t>
            </a:r>
          </a:p>
        </p:txBody>
      </p:sp>
      <p:sp>
        <p:nvSpPr>
          <p:cNvPr id="14339" name="Rectangle 3"/>
          <p:cNvSpPr>
            <a:spLocks noGrp="1" noChangeArrowheads="1"/>
          </p:cNvSpPr>
          <p:nvPr>
            <p:ph idx="1"/>
          </p:nvPr>
        </p:nvSpPr>
        <p:spPr/>
        <p:txBody>
          <a:bodyPr/>
          <a:lstStyle/>
          <a:p>
            <a:r>
              <a:rPr lang="en-US" sz="2600"/>
              <a:t>A clone of Unix</a:t>
            </a:r>
          </a:p>
          <a:p>
            <a:r>
              <a:rPr lang="en-US" sz="2600"/>
              <a:t>Developed in 1991 by </a:t>
            </a:r>
            <a:r>
              <a:rPr lang="en-US" sz="2600" u="sng"/>
              <a:t>Linus Torvalds</a:t>
            </a:r>
            <a:r>
              <a:rPr lang="en-US" sz="2600"/>
              <a:t>, a Finnish graduate student</a:t>
            </a:r>
          </a:p>
          <a:p>
            <a:r>
              <a:rPr lang="en-US" sz="2600"/>
              <a:t>Inspired by and replacement of Minix</a:t>
            </a:r>
          </a:p>
          <a:p>
            <a:r>
              <a:rPr lang="en-US" sz="2600"/>
              <a:t>Linus' Minix became Linux</a:t>
            </a:r>
          </a:p>
          <a:p>
            <a:r>
              <a:rPr lang="en-US" sz="2600"/>
              <a:t>Consist of</a:t>
            </a:r>
          </a:p>
          <a:p>
            <a:pPr lvl="1"/>
            <a:r>
              <a:rPr lang="en-US" sz="2200"/>
              <a:t>Linux Kernel</a:t>
            </a:r>
          </a:p>
          <a:p>
            <a:pPr lvl="1"/>
            <a:r>
              <a:rPr lang="en-US" sz="2200"/>
              <a:t>GNU (</a:t>
            </a:r>
            <a:r>
              <a:rPr lang="en-US" sz="2200" u="sng"/>
              <a:t>G</a:t>
            </a:r>
            <a:r>
              <a:rPr lang="en-US" sz="2200"/>
              <a:t>NU is </a:t>
            </a:r>
            <a:r>
              <a:rPr lang="en-US" sz="2200" u="sng"/>
              <a:t>N</a:t>
            </a:r>
            <a:r>
              <a:rPr lang="en-US" sz="2200"/>
              <a:t>ot </a:t>
            </a:r>
            <a:r>
              <a:rPr lang="en-US" sz="2200" u="sng"/>
              <a:t>U</a:t>
            </a:r>
            <a:r>
              <a:rPr lang="en-US" sz="2200"/>
              <a:t>nix) Software</a:t>
            </a:r>
          </a:p>
          <a:p>
            <a:pPr lvl="1"/>
            <a:r>
              <a:rPr lang="en-US" sz="2200"/>
              <a:t>Software Package management</a:t>
            </a:r>
          </a:p>
          <a:p>
            <a:pPr lvl="1"/>
            <a:r>
              <a:rPr lang="en-US" sz="2200"/>
              <a:t>Others</a:t>
            </a:r>
          </a:p>
        </p:txBody>
      </p:sp>
      <p:sp>
        <p:nvSpPr>
          <p:cNvPr id="14342" name="Text Box 6"/>
          <p:cNvSpPr txBox="1">
            <a:spLocks noChangeArrowheads="1"/>
          </p:cNvSpPr>
          <p:nvPr/>
        </p:nvSpPr>
        <p:spPr bwMode="auto">
          <a:xfrm>
            <a:off x="6096000" y="6477000"/>
            <a:ext cx="3048000" cy="228600"/>
          </a:xfrm>
          <a:prstGeom prst="rect">
            <a:avLst/>
          </a:prstGeom>
          <a:noFill/>
          <a:ln w="9525">
            <a:noFill/>
            <a:miter lim="800000"/>
            <a:headEnd/>
            <a:tailEnd/>
          </a:ln>
          <a:effectLst/>
        </p:spPr>
        <p:txBody>
          <a:bodyPr wrap="none">
            <a:spAutoFit/>
          </a:bodyPr>
          <a:lstStyle/>
          <a:p>
            <a:r>
              <a:rPr lang="en-US" sz="900"/>
              <a:t>http://www.linuxdevices.com/files/misc/ibm-watchpad.jpg</a:t>
            </a:r>
          </a:p>
        </p:txBody>
      </p:sp>
      <p:pic>
        <p:nvPicPr>
          <p:cNvPr id="14343" name="Picture 7">
            <a:hlinkClick r:id="" action="ppaction://media"/>
          </p:cNvPr>
          <p:cNvPicPr>
            <a:picLocks noRot="1" noChangeAspect="1" noChangeArrowheads="1"/>
          </p:cNvPicPr>
          <p:nvPr>
            <a:wavAudioFile r:embed="rId1" name="linus_torvalds_says_linux.wav"/>
          </p:nvPr>
        </p:nvPicPr>
        <p:blipFill>
          <a:blip r:embed="rId3" cstate="print"/>
          <a:srcRect/>
          <a:stretch>
            <a:fillRect/>
          </a:stretch>
        </p:blipFill>
        <p:spPr bwMode="auto">
          <a:xfrm>
            <a:off x="4191000" y="1828800"/>
            <a:ext cx="304800" cy="304800"/>
          </a:xfrm>
          <a:prstGeom prst="rect">
            <a:avLst/>
          </a:prstGeom>
          <a:noFill/>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34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183" fill="hold"/>
                                        <p:tgtEl>
                                          <p:spTgt spid="14343"/>
                                        </p:tgtEl>
                                      </p:cBhvr>
                                    </p:cmd>
                                  </p:childTnLst>
                                </p:cTn>
                              </p:par>
                            </p:childTnLst>
                          </p:cTn>
                        </p:par>
                      </p:childTnLst>
                    </p:cTn>
                  </p:par>
                </p:childTnLst>
              </p:cTn>
              <p:nextCondLst>
                <p:cond evt="onClick" delay="0">
                  <p:tgtEl>
                    <p:spTgt spid="14343"/>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4343"/>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Shell</a:t>
            </a:r>
            <a:r>
              <a:rPr lang="en-US" dirty="0" smtClean="0"/>
              <a:t/>
            </a:r>
            <a:br>
              <a:rPr lang="en-US" dirty="0" smtClean="0"/>
            </a:br>
            <a:r>
              <a:rPr lang="en-US" sz="2800" dirty="0" smtClean="0"/>
              <a:t>Why Do I Care About The Shell?</a:t>
            </a:r>
          </a:p>
        </p:txBody>
      </p:sp>
      <p:sp>
        <p:nvSpPr>
          <p:cNvPr id="38915" name="Rectangle 3"/>
          <p:cNvSpPr>
            <a:spLocks noGrp="1" noChangeArrowheads="1"/>
          </p:cNvSpPr>
          <p:nvPr>
            <p:ph type="body" idx="1"/>
          </p:nvPr>
        </p:nvSpPr>
        <p:spPr>
          <a:xfrm>
            <a:off x="457200" y="1295400"/>
            <a:ext cx="8534400" cy="4171950"/>
          </a:xfrm>
        </p:spPr>
        <p:txBody>
          <a:bodyPr/>
          <a:lstStyle/>
          <a:p>
            <a:pPr>
              <a:spcBef>
                <a:spcPts val="500"/>
              </a:spcBef>
              <a:spcAft>
                <a:spcPts val="500"/>
              </a:spcAft>
              <a:buFont typeface="Times New Roman" pitchFamily="18" charset="0"/>
              <a:buNone/>
            </a:pPr>
            <a:r>
              <a:rPr lang="en-US" sz="2800" smtClean="0"/>
              <a:t>Shell is Not Integral (built-in) Part of OS </a:t>
            </a:r>
          </a:p>
          <a:p>
            <a:pPr lvl="1">
              <a:spcBef>
                <a:spcPts val="500"/>
              </a:spcBef>
              <a:spcAft>
                <a:spcPts val="500"/>
              </a:spcAft>
              <a:buFont typeface="Times New Roman" pitchFamily="18" charset="0"/>
              <a:buNone/>
            </a:pPr>
            <a:r>
              <a:rPr lang="en-US" sz="2400" smtClean="0"/>
              <a:t>UNIX is among the firsts to separate shells from the OS.</a:t>
            </a:r>
          </a:p>
          <a:p>
            <a:pPr lvl="1">
              <a:spcBef>
                <a:spcPts val="500"/>
              </a:spcBef>
              <a:spcAft>
                <a:spcPts val="500"/>
              </a:spcAft>
              <a:buFont typeface="Times New Roman" pitchFamily="18" charset="0"/>
              <a:buNone/>
            </a:pPr>
            <a:r>
              <a:rPr lang="en-US" sz="2400" smtClean="0"/>
              <a:t>Compare to MS-DOS, Mac, Win95, VM/CMS</a:t>
            </a:r>
          </a:p>
          <a:p>
            <a:pPr lvl="1">
              <a:spcBef>
                <a:spcPts val="500"/>
              </a:spcBef>
              <a:spcAft>
                <a:spcPts val="500"/>
              </a:spcAft>
              <a:buFont typeface="Times New Roman" pitchFamily="18" charset="0"/>
              <a:buNone/>
            </a:pPr>
            <a:r>
              <a:rPr lang="en-US" sz="2400" smtClean="0"/>
              <a:t>GUI is NOT Required</a:t>
            </a:r>
          </a:p>
          <a:p>
            <a:pPr lvl="1">
              <a:spcBef>
                <a:spcPts val="500"/>
              </a:spcBef>
              <a:spcAft>
                <a:spcPts val="500"/>
              </a:spcAft>
              <a:buFont typeface="Times New Roman" pitchFamily="18" charset="0"/>
              <a:buNone/>
            </a:pPr>
            <a:r>
              <a:rPr lang="en-US" sz="2400" smtClean="0"/>
              <a:t>Default Shell Can Be Configured </a:t>
            </a:r>
          </a:p>
          <a:p>
            <a:pPr lvl="2">
              <a:spcBef>
                <a:spcPts val="500"/>
              </a:spcBef>
              <a:spcAft>
                <a:spcPts val="500"/>
              </a:spcAft>
              <a:buFont typeface="Times New Roman" pitchFamily="18" charset="0"/>
              <a:buNone/>
            </a:pPr>
            <a:r>
              <a:rPr lang="en-US" b="1" u="sng" smtClean="0">
                <a:latin typeface="Courier New" pitchFamily="49" charset="0"/>
              </a:rPr>
              <a:t>chsh</a:t>
            </a:r>
            <a:r>
              <a:rPr lang="en-US" smtClean="0">
                <a:latin typeface="Courier New" pitchFamily="49" charset="0"/>
              </a:rPr>
              <a:t> -s /bin/bash </a:t>
            </a:r>
          </a:p>
          <a:p>
            <a:pPr lvl="2">
              <a:spcBef>
                <a:spcPts val="500"/>
              </a:spcBef>
              <a:spcAft>
                <a:spcPts val="500"/>
              </a:spcAft>
              <a:buFont typeface="Times New Roman" pitchFamily="18" charset="0"/>
              <a:buNone/>
            </a:pPr>
            <a:r>
              <a:rPr lang="en-US" smtClean="0">
                <a:latin typeface="Courier New" pitchFamily="49" charset="0"/>
              </a:rPr>
              <a:t>/etc/passwd</a:t>
            </a:r>
            <a:r>
              <a:rPr lang="en-US" smtClean="0"/>
              <a:t> </a:t>
            </a:r>
          </a:p>
          <a:p>
            <a:pPr lvl="1">
              <a:spcBef>
                <a:spcPts val="500"/>
              </a:spcBef>
              <a:spcAft>
                <a:spcPts val="500"/>
              </a:spcAft>
              <a:buFont typeface="Times New Roman" pitchFamily="18" charset="0"/>
              <a:buNone/>
            </a:pPr>
            <a:r>
              <a:rPr lang="en-US" sz="2400" smtClean="0"/>
              <a:t>Helps To Customize Environment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457200" y="1600200"/>
            <a:ext cx="8178800" cy="2784475"/>
          </a:xfrm>
          <a:solidFill>
            <a:schemeClr val="bg1">
              <a:lumMod val="85000"/>
            </a:schemeClr>
          </a:solidFill>
          <a:ln>
            <a:solidFill>
              <a:schemeClr val="tx1">
                <a:lumMod val="95000"/>
                <a:lumOff val="5000"/>
              </a:schemeClr>
            </a:solidFill>
          </a:ln>
        </p:spPr>
        <p:txBody>
          <a:bodyPr/>
          <a:lstStyle/>
          <a:p>
            <a:pPr>
              <a:lnSpc>
                <a:spcPct val="80000"/>
              </a:lnSpc>
              <a:spcBef>
                <a:spcPts val="500"/>
              </a:spcBef>
              <a:spcAft>
                <a:spcPts val="500"/>
              </a:spcAft>
              <a:buFont typeface="Monotype Sorts" charset="2"/>
              <a:buNone/>
            </a:pPr>
            <a:r>
              <a:rPr lang="en-US" smtClean="0">
                <a:latin typeface="Courier New" pitchFamily="49" charset="0"/>
              </a:rPr>
              <a:t>	#!/bin/bash</a:t>
            </a:r>
          </a:p>
          <a:p>
            <a:pPr>
              <a:lnSpc>
                <a:spcPct val="80000"/>
              </a:lnSpc>
              <a:spcBef>
                <a:spcPct val="0"/>
              </a:spcBef>
              <a:buFont typeface="Monotype Sorts" charset="2"/>
              <a:buNone/>
            </a:pPr>
            <a:r>
              <a:rPr lang="en-US" smtClean="0">
                <a:latin typeface="Courier New" pitchFamily="49" charset="0"/>
              </a:rPr>
              <a:t>	while</a:t>
            </a:r>
          </a:p>
          <a:p>
            <a:pPr>
              <a:lnSpc>
                <a:spcPct val="80000"/>
              </a:lnSpc>
              <a:spcBef>
                <a:spcPct val="0"/>
              </a:spcBef>
              <a:buFont typeface="Monotype Sorts" charset="2"/>
              <a:buNone/>
            </a:pPr>
            <a:r>
              <a:rPr lang="en-US" smtClean="0">
                <a:latin typeface="Courier New" pitchFamily="49" charset="0"/>
              </a:rPr>
              <a:t>	true</a:t>
            </a:r>
          </a:p>
          <a:p>
            <a:pPr>
              <a:lnSpc>
                <a:spcPct val="80000"/>
              </a:lnSpc>
              <a:spcBef>
                <a:spcPct val="0"/>
              </a:spcBef>
              <a:buFont typeface="Monotype Sorts" charset="2"/>
              <a:buNone/>
            </a:pPr>
            <a:r>
              <a:rPr lang="en-US" smtClean="0">
                <a:latin typeface="Courier New" pitchFamily="49" charset="0"/>
              </a:rPr>
              <a:t>	do</a:t>
            </a:r>
          </a:p>
          <a:p>
            <a:pPr>
              <a:lnSpc>
                <a:spcPct val="80000"/>
              </a:lnSpc>
              <a:spcBef>
                <a:spcPct val="0"/>
              </a:spcBef>
              <a:buFont typeface="Monotype Sorts" charset="2"/>
              <a:buNone/>
            </a:pPr>
            <a:r>
              <a:rPr lang="en-US" smtClean="0">
                <a:latin typeface="Courier New" pitchFamily="49" charset="0"/>
              </a:rPr>
              <a:t>	   cat somefile &gt; /dev/null</a:t>
            </a:r>
          </a:p>
          <a:p>
            <a:pPr>
              <a:lnSpc>
                <a:spcPct val="80000"/>
              </a:lnSpc>
              <a:spcBef>
                <a:spcPct val="0"/>
              </a:spcBef>
              <a:buFont typeface="Monotype Sorts" charset="2"/>
              <a:buNone/>
            </a:pPr>
            <a:r>
              <a:rPr lang="en-US" smtClean="0">
                <a:latin typeface="Courier New" pitchFamily="49" charset="0"/>
              </a:rPr>
              <a:t>	   echo .</a:t>
            </a:r>
          </a:p>
          <a:p>
            <a:pPr>
              <a:lnSpc>
                <a:spcPct val="80000"/>
              </a:lnSpc>
              <a:spcBef>
                <a:spcPct val="0"/>
              </a:spcBef>
              <a:buFont typeface="Monotype Sorts" charset="2"/>
              <a:buNone/>
            </a:pPr>
            <a:r>
              <a:rPr lang="en-US" smtClean="0">
                <a:latin typeface="Courier New" pitchFamily="49" charset="0"/>
              </a:rPr>
              <a:t>	done</a:t>
            </a:r>
          </a:p>
          <a:p>
            <a:pPr>
              <a:lnSpc>
                <a:spcPct val="80000"/>
              </a:lnSpc>
              <a:spcBef>
                <a:spcPct val="0"/>
              </a:spcBef>
              <a:buFont typeface="Monotype Sorts" charset="2"/>
              <a:buNone/>
            </a:pPr>
            <a:endParaRPr lang="en-US" smtClean="0">
              <a:latin typeface="Courier New" pitchFamily="49" charset="0"/>
            </a:endParaRPr>
          </a:p>
          <a:p>
            <a:pPr>
              <a:buFont typeface="Times New Roman" pitchFamily="18" charset="0"/>
              <a:buNone/>
            </a:pPr>
            <a:endParaRPr lang="en-US" smtClean="0"/>
          </a:p>
        </p:txBody>
      </p:sp>
      <p:sp>
        <p:nvSpPr>
          <p:cNvPr id="39939" name="Rectangle 4"/>
          <p:cNvSpPr>
            <a:spLocks noGrp="1" noChangeArrowheads="1"/>
          </p:cNvSpPr>
          <p:nvPr>
            <p:ph type="title"/>
          </p:nvPr>
        </p:nvSpPr>
        <p:spPr/>
        <p:txBody>
          <a:bodyPr/>
          <a:lstStyle/>
          <a:p>
            <a:r>
              <a:rPr lang="en-US" dirty="0" smtClean="0"/>
              <a:t>Shell</a:t>
            </a:r>
            <a:r>
              <a:rPr lang="en-US" dirty="0" smtClean="0"/>
              <a:t/>
            </a:r>
            <a:br>
              <a:rPr lang="en-US" dirty="0" smtClean="0"/>
            </a:br>
            <a:r>
              <a:rPr lang="en-US" sz="2800" dirty="0" smtClean="0"/>
              <a:t>Shell Scripts</a:t>
            </a:r>
            <a:endParaRPr lang="en-US" dirty="0" smtClean="0"/>
          </a:p>
        </p:txBody>
      </p:sp>
      <p:sp>
        <p:nvSpPr>
          <p:cNvPr id="7173" name="Text Box 5"/>
          <p:cNvSpPr txBox="1">
            <a:spLocks noChangeArrowheads="1"/>
          </p:cNvSpPr>
          <p:nvPr/>
        </p:nvSpPr>
        <p:spPr bwMode="auto">
          <a:xfrm>
            <a:off x="457200" y="4572000"/>
            <a:ext cx="8166100" cy="1089025"/>
          </a:xfrm>
          <a:prstGeom prst="rect">
            <a:avLst/>
          </a:prstGeom>
          <a:solidFill>
            <a:schemeClr val="bg1">
              <a:lumMod val="85000"/>
            </a:schemeClr>
          </a:solidFill>
          <a:ln w="9525">
            <a:solidFill>
              <a:schemeClr val="tx1"/>
            </a:solidFill>
            <a:prstDash val="solid"/>
            <a:miter lim="800000"/>
            <a:headEnd/>
            <a:tailEnd/>
          </a:ln>
          <a:effectLst/>
        </p:spPr>
        <p:txBody>
          <a:bodyPr anchor="ctr">
            <a:spAutoFit/>
          </a:bodyPr>
          <a:lstStyle/>
          <a:p>
            <a:pPr>
              <a:lnSpc>
                <a:spcPct val="80000"/>
              </a:lnSpc>
              <a:buClrTx/>
              <a:buFont typeface="Monotype Sorts" charset="2"/>
              <a:buNone/>
            </a:pPr>
            <a:r>
              <a:rPr lang="en-US" sz="1600">
                <a:solidFill>
                  <a:schemeClr val="tx1"/>
                </a:solidFill>
                <a:latin typeface="Courier New" pitchFamily="49" charset="0"/>
                <a:cs typeface="Arial" pitchFamily="34" charset="0"/>
              </a:rPr>
              <a:t>/* */</a:t>
            </a:r>
          </a:p>
          <a:p>
            <a:pPr>
              <a:lnSpc>
                <a:spcPct val="80000"/>
              </a:lnSpc>
              <a:buClrTx/>
              <a:buFont typeface="Monotype Sorts" charset="2"/>
              <a:buNone/>
            </a:pPr>
            <a:r>
              <a:rPr lang="en-US" sz="1600">
                <a:solidFill>
                  <a:schemeClr val="tx1"/>
                </a:solidFill>
                <a:latin typeface="Courier New" pitchFamily="49" charset="0"/>
                <a:cs typeface="Arial" pitchFamily="34" charset="0"/>
              </a:rPr>
              <a:t>do forever</a:t>
            </a:r>
          </a:p>
          <a:p>
            <a:pPr>
              <a:lnSpc>
                <a:spcPct val="80000"/>
              </a:lnSpc>
              <a:buClrTx/>
              <a:buFont typeface="Monotype Sorts" charset="2"/>
              <a:buNone/>
            </a:pPr>
            <a:r>
              <a:rPr lang="en-US" sz="1600">
                <a:solidFill>
                  <a:schemeClr val="tx1"/>
                </a:solidFill>
                <a:latin typeface="Courier New" pitchFamily="49" charset="0"/>
                <a:cs typeface="Arial" pitchFamily="34" charset="0"/>
              </a:rPr>
              <a:t>   ‘PIPE &lt; SOME FILE | hole’</a:t>
            </a:r>
          </a:p>
          <a:p>
            <a:pPr>
              <a:lnSpc>
                <a:spcPct val="80000"/>
              </a:lnSpc>
              <a:buClrTx/>
              <a:buFont typeface="Monotype Sorts" charset="2"/>
              <a:buNone/>
            </a:pPr>
            <a:r>
              <a:rPr lang="en-US" sz="1600">
                <a:solidFill>
                  <a:schemeClr val="tx1"/>
                </a:solidFill>
                <a:latin typeface="Courier New" pitchFamily="49" charset="0"/>
                <a:cs typeface="Arial" pitchFamily="34" charset="0"/>
              </a:rPr>
              <a:t>   say ‘.’</a:t>
            </a:r>
          </a:p>
          <a:p>
            <a:pPr>
              <a:lnSpc>
                <a:spcPct val="80000"/>
              </a:lnSpc>
              <a:buClrTx/>
              <a:buFont typeface="Monotype Sorts" charset="2"/>
              <a:buNone/>
            </a:pPr>
            <a:r>
              <a:rPr lang="en-US" sz="1600">
                <a:solidFill>
                  <a:schemeClr val="tx1"/>
                </a:solidFill>
                <a:latin typeface="Courier New" pitchFamily="49" charset="0"/>
                <a:cs typeface="Arial" pitchFamily="34" charset="0"/>
              </a:rPr>
              <a:t>end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104451"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4400" b="1" smtClean="0"/>
              <a:t>Q &amp; A</a:t>
            </a:r>
            <a:endParaRPr lang="vi-VN"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What is Linux?</a:t>
            </a:r>
          </a:p>
        </p:txBody>
      </p:sp>
      <p:sp>
        <p:nvSpPr>
          <p:cNvPr id="31747" name="Rectangle 3"/>
          <p:cNvSpPr>
            <a:spLocks noGrp="1" noChangeArrowheads="1"/>
          </p:cNvSpPr>
          <p:nvPr>
            <p:ph sz="half" idx="1"/>
          </p:nvPr>
        </p:nvSpPr>
        <p:spPr/>
        <p:txBody>
          <a:bodyPr/>
          <a:lstStyle/>
          <a:p>
            <a:r>
              <a:rPr lang="en-US" sz="2600"/>
              <a:t>Originally developed for 32-bit x86-based PC</a:t>
            </a:r>
          </a:p>
          <a:p>
            <a:r>
              <a:rPr lang="en-US" sz="2600"/>
              <a:t>Ported to other architectures, eg.</a:t>
            </a:r>
          </a:p>
          <a:p>
            <a:pPr lvl="1"/>
            <a:r>
              <a:rPr lang="en-US" sz="2200"/>
              <a:t>Alpha, VAX, PowerPC, IBM S/390, MIPS, IA-64</a:t>
            </a:r>
          </a:p>
          <a:p>
            <a:pPr lvl="1"/>
            <a:r>
              <a:rPr lang="en-US" sz="2200"/>
              <a:t>PS2, TiVo, cellphones, watches, Nokia N810, NDS, routers, NAS, GPS, …</a:t>
            </a:r>
          </a:p>
        </p:txBody>
      </p:sp>
      <p:pic>
        <p:nvPicPr>
          <p:cNvPr id="31748" name="Picture 4" descr="ibm-watchpad"/>
          <p:cNvPicPr>
            <a:picLocks noChangeAspect="1" noChangeArrowheads="1"/>
          </p:cNvPicPr>
          <p:nvPr/>
        </p:nvPicPr>
        <p:blipFill>
          <a:blip r:embed="rId2" cstate="print"/>
          <a:srcRect/>
          <a:stretch>
            <a:fillRect/>
          </a:stretch>
        </p:blipFill>
        <p:spPr bwMode="auto">
          <a:xfrm>
            <a:off x="7696200" y="1991622"/>
            <a:ext cx="1066800" cy="1284978"/>
          </a:xfrm>
          <a:prstGeom prst="rect">
            <a:avLst/>
          </a:prstGeom>
          <a:noFill/>
        </p:spPr>
      </p:pic>
      <p:pic>
        <p:nvPicPr>
          <p:cNvPr id="31751" name="Picture 7" descr="ps2_cluster_pic_02"/>
          <p:cNvPicPr>
            <a:picLocks noChangeAspect="1" noChangeArrowheads="1"/>
          </p:cNvPicPr>
          <p:nvPr/>
        </p:nvPicPr>
        <p:blipFill>
          <a:blip r:embed="rId3" cstate="print"/>
          <a:srcRect/>
          <a:stretch>
            <a:fillRect/>
          </a:stretch>
        </p:blipFill>
        <p:spPr bwMode="auto">
          <a:xfrm>
            <a:off x="4572000" y="1481614"/>
            <a:ext cx="1295400" cy="4509611"/>
          </a:xfrm>
          <a:prstGeom prst="rect">
            <a:avLst/>
          </a:prstGeom>
          <a:noFill/>
        </p:spPr>
      </p:pic>
      <p:pic>
        <p:nvPicPr>
          <p:cNvPr id="31753" name="Picture 9" descr="ws_dt_month"/>
          <p:cNvPicPr>
            <a:picLocks noChangeAspect="1" noChangeArrowheads="1"/>
          </p:cNvPicPr>
          <p:nvPr/>
        </p:nvPicPr>
        <p:blipFill>
          <a:blip r:embed="rId4" cstate="print"/>
          <a:srcRect/>
          <a:stretch>
            <a:fillRect/>
          </a:stretch>
        </p:blipFill>
        <p:spPr bwMode="auto">
          <a:xfrm>
            <a:off x="6400800" y="1066800"/>
            <a:ext cx="2209800" cy="837045"/>
          </a:xfrm>
          <a:prstGeom prst="rect">
            <a:avLst/>
          </a:prstGeom>
          <a:noFill/>
        </p:spPr>
      </p:pic>
      <p:pic>
        <p:nvPicPr>
          <p:cNvPr id="31754" name="Picture 10" descr="wnc_gw1_phone"/>
          <p:cNvPicPr>
            <a:picLocks noChangeAspect="1" noChangeArrowheads="1"/>
          </p:cNvPicPr>
          <p:nvPr/>
        </p:nvPicPr>
        <p:blipFill>
          <a:blip r:embed="rId5" cstate="print"/>
          <a:srcRect/>
          <a:stretch>
            <a:fillRect/>
          </a:stretch>
        </p:blipFill>
        <p:spPr bwMode="auto">
          <a:xfrm>
            <a:off x="6248401" y="2029916"/>
            <a:ext cx="990600" cy="2084883"/>
          </a:xfrm>
          <a:prstGeom prst="rect">
            <a:avLst/>
          </a:prstGeom>
          <a:noFill/>
        </p:spPr>
      </p:pic>
      <p:pic>
        <p:nvPicPr>
          <p:cNvPr id="31757" name="Picture 13"/>
          <p:cNvPicPr>
            <a:picLocks noChangeAspect="1" noChangeArrowheads="1"/>
          </p:cNvPicPr>
          <p:nvPr/>
        </p:nvPicPr>
        <p:blipFill>
          <a:blip r:embed="rId6" cstate="print"/>
          <a:srcRect/>
          <a:stretch>
            <a:fillRect/>
          </a:stretch>
        </p:blipFill>
        <p:spPr bwMode="auto">
          <a:xfrm>
            <a:off x="7315200" y="3353792"/>
            <a:ext cx="1600200" cy="1073746"/>
          </a:xfrm>
          <a:prstGeom prst="rect">
            <a:avLst/>
          </a:prstGeom>
          <a:noFill/>
          <a:ln w="9525">
            <a:noFill/>
            <a:miter lim="800000"/>
            <a:headEnd/>
            <a:tailEnd/>
          </a:ln>
          <a:effectLst/>
        </p:spPr>
      </p:pic>
      <p:pic>
        <p:nvPicPr>
          <p:cNvPr id="31762" name="Picture 18"/>
          <p:cNvPicPr>
            <a:picLocks noChangeAspect="1" noChangeArrowheads="1"/>
          </p:cNvPicPr>
          <p:nvPr/>
        </p:nvPicPr>
        <p:blipFill>
          <a:blip r:embed="rId7" cstate="print"/>
          <a:srcRect/>
          <a:stretch>
            <a:fillRect/>
          </a:stretch>
        </p:blipFill>
        <p:spPr bwMode="auto">
          <a:xfrm>
            <a:off x="6477000" y="5638800"/>
            <a:ext cx="1190625" cy="838200"/>
          </a:xfrm>
          <a:prstGeom prst="rect">
            <a:avLst/>
          </a:prstGeom>
          <a:noFill/>
          <a:ln w="9525">
            <a:noFill/>
            <a:miter lim="800000"/>
            <a:headEnd/>
            <a:tailEnd/>
          </a:ln>
          <a:effectLst/>
        </p:spPr>
      </p:pic>
      <p:pic>
        <p:nvPicPr>
          <p:cNvPr id="31763" name="Picture 19"/>
          <p:cNvPicPr>
            <a:picLocks noChangeAspect="1" noChangeArrowheads="1"/>
          </p:cNvPicPr>
          <p:nvPr/>
        </p:nvPicPr>
        <p:blipFill>
          <a:blip r:embed="rId8" cstate="print"/>
          <a:srcRect/>
          <a:stretch>
            <a:fillRect/>
          </a:stretch>
        </p:blipFill>
        <p:spPr bwMode="auto">
          <a:xfrm>
            <a:off x="6248400" y="4495800"/>
            <a:ext cx="1352550" cy="1085850"/>
          </a:xfrm>
          <a:prstGeom prst="rect">
            <a:avLst/>
          </a:prstGeom>
          <a:noFill/>
        </p:spPr>
      </p:pic>
      <p:pic>
        <p:nvPicPr>
          <p:cNvPr id="31764" name="Picture 20"/>
          <p:cNvPicPr>
            <a:picLocks noChangeAspect="1" noChangeArrowheads="1"/>
          </p:cNvPicPr>
          <p:nvPr/>
        </p:nvPicPr>
        <p:blipFill>
          <a:blip r:embed="rId9" cstate="print"/>
          <a:srcRect/>
          <a:stretch>
            <a:fillRect/>
          </a:stretch>
        </p:blipFill>
        <p:spPr bwMode="auto">
          <a:xfrm>
            <a:off x="7772400" y="4648200"/>
            <a:ext cx="1190625" cy="914400"/>
          </a:xfrm>
          <a:prstGeom prst="rect">
            <a:avLst/>
          </a:prstGeom>
          <a:noFill/>
          <a:ln w="9525">
            <a:noFill/>
            <a:miter lim="800000"/>
            <a:headEnd/>
            <a:tailEnd/>
          </a:ln>
          <a:effectLst/>
        </p:spPr>
      </p:pic>
      <p:pic>
        <p:nvPicPr>
          <p:cNvPr id="31765" name="Picture 21"/>
          <p:cNvPicPr>
            <a:picLocks noChangeAspect="1" noChangeArrowheads="1"/>
          </p:cNvPicPr>
          <p:nvPr/>
        </p:nvPicPr>
        <p:blipFill>
          <a:blip r:embed="rId10" cstate="print"/>
          <a:srcRect/>
          <a:stretch>
            <a:fillRect/>
          </a:stretch>
        </p:blipFill>
        <p:spPr bwMode="auto">
          <a:xfrm>
            <a:off x="7848600" y="5562600"/>
            <a:ext cx="990600" cy="9509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Which Linux Distribution is better?</a:t>
            </a:r>
          </a:p>
        </p:txBody>
      </p:sp>
      <p:sp>
        <p:nvSpPr>
          <p:cNvPr id="15363" name="Rectangle 3"/>
          <p:cNvSpPr>
            <a:spLocks noGrp="1" noChangeArrowheads="1"/>
          </p:cNvSpPr>
          <p:nvPr>
            <p:ph idx="1"/>
          </p:nvPr>
        </p:nvSpPr>
        <p:spPr/>
        <p:txBody>
          <a:bodyPr/>
          <a:lstStyle/>
          <a:p>
            <a:pPr>
              <a:lnSpc>
                <a:spcPct val="90000"/>
              </a:lnSpc>
            </a:pPr>
            <a:r>
              <a:rPr lang="en-US" sz="2800" dirty="0"/>
              <a:t>&gt; 300 Linux Distributions</a:t>
            </a:r>
          </a:p>
          <a:p>
            <a:pPr lvl="1">
              <a:lnSpc>
                <a:spcPct val="90000"/>
              </a:lnSpc>
            </a:pPr>
            <a:r>
              <a:rPr lang="en-US" sz="2400" dirty="0" err="1"/>
              <a:t>Slackware</a:t>
            </a:r>
            <a:r>
              <a:rPr lang="en-US" sz="2400" dirty="0"/>
              <a:t> (one of the oldest, simple and stable </a:t>
            </a:r>
            <a:r>
              <a:rPr lang="en-US" sz="2400" dirty="0" err="1"/>
              <a:t>distro</a:t>
            </a:r>
            <a:r>
              <a:rPr lang="en-US" sz="2400" dirty="0"/>
              <a:t>.)</a:t>
            </a:r>
          </a:p>
          <a:p>
            <a:pPr lvl="1">
              <a:lnSpc>
                <a:spcPct val="90000"/>
              </a:lnSpc>
            </a:pPr>
            <a:r>
              <a:rPr lang="en-US" sz="2400" dirty="0" err="1"/>
              <a:t>Redhat</a:t>
            </a:r>
            <a:endParaRPr lang="en-US" sz="2400" dirty="0"/>
          </a:p>
          <a:p>
            <a:pPr lvl="2">
              <a:lnSpc>
                <a:spcPct val="90000"/>
              </a:lnSpc>
            </a:pPr>
            <a:r>
              <a:rPr lang="en-US" dirty="0"/>
              <a:t>RHEL (commercially support)</a:t>
            </a:r>
          </a:p>
          <a:p>
            <a:pPr lvl="2">
              <a:lnSpc>
                <a:spcPct val="90000"/>
              </a:lnSpc>
            </a:pPr>
            <a:r>
              <a:rPr lang="en-US" dirty="0"/>
              <a:t>Fedora (free)</a:t>
            </a:r>
          </a:p>
          <a:p>
            <a:pPr lvl="1">
              <a:lnSpc>
                <a:spcPct val="90000"/>
              </a:lnSpc>
            </a:pPr>
            <a:r>
              <a:rPr lang="en-US" sz="2400" dirty="0" err="1"/>
              <a:t>CentOS</a:t>
            </a:r>
            <a:r>
              <a:rPr lang="en-US" sz="2400" dirty="0"/>
              <a:t> (free RHEL, based in England)</a:t>
            </a:r>
          </a:p>
          <a:p>
            <a:pPr lvl="1">
              <a:lnSpc>
                <a:spcPct val="90000"/>
              </a:lnSpc>
            </a:pPr>
            <a:r>
              <a:rPr lang="en-US" sz="2400" dirty="0" err="1"/>
              <a:t>SuSe</a:t>
            </a:r>
            <a:r>
              <a:rPr lang="en-US" sz="2400" dirty="0"/>
              <a:t> ( based in German)</a:t>
            </a:r>
          </a:p>
          <a:p>
            <a:pPr lvl="1">
              <a:lnSpc>
                <a:spcPct val="90000"/>
              </a:lnSpc>
            </a:pPr>
            <a:r>
              <a:rPr lang="en-US" sz="2400" dirty="0" err="1"/>
              <a:t>Gentoo</a:t>
            </a:r>
            <a:r>
              <a:rPr lang="en-US" sz="2400" dirty="0"/>
              <a:t> (Source code based)</a:t>
            </a:r>
          </a:p>
          <a:p>
            <a:pPr lvl="1">
              <a:lnSpc>
                <a:spcPct val="90000"/>
              </a:lnSpc>
            </a:pPr>
            <a:r>
              <a:rPr lang="en-US" sz="2400" dirty="0" err="1"/>
              <a:t>Debian</a:t>
            </a:r>
            <a:r>
              <a:rPr lang="en-US" sz="2400" dirty="0"/>
              <a:t> (one of the few called GNU/Linux)</a:t>
            </a:r>
          </a:p>
          <a:p>
            <a:pPr lvl="1">
              <a:lnSpc>
                <a:spcPct val="90000"/>
              </a:lnSpc>
            </a:pPr>
            <a:r>
              <a:rPr lang="en-US" sz="2400" dirty="0" err="1"/>
              <a:t>Ubuntu</a:t>
            </a:r>
            <a:r>
              <a:rPr lang="en-US" sz="2400" dirty="0"/>
              <a:t> (based in South Africa)</a:t>
            </a:r>
          </a:p>
          <a:p>
            <a:pPr lvl="1">
              <a:lnSpc>
                <a:spcPct val="90000"/>
              </a:lnSpc>
            </a:pPr>
            <a:r>
              <a:rPr lang="en-US" sz="2400" dirty="0" err="1"/>
              <a:t>Knoppix</a:t>
            </a:r>
            <a:r>
              <a:rPr lang="en-US" sz="2400" dirty="0"/>
              <a:t> (first </a:t>
            </a:r>
            <a:r>
              <a:rPr lang="en-US" sz="2400" dirty="0" err="1"/>
              <a:t>LiveCD</a:t>
            </a:r>
            <a:r>
              <a:rPr lang="en-US" sz="2400" dirty="0"/>
              <a:t> </a:t>
            </a:r>
            <a:r>
              <a:rPr lang="en-US" sz="2400" dirty="0" err="1"/>
              <a:t>distro</a:t>
            </a:r>
            <a:r>
              <a:rPr lang="en-US" sz="2400" dirty="0"/>
              <a:t>.)</a:t>
            </a:r>
          </a:p>
          <a:p>
            <a:pPr lvl="1">
              <a:lnSpc>
                <a:spcPct val="90000"/>
              </a:lnSpc>
            </a:pPr>
            <a:r>
              <a:rPr lang="en-US" sz="24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Which Linux Distribution is better?</a:t>
            </a:r>
          </a:p>
        </p:txBody>
      </p:sp>
      <p:sp>
        <p:nvSpPr>
          <p:cNvPr id="37891" name="Rectangle 3"/>
          <p:cNvSpPr>
            <a:spLocks noGrp="1" noChangeArrowheads="1"/>
          </p:cNvSpPr>
          <p:nvPr>
            <p:ph idx="1"/>
          </p:nvPr>
        </p:nvSpPr>
        <p:spPr/>
        <p:txBody>
          <a:bodyPr/>
          <a:lstStyle/>
          <a:p>
            <a:r>
              <a:rPr lang="en-US" dirty="0"/>
              <a:t>Ask yourself these </a:t>
            </a:r>
            <a:r>
              <a:rPr lang="en-US" dirty="0" smtClean="0"/>
              <a:t>questions</a:t>
            </a:r>
            <a:endParaRPr lang="en-US" dirty="0"/>
          </a:p>
          <a:p>
            <a:pPr lvl="1"/>
            <a:r>
              <a:rPr lang="en-US" dirty="0"/>
              <a:t>Is it going to be around in 5 yrs?</a:t>
            </a:r>
          </a:p>
          <a:p>
            <a:pPr lvl="1"/>
            <a:r>
              <a:rPr lang="en-US" dirty="0"/>
              <a:t>Is it </a:t>
            </a:r>
            <a:r>
              <a:rPr lang="en-US" dirty="0" smtClean="0"/>
              <a:t>going </a:t>
            </a:r>
            <a:r>
              <a:rPr lang="en-US" dirty="0"/>
              <a:t>to stay on top of the latest security patches?</a:t>
            </a:r>
          </a:p>
          <a:p>
            <a:pPr lvl="1"/>
            <a:r>
              <a:rPr lang="en-US" dirty="0"/>
              <a:t>Is it going to release updated software promptly?</a:t>
            </a:r>
          </a:p>
          <a:p>
            <a:pPr lvl="1"/>
            <a:r>
              <a:rPr lang="en-US" dirty="0"/>
              <a:t>If I have problems, will the vendor talk to me</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System</a:t>
            </a:r>
            <a:endParaRPr lang="en-US" dirty="0"/>
          </a:p>
        </p:txBody>
      </p:sp>
      <p:graphicFrame>
        <p:nvGraphicFramePr>
          <p:cNvPr id="4" name="Object 2"/>
          <p:cNvGraphicFramePr>
            <a:graphicFrameLocks noChangeAspect="1"/>
          </p:cNvGraphicFramePr>
          <p:nvPr/>
        </p:nvGraphicFramePr>
        <p:xfrm>
          <a:off x="3444875" y="2530475"/>
          <a:ext cx="8115300" cy="4148138"/>
        </p:xfrm>
        <a:graphic>
          <a:graphicData uri="http://schemas.openxmlformats.org/presentationml/2006/ole">
            <p:oleObj spid="_x0000_s1026" name="Document" r:id="rId3" imgW="8161444" imgH="4167203" progId="Word.Document.8">
              <p:embed/>
            </p:oleObj>
          </a:graphicData>
        </a:graphic>
      </p:graphicFrame>
      <p:sp>
        <p:nvSpPr>
          <p:cNvPr id="5" name="Text Box 5"/>
          <p:cNvSpPr txBox="1">
            <a:spLocks noChangeArrowheads="1"/>
          </p:cNvSpPr>
          <p:nvPr/>
        </p:nvSpPr>
        <p:spPr bwMode="auto">
          <a:xfrm>
            <a:off x="3352800" y="1295400"/>
            <a:ext cx="3352800" cy="584775"/>
          </a:xfrm>
          <a:prstGeom prst="rect">
            <a:avLst/>
          </a:prstGeom>
          <a:noFill/>
          <a:ln w="9525">
            <a:noFill/>
            <a:miter lim="800000"/>
            <a:headEnd/>
            <a:tailEnd/>
          </a:ln>
        </p:spPr>
        <p:txBody>
          <a:bodyPr>
            <a:spAutoFit/>
          </a:bodyPr>
          <a:lstStyle/>
          <a:p>
            <a:pPr>
              <a:buClrTx/>
              <a:buFontTx/>
              <a:buNone/>
            </a:pPr>
            <a:r>
              <a:rPr lang="en-US" sz="1600">
                <a:solidFill>
                  <a:schemeClr val="tx1"/>
                </a:solidFill>
                <a:latin typeface="Times New Roman" pitchFamily="18" charset="0"/>
              </a:rPr>
              <a:t>User commands includes executable programs and scripts</a:t>
            </a:r>
            <a:endParaRPr lang="en-US" sz="2000">
              <a:solidFill>
                <a:schemeClr val="tx1"/>
              </a:solidFill>
              <a:latin typeface="Times New Roman" pitchFamily="18" charset="0"/>
            </a:endParaRPr>
          </a:p>
        </p:txBody>
      </p:sp>
      <p:sp>
        <p:nvSpPr>
          <p:cNvPr id="7" name="Text Box 8"/>
          <p:cNvSpPr txBox="1">
            <a:spLocks noChangeArrowheads="1"/>
          </p:cNvSpPr>
          <p:nvPr/>
        </p:nvSpPr>
        <p:spPr bwMode="auto">
          <a:xfrm>
            <a:off x="381000" y="1524000"/>
            <a:ext cx="3124200" cy="1569660"/>
          </a:xfrm>
          <a:prstGeom prst="rect">
            <a:avLst/>
          </a:prstGeom>
          <a:noFill/>
          <a:ln w="9525">
            <a:noFill/>
            <a:miter lim="800000"/>
            <a:headEnd/>
            <a:tailEnd/>
          </a:ln>
        </p:spPr>
        <p:txBody>
          <a:bodyPr>
            <a:spAutoFit/>
          </a:bodyPr>
          <a:lstStyle/>
          <a:p>
            <a:pPr>
              <a:buClrTx/>
              <a:buFontTx/>
              <a:buNone/>
            </a:pPr>
            <a:r>
              <a:rPr lang="en-US" sz="1600" dirty="0">
                <a:solidFill>
                  <a:schemeClr val="tx1"/>
                </a:solidFill>
                <a:latin typeface="Times New Roman" pitchFamily="18" charset="0"/>
              </a:rPr>
              <a:t>The shell interprets user commands. It is responsible for finding the commands and starting their execution. Several different shells are available. </a:t>
            </a:r>
            <a:r>
              <a:rPr lang="en-US" sz="1600" b="1" dirty="0">
                <a:solidFill>
                  <a:schemeClr val="tx1"/>
                </a:solidFill>
                <a:latin typeface="Times New Roman" pitchFamily="18" charset="0"/>
              </a:rPr>
              <a:t>Bash</a:t>
            </a:r>
            <a:r>
              <a:rPr lang="en-US" sz="1600" dirty="0">
                <a:solidFill>
                  <a:schemeClr val="tx1"/>
                </a:solidFill>
                <a:latin typeface="Times New Roman" pitchFamily="18" charset="0"/>
              </a:rPr>
              <a:t> is popular,</a:t>
            </a:r>
          </a:p>
        </p:txBody>
      </p:sp>
      <p:sp>
        <p:nvSpPr>
          <p:cNvPr id="8" name="Text Box 9"/>
          <p:cNvSpPr txBox="1">
            <a:spLocks noChangeArrowheads="1"/>
          </p:cNvSpPr>
          <p:nvPr/>
        </p:nvSpPr>
        <p:spPr bwMode="auto">
          <a:xfrm>
            <a:off x="0" y="4673025"/>
            <a:ext cx="3429000" cy="584775"/>
          </a:xfrm>
          <a:prstGeom prst="rect">
            <a:avLst/>
          </a:prstGeom>
          <a:noFill/>
          <a:ln w="9525">
            <a:noFill/>
            <a:miter lim="800000"/>
            <a:headEnd/>
            <a:tailEnd/>
          </a:ln>
        </p:spPr>
        <p:txBody>
          <a:bodyPr>
            <a:spAutoFit/>
          </a:bodyPr>
          <a:lstStyle/>
          <a:p>
            <a:pPr>
              <a:buClrTx/>
              <a:buFontTx/>
              <a:buNone/>
            </a:pPr>
            <a:r>
              <a:rPr lang="en-US" sz="1600" dirty="0">
                <a:solidFill>
                  <a:schemeClr val="tx1"/>
                </a:solidFill>
                <a:latin typeface="Times New Roman" pitchFamily="18" charset="0"/>
              </a:rPr>
              <a:t>The kernel manages the hardware resources for the rest of the system.</a:t>
            </a:r>
          </a:p>
        </p:txBody>
      </p:sp>
      <p:cxnSp>
        <p:nvCxnSpPr>
          <p:cNvPr id="10" name="Straight Arrow Connector 9"/>
          <p:cNvCxnSpPr/>
          <p:nvPr/>
        </p:nvCxnSpPr>
        <p:spPr>
          <a:xfrm>
            <a:off x="2362200" y="2895600"/>
            <a:ext cx="1143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39624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00600" y="19050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9"/>
          <p:cNvSpPr>
            <a:spLocks noGrp="1" noChangeArrowheads="1"/>
          </p:cNvSpPr>
          <p:nvPr>
            <p:ph type="title"/>
          </p:nvPr>
        </p:nvSpPr>
        <p:spPr/>
        <p:txBody>
          <a:bodyPr/>
          <a:lstStyle/>
          <a:p>
            <a:r>
              <a:rPr lang="en-US" sz="3600" dirty="0" smtClean="0"/>
              <a:t>The </a:t>
            </a:r>
            <a:r>
              <a:rPr lang="en-US" sz="3600" dirty="0"/>
              <a:t>Command Line</a:t>
            </a:r>
          </a:p>
        </p:txBody>
      </p:sp>
      <p:sp>
        <p:nvSpPr>
          <p:cNvPr id="7178" name="Rectangle 10"/>
          <p:cNvSpPr>
            <a:spLocks noGrp="1" noChangeArrowheads="1"/>
          </p:cNvSpPr>
          <p:nvPr>
            <p:ph idx="1"/>
          </p:nvPr>
        </p:nvSpPr>
        <p:spPr>
          <a:xfrm>
            <a:off x="457200" y="1066800"/>
            <a:ext cx="8229600" cy="5486400"/>
          </a:xfrm>
        </p:spPr>
        <p:txBody>
          <a:bodyPr/>
          <a:lstStyle/>
          <a:p>
            <a:pPr marL="609600" indent="-609600">
              <a:lnSpc>
                <a:spcPct val="80000"/>
              </a:lnSpc>
            </a:pPr>
            <a:r>
              <a:rPr lang="en-US" sz="2000" dirty="0"/>
              <a:t>Accessing UNIX through a </a:t>
            </a:r>
            <a:r>
              <a:rPr lang="en-US" sz="2000" i="1" dirty="0"/>
              <a:t>terminal</a:t>
            </a:r>
            <a:endParaRPr lang="en-US" sz="2000" dirty="0"/>
          </a:p>
          <a:p>
            <a:pPr marL="1371600" lvl="2" indent="-457200">
              <a:lnSpc>
                <a:spcPct val="80000"/>
              </a:lnSpc>
            </a:pPr>
            <a:r>
              <a:rPr lang="en-US" sz="1800" i="1" dirty="0"/>
              <a:t>telnet [hostname] [port]</a:t>
            </a:r>
          </a:p>
          <a:p>
            <a:pPr marL="1752600" lvl="3" indent="-381000">
              <a:lnSpc>
                <a:spcPct val="80000"/>
              </a:lnSpc>
            </a:pPr>
            <a:r>
              <a:rPr lang="en-US" sz="1600" dirty="0" smtClean="0"/>
              <a:t>The omnipresent failsafe.  Nowadays, turned off due to lack of adequate security.</a:t>
            </a:r>
          </a:p>
          <a:p>
            <a:pPr marL="1371600" lvl="2" indent="-457200">
              <a:lnSpc>
                <a:spcPct val="80000"/>
              </a:lnSpc>
            </a:pPr>
            <a:r>
              <a:rPr lang="en-US" sz="1800" i="1" dirty="0" err="1" smtClean="0"/>
              <a:t>ssh</a:t>
            </a:r>
            <a:r>
              <a:rPr lang="en-US" sz="1800" i="1" dirty="0" smtClean="0"/>
              <a:t> </a:t>
            </a:r>
            <a:r>
              <a:rPr lang="en-US" sz="1800" i="1" dirty="0"/>
              <a:t>[user@]hostname</a:t>
            </a:r>
          </a:p>
          <a:p>
            <a:pPr marL="1752600" lvl="3" indent="-381000">
              <a:lnSpc>
                <a:spcPct val="80000"/>
              </a:lnSpc>
            </a:pPr>
            <a:r>
              <a:rPr lang="en-US" sz="1600" i="1" dirty="0"/>
              <a:t>Secure. Data is encrypted over “the wire”. </a:t>
            </a:r>
            <a:r>
              <a:rPr lang="en-US" sz="1600" b="1" i="1" dirty="0"/>
              <a:t>What we use. </a:t>
            </a:r>
            <a:endParaRPr lang="en-US" sz="1600" i="1" dirty="0"/>
          </a:p>
          <a:p>
            <a:pPr marL="1752600" lvl="3" indent="-381000">
              <a:lnSpc>
                <a:spcPct val="80000"/>
              </a:lnSpc>
            </a:pPr>
            <a:r>
              <a:rPr lang="en-US" sz="1600" b="1" i="1" dirty="0"/>
              <a:t>Not</a:t>
            </a:r>
            <a:r>
              <a:rPr lang="en-US" sz="1600" i="1" dirty="0"/>
              <a:t> </a:t>
            </a:r>
            <a:r>
              <a:rPr lang="en-US" sz="1600" b="1" i="1" dirty="0"/>
              <a:t>always available outside CU</a:t>
            </a:r>
            <a:r>
              <a:rPr lang="en-US" sz="1600" i="1" dirty="0"/>
              <a:t> due to different versions, implementations, platform availability. </a:t>
            </a:r>
          </a:p>
          <a:p>
            <a:pPr marL="609600" indent="-609600">
              <a:lnSpc>
                <a:spcPct val="80000"/>
              </a:lnSpc>
            </a:pPr>
            <a:r>
              <a:rPr lang="en-US" sz="2000" dirty="0" smtClean="0"/>
              <a:t>Command Structure</a:t>
            </a:r>
          </a:p>
          <a:p>
            <a:pPr marL="936625" lvl="1" indent="-609600">
              <a:lnSpc>
                <a:spcPct val="80000"/>
              </a:lnSpc>
            </a:pPr>
            <a:r>
              <a:rPr lang="en-US" sz="1600" dirty="0" smtClean="0"/>
              <a:t>Command &lt;Options&gt; &lt;Arguments&gt;</a:t>
            </a:r>
          </a:p>
          <a:p>
            <a:pPr marL="936625" lvl="1" indent="-609600">
              <a:lnSpc>
                <a:spcPct val="80000"/>
              </a:lnSpc>
            </a:pPr>
            <a:r>
              <a:rPr lang="en-US" sz="1600" dirty="0" smtClean="0"/>
              <a:t>Multiple commands separated by ; can be executed one after the other</a:t>
            </a:r>
          </a:p>
          <a:p>
            <a:pPr marL="609600" indent="-609600">
              <a:lnSpc>
                <a:spcPct val="80000"/>
              </a:lnSpc>
            </a:pPr>
            <a:r>
              <a:rPr lang="en-US" sz="2000" dirty="0" smtClean="0"/>
              <a:t>Log </a:t>
            </a:r>
            <a:r>
              <a:rPr lang="en-US" sz="2000" dirty="0"/>
              <a:t>in!</a:t>
            </a:r>
          </a:p>
          <a:p>
            <a:pPr marL="1371600" lvl="2" indent="-457200">
              <a:lnSpc>
                <a:spcPct val="80000"/>
              </a:lnSpc>
              <a:buFontTx/>
              <a:buNone/>
            </a:pPr>
            <a:r>
              <a:rPr lang="en-US" sz="1800" dirty="0"/>
              <a:t>3 tries to get valid username and password right</a:t>
            </a:r>
          </a:p>
          <a:p>
            <a:pPr marL="609600" indent="-609600">
              <a:lnSpc>
                <a:spcPct val="80000"/>
              </a:lnSpc>
            </a:pPr>
            <a:r>
              <a:rPr lang="en-US" sz="2000" dirty="0"/>
              <a:t>Show who is logged in</a:t>
            </a:r>
          </a:p>
          <a:p>
            <a:pPr marL="1371600" lvl="2" indent="-457200">
              <a:lnSpc>
                <a:spcPct val="80000"/>
              </a:lnSpc>
            </a:pPr>
            <a:r>
              <a:rPr lang="en-US" sz="1800" dirty="0">
                <a:latin typeface="Courier New" pitchFamily="49" charset="0"/>
              </a:rPr>
              <a:t>w </a:t>
            </a:r>
            <a:r>
              <a:rPr lang="en-US" sz="1800" i="1" dirty="0">
                <a:latin typeface="Courier New" pitchFamily="49" charset="0"/>
              </a:rPr>
              <a:t>or </a:t>
            </a:r>
            <a:r>
              <a:rPr lang="en-US" sz="1800" dirty="0">
                <a:latin typeface="Courier New" pitchFamily="49" charset="0"/>
              </a:rPr>
              <a:t>who</a:t>
            </a:r>
          </a:p>
          <a:p>
            <a:pPr marL="1371600" lvl="2" indent="-457200">
              <a:lnSpc>
                <a:spcPct val="80000"/>
              </a:lnSpc>
            </a:pPr>
            <a:r>
              <a:rPr lang="en-US" sz="1800" dirty="0">
                <a:latin typeface="Courier New" pitchFamily="49" charset="0"/>
              </a:rPr>
              <a:t>finger</a:t>
            </a:r>
            <a:endParaRPr lang="en-US" sz="2000" dirty="0"/>
          </a:p>
          <a:p>
            <a:pPr marL="609600" indent="-609600">
              <a:lnSpc>
                <a:spcPct val="80000"/>
              </a:lnSpc>
            </a:pPr>
            <a:r>
              <a:rPr lang="en-US" sz="2000" dirty="0"/>
              <a:t>Logout!</a:t>
            </a:r>
          </a:p>
          <a:p>
            <a:pPr marL="1371600" lvl="2" indent="-457200">
              <a:lnSpc>
                <a:spcPct val="80000"/>
              </a:lnSpc>
            </a:pPr>
            <a:r>
              <a:rPr lang="en-US" sz="2000" i="1" dirty="0"/>
              <a:t>exit</a:t>
            </a:r>
          </a:p>
          <a:p>
            <a:pPr marL="1371600" lvl="2" indent="-457200">
              <a:lnSpc>
                <a:spcPct val="80000"/>
              </a:lnSpc>
            </a:pPr>
            <a:r>
              <a:rPr lang="en-US" sz="2000" dirty="0"/>
              <a:t>CTRL-D</a:t>
            </a:r>
          </a:p>
        </p:txBody>
      </p:sp>
      <p:pic>
        <p:nvPicPr>
          <p:cNvPr id="100353" name="Picture 1"/>
          <p:cNvPicPr>
            <a:picLocks noChangeAspect="1" noChangeArrowheads="1"/>
          </p:cNvPicPr>
          <p:nvPr/>
        </p:nvPicPr>
        <p:blipFill>
          <a:blip r:embed="rId2" cstate="print"/>
          <a:srcRect/>
          <a:stretch>
            <a:fillRect/>
          </a:stretch>
        </p:blipFill>
        <p:spPr bwMode="auto">
          <a:xfrm>
            <a:off x="4572000" y="4572000"/>
            <a:ext cx="3867150" cy="154305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Accessing Documentation 1/2</a:t>
            </a:r>
            <a:endParaRPr lang="en-US" dirty="0"/>
          </a:p>
        </p:txBody>
      </p:sp>
      <p:sp>
        <p:nvSpPr>
          <p:cNvPr id="10243" name="Rectangle 3"/>
          <p:cNvSpPr>
            <a:spLocks noGrp="1" noChangeArrowheads="1"/>
          </p:cNvSpPr>
          <p:nvPr>
            <p:ph idx="1"/>
          </p:nvPr>
        </p:nvSpPr>
        <p:spPr>
          <a:xfrm>
            <a:off x="457200" y="1112837"/>
            <a:ext cx="8229600" cy="5059363"/>
          </a:xfrm>
        </p:spPr>
        <p:txBody>
          <a:bodyPr/>
          <a:lstStyle/>
          <a:p>
            <a:pPr>
              <a:lnSpc>
                <a:spcPct val="80000"/>
              </a:lnSpc>
            </a:pPr>
            <a:r>
              <a:rPr lang="en-US" sz="2800" dirty="0"/>
              <a:t>Commands are generally documented using the command </a:t>
            </a:r>
            <a:r>
              <a:rPr lang="en-US" sz="2800" i="1" dirty="0"/>
              <a:t>man</a:t>
            </a:r>
            <a:r>
              <a:rPr lang="en-US" sz="2800" dirty="0"/>
              <a:t>. </a:t>
            </a:r>
          </a:p>
          <a:p>
            <a:pPr lvl="1">
              <a:lnSpc>
                <a:spcPct val="80000"/>
              </a:lnSpc>
            </a:pPr>
            <a:r>
              <a:rPr lang="en-US" sz="2400" i="1" dirty="0"/>
              <a:t>man </a:t>
            </a:r>
            <a:r>
              <a:rPr lang="en-US" sz="2400" dirty="0"/>
              <a:t>pages are subdivided into various </a:t>
            </a:r>
            <a:r>
              <a:rPr lang="en-US" sz="2400" i="1" dirty="0"/>
              <a:t>sections</a:t>
            </a:r>
          </a:p>
          <a:p>
            <a:pPr lvl="1">
              <a:lnSpc>
                <a:spcPct val="80000"/>
              </a:lnSpc>
            </a:pPr>
            <a:r>
              <a:rPr lang="en-US" sz="2400" dirty="0"/>
              <a:t>Example: Documentation of the </a:t>
            </a:r>
            <a:r>
              <a:rPr lang="en-US" sz="2400" i="1" dirty="0"/>
              <a:t>man </a:t>
            </a:r>
            <a:r>
              <a:rPr lang="en-US" sz="2400" dirty="0"/>
              <a:t>command</a:t>
            </a:r>
          </a:p>
          <a:p>
            <a:pPr lvl="2">
              <a:lnSpc>
                <a:spcPct val="80000"/>
              </a:lnSpc>
              <a:buFontTx/>
              <a:buNone/>
            </a:pPr>
            <a:r>
              <a:rPr lang="en-US" sz="2000" dirty="0">
                <a:latin typeface="Courier New" pitchFamily="49" charset="0"/>
              </a:rPr>
              <a:t>man </a:t>
            </a:r>
            <a:r>
              <a:rPr lang="en-US" sz="2000" dirty="0" err="1">
                <a:latin typeface="Courier New" pitchFamily="49" charset="0"/>
              </a:rPr>
              <a:t>man</a:t>
            </a:r>
            <a:endParaRPr lang="en-US" sz="2000" dirty="0">
              <a:latin typeface="Courier New" pitchFamily="49" charset="0"/>
            </a:endParaRPr>
          </a:p>
          <a:p>
            <a:pPr lvl="1">
              <a:lnSpc>
                <a:spcPct val="80000"/>
              </a:lnSpc>
            </a:pPr>
            <a:r>
              <a:rPr lang="en-US" sz="2400" dirty="0"/>
              <a:t>Example: Documentation of the time </a:t>
            </a:r>
            <a:r>
              <a:rPr lang="en-US" sz="2400" i="1" dirty="0"/>
              <a:t>command</a:t>
            </a:r>
          </a:p>
          <a:p>
            <a:pPr lvl="2">
              <a:lnSpc>
                <a:spcPct val="80000"/>
              </a:lnSpc>
              <a:buFontTx/>
              <a:buNone/>
            </a:pPr>
            <a:r>
              <a:rPr lang="en-US" sz="2000" dirty="0">
                <a:latin typeface="Courier New" pitchFamily="49" charset="0"/>
              </a:rPr>
              <a:t>man time</a:t>
            </a:r>
          </a:p>
          <a:p>
            <a:pPr lvl="1">
              <a:lnSpc>
                <a:spcPct val="80000"/>
              </a:lnSpc>
            </a:pPr>
            <a:r>
              <a:rPr lang="en-US" sz="2400" dirty="0"/>
              <a:t>Example: Documentation of the time </a:t>
            </a:r>
            <a:r>
              <a:rPr lang="en-US" sz="2400" i="1" dirty="0"/>
              <a:t>C library function</a:t>
            </a:r>
          </a:p>
          <a:p>
            <a:pPr lvl="2">
              <a:lnSpc>
                <a:spcPct val="80000"/>
              </a:lnSpc>
              <a:buFontTx/>
              <a:buNone/>
            </a:pPr>
            <a:r>
              <a:rPr lang="en-US" sz="2000" dirty="0">
                <a:latin typeface="Courier New" pitchFamily="49" charset="0"/>
              </a:rPr>
              <a:t>man 3 time</a:t>
            </a:r>
          </a:p>
          <a:p>
            <a:pPr>
              <a:lnSpc>
                <a:spcPct val="80000"/>
              </a:lnSpc>
            </a:pPr>
            <a:r>
              <a:rPr lang="en-US" sz="2800" i="1" dirty="0"/>
              <a:t>man </a:t>
            </a:r>
            <a:r>
              <a:rPr lang="en-US" sz="2800" dirty="0"/>
              <a:t>will present the manual page of the specified entry using </a:t>
            </a:r>
            <a:r>
              <a:rPr lang="en-US" sz="2800" i="1" dirty="0"/>
              <a:t>more</a:t>
            </a:r>
            <a:r>
              <a:rPr lang="en-US" sz="2800" dirty="0"/>
              <a:t> or </a:t>
            </a:r>
            <a:r>
              <a:rPr lang="en-US" sz="2800" i="1" dirty="0"/>
              <a:t>less.</a:t>
            </a:r>
            <a:r>
              <a:rPr lang="en-US" sz="2800" dirty="0"/>
              <a:t> </a:t>
            </a:r>
          </a:p>
          <a:p>
            <a:pPr lvl="1">
              <a:lnSpc>
                <a:spcPct val="80000"/>
              </a:lnSpc>
            </a:pPr>
            <a:r>
              <a:rPr lang="en-US" sz="1800" dirty="0"/>
              <a:t>In Linux, the default is </a:t>
            </a:r>
            <a:r>
              <a:rPr lang="en-US" sz="1800" i="1" dirty="0"/>
              <a:t>less</a:t>
            </a:r>
            <a:r>
              <a:rPr lang="en-US" sz="1800" dirty="0"/>
              <a:t>, but can be overridden </a:t>
            </a:r>
          </a:p>
          <a:p>
            <a:pPr lvl="1">
              <a:lnSpc>
                <a:spcPct val="80000"/>
              </a:lnSpc>
            </a:pPr>
            <a:r>
              <a:rPr lang="en-US" sz="1800" i="1" dirty="0"/>
              <a:t>less</a:t>
            </a:r>
            <a:r>
              <a:rPr lang="en-US" sz="1800" dirty="0"/>
              <a:t> presents a screen-full at a time. ‘spacebar’ moves forward, ‘b’ moves backward, ‘$’ moves to end, ‘q’ quits, ‘?’ helps. </a:t>
            </a:r>
            <a:endParaRPr lang="en-US" sz="1800" dirty="0">
              <a:latin typeface="Courier New" pitchFamily="49" charset="0"/>
            </a:endParaRPr>
          </a:p>
          <a:p>
            <a:pPr lvl="2">
              <a:lnSpc>
                <a:spcPct val="80000"/>
              </a:lnSpc>
              <a:buFontTx/>
              <a:buNone/>
            </a:pP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Material</Template>
  <TotalTime>1845</TotalTime>
  <Words>2671</Words>
  <Application>Microsoft Office PowerPoint</Application>
  <PresentationFormat>On-screen Show (4:3)</PresentationFormat>
  <Paragraphs>369</Paragraphs>
  <Slides>32</Slides>
  <Notes>13</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Template_Training Slide</vt:lpstr>
      <vt:lpstr>Document</vt:lpstr>
      <vt:lpstr>Linux Basics</vt:lpstr>
      <vt:lpstr>What is Unix?</vt:lpstr>
      <vt:lpstr>What is Linux?</vt:lpstr>
      <vt:lpstr>What is Linux?</vt:lpstr>
      <vt:lpstr>Which Linux Distribution is better?</vt:lpstr>
      <vt:lpstr>Which Linux Distribution is better?</vt:lpstr>
      <vt:lpstr>The Linux System</vt:lpstr>
      <vt:lpstr>The Command Line</vt:lpstr>
      <vt:lpstr>Accessing Documentation 1/2</vt:lpstr>
      <vt:lpstr>Accessing Documentation 2/2</vt:lpstr>
      <vt:lpstr>Getting around the filesystems 1/6</vt:lpstr>
      <vt:lpstr>Getting around the filesystems 2/6</vt:lpstr>
      <vt:lpstr>Getting around the filesystems 3/6</vt:lpstr>
      <vt:lpstr>Getting around the filesystems 4/6</vt:lpstr>
      <vt:lpstr>Getting around the filesystems 5/6</vt:lpstr>
      <vt:lpstr>Getting around the filesystems 6/6</vt:lpstr>
      <vt:lpstr>The VI Editor 1/2</vt:lpstr>
      <vt:lpstr>The VI Editor 2/2</vt:lpstr>
      <vt:lpstr>The Emacs Editor Background, Overview</vt:lpstr>
      <vt:lpstr>The Emacs Editor Programming with Emacs 1/7</vt:lpstr>
      <vt:lpstr>The Emacs Editor Programming with Emacs 2/7</vt:lpstr>
      <vt:lpstr>The Emacs Editor Programming with Emacs 3/7</vt:lpstr>
      <vt:lpstr>The Emacs Editor Programming with Emacs 4/7</vt:lpstr>
      <vt:lpstr>The Emacs Editor Programming with Emacs 5/7</vt:lpstr>
      <vt:lpstr>The Emacs Editor Programming with Emacs 6/7</vt:lpstr>
      <vt:lpstr>The Emacs Editor Programming with Emacs 7/7</vt:lpstr>
      <vt:lpstr>The Emacs Editor Tutorial and References</vt:lpstr>
      <vt:lpstr>Shell Shells Overview</vt:lpstr>
      <vt:lpstr>Shell Another Definition of a Shell</vt:lpstr>
      <vt:lpstr>Shell Why Do I Care About The Shell?</vt:lpstr>
      <vt:lpstr>Shell Shell Scripts</vt:lpstr>
      <vt:lpstr>Slide 32</vt:lpstr>
    </vt:vector>
  </TitlesOfParts>
  <Company>UCR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Basic</dc:title>
  <dc:creator>weesan</dc:creator>
  <cp:lastModifiedBy>KienNT</cp:lastModifiedBy>
  <cp:revision>173</cp:revision>
  <dcterms:created xsi:type="dcterms:W3CDTF">2007-06-24T06:30:24Z</dcterms:created>
  <dcterms:modified xsi:type="dcterms:W3CDTF">2012-09-23T14:39:45Z</dcterms:modified>
</cp:coreProperties>
</file>