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21" r:id="rId2"/>
    <p:sldId id="256" r:id="rId3"/>
    <p:sldId id="25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96" r:id="rId12"/>
    <p:sldId id="297" r:id="rId13"/>
    <p:sldId id="298" r:id="rId14"/>
    <p:sldId id="299" r:id="rId15"/>
    <p:sldId id="301" r:id="rId16"/>
    <p:sldId id="302" r:id="rId17"/>
    <p:sldId id="300" r:id="rId18"/>
    <p:sldId id="303" r:id="rId19"/>
    <p:sldId id="295" r:id="rId20"/>
    <p:sldId id="322" r:id="rId21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81690" autoAdjust="0"/>
  </p:normalViewPr>
  <p:slideViewPr>
    <p:cSldViewPr>
      <p:cViewPr varScale="1">
        <p:scale>
          <a:sx n="56" d="100"/>
          <a:sy n="56" d="100"/>
        </p:scale>
        <p:origin x="-19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ABCC7EB-74DE-4D5D-B5D2-405891C84DC2}" type="slidenum">
              <a:rPr lang="vi-VN"/>
              <a:pPr/>
              <a:t>20</a:t>
            </a:fld>
            <a:endParaRPr lang="vi-VN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B61072-1FC9-4ADD-B4CF-E192B4D75F0E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3E37C7-5D0E-4DF3-BD47-8F085E3A2045}" type="datetimeFigureOut">
              <a:rPr lang="vi-VN"/>
              <a:pPr/>
              <a:t>23/09/2012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9176E-73DD-44E6-AD9A-9EBAE96BA72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1B2976-9524-468A-81D4-BBEDBF493980}" type="datetimeFigureOut">
              <a:rPr lang="vi-VN"/>
              <a:pPr/>
              <a:t>23/09/2012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1A888-EEFF-4961-B180-B048BE01F984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DDBE0E-3664-49F4-95D1-B60105808329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1F7155-9EF3-445F-A70C-E94C44B7F314}" type="datetimeFigureOut">
              <a:rPr lang="vi-VN"/>
              <a:pPr/>
              <a:t>23/09/2012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F4703-9B74-4077-B52B-EDF073E59D2D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49CA30-3606-4A84-852F-DDC14AFCD946}" type="datetimeFigureOut">
              <a:rPr lang="vi-VN"/>
              <a:pPr/>
              <a:t>23/09/2012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F5FB3-8101-4893-B5C5-D439EDDCE00E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4907CF-B1ED-4A56-AC6D-68A1D74E146A}" type="datetimeFigureOut">
              <a:rPr lang="vi-VN"/>
              <a:pPr/>
              <a:t>23/09/2012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0904B-FF56-4E24-8FF1-25BFCB371A4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5803D2-499A-43F9-BD01-AC37A9EB8687}" type="datetimeFigureOut">
              <a:rPr lang="vi-VN"/>
              <a:pPr/>
              <a:t>23/09/2012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908F8-B3B7-448D-B04C-2ADC8ACEB224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EEEC5A-13A3-4158-8E4C-24CE846525B5}" type="datetimeFigureOut">
              <a:rPr lang="vi-VN"/>
              <a:pPr/>
              <a:t>23/09/2012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151F5-4AE5-436A-B76F-CD7FC242F52A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A39AB17-DCC4-4EFC-A1C1-0973160B962F}" type="datetimeFigureOut">
              <a:rPr lang="vi-VN"/>
              <a:pPr/>
              <a:t>23/09/2012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70029-19F4-4327-83B8-BE7DFCEBA552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6B4DCB-8D51-4F93-AC9B-23A2123C8FA1}" type="datetimeFigureOut">
              <a:rPr lang="vi-VN"/>
              <a:pPr/>
              <a:t>23/09/2012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1A6A5-81A6-45E7-91DF-ACE6BB2D85A1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65C6F888-ECE0-4B53-AE53-CCCD388BBAEF}" type="slidenum">
              <a:rPr lang="vi-VN"/>
              <a:pPr/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©</a:t>
            </a:r>
            <a:r>
              <a:rPr lang="en-US" sz="1000">
                <a:latin typeface="Calibri" pitchFamily="34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</a:rPr>
              <a:t> – Int</a:t>
            </a:r>
            <a:r>
              <a:rPr lang="en-US" sz="1000">
                <a:latin typeface="Calibri" pitchFamily="34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000">
                <a:latin typeface="Calibri" pitchFamily="34" charset="0"/>
              </a:rPr>
              <a:t>04e-BM/</a:t>
            </a:r>
            <a:r>
              <a:rPr lang="en-US" altLang="ja-JP" sz="1000">
                <a:latin typeface="Calibri" pitchFamily="34" charset="0"/>
              </a:rPr>
              <a:t>NS</a:t>
            </a:r>
            <a:r>
              <a:rPr lang="en-US" sz="1000">
                <a:latin typeface="Calibri" pitchFamily="34" charset="0"/>
              </a:rPr>
              <a:t>/HDCV/FSOFT v2</a:t>
            </a:r>
            <a:r>
              <a:rPr lang="en-US" altLang="ja-JP" sz="1000">
                <a:latin typeface="Calibri" pitchFamily="34" charset="0"/>
              </a:rPr>
              <a:t>/4</a:t>
            </a:r>
            <a:endParaRPr lang="en-US" sz="1000">
              <a:latin typeface="Calibri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Linux Program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384575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Compiling Overview</a:t>
            </a:r>
            <a:br>
              <a:rPr lang="en-US" dirty="0" smtClean="0"/>
            </a:br>
            <a:r>
              <a:rPr lang="en-US" sz="2800" dirty="0" smtClean="0"/>
              <a:t>3 Stages of Compilation (cont.)</a:t>
            </a:r>
            <a:endParaRPr lang="en-US" dirty="0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192213" y="4545013"/>
            <a:ext cx="2651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352800" y="2057400"/>
            <a:ext cx="2162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Source File  </a:t>
            </a:r>
            <a:r>
              <a:rPr lang="en-US" sz="1800" i="1"/>
              <a:t>pgm.c</a:t>
            </a:r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 rot="16200000" flipH="1">
            <a:off x="4267200" y="2362200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 rot="16200000" flipH="1">
            <a:off x="4267200" y="3581400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 rot="16200000" flipH="1">
            <a:off x="4267200" y="5105400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 rot="16200000" flipH="1">
            <a:off x="4267200" y="4267200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 rot="16200000" flipH="1">
            <a:off x="4267200" y="1752600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2743200" y="4495800"/>
            <a:ext cx="3749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Program Object Code File  </a:t>
            </a:r>
            <a:r>
              <a:rPr lang="en-US" sz="1800" i="1"/>
              <a:t>pgm.o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200400" y="6172200"/>
            <a:ext cx="2479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Executable File  </a:t>
            </a:r>
            <a:r>
              <a:rPr lang="en-US" sz="1800" i="1"/>
              <a:t>a.out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276600" y="2590800"/>
            <a:ext cx="2286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Preprocessor</a:t>
            </a:r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21" name="AutoShape 33"/>
          <p:cNvSpPr>
            <a:spLocks noChangeArrowheads="1"/>
          </p:cNvSpPr>
          <p:nvPr/>
        </p:nvSpPr>
        <p:spPr bwMode="auto">
          <a:xfrm rot="16200000" flipH="1">
            <a:off x="4267200" y="2971800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2667000" y="3276600"/>
            <a:ext cx="3581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Modified Source Code in RAM</a:t>
            </a:r>
            <a:endParaRPr lang="en-US" sz="1800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3505200" y="3810000"/>
            <a:ext cx="1905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5">
                    <a:lumMod val="20000"/>
                    <a:lumOff val="80000"/>
                  </a:schemeClr>
                </a:solidFill>
              </a:rPr>
              <a:t>Compiler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3657600" y="5334000"/>
            <a:ext cx="1524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5">
                    <a:lumMod val="20000"/>
                    <a:lumOff val="80000"/>
                  </a:schemeClr>
                </a:solidFill>
              </a:rPr>
              <a:t>Linker</a:t>
            </a:r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2743200" y="4800600"/>
            <a:ext cx="3733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Other Object Code Files (if any)</a:t>
            </a:r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3581400" y="1371600"/>
            <a:ext cx="1600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</a:t>
            </a:r>
          </a:p>
        </p:txBody>
      </p:sp>
      <p:sp>
        <p:nvSpPr>
          <p:cNvPr id="12331" name="AutoShape 43"/>
          <p:cNvSpPr>
            <a:spLocks noChangeArrowheads="1"/>
          </p:cNvSpPr>
          <p:nvPr/>
        </p:nvSpPr>
        <p:spPr bwMode="auto">
          <a:xfrm>
            <a:off x="4191000" y="5867400"/>
            <a:ext cx="304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33" name="Line 45"/>
          <p:cNvSpPr>
            <a:spLocks noChangeShapeType="1"/>
          </p:cNvSpPr>
          <p:nvPr/>
        </p:nvSpPr>
        <p:spPr bwMode="auto">
          <a:xfrm>
            <a:off x="5410200" y="4114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 flipV="1">
            <a:off x="6400800" y="17526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Line 47"/>
          <p:cNvSpPr>
            <a:spLocks noChangeShapeType="1"/>
          </p:cNvSpPr>
          <p:nvPr/>
        </p:nvSpPr>
        <p:spPr bwMode="auto">
          <a:xfrm flipH="1">
            <a:off x="5181600" y="1752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>
            <a:off x="5181600" y="5638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Line 49"/>
          <p:cNvSpPr>
            <a:spLocks noChangeShapeType="1"/>
          </p:cNvSpPr>
          <p:nvPr/>
        </p:nvSpPr>
        <p:spPr bwMode="auto">
          <a:xfrm flipV="1">
            <a:off x="7086600" y="15240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H="1">
            <a:off x="5181600" y="15240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06144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/* Filename:    </a:t>
            </a:r>
            <a:r>
              <a:rPr lang="en-US" sz="2000" dirty="0" err="1" smtClean="0"/>
              <a:t>main.c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Author:         Brian Kernighan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Write Date:  20/09/2012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Description:  This program will compute the reciprocal of an integer.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*/</a:t>
            </a:r>
          </a:p>
          <a:p>
            <a:pPr>
              <a:spcBef>
                <a:spcPts val="200"/>
              </a:spcBef>
              <a:buNone/>
            </a:pPr>
            <a:endParaRPr lang="en-US" sz="2000" dirty="0" smtClean="0"/>
          </a:p>
          <a:p>
            <a:pPr>
              <a:spcBef>
                <a:spcPts val="200"/>
              </a:spcBef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/>
              <a:t>#include “reciprocal.hpp”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 **</a:t>
            </a:r>
            <a:r>
              <a:rPr lang="en-US" sz="2000" dirty="0" err="1" smtClean="0"/>
              <a:t>argv</a:t>
            </a:r>
            <a:r>
              <a:rPr lang="en-US" sz="2000" dirty="0" smtClean="0"/>
              <a:t>)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/>
              <a:t>{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atoi</a:t>
            </a:r>
            <a:r>
              <a:rPr lang="en-US" sz="2000" dirty="0" smtClean="0"/>
              <a:t> (</a:t>
            </a:r>
            <a:r>
              <a:rPr lang="en-US" sz="2000" dirty="0" err="1" smtClean="0"/>
              <a:t>argv</a:t>
            </a:r>
            <a:r>
              <a:rPr lang="en-US" sz="2000" dirty="0" smtClean="0"/>
              <a:t>[1]);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 (“The reciprocal of %d is %g\n”, </a:t>
            </a:r>
            <a:r>
              <a:rPr lang="en-US" sz="2000" dirty="0" err="1" smtClean="0"/>
              <a:t>i</a:t>
            </a:r>
            <a:r>
              <a:rPr lang="en-US" sz="2000" dirty="0" smtClean="0"/>
              <a:t>, reciprocal (</a:t>
            </a:r>
            <a:r>
              <a:rPr lang="en-US" sz="2000" dirty="0" err="1" smtClean="0"/>
              <a:t>i</a:t>
            </a:r>
            <a:r>
              <a:rPr lang="en-US" sz="2000" dirty="0" smtClean="0"/>
              <a:t>));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/>
              <a:t>	return 0;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 Program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208"/>
            <a:ext cx="3754760" cy="372196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//Filename: reciprocal.cpp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cassert</a:t>
            </a:r>
            <a:r>
              <a:rPr lang="en-US" sz="2400" dirty="0" smtClean="0"/>
              <a:t>&gt;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#include “reciprocal.hpp”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double reciprocal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) {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	// I should be non-zero.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	assert (</a:t>
            </a:r>
            <a:r>
              <a:rPr lang="en-US" sz="2400" dirty="0" err="1" smtClean="0"/>
              <a:t>i</a:t>
            </a:r>
            <a:r>
              <a:rPr lang="en-US" sz="2400" dirty="0" smtClean="0"/>
              <a:t> != 0);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	return 1.0/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}</a:t>
            </a:r>
          </a:p>
          <a:p>
            <a:pPr>
              <a:spcBef>
                <a:spcPts val="600"/>
              </a:spcBef>
              <a:buNone/>
            </a:pPr>
            <a:endParaRPr lang="en-US" sz="2400" dirty="0" smtClean="0"/>
          </a:p>
          <a:p>
            <a:pPr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1340768"/>
            <a:ext cx="4114800" cy="36724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//Filename: reciprocal.hpp</a:t>
            </a:r>
          </a:p>
          <a:p>
            <a:pPr marL="342900" lvl="0" indent="-342900" eaLnBrk="1" hangingPunct="1">
              <a:spcBef>
                <a:spcPts val="600"/>
              </a:spcBef>
              <a:buSzPct val="60000"/>
            </a:pPr>
            <a:r>
              <a:rPr lang="en-US" dirty="0">
                <a:latin typeface="+mn-lt"/>
              </a:rPr>
              <a:t>#</a:t>
            </a:r>
            <a:r>
              <a:rPr lang="en-US" dirty="0" err="1">
                <a:latin typeface="+mn-lt"/>
              </a:rPr>
              <a:t>ifdef</a:t>
            </a:r>
            <a:r>
              <a:rPr lang="en-US" dirty="0">
                <a:latin typeface="+mn-lt"/>
              </a:rPr>
              <a:t> __</a:t>
            </a:r>
            <a:r>
              <a:rPr lang="en-US" dirty="0" err="1">
                <a:latin typeface="+mn-lt"/>
              </a:rPr>
              <a:t>cplusplus</a:t>
            </a:r>
            <a:endParaRPr lang="en-US" dirty="0">
              <a:latin typeface="+mn-lt"/>
            </a:endParaRPr>
          </a:p>
          <a:p>
            <a:pPr marL="342900" lvl="0" indent="-342900" eaLnBrk="1" hangingPunct="1">
              <a:spcBef>
                <a:spcPts val="600"/>
              </a:spcBef>
              <a:buSzPct val="60000"/>
            </a:pPr>
            <a:r>
              <a:rPr lang="en-US" dirty="0">
                <a:latin typeface="+mn-lt"/>
              </a:rPr>
              <a:t>extern “C” {</a:t>
            </a:r>
          </a:p>
          <a:p>
            <a:pPr marL="342900" lvl="0" indent="-342900" eaLnBrk="1" hangingPunct="1">
              <a:spcBef>
                <a:spcPts val="600"/>
              </a:spcBef>
              <a:buSzPct val="60000"/>
            </a:pPr>
            <a:r>
              <a:rPr lang="en-US" dirty="0" smtClean="0">
                <a:latin typeface="+mn-lt"/>
              </a:rPr>
              <a:t>#</a:t>
            </a:r>
            <a:r>
              <a:rPr lang="en-US" dirty="0" err="1">
                <a:latin typeface="+mn-lt"/>
              </a:rPr>
              <a:t>endif</a:t>
            </a:r>
            <a:endParaRPr lang="en-US" dirty="0">
              <a:latin typeface="+mn-lt"/>
            </a:endParaRPr>
          </a:p>
          <a:p>
            <a:pPr marL="342900" lvl="0" indent="-342900" eaLnBrk="1" hangingPunct="1">
              <a:spcBef>
                <a:spcPts val="600"/>
              </a:spcBef>
              <a:buSzPct val="60000"/>
            </a:pPr>
            <a:r>
              <a:rPr lang="en-US" dirty="0" smtClean="0">
                <a:latin typeface="+mn-lt"/>
              </a:rPr>
              <a:t>extern </a:t>
            </a:r>
            <a:r>
              <a:rPr lang="en-US" dirty="0">
                <a:latin typeface="+mn-lt"/>
              </a:rPr>
              <a:t>double reciprocal 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);</a:t>
            </a:r>
          </a:p>
          <a:p>
            <a:pPr marL="342900" lvl="0" indent="-342900" eaLnBrk="1" hangingPunct="1">
              <a:spcBef>
                <a:spcPts val="600"/>
              </a:spcBef>
              <a:buSzPct val="60000"/>
            </a:pPr>
            <a:r>
              <a:rPr lang="en-US" dirty="0" smtClean="0">
                <a:latin typeface="+mn-lt"/>
              </a:rPr>
              <a:t>#</a:t>
            </a:r>
            <a:r>
              <a:rPr lang="en-US" dirty="0" err="1">
                <a:latin typeface="+mn-lt"/>
              </a:rPr>
              <a:t>ifdef</a:t>
            </a:r>
            <a:r>
              <a:rPr lang="en-US" dirty="0">
                <a:latin typeface="+mn-lt"/>
              </a:rPr>
              <a:t> __</a:t>
            </a:r>
            <a:r>
              <a:rPr lang="en-US" dirty="0" err="1">
                <a:latin typeface="+mn-lt"/>
              </a:rPr>
              <a:t>cplusplus</a:t>
            </a:r>
            <a:endParaRPr lang="en-US" dirty="0">
              <a:latin typeface="+mn-lt"/>
            </a:endParaRPr>
          </a:p>
          <a:p>
            <a:pPr marL="342900" lvl="0" indent="-342900" eaLnBrk="1" hangingPunct="1">
              <a:spcBef>
                <a:spcPts val="600"/>
              </a:spcBef>
              <a:buSzPct val="60000"/>
            </a:pPr>
            <a:r>
              <a:rPr lang="en-US" dirty="0">
                <a:latin typeface="+mn-lt"/>
              </a:rPr>
              <a:t>}</a:t>
            </a:r>
          </a:p>
          <a:p>
            <a:pPr marL="342900" lvl="0" indent="-342900" eaLnBrk="1" hangingPunct="1">
              <a:spcBef>
                <a:spcPts val="600"/>
              </a:spcBef>
              <a:buSzPct val="60000"/>
            </a:pPr>
            <a:r>
              <a:rPr lang="en-US" dirty="0">
                <a:latin typeface="+mn-lt"/>
              </a:rPr>
              <a:t>#</a:t>
            </a:r>
            <a:r>
              <a:rPr lang="en-US" dirty="0" err="1">
                <a:latin typeface="+mn-lt"/>
              </a:rPr>
              <a:t>endif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328"/>
            <a:ext cx="8229600" cy="914400"/>
          </a:xfrm>
        </p:spPr>
        <p:txBody>
          <a:bodyPr/>
          <a:lstStyle/>
          <a:p>
            <a:r>
              <a:rPr lang="en-US" dirty="0" smtClean="0"/>
              <a:t>Compiling a Single Source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Compile a C source file </a:t>
            </a:r>
            <a:r>
              <a:rPr lang="fr-FR" sz="2800" dirty="0" err="1" smtClean="0"/>
              <a:t>with</a:t>
            </a:r>
            <a:r>
              <a:rPr lang="fr-FR" sz="2800" dirty="0" smtClean="0"/>
              <a:t> C compiler (</a:t>
            </a:r>
            <a:r>
              <a:rPr lang="fr-FR" sz="2800" dirty="0" err="1" smtClean="0"/>
              <a:t>gcc</a:t>
            </a:r>
            <a:r>
              <a:rPr lang="fr-FR" sz="2800" dirty="0" smtClean="0"/>
              <a:t>)</a:t>
            </a:r>
          </a:p>
          <a:p>
            <a:pPr lvl="1"/>
            <a:r>
              <a:rPr lang="en-US" sz="2400" dirty="0" smtClean="0"/>
              <a:t>Use the –c option: </a:t>
            </a:r>
            <a:r>
              <a:rPr lang="en-US" sz="2400" dirty="0" err="1" smtClean="0"/>
              <a:t>gcc</a:t>
            </a:r>
            <a:r>
              <a:rPr lang="en-US" sz="2400" dirty="0" smtClean="0"/>
              <a:t> -c </a:t>
            </a:r>
            <a:r>
              <a:rPr lang="en-US" sz="2400" dirty="0" err="1" smtClean="0"/>
              <a:t>main.c</a:t>
            </a:r>
            <a:endParaRPr lang="en-US" sz="2400" dirty="0" smtClean="0"/>
          </a:p>
          <a:p>
            <a:r>
              <a:rPr lang="en-US" sz="2800" dirty="0" err="1" smtClean="0"/>
              <a:t>Comple</a:t>
            </a:r>
            <a:r>
              <a:rPr lang="en-US" sz="2800" dirty="0" smtClean="0"/>
              <a:t> a C++ source file with C++ compiler (g++) </a:t>
            </a:r>
          </a:p>
          <a:p>
            <a:pPr lvl="1"/>
            <a:r>
              <a:rPr lang="en-US" sz="2400" dirty="0" smtClean="0"/>
              <a:t>Use the –c option: g++ -c reciprocal.cpp</a:t>
            </a:r>
          </a:p>
          <a:p>
            <a:pPr lvl="1"/>
            <a:r>
              <a:rPr lang="en-US" sz="2400" dirty="0" smtClean="0"/>
              <a:t>Without the –c option, g++ will attempt to link the program to produce an executable</a:t>
            </a:r>
          </a:p>
          <a:p>
            <a:r>
              <a:rPr lang="en-US" sz="2800" dirty="0" smtClean="0"/>
              <a:t>The –I option is used to tell GCC where to search for header files</a:t>
            </a:r>
          </a:p>
          <a:p>
            <a:pPr lvl="1"/>
            <a:r>
              <a:rPr lang="en-US" sz="2400" dirty="0" smtClean="0"/>
              <a:t>Example: g++ -c -I ../include reciprocal.cpp</a:t>
            </a:r>
          </a:p>
          <a:p>
            <a:pPr lvl="1"/>
            <a:r>
              <a:rPr lang="en-US" sz="2400" dirty="0" smtClean="0"/>
              <a:t>Default: the current directory and in the directories where headers for the standard libraries are installed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Object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874096"/>
          </a:xfrm>
        </p:spPr>
        <p:txBody>
          <a:bodyPr/>
          <a:lstStyle/>
          <a:p>
            <a:r>
              <a:rPr lang="en-US" b="1" dirty="0" smtClean="0"/>
              <a:t>g++</a:t>
            </a:r>
            <a:r>
              <a:rPr lang="en-US" dirty="0" smtClean="0"/>
              <a:t>: link a program that contains C++, C codes</a:t>
            </a:r>
          </a:p>
          <a:p>
            <a:r>
              <a:rPr lang="en-US" b="1" dirty="0" err="1" smtClean="0"/>
              <a:t>gcc</a:t>
            </a:r>
            <a:r>
              <a:rPr lang="en-US" dirty="0" smtClean="0"/>
              <a:t>: link a program that contains C codes only</a:t>
            </a:r>
          </a:p>
          <a:p>
            <a:r>
              <a:rPr lang="en-US" dirty="0" smtClean="0"/>
              <a:t>The standard runtime library is linked automatically</a:t>
            </a:r>
          </a:p>
          <a:p>
            <a:r>
              <a:rPr lang="en-US" dirty="0" smtClean="0"/>
              <a:t>Syntax &amp; sample</a:t>
            </a:r>
          </a:p>
          <a:p>
            <a:pPr lvl="1">
              <a:buNone/>
            </a:pPr>
            <a:r>
              <a:rPr lang="pt-BR" b="1" dirty="0" smtClean="0"/>
              <a:t>g++</a:t>
            </a:r>
            <a:r>
              <a:rPr lang="pt-BR" dirty="0" smtClean="0"/>
              <a:t> </a:t>
            </a:r>
            <a:r>
              <a:rPr lang="pt-BR" b="1" dirty="0" smtClean="0"/>
              <a:t>-o</a:t>
            </a:r>
            <a:r>
              <a:rPr lang="pt-BR" dirty="0" smtClean="0"/>
              <a:t> </a:t>
            </a:r>
            <a:r>
              <a:rPr lang="pt-BR" b="1" i="1" u="sng" dirty="0" smtClean="0"/>
              <a:t>reciprocal</a:t>
            </a:r>
            <a:r>
              <a:rPr lang="pt-BR" dirty="0" smtClean="0"/>
              <a:t> main.o reciprocal.o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755576" y="5157192"/>
            <a:ext cx="2592288" cy="1008112"/>
          </a:xfrm>
          <a:prstGeom prst="wedgeRectCallout">
            <a:avLst>
              <a:gd name="adj1" fmla="val 24390"/>
              <a:gd name="adj2" fmla="val -112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file name, (use –o option)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328"/>
            <a:ext cx="8229600" cy="914400"/>
          </a:xfrm>
        </p:spPr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- Automating </a:t>
            </a:r>
            <a:br>
              <a:rPr lang="en-US" dirty="0" smtClean="0"/>
            </a:br>
            <a:r>
              <a:rPr lang="en-US" dirty="0" smtClean="0"/>
              <a:t>the Process with GNU Make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 marL="342900" lvl="1" indent="-342900" algn="just">
              <a:buSzPct val="60000"/>
              <a:buFont typeface="Wingdings" pitchFamily="2" charset="2"/>
              <a:buChar char="q"/>
            </a:pPr>
            <a:r>
              <a:rPr lang="en-US" sz="2400" dirty="0" smtClean="0"/>
              <a:t>There are dependencies between codes, object files when compiling program, file</a:t>
            </a:r>
          </a:p>
          <a:p>
            <a:pPr marL="342900" lvl="1" indent="-342900" algn="just">
              <a:buSzPct val="60000"/>
              <a:buFont typeface="Wingdings" pitchFamily="2" charset="2"/>
              <a:buChar char="q"/>
            </a:pPr>
            <a:endParaRPr lang="en-US" sz="2400" dirty="0" smtClean="0"/>
          </a:p>
          <a:p>
            <a:pPr marL="342900" lvl="1" indent="-342900" algn="just">
              <a:buSzPct val="60000"/>
              <a:buFont typeface="Wingdings" pitchFamily="2" charset="2"/>
              <a:buChar char="q"/>
            </a:pPr>
            <a:endParaRPr lang="en-US" sz="2400" dirty="0" smtClean="0"/>
          </a:p>
          <a:p>
            <a:pPr marL="342900" lvl="1" indent="-342900" algn="just">
              <a:buSzPct val="60000"/>
              <a:buFont typeface="Wingdings" pitchFamily="2" charset="2"/>
              <a:buChar char="q"/>
            </a:pPr>
            <a:endParaRPr lang="en-US" sz="2400" dirty="0" smtClean="0"/>
          </a:p>
          <a:p>
            <a:pPr marL="342900" lvl="1" indent="-342900" algn="just">
              <a:buSzPct val="60000"/>
              <a:buFont typeface="Wingdings" pitchFamily="2" charset="2"/>
              <a:buChar char="q"/>
            </a:pPr>
            <a:endParaRPr lang="en-US" sz="2400" dirty="0" smtClean="0"/>
          </a:p>
          <a:p>
            <a:pPr marL="342900" lvl="1" indent="-342900" algn="just">
              <a:buSzPct val="60000"/>
              <a:buFont typeface="Wingdings" pitchFamily="2" charset="2"/>
              <a:buChar char="q"/>
            </a:pPr>
            <a:r>
              <a:rPr lang="en-US" sz="2400" dirty="0" smtClean="0"/>
              <a:t>For small programs, we don’t care about compilation time – compiling &amp; building an assignment doesn’t take long</a:t>
            </a:r>
          </a:p>
          <a:p>
            <a:pPr marL="342900" lvl="1" indent="-342900" algn="just">
              <a:buSzPct val="60000"/>
              <a:buFont typeface="Wingdings" pitchFamily="2" charset="2"/>
              <a:buChar char="q"/>
            </a:pPr>
            <a:r>
              <a:rPr lang="en-US" sz="2400" dirty="0" smtClean="0"/>
              <a:t>When building a large project: the Make utility helps by recompiling only the files that have changed since the last compilation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is the configuration file used by a standard program called “Make” to recompile your codes automatically.</a:t>
            </a:r>
          </a:p>
          <a:p>
            <a:endParaRPr lang="en-US" sz="24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619988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Basic ideas behind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176"/>
            <a:ext cx="8229600" cy="5306144"/>
          </a:xfrm>
        </p:spPr>
        <p:txBody>
          <a:bodyPr/>
          <a:lstStyle/>
          <a:p>
            <a:r>
              <a:rPr lang="en-US" sz="2400" dirty="0" smtClean="0"/>
              <a:t>Tell </a:t>
            </a:r>
            <a:r>
              <a:rPr lang="en-US" sz="2400" i="1" dirty="0" smtClean="0"/>
              <a:t>make</a:t>
            </a:r>
            <a:r>
              <a:rPr lang="en-US" sz="2400" dirty="0" smtClean="0"/>
              <a:t> what </a:t>
            </a:r>
            <a:r>
              <a:rPr lang="en-US" sz="2400" i="1" dirty="0" smtClean="0"/>
              <a:t>targets</a:t>
            </a:r>
            <a:r>
              <a:rPr lang="en-US" sz="2400" dirty="0" smtClean="0"/>
              <a:t> you want to build</a:t>
            </a:r>
          </a:p>
          <a:p>
            <a:pPr lvl="1"/>
            <a:r>
              <a:rPr lang="en-US" sz="2000" dirty="0" err="1" smtClean="0"/>
              <a:t>reciprocal.o</a:t>
            </a:r>
            <a:r>
              <a:rPr lang="en-US" sz="2000" dirty="0" smtClean="0"/>
              <a:t>, </a:t>
            </a:r>
            <a:r>
              <a:rPr lang="en-US" sz="2000" dirty="0" err="1" smtClean="0"/>
              <a:t>main.o</a:t>
            </a:r>
            <a:r>
              <a:rPr lang="en-US" sz="2000" dirty="0" smtClean="0"/>
              <a:t>, and the reciprocal itself</a:t>
            </a:r>
          </a:p>
          <a:p>
            <a:r>
              <a:rPr lang="en-US" sz="2400" dirty="0" smtClean="0"/>
              <a:t>Give </a:t>
            </a:r>
            <a:r>
              <a:rPr lang="en-US" sz="2400" i="1" dirty="0" smtClean="0"/>
              <a:t>rules</a:t>
            </a:r>
            <a:r>
              <a:rPr lang="en-US" sz="2400" dirty="0" smtClean="0"/>
              <a:t> explaining how to build them: building above targets in the form of the command lines given previously</a:t>
            </a:r>
            <a:endParaRPr lang="en-US" sz="2000" dirty="0" smtClean="0"/>
          </a:p>
          <a:p>
            <a:r>
              <a:rPr lang="en-US" sz="2400" dirty="0" smtClean="0"/>
              <a:t>Specify </a:t>
            </a:r>
            <a:r>
              <a:rPr lang="en-US" sz="2400" i="1" dirty="0" smtClean="0"/>
              <a:t>dependencies</a:t>
            </a:r>
            <a:r>
              <a:rPr lang="en-US" sz="2400" dirty="0" smtClean="0"/>
              <a:t> that indicate when a particular target should be rebuilt</a:t>
            </a:r>
          </a:p>
          <a:p>
            <a:pPr lvl="1"/>
            <a:r>
              <a:rPr lang="en-US" sz="2000" dirty="0" smtClean="0"/>
              <a:t>The reciprocal depends on </a:t>
            </a:r>
            <a:r>
              <a:rPr lang="en-US" sz="2000" dirty="0" err="1" smtClean="0"/>
              <a:t>reciprocal.o</a:t>
            </a:r>
            <a:r>
              <a:rPr lang="en-US" sz="2000" dirty="0" smtClean="0"/>
              <a:t> and </a:t>
            </a:r>
            <a:r>
              <a:rPr lang="en-US" sz="2000" dirty="0" err="1" smtClean="0"/>
              <a:t>main.o</a:t>
            </a:r>
            <a:r>
              <a:rPr lang="en-US" sz="2000" dirty="0" smtClean="0"/>
              <a:t> because you can’t link the complete program until you have built each of the object files</a:t>
            </a:r>
          </a:p>
          <a:p>
            <a:pPr lvl="1"/>
            <a:r>
              <a:rPr lang="en-US" sz="2000" dirty="0" smtClean="0"/>
              <a:t>The object files should be rebuilt whenever the corresponding source files change</a:t>
            </a:r>
          </a:p>
          <a:p>
            <a:pPr lvl="1"/>
            <a:r>
              <a:rPr lang="en-US" sz="2000" dirty="0" smtClean="0"/>
              <a:t>A change to reciprocal.hpp also should cause both of the object files to be rebuilt because both source files include that header file</a:t>
            </a:r>
          </a:p>
          <a:p>
            <a:r>
              <a:rPr lang="en-US" sz="2400" dirty="0" smtClean="0"/>
              <a:t>There should always be a clean target: removes all the generated object files and programs so that you can start fresh (use </a:t>
            </a:r>
            <a:r>
              <a:rPr lang="en-US" sz="2400" i="1" dirty="0" err="1" smtClean="0"/>
              <a:t>rm</a:t>
            </a:r>
            <a:r>
              <a:rPr lang="en-US" sz="2400" dirty="0" smtClean="0"/>
              <a:t> commands to remove the files)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Makefile</a:t>
            </a:r>
            <a:r>
              <a:rPr lang="en-US" sz="2800" dirty="0" smtClean="0"/>
              <a:t>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7312"/>
            <a:ext cx="5987008" cy="321791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reciprocal: </a:t>
            </a:r>
            <a:r>
              <a:rPr lang="en-US" sz="2400" dirty="0" err="1" smtClean="0"/>
              <a:t>main.o</a:t>
            </a:r>
            <a:r>
              <a:rPr lang="en-US" sz="2400" dirty="0" smtClean="0"/>
              <a:t> </a:t>
            </a:r>
            <a:r>
              <a:rPr lang="en-US" sz="2400" dirty="0" err="1" smtClean="0"/>
              <a:t>reciprocal.o</a:t>
            </a:r>
            <a:endParaRPr lang="en-US" sz="2400" dirty="0" smtClean="0"/>
          </a:p>
          <a:p>
            <a:pPr lvl="1">
              <a:buNone/>
            </a:pPr>
            <a:r>
              <a:rPr lang="pt-BR" sz="2000" dirty="0" smtClean="0"/>
              <a:t>g++ $(CFLAGS) -o reciprocal main.o reciprocal.o</a:t>
            </a:r>
          </a:p>
          <a:p>
            <a:pPr>
              <a:buNone/>
            </a:pPr>
            <a:r>
              <a:rPr lang="en-US" sz="2400" dirty="0" err="1" smtClean="0"/>
              <a:t>main.o</a:t>
            </a:r>
            <a:r>
              <a:rPr lang="en-US" sz="2400" dirty="0" smtClean="0"/>
              <a:t>: </a:t>
            </a:r>
            <a:r>
              <a:rPr lang="en-US" sz="2400" dirty="0" err="1" smtClean="0"/>
              <a:t>main.c</a:t>
            </a:r>
            <a:r>
              <a:rPr lang="en-US" sz="2400" dirty="0" smtClean="0"/>
              <a:t> reciprocal.hpp</a:t>
            </a:r>
          </a:p>
          <a:p>
            <a:pPr lvl="1">
              <a:buNone/>
            </a:pPr>
            <a:r>
              <a:rPr lang="en-US" sz="2000" dirty="0" err="1" smtClean="0"/>
              <a:t>gcc</a:t>
            </a:r>
            <a:r>
              <a:rPr lang="en-US" sz="2000" dirty="0" smtClean="0"/>
              <a:t> $(CFLAGS) -c </a:t>
            </a:r>
            <a:r>
              <a:rPr lang="en-US" sz="2000" dirty="0" err="1" smtClean="0"/>
              <a:t>main.c</a:t>
            </a:r>
            <a:endParaRPr lang="en-US" sz="2000" dirty="0" smtClean="0"/>
          </a:p>
          <a:p>
            <a:pPr>
              <a:buNone/>
            </a:pPr>
            <a:r>
              <a:rPr lang="en-US" sz="2400" dirty="0" err="1" smtClean="0"/>
              <a:t>reciprocal.o</a:t>
            </a:r>
            <a:r>
              <a:rPr lang="en-US" sz="2400" dirty="0" smtClean="0"/>
              <a:t>: reciprocal.cpp reciprocal.hpp</a:t>
            </a:r>
          </a:p>
          <a:p>
            <a:pPr lvl="1">
              <a:buNone/>
            </a:pPr>
            <a:r>
              <a:rPr lang="en-US" sz="2000" dirty="0" smtClean="0"/>
              <a:t>g++ $(CFLAGS) -c reciprocal.cpp</a:t>
            </a:r>
          </a:p>
          <a:p>
            <a:pPr>
              <a:buNone/>
            </a:pPr>
            <a:r>
              <a:rPr lang="en-US" sz="2400" dirty="0" smtClean="0"/>
              <a:t>clean:</a:t>
            </a:r>
          </a:p>
          <a:p>
            <a:pPr lvl="1">
              <a:buNone/>
            </a:pPr>
            <a:r>
              <a:rPr lang="en-US" sz="2000" dirty="0" err="1" smtClean="0"/>
              <a:t>rm</a:t>
            </a:r>
            <a:r>
              <a:rPr lang="en-US" sz="2000" dirty="0" smtClean="0"/>
              <a:t> -f *.o reciprocal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043608" y="1268760"/>
            <a:ext cx="1440160" cy="504056"/>
          </a:xfrm>
          <a:prstGeom prst="wedgeRectCallout">
            <a:avLst>
              <a:gd name="adj1" fmla="val -34870"/>
              <a:gd name="adj2" fmla="val 125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Targets</a:t>
            </a:r>
            <a:endParaRPr lang="en-US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2204864"/>
            <a:ext cx="1728192" cy="2880320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491880" y="1268760"/>
            <a:ext cx="2016224" cy="432048"/>
          </a:xfrm>
          <a:prstGeom prst="wedgeRectCallout">
            <a:avLst>
              <a:gd name="adj1" fmla="val -34870"/>
              <a:gd name="adj2" fmla="val 125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Dependencies</a:t>
            </a:r>
            <a:endParaRPr lang="en-US" sz="2200" dirty="0"/>
          </a:p>
        </p:txBody>
      </p:sp>
      <p:sp>
        <p:nvSpPr>
          <p:cNvPr id="7" name="Rounded Rectangle 6"/>
          <p:cNvSpPr/>
          <p:nvPr/>
        </p:nvSpPr>
        <p:spPr>
          <a:xfrm>
            <a:off x="1907704" y="2132856"/>
            <a:ext cx="2664296" cy="576064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156176" y="3212976"/>
            <a:ext cx="2808312" cy="1008112"/>
          </a:xfrm>
          <a:prstGeom prst="wedgeRectCallout">
            <a:avLst>
              <a:gd name="adj1" fmla="val -93683"/>
              <a:gd name="adj2" fmla="val 77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The rule to build that target (must start with a Tab character)</a:t>
            </a:r>
            <a:endParaRPr lang="en-US" sz="2200" dirty="0"/>
          </a:p>
        </p:txBody>
      </p:sp>
      <p:sp>
        <p:nvSpPr>
          <p:cNvPr id="9" name="Rounded Rectangle 8"/>
          <p:cNvSpPr/>
          <p:nvPr/>
        </p:nvSpPr>
        <p:spPr>
          <a:xfrm>
            <a:off x="755576" y="4293096"/>
            <a:ext cx="4104456" cy="432048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5589240"/>
            <a:ext cx="813690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 smtClean="0"/>
              <a:t>The $(CFLAGS) is a make </a:t>
            </a:r>
            <a:r>
              <a:rPr lang="en-US" sz="1600" i="1" dirty="0" err="1" smtClean="0"/>
              <a:t>variable.You</a:t>
            </a:r>
            <a:r>
              <a:rPr lang="en-US" sz="1600" i="1" dirty="0" smtClean="0"/>
              <a:t> can define this variable either in the </a:t>
            </a:r>
            <a:r>
              <a:rPr lang="en-US" sz="1600" i="1" dirty="0" err="1" smtClean="0"/>
              <a:t>Makefile</a:t>
            </a:r>
            <a:r>
              <a:rPr lang="en-US" sz="1600" i="1" dirty="0" smtClean="0"/>
              <a:t> itself or on the command line. GNU make will substitute the value of the variable when it executes the rule.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Run the </a:t>
            </a:r>
            <a:r>
              <a:rPr lang="en-US" sz="2800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176"/>
            <a:ext cx="8229600" cy="2785864"/>
          </a:xfrm>
        </p:spPr>
        <p:txBody>
          <a:bodyPr/>
          <a:lstStyle/>
          <a:p>
            <a:r>
              <a:rPr lang="en-US" sz="2400" dirty="0" smtClean="0"/>
              <a:t>When you remove the object files that you’ve already built</a:t>
            </a:r>
          </a:p>
          <a:p>
            <a:endParaRPr lang="en-US" sz="12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000" i="1" dirty="0" smtClean="0"/>
              <a:t>     =&gt; make has automatically built the object files and then linked them</a:t>
            </a:r>
          </a:p>
          <a:p>
            <a:r>
              <a:rPr lang="en-US" sz="2400" dirty="0" smtClean="0"/>
              <a:t>You now change </a:t>
            </a:r>
            <a:r>
              <a:rPr lang="en-US" sz="2400" dirty="0" err="1" smtClean="0"/>
              <a:t>main.c</a:t>
            </a:r>
            <a:r>
              <a:rPr lang="en-US" sz="2400" dirty="0" smtClean="0"/>
              <a:t> in some trivial way and type make again, you’ll see the following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i="1" dirty="0" smtClean="0"/>
              <a:t>=&gt; make knew to rebuild </a:t>
            </a:r>
            <a:r>
              <a:rPr lang="en-US" sz="2000" i="1" dirty="0" err="1" smtClean="0"/>
              <a:t>main.o</a:t>
            </a:r>
            <a:r>
              <a:rPr lang="en-US" sz="2000" i="1" dirty="0" smtClean="0"/>
              <a:t> and to re-link the program, but it didn’t bother to recompile reciprocal.cpp because none of the dependencies for </a:t>
            </a:r>
            <a:r>
              <a:rPr lang="en-US" sz="2000" i="1" dirty="0" err="1" smtClean="0"/>
              <a:t>reciprocal.o</a:t>
            </a:r>
            <a:r>
              <a:rPr lang="en-US" sz="2000" i="1" dirty="0" smtClean="0"/>
              <a:t> had changed</a:t>
            </a:r>
          </a:p>
          <a:p>
            <a:r>
              <a:rPr lang="en-US" sz="2400" dirty="0" smtClean="0"/>
              <a:t>Clean the object files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4295434" cy="11521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789040"/>
            <a:ext cx="4131089" cy="8640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1" y="5661248"/>
            <a:ext cx="2429487" cy="5760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GCC: </a:t>
            </a:r>
            <a:r>
              <a:rPr lang="en-US" sz="2400" dirty="0" smtClean="0">
                <a:hlinkClick r:id="rId2"/>
              </a:rPr>
              <a:t>http://gcc.gnu.org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458200" cy="480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Compiling with GCC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Compiling Overview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Compiling a Single Source File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Linking Object Files</a:t>
            </a:r>
          </a:p>
          <a:p>
            <a:pPr>
              <a:lnSpc>
                <a:spcPct val="90000"/>
              </a:lnSpc>
            </a:pPr>
            <a:r>
              <a:rPr lang="en-US" sz="3600" dirty="0" err="1" smtClean="0"/>
              <a:t>Makefile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ctr">
              <a:spcBef>
                <a:spcPts val="80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vi-VN" sz="3200">
              <a:solidFill>
                <a:srgbClr val="000000"/>
              </a:solidFill>
            </a:endParaRPr>
          </a:p>
          <a:p>
            <a:pPr marL="342900" indent="-341313" algn="ctr">
              <a:spcBef>
                <a:spcPts val="1350"/>
              </a:spcBef>
              <a:buClrTx/>
              <a:buSzPct val="60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vi-VN" sz="5400" b="1">
                <a:solidFill>
                  <a:srgbClr val="000000"/>
                </a:solidFill>
              </a:rPr>
              <a:t>Q &amp;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Writing C Programs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A programmer uses a </a:t>
            </a:r>
            <a:r>
              <a:rPr lang="en-US" sz="2800" b="1"/>
              <a:t>text editor </a:t>
            </a:r>
            <a:r>
              <a:rPr lang="en-US" sz="2800"/>
              <a:t>to create or modify files containing C code.</a:t>
            </a:r>
            <a:endParaRPr lang="en-US" sz="2400"/>
          </a:p>
          <a:p>
            <a:pPr>
              <a:spcBef>
                <a:spcPct val="50000"/>
              </a:spcBef>
            </a:pPr>
            <a:r>
              <a:rPr lang="en-US" sz="2800"/>
              <a:t>Code is also known as </a:t>
            </a:r>
            <a:r>
              <a:rPr lang="en-US" sz="2800" b="1"/>
              <a:t>source code</a:t>
            </a:r>
            <a:r>
              <a:rPr lang="en-US" sz="2800"/>
              <a:t>.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2800"/>
              <a:t>A file containing source code is called a </a:t>
            </a:r>
            <a:r>
              <a:rPr lang="en-US" sz="2800" b="1"/>
              <a:t>source file</a:t>
            </a:r>
            <a:r>
              <a:rPr lang="en-US" sz="2800"/>
              <a:t>.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2800"/>
              <a:t>After a C source file has been created, the programmer must </a:t>
            </a:r>
            <a:r>
              <a:rPr lang="en-US" sz="2800" b="1"/>
              <a:t>invoke the C compiler</a:t>
            </a:r>
            <a:r>
              <a:rPr lang="en-US" sz="2800"/>
              <a:t> before the program can be </a:t>
            </a:r>
            <a:r>
              <a:rPr lang="en-US" sz="2800" b="1"/>
              <a:t>executed</a:t>
            </a:r>
            <a:r>
              <a:rPr lang="en-US" sz="2800"/>
              <a:t> (</a:t>
            </a:r>
            <a:r>
              <a:rPr lang="en-US" sz="2800" b="1"/>
              <a:t>run</a:t>
            </a:r>
            <a:r>
              <a:rPr lang="en-US" sz="2800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Sample Program 1</a:t>
            </a:r>
            <a:endParaRPr lang="en-US" dirty="0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39113" cy="4953000"/>
          </a:xfrm>
          <a:noFill/>
          <a:ln/>
        </p:spPr>
        <p:txBody>
          <a:bodyPr/>
          <a:lstStyle/>
          <a:p>
            <a:pPr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2400" b="1" dirty="0"/>
              <a:t>/* Filename:       </a:t>
            </a:r>
            <a:r>
              <a:rPr lang="en-US" sz="2400" b="1" dirty="0" err="1"/>
              <a:t>hello.c</a:t>
            </a:r>
            <a:endParaRPr lang="en-US" sz="2400" b="1" dirty="0"/>
          </a:p>
          <a:p>
            <a:pPr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2400" b="1" dirty="0"/>
              <a:t>    Author:	          Brian Kernighan &amp; Dennis Ritchie</a:t>
            </a:r>
          </a:p>
          <a:p>
            <a:pPr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2400" b="1" dirty="0"/>
              <a:t>    Date written:  ?/?/1978</a:t>
            </a:r>
          </a:p>
          <a:p>
            <a:pPr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2400" b="1" dirty="0"/>
              <a:t>    Description:   This program prints the greeting         		         “Hello, World!”</a:t>
            </a:r>
          </a:p>
          <a:p>
            <a:pPr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2400" b="1" dirty="0"/>
              <a:t>*/</a:t>
            </a:r>
          </a:p>
          <a:p>
            <a:pPr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sz="2400" b="1" dirty="0"/>
              <a:t>#include  &lt;</a:t>
            </a:r>
            <a:r>
              <a:rPr lang="en-US" sz="2400" b="1" dirty="0" err="1"/>
              <a:t>stdio.h</a:t>
            </a:r>
            <a:r>
              <a:rPr lang="en-US" sz="2400" b="1" dirty="0"/>
              <a:t>&gt;</a:t>
            </a:r>
          </a:p>
          <a:p>
            <a:pPr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sz="2400" b="1" dirty="0" err="1"/>
              <a:t>int</a:t>
            </a:r>
            <a:r>
              <a:rPr lang="en-US" sz="2400" b="1" dirty="0"/>
              <a:t> main ( void )</a:t>
            </a:r>
          </a:p>
          <a:p>
            <a:pPr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2400" b="1" dirty="0"/>
              <a:t>{</a:t>
            </a:r>
          </a:p>
          <a:p>
            <a:pPr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2400" b="1" dirty="0"/>
              <a:t>     </a:t>
            </a:r>
            <a:r>
              <a:rPr lang="en-US" sz="2400" b="1" dirty="0" err="1"/>
              <a:t>printf</a:t>
            </a:r>
            <a:r>
              <a:rPr lang="en-US" sz="2400" b="1" dirty="0"/>
              <a:t> ( “Hello, World!\n” ) ;</a:t>
            </a:r>
          </a:p>
          <a:p>
            <a:pPr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2400" b="1" dirty="0"/>
              <a:t>     return 0 ;</a:t>
            </a:r>
          </a:p>
          <a:p>
            <a:pPr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2400" b="1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dirty="0" smtClean="0"/>
              <a:t>Compiling Overview</a:t>
            </a:r>
            <a:br>
              <a:rPr lang="en-US" dirty="0" smtClean="0"/>
            </a:br>
            <a:r>
              <a:rPr lang="en-US" sz="2800" dirty="0" smtClean="0"/>
              <a:t>Invoking </a:t>
            </a:r>
            <a:r>
              <a:rPr lang="en-US" sz="2800" dirty="0"/>
              <a:t>the </a:t>
            </a:r>
            <a:r>
              <a:rPr lang="en-US" sz="2800" dirty="0" err="1"/>
              <a:t>gcc</a:t>
            </a:r>
            <a:r>
              <a:rPr lang="en-US" sz="2800" dirty="0"/>
              <a:t> Compiler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50292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dirty="0"/>
              <a:t>At the prompt, type</a:t>
            </a:r>
          </a:p>
          <a:p>
            <a:pPr>
              <a:buFont typeface="Monotype Sorts" pitchFamily="2" charset="2"/>
              <a:buChar char=" "/>
            </a:pPr>
            <a:endParaRPr lang="en-US" sz="1600" dirty="0"/>
          </a:p>
          <a:p>
            <a:pPr>
              <a:buFont typeface="Monotype Sorts" pitchFamily="2" charset="2"/>
              <a:buChar char=" "/>
            </a:pPr>
            <a:r>
              <a:rPr lang="en-US" dirty="0"/>
              <a:t> 	</a:t>
            </a:r>
            <a:r>
              <a:rPr lang="en-US" dirty="0" err="1"/>
              <a:t>gcc</a:t>
            </a:r>
            <a:r>
              <a:rPr lang="en-US" dirty="0"/>
              <a:t>  -</a:t>
            </a:r>
            <a:r>
              <a:rPr lang="en-US" dirty="0" err="1"/>
              <a:t>ansi</a:t>
            </a:r>
            <a:r>
              <a:rPr lang="en-US" dirty="0"/>
              <a:t>  -Wall  </a:t>
            </a:r>
            <a:r>
              <a:rPr lang="en-US" i="1" dirty="0" err="1" smtClean="0"/>
              <a:t>hello.c</a:t>
            </a:r>
            <a:endParaRPr lang="en-US" dirty="0"/>
          </a:p>
          <a:p>
            <a:pPr>
              <a:buFont typeface="Monotype Sorts" pitchFamily="2" charset="2"/>
              <a:buChar char=" "/>
            </a:pPr>
            <a:endParaRPr lang="en-US" sz="1600" dirty="0"/>
          </a:p>
          <a:p>
            <a:pPr>
              <a:buNone/>
            </a:pPr>
            <a:r>
              <a:rPr lang="en-US" dirty="0" smtClean="0"/>
              <a:t>Where:</a:t>
            </a:r>
          </a:p>
          <a:p>
            <a:r>
              <a:rPr lang="en-US" b="1" i="1" dirty="0" err="1" smtClean="0"/>
              <a:t>hello.c</a:t>
            </a:r>
            <a:r>
              <a:rPr lang="en-US" dirty="0" smtClean="0"/>
              <a:t> </a:t>
            </a:r>
            <a:r>
              <a:rPr lang="en-US" dirty="0"/>
              <a:t>is the C program source </a:t>
            </a:r>
            <a:r>
              <a:rPr lang="en-US" dirty="0" smtClean="0"/>
              <a:t>file</a:t>
            </a:r>
            <a:r>
              <a:rPr lang="en-US" dirty="0"/>
              <a:t>.</a:t>
            </a:r>
          </a:p>
          <a:p>
            <a:r>
              <a:rPr lang="en-US" b="1" dirty="0"/>
              <a:t>-</a:t>
            </a:r>
            <a:r>
              <a:rPr lang="en-US" b="1" dirty="0" err="1"/>
              <a:t>ansi</a:t>
            </a:r>
            <a:r>
              <a:rPr lang="en-US" dirty="0"/>
              <a:t>  is a </a:t>
            </a:r>
            <a:r>
              <a:rPr lang="en-US" b="1" dirty="0"/>
              <a:t>compiler option</a:t>
            </a:r>
            <a:r>
              <a:rPr lang="en-US" dirty="0"/>
              <a:t> that tells the compiler to adhere to the </a:t>
            </a:r>
            <a:r>
              <a:rPr lang="en-US" b="1" dirty="0"/>
              <a:t>ANSI C standard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-Wall</a:t>
            </a:r>
            <a:r>
              <a:rPr lang="en-US" dirty="0"/>
              <a:t>  is an option to turn on all compiler </a:t>
            </a:r>
            <a:r>
              <a:rPr lang="en-US" b="1" dirty="0"/>
              <a:t>warnings</a:t>
            </a:r>
            <a:r>
              <a:rPr lang="en-US" dirty="0"/>
              <a:t> (best for new programmers).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dirty="0" smtClean="0"/>
              <a:t>Compiling Overview</a:t>
            </a:r>
            <a:br>
              <a:rPr lang="en-US" dirty="0" smtClean="0"/>
            </a:br>
            <a:r>
              <a:rPr lang="en-US" sz="2800" dirty="0" smtClean="0"/>
              <a:t>The </a:t>
            </a:r>
            <a:r>
              <a:rPr lang="en-US" sz="2800" dirty="0"/>
              <a:t>Result :   </a:t>
            </a:r>
            <a:r>
              <a:rPr lang="en-US" sz="2800" dirty="0" err="1"/>
              <a:t>a.out</a:t>
            </a:r>
            <a:endParaRPr lang="en-US" sz="2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458200" cy="5105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there are no errors in </a:t>
            </a:r>
            <a:r>
              <a:rPr lang="en-US" dirty="0" err="1" smtClean="0"/>
              <a:t>hello.c</a:t>
            </a:r>
            <a:r>
              <a:rPr lang="en-US" dirty="0"/>
              <a:t>, this command produces an </a:t>
            </a:r>
            <a:r>
              <a:rPr lang="en-US" b="1" dirty="0"/>
              <a:t>executable file</a:t>
            </a:r>
            <a:r>
              <a:rPr lang="en-US" dirty="0"/>
              <a:t>, which is one that can be executed (run).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gcc</a:t>
            </a:r>
            <a:r>
              <a:rPr lang="en-US" dirty="0"/>
              <a:t> compiler names the executable file </a:t>
            </a:r>
            <a:r>
              <a:rPr lang="en-US" b="1" dirty="0" err="1"/>
              <a:t>a.out</a:t>
            </a:r>
            <a:r>
              <a:rPr lang="en-US" dirty="0"/>
              <a:t> .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To execute the program, at the prompt, type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dirty="0"/>
              <a:t>			 </a:t>
            </a:r>
            <a:r>
              <a:rPr lang="en-US" sz="3200" dirty="0" err="1"/>
              <a:t>a.out</a:t>
            </a:r>
            <a:endParaRPr lang="en-US" sz="3200" b="1" dirty="0"/>
          </a:p>
          <a:p>
            <a:pPr>
              <a:lnSpc>
                <a:spcPct val="90000"/>
              </a:lnSpc>
            </a:pPr>
            <a:r>
              <a:rPr lang="en-US" dirty="0"/>
              <a:t>Although we call this process “compiling a program,” what actually happens is more complicated.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1"/>
            <a:r>
              <a:rPr lang="en-US" dirty="0" smtClean="0"/>
              <a:t>Compiling Overview</a:t>
            </a:r>
            <a:br>
              <a:rPr lang="en-US" dirty="0" smtClean="0"/>
            </a:br>
            <a:r>
              <a:rPr lang="en-US" sz="2800" dirty="0" smtClean="0"/>
              <a:t>3 </a:t>
            </a:r>
            <a:r>
              <a:rPr lang="en-US" sz="2800" dirty="0"/>
              <a:t>Stages of </a:t>
            </a:r>
            <a:r>
              <a:rPr lang="en-US" sz="2800" dirty="0" smtClean="0"/>
              <a:t>Compilation</a:t>
            </a:r>
            <a:endParaRPr lang="en-US" sz="28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915400" cy="4800600"/>
          </a:xfrm>
          <a:noFill/>
          <a:ln/>
        </p:spPr>
        <p:txBody>
          <a:bodyPr/>
          <a:lstStyle/>
          <a:p>
            <a:pPr>
              <a:buSzPct val="100000"/>
              <a:buFontTx/>
              <a:buNone/>
            </a:pPr>
            <a:r>
              <a:rPr lang="en-US"/>
              <a:t>Stage 1: </a:t>
            </a:r>
            <a:r>
              <a:rPr lang="en-US" b="1"/>
              <a:t>Preprocessing</a:t>
            </a:r>
          </a:p>
          <a:p>
            <a:pPr>
              <a:buSzPct val="100000"/>
              <a:buFontTx/>
              <a:buNone/>
            </a:pPr>
            <a:endParaRPr lang="en-US" sz="1200" b="1"/>
          </a:p>
          <a:p>
            <a:pPr lvl="1">
              <a:buSzPct val="75000"/>
            </a:pPr>
            <a:r>
              <a:rPr lang="en-US"/>
              <a:t>Performed by a program called the </a:t>
            </a:r>
            <a:r>
              <a:rPr lang="en-US" b="1"/>
              <a:t>preprocessor</a:t>
            </a:r>
            <a:r>
              <a:rPr lang="en-US"/>
              <a:t> </a:t>
            </a:r>
          </a:p>
          <a:p>
            <a:pPr lvl="1">
              <a:buSzPct val="75000"/>
            </a:pPr>
            <a:r>
              <a:rPr lang="en-US"/>
              <a:t>Modifies the source code (in RAM) according to </a:t>
            </a:r>
            <a:r>
              <a:rPr lang="en-US" b="1"/>
              <a:t>preprocessor directives (preprocessor commands</a:t>
            </a:r>
            <a:r>
              <a:rPr lang="en-US"/>
              <a:t>) embedded in the source code</a:t>
            </a:r>
          </a:p>
          <a:p>
            <a:pPr lvl="1">
              <a:spcBef>
                <a:spcPct val="50000"/>
              </a:spcBef>
            </a:pPr>
            <a:r>
              <a:rPr lang="en-US"/>
              <a:t>Strips comments and  white space from the code</a:t>
            </a:r>
          </a:p>
          <a:p>
            <a:pPr lvl="1">
              <a:spcBef>
                <a:spcPct val="50000"/>
              </a:spcBef>
            </a:pPr>
            <a:r>
              <a:rPr lang="en-US"/>
              <a:t>The source code as stored on disk is </a:t>
            </a:r>
            <a:r>
              <a:rPr lang="en-US" u="sng"/>
              <a:t>not</a:t>
            </a:r>
            <a:r>
              <a:rPr lang="en-US"/>
              <a:t> modified.</a:t>
            </a:r>
          </a:p>
          <a:p>
            <a:pPr lvl="1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Compiling Overview</a:t>
            </a:r>
            <a:br>
              <a:rPr lang="en-US" dirty="0" smtClean="0"/>
            </a:br>
            <a:r>
              <a:rPr lang="en-US" sz="2800" dirty="0" smtClean="0"/>
              <a:t>3 Stages of Compilation (cont.)</a:t>
            </a:r>
            <a:endParaRPr lang="en-US" sz="28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458200" cy="4800600"/>
          </a:xfrm>
          <a:noFill/>
          <a:ln/>
        </p:spPr>
        <p:txBody>
          <a:bodyPr/>
          <a:lstStyle/>
          <a:p>
            <a:pPr>
              <a:buSzPct val="100000"/>
              <a:buFontTx/>
              <a:buNone/>
            </a:pPr>
            <a:r>
              <a:rPr lang="en-US"/>
              <a:t>Stage 2: </a:t>
            </a:r>
            <a:r>
              <a:rPr lang="en-US" b="1"/>
              <a:t>Compilation</a:t>
            </a:r>
          </a:p>
          <a:p>
            <a:pPr>
              <a:buSzPct val="100000"/>
              <a:buFontTx/>
              <a:buNone/>
            </a:pPr>
            <a:endParaRPr lang="en-US" sz="1200" b="1"/>
          </a:p>
          <a:p>
            <a:pPr lvl="1"/>
            <a:r>
              <a:rPr lang="en-US"/>
              <a:t>Performed by a program called the </a:t>
            </a:r>
            <a:r>
              <a:rPr lang="en-US" b="1"/>
              <a:t>compiler</a:t>
            </a:r>
          </a:p>
          <a:p>
            <a:pPr lvl="1"/>
            <a:r>
              <a:rPr lang="en-US"/>
              <a:t>Translates the preprocessor-modified source code into </a:t>
            </a:r>
            <a:r>
              <a:rPr lang="en-US" b="1"/>
              <a:t>object code (machine code)</a:t>
            </a:r>
            <a:endParaRPr lang="en-US"/>
          </a:p>
          <a:p>
            <a:pPr lvl="1"/>
            <a:r>
              <a:rPr lang="en-US"/>
              <a:t>Checks for </a:t>
            </a:r>
            <a:r>
              <a:rPr lang="en-US" b="1"/>
              <a:t>syntax errors</a:t>
            </a:r>
            <a:r>
              <a:rPr lang="en-US"/>
              <a:t> and </a:t>
            </a:r>
            <a:r>
              <a:rPr lang="en-US" b="1"/>
              <a:t>warnings</a:t>
            </a:r>
          </a:p>
          <a:p>
            <a:pPr lvl="1"/>
            <a:r>
              <a:rPr lang="en-US"/>
              <a:t>Saves the object code to a disk file, if instructed to do so (we will not do this).</a:t>
            </a:r>
          </a:p>
          <a:p>
            <a:pPr lvl="2">
              <a:buFontTx/>
              <a:buChar char="o"/>
            </a:pPr>
            <a:r>
              <a:rPr lang="en-US"/>
              <a:t>If any compiler errors are received, no object code file will be generated.</a:t>
            </a:r>
          </a:p>
          <a:p>
            <a:pPr lvl="2">
              <a:buFontTx/>
              <a:buChar char="o"/>
            </a:pPr>
            <a:r>
              <a:rPr lang="en-US"/>
              <a:t>An object code file </a:t>
            </a:r>
            <a:r>
              <a:rPr lang="en-US" u="sng"/>
              <a:t>will</a:t>
            </a:r>
            <a:r>
              <a:rPr lang="en-US"/>
              <a:t> be generated if only warnings, not errors, are received.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Compiling Overview</a:t>
            </a:r>
            <a:br>
              <a:rPr lang="en-US" dirty="0" smtClean="0"/>
            </a:br>
            <a:r>
              <a:rPr lang="en-US" sz="2800" dirty="0" smtClean="0"/>
              <a:t>3 Stages of Compilation (cont.)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800600"/>
          </a:xfrm>
          <a:noFill/>
          <a:ln/>
        </p:spPr>
        <p:txBody>
          <a:bodyPr/>
          <a:lstStyle/>
          <a:p>
            <a:pPr>
              <a:buSzPct val="100000"/>
              <a:buFontTx/>
              <a:buNone/>
            </a:pPr>
            <a:r>
              <a:rPr lang="en-US"/>
              <a:t>Stage 3: </a:t>
            </a:r>
            <a:r>
              <a:rPr lang="en-US" b="1"/>
              <a:t>Linking</a:t>
            </a:r>
          </a:p>
          <a:p>
            <a:pPr>
              <a:buSzPct val="100000"/>
              <a:buFontTx/>
              <a:buNone/>
            </a:pPr>
            <a:endParaRPr lang="en-US" sz="1200" b="1"/>
          </a:p>
          <a:p>
            <a:pPr lvl="1"/>
            <a:r>
              <a:rPr lang="en-US"/>
              <a:t>Combines the program object code with other object code to produce the executable file.</a:t>
            </a:r>
          </a:p>
          <a:p>
            <a:pPr lvl="1"/>
            <a:r>
              <a:rPr lang="en-US"/>
              <a:t>The other object code can come from the </a:t>
            </a:r>
            <a:r>
              <a:rPr lang="en-US" b="1"/>
              <a:t>Run-Time Library</a:t>
            </a:r>
            <a:r>
              <a:rPr lang="en-US"/>
              <a:t>, other libraries, or object files that you have created.</a:t>
            </a:r>
          </a:p>
          <a:p>
            <a:pPr lvl="1"/>
            <a:r>
              <a:rPr lang="en-US"/>
              <a:t>Saves the executable code to a disk file.  On the Linux system, that file is called </a:t>
            </a:r>
            <a:r>
              <a:rPr lang="en-US" b="1"/>
              <a:t>a.out</a:t>
            </a:r>
            <a:r>
              <a:rPr lang="en-US"/>
              <a:t>.</a:t>
            </a:r>
          </a:p>
          <a:p>
            <a:pPr lvl="2">
              <a:buFontTx/>
              <a:buChar char="o"/>
            </a:pPr>
            <a:r>
              <a:rPr lang="en-US"/>
              <a:t>If any linker errors are received, no executable file will be generated.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Material</Template>
  <TotalTime>11408</TotalTime>
  <Pages>25</Pages>
  <Words>1025</Words>
  <Application>Microsoft Office PowerPoint</Application>
  <PresentationFormat>Letter Paper (8.5x11 in)</PresentationFormat>
  <Paragraphs>169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Template_Training Slide</vt:lpstr>
      <vt:lpstr>Linux Program Development</vt:lpstr>
      <vt:lpstr>Agenda</vt:lpstr>
      <vt:lpstr>Writing C Programs</vt:lpstr>
      <vt:lpstr>Sample Program 1</vt:lpstr>
      <vt:lpstr>Compiling Overview Invoking the gcc Compiler</vt:lpstr>
      <vt:lpstr>Compiling Overview The Result :   a.out</vt:lpstr>
      <vt:lpstr>Compiling Overview 3 Stages of Compilation</vt:lpstr>
      <vt:lpstr>Compiling Overview 3 Stages of Compilation (cont.)</vt:lpstr>
      <vt:lpstr>Compiling Overview 3 Stages of Compilation (cont.)</vt:lpstr>
      <vt:lpstr>Compiling Overview 3 Stages of Compilation (cont.)</vt:lpstr>
      <vt:lpstr>Another C Program</vt:lpstr>
      <vt:lpstr>Another C Program (cont.)</vt:lpstr>
      <vt:lpstr>Compiling a Single Source File</vt:lpstr>
      <vt:lpstr>Linking Object Files</vt:lpstr>
      <vt:lpstr>Makefile - Automating  the Process with GNU Make</vt:lpstr>
      <vt:lpstr>Makefile  Basic ideas behind make</vt:lpstr>
      <vt:lpstr>Makefile Makefile contents</vt:lpstr>
      <vt:lpstr>Makefile Run the Makefile</vt:lpstr>
      <vt:lpstr>References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subject>CMSC 104</dc:subject>
  <dc:creator>Dennis Frey</dc:creator>
  <dc:description>Modified 9/01 by S. Mitchell</dc:description>
  <cp:lastModifiedBy>KienNT</cp:lastModifiedBy>
  <cp:revision>268</cp:revision>
  <cp:lastPrinted>1601-01-01T00:00:00Z</cp:lastPrinted>
  <dcterms:created xsi:type="dcterms:W3CDTF">1999-01-21T18:55:30Z</dcterms:created>
  <dcterms:modified xsi:type="dcterms:W3CDTF">2012-09-23T14:40:36Z</dcterms:modified>
</cp:coreProperties>
</file>