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2" r:id="rId2"/>
  </p:sldMasterIdLst>
  <p:notesMasterIdLst>
    <p:notesMasterId r:id="rId59"/>
  </p:notesMasterIdLst>
  <p:handoutMasterIdLst>
    <p:handoutMasterId r:id="rId60"/>
  </p:handoutMasterIdLst>
  <p:sldIdLst>
    <p:sldId id="321" r:id="rId3"/>
    <p:sldId id="256" r:id="rId4"/>
    <p:sldId id="323" r:id="rId5"/>
    <p:sldId id="324" r:id="rId6"/>
    <p:sldId id="325" r:id="rId7"/>
    <p:sldId id="326" r:id="rId8"/>
    <p:sldId id="327" r:id="rId9"/>
    <p:sldId id="329"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69" r:id="rId24"/>
    <p:sldId id="378" r:id="rId25"/>
    <p:sldId id="370" r:id="rId26"/>
    <p:sldId id="371" r:id="rId27"/>
    <p:sldId id="376" r:id="rId28"/>
    <p:sldId id="372" r:id="rId29"/>
    <p:sldId id="373" r:id="rId30"/>
    <p:sldId id="374" r:id="rId31"/>
    <p:sldId id="375" r:id="rId32"/>
    <p:sldId id="360" r:id="rId33"/>
    <p:sldId id="361" r:id="rId34"/>
    <p:sldId id="377" r:id="rId35"/>
    <p:sldId id="362" r:id="rId36"/>
    <p:sldId id="364" r:id="rId37"/>
    <p:sldId id="365" r:id="rId38"/>
    <p:sldId id="366" r:id="rId39"/>
    <p:sldId id="367" r:id="rId40"/>
    <p:sldId id="368" r:id="rId41"/>
    <p:sldId id="304" r:id="rId42"/>
    <p:sldId id="305" r:id="rId43"/>
    <p:sldId id="306" r:id="rId44"/>
    <p:sldId id="307" r:id="rId45"/>
    <p:sldId id="308" r:id="rId46"/>
    <p:sldId id="309" r:id="rId47"/>
    <p:sldId id="310" r:id="rId48"/>
    <p:sldId id="311" r:id="rId49"/>
    <p:sldId id="312" r:id="rId50"/>
    <p:sldId id="314" r:id="rId51"/>
    <p:sldId id="315" r:id="rId52"/>
    <p:sldId id="316" r:id="rId53"/>
    <p:sldId id="317" r:id="rId54"/>
    <p:sldId id="318" r:id="rId55"/>
    <p:sldId id="319" r:id="rId56"/>
    <p:sldId id="320" r:id="rId57"/>
    <p:sldId id="322" r:id="rId58"/>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81690" autoAdjust="0"/>
  </p:normalViewPr>
  <p:slideViewPr>
    <p:cSldViewPr>
      <p:cViewPr>
        <p:scale>
          <a:sx n="50" d="100"/>
          <a:sy n="50" d="100"/>
        </p:scale>
        <p:origin x="-206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2164" name="Slide Number Placeholder 3"/>
          <p:cNvSpPr>
            <a:spLocks noGrp="1"/>
          </p:cNvSpPr>
          <p:nvPr>
            <p:ph type="sldNum" sz="quarter"/>
          </p:nvPr>
        </p:nvSpPr>
        <p:spPr>
          <a:xfrm>
            <a:off x="3884613" y="8685213"/>
            <a:ext cx="2971800" cy="457200"/>
          </a:xfrm>
          <a:prstGeom prst="rect">
            <a:avLst/>
          </a:prstGeom>
          <a:noFill/>
        </p:spPr>
        <p:txBody>
          <a:bodyPr/>
          <a:lstStyle/>
          <a:p>
            <a:fld id="{71CE2793-E4FD-4A5F-98DF-366ED57B3C55}" type="slidenum">
              <a:rPr lang="vi-VN"/>
              <a:pPr/>
              <a:t>3</a:t>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1150938" y="692150"/>
            <a:ext cx="4556125" cy="3416300"/>
          </a:xfrm>
          <a:ln/>
        </p:spPr>
      </p:sp>
      <p:sp>
        <p:nvSpPr>
          <p:cNvPr id="1239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3908" name="Slide Number Placeholder 3"/>
          <p:cNvSpPr>
            <a:spLocks noGrp="1"/>
          </p:cNvSpPr>
          <p:nvPr>
            <p:ph type="sldNum" sz="quarter"/>
          </p:nvPr>
        </p:nvSpPr>
        <p:spPr>
          <a:xfrm>
            <a:off x="3884613" y="8685213"/>
            <a:ext cx="2971800" cy="457200"/>
          </a:xfrm>
          <a:prstGeom prst="rect">
            <a:avLst/>
          </a:prstGeom>
          <a:noFill/>
        </p:spPr>
        <p:txBody>
          <a:bodyPr/>
          <a:lstStyle/>
          <a:p>
            <a:fld id="{33551CE8-1123-4722-8A39-628117DA7D75}" type="slidenum">
              <a:rPr lang="vi-VN"/>
              <a:pPr/>
              <a:t>18</a:t>
            </a:fld>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1150938" y="692150"/>
            <a:ext cx="4556125" cy="3416300"/>
          </a:xfrm>
          <a:ln/>
        </p:spPr>
      </p:sp>
      <p:sp>
        <p:nvSpPr>
          <p:cNvPr id="1239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3908" name="Slide Number Placeholder 3"/>
          <p:cNvSpPr>
            <a:spLocks noGrp="1"/>
          </p:cNvSpPr>
          <p:nvPr>
            <p:ph type="sldNum" sz="quarter"/>
          </p:nvPr>
        </p:nvSpPr>
        <p:spPr>
          <a:xfrm>
            <a:off x="3884613" y="8685213"/>
            <a:ext cx="2971800" cy="457200"/>
          </a:xfrm>
          <a:prstGeom prst="rect">
            <a:avLst/>
          </a:prstGeom>
          <a:noFill/>
        </p:spPr>
        <p:txBody>
          <a:bodyPr/>
          <a:lstStyle/>
          <a:p>
            <a:fld id="{33551CE8-1123-4722-8A39-628117DA7D75}" type="slidenum">
              <a:rPr lang="vi-VN"/>
              <a:pPr/>
              <a:t>19</a:t>
            </a:fld>
            <a:endParaRPr 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1150938" y="692150"/>
            <a:ext cx="4556125" cy="3416300"/>
          </a:xfrm>
          <a:ln/>
        </p:spPr>
      </p:sp>
      <p:sp>
        <p:nvSpPr>
          <p:cNvPr id="1239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3908" name="Slide Number Placeholder 3"/>
          <p:cNvSpPr>
            <a:spLocks noGrp="1"/>
          </p:cNvSpPr>
          <p:nvPr>
            <p:ph type="sldNum" sz="quarter"/>
          </p:nvPr>
        </p:nvSpPr>
        <p:spPr>
          <a:xfrm>
            <a:off x="3884613" y="8685213"/>
            <a:ext cx="2971800" cy="457200"/>
          </a:xfrm>
          <a:prstGeom prst="rect">
            <a:avLst/>
          </a:prstGeom>
          <a:noFill/>
        </p:spPr>
        <p:txBody>
          <a:bodyPr/>
          <a:lstStyle/>
          <a:p>
            <a:fld id="{33551CE8-1123-4722-8A39-628117DA7D75}" type="slidenum">
              <a:rPr lang="vi-VN"/>
              <a:pPr/>
              <a:t>20</a:t>
            </a:fld>
            <a:endParaRPr 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1150938" y="692150"/>
            <a:ext cx="4556125" cy="3416300"/>
          </a:xfrm>
          <a:ln/>
        </p:spPr>
      </p:sp>
      <p:sp>
        <p:nvSpPr>
          <p:cNvPr id="1239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3908" name="Slide Number Placeholder 3"/>
          <p:cNvSpPr>
            <a:spLocks noGrp="1"/>
          </p:cNvSpPr>
          <p:nvPr>
            <p:ph type="sldNum" sz="quarter"/>
          </p:nvPr>
        </p:nvSpPr>
        <p:spPr>
          <a:xfrm>
            <a:off x="3884613" y="8685213"/>
            <a:ext cx="2971800" cy="457200"/>
          </a:xfrm>
          <a:prstGeom prst="rect">
            <a:avLst/>
          </a:prstGeom>
          <a:noFill/>
        </p:spPr>
        <p:txBody>
          <a:bodyPr/>
          <a:lstStyle/>
          <a:p>
            <a:fld id="{33551CE8-1123-4722-8A39-628117DA7D75}" type="slidenum">
              <a:rPr lang="vi-VN"/>
              <a:pPr/>
              <a:t>21</a:t>
            </a:fld>
            <a:endParaRPr 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E64BD69-3800-4560-A307-7539BD9CA8EC}" type="slidenum">
              <a:rPr lang="en-US"/>
              <a:pPr/>
              <a:t>31</a:t>
            </a:fld>
            <a:endParaRPr lang="en-US"/>
          </a:p>
        </p:txBody>
      </p:sp>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p:txBody>
          <a:bodyPr/>
          <a:lstStyle/>
          <a:p>
            <a:pPr>
              <a:buFontTx/>
              <a:buChar char="•"/>
            </a:pPr>
            <a:r>
              <a:rPr lang="en-US"/>
              <a:t>-fPIC option is used to generate Position Independent Code that can link and load at any address</a:t>
            </a:r>
          </a:p>
          <a:p>
            <a:pPr>
              <a:buFontTx/>
              <a:buChar char="•"/>
            </a:pPr>
            <a:r>
              <a:rPr lang="en-US"/>
              <a:t>Applications link against the soname. The ldconfig utility creates a symbolic link from the actual library, libc.so.5.4.46, to the soname, libc.so.5, and stores this information in the /etc/ld.so.cache. At runtime, ld.so reads the cache, finds the required soname and, because of the symbolic link, loads the actual library into memory and links application function calls to the appropriate symbols in the loaded library.</a:t>
            </a:r>
          </a:p>
          <a:p>
            <a:pPr>
              <a:buFontTx/>
              <a:buChar char="•"/>
            </a:pPr>
            <a:r>
              <a:rPr lang="en-US" sz="1500"/>
              <a:t>Use -lc to link it against C library, since libfilename depends on the C library</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1794CBE0-4209-47AE-AD1C-3147A646793A}" type="slidenum">
              <a:rPr lang="en-US"/>
              <a:pPr/>
              <a:t>32</a:t>
            </a:fld>
            <a:endParaRPr lang="en-US"/>
          </a:p>
        </p:txBody>
      </p:sp>
      <p:sp>
        <p:nvSpPr>
          <p:cNvPr id="119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981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buFontTx/>
              <a:buChar char="•"/>
            </a:pPr>
            <a:r>
              <a:rPr lang="en-US"/>
              <a:t>-fPIC option is used to generate Position Independent Code that can link and load at any address</a:t>
            </a:r>
          </a:p>
          <a:p>
            <a:pPr>
              <a:buFontTx/>
              <a:buChar char="•"/>
            </a:pPr>
            <a:r>
              <a:rPr lang="en-US"/>
              <a:t>Applications link against the soname. The ldconfig utility creates a symbolic link from the actual library, libc.so.5.4.46, to the soname, libc.so.5, and stores this information in the /etc/ld.so.cache. At runtime, ld.so reads the cache, finds the required soname and, because of the symbolic link, loads the actual library into memory and links application function calls to the appropriate symbols in the loaded library.</a:t>
            </a:r>
          </a:p>
          <a:p>
            <a:pPr>
              <a:buFontTx/>
              <a:buChar char="•"/>
            </a:pPr>
            <a:r>
              <a:rPr lang="en-US" sz="1500"/>
              <a:t>Use -lc to link it against C library, since libfilename depends on the C library</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87EF30F7-3839-4F20-AA37-747CF501582E}" type="slidenum">
              <a:rPr lang="en-US" smtClean="0">
                <a:latin typeface="Arial" charset="0"/>
                <a:cs typeface="Arial" charset="0"/>
              </a:rPr>
              <a:pPr/>
              <a:t>45</a:t>
            </a:fld>
            <a:endParaRPr lang="en-US" smtClean="0">
              <a:latin typeface="Arial" charset="0"/>
              <a:cs typeface="Arial" charset="0"/>
            </a:endParaRPr>
          </a:p>
        </p:txBody>
      </p:sp>
      <p:sp>
        <p:nvSpPr>
          <p:cNvPr id="151555"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1556"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0C82BED6-7D97-42F5-9D81-CC6A799982DB}" type="slidenum">
              <a:rPr lang="en-US" smtClean="0">
                <a:latin typeface="Arial" charset="0"/>
                <a:cs typeface="Arial" charset="0"/>
              </a:rPr>
              <a:pPr/>
              <a:t>49</a:t>
            </a:fld>
            <a:endParaRPr lang="en-US" smtClean="0">
              <a:latin typeface="Arial" charset="0"/>
              <a:cs typeface="Arial" charset="0"/>
            </a:endParaRPr>
          </a:p>
        </p:txBody>
      </p:sp>
      <p:sp>
        <p:nvSpPr>
          <p:cNvPr id="152579"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2580"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4E3A58BD-80E2-43C0-8064-3A292952D6C1}" type="slidenum">
              <a:rPr lang="en-US" smtClean="0">
                <a:latin typeface="Arial" charset="0"/>
                <a:cs typeface="Arial" charset="0"/>
              </a:rPr>
              <a:pPr/>
              <a:t>50</a:t>
            </a:fld>
            <a:endParaRPr lang="en-US" smtClean="0">
              <a:latin typeface="Arial" charset="0"/>
              <a:cs typeface="Arial" charset="0"/>
            </a:endParaRPr>
          </a:p>
        </p:txBody>
      </p:sp>
      <p:sp>
        <p:nvSpPr>
          <p:cNvPr id="153603"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3604"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164B2493-A1AA-422A-A100-52B50F33CBED}" type="slidenum">
              <a:rPr lang="en-US" smtClean="0">
                <a:latin typeface="Arial" charset="0"/>
                <a:cs typeface="Arial" charset="0"/>
              </a:rPr>
              <a:pPr/>
              <a:t>51</a:t>
            </a:fld>
            <a:endParaRPr lang="en-US" smtClean="0">
              <a:latin typeface="Arial" charset="0"/>
              <a:cs typeface="Arial" charset="0"/>
            </a:endParaRPr>
          </a:p>
        </p:txBody>
      </p:sp>
      <p:sp>
        <p:nvSpPr>
          <p:cNvPr id="154627"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4628"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3188" name="Slide Number Placeholder 3"/>
          <p:cNvSpPr>
            <a:spLocks noGrp="1"/>
          </p:cNvSpPr>
          <p:nvPr>
            <p:ph type="sldNum" sz="quarter"/>
          </p:nvPr>
        </p:nvSpPr>
        <p:spPr>
          <a:xfrm>
            <a:off x="3884613" y="8685213"/>
            <a:ext cx="2971800" cy="457200"/>
          </a:xfrm>
          <a:prstGeom prst="rect">
            <a:avLst/>
          </a:prstGeom>
          <a:noFill/>
        </p:spPr>
        <p:txBody>
          <a:bodyPr/>
          <a:lstStyle/>
          <a:p>
            <a:fld id="{18C5D144-3CD9-48AF-8FB0-408B8D0C4DEA}" type="slidenum">
              <a:rPr lang="vi-VN"/>
              <a:pPr/>
              <a:t>4</a:t>
            </a:fld>
            <a:endParaRPr 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A6419BDC-A53C-4E05-B759-6588F2BF0B16}" type="slidenum">
              <a:rPr lang="en-US" smtClean="0">
                <a:latin typeface="Arial" charset="0"/>
                <a:cs typeface="Arial" charset="0"/>
              </a:rPr>
              <a:pPr/>
              <a:t>52</a:t>
            </a:fld>
            <a:endParaRPr lang="en-US" smtClean="0">
              <a:latin typeface="Arial" charset="0"/>
              <a:cs typeface="Arial" charset="0"/>
            </a:endParaRPr>
          </a:p>
        </p:txBody>
      </p:sp>
      <p:sp>
        <p:nvSpPr>
          <p:cNvPr id="155651"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5652"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49D7C292-A79D-4A1F-85C3-BDC61E743C86}" type="slidenum">
              <a:rPr lang="en-US" smtClean="0">
                <a:latin typeface="Arial" charset="0"/>
                <a:cs typeface="Arial" charset="0"/>
              </a:rPr>
              <a:pPr/>
              <a:t>53</a:t>
            </a:fld>
            <a:endParaRPr lang="en-US" smtClean="0">
              <a:latin typeface="Arial" charset="0"/>
              <a:cs typeface="Arial" charset="0"/>
            </a:endParaRPr>
          </a:p>
        </p:txBody>
      </p:sp>
      <p:sp>
        <p:nvSpPr>
          <p:cNvPr id="156675"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6676"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B9288567-F825-4AED-87A2-52298CAFB114}" type="slidenum">
              <a:rPr lang="en-US" smtClean="0">
                <a:latin typeface="Arial" charset="0"/>
                <a:cs typeface="Arial" charset="0"/>
              </a:rPr>
              <a:pPr/>
              <a:t>54</a:t>
            </a:fld>
            <a:endParaRPr lang="en-US" smtClean="0">
              <a:latin typeface="Arial" charset="0"/>
              <a:cs typeface="Arial" charset="0"/>
            </a:endParaRPr>
          </a:p>
        </p:txBody>
      </p:sp>
      <p:sp>
        <p:nvSpPr>
          <p:cNvPr id="157699"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7700"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fld id="{BF446A99-ACAB-43FF-8569-77EB5FA6B14E}" type="slidenum">
              <a:rPr lang="en-US" smtClean="0">
                <a:latin typeface="Arial" charset="0"/>
                <a:cs typeface="Arial" charset="0"/>
              </a:rPr>
              <a:pPr/>
              <a:t>55</a:t>
            </a:fld>
            <a:endParaRPr lang="en-US" smtClean="0">
              <a:latin typeface="Arial" charset="0"/>
              <a:cs typeface="Arial" charset="0"/>
            </a:endParaRPr>
          </a:p>
        </p:txBody>
      </p:sp>
      <p:sp>
        <p:nvSpPr>
          <p:cNvPr id="158723" name="Rectangle 1"/>
          <p:cNvSpPr>
            <a:spLocks noGrp="1" noRot="1" noChangeAspect="1" noChangeArrowheads="1" noTextEdit="1"/>
          </p:cNvSpPr>
          <p:nvPr>
            <p:ph type="sldImg"/>
          </p:nvPr>
        </p:nvSpPr>
        <p:spPr bwMode="auto">
          <a:xfrm>
            <a:off x="1150938" y="692150"/>
            <a:ext cx="4556125" cy="3416300"/>
          </a:xfrm>
          <a:solidFill>
            <a:srgbClr val="FFFFFF"/>
          </a:solidFill>
          <a:ln>
            <a:solidFill>
              <a:srgbClr val="000000"/>
            </a:solidFill>
            <a:miter lim="800000"/>
            <a:headEnd/>
            <a:tailEnd/>
          </a:ln>
        </p:spPr>
      </p:sp>
      <p:sp>
        <p:nvSpPr>
          <p:cNvPr id="158724" name="Rectangle 2"/>
          <p:cNvSpPr>
            <a:spLocks noGrp="1" noChangeArrowheads="1"/>
          </p:cNvSpPr>
          <p:nvPr>
            <p:ph type="body" idx="1"/>
          </p:nvPr>
        </p:nvSpPr>
        <p:spPr bwMode="auto">
          <a:xfrm>
            <a:off x="914400" y="4343400"/>
            <a:ext cx="5029200" cy="4114800"/>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xfrm>
            <a:off x="3884613" y="8685213"/>
            <a:ext cx="2971800" cy="457200"/>
          </a:xfrm>
          <a:prstGeom prst="rect">
            <a:avLst/>
          </a:prstGeom>
          <a:noFill/>
        </p:spPr>
        <p:txBody>
          <a:bodyPr/>
          <a:lstStyle/>
          <a:p>
            <a:fld id="{1ABCC7EB-74DE-4D5D-B5D2-405891C84DC2}" type="slidenum">
              <a:rPr lang="vi-VN"/>
              <a:pPr/>
              <a:t>56</a:t>
            </a:fld>
            <a:endParaRPr lang="vi-VN"/>
          </a:p>
        </p:txBody>
      </p:sp>
      <p:sp>
        <p:nvSpPr>
          <p:cNvPr id="491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4212" name="Slide Number Placeholder 3"/>
          <p:cNvSpPr>
            <a:spLocks noGrp="1"/>
          </p:cNvSpPr>
          <p:nvPr>
            <p:ph type="sldNum" sz="quarter"/>
          </p:nvPr>
        </p:nvSpPr>
        <p:spPr>
          <a:xfrm>
            <a:off x="3884613" y="8685213"/>
            <a:ext cx="2971800" cy="457200"/>
          </a:xfrm>
          <a:prstGeom prst="rect">
            <a:avLst/>
          </a:prstGeom>
          <a:noFill/>
        </p:spPr>
        <p:txBody>
          <a:bodyPr/>
          <a:lstStyle/>
          <a:p>
            <a:fld id="{86AFA815-1D34-40ED-87C5-7890B6A92CCF}" type="slidenum">
              <a:rPr lang="vi-VN"/>
              <a:pPr/>
              <a:t>5</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5236" name="Slide Number Placeholder 3"/>
          <p:cNvSpPr>
            <a:spLocks noGrp="1"/>
          </p:cNvSpPr>
          <p:nvPr>
            <p:ph type="sldNum" sz="quarter"/>
          </p:nvPr>
        </p:nvSpPr>
        <p:spPr>
          <a:xfrm>
            <a:off x="3884613" y="8685213"/>
            <a:ext cx="2971800" cy="457200"/>
          </a:xfrm>
          <a:prstGeom prst="rect">
            <a:avLst/>
          </a:prstGeom>
          <a:noFill/>
        </p:spPr>
        <p:txBody>
          <a:bodyPr/>
          <a:lstStyle/>
          <a:p>
            <a:fld id="{D5881F97-D04C-4AB4-9BC7-2175BF0D400D}" type="slidenum">
              <a:rPr lang="vi-VN"/>
              <a:pPr/>
              <a:t>6</a:t>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6260" name="Slide Number Placeholder 3"/>
          <p:cNvSpPr>
            <a:spLocks noGrp="1"/>
          </p:cNvSpPr>
          <p:nvPr>
            <p:ph type="sldNum" sz="quarter"/>
          </p:nvPr>
        </p:nvSpPr>
        <p:spPr>
          <a:xfrm>
            <a:off x="3884613" y="8685213"/>
            <a:ext cx="2971800" cy="457200"/>
          </a:xfrm>
          <a:prstGeom prst="rect">
            <a:avLst/>
          </a:prstGeom>
          <a:noFill/>
        </p:spPr>
        <p:txBody>
          <a:bodyPr/>
          <a:lstStyle/>
          <a:p>
            <a:fld id="{858A9661-FCFA-4C1A-9D32-BCD683BDCB21}" type="slidenum">
              <a:rPr lang="vi-VN"/>
              <a:pPr/>
              <a:t>7</a:t>
            </a:fld>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File descriptors are small integers that you can use to access open files or devices.</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1150938" y="692150"/>
            <a:ext cx="4556125" cy="3416300"/>
          </a:xfrm>
          <a:ln/>
        </p:spPr>
      </p:sp>
      <p:sp>
        <p:nvSpPr>
          <p:cNvPr id="12083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0836" name="Slide Number Placeholder 3"/>
          <p:cNvSpPr>
            <a:spLocks noGrp="1"/>
          </p:cNvSpPr>
          <p:nvPr>
            <p:ph type="sldNum" sz="quarter"/>
          </p:nvPr>
        </p:nvSpPr>
        <p:spPr>
          <a:xfrm>
            <a:off x="3884613" y="8685213"/>
            <a:ext cx="2971800" cy="457200"/>
          </a:xfrm>
          <a:prstGeom prst="rect">
            <a:avLst/>
          </a:prstGeom>
          <a:noFill/>
        </p:spPr>
        <p:txBody>
          <a:bodyPr/>
          <a:lstStyle/>
          <a:p>
            <a:fld id="{4F59EF62-8966-4253-A551-D688578333C8}" type="slidenum">
              <a:rPr lang="vi-VN"/>
              <a:pPr/>
              <a:t>15</a:t>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1150938" y="692150"/>
            <a:ext cx="4556125" cy="3416300"/>
          </a:xfrm>
          <a:ln/>
        </p:spPr>
      </p:sp>
      <p:sp>
        <p:nvSpPr>
          <p:cNvPr id="12185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1860" name="Slide Number Placeholder 3"/>
          <p:cNvSpPr>
            <a:spLocks noGrp="1"/>
          </p:cNvSpPr>
          <p:nvPr>
            <p:ph type="sldNum" sz="quarter"/>
          </p:nvPr>
        </p:nvSpPr>
        <p:spPr>
          <a:xfrm>
            <a:off x="3884613" y="8685213"/>
            <a:ext cx="2971800" cy="457200"/>
          </a:xfrm>
          <a:prstGeom prst="rect">
            <a:avLst/>
          </a:prstGeom>
          <a:noFill/>
        </p:spPr>
        <p:txBody>
          <a:bodyPr/>
          <a:lstStyle/>
          <a:p>
            <a:fld id="{E78C25AD-DDFE-4421-B1A6-4DAA61A327E6}" type="slidenum">
              <a:rPr lang="vi-VN"/>
              <a:pPr/>
              <a:t>16</a:t>
            </a:fld>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xfrm>
            <a:off x="1150938" y="692150"/>
            <a:ext cx="4556125" cy="3416300"/>
          </a:xfrm>
          <a:ln/>
        </p:spPr>
      </p:sp>
      <p:sp>
        <p:nvSpPr>
          <p:cNvPr id="12288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2884" name="Slide Number Placeholder 3"/>
          <p:cNvSpPr>
            <a:spLocks noGrp="1"/>
          </p:cNvSpPr>
          <p:nvPr>
            <p:ph type="sldNum" sz="quarter"/>
          </p:nvPr>
        </p:nvSpPr>
        <p:spPr>
          <a:xfrm>
            <a:off x="3884613" y="8685213"/>
            <a:ext cx="2971800" cy="457200"/>
          </a:xfrm>
          <a:prstGeom prst="rect">
            <a:avLst/>
          </a:prstGeom>
          <a:noFill/>
        </p:spPr>
        <p:txBody>
          <a:bodyPr/>
          <a:lstStyle/>
          <a:p>
            <a:fld id="{1977ABEA-0C50-4553-8A08-BA619DD01602}" type="slidenum">
              <a:rPr lang="vi-VN"/>
              <a:pPr/>
              <a:t>17</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fld id="{52B61072-1FC9-4ADD-B4CF-E192B4D75F0E}"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63E37C7-5D0E-4DF3-BD47-8F085E3A2045}" type="datetimeFigureOut">
              <a:rPr lang="vi-VN"/>
              <a:pPr/>
              <a:t>26/09/2012</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F9176E-73DD-44E6-AD9A-9EBAE96BA72B}" type="slidenum">
              <a:rPr lang="vi-VN"/>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71B2976-9524-468A-81D4-BBEDBF493980}" type="datetimeFigureOut">
              <a:rPr lang="vi-VN"/>
              <a:pPr/>
              <a:t>26/09/2012</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A1A888-EEFF-4961-B180-B048BE01F984}" type="slidenum">
              <a:rPr lang="vi-VN"/>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22800" y="1885950"/>
            <a:ext cx="4013200" cy="4171950"/>
          </a:xfrm>
        </p:spPr>
        <p:txBody>
          <a:bodyPr/>
          <a:lstStyle/>
          <a:p>
            <a:pPr lvl="0"/>
            <a:endParaRPr lang="en-US" noProof="0" smtClean="0"/>
          </a:p>
        </p:txBody>
      </p:sp>
      <p:sp>
        <p:nvSpPr>
          <p:cNvPr id="5" name="Date Placeholder 4"/>
          <p:cNvSpPr>
            <a:spLocks noGrp="1"/>
          </p:cNvSpPr>
          <p:nvPr>
            <p:ph type="dt" sz="half" idx="10"/>
          </p:nvPr>
        </p:nvSpPr>
        <p:spPr>
          <a:xfrm>
            <a:off x="431800" y="6229350"/>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pitchFamily="34" charset="0"/>
              </a:defRPr>
            </a:lvl1pPr>
          </a:lstStyle>
          <a:p>
            <a:endParaRPr lang="en-US"/>
          </a:p>
        </p:txBody>
      </p:sp>
      <p:sp>
        <p:nvSpPr>
          <p:cNvPr id="6" name="Footer Placeholder 5"/>
          <p:cNvSpPr>
            <a:spLocks noGrp="1"/>
          </p:cNvSpPr>
          <p:nvPr>
            <p:ph type="ftr" sz="quarter" idx="11"/>
          </p:nvPr>
        </p:nvSpPr>
        <p:spPr>
          <a:xfrm>
            <a:off x="3124200" y="6229350"/>
            <a:ext cx="2895600" cy="457200"/>
          </a:xfrm>
          <a:prstGeom prst="rect">
            <a:avLst/>
          </a:prstGeom>
        </p:spPr>
        <p:txBody>
          <a:bodyPr vert="horz" wrap="square" lIns="91440" tIns="45720" rIns="91440" bIns="45720" numCol="1" anchor="t" anchorCtr="0" compatLnSpc="1">
            <a:prstTxWarp prst="textNoShape">
              <a:avLst/>
            </a:prstTxWarp>
          </a:bodyPr>
          <a:lstStyle>
            <a:lvl1pPr>
              <a:defRPr>
                <a:cs typeface="Arial" pitchFamily="34" charset="0"/>
              </a:defRPr>
            </a:lvl1pPr>
          </a:lstStyle>
          <a:p>
            <a:endParaRPr lang="en-US"/>
          </a:p>
        </p:txBody>
      </p:sp>
      <p:sp>
        <p:nvSpPr>
          <p:cNvPr id="7" name="Slide Number Placeholder 6"/>
          <p:cNvSpPr>
            <a:spLocks noGrp="1"/>
          </p:cNvSpPr>
          <p:nvPr>
            <p:ph type="sldNum" sz="quarter" idx="12"/>
          </p:nvPr>
        </p:nvSpPr>
        <p:spPr>
          <a:xfrm>
            <a:off x="6731000" y="6229350"/>
            <a:ext cx="1905000" cy="457200"/>
          </a:xfrm>
        </p:spPr>
        <p:txBody>
          <a:bodyPr/>
          <a:lstStyle>
            <a:lvl1pPr>
              <a:defRPr/>
            </a:lvl1pPr>
          </a:lstStyle>
          <a:p>
            <a:fld id="{7EDC7E9D-90EC-4CD3-9765-37C10260754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D0B6A70-0F54-401E-8024-0D153B8F8585}"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E16A82F-1C3C-4E32-BBDF-7A74AE5C87C5}"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AC9B255-A2F8-474C-9D0A-2DC974C442A2}"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zh-TW">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607CF92-C09A-4840-A869-71E389876654}"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TW">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zh-TW">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4582800-19CD-4D09-B0DA-7ED2896526E5}"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TW">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zh-TW">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7DB1BD9C-F262-4BC4-AC01-1473DAF582B2}"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zh-TW">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533B65-8BE4-4229-8510-B05B34088360}"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fld id="{39DDBE0E-3664-49F4-95D1-B60105808329}" type="slidenum">
              <a:rPr lang="vi-VN"/>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zh-TW">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C972137-39D3-4F48-8F4B-FA11848D1D08}"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zh-TW">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336DCD1-BEFE-4478-9260-59F2E58FB337}"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019D0D6-74F1-4344-9805-6F1150F0967A}"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5BE2A12-1220-4C51-BB9D-83194584BD84}"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8C6C7FC-0CAB-45A2-8E06-6C28BFB6DA5D}" type="slidenum">
              <a:rPr lang="en-US" altLang="zh-TW">
                <a:solidFill>
                  <a:srgbClr val="000000"/>
                </a:solidFill>
              </a:rPr>
              <a:pPr/>
              <a:t>‹#›</a:t>
            </a:fld>
            <a:endParaRPr lang="en-US" altLang="zh-TW">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41F7155-9EF3-445F-A70C-E94C44B7F314}" type="datetimeFigureOut">
              <a:rPr lang="vi-VN"/>
              <a:pPr/>
              <a:t>26/09/2012</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8F4703-9B74-4077-B52B-EDF073E59D2D}" type="slidenum">
              <a:rPr lang="vi-VN"/>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F49CA30-3606-4A84-852F-DDC14AFCD946}" type="datetimeFigureOut">
              <a:rPr lang="vi-VN"/>
              <a:pPr/>
              <a:t>26/09/2012</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FF5FB3-8101-4893-B5C5-D439EDDCE00E}" type="slidenum">
              <a:rPr lang="vi-VN"/>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A4907CF-B1ED-4A56-AC6D-68A1D74E146A}" type="datetimeFigureOut">
              <a:rPr lang="vi-VN"/>
              <a:pPr/>
              <a:t>26/09/2012</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FE0904B-FF56-4E24-8FF1-25BFCB371A4B}" type="slidenum">
              <a:rPr lang="vi-VN"/>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25803D2-499A-43F9-BD01-AC37A9EB8687}" type="datetimeFigureOut">
              <a:rPr lang="vi-VN"/>
              <a:pPr/>
              <a:t>26/09/2012</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F4908F8-B3B7-448D-B04C-2ADC8ACEB224}" type="slidenum">
              <a:rPr lang="vi-VN"/>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8EEEC5A-13A3-4158-8E4C-24CE846525B5}" type="datetimeFigureOut">
              <a:rPr lang="vi-VN"/>
              <a:pPr/>
              <a:t>26/09/2012</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01151F5-4AE5-436A-B76F-CD7FC242F52A}" type="slidenum">
              <a:rPr lang="vi-VN"/>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A39AB17-DCC4-4EFC-A1C1-0973160B962F}" type="datetimeFigureOut">
              <a:rPr lang="vi-VN"/>
              <a:pPr/>
              <a:t>26/09/2012</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770029-19F4-4327-83B8-BE7DFCEBA552}" type="slidenum">
              <a:rPr lang="vi-VN"/>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06B4DCB-8D51-4F93-AC9B-23A2123C8FA1}" type="datetimeFigureOut">
              <a:rPr lang="vi-VN"/>
              <a:pPr/>
              <a:t>26/09/2012</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51A6A5-81A6-45E7-91DF-ACE6BB2D85A1}" type="slidenum">
              <a:rPr lang="vi-VN"/>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4"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65C6F888-ECE0-4B53-AE53-CCCD388BBAEF}" type="slidenum">
              <a:rPr lang="vi-VN"/>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a:r>
              <a:rPr lang="en-US" sz="1200">
                <a:latin typeface="Calibri" pitchFamily="34" charset="0"/>
              </a:rPr>
              <a:t>©</a:t>
            </a:r>
            <a:r>
              <a:rPr lang="en-US" sz="1000">
                <a:latin typeface="Calibri" pitchFamily="34" charset="0"/>
              </a:rPr>
              <a:t> FPT SOFTWARE – TRAINING MATERIAL</a:t>
            </a:r>
            <a:r>
              <a:rPr lang="en-US" altLang="ja-JP" sz="1000">
                <a:latin typeface="Calibri" pitchFamily="34" charset="0"/>
              </a:rPr>
              <a:t> – Int</a:t>
            </a:r>
            <a:r>
              <a:rPr lang="en-US" sz="1000">
                <a:latin typeface="Calibri" pitchFamily="34" charset="0"/>
              </a:rPr>
              <a:t>er</a:t>
            </a:r>
            <a:r>
              <a:rPr lang="en-US" altLang="ja-JP" sz="1000">
                <a:latin typeface="Calibri" pitchFamily="34" charset="0"/>
              </a:rPr>
              <a:t>nal </a:t>
            </a:r>
            <a:r>
              <a:rPr lang="en-US" sz="1000">
                <a:latin typeface="Calibri" pitchFamily="34" charset="0"/>
              </a:rPr>
              <a:t>us</a:t>
            </a:r>
            <a:r>
              <a:rPr lang="en-US" altLang="ja-JP" sz="1000">
                <a:latin typeface="Calibri" pitchFamily="34" charset="0"/>
              </a:rPr>
              <a:t>e</a:t>
            </a:r>
            <a:endParaRPr lang="en-US" sz="1000">
              <a:latin typeface="Calibri" pitchFamily="34" charset="0"/>
            </a:endParaRPr>
          </a:p>
        </p:txBody>
      </p:sp>
      <p:sp>
        <p:nvSpPr>
          <p:cNvPr id="11" name="Text Box 1059"/>
          <p:cNvSpPr txBox="1">
            <a:spLocks noChangeArrowheads="1"/>
          </p:cNvSpPr>
          <p:nvPr/>
        </p:nvSpPr>
        <p:spPr bwMode="auto">
          <a:xfrm>
            <a:off x="7115175" y="6596063"/>
            <a:ext cx="1782763" cy="247650"/>
          </a:xfrm>
          <a:prstGeom prst="rect">
            <a:avLst/>
          </a:prstGeom>
          <a:noFill/>
          <a:ln w="9525">
            <a:noFill/>
            <a:miter lim="800000"/>
            <a:headEnd/>
            <a:tailEnd/>
          </a:ln>
          <a:effectLst/>
        </p:spPr>
        <p:txBody>
          <a:bodyPr wrap="none" anchor="ctr">
            <a:spAutoFit/>
          </a:bodyPr>
          <a:lstStyle/>
          <a:p>
            <a:pPr algn="ctr"/>
            <a:r>
              <a:rPr lang="en-US" sz="1000">
                <a:latin typeface="Calibri" pitchFamily="34" charset="0"/>
              </a:rPr>
              <a:t>04e-BM/</a:t>
            </a:r>
            <a:r>
              <a:rPr lang="en-US" altLang="ja-JP" sz="1000">
                <a:latin typeface="Calibri" pitchFamily="34" charset="0"/>
              </a:rPr>
              <a:t>NS</a:t>
            </a:r>
            <a:r>
              <a:rPr lang="en-US" sz="1000">
                <a:latin typeface="Calibri" pitchFamily="34" charset="0"/>
              </a:rPr>
              <a:t>/HDCV/FSOFT v2</a:t>
            </a:r>
            <a:r>
              <a:rPr lang="en-US" altLang="ja-JP" sz="1000">
                <a:latin typeface="Calibri" pitchFamily="34" charset="0"/>
              </a:rPr>
              <a:t>/4</a:t>
            </a:r>
            <a:endParaRPr lang="en-US" sz="1000">
              <a:latin typeface="Calibri" pitchFamily="34" charset="0"/>
            </a:endParaRPr>
          </a:p>
        </p:txBody>
      </p:sp>
      <p:pic>
        <p:nvPicPr>
          <p:cNvPr id="1033" name="Picture 2"/>
          <p:cNvPicPr>
            <a:picLocks noChangeAspect="1" noChangeArrowheads="1"/>
          </p:cNvPicPr>
          <p:nvPr/>
        </p:nvPicPr>
        <p:blipFill>
          <a:blip r:embed="rId15"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1" hangingPunct="1"/>
            <a:endParaRPr kumimoji="1" lang="en-US" altLang="zh-TW"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1" hangingPunct="1"/>
            <a:endParaRPr kumimoji="1" lang="en-US" altLang="zh-TW"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1" hangingPunct="1"/>
            <a:fld id="{9371B5A2-2A6D-4DD5-A4F7-6A75911A205C}" type="slidenum">
              <a:rPr kumimoji="1" lang="en-US" altLang="zh-TW" smtClean="0">
                <a:solidFill>
                  <a:srgbClr val="000000"/>
                </a:solidFill>
              </a:rPr>
              <a:pPr eaLnBrk="1" hangingPunct="1"/>
              <a:t>‹#›</a:t>
            </a:fld>
            <a:endParaRPr kumimoji="1" lang="en-US" altLang="zh-TW"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fontAlgn="base">
        <a:spcBef>
          <a:spcPct val="0"/>
        </a:spcBef>
        <a:spcAft>
          <a:spcPct val="0"/>
        </a:spcAft>
        <a:defRPr kumimoji="1" sz="3600" b="1">
          <a:solidFill>
            <a:srgbClr val="99CCFF"/>
          </a:solidFill>
          <a:latin typeface="+mj-lt"/>
          <a:ea typeface="+mj-ea"/>
          <a:cs typeface="+mj-cs"/>
        </a:defRPr>
      </a:lvl1pPr>
      <a:lvl2pPr algn="l" rtl="0" fontAlgn="base">
        <a:spcBef>
          <a:spcPct val="0"/>
        </a:spcBef>
        <a:spcAft>
          <a:spcPct val="0"/>
        </a:spcAft>
        <a:defRPr kumimoji="1" sz="3600" b="1">
          <a:solidFill>
            <a:srgbClr val="99CCFF"/>
          </a:solidFill>
          <a:latin typeface="Lucida Sans Unicode" pitchFamily="34" charset="0"/>
          <a:ea typeface="新細明體" pitchFamily="16" charset="-120"/>
        </a:defRPr>
      </a:lvl2pPr>
      <a:lvl3pPr algn="l" rtl="0" fontAlgn="base">
        <a:spcBef>
          <a:spcPct val="0"/>
        </a:spcBef>
        <a:spcAft>
          <a:spcPct val="0"/>
        </a:spcAft>
        <a:defRPr kumimoji="1" sz="3600" b="1">
          <a:solidFill>
            <a:srgbClr val="99CCFF"/>
          </a:solidFill>
          <a:latin typeface="Lucida Sans Unicode" pitchFamily="34" charset="0"/>
          <a:ea typeface="新細明體" pitchFamily="16" charset="-120"/>
        </a:defRPr>
      </a:lvl3pPr>
      <a:lvl4pPr algn="l" rtl="0" fontAlgn="base">
        <a:spcBef>
          <a:spcPct val="0"/>
        </a:spcBef>
        <a:spcAft>
          <a:spcPct val="0"/>
        </a:spcAft>
        <a:defRPr kumimoji="1" sz="3600" b="1">
          <a:solidFill>
            <a:srgbClr val="99CCFF"/>
          </a:solidFill>
          <a:latin typeface="Lucida Sans Unicode" pitchFamily="34" charset="0"/>
          <a:ea typeface="新細明體" pitchFamily="16" charset="-120"/>
        </a:defRPr>
      </a:lvl4pPr>
      <a:lvl5pPr algn="l" rtl="0" fontAlgn="base">
        <a:spcBef>
          <a:spcPct val="0"/>
        </a:spcBef>
        <a:spcAft>
          <a:spcPct val="0"/>
        </a:spcAft>
        <a:defRPr kumimoji="1" sz="3600" b="1">
          <a:solidFill>
            <a:srgbClr val="99CCFF"/>
          </a:solidFill>
          <a:latin typeface="Lucida Sans Unicode" pitchFamily="34" charset="0"/>
          <a:ea typeface="新細明體" pitchFamily="16" charset="-120"/>
        </a:defRPr>
      </a:lvl5pPr>
      <a:lvl6pPr marL="457200" algn="l" rtl="0" fontAlgn="base">
        <a:spcBef>
          <a:spcPct val="0"/>
        </a:spcBef>
        <a:spcAft>
          <a:spcPct val="0"/>
        </a:spcAft>
        <a:defRPr kumimoji="1" sz="3600" b="1">
          <a:solidFill>
            <a:srgbClr val="99CCFF"/>
          </a:solidFill>
          <a:latin typeface="Lucida Sans Unicode" pitchFamily="34" charset="0"/>
          <a:ea typeface="新細明體" pitchFamily="16" charset="-120"/>
        </a:defRPr>
      </a:lvl6pPr>
      <a:lvl7pPr marL="914400" algn="l" rtl="0" fontAlgn="base">
        <a:spcBef>
          <a:spcPct val="0"/>
        </a:spcBef>
        <a:spcAft>
          <a:spcPct val="0"/>
        </a:spcAft>
        <a:defRPr kumimoji="1" sz="3600" b="1">
          <a:solidFill>
            <a:srgbClr val="99CCFF"/>
          </a:solidFill>
          <a:latin typeface="Lucida Sans Unicode" pitchFamily="34" charset="0"/>
          <a:ea typeface="新細明體" pitchFamily="16" charset="-120"/>
        </a:defRPr>
      </a:lvl7pPr>
      <a:lvl8pPr marL="1371600" algn="l" rtl="0" fontAlgn="base">
        <a:spcBef>
          <a:spcPct val="0"/>
        </a:spcBef>
        <a:spcAft>
          <a:spcPct val="0"/>
        </a:spcAft>
        <a:defRPr kumimoji="1" sz="3600" b="1">
          <a:solidFill>
            <a:srgbClr val="99CCFF"/>
          </a:solidFill>
          <a:latin typeface="Lucida Sans Unicode" pitchFamily="34" charset="0"/>
          <a:ea typeface="新細明體" pitchFamily="16" charset="-120"/>
        </a:defRPr>
      </a:lvl8pPr>
      <a:lvl9pPr marL="1828800" algn="l" rtl="0" fontAlgn="base">
        <a:spcBef>
          <a:spcPct val="0"/>
        </a:spcBef>
        <a:spcAft>
          <a:spcPct val="0"/>
        </a:spcAft>
        <a:defRPr kumimoji="1" sz="3600" b="1">
          <a:solidFill>
            <a:srgbClr val="99CCFF"/>
          </a:solidFill>
          <a:latin typeface="Lucida Sans Unicode" pitchFamily="34" charset="0"/>
          <a:ea typeface="新細明體" pitchFamily="16" charset="-120"/>
        </a:defRPr>
      </a:lvl9pPr>
    </p:titleStyle>
    <p:bodyStyle>
      <a:lvl1pPr marL="342900" indent="-342900" algn="l" rtl="0" fontAlgn="base">
        <a:spcBef>
          <a:spcPct val="20000"/>
        </a:spcBef>
        <a:spcAft>
          <a:spcPct val="0"/>
        </a:spcAft>
        <a:buChar char="•"/>
        <a:defRPr kumimoji="1" sz="3200">
          <a:solidFill>
            <a:schemeClr val="bg1"/>
          </a:solidFill>
          <a:latin typeface="+mn-lt"/>
          <a:ea typeface="+mn-ea"/>
          <a:cs typeface="+mn-cs"/>
        </a:defRPr>
      </a:lvl1pPr>
      <a:lvl2pPr marL="742950" indent="-285750" algn="l" rtl="0" fontAlgn="base">
        <a:spcBef>
          <a:spcPct val="20000"/>
        </a:spcBef>
        <a:spcAft>
          <a:spcPct val="0"/>
        </a:spcAft>
        <a:buChar char="–"/>
        <a:defRPr kumimoji="1" sz="2800">
          <a:solidFill>
            <a:schemeClr val="bg1"/>
          </a:solidFill>
          <a:latin typeface="+mn-lt"/>
          <a:ea typeface="+mn-ea"/>
        </a:defRPr>
      </a:lvl2pPr>
      <a:lvl3pPr marL="1143000" indent="-228600" algn="l" rtl="0" fontAlgn="base">
        <a:spcBef>
          <a:spcPct val="20000"/>
        </a:spcBef>
        <a:spcAft>
          <a:spcPct val="0"/>
        </a:spcAft>
        <a:buChar char="•"/>
        <a:defRPr kumimoji="1" sz="2400">
          <a:solidFill>
            <a:schemeClr val="bg1"/>
          </a:solidFill>
          <a:latin typeface="+mn-lt"/>
          <a:ea typeface="+mn-ea"/>
        </a:defRPr>
      </a:lvl3pPr>
      <a:lvl4pPr marL="1600200" indent="-228600" algn="l" rtl="0" fontAlgn="base">
        <a:spcBef>
          <a:spcPct val="20000"/>
        </a:spcBef>
        <a:spcAft>
          <a:spcPct val="0"/>
        </a:spcAft>
        <a:buChar char="–"/>
        <a:defRPr kumimoji="1" sz="2000">
          <a:solidFill>
            <a:schemeClr val="bg1"/>
          </a:solidFill>
          <a:latin typeface="+mn-lt"/>
          <a:ea typeface="+mn-ea"/>
        </a:defRPr>
      </a:lvl4pPr>
      <a:lvl5pPr marL="2057400" indent="-228600" algn="l" rtl="0" fontAlgn="base">
        <a:spcBef>
          <a:spcPct val="20000"/>
        </a:spcBef>
        <a:spcAft>
          <a:spcPct val="0"/>
        </a:spcAft>
        <a:buChar char="»"/>
        <a:defRPr kumimoji="1" sz="2000">
          <a:solidFill>
            <a:schemeClr val="bg1"/>
          </a:solidFill>
          <a:latin typeface="+mn-lt"/>
          <a:ea typeface="+mn-ea"/>
        </a:defRPr>
      </a:lvl5pPr>
      <a:lvl6pPr marL="2514600" indent="-228600" algn="l" rtl="0" fontAlgn="base">
        <a:spcBef>
          <a:spcPct val="20000"/>
        </a:spcBef>
        <a:spcAft>
          <a:spcPct val="0"/>
        </a:spcAft>
        <a:buChar char="»"/>
        <a:defRPr kumimoji="1" sz="2000">
          <a:solidFill>
            <a:schemeClr val="bg1"/>
          </a:solidFill>
          <a:latin typeface="+mn-lt"/>
          <a:ea typeface="+mn-ea"/>
        </a:defRPr>
      </a:lvl6pPr>
      <a:lvl7pPr marL="2971800" indent="-228600" algn="l" rtl="0" fontAlgn="base">
        <a:spcBef>
          <a:spcPct val="20000"/>
        </a:spcBef>
        <a:spcAft>
          <a:spcPct val="0"/>
        </a:spcAft>
        <a:buChar char="»"/>
        <a:defRPr kumimoji="1" sz="2000">
          <a:solidFill>
            <a:schemeClr val="bg1"/>
          </a:solidFill>
          <a:latin typeface="+mn-lt"/>
          <a:ea typeface="+mn-ea"/>
        </a:defRPr>
      </a:lvl7pPr>
      <a:lvl8pPr marL="3429000" indent="-228600" algn="l" rtl="0" fontAlgn="base">
        <a:spcBef>
          <a:spcPct val="20000"/>
        </a:spcBef>
        <a:spcAft>
          <a:spcPct val="0"/>
        </a:spcAft>
        <a:buChar char="»"/>
        <a:defRPr kumimoji="1" sz="2000">
          <a:solidFill>
            <a:schemeClr val="bg1"/>
          </a:solidFill>
          <a:latin typeface="+mn-lt"/>
          <a:ea typeface="+mn-ea"/>
        </a:defRPr>
      </a:lvl8pPr>
      <a:lvl9pPr marL="3886200" indent="-228600" algn="l" rtl="0" fontAlgn="base">
        <a:spcBef>
          <a:spcPct val="20000"/>
        </a:spcBef>
        <a:spcAft>
          <a:spcPct val="0"/>
        </a:spcAft>
        <a:buChar char="»"/>
        <a:defRPr kumimoji="1" sz="2000">
          <a:solidFill>
            <a:schemeClr val="bg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linux.com.hk/man/showman.cgi?manpath=/man/man1/uname.1.in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hyperlink" Target="http://www.gnu.org/software/gdb/documentatio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inux.com.hk/man/showman.cgi?manpath=/man/man1/pwd.1.inc"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556792"/>
            <a:ext cx="7772400" cy="1470025"/>
          </a:xfrm>
        </p:spPr>
        <p:txBody>
          <a:bodyPr>
            <a:normAutofit/>
          </a:bodyPr>
          <a:lstStyle/>
          <a:p>
            <a:pPr algn="ctr"/>
            <a:r>
              <a:rPr lang="en-US" dirty="0" smtClean="0"/>
              <a:t>Basic Linux Programming</a:t>
            </a:r>
            <a:endParaRPr lang="en-US" dirty="0"/>
          </a:p>
        </p:txBody>
      </p:sp>
      <p:sp>
        <p:nvSpPr>
          <p:cNvPr id="6" name="Subtitle 5"/>
          <p:cNvSpPr>
            <a:spLocks noGrp="1"/>
          </p:cNvSpPr>
          <p:nvPr>
            <p:ph type="subTitle" idx="1"/>
          </p:nvPr>
        </p:nvSpPr>
        <p:spPr>
          <a:xfrm>
            <a:off x="1371600" y="3312567"/>
            <a:ext cx="6400800" cy="1752600"/>
          </a:xfrm>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FA6192-F052-4C8F-A9AE-DD91E51B9573}" type="slidenum">
              <a:rPr lang="en-US" altLang="zh-TW"/>
              <a:pPr/>
              <a:t>10</a:t>
            </a:fld>
            <a:endParaRPr lang="en-US" altLang="zh-TW"/>
          </a:p>
        </p:txBody>
      </p:sp>
      <p:sp>
        <p:nvSpPr>
          <p:cNvPr id="227330" name="Rectangle 2"/>
          <p:cNvSpPr>
            <a:spLocks noGrp="1" noChangeArrowheads="1"/>
          </p:cNvSpPr>
          <p:nvPr>
            <p:ph type="title"/>
          </p:nvPr>
        </p:nvSpPr>
        <p:spPr/>
        <p:txBody>
          <a:bodyPr/>
          <a:lstStyle/>
          <a:p>
            <a:r>
              <a:rPr lang="en-US" dirty="0" smtClean="0"/>
              <a:t>Working with Files</a:t>
            </a:r>
            <a:br>
              <a:rPr lang="en-US" dirty="0" smtClean="0"/>
            </a:br>
            <a:r>
              <a:rPr lang="en-US" altLang="zh-TW" sz="2800" dirty="0" smtClean="0"/>
              <a:t> The Standard I/O Library</a:t>
            </a:r>
            <a:endParaRPr lang="en-US" altLang="zh-TW" sz="2800" dirty="0"/>
          </a:p>
        </p:txBody>
      </p:sp>
      <p:sp>
        <p:nvSpPr>
          <p:cNvPr id="5" name="Content Placeholder 4"/>
          <p:cNvSpPr>
            <a:spLocks noGrp="1"/>
          </p:cNvSpPr>
          <p:nvPr>
            <p:ph idx="1"/>
          </p:nvPr>
        </p:nvSpPr>
        <p:spPr/>
        <p:txBody>
          <a:bodyPr/>
          <a:lstStyle/>
          <a:p>
            <a:r>
              <a:rPr lang="en-US" dirty="0" smtClean="0"/>
              <a:t>Defined in the header file </a:t>
            </a:r>
            <a:r>
              <a:rPr lang="en-US" dirty="0" err="1" smtClean="0"/>
              <a:t>stdio.h</a:t>
            </a:r>
            <a:r>
              <a:rPr lang="en-US" dirty="0" smtClean="0"/>
              <a:t>, </a:t>
            </a:r>
          </a:p>
          <a:p>
            <a:r>
              <a:rPr lang="en-US" dirty="0" smtClean="0"/>
              <a:t>Provide a </a:t>
            </a:r>
            <a:r>
              <a:rPr lang="en-US" b="1" i="1" dirty="0" smtClean="0"/>
              <a:t>versatile interface</a:t>
            </a:r>
            <a:r>
              <a:rPr lang="en-US" dirty="0" smtClean="0"/>
              <a:t> (sophisticated functions for formatting output &amp; scanning input) to low−level I/O system calls</a:t>
            </a:r>
          </a:p>
          <a:p>
            <a:r>
              <a:rPr lang="en-US" dirty="0" smtClean="0"/>
              <a:t>You use this library in the same way that you use low−level file descriptors</a:t>
            </a:r>
          </a:p>
          <a:p>
            <a:r>
              <a:rPr lang="en-US" dirty="0" smtClean="0"/>
              <a:t>Three file streams are automatically opened when a program is started: </a:t>
            </a:r>
            <a:r>
              <a:rPr lang="en-US" dirty="0" err="1" smtClean="0"/>
              <a:t>stdin</a:t>
            </a:r>
            <a:r>
              <a:rPr lang="en-US" dirty="0" smtClean="0"/>
              <a:t>, </a:t>
            </a:r>
            <a:r>
              <a:rPr lang="en-US" dirty="0" err="1" smtClean="0"/>
              <a:t>stdout</a:t>
            </a:r>
            <a:r>
              <a:rPr lang="en-US" dirty="0" smtClean="0"/>
              <a:t> and </a:t>
            </a:r>
            <a:r>
              <a:rPr lang="en-US" dirty="0" err="1" smtClean="0"/>
              <a:t>stderr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FA6192-F052-4C8F-A9AE-DD91E51B9573}" type="slidenum">
              <a:rPr lang="en-US" altLang="zh-TW"/>
              <a:pPr/>
              <a:t>11</a:t>
            </a:fld>
            <a:endParaRPr lang="en-US" altLang="zh-TW"/>
          </a:p>
        </p:txBody>
      </p:sp>
      <p:sp>
        <p:nvSpPr>
          <p:cNvPr id="227330" name="Rectangle 2"/>
          <p:cNvSpPr>
            <a:spLocks noGrp="1" noChangeArrowheads="1"/>
          </p:cNvSpPr>
          <p:nvPr>
            <p:ph type="title"/>
          </p:nvPr>
        </p:nvSpPr>
        <p:spPr/>
        <p:txBody>
          <a:bodyPr/>
          <a:lstStyle/>
          <a:p>
            <a:r>
              <a:rPr lang="en-US" dirty="0" smtClean="0"/>
              <a:t>Working with Files</a:t>
            </a:r>
            <a:br>
              <a:rPr lang="en-US" dirty="0" smtClean="0"/>
            </a:br>
            <a:r>
              <a:rPr lang="en-US" altLang="zh-TW" sz="2800" dirty="0" smtClean="0"/>
              <a:t> The Standard I/O Library: Functions 1/2</a:t>
            </a:r>
            <a:endParaRPr lang="en-US" altLang="zh-TW" sz="2800" dirty="0"/>
          </a:p>
        </p:txBody>
      </p:sp>
      <p:sp>
        <p:nvSpPr>
          <p:cNvPr id="5" name="Content Placeholder 4"/>
          <p:cNvSpPr>
            <a:spLocks noGrp="1"/>
          </p:cNvSpPr>
          <p:nvPr>
            <p:ph idx="1"/>
          </p:nvPr>
        </p:nvSpPr>
        <p:spPr/>
        <p:txBody>
          <a:bodyPr/>
          <a:lstStyle/>
          <a:p>
            <a:pPr algn="just"/>
            <a:r>
              <a:rPr lang="en-US" sz="2600" dirty="0" err="1" smtClean="0"/>
              <a:t>fopen</a:t>
            </a:r>
            <a:r>
              <a:rPr lang="en-US" sz="2600" dirty="0" smtClean="0"/>
              <a:t>, </a:t>
            </a:r>
            <a:r>
              <a:rPr lang="en-US" sz="2600" dirty="0" err="1" smtClean="0"/>
              <a:t>fclose</a:t>
            </a:r>
            <a:r>
              <a:rPr lang="en-US" sz="2600" dirty="0" smtClean="0"/>
              <a:t>: open the file, close the specified stream-causing any unwritten data to be written.</a:t>
            </a:r>
          </a:p>
          <a:p>
            <a:pPr algn="just"/>
            <a:r>
              <a:rPr lang="en-US" sz="2600" dirty="0" err="1" smtClean="0"/>
              <a:t>fread</a:t>
            </a:r>
            <a:r>
              <a:rPr lang="en-US" sz="2600" dirty="0" smtClean="0"/>
              <a:t>, </a:t>
            </a:r>
            <a:r>
              <a:rPr lang="en-US" sz="2600" dirty="0" err="1" smtClean="0"/>
              <a:t>fwrite</a:t>
            </a:r>
            <a:r>
              <a:rPr lang="en-US" sz="2600" dirty="0" smtClean="0"/>
              <a:t>: read data from/write data to a file stream. Not recommend for use with structured data.</a:t>
            </a:r>
          </a:p>
          <a:p>
            <a:pPr algn="just"/>
            <a:r>
              <a:rPr lang="en-US" sz="2600" dirty="0" err="1" smtClean="0"/>
              <a:t>fflush</a:t>
            </a:r>
            <a:r>
              <a:rPr lang="en-US" sz="2600" dirty="0" smtClean="0"/>
              <a:t>: causes all outstanding data on a file stream to be written immediately.</a:t>
            </a:r>
          </a:p>
          <a:p>
            <a:pPr algn="just"/>
            <a:r>
              <a:rPr lang="en-US" sz="2600" dirty="0" err="1" smtClean="0"/>
              <a:t>fseek</a:t>
            </a:r>
            <a:r>
              <a:rPr lang="en-US" sz="2600" dirty="0" smtClean="0"/>
              <a:t>: sets the position in the stream </a:t>
            </a:r>
            <a:r>
              <a:rPr lang="en-US" sz="2600" dirty="0" smtClean="0"/>
              <a:t>for the </a:t>
            </a:r>
            <a:r>
              <a:rPr lang="en-US" sz="2600" dirty="0" smtClean="0"/>
              <a:t>next read or write on that stream</a:t>
            </a:r>
          </a:p>
          <a:p>
            <a:pPr algn="just"/>
            <a:r>
              <a:rPr lang="en-US" sz="2600" dirty="0" err="1" smtClean="0"/>
              <a:t>fgetc</a:t>
            </a:r>
            <a:r>
              <a:rPr lang="en-US" sz="2600" dirty="0" smtClean="0"/>
              <a:t>, </a:t>
            </a:r>
            <a:r>
              <a:rPr lang="en-US" sz="2600" dirty="0" err="1" smtClean="0"/>
              <a:t>getc</a:t>
            </a:r>
            <a:r>
              <a:rPr lang="en-US" sz="2600" dirty="0" smtClean="0"/>
              <a:t>: returns the next character, from a file stream</a:t>
            </a:r>
          </a:p>
          <a:p>
            <a:pPr algn="just"/>
            <a:r>
              <a:rPr lang="en-US" sz="2600" dirty="0" err="1" smtClean="0"/>
              <a:t>getchar</a:t>
            </a:r>
            <a:r>
              <a:rPr lang="en-US" sz="2600" dirty="0" smtClean="0"/>
              <a:t>: </a:t>
            </a:r>
            <a:r>
              <a:rPr lang="en-US" sz="2600" dirty="0" err="1" smtClean="0"/>
              <a:t>eads</a:t>
            </a:r>
            <a:r>
              <a:rPr lang="en-US" sz="2600" dirty="0" smtClean="0"/>
              <a:t> the next character from the standard input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FA6192-F052-4C8F-A9AE-DD91E51B9573}" type="slidenum">
              <a:rPr lang="en-US" altLang="zh-TW"/>
              <a:pPr/>
              <a:t>12</a:t>
            </a:fld>
            <a:endParaRPr lang="en-US" altLang="zh-TW"/>
          </a:p>
        </p:txBody>
      </p:sp>
      <p:sp>
        <p:nvSpPr>
          <p:cNvPr id="227330" name="Rectangle 2"/>
          <p:cNvSpPr>
            <a:spLocks noGrp="1" noChangeArrowheads="1"/>
          </p:cNvSpPr>
          <p:nvPr>
            <p:ph type="title"/>
          </p:nvPr>
        </p:nvSpPr>
        <p:spPr/>
        <p:txBody>
          <a:bodyPr/>
          <a:lstStyle/>
          <a:p>
            <a:r>
              <a:rPr lang="en-US" dirty="0" smtClean="0"/>
              <a:t>Working with Files</a:t>
            </a:r>
            <a:br>
              <a:rPr lang="en-US" dirty="0" smtClean="0"/>
            </a:br>
            <a:r>
              <a:rPr lang="en-US" altLang="zh-TW" sz="2800" dirty="0" smtClean="0"/>
              <a:t> The Standard I/O Library: Functions 2/2</a:t>
            </a:r>
            <a:endParaRPr lang="en-US" altLang="zh-TW" sz="2800" dirty="0"/>
          </a:p>
        </p:txBody>
      </p:sp>
      <p:sp>
        <p:nvSpPr>
          <p:cNvPr id="5" name="Content Placeholder 4"/>
          <p:cNvSpPr>
            <a:spLocks noGrp="1"/>
          </p:cNvSpPr>
          <p:nvPr>
            <p:ph idx="1"/>
          </p:nvPr>
        </p:nvSpPr>
        <p:spPr>
          <a:xfrm>
            <a:off x="457200" y="1219200"/>
            <a:ext cx="8229600" cy="5306144"/>
          </a:xfrm>
        </p:spPr>
        <p:txBody>
          <a:bodyPr/>
          <a:lstStyle/>
          <a:p>
            <a:pPr algn="just"/>
            <a:r>
              <a:rPr lang="en-US" sz="2600" dirty="0" err="1" smtClean="0"/>
              <a:t>fputc</a:t>
            </a:r>
            <a:r>
              <a:rPr lang="en-US" sz="2600" dirty="0" smtClean="0"/>
              <a:t>, </a:t>
            </a:r>
            <a:r>
              <a:rPr lang="en-US" sz="2600" dirty="0" err="1" smtClean="0"/>
              <a:t>putc</a:t>
            </a:r>
            <a:r>
              <a:rPr lang="en-US" sz="2600" dirty="0" smtClean="0"/>
              <a:t>: writes a character to an output file stream</a:t>
            </a:r>
          </a:p>
          <a:p>
            <a:pPr algn="just"/>
            <a:r>
              <a:rPr lang="en-US" sz="2600" dirty="0" err="1" smtClean="0"/>
              <a:t>putchar</a:t>
            </a:r>
            <a:r>
              <a:rPr lang="en-US" sz="2600" dirty="0" smtClean="0"/>
              <a:t>: writing a single character to the standard output</a:t>
            </a:r>
          </a:p>
          <a:p>
            <a:pPr algn="just"/>
            <a:r>
              <a:rPr lang="en-US" sz="2600" dirty="0" err="1" smtClean="0"/>
              <a:t>fgets</a:t>
            </a:r>
            <a:r>
              <a:rPr lang="en-US" sz="2600" dirty="0" smtClean="0"/>
              <a:t>, gets: reads a string from an input file stream, </a:t>
            </a:r>
            <a:r>
              <a:rPr lang="en-US" sz="2600" dirty="0" err="1" smtClean="0"/>
              <a:t>stdin</a:t>
            </a:r>
            <a:endParaRPr lang="en-US" sz="2600" dirty="0" smtClean="0"/>
          </a:p>
          <a:p>
            <a:pPr algn="just"/>
            <a:r>
              <a:rPr lang="en-US" sz="2600" dirty="0" smtClean="0"/>
              <a:t>Formatted Input &amp; Output</a:t>
            </a:r>
          </a:p>
          <a:p>
            <a:pPr lvl="1" algn="just"/>
            <a:r>
              <a:rPr lang="en-US" sz="2200" dirty="0" err="1" smtClean="0"/>
              <a:t>printf</a:t>
            </a:r>
            <a:r>
              <a:rPr lang="en-US" sz="2200" dirty="0" smtClean="0"/>
              <a:t>: produces its formatted output on the </a:t>
            </a:r>
            <a:r>
              <a:rPr lang="en-US" sz="2200" dirty="0" err="1" smtClean="0"/>
              <a:t>stdout</a:t>
            </a:r>
            <a:endParaRPr lang="en-US" sz="2200" dirty="0" smtClean="0"/>
          </a:p>
          <a:p>
            <a:pPr lvl="1" algn="just"/>
            <a:r>
              <a:rPr lang="en-US" sz="2200" dirty="0" err="1" smtClean="0"/>
              <a:t>fprintf</a:t>
            </a:r>
            <a:r>
              <a:rPr lang="en-US" sz="2200" dirty="0" smtClean="0"/>
              <a:t>: produces its formatted output on a specified stream</a:t>
            </a:r>
          </a:p>
          <a:p>
            <a:pPr lvl="1" algn="just"/>
            <a:r>
              <a:rPr lang="en-US" sz="2200" dirty="0" err="1" smtClean="0"/>
              <a:t>sprintf</a:t>
            </a:r>
            <a:r>
              <a:rPr lang="en-US" sz="2200" dirty="0" smtClean="0"/>
              <a:t>: writes its formatted output and a terminating null character into the string s passed as a parameter</a:t>
            </a:r>
          </a:p>
          <a:p>
            <a:pPr lvl="1" algn="just"/>
            <a:r>
              <a:rPr lang="en-US" sz="2200" dirty="0" err="1" smtClean="0"/>
              <a:t>scanf</a:t>
            </a:r>
            <a:r>
              <a:rPr lang="en-US" sz="2200" dirty="0" smtClean="0"/>
              <a:t>, </a:t>
            </a:r>
            <a:r>
              <a:rPr lang="en-US" sz="2200" dirty="0" err="1" smtClean="0"/>
              <a:t>fscanf</a:t>
            </a:r>
            <a:r>
              <a:rPr lang="en-US" sz="2200" dirty="0" smtClean="0"/>
              <a:t> and </a:t>
            </a:r>
            <a:r>
              <a:rPr lang="en-US" sz="2200" dirty="0" err="1" smtClean="0"/>
              <a:t>sscanf</a:t>
            </a:r>
            <a:r>
              <a:rPr lang="en-US" sz="2200" dirty="0" smtClean="0"/>
              <a:t>:</a:t>
            </a:r>
          </a:p>
          <a:p>
            <a:pPr lvl="2" algn="just"/>
            <a:r>
              <a:rPr lang="en-US" sz="1800" dirty="0" smtClean="0"/>
              <a:t>Work in a similar way to the </a:t>
            </a:r>
            <a:r>
              <a:rPr lang="en-US" sz="1800" dirty="0" err="1" smtClean="0"/>
              <a:t>printf</a:t>
            </a:r>
            <a:r>
              <a:rPr lang="en-US" sz="1800" dirty="0" smtClean="0"/>
              <a:t> group, except that they read items from a stream and place values into variables at the addresses they're passed as pointer parameter</a:t>
            </a:r>
          </a:p>
          <a:p>
            <a:pPr lvl="2" algn="just"/>
            <a:r>
              <a:rPr lang="en-US" sz="1800" dirty="0" smtClean="0"/>
              <a:t>Use a format string to control the input conversion in the same way and many of the conversion </a:t>
            </a:r>
            <a:r>
              <a:rPr lang="en-US" sz="1800" dirty="0" err="1" smtClean="0"/>
              <a:t>specifiers</a:t>
            </a:r>
            <a:r>
              <a:rPr lang="en-US" sz="1800" dirty="0" smtClean="0"/>
              <a:t> are the </a:t>
            </a:r>
            <a:r>
              <a:rPr lang="en-US" sz="1800" dirty="0" err="1" smtClean="0"/>
              <a:t>sam</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FA6192-F052-4C8F-A9AE-DD91E51B9573}" type="slidenum">
              <a:rPr lang="en-US" altLang="zh-TW"/>
              <a:pPr/>
              <a:t>13</a:t>
            </a:fld>
            <a:endParaRPr lang="en-US" altLang="zh-TW"/>
          </a:p>
        </p:txBody>
      </p:sp>
      <p:sp>
        <p:nvSpPr>
          <p:cNvPr id="227330" name="Rectangle 2"/>
          <p:cNvSpPr>
            <a:spLocks noGrp="1" noChangeArrowheads="1"/>
          </p:cNvSpPr>
          <p:nvPr>
            <p:ph type="title"/>
          </p:nvPr>
        </p:nvSpPr>
        <p:spPr/>
        <p:txBody>
          <a:bodyPr/>
          <a:lstStyle/>
          <a:p>
            <a:r>
              <a:rPr lang="en-US" dirty="0" smtClean="0"/>
              <a:t>Working with Files</a:t>
            </a:r>
            <a:br>
              <a:rPr lang="en-US" dirty="0" smtClean="0"/>
            </a:br>
            <a:r>
              <a:rPr lang="en-US" altLang="zh-TW" sz="2800" dirty="0" smtClean="0"/>
              <a:t> The Standard I/O Library: Example</a:t>
            </a:r>
            <a:endParaRPr lang="en-US" altLang="zh-TW" sz="2800" dirty="0"/>
          </a:p>
        </p:txBody>
      </p:sp>
      <p:sp>
        <p:nvSpPr>
          <p:cNvPr id="5" name="Content Placeholder 4"/>
          <p:cNvSpPr>
            <a:spLocks noGrp="1"/>
          </p:cNvSpPr>
          <p:nvPr>
            <p:ph idx="1"/>
          </p:nvPr>
        </p:nvSpPr>
        <p:spPr>
          <a:xfrm>
            <a:off x="457200" y="1219200"/>
            <a:ext cx="8229600" cy="5306144"/>
          </a:xfrm>
        </p:spPr>
        <p:txBody>
          <a:bodyPr/>
          <a:lstStyle/>
          <a:p>
            <a:pPr algn="just">
              <a:buNone/>
            </a:pPr>
            <a:r>
              <a:rPr lang="en-US" sz="2400" dirty="0" smtClean="0"/>
              <a:t>#include &lt;</a:t>
            </a:r>
            <a:r>
              <a:rPr lang="en-US" sz="2400" dirty="0" err="1" smtClean="0"/>
              <a:t>stdio.h</a:t>
            </a:r>
            <a:r>
              <a:rPr lang="en-US" sz="2400" dirty="0" smtClean="0"/>
              <a:t>&gt;</a:t>
            </a:r>
          </a:p>
          <a:p>
            <a:pPr algn="just">
              <a:buNone/>
            </a:pPr>
            <a:r>
              <a:rPr lang="en-US" sz="2400" dirty="0" smtClean="0"/>
              <a:t>#include &lt;</a:t>
            </a:r>
            <a:r>
              <a:rPr lang="en-US" sz="2400" dirty="0" err="1" smtClean="0"/>
              <a:t>stdlib.h</a:t>
            </a:r>
            <a:r>
              <a:rPr lang="en-US" sz="2400" dirty="0" smtClean="0"/>
              <a:t>&gt;</a:t>
            </a:r>
          </a:p>
          <a:p>
            <a:pPr algn="just">
              <a:buNone/>
            </a:pPr>
            <a:r>
              <a:rPr lang="en-US" sz="2400" dirty="0" err="1" smtClean="0"/>
              <a:t>int</a:t>
            </a:r>
            <a:r>
              <a:rPr lang="en-US" sz="2400" dirty="0" smtClean="0"/>
              <a:t> main() {</a:t>
            </a:r>
          </a:p>
          <a:p>
            <a:pPr algn="just">
              <a:buNone/>
            </a:pPr>
            <a:r>
              <a:rPr lang="en-US" sz="2400" dirty="0" smtClean="0"/>
              <a:t>    </a:t>
            </a:r>
            <a:r>
              <a:rPr lang="en-US" sz="2400" dirty="0" err="1" smtClean="0"/>
              <a:t>int</a:t>
            </a:r>
            <a:r>
              <a:rPr lang="en-US" sz="2400" dirty="0" smtClean="0"/>
              <a:t> c;</a:t>
            </a:r>
          </a:p>
          <a:p>
            <a:pPr algn="just">
              <a:buNone/>
            </a:pPr>
            <a:r>
              <a:rPr lang="en-US" sz="2400" dirty="0" smtClean="0"/>
              <a:t>    FILE *in, *out;</a:t>
            </a:r>
          </a:p>
          <a:p>
            <a:pPr algn="just">
              <a:buNone/>
            </a:pPr>
            <a:r>
              <a:rPr lang="en-US" sz="2400" dirty="0" smtClean="0"/>
              <a:t>    in = </a:t>
            </a:r>
            <a:r>
              <a:rPr lang="en-US" sz="2400" dirty="0" err="1" smtClean="0"/>
              <a:t>fopen</a:t>
            </a:r>
            <a:r>
              <a:rPr lang="en-US" sz="2400" dirty="0" smtClean="0"/>
              <a:t>("</a:t>
            </a:r>
            <a:r>
              <a:rPr lang="en-US" sz="2400" dirty="0" err="1" smtClean="0"/>
              <a:t>file.in","r</a:t>
            </a:r>
            <a:r>
              <a:rPr lang="en-US" sz="2400" dirty="0" smtClean="0"/>
              <a:t>");</a:t>
            </a:r>
          </a:p>
          <a:p>
            <a:pPr algn="just">
              <a:buNone/>
            </a:pPr>
            <a:r>
              <a:rPr lang="en-US" sz="2400" dirty="0" smtClean="0"/>
              <a:t>    out = </a:t>
            </a:r>
            <a:r>
              <a:rPr lang="en-US" sz="2400" dirty="0" err="1" smtClean="0"/>
              <a:t>fopen</a:t>
            </a:r>
            <a:r>
              <a:rPr lang="en-US" sz="2400" dirty="0" smtClean="0"/>
              <a:t>("</a:t>
            </a:r>
            <a:r>
              <a:rPr lang="en-US" sz="2400" dirty="0" err="1" smtClean="0"/>
              <a:t>file.out","w</a:t>
            </a:r>
            <a:r>
              <a:rPr lang="en-US" sz="2400" dirty="0" smtClean="0"/>
              <a:t>");</a:t>
            </a:r>
          </a:p>
          <a:p>
            <a:pPr algn="just">
              <a:buNone/>
            </a:pPr>
            <a:r>
              <a:rPr lang="en-US" sz="2400" dirty="0" smtClean="0"/>
              <a:t>    while((c = </a:t>
            </a:r>
            <a:r>
              <a:rPr lang="en-US" sz="2400" dirty="0" err="1" smtClean="0"/>
              <a:t>fgetc</a:t>
            </a:r>
            <a:r>
              <a:rPr lang="en-US" sz="2400" dirty="0" smtClean="0"/>
              <a:t>(in)) != EOF)</a:t>
            </a:r>
          </a:p>
          <a:p>
            <a:pPr algn="just">
              <a:buNone/>
            </a:pPr>
            <a:r>
              <a:rPr lang="en-US" sz="2400" dirty="0" smtClean="0"/>
              <a:t>        </a:t>
            </a:r>
            <a:r>
              <a:rPr lang="en-US" sz="2400" dirty="0" err="1" smtClean="0"/>
              <a:t>fputc</a:t>
            </a:r>
            <a:r>
              <a:rPr lang="en-US" sz="2400" dirty="0" smtClean="0"/>
              <a:t>(</a:t>
            </a:r>
            <a:r>
              <a:rPr lang="en-US" sz="2400" dirty="0" err="1" smtClean="0"/>
              <a:t>c,out</a:t>
            </a:r>
            <a:r>
              <a:rPr lang="en-US" sz="2400" dirty="0" smtClean="0"/>
              <a:t>);</a:t>
            </a:r>
          </a:p>
          <a:p>
            <a:pPr algn="just">
              <a:buNone/>
            </a:pPr>
            <a:r>
              <a:rPr lang="en-US" sz="2400" dirty="0" smtClean="0"/>
              <a:t>    exit(0);</a:t>
            </a:r>
          </a:p>
          <a:p>
            <a:pPr algn="just">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FA6192-F052-4C8F-A9AE-DD91E51B9573}" type="slidenum">
              <a:rPr lang="en-US" altLang="zh-TW"/>
              <a:pPr/>
              <a:t>14</a:t>
            </a:fld>
            <a:endParaRPr lang="en-US" altLang="zh-TW"/>
          </a:p>
        </p:txBody>
      </p:sp>
      <p:sp>
        <p:nvSpPr>
          <p:cNvPr id="227330" name="Rectangle 2"/>
          <p:cNvSpPr>
            <a:spLocks noGrp="1" noChangeArrowheads="1"/>
          </p:cNvSpPr>
          <p:nvPr>
            <p:ph type="title"/>
          </p:nvPr>
        </p:nvSpPr>
        <p:spPr/>
        <p:txBody>
          <a:bodyPr/>
          <a:lstStyle/>
          <a:p>
            <a:r>
              <a:rPr lang="en-US" dirty="0" smtClean="0"/>
              <a:t>Working with Files</a:t>
            </a:r>
            <a:br>
              <a:rPr lang="en-US" dirty="0" smtClean="0"/>
            </a:br>
            <a:r>
              <a:rPr lang="en-US" altLang="zh-TW" sz="2800" dirty="0" smtClean="0"/>
              <a:t>Stream Errors</a:t>
            </a:r>
            <a:endParaRPr lang="en-US" altLang="zh-TW" sz="2800" dirty="0"/>
          </a:p>
        </p:txBody>
      </p:sp>
      <p:sp>
        <p:nvSpPr>
          <p:cNvPr id="5" name="Content Placeholder 4"/>
          <p:cNvSpPr>
            <a:spLocks noGrp="1"/>
          </p:cNvSpPr>
          <p:nvPr>
            <p:ph idx="1"/>
          </p:nvPr>
        </p:nvSpPr>
        <p:spPr>
          <a:xfrm>
            <a:off x="457200" y="1219200"/>
            <a:ext cx="8229600" cy="5306144"/>
          </a:xfrm>
        </p:spPr>
        <p:txBody>
          <a:bodyPr/>
          <a:lstStyle/>
          <a:p>
            <a:pPr algn="just"/>
            <a:r>
              <a:rPr lang="en-US" sz="2200" dirty="0" smtClean="0"/>
              <a:t>To indicate an error, many of the </a:t>
            </a:r>
            <a:r>
              <a:rPr lang="en-US" sz="2200" dirty="0" err="1" smtClean="0"/>
              <a:t>stdio</a:t>
            </a:r>
            <a:r>
              <a:rPr lang="en-US" sz="2200" dirty="0" smtClean="0"/>
              <a:t> library functions return out of range values.</a:t>
            </a:r>
          </a:p>
          <a:p>
            <a:pPr algn="just"/>
            <a:r>
              <a:rPr lang="en-US" sz="2200" dirty="0" smtClean="0"/>
              <a:t>The error is indicated in the external variable </a:t>
            </a:r>
            <a:r>
              <a:rPr lang="en-US" sz="2200" dirty="0" err="1" smtClean="0"/>
              <a:t>errno</a:t>
            </a:r>
            <a:r>
              <a:rPr lang="en-US" sz="2200" dirty="0" smtClean="0"/>
              <a:t> (which is changed automatically by the failed functions)</a:t>
            </a:r>
          </a:p>
          <a:p>
            <a:pPr lvl="2" algn="just">
              <a:buNone/>
            </a:pPr>
            <a:r>
              <a:rPr lang="en-US" sz="2000" dirty="0" smtClean="0"/>
              <a:t>#include &lt;</a:t>
            </a:r>
            <a:r>
              <a:rPr lang="en-US" sz="2000" dirty="0" err="1" smtClean="0"/>
              <a:t>errno.h</a:t>
            </a:r>
            <a:r>
              <a:rPr lang="en-US" sz="2000" dirty="0" smtClean="0"/>
              <a:t>&gt;</a:t>
            </a:r>
          </a:p>
          <a:p>
            <a:pPr lvl="2" algn="just">
              <a:buNone/>
            </a:pPr>
            <a:r>
              <a:rPr lang="en-US" sz="2000" dirty="0" smtClean="0"/>
              <a:t>extern </a:t>
            </a:r>
            <a:r>
              <a:rPr lang="en-US" sz="2000" dirty="0" err="1" smtClean="0"/>
              <a:t>int</a:t>
            </a:r>
            <a:r>
              <a:rPr lang="en-US" sz="2000" dirty="0" smtClean="0"/>
              <a:t> </a:t>
            </a:r>
            <a:r>
              <a:rPr lang="en-US" sz="2000" dirty="0" err="1" smtClean="0"/>
              <a:t>errno</a:t>
            </a:r>
            <a:r>
              <a:rPr lang="en-US" sz="2000" dirty="0" smtClean="0"/>
              <a:t>;</a:t>
            </a:r>
          </a:p>
          <a:p>
            <a:pPr algn="just"/>
            <a:r>
              <a:rPr lang="en-US" sz="2200" dirty="0" smtClean="0"/>
              <a:t>You can also interrogate the state of a file stream to determine whether an error has occurred, or the end of file has been reached</a:t>
            </a:r>
          </a:p>
          <a:p>
            <a:pPr lvl="1" algn="just"/>
            <a:r>
              <a:rPr lang="en-US" sz="2000" dirty="0" smtClean="0"/>
              <a:t>The </a:t>
            </a:r>
            <a:r>
              <a:rPr lang="en-US" sz="2000" b="1" i="1" dirty="0" err="1" smtClean="0"/>
              <a:t>ferror</a:t>
            </a:r>
            <a:r>
              <a:rPr lang="en-US" sz="2000" dirty="0" smtClean="0"/>
              <a:t> function tests the error indicator for a stream and returns non−zero if it's set, zero otherwise</a:t>
            </a:r>
          </a:p>
          <a:p>
            <a:pPr lvl="1" algn="just"/>
            <a:r>
              <a:rPr lang="en-US" sz="2000" dirty="0" smtClean="0"/>
              <a:t>The </a:t>
            </a:r>
            <a:r>
              <a:rPr lang="en-US" sz="2000" b="1" i="1" dirty="0" err="1" smtClean="0"/>
              <a:t>feof</a:t>
            </a:r>
            <a:r>
              <a:rPr lang="en-US" sz="2000" dirty="0" smtClean="0"/>
              <a:t> function tests the end−of−file indicator within a stream and returns non−zero if it is set, zero otherwise</a:t>
            </a:r>
          </a:p>
          <a:p>
            <a:pPr lvl="1" algn="just"/>
            <a:r>
              <a:rPr lang="en-US" sz="2000" dirty="0" smtClean="0"/>
              <a:t>The </a:t>
            </a:r>
            <a:r>
              <a:rPr lang="en-US" sz="2000" b="1" i="1" dirty="0" err="1" smtClean="0"/>
              <a:t>clearerr</a:t>
            </a:r>
            <a:r>
              <a:rPr lang="en-US" sz="2000" dirty="0" smtClean="0"/>
              <a:t> function clears the end−of−file and error indicators for the stream to which stream points.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The UNIX Environment </a:t>
            </a:r>
            <a:br>
              <a:rPr lang="en-US" dirty="0" smtClean="0"/>
            </a:br>
            <a:r>
              <a:rPr lang="en-US" sz="2800" dirty="0" err="1" smtClean="0"/>
              <a:t>Environment</a:t>
            </a:r>
            <a:r>
              <a:rPr lang="en-US" sz="2800" dirty="0" smtClean="0"/>
              <a:t> Variables 1/4</a:t>
            </a:r>
          </a:p>
        </p:txBody>
      </p:sp>
      <p:sp>
        <p:nvSpPr>
          <p:cNvPr id="41987" name="Rectangle 3"/>
          <p:cNvSpPr>
            <a:spLocks noGrp="1" noChangeArrowheads="1"/>
          </p:cNvSpPr>
          <p:nvPr>
            <p:ph type="body" idx="1"/>
          </p:nvPr>
        </p:nvSpPr>
        <p:spPr>
          <a:xfrm>
            <a:off x="457200" y="1143000"/>
            <a:ext cx="8491538" cy="5105400"/>
          </a:xfrm>
        </p:spPr>
        <p:txBody>
          <a:bodyPr/>
          <a:lstStyle/>
          <a:p>
            <a:pPr marL="6350" indent="20638">
              <a:buFont typeface="Times New Roman" pitchFamily="18" charset="0"/>
              <a:buNone/>
            </a:pPr>
            <a:r>
              <a:rPr lang="en-US" dirty="0" smtClean="0"/>
              <a:t>Environment variables are global settings that control the function of the shell and other Linux programs. They are sometimes referred to global shell variables.</a:t>
            </a:r>
          </a:p>
          <a:p>
            <a:pPr>
              <a:buFont typeface="Times New Roman" pitchFamily="18" charset="0"/>
              <a:buNone/>
            </a:pPr>
            <a:endParaRPr lang="en-US" dirty="0" smtClean="0"/>
          </a:p>
          <a:p>
            <a:pPr>
              <a:buFont typeface="Times New Roman" pitchFamily="18" charset="0"/>
              <a:buNone/>
            </a:pPr>
            <a:r>
              <a:rPr lang="en-US" dirty="0" smtClean="0"/>
              <a:t>Setting:</a:t>
            </a:r>
          </a:p>
          <a:p>
            <a:pPr lvl="1">
              <a:lnSpc>
                <a:spcPct val="80000"/>
              </a:lnSpc>
              <a:buFont typeface="Times New Roman" pitchFamily="18" charset="0"/>
              <a:buNone/>
            </a:pPr>
            <a:r>
              <a:rPr lang="en-US" sz="3200" dirty="0" smtClean="0">
                <a:latin typeface="Courier New" pitchFamily="49" charset="0"/>
              </a:rPr>
              <a:t>VAR=/home/</a:t>
            </a:r>
            <a:r>
              <a:rPr lang="en-US" sz="3200" dirty="0" err="1" smtClean="0">
                <a:latin typeface="Courier New" pitchFamily="49" charset="0"/>
              </a:rPr>
              <a:t>fred</a:t>
            </a:r>
            <a:r>
              <a:rPr lang="en-US" sz="3200" dirty="0" smtClean="0">
                <a:latin typeface="Courier New" pitchFamily="49" charset="0"/>
              </a:rPr>
              <a:t>/doc</a:t>
            </a:r>
          </a:p>
          <a:p>
            <a:pPr lvl="1">
              <a:lnSpc>
                <a:spcPct val="80000"/>
              </a:lnSpc>
              <a:buFont typeface="Times New Roman" pitchFamily="18" charset="0"/>
              <a:buNone/>
            </a:pPr>
            <a:r>
              <a:rPr lang="en-US" sz="3200" dirty="0" smtClean="0">
                <a:latin typeface="Courier New" pitchFamily="49" charset="0"/>
              </a:rPr>
              <a:t>export TERM=</a:t>
            </a:r>
            <a:r>
              <a:rPr lang="en-US" sz="3200" dirty="0" err="1" smtClean="0">
                <a:latin typeface="Courier New" pitchFamily="49" charset="0"/>
              </a:rPr>
              <a:t>ansi</a:t>
            </a:r>
            <a:endParaRPr lang="en-US" sz="3200" dirty="0" smtClean="0">
              <a:latin typeface="Courier New" pitchFamily="49" charset="0"/>
            </a:endParaRPr>
          </a:p>
          <a:p>
            <a:pPr lvl="1">
              <a:lnSpc>
                <a:spcPct val="80000"/>
              </a:lnSpc>
              <a:buFont typeface="Times New Roman" pitchFamily="18" charset="0"/>
              <a:buNone/>
            </a:pPr>
            <a:r>
              <a:rPr lang="en-US" sz="3200" dirty="0" smtClean="0">
                <a:latin typeface="Courier New" pitchFamily="49" charset="0"/>
              </a:rPr>
              <a:t>SYSTEMNAME=`</a:t>
            </a:r>
            <a:r>
              <a:rPr lang="en-US" sz="3200" dirty="0" err="1" smtClean="0">
                <a:latin typeface="Courier New" pitchFamily="49" charset="0"/>
                <a:hlinkClick r:id="rId3"/>
              </a:rPr>
              <a:t>uname</a:t>
            </a:r>
            <a:r>
              <a:rPr lang="en-US" sz="3200" dirty="0" smtClean="0">
                <a:latin typeface="Courier New" pitchFamily="49" charset="0"/>
              </a:rPr>
              <a:t> -n`</a:t>
            </a:r>
          </a:p>
          <a:p>
            <a:pPr lvl="1">
              <a:lnSpc>
                <a:spcPct val="80000"/>
              </a:lnSpc>
              <a:buFont typeface="Times New Roman" pitchFamily="18" charset="0"/>
              <a:buNone/>
            </a:pPr>
            <a:endParaRPr lang="en-US" sz="3200" dirty="0" smtClean="0">
              <a:latin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The UNIX Environment </a:t>
            </a:r>
            <a:br>
              <a:rPr lang="en-US" dirty="0" smtClean="0"/>
            </a:br>
            <a:r>
              <a:rPr lang="en-US" sz="2800" dirty="0" err="1" smtClean="0"/>
              <a:t>Environment</a:t>
            </a:r>
            <a:r>
              <a:rPr lang="en-US" sz="2800" dirty="0" smtClean="0"/>
              <a:t> Variables 2/4</a:t>
            </a:r>
          </a:p>
        </p:txBody>
      </p:sp>
      <p:sp>
        <p:nvSpPr>
          <p:cNvPr id="43011" name="Rectangle 3"/>
          <p:cNvSpPr>
            <a:spLocks noGrp="1" noChangeArrowheads="1"/>
          </p:cNvSpPr>
          <p:nvPr>
            <p:ph type="body" idx="1"/>
          </p:nvPr>
        </p:nvSpPr>
        <p:spPr>
          <a:xfrm>
            <a:off x="171450" y="1219200"/>
            <a:ext cx="8972550" cy="4171950"/>
          </a:xfrm>
        </p:spPr>
        <p:txBody>
          <a:bodyPr/>
          <a:lstStyle/>
          <a:p>
            <a:pPr>
              <a:lnSpc>
                <a:spcPct val="90000"/>
              </a:lnSpc>
              <a:buFont typeface="Times New Roman" pitchFamily="18" charset="0"/>
              <a:buNone/>
            </a:pPr>
            <a:r>
              <a:rPr lang="en-US" sz="2800" dirty="0" smtClean="0"/>
              <a:t>Using Environment Variables:</a:t>
            </a:r>
          </a:p>
          <a:p>
            <a:pPr lvl="1">
              <a:lnSpc>
                <a:spcPct val="90000"/>
              </a:lnSpc>
              <a:buFont typeface="Times New Roman" pitchFamily="18" charset="0"/>
              <a:buNone/>
            </a:pPr>
            <a:r>
              <a:rPr lang="en-US" sz="2600" dirty="0" smtClean="0">
                <a:latin typeface="Courier New" pitchFamily="49" charset="0"/>
              </a:rPr>
              <a:t>echo $VAR</a:t>
            </a:r>
          </a:p>
          <a:p>
            <a:pPr lvl="1">
              <a:lnSpc>
                <a:spcPct val="90000"/>
              </a:lnSpc>
              <a:buFont typeface="Times New Roman" pitchFamily="18" charset="0"/>
              <a:buNone/>
            </a:pPr>
            <a:r>
              <a:rPr lang="en-US" sz="2600" dirty="0" err="1" smtClean="0">
                <a:latin typeface="Courier New" pitchFamily="49" charset="0"/>
              </a:rPr>
              <a:t>cd</a:t>
            </a:r>
            <a:r>
              <a:rPr lang="en-US" sz="2600" dirty="0" smtClean="0">
                <a:latin typeface="Courier New" pitchFamily="49" charset="0"/>
              </a:rPr>
              <a:t> $VAR</a:t>
            </a:r>
          </a:p>
          <a:p>
            <a:pPr lvl="1">
              <a:lnSpc>
                <a:spcPct val="90000"/>
              </a:lnSpc>
              <a:buFont typeface="Times New Roman" pitchFamily="18" charset="0"/>
              <a:buNone/>
            </a:pPr>
            <a:r>
              <a:rPr lang="en-US" sz="2600" dirty="0" err="1" smtClean="0">
                <a:latin typeface="Courier New" pitchFamily="49" charset="0"/>
              </a:rPr>
              <a:t>cd</a:t>
            </a:r>
            <a:r>
              <a:rPr lang="en-US" sz="2600" dirty="0" smtClean="0">
                <a:latin typeface="Courier New" pitchFamily="49" charset="0"/>
              </a:rPr>
              <a:t> $HOME</a:t>
            </a:r>
          </a:p>
          <a:p>
            <a:pPr lvl="1">
              <a:lnSpc>
                <a:spcPct val="90000"/>
              </a:lnSpc>
              <a:buFont typeface="Times New Roman" pitchFamily="18" charset="0"/>
              <a:buNone/>
            </a:pPr>
            <a:r>
              <a:rPr lang="en-US" sz="2600" dirty="0" smtClean="0">
                <a:latin typeface="Courier New" pitchFamily="49" charset="0"/>
              </a:rPr>
              <a:t>echo “You are running on $SYSTEMNAME”</a:t>
            </a:r>
          </a:p>
          <a:p>
            <a:pPr>
              <a:lnSpc>
                <a:spcPct val="90000"/>
              </a:lnSpc>
              <a:buFont typeface="Times New Roman" pitchFamily="18" charset="0"/>
              <a:buNone/>
            </a:pPr>
            <a:r>
              <a:rPr lang="en-US" sz="2800" dirty="0" smtClean="0"/>
              <a:t>Displaying - use the following commands:</a:t>
            </a:r>
          </a:p>
          <a:p>
            <a:pPr lvl="1">
              <a:lnSpc>
                <a:spcPct val="90000"/>
              </a:lnSpc>
              <a:buFont typeface="Times New Roman" pitchFamily="18" charset="0"/>
              <a:buNone/>
            </a:pPr>
            <a:r>
              <a:rPr lang="en-US" dirty="0" smtClean="0">
                <a:latin typeface="Courier New" pitchFamily="49" charset="0"/>
              </a:rPr>
              <a:t>set </a:t>
            </a:r>
            <a:r>
              <a:rPr lang="en-US" dirty="0" smtClean="0"/>
              <a:t>(displays local &amp; </a:t>
            </a:r>
            <a:r>
              <a:rPr lang="en-US" dirty="0" err="1" smtClean="0"/>
              <a:t>env</a:t>
            </a:r>
            <a:r>
              <a:rPr lang="en-US" dirty="0" smtClean="0"/>
              <a:t>. </a:t>
            </a:r>
            <a:r>
              <a:rPr lang="en-US" dirty="0" err="1" smtClean="0"/>
              <a:t>Vars</a:t>
            </a:r>
            <a:r>
              <a:rPr lang="en-US" dirty="0" smtClean="0"/>
              <a:t>)</a:t>
            </a:r>
            <a:endParaRPr lang="en-US" dirty="0" smtClean="0">
              <a:latin typeface="Courier New" pitchFamily="49" charset="0"/>
            </a:endParaRPr>
          </a:p>
          <a:p>
            <a:pPr lvl="1">
              <a:lnSpc>
                <a:spcPct val="90000"/>
              </a:lnSpc>
              <a:buFont typeface="Times New Roman" pitchFamily="18" charset="0"/>
              <a:buNone/>
            </a:pPr>
            <a:r>
              <a:rPr lang="en-US" dirty="0" smtClean="0">
                <a:latin typeface="Courier New" pitchFamily="49" charset="0"/>
              </a:rPr>
              <a:t>export</a:t>
            </a:r>
          </a:p>
          <a:p>
            <a:pPr>
              <a:lnSpc>
                <a:spcPct val="90000"/>
              </a:lnSpc>
              <a:buFont typeface="Times New Roman" pitchFamily="18" charset="0"/>
              <a:buNone/>
            </a:pPr>
            <a:r>
              <a:rPr lang="en-US" sz="2800" dirty="0" err="1" smtClean="0"/>
              <a:t>Vars</a:t>
            </a:r>
            <a:r>
              <a:rPr lang="en-US" sz="2800" dirty="0" smtClean="0"/>
              <a:t> can be retrieved by a script or a program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The UNIX Environment </a:t>
            </a:r>
            <a:br>
              <a:rPr lang="en-US" dirty="0" smtClean="0"/>
            </a:br>
            <a:r>
              <a:rPr lang="en-US" sz="2800" dirty="0" err="1" smtClean="0"/>
              <a:t>Environment</a:t>
            </a:r>
            <a:r>
              <a:rPr lang="en-US" sz="2800" dirty="0" smtClean="0"/>
              <a:t> Variables 3/4</a:t>
            </a:r>
            <a:endParaRPr lang="en-US" sz="2400" dirty="0" smtClean="0"/>
          </a:p>
        </p:txBody>
      </p:sp>
      <p:sp>
        <p:nvSpPr>
          <p:cNvPr id="44035" name="Rectangle 3"/>
          <p:cNvSpPr>
            <a:spLocks noGrp="1" noChangeArrowheads="1"/>
          </p:cNvSpPr>
          <p:nvPr>
            <p:ph type="body" idx="1"/>
          </p:nvPr>
        </p:nvSpPr>
        <p:spPr/>
        <p:txBody>
          <a:bodyPr/>
          <a:lstStyle/>
          <a:p>
            <a:pPr>
              <a:buFont typeface="Times New Roman" pitchFamily="18" charset="0"/>
              <a:buNone/>
            </a:pPr>
            <a:r>
              <a:rPr lang="en-US" sz="2800" b="1" dirty="0" smtClean="0"/>
              <a:t>Some Important Environment Variables</a:t>
            </a:r>
          </a:p>
          <a:p>
            <a:pPr>
              <a:buFont typeface="Times New Roman" pitchFamily="18" charset="0"/>
              <a:buNone/>
            </a:pPr>
            <a:r>
              <a:rPr lang="en-US" sz="2800" dirty="0" smtClean="0"/>
              <a:t>HOME</a:t>
            </a:r>
          </a:p>
          <a:p>
            <a:pPr lvl="1">
              <a:buFont typeface="Times New Roman" pitchFamily="18" charset="0"/>
              <a:buNone/>
            </a:pPr>
            <a:r>
              <a:rPr lang="en-US" sz="2400" dirty="0" smtClean="0"/>
              <a:t>Your home directory (often be abbreviated as “</a:t>
            </a:r>
            <a:r>
              <a:rPr lang="en-US" sz="2400" dirty="0" smtClean="0">
                <a:latin typeface="Courier New" pitchFamily="49" charset="0"/>
              </a:rPr>
              <a:t>~</a:t>
            </a:r>
            <a:r>
              <a:rPr lang="en-US" sz="2400" dirty="0" smtClean="0"/>
              <a:t>”)</a:t>
            </a:r>
          </a:p>
          <a:p>
            <a:pPr>
              <a:buFont typeface="Times New Roman" pitchFamily="18" charset="0"/>
              <a:buNone/>
            </a:pPr>
            <a:r>
              <a:rPr lang="en-US" sz="2800" dirty="0" smtClean="0"/>
              <a:t>TERM</a:t>
            </a:r>
          </a:p>
          <a:p>
            <a:pPr lvl="1">
              <a:buFont typeface="Times New Roman" pitchFamily="18" charset="0"/>
              <a:buNone/>
            </a:pPr>
            <a:r>
              <a:rPr lang="en-US" sz="2400" dirty="0" smtClean="0"/>
              <a:t>The type of terminal you are running (for example vt100, </a:t>
            </a:r>
            <a:r>
              <a:rPr lang="en-US" sz="2400" dirty="0" err="1" smtClean="0"/>
              <a:t>xterm</a:t>
            </a:r>
            <a:r>
              <a:rPr lang="en-US" sz="2400" dirty="0" smtClean="0"/>
              <a:t>, and </a:t>
            </a:r>
            <a:r>
              <a:rPr lang="en-US" sz="2400" dirty="0" err="1" smtClean="0"/>
              <a:t>ansi</a:t>
            </a:r>
            <a:r>
              <a:rPr lang="en-US" sz="2400" dirty="0" smtClean="0"/>
              <a:t>)</a:t>
            </a:r>
          </a:p>
          <a:p>
            <a:pPr>
              <a:buFont typeface="Times New Roman" pitchFamily="18" charset="0"/>
              <a:buNone/>
            </a:pPr>
            <a:r>
              <a:rPr lang="en-US" sz="2800" dirty="0" smtClean="0"/>
              <a:t>PWD</a:t>
            </a:r>
          </a:p>
          <a:p>
            <a:pPr lvl="1">
              <a:buFont typeface="Times New Roman" pitchFamily="18" charset="0"/>
              <a:buNone/>
            </a:pPr>
            <a:r>
              <a:rPr lang="en-US" sz="2400" dirty="0" smtClean="0"/>
              <a:t>Current working directory</a:t>
            </a:r>
          </a:p>
          <a:p>
            <a:pPr>
              <a:buFont typeface="Times New Roman" pitchFamily="18" charset="0"/>
              <a:buNone/>
            </a:pPr>
            <a:r>
              <a:rPr lang="en-US" sz="2800" dirty="0" smtClean="0"/>
              <a:t>PATH</a:t>
            </a:r>
          </a:p>
          <a:p>
            <a:pPr lvl="1">
              <a:buFont typeface="Times New Roman" pitchFamily="18" charset="0"/>
              <a:buNone/>
            </a:pPr>
            <a:r>
              <a:rPr lang="en-US" sz="2400" dirty="0" smtClean="0"/>
              <a:t>List of directories to search for commands</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22313" y="0"/>
            <a:ext cx="8193087" cy="914400"/>
          </a:xfrm>
        </p:spPr>
        <p:txBody>
          <a:bodyPr/>
          <a:lstStyle/>
          <a:p>
            <a:r>
              <a:rPr lang="en-US" dirty="0" smtClean="0"/>
              <a:t>The UNIX Environment </a:t>
            </a:r>
            <a:br>
              <a:rPr lang="en-US" dirty="0" smtClean="0"/>
            </a:br>
            <a:r>
              <a:rPr lang="en-US" sz="2800" dirty="0" err="1" smtClean="0"/>
              <a:t>Environment</a:t>
            </a:r>
            <a:r>
              <a:rPr lang="en-US" sz="2800" dirty="0" smtClean="0"/>
              <a:t> Variables 4/4</a:t>
            </a:r>
          </a:p>
        </p:txBody>
      </p:sp>
      <p:sp>
        <p:nvSpPr>
          <p:cNvPr id="45059" name="Rectangle 3"/>
          <p:cNvSpPr>
            <a:spLocks noGrp="1" noChangeArrowheads="1"/>
          </p:cNvSpPr>
          <p:nvPr>
            <p:ph type="body" idx="1"/>
          </p:nvPr>
        </p:nvSpPr>
        <p:spPr>
          <a:xfrm>
            <a:off x="212725" y="1196752"/>
            <a:ext cx="8709025" cy="4270598"/>
          </a:xfrm>
        </p:spPr>
        <p:txBody>
          <a:bodyPr/>
          <a:lstStyle/>
          <a:p>
            <a:pPr>
              <a:buFont typeface="Times New Roman" pitchFamily="18" charset="0"/>
              <a:buNone/>
            </a:pPr>
            <a:r>
              <a:rPr lang="en-US" sz="2400" b="1" dirty="0" smtClean="0"/>
              <a:t>PATH Environment Variable</a:t>
            </a:r>
          </a:p>
          <a:p>
            <a:pPr>
              <a:buFont typeface="Times New Roman" pitchFamily="18" charset="0"/>
              <a:buNone/>
            </a:pPr>
            <a:r>
              <a:rPr lang="en-US" sz="2400" dirty="0" smtClean="0"/>
              <a:t>Controls where commands are found</a:t>
            </a:r>
          </a:p>
          <a:p>
            <a:pPr lvl="1">
              <a:buFont typeface="Times New Roman" pitchFamily="18" charset="0"/>
              <a:buNone/>
            </a:pPr>
            <a:r>
              <a:rPr lang="en-US" sz="2400" dirty="0" smtClean="0"/>
              <a:t>PATH is a list of directory pathnames separated by colons. For example:</a:t>
            </a:r>
          </a:p>
          <a:p>
            <a:pPr lvl="1">
              <a:buFont typeface="Monotype Sorts" charset="2"/>
              <a:buChar char=" "/>
            </a:pPr>
            <a:r>
              <a:rPr lang="en-US" sz="2400" dirty="0" smtClean="0">
                <a:latin typeface="Courier New" pitchFamily="49" charset="0"/>
              </a:rPr>
              <a:t>PATH=/bin:/</a:t>
            </a:r>
            <a:r>
              <a:rPr lang="en-US" sz="2400" dirty="0" err="1" smtClean="0">
                <a:latin typeface="Courier New" pitchFamily="49" charset="0"/>
              </a:rPr>
              <a:t>usr</a:t>
            </a:r>
            <a:r>
              <a:rPr lang="en-US" sz="2400" dirty="0" smtClean="0">
                <a:latin typeface="Courier New" pitchFamily="49" charset="0"/>
              </a:rPr>
              <a:t>/bin:/</a:t>
            </a:r>
            <a:r>
              <a:rPr lang="en-US" sz="2400" dirty="0" err="1" smtClean="0">
                <a:latin typeface="Courier New" pitchFamily="49" charset="0"/>
              </a:rPr>
              <a:t>usr</a:t>
            </a:r>
            <a:r>
              <a:rPr lang="en-US" sz="2400" dirty="0" smtClean="0">
                <a:latin typeface="Courier New" pitchFamily="49" charset="0"/>
              </a:rPr>
              <a:t>/X11R6/bin:/</a:t>
            </a:r>
            <a:r>
              <a:rPr lang="en-US" sz="2400" dirty="0" err="1" smtClean="0">
                <a:latin typeface="Courier New" pitchFamily="49" charset="0"/>
              </a:rPr>
              <a:t>usr</a:t>
            </a:r>
            <a:r>
              <a:rPr lang="en-US" sz="2400" dirty="0" smtClean="0">
                <a:latin typeface="Courier New" pitchFamily="49" charset="0"/>
              </a:rPr>
              <a:t>/local/bin:/home/</a:t>
            </a:r>
            <a:r>
              <a:rPr lang="en-US" sz="2400" dirty="0" err="1" smtClean="0">
                <a:latin typeface="Courier New" pitchFamily="49" charset="0"/>
              </a:rPr>
              <a:t>scully</a:t>
            </a:r>
            <a:r>
              <a:rPr lang="en-US" sz="2400" dirty="0" smtClean="0">
                <a:latin typeface="Courier New" pitchFamily="49" charset="0"/>
              </a:rPr>
              <a:t>/bin</a:t>
            </a:r>
            <a:endParaRPr lang="en-US" sz="2400" dirty="0" smtClean="0"/>
          </a:p>
          <a:p>
            <a:pPr lvl="1">
              <a:buFont typeface="Times New Roman" pitchFamily="18" charset="0"/>
              <a:buNone/>
            </a:pPr>
            <a:r>
              <a:rPr lang="en-US" sz="2400" dirty="0" smtClean="0"/>
              <a:t>If  a command does not contain a slash, the shell tries finding the command in each directory in PATH. The first match is the command that will run</a:t>
            </a:r>
          </a:p>
          <a:p>
            <a:pPr>
              <a:buFont typeface="Times New Roman" pitchFamily="18" charset="0"/>
              <a:buNone/>
            </a:pPr>
            <a:endParaRPr lang="en-US" sz="1400" dirty="0" smtClean="0"/>
          </a:p>
          <a:p>
            <a:pPr>
              <a:buFont typeface="Times New Roman" pitchFamily="18" charset="0"/>
              <a:buNone/>
            </a:pPr>
            <a:r>
              <a:rPr lang="en-US" sz="2400" dirty="0" smtClean="0"/>
              <a:t>Similar to setting the CMS search order</a:t>
            </a:r>
          </a:p>
          <a:p>
            <a:pPr>
              <a:buFont typeface="Times New Roman" pitchFamily="18" charset="0"/>
              <a:buNone/>
            </a:pPr>
            <a:r>
              <a:rPr lang="en-US" sz="2400" dirty="0" smtClean="0"/>
              <a:t>Usually set in </a:t>
            </a:r>
            <a:r>
              <a:rPr lang="en-US" sz="2400" dirty="0" smtClean="0">
                <a:latin typeface="Courier New" pitchFamily="49" charset="0"/>
              </a:rPr>
              <a:t>/etc/profile </a:t>
            </a:r>
            <a:r>
              <a:rPr lang="en-US" sz="2400" dirty="0" smtClean="0"/>
              <a:t>(like the SYSPROF EXEC)</a:t>
            </a:r>
          </a:p>
          <a:p>
            <a:pPr>
              <a:buFont typeface="Times New Roman" pitchFamily="18" charset="0"/>
              <a:buNone/>
            </a:pPr>
            <a:r>
              <a:rPr lang="en-US" sz="2400" dirty="0" smtClean="0"/>
              <a:t>Often modified in </a:t>
            </a:r>
            <a:r>
              <a:rPr lang="en-US" sz="2400" dirty="0" smtClean="0">
                <a:latin typeface="Courier New" pitchFamily="49" charset="0"/>
              </a:rPr>
              <a:t>~/.profile</a:t>
            </a:r>
            <a:r>
              <a:rPr lang="en-US" sz="2400" dirty="0" smtClean="0"/>
              <a:t> (like the PROFILE EXEC)</a:t>
            </a:r>
          </a:p>
          <a:p>
            <a:pPr lvl="1">
              <a:buFont typeface="Times New Roman" pitchFamily="18" charset="0"/>
              <a:buNone/>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22313" y="0"/>
            <a:ext cx="8193087" cy="914400"/>
          </a:xfrm>
        </p:spPr>
        <p:txBody>
          <a:bodyPr/>
          <a:lstStyle/>
          <a:p>
            <a:r>
              <a:rPr lang="en-US" dirty="0" smtClean="0"/>
              <a:t>The UNIX Environment </a:t>
            </a:r>
            <a:br>
              <a:rPr lang="en-US" dirty="0" smtClean="0"/>
            </a:br>
            <a:r>
              <a:rPr lang="en-US" sz="2800" dirty="0" smtClean="0"/>
              <a:t>Program Arguments</a:t>
            </a:r>
          </a:p>
        </p:txBody>
      </p:sp>
      <p:sp>
        <p:nvSpPr>
          <p:cNvPr id="4" name="Content Placeholder 3"/>
          <p:cNvSpPr>
            <a:spLocks noGrp="1"/>
          </p:cNvSpPr>
          <p:nvPr>
            <p:ph idx="1"/>
          </p:nvPr>
        </p:nvSpPr>
        <p:spPr/>
        <p:txBody>
          <a:bodyPr/>
          <a:lstStyle/>
          <a:p>
            <a:pPr>
              <a:buNone/>
            </a:pPr>
            <a:r>
              <a:rPr lang="en-US" sz="2200" dirty="0" smtClean="0"/>
              <a:t>//File name: </a:t>
            </a:r>
            <a:r>
              <a:rPr lang="en-US" sz="2200" dirty="0" err="1" smtClean="0"/>
              <a:t>args.c</a:t>
            </a:r>
            <a:endParaRPr lang="en-US" sz="2200" dirty="0" smtClean="0"/>
          </a:p>
          <a:p>
            <a:pPr>
              <a:buNone/>
            </a:pPr>
            <a:r>
              <a:rPr lang="en-US" sz="2200" dirty="0" smtClean="0"/>
              <a:t>#include &lt;</a:t>
            </a:r>
            <a:r>
              <a:rPr lang="en-US" sz="2200" dirty="0" err="1" smtClean="0"/>
              <a:t>stdio.h</a:t>
            </a:r>
            <a:r>
              <a:rPr lang="en-US" sz="2200" dirty="0" smtClean="0"/>
              <a:t>&gt;</a:t>
            </a:r>
          </a:p>
          <a:p>
            <a:pPr>
              <a:buNone/>
            </a:pPr>
            <a:r>
              <a:rPr lang="en-US" sz="2200" dirty="0" err="1" smtClean="0"/>
              <a:t>int</a:t>
            </a:r>
            <a:r>
              <a:rPr lang="en-US" sz="2200" dirty="0" smtClean="0"/>
              <a:t> main(</a:t>
            </a:r>
            <a:r>
              <a:rPr lang="en-US" sz="2200" dirty="0" err="1" smtClean="0"/>
              <a:t>int</a:t>
            </a:r>
            <a:r>
              <a:rPr lang="en-US" sz="2200" dirty="0" smtClean="0"/>
              <a:t> </a:t>
            </a:r>
            <a:r>
              <a:rPr lang="en-US" sz="2200" dirty="0" err="1" smtClean="0"/>
              <a:t>argc</a:t>
            </a:r>
            <a:r>
              <a:rPr lang="en-US" sz="2200" dirty="0" smtClean="0"/>
              <a:t>, char *</a:t>
            </a:r>
            <a:r>
              <a:rPr lang="en-US" sz="2200" dirty="0" err="1" smtClean="0"/>
              <a:t>argv</a:t>
            </a:r>
            <a:r>
              <a:rPr lang="en-US" sz="2200" dirty="0" smtClean="0"/>
              <a:t>[]) {</a:t>
            </a:r>
          </a:p>
          <a:p>
            <a:pPr lvl="1">
              <a:buNone/>
            </a:pPr>
            <a:r>
              <a:rPr lang="en-US" sz="2200" dirty="0" err="1" smtClean="0"/>
              <a:t>int</a:t>
            </a:r>
            <a:r>
              <a:rPr lang="en-US" sz="2200" dirty="0" smtClean="0"/>
              <a:t> </a:t>
            </a:r>
            <a:r>
              <a:rPr lang="en-US" sz="2200" dirty="0" err="1" smtClean="0"/>
              <a:t>arg</a:t>
            </a:r>
            <a:r>
              <a:rPr lang="en-US" sz="2200" dirty="0" smtClean="0"/>
              <a:t>;</a:t>
            </a:r>
          </a:p>
          <a:p>
            <a:pPr lvl="1">
              <a:buNone/>
            </a:pPr>
            <a:r>
              <a:rPr lang="en-US" sz="2200" dirty="0" smtClean="0"/>
              <a:t>for(</a:t>
            </a:r>
            <a:r>
              <a:rPr lang="en-US" sz="2200" dirty="0" err="1" smtClean="0"/>
              <a:t>arg</a:t>
            </a:r>
            <a:r>
              <a:rPr lang="en-US" sz="2200" dirty="0" smtClean="0"/>
              <a:t> = 0; </a:t>
            </a:r>
            <a:r>
              <a:rPr lang="en-US" sz="2200" dirty="0" err="1" smtClean="0"/>
              <a:t>arg</a:t>
            </a:r>
            <a:r>
              <a:rPr lang="en-US" sz="2200" dirty="0" smtClean="0"/>
              <a:t> &lt; </a:t>
            </a:r>
            <a:r>
              <a:rPr lang="en-US" sz="2200" dirty="0" err="1" smtClean="0"/>
              <a:t>argc</a:t>
            </a:r>
            <a:r>
              <a:rPr lang="en-US" sz="2200" dirty="0" smtClean="0"/>
              <a:t>; </a:t>
            </a:r>
            <a:r>
              <a:rPr lang="en-US" sz="2200" dirty="0" err="1" smtClean="0"/>
              <a:t>arg</a:t>
            </a:r>
            <a:r>
              <a:rPr lang="en-US" sz="2200" dirty="0" smtClean="0"/>
              <a:t>++) </a:t>
            </a:r>
          </a:p>
          <a:p>
            <a:pPr lvl="1">
              <a:buNone/>
            </a:pPr>
            <a:r>
              <a:rPr lang="en-US" sz="2200" dirty="0" smtClean="0"/>
              <a:t>{</a:t>
            </a:r>
          </a:p>
          <a:p>
            <a:pPr lvl="2">
              <a:buNone/>
            </a:pPr>
            <a:r>
              <a:rPr lang="en-US" sz="2200" dirty="0" smtClean="0"/>
              <a:t>if(</a:t>
            </a:r>
            <a:r>
              <a:rPr lang="en-US" sz="2200" dirty="0" err="1" smtClean="0"/>
              <a:t>argv</a:t>
            </a:r>
            <a:r>
              <a:rPr lang="en-US" sz="2200" dirty="0" smtClean="0"/>
              <a:t>[</a:t>
            </a:r>
            <a:r>
              <a:rPr lang="en-US" sz="2200" dirty="0" err="1" smtClean="0"/>
              <a:t>arg</a:t>
            </a:r>
            <a:r>
              <a:rPr lang="en-US" sz="2200" dirty="0" smtClean="0"/>
              <a:t>][0] == '−')</a:t>
            </a:r>
          </a:p>
          <a:p>
            <a:pPr lvl="3">
              <a:buNone/>
            </a:pPr>
            <a:r>
              <a:rPr lang="en-US" sz="2200" dirty="0" err="1" smtClean="0"/>
              <a:t>printf</a:t>
            </a:r>
            <a:r>
              <a:rPr lang="en-US" sz="2200" dirty="0" smtClean="0"/>
              <a:t>("option: %s\n", </a:t>
            </a:r>
            <a:r>
              <a:rPr lang="en-US" sz="2200" dirty="0" err="1" smtClean="0"/>
              <a:t>argv</a:t>
            </a:r>
            <a:r>
              <a:rPr lang="en-US" sz="2200" dirty="0" smtClean="0"/>
              <a:t>[</a:t>
            </a:r>
            <a:r>
              <a:rPr lang="en-US" sz="2200" dirty="0" err="1" smtClean="0"/>
              <a:t>arg</a:t>
            </a:r>
            <a:r>
              <a:rPr lang="en-US" sz="2200" dirty="0" smtClean="0"/>
              <a:t>]+1);</a:t>
            </a:r>
          </a:p>
          <a:p>
            <a:pPr lvl="2">
              <a:buNone/>
            </a:pPr>
            <a:r>
              <a:rPr lang="en-US" sz="2200" dirty="0" smtClean="0"/>
              <a:t>else</a:t>
            </a:r>
          </a:p>
          <a:p>
            <a:pPr lvl="3">
              <a:buNone/>
            </a:pPr>
            <a:r>
              <a:rPr lang="en-US" sz="2200" dirty="0" err="1" smtClean="0"/>
              <a:t>printf</a:t>
            </a:r>
            <a:r>
              <a:rPr lang="en-US" sz="2200" dirty="0" smtClean="0"/>
              <a:t>("argument %d: %s\n", </a:t>
            </a:r>
            <a:r>
              <a:rPr lang="en-US" sz="2200" dirty="0" err="1" smtClean="0"/>
              <a:t>arg</a:t>
            </a:r>
            <a:r>
              <a:rPr lang="en-US" sz="2200" dirty="0" smtClean="0"/>
              <a:t>, </a:t>
            </a:r>
            <a:r>
              <a:rPr lang="en-US" sz="2200" dirty="0" err="1" smtClean="0"/>
              <a:t>argv</a:t>
            </a:r>
            <a:r>
              <a:rPr lang="en-US" sz="2200" dirty="0" smtClean="0"/>
              <a:t>[</a:t>
            </a:r>
            <a:r>
              <a:rPr lang="en-US" sz="2200" dirty="0" err="1" smtClean="0"/>
              <a:t>arg</a:t>
            </a:r>
            <a:r>
              <a:rPr lang="en-US" sz="2200" dirty="0" smtClean="0"/>
              <a:t>]);</a:t>
            </a:r>
          </a:p>
          <a:p>
            <a:pPr lvl="1">
              <a:buNone/>
            </a:pPr>
            <a:r>
              <a:rPr lang="en-US" sz="2200" dirty="0" smtClean="0"/>
              <a:t>}</a:t>
            </a:r>
          </a:p>
          <a:p>
            <a:pPr lvl="1">
              <a:buNone/>
            </a:pPr>
            <a:r>
              <a:rPr lang="en-US" sz="2200" dirty="0" smtClean="0"/>
              <a:t>exit(0);</a:t>
            </a:r>
          </a:p>
          <a:p>
            <a:pPr>
              <a:buNone/>
            </a:pPr>
            <a:r>
              <a:rPr lang="en-US" sz="2200" dirty="0" smtClean="0"/>
              <a:t>}</a:t>
            </a:r>
            <a:endParaRPr lang="en-US" sz="2200" dirty="0"/>
          </a:p>
        </p:txBody>
      </p:sp>
      <p:pic>
        <p:nvPicPr>
          <p:cNvPr id="1026" name="Picture 2"/>
          <p:cNvPicPr>
            <a:picLocks noChangeAspect="1" noChangeArrowheads="1"/>
          </p:cNvPicPr>
          <p:nvPr/>
        </p:nvPicPr>
        <p:blipFill>
          <a:blip r:embed="rId3" cstate="print"/>
          <a:srcRect/>
          <a:stretch>
            <a:fillRect/>
          </a:stretch>
        </p:blipFill>
        <p:spPr bwMode="auto">
          <a:xfrm>
            <a:off x="4572000" y="1196752"/>
            <a:ext cx="4481064" cy="1728192"/>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US" dirty="0" smtClean="0"/>
              <a:t>Agenda</a:t>
            </a:r>
            <a:endParaRPr lang="en-US" dirty="0"/>
          </a:p>
        </p:txBody>
      </p:sp>
      <p:sp>
        <p:nvSpPr>
          <p:cNvPr id="4099" name="Rectangle 3"/>
          <p:cNvSpPr>
            <a:spLocks noGrp="1" noChangeArrowheads="1"/>
          </p:cNvSpPr>
          <p:nvPr>
            <p:ph idx="1"/>
          </p:nvPr>
        </p:nvSpPr>
        <p:spPr>
          <a:xfrm>
            <a:off x="304800" y="1143000"/>
            <a:ext cx="8458200" cy="4800600"/>
          </a:xfrm>
          <a:noFill/>
          <a:ln/>
        </p:spPr>
        <p:txBody>
          <a:bodyPr/>
          <a:lstStyle/>
          <a:p>
            <a:pPr>
              <a:lnSpc>
                <a:spcPct val="90000"/>
              </a:lnSpc>
            </a:pPr>
            <a:r>
              <a:rPr lang="en-US" sz="3600" dirty="0" smtClean="0"/>
              <a:t>Working with Files</a:t>
            </a:r>
          </a:p>
          <a:p>
            <a:pPr>
              <a:lnSpc>
                <a:spcPct val="90000"/>
              </a:lnSpc>
            </a:pPr>
            <a:r>
              <a:rPr lang="en-US" sz="3600" dirty="0" smtClean="0"/>
              <a:t>The UNIX Environment</a:t>
            </a:r>
          </a:p>
          <a:p>
            <a:pPr>
              <a:lnSpc>
                <a:spcPct val="90000"/>
              </a:lnSpc>
            </a:pPr>
            <a:r>
              <a:rPr lang="en-US" sz="3600" dirty="0" smtClean="0"/>
              <a:t>Using Libraries</a:t>
            </a:r>
          </a:p>
          <a:p>
            <a:pPr>
              <a:lnSpc>
                <a:spcPct val="90000"/>
              </a:lnSpc>
            </a:pPr>
            <a:r>
              <a:rPr lang="en-US" sz="3600" dirty="0" smtClean="0"/>
              <a:t>Debugging with GDB</a:t>
            </a:r>
          </a:p>
          <a:p>
            <a:pPr>
              <a:lnSpc>
                <a:spcPct val="90000"/>
              </a:lnSpc>
            </a:pPr>
            <a:endParaRPr lang="en-US" sz="36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22313" y="0"/>
            <a:ext cx="8193087" cy="914400"/>
          </a:xfrm>
        </p:spPr>
        <p:txBody>
          <a:bodyPr/>
          <a:lstStyle/>
          <a:p>
            <a:r>
              <a:rPr lang="en-US" dirty="0" smtClean="0"/>
              <a:t>The UNIX Environment </a:t>
            </a:r>
            <a:br>
              <a:rPr lang="en-US" dirty="0" smtClean="0"/>
            </a:br>
            <a:r>
              <a:rPr lang="en-US" sz="2800" dirty="0" err="1" smtClean="0"/>
              <a:t>Environment</a:t>
            </a:r>
            <a:r>
              <a:rPr lang="en-US" sz="2800" dirty="0" smtClean="0"/>
              <a:t> Variables Usage</a:t>
            </a:r>
          </a:p>
        </p:txBody>
      </p:sp>
      <p:sp>
        <p:nvSpPr>
          <p:cNvPr id="5" name="Content Placeholder 4"/>
          <p:cNvSpPr>
            <a:spLocks noGrp="1"/>
          </p:cNvSpPr>
          <p:nvPr>
            <p:ph idx="1"/>
          </p:nvPr>
        </p:nvSpPr>
        <p:spPr/>
        <p:txBody>
          <a:bodyPr/>
          <a:lstStyle/>
          <a:p>
            <a:r>
              <a:rPr lang="en-US" dirty="0" smtClean="0"/>
              <a:t>Programs often use environment variables to alter the way they work</a:t>
            </a:r>
          </a:p>
          <a:p>
            <a:pPr lvl="1"/>
            <a:r>
              <a:rPr lang="en-US" dirty="0" smtClean="0"/>
              <a:t>Set the values of these either in their default environment</a:t>
            </a:r>
          </a:p>
          <a:p>
            <a:pPr lvl="1"/>
            <a:r>
              <a:rPr lang="en-US" dirty="0" smtClean="0"/>
              <a:t>Takes initial variable assignments as temporary changes to environment variables</a:t>
            </a:r>
          </a:p>
          <a:p>
            <a:r>
              <a:rPr lang="en-US" dirty="0" smtClean="0"/>
              <a:t>Codes syntax:</a:t>
            </a:r>
          </a:p>
          <a:p>
            <a:pPr lvl="1"/>
            <a:r>
              <a:rPr lang="en-US" dirty="0" smtClean="0"/>
              <a:t>#include &lt;</a:t>
            </a:r>
            <a:r>
              <a:rPr lang="en-US" dirty="0" err="1" smtClean="0"/>
              <a:t>stdlib.h</a:t>
            </a:r>
            <a:r>
              <a:rPr lang="en-US" dirty="0" smtClean="0"/>
              <a:t>&gt;</a:t>
            </a:r>
          </a:p>
          <a:p>
            <a:pPr lvl="1"/>
            <a:r>
              <a:rPr lang="en-US" dirty="0" smtClean="0"/>
              <a:t>char *</a:t>
            </a:r>
            <a:r>
              <a:rPr lang="en-US" dirty="0" err="1" smtClean="0"/>
              <a:t>getenv</a:t>
            </a:r>
            <a:r>
              <a:rPr lang="en-US" dirty="0" smtClean="0"/>
              <a:t>(const char *name);</a:t>
            </a:r>
          </a:p>
          <a:p>
            <a:pPr lvl="1"/>
            <a:r>
              <a:rPr lang="en-US" dirty="0" err="1" smtClean="0"/>
              <a:t>int</a:t>
            </a:r>
            <a:r>
              <a:rPr lang="en-US" dirty="0" smtClean="0"/>
              <a:t> </a:t>
            </a:r>
            <a:r>
              <a:rPr lang="en-US" dirty="0" err="1" smtClean="0"/>
              <a:t>putenv</a:t>
            </a:r>
            <a:r>
              <a:rPr lang="en-US" dirty="0" smtClean="0"/>
              <a:t>(const char *string);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22313" y="0"/>
            <a:ext cx="8193087" cy="914400"/>
          </a:xfrm>
        </p:spPr>
        <p:txBody>
          <a:bodyPr/>
          <a:lstStyle/>
          <a:p>
            <a:r>
              <a:rPr lang="en-US" dirty="0" smtClean="0"/>
              <a:t>The UNIX Environment </a:t>
            </a:r>
            <a:br>
              <a:rPr lang="en-US" dirty="0" smtClean="0"/>
            </a:br>
            <a:r>
              <a:rPr lang="en-US" sz="2800" dirty="0" smtClean="0"/>
              <a:t>Time and Date</a:t>
            </a:r>
          </a:p>
        </p:txBody>
      </p:sp>
      <p:sp>
        <p:nvSpPr>
          <p:cNvPr id="5" name="Content Placeholder 4"/>
          <p:cNvSpPr>
            <a:spLocks noGrp="1"/>
          </p:cNvSpPr>
          <p:nvPr>
            <p:ph idx="1"/>
          </p:nvPr>
        </p:nvSpPr>
        <p:spPr/>
        <p:txBody>
          <a:bodyPr/>
          <a:lstStyle/>
          <a:p>
            <a:pPr>
              <a:spcBef>
                <a:spcPts val="300"/>
              </a:spcBef>
            </a:pPr>
            <a:r>
              <a:rPr lang="en-US" sz="2400" dirty="0" smtClean="0"/>
              <a:t>The </a:t>
            </a:r>
            <a:r>
              <a:rPr lang="en-US" sz="2400" dirty="0" err="1" smtClean="0"/>
              <a:t>time.h</a:t>
            </a:r>
            <a:r>
              <a:rPr lang="en-US" sz="2400" dirty="0" smtClean="0"/>
              <a:t> defines type (</a:t>
            </a:r>
            <a:r>
              <a:rPr lang="en-US" sz="2400" dirty="0" err="1" smtClean="0"/>
              <a:t>time_t</a:t>
            </a:r>
            <a:r>
              <a:rPr lang="en-US" sz="2400" dirty="0" smtClean="0"/>
              <a:t>) and provides functions for manipulating time values</a:t>
            </a:r>
          </a:p>
          <a:p>
            <a:pPr>
              <a:spcBef>
                <a:spcPts val="300"/>
              </a:spcBef>
            </a:pPr>
            <a:r>
              <a:rPr lang="en-US" sz="2400" dirty="0" smtClean="0"/>
              <a:t>The number of seconds since the start of the epoch</a:t>
            </a:r>
          </a:p>
          <a:p>
            <a:pPr lvl="1">
              <a:spcBef>
                <a:spcPts val="300"/>
              </a:spcBef>
            </a:pPr>
            <a:r>
              <a:rPr lang="en-US" sz="2000" dirty="0" err="1" smtClean="0"/>
              <a:t>time_t</a:t>
            </a:r>
            <a:r>
              <a:rPr lang="en-US" sz="2000" dirty="0" smtClean="0"/>
              <a:t> time(</a:t>
            </a:r>
            <a:r>
              <a:rPr lang="en-US" sz="2000" dirty="0" err="1" smtClean="0"/>
              <a:t>time_t</a:t>
            </a:r>
            <a:r>
              <a:rPr lang="en-US" sz="2000" dirty="0" smtClean="0"/>
              <a:t> *</a:t>
            </a:r>
            <a:r>
              <a:rPr lang="en-US" sz="2000" dirty="0" err="1" smtClean="0"/>
              <a:t>tloc</a:t>
            </a:r>
            <a:r>
              <a:rPr lang="en-US" sz="2000" dirty="0" smtClean="0"/>
              <a:t>);</a:t>
            </a:r>
          </a:p>
          <a:p>
            <a:pPr>
              <a:spcBef>
                <a:spcPts val="300"/>
              </a:spcBef>
            </a:pPr>
            <a:r>
              <a:rPr lang="en-US" sz="2400" dirty="0" smtClean="0"/>
              <a:t>calculate the difference in seconds between two </a:t>
            </a:r>
            <a:r>
              <a:rPr lang="en-US" sz="2400" dirty="0" err="1" smtClean="0"/>
              <a:t>time_t</a:t>
            </a:r>
            <a:r>
              <a:rPr lang="en-US" sz="2400" dirty="0" smtClean="0"/>
              <a:t> values: </a:t>
            </a:r>
            <a:r>
              <a:rPr lang="en-US" sz="2000" dirty="0" smtClean="0"/>
              <a:t>double </a:t>
            </a:r>
            <a:r>
              <a:rPr lang="en-US" sz="2000" dirty="0" err="1" smtClean="0"/>
              <a:t>difftime</a:t>
            </a:r>
            <a:r>
              <a:rPr lang="en-US" sz="2000" dirty="0" smtClean="0"/>
              <a:t>(</a:t>
            </a:r>
            <a:r>
              <a:rPr lang="en-US" sz="2000" dirty="0" err="1" smtClean="0"/>
              <a:t>time_t</a:t>
            </a:r>
            <a:r>
              <a:rPr lang="en-US" sz="2000" dirty="0" smtClean="0"/>
              <a:t> time1, </a:t>
            </a:r>
            <a:r>
              <a:rPr lang="en-US" sz="2000" dirty="0" err="1" smtClean="0"/>
              <a:t>time_t</a:t>
            </a:r>
            <a:r>
              <a:rPr lang="en-US" sz="2000" dirty="0" smtClean="0"/>
              <a:t> time2);</a:t>
            </a:r>
          </a:p>
          <a:p>
            <a:pPr>
              <a:spcBef>
                <a:spcPts val="300"/>
              </a:spcBef>
            </a:pPr>
            <a:r>
              <a:rPr lang="en-US" sz="2400" dirty="0" smtClean="0"/>
              <a:t>Convert the time value into a recognizable time &amp; date</a:t>
            </a:r>
          </a:p>
          <a:p>
            <a:pPr lvl="1">
              <a:spcBef>
                <a:spcPts val="300"/>
              </a:spcBef>
            </a:pPr>
            <a:r>
              <a:rPr lang="en-US" sz="2000" dirty="0" err="1" smtClean="0"/>
              <a:t>struct</a:t>
            </a:r>
            <a:r>
              <a:rPr lang="en-US" sz="2000" dirty="0" smtClean="0"/>
              <a:t> tm *</a:t>
            </a:r>
            <a:r>
              <a:rPr lang="en-US" sz="2000" dirty="0" err="1" smtClean="0"/>
              <a:t>gmtime</a:t>
            </a:r>
            <a:r>
              <a:rPr lang="en-US" sz="2000" dirty="0" smtClean="0"/>
              <a:t>(const </a:t>
            </a:r>
            <a:r>
              <a:rPr lang="en-US" sz="2000" dirty="0" err="1" smtClean="0"/>
              <a:t>time_t</a:t>
            </a:r>
            <a:r>
              <a:rPr lang="en-US" sz="2000" dirty="0" smtClean="0"/>
              <a:t> </a:t>
            </a:r>
            <a:r>
              <a:rPr lang="en-US" sz="2000" dirty="0" err="1" smtClean="0"/>
              <a:t>timeval</a:t>
            </a:r>
            <a:r>
              <a:rPr lang="en-US" sz="2000" dirty="0" smtClean="0"/>
              <a:t>);</a:t>
            </a:r>
          </a:p>
          <a:p>
            <a:pPr lvl="1">
              <a:spcBef>
                <a:spcPts val="300"/>
              </a:spcBef>
            </a:pPr>
            <a:r>
              <a:rPr lang="en-US" sz="2000" dirty="0" smtClean="0"/>
              <a:t>The structure tm is defined to contain </a:t>
            </a:r>
          </a:p>
          <a:p>
            <a:pPr lvl="1">
              <a:spcBef>
                <a:spcPts val="300"/>
              </a:spcBef>
              <a:buNone/>
            </a:pPr>
            <a:r>
              <a:rPr lang="en-US" sz="2000" dirty="0" smtClean="0"/>
              <a:t>	at least the following members ==&gt;</a:t>
            </a:r>
          </a:p>
          <a:p>
            <a:pPr>
              <a:spcBef>
                <a:spcPts val="300"/>
              </a:spcBef>
            </a:pPr>
            <a:r>
              <a:rPr lang="en-US" sz="2400" dirty="0" smtClean="0"/>
              <a:t>Other functions:</a:t>
            </a:r>
          </a:p>
          <a:p>
            <a:pPr lvl="1">
              <a:spcBef>
                <a:spcPts val="300"/>
              </a:spcBef>
            </a:pPr>
            <a:r>
              <a:rPr lang="en-US" sz="2000" dirty="0" smtClean="0"/>
              <a:t>View local time</a:t>
            </a:r>
          </a:p>
          <a:p>
            <a:pPr lvl="1">
              <a:spcBef>
                <a:spcPts val="300"/>
              </a:spcBef>
            </a:pPr>
            <a:r>
              <a:rPr lang="en-US" sz="2000" dirty="0" smtClean="0"/>
              <a:t>Output a formatted time string</a:t>
            </a:r>
          </a:p>
          <a:p>
            <a:pPr lvl="1">
              <a:spcBef>
                <a:spcPts val="300"/>
              </a:spcBef>
            </a:pPr>
            <a:r>
              <a:rPr lang="en-US" sz="2000" dirty="0" smtClean="0"/>
              <a:t>…</a:t>
            </a:r>
            <a:endParaRPr lang="en-US" sz="2000" dirty="0"/>
          </a:p>
        </p:txBody>
      </p:sp>
      <p:pic>
        <p:nvPicPr>
          <p:cNvPr id="2050" name="Picture 2"/>
          <p:cNvPicPr>
            <a:picLocks noChangeAspect="1" noChangeArrowheads="1"/>
          </p:cNvPicPr>
          <p:nvPr/>
        </p:nvPicPr>
        <p:blipFill>
          <a:blip r:embed="rId3" cstate="print"/>
          <a:srcRect/>
          <a:stretch>
            <a:fillRect/>
          </a:stretch>
        </p:blipFill>
        <p:spPr bwMode="auto">
          <a:xfrm>
            <a:off x="5220072" y="4365104"/>
            <a:ext cx="3676772" cy="216024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a:xfrm>
            <a:off x="469900" y="335632"/>
            <a:ext cx="8204200" cy="573088"/>
          </a:xfrm>
        </p:spPr>
        <p:txBody>
          <a:bodyPr/>
          <a:lstStyle/>
          <a:p>
            <a:r>
              <a:rPr lang="en-US" dirty="0" smtClean="0"/>
              <a:t>Using Libraries</a:t>
            </a:r>
            <a:br>
              <a:rPr lang="en-US" dirty="0" smtClean="0"/>
            </a:br>
            <a:r>
              <a:rPr lang="en-US" sz="2800" dirty="0" smtClean="0"/>
              <a:t>Packaging Commonly Used Functions</a:t>
            </a:r>
            <a:endParaRPr lang="en-US" sz="2800" dirty="0"/>
          </a:p>
        </p:txBody>
      </p:sp>
      <p:sp>
        <p:nvSpPr>
          <p:cNvPr id="99331" name="Rectangle 1027"/>
          <p:cNvSpPr>
            <a:spLocks noGrp="1" noChangeArrowheads="1"/>
          </p:cNvSpPr>
          <p:nvPr>
            <p:ph type="body" idx="1"/>
          </p:nvPr>
        </p:nvSpPr>
        <p:spPr>
          <a:xfrm>
            <a:off x="457200" y="966936"/>
            <a:ext cx="8255000" cy="5486400"/>
          </a:xfrm>
        </p:spPr>
        <p:txBody>
          <a:bodyPr/>
          <a:lstStyle/>
          <a:p>
            <a:r>
              <a:rPr lang="en-US" sz="2400" dirty="0"/>
              <a:t>How to package functions commonly used by programmers?</a:t>
            </a:r>
          </a:p>
          <a:p>
            <a:pPr lvl="1"/>
            <a:r>
              <a:rPr lang="en-US" sz="2000" dirty="0"/>
              <a:t>math, I/O, memory management, string manipulation, etc.</a:t>
            </a:r>
          </a:p>
          <a:p>
            <a:r>
              <a:rPr lang="en-US" sz="2400" dirty="0"/>
              <a:t>Awkward, given the linker framework so far:</a:t>
            </a:r>
          </a:p>
          <a:p>
            <a:pPr lvl="1"/>
            <a:r>
              <a:rPr lang="en-US" sz="2000" dirty="0"/>
              <a:t>Option 1: Put all functions in a single source file</a:t>
            </a:r>
          </a:p>
          <a:p>
            <a:pPr lvl="2"/>
            <a:r>
              <a:rPr lang="en-US" sz="1800" dirty="0"/>
              <a:t>programmers link big object file into their programs</a:t>
            </a:r>
          </a:p>
          <a:p>
            <a:pPr lvl="2"/>
            <a:r>
              <a:rPr lang="en-US" sz="1800" dirty="0"/>
              <a:t>space and time inefficient</a:t>
            </a:r>
          </a:p>
          <a:p>
            <a:pPr lvl="1"/>
            <a:r>
              <a:rPr lang="en-US" sz="2000" dirty="0"/>
              <a:t>Option 2: Put each function in a separate source file</a:t>
            </a:r>
          </a:p>
          <a:p>
            <a:pPr lvl="2"/>
            <a:r>
              <a:rPr lang="en-US" sz="1800" dirty="0"/>
              <a:t>programmers explicitly link appropriate binaries into their programs</a:t>
            </a:r>
          </a:p>
          <a:p>
            <a:pPr lvl="2"/>
            <a:r>
              <a:rPr lang="en-US" sz="1800" dirty="0"/>
              <a:t>more efficient, but burdensome on the programmer</a:t>
            </a:r>
          </a:p>
          <a:p>
            <a:r>
              <a:rPr lang="en-US" sz="2400" dirty="0"/>
              <a:t>Solution: static libraries (.a archive files)</a:t>
            </a:r>
          </a:p>
          <a:p>
            <a:pPr lvl="1"/>
            <a:r>
              <a:rPr lang="en-US" sz="2000" dirty="0"/>
              <a:t>concatenate related </a:t>
            </a:r>
            <a:r>
              <a:rPr lang="en-US" sz="2000" dirty="0" err="1"/>
              <a:t>relocatable</a:t>
            </a:r>
            <a:r>
              <a:rPr lang="en-US" sz="2000" dirty="0"/>
              <a:t> object files into a single file with an index (called an archive).</a:t>
            </a:r>
          </a:p>
          <a:p>
            <a:pPr lvl="1"/>
            <a:r>
              <a:rPr lang="en-US" sz="2000" dirty="0"/>
              <a:t>enhance linker so that it tries to resolve unresolved external references by looking for the symbols in one or more archives.</a:t>
            </a:r>
          </a:p>
          <a:p>
            <a:pPr lvl="1"/>
            <a:r>
              <a:rPr lang="en-US" sz="2000" dirty="0"/>
              <a:t>If an archive member file resolves reference, link into executable.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a:xfrm>
            <a:off x="469900" y="335632"/>
            <a:ext cx="8204200" cy="573088"/>
          </a:xfrm>
        </p:spPr>
        <p:txBody>
          <a:bodyPr/>
          <a:lstStyle/>
          <a:p>
            <a:r>
              <a:rPr lang="en-US" dirty="0" smtClean="0"/>
              <a:t>Using Libraries</a:t>
            </a:r>
            <a:br>
              <a:rPr lang="en-US" dirty="0" smtClean="0"/>
            </a:br>
            <a:r>
              <a:rPr lang="en-US" sz="2800" dirty="0" smtClean="0"/>
              <a:t> Creating Reusable Functions</a:t>
            </a:r>
            <a:endParaRPr lang="en-US" sz="2800" dirty="0"/>
          </a:p>
        </p:txBody>
      </p:sp>
      <p:sp>
        <p:nvSpPr>
          <p:cNvPr id="99331" name="Rectangle 1027"/>
          <p:cNvSpPr>
            <a:spLocks noGrp="1" noChangeArrowheads="1"/>
          </p:cNvSpPr>
          <p:nvPr>
            <p:ph type="body" idx="1"/>
          </p:nvPr>
        </p:nvSpPr>
        <p:spPr>
          <a:xfrm>
            <a:off x="457200" y="1038944"/>
            <a:ext cx="8255000" cy="5486400"/>
          </a:xfrm>
        </p:spPr>
        <p:txBody>
          <a:bodyPr/>
          <a:lstStyle/>
          <a:p>
            <a:r>
              <a:rPr lang="en-US" sz="2500" dirty="0" smtClean="0"/>
              <a:t>One or more functions and their binary code clubbed in a file is called library.</a:t>
            </a:r>
          </a:p>
          <a:p>
            <a:r>
              <a:rPr lang="en-US" sz="2500" dirty="0" smtClean="0"/>
              <a:t>Different programs can use same library.</a:t>
            </a:r>
          </a:p>
          <a:p>
            <a:r>
              <a:rPr lang="en-US" sz="2500" dirty="0" smtClean="0"/>
              <a:t>Programmer don't want to rewrite already written function.</a:t>
            </a:r>
          </a:p>
          <a:p>
            <a:r>
              <a:rPr lang="en-US" sz="2500" dirty="0" smtClean="0"/>
              <a:t>While compiling, Programs copying function binary code from the library to its original executable is called static linking.</a:t>
            </a:r>
          </a:p>
          <a:p>
            <a:r>
              <a:rPr lang="en-US" sz="2500" dirty="0" smtClean="0"/>
              <a:t>Libraries which are static ends with .a extension.</a:t>
            </a:r>
          </a:p>
          <a:p>
            <a:r>
              <a:rPr lang="en-US" sz="2500" dirty="0" smtClean="0"/>
              <a:t>On execution, Programs loading the function binary code dynamically from a special library is called dynamic linking. </a:t>
            </a:r>
          </a:p>
          <a:p>
            <a:r>
              <a:rPr lang="en-US" sz="2500" dirty="0" smtClean="0"/>
              <a:t>Libraries which have dynamic linking capability are called shared libraries. Shared library files will end with .</a:t>
            </a:r>
            <a:r>
              <a:rPr lang="en-US" sz="2500" dirty="0" err="1" smtClean="0"/>
              <a:t>so.x.x.x</a:t>
            </a:r>
            <a:r>
              <a:rPr lang="en-US" sz="2500" dirty="0" smtClean="0"/>
              <a:t> or .so extension.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0700" y="335632"/>
            <a:ext cx="6813748" cy="573088"/>
          </a:xfrm>
        </p:spPr>
        <p:txBody>
          <a:bodyPr/>
          <a:lstStyle/>
          <a:p>
            <a:r>
              <a:rPr lang="en-US" dirty="0" smtClean="0"/>
              <a:t>Using Libraries</a:t>
            </a:r>
            <a:br>
              <a:rPr lang="en-US" dirty="0" smtClean="0"/>
            </a:br>
            <a:r>
              <a:rPr lang="en-US" sz="2800" dirty="0" smtClean="0"/>
              <a:t>Static Libraries </a:t>
            </a:r>
            <a:r>
              <a:rPr lang="en-US" sz="2800" dirty="0"/>
              <a:t>(archives)</a:t>
            </a:r>
          </a:p>
        </p:txBody>
      </p:sp>
      <p:sp>
        <p:nvSpPr>
          <p:cNvPr id="49156" name="Line 4"/>
          <p:cNvSpPr>
            <a:spLocks noChangeShapeType="1"/>
          </p:cNvSpPr>
          <p:nvPr/>
        </p:nvSpPr>
        <p:spPr bwMode="auto">
          <a:xfrm>
            <a:off x="1600200" y="15240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49158" name="Rectangle 6"/>
          <p:cNvSpPr>
            <a:spLocks noChangeArrowheads="1"/>
          </p:cNvSpPr>
          <p:nvPr/>
        </p:nvSpPr>
        <p:spPr bwMode="auto">
          <a:xfrm>
            <a:off x="914400" y="1893888"/>
            <a:ext cx="1371600" cy="392112"/>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b="0"/>
              <a:t>Translator</a:t>
            </a:r>
            <a:endParaRPr lang="en-US" sz="1800" b="0">
              <a:latin typeface="Courier New" pitchFamily="49" charset="0"/>
            </a:endParaRPr>
          </a:p>
        </p:txBody>
      </p:sp>
      <p:sp>
        <p:nvSpPr>
          <p:cNvPr id="49159" name="Text Box 7"/>
          <p:cNvSpPr txBox="1">
            <a:spLocks noChangeArrowheads="1"/>
          </p:cNvSpPr>
          <p:nvPr/>
        </p:nvSpPr>
        <p:spPr bwMode="auto">
          <a:xfrm>
            <a:off x="1219200" y="1219200"/>
            <a:ext cx="730250" cy="366713"/>
          </a:xfrm>
          <a:prstGeom prst="rect">
            <a:avLst/>
          </a:prstGeom>
          <a:noFill/>
          <a:ln w="25400">
            <a:noFill/>
            <a:miter lim="800000"/>
            <a:headEnd/>
            <a:tailEnd/>
          </a:ln>
          <a:effectLst/>
        </p:spPr>
        <p:txBody>
          <a:bodyPr wrap="none">
            <a:spAutoFit/>
          </a:bodyPr>
          <a:lstStyle/>
          <a:p>
            <a:r>
              <a:rPr lang="en-US" sz="1800" b="0">
                <a:latin typeface="Courier New" pitchFamily="49" charset="0"/>
              </a:rPr>
              <a:t>p1.c</a:t>
            </a:r>
          </a:p>
        </p:txBody>
      </p:sp>
      <p:sp>
        <p:nvSpPr>
          <p:cNvPr id="49160" name="Text Box 8"/>
          <p:cNvSpPr txBox="1">
            <a:spLocks noChangeArrowheads="1"/>
          </p:cNvSpPr>
          <p:nvPr/>
        </p:nvSpPr>
        <p:spPr bwMode="auto">
          <a:xfrm>
            <a:off x="1250950" y="2590800"/>
            <a:ext cx="730250" cy="366713"/>
          </a:xfrm>
          <a:prstGeom prst="rect">
            <a:avLst/>
          </a:prstGeom>
          <a:noFill/>
          <a:ln w="25400">
            <a:noFill/>
            <a:miter lim="800000"/>
            <a:headEnd/>
            <a:tailEnd/>
          </a:ln>
          <a:effectLst/>
        </p:spPr>
        <p:txBody>
          <a:bodyPr wrap="none">
            <a:spAutoFit/>
          </a:bodyPr>
          <a:lstStyle/>
          <a:p>
            <a:r>
              <a:rPr lang="en-US" sz="1800" b="0">
                <a:latin typeface="Courier New" pitchFamily="49" charset="0"/>
              </a:rPr>
              <a:t>p1.o</a:t>
            </a:r>
          </a:p>
        </p:txBody>
      </p:sp>
      <p:sp>
        <p:nvSpPr>
          <p:cNvPr id="49161" name="Rectangle 9"/>
          <p:cNvSpPr>
            <a:spLocks noChangeArrowheads="1"/>
          </p:cNvSpPr>
          <p:nvPr/>
        </p:nvSpPr>
        <p:spPr bwMode="auto">
          <a:xfrm>
            <a:off x="2590800" y="1893888"/>
            <a:ext cx="1371600" cy="392112"/>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b="0"/>
              <a:t>Translator</a:t>
            </a:r>
            <a:endParaRPr lang="en-US" sz="1800" b="0">
              <a:latin typeface="Courier New" pitchFamily="49" charset="0"/>
            </a:endParaRPr>
          </a:p>
        </p:txBody>
      </p:sp>
      <p:sp>
        <p:nvSpPr>
          <p:cNvPr id="49162" name="Text Box 10"/>
          <p:cNvSpPr txBox="1">
            <a:spLocks noChangeArrowheads="1"/>
          </p:cNvSpPr>
          <p:nvPr/>
        </p:nvSpPr>
        <p:spPr bwMode="auto">
          <a:xfrm>
            <a:off x="2927350" y="1219200"/>
            <a:ext cx="730250" cy="366713"/>
          </a:xfrm>
          <a:prstGeom prst="rect">
            <a:avLst/>
          </a:prstGeom>
          <a:noFill/>
          <a:ln w="25400">
            <a:noFill/>
            <a:miter lim="800000"/>
            <a:headEnd/>
            <a:tailEnd/>
          </a:ln>
          <a:effectLst/>
        </p:spPr>
        <p:txBody>
          <a:bodyPr wrap="none">
            <a:spAutoFit/>
          </a:bodyPr>
          <a:lstStyle/>
          <a:p>
            <a:r>
              <a:rPr lang="en-US" sz="1800" b="0">
                <a:latin typeface="Courier New" pitchFamily="49" charset="0"/>
              </a:rPr>
              <a:t>p2.c</a:t>
            </a:r>
          </a:p>
        </p:txBody>
      </p:sp>
      <p:sp>
        <p:nvSpPr>
          <p:cNvPr id="49163" name="Text Box 11"/>
          <p:cNvSpPr txBox="1">
            <a:spLocks noChangeArrowheads="1"/>
          </p:cNvSpPr>
          <p:nvPr/>
        </p:nvSpPr>
        <p:spPr bwMode="auto">
          <a:xfrm>
            <a:off x="2927350" y="2590800"/>
            <a:ext cx="730250" cy="366713"/>
          </a:xfrm>
          <a:prstGeom prst="rect">
            <a:avLst/>
          </a:prstGeom>
          <a:noFill/>
          <a:ln w="25400">
            <a:noFill/>
            <a:miter lim="800000"/>
            <a:headEnd/>
            <a:tailEnd/>
          </a:ln>
          <a:effectLst/>
        </p:spPr>
        <p:txBody>
          <a:bodyPr wrap="none">
            <a:spAutoFit/>
          </a:bodyPr>
          <a:lstStyle/>
          <a:p>
            <a:r>
              <a:rPr lang="en-US" sz="1800" b="0">
                <a:latin typeface="Courier New" pitchFamily="49" charset="0"/>
              </a:rPr>
              <a:t>p2.o</a:t>
            </a:r>
          </a:p>
        </p:txBody>
      </p:sp>
      <p:sp>
        <p:nvSpPr>
          <p:cNvPr id="49170" name="Line 18"/>
          <p:cNvSpPr>
            <a:spLocks noChangeShapeType="1"/>
          </p:cNvSpPr>
          <p:nvPr/>
        </p:nvSpPr>
        <p:spPr bwMode="auto">
          <a:xfrm>
            <a:off x="3276600" y="15240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49171" name="Line 19"/>
          <p:cNvSpPr>
            <a:spLocks noChangeShapeType="1"/>
          </p:cNvSpPr>
          <p:nvPr/>
        </p:nvSpPr>
        <p:spPr bwMode="auto">
          <a:xfrm>
            <a:off x="1600200" y="22860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49173" name="Line 21"/>
          <p:cNvSpPr>
            <a:spLocks noChangeShapeType="1"/>
          </p:cNvSpPr>
          <p:nvPr/>
        </p:nvSpPr>
        <p:spPr bwMode="auto">
          <a:xfrm>
            <a:off x="3276600" y="22860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49174" name="Line 22"/>
          <p:cNvSpPr>
            <a:spLocks noChangeShapeType="1"/>
          </p:cNvSpPr>
          <p:nvPr/>
        </p:nvSpPr>
        <p:spPr bwMode="auto">
          <a:xfrm>
            <a:off x="1600200" y="2895600"/>
            <a:ext cx="762000" cy="3048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49176" name="Line 24"/>
          <p:cNvSpPr>
            <a:spLocks noChangeShapeType="1"/>
          </p:cNvSpPr>
          <p:nvPr/>
        </p:nvSpPr>
        <p:spPr bwMode="auto">
          <a:xfrm>
            <a:off x="3276600" y="28956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49181" name="Text Box 29"/>
          <p:cNvSpPr txBox="1">
            <a:spLocks noChangeArrowheads="1"/>
          </p:cNvSpPr>
          <p:nvPr/>
        </p:nvSpPr>
        <p:spPr bwMode="auto">
          <a:xfrm>
            <a:off x="4724400" y="2590800"/>
            <a:ext cx="1003300" cy="366713"/>
          </a:xfrm>
          <a:prstGeom prst="rect">
            <a:avLst/>
          </a:prstGeom>
          <a:noFill/>
          <a:ln w="25400">
            <a:noFill/>
            <a:miter lim="800000"/>
            <a:headEnd/>
            <a:tailEnd/>
          </a:ln>
          <a:effectLst/>
        </p:spPr>
        <p:txBody>
          <a:bodyPr wrap="none">
            <a:spAutoFit/>
          </a:bodyPr>
          <a:lstStyle/>
          <a:p>
            <a:r>
              <a:rPr lang="en-US" sz="1800" b="0">
                <a:latin typeface="Courier New" pitchFamily="49" charset="0"/>
              </a:rPr>
              <a:t>libc.a</a:t>
            </a:r>
          </a:p>
        </p:txBody>
      </p:sp>
      <p:sp>
        <p:nvSpPr>
          <p:cNvPr id="49184" name="Line 32"/>
          <p:cNvSpPr>
            <a:spLocks noChangeShapeType="1"/>
          </p:cNvSpPr>
          <p:nvPr/>
        </p:nvSpPr>
        <p:spPr bwMode="auto">
          <a:xfrm flipH="1">
            <a:off x="3886200" y="2895600"/>
            <a:ext cx="838200" cy="3048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49185" name="Text Box 33"/>
          <p:cNvSpPr txBox="1">
            <a:spLocks noChangeArrowheads="1"/>
          </p:cNvSpPr>
          <p:nvPr/>
        </p:nvSpPr>
        <p:spPr bwMode="auto">
          <a:xfrm>
            <a:off x="5791200" y="2482850"/>
            <a:ext cx="2971800" cy="915988"/>
          </a:xfrm>
          <a:prstGeom prst="rect">
            <a:avLst/>
          </a:prstGeom>
          <a:noFill/>
          <a:ln w="25400">
            <a:noFill/>
            <a:miter lim="800000"/>
            <a:headEnd/>
            <a:tailEnd/>
          </a:ln>
          <a:effectLst/>
        </p:spPr>
        <p:txBody>
          <a:bodyPr>
            <a:spAutoFit/>
          </a:bodyPr>
          <a:lstStyle/>
          <a:p>
            <a:r>
              <a:rPr lang="en-US" sz="1800" b="0" i="1"/>
              <a:t>static library (archive) of relocatable object files concatenated into one file.</a:t>
            </a:r>
            <a:endParaRPr lang="en-US" sz="1800" b="0"/>
          </a:p>
        </p:txBody>
      </p:sp>
      <p:sp>
        <p:nvSpPr>
          <p:cNvPr id="49186" name="Text Box 34"/>
          <p:cNvSpPr txBox="1">
            <a:spLocks noChangeArrowheads="1"/>
          </p:cNvSpPr>
          <p:nvPr/>
        </p:nvSpPr>
        <p:spPr bwMode="auto">
          <a:xfrm>
            <a:off x="3657600" y="3732213"/>
            <a:ext cx="4876800" cy="915987"/>
          </a:xfrm>
          <a:prstGeom prst="rect">
            <a:avLst/>
          </a:prstGeom>
          <a:noFill/>
          <a:ln w="25400">
            <a:noFill/>
            <a:miter lim="800000"/>
            <a:headEnd/>
            <a:tailEnd/>
          </a:ln>
          <a:effectLst/>
        </p:spPr>
        <p:txBody>
          <a:bodyPr>
            <a:spAutoFit/>
          </a:bodyPr>
          <a:lstStyle/>
          <a:p>
            <a:r>
              <a:rPr lang="en-US" sz="1800" b="0" i="1"/>
              <a:t>executable object file (only contains code and data for libc functions that are called from p1.c and p2.c)</a:t>
            </a:r>
          </a:p>
        </p:txBody>
      </p:sp>
      <p:sp>
        <p:nvSpPr>
          <p:cNvPr id="49218" name="Text Box 66"/>
          <p:cNvSpPr txBox="1">
            <a:spLocks noChangeArrowheads="1"/>
          </p:cNvSpPr>
          <p:nvPr/>
        </p:nvSpPr>
        <p:spPr bwMode="auto">
          <a:xfrm>
            <a:off x="990600" y="4876800"/>
            <a:ext cx="6858000" cy="1465263"/>
          </a:xfrm>
          <a:prstGeom prst="rect">
            <a:avLst/>
          </a:prstGeom>
          <a:noFill/>
          <a:ln w="25400">
            <a:noFill/>
            <a:miter lim="800000"/>
            <a:headEnd/>
            <a:tailEnd/>
          </a:ln>
          <a:effectLst/>
        </p:spPr>
        <p:txBody>
          <a:bodyPr>
            <a:spAutoFit/>
          </a:bodyPr>
          <a:lstStyle/>
          <a:p>
            <a:r>
              <a:rPr lang="en-US" sz="1800" b="0"/>
              <a:t>Further improves modularity and efficiency by packaging commonly used functions (e.g., C standard library, math library)</a:t>
            </a:r>
          </a:p>
          <a:p>
            <a:r>
              <a:rPr lang="en-US" sz="1800" b="0"/>
              <a:t> </a:t>
            </a:r>
          </a:p>
          <a:p>
            <a:r>
              <a:rPr lang="en-US" sz="1800" b="0"/>
              <a:t>Linker selectively includes only the .o files in the archive that are actually needed by the program.</a:t>
            </a:r>
          </a:p>
        </p:txBody>
      </p:sp>
      <p:sp>
        <p:nvSpPr>
          <p:cNvPr id="49219" name="Rectangle 67"/>
          <p:cNvSpPr>
            <a:spLocks noChangeArrowheads="1"/>
          </p:cNvSpPr>
          <p:nvPr/>
        </p:nvSpPr>
        <p:spPr bwMode="auto">
          <a:xfrm>
            <a:off x="1752600" y="3276600"/>
            <a:ext cx="2971800" cy="392113"/>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a:t>Linker (ld)</a:t>
            </a:r>
          </a:p>
        </p:txBody>
      </p:sp>
      <p:sp>
        <p:nvSpPr>
          <p:cNvPr id="49220" name="Text Box 68"/>
          <p:cNvSpPr txBox="1">
            <a:spLocks noChangeArrowheads="1"/>
          </p:cNvSpPr>
          <p:nvPr/>
        </p:nvSpPr>
        <p:spPr bwMode="auto">
          <a:xfrm>
            <a:off x="3124200" y="3962400"/>
            <a:ext cx="320675" cy="366713"/>
          </a:xfrm>
          <a:prstGeom prst="rect">
            <a:avLst/>
          </a:prstGeom>
          <a:noFill/>
          <a:ln w="25400">
            <a:noFill/>
            <a:miter lim="800000"/>
            <a:headEnd/>
            <a:tailEnd/>
          </a:ln>
          <a:effectLst/>
        </p:spPr>
        <p:txBody>
          <a:bodyPr wrap="none">
            <a:spAutoFit/>
          </a:bodyPr>
          <a:lstStyle/>
          <a:p>
            <a:r>
              <a:rPr lang="en-US" sz="1800" b="0">
                <a:latin typeface="Courier New" pitchFamily="49" charset="0"/>
              </a:rPr>
              <a:t>p</a:t>
            </a:r>
          </a:p>
        </p:txBody>
      </p:sp>
      <p:sp>
        <p:nvSpPr>
          <p:cNvPr id="49222" name="Line 70"/>
          <p:cNvSpPr>
            <a:spLocks noChangeShapeType="1"/>
          </p:cNvSpPr>
          <p:nvPr/>
        </p:nvSpPr>
        <p:spPr bwMode="auto">
          <a:xfrm>
            <a:off x="3254375" y="3668713"/>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968500" y="335632"/>
            <a:ext cx="6563940" cy="573088"/>
          </a:xfrm>
        </p:spPr>
        <p:txBody>
          <a:bodyPr/>
          <a:lstStyle/>
          <a:p>
            <a:r>
              <a:rPr lang="en-US" dirty="0" smtClean="0"/>
              <a:t>Using Libraries</a:t>
            </a:r>
            <a:br>
              <a:rPr lang="en-US" dirty="0" smtClean="0"/>
            </a:br>
            <a:r>
              <a:rPr lang="en-US" sz="2800" dirty="0" smtClean="0"/>
              <a:t>Creating Static Libraries 1/2</a:t>
            </a:r>
            <a:endParaRPr lang="en-US" sz="2800" dirty="0"/>
          </a:p>
        </p:txBody>
      </p:sp>
      <p:sp>
        <p:nvSpPr>
          <p:cNvPr id="80900" name="Line 4"/>
          <p:cNvSpPr>
            <a:spLocks noChangeShapeType="1"/>
          </p:cNvSpPr>
          <p:nvPr/>
        </p:nvSpPr>
        <p:spPr bwMode="auto">
          <a:xfrm>
            <a:off x="1371600" y="1600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01" name="Rectangle 5"/>
          <p:cNvSpPr>
            <a:spLocks noChangeArrowheads="1"/>
          </p:cNvSpPr>
          <p:nvPr/>
        </p:nvSpPr>
        <p:spPr bwMode="auto">
          <a:xfrm>
            <a:off x="685800" y="1970088"/>
            <a:ext cx="1371600" cy="392112"/>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b="0"/>
              <a:t>Translator</a:t>
            </a:r>
            <a:endParaRPr lang="en-US" sz="1800" b="0">
              <a:latin typeface="Courier New" pitchFamily="49" charset="0"/>
            </a:endParaRPr>
          </a:p>
        </p:txBody>
      </p:sp>
      <p:sp>
        <p:nvSpPr>
          <p:cNvPr id="80902" name="Text Box 6"/>
          <p:cNvSpPr txBox="1">
            <a:spLocks noChangeArrowheads="1"/>
          </p:cNvSpPr>
          <p:nvPr/>
        </p:nvSpPr>
        <p:spPr bwMode="auto">
          <a:xfrm>
            <a:off x="838200" y="1295400"/>
            <a:ext cx="1003300" cy="366713"/>
          </a:xfrm>
          <a:prstGeom prst="rect">
            <a:avLst/>
          </a:prstGeom>
          <a:noFill/>
          <a:ln w="25400">
            <a:noFill/>
            <a:miter lim="800000"/>
            <a:headEnd/>
            <a:tailEnd/>
          </a:ln>
          <a:effectLst/>
        </p:spPr>
        <p:txBody>
          <a:bodyPr wrap="none">
            <a:spAutoFit/>
          </a:bodyPr>
          <a:lstStyle/>
          <a:p>
            <a:r>
              <a:rPr lang="en-US" sz="1800" b="0">
                <a:latin typeface="Courier New" pitchFamily="49" charset="0"/>
              </a:rPr>
              <a:t>atoi.c</a:t>
            </a:r>
          </a:p>
        </p:txBody>
      </p:sp>
      <p:sp>
        <p:nvSpPr>
          <p:cNvPr id="80903" name="Text Box 7"/>
          <p:cNvSpPr txBox="1">
            <a:spLocks noChangeArrowheads="1"/>
          </p:cNvSpPr>
          <p:nvPr/>
        </p:nvSpPr>
        <p:spPr bwMode="auto">
          <a:xfrm>
            <a:off x="1022350" y="2667000"/>
            <a:ext cx="1003300" cy="366713"/>
          </a:xfrm>
          <a:prstGeom prst="rect">
            <a:avLst/>
          </a:prstGeom>
          <a:noFill/>
          <a:ln w="25400">
            <a:noFill/>
            <a:miter lim="800000"/>
            <a:headEnd/>
            <a:tailEnd/>
          </a:ln>
          <a:effectLst/>
        </p:spPr>
        <p:txBody>
          <a:bodyPr wrap="none">
            <a:spAutoFit/>
          </a:bodyPr>
          <a:lstStyle/>
          <a:p>
            <a:r>
              <a:rPr lang="en-US" sz="1800" b="0">
                <a:latin typeface="Courier New" pitchFamily="49" charset="0"/>
              </a:rPr>
              <a:t>atoi.o</a:t>
            </a:r>
          </a:p>
        </p:txBody>
      </p:sp>
      <p:sp>
        <p:nvSpPr>
          <p:cNvPr id="80904" name="Rectangle 8"/>
          <p:cNvSpPr>
            <a:spLocks noChangeArrowheads="1"/>
          </p:cNvSpPr>
          <p:nvPr/>
        </p:nvSpPr>
        <p:spPr bwMode="auto">
          <a:xfrm>
            <a:off x="2362200" y="1970088"/>
            <a:ext cx="1371600" cy="392112"/>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b="0"/>
              <a:t>Translator</a:t>
            </a:r>
            <a:endParaRPr lang="en-US" sz="1800" b="0">
              <a:latin typeface="Courier New" pitchFamily="49" charset="0"/>
            </a:endParaRPr>
          </a:p>
        </p:txBody>
      </p:sp>
      <p:sp>
        <p:nvSpPr>
          <p:cNvPr id="80905" name="Text Box 9"/>
          <p:cNvSpPr txBox="1">
            <a:spLocks noChangeArrowheads="1"/>
          </p:cNvSpPr>
          <p:nvPr/>
        </p:nvSpPr>
        <p:spPr bwMode="auto">
          <a:xfrm>
            <a:off x="2362200" y="1295400"/>
            <a:ext cx="1276350" cy="366713"/>
          </a:xfrm>
          <a:prstGeom prst="rect">
            <a:avLst/>
          </a:prstGeom>
          <a:noFill/>
          <a:ln w="25400">
            <a:noFill/>
            <a:miter lim="800000"/>
            <a:headEnd/>
            <a:tailEnd/>
          </a:ln>
          <a:effectLst/>
        </p:spPr>
        <p:txBody>
          <a:bodyPr wrap="none">
            <a:spAutoFit/>
          </a:bodyPr>
          <a:lstStyle/>
          <a:p>
            <a:r>
              <a:rPr lang="en-US" sz="1800" b="0">
                <a:latin typeface="Courier New" pitchFamily="49" charset="0"/>
              </a:rPr>
              <a:t>printf.c</a:t>
            </a:r>
          </a:p>
        </p:txBody>
      </p:sp>
      <p:sp>
        <p:nvSpPr>
          <p:cNvPr id="80906" name="Text Box 10"/>
          <p:cNvSpPr txBox="1">
            <a:spLocks noChangeArrowheads="1"/>
          </p:cNvSpPr>
          <p:nvPr/>
        </p:nvSpPr>
        <p:spPr bwMode="auto">
          <a:xfrm>
            <a:off x="2381250" y="2667000"/>
            <a:ext cx="1276350" cy="366713"/>
          </a:xfrm>
          <a:prstGeom prst="rect">
            <a:avLst/>
          </a:prstGeom>
          <a:noFill/>
          <a:ln w="25400">
            <a:noFill/>
            <a:miter lim="800000"/>
            <a:headEnd/>
            <a:tailEnd/>
          </a:ln>
          <a:effectLst/>
        </p:spPr>
        <p:txBody>
          <a:bodyPr wrap="none">
            <a:spAutoFit/>
          </a:bodyPr>
          <a:lstStyle/>
          <a:p>
            <a:r>
              <a:rPr lang="en-US" sz="1800" b="0">
                <a:latin typeface="Courier New" pitchFamily="49" charset="0"/>
              </a:rPr>
              <a:t>printf.o</a:t>
            </a:r>
          </a:p>
        </p:txBody>
      </p:sp>
      <p:sp>
        <p:nvSpPr>
          <p:cNvPr id="80907" name="Line 11"/>
          <p:cNvSpPr>
            <a:spLocks noChangeShapeType="1"/>
          </p:cNvSpPr>
          <p:nvPr/>
        </p:nvSpPr>
        <p:spPr bwMode="auto">
          <a:xfrm>
            <a:off x="3048000" y="1600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08" name="Line 12"/>
          <p:cNvSpPr>
            <a:spLocks noChangeShapeType="1"/>
          </p:cNvSpPr>
          <p:nvPr/>
        </p:nvSpPr>
        <p:spPr bwMode="auto">
          <a:xfrm>
            <a:off x="1371600" y="2362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09" name="Line 13"/>
          <p:cNvSpPr>
            <a:spLocks noChangeShapeType="1"/>
          </p:cNvSpPr>
          <p:nvPr/>
        </p:nvSpPr>
        <p:spPr bwMode="auto">
          <a:xfrm>
            <a:off x="3048000" y="2362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11" name="Line 15"/>
          <p:cNvSpPr>
            <a:spLocks noChangeShapeType="1"/>
          </p:cNvSpPr>
          <p:nvPr/>
        </p:nvSpPr>
        <p:spPr bwMode="auto">
          <a:xfrm>
            <a:off x="3048000" y="3044825"/>
            <a:ext cx="0" cy="471488"/>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12" name="Text Box 16"/>
          <p:cNvSpPr txBox="1">
            <a:spLocks noChangeArrowheads="1"/>
          </p:cNvSpPr>
          <p:nvPr/>
        </p:nvSpPr>
        <p:spPr bwMode="auto">
          <a:xfrm>
            <a:off x="2578100" y="4354513"/>
            <a:ext cx="1003300" cy="366712"/>
          </a:xfrm>
          <a:prstGeom prst="rect">
            <a:avLst/>
          </a:prstGeom>
          <a:noFill/>
          <a:ln w="25400">
            <a:noFill/>
            <a:miter lim="800000"/>
            <a:headEnd/>
            <a:tailEnd/>
          </a:ln>
          <a:effectLst/>
        </p:spPr>
        <p:txBody>
          <a:bodyPr wrap="none">
            <a:spAutoFit/>
          </a:bodyPr>
          <a:lstStyle/>
          <a:p>
            <a:r>
              <a:rPr lang="en-US" sz="1800" b="0">
                <a:latin typeface="Courier New" pitchFamily="49" charset="0"/>
              </a:rPr>
              <a:t>libc.a</a:t>
            </a:r>
          </a:p>
        </p:txBody>
      </p:sp>
      <p:sp>
        <p:nvSpPr>
          <p:cNvPr id="80913" name="Line 17"/>
          <p:cNvSpPr>
            <a:spLocks noChangeShapeType="1"/>
          </p:cNvSpPr>
          <p:nvPr/>
        </p:nvSpPr>
        <p:spPr bwMode="auto">
          <a:xfrm flipH="1">
            <a:off x="3962400" y="2982913"/>
            <a:ext cx="1295400" cy="4572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14" name="Rectangle 18"/>
          <p:cNvSpPr>
            <a:spLocks noChangeArrowheads="1"/>
          </p:cNvSpPr>
          <p:nvPr/>
        </p:nvSpPr>
        <p:spPr bwMode="auto">
          <a:xfrm>
            <a:off x="1905000" y="3516313"/>
            <a:ext cx="2971800" cy="392112"/>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a:t>Archiver (ar)</a:t>
            </a:r>
          </a:p>
        </p:txBody>
      </p:sp>
      <p:sp>
        <p:nvSpPr>
          <p:cNvPr id="80915" name="Text Box 19"/>
          <p:cNvSpPr txBox="1">
            <a:spLocks noChangeArrowheads="1"/>
          </p:cNvSpPr>
          <p:nvPr/>
        </p:nvSpPr>
        <p:spPr bwMode="auto">
          <a:xfrm>
            <a:off x="3962400" y="1839913"/>
            <a:ext cx="436563" cy="457200"/>
          </a:xfrm>
          <a:prstGeom prst="rect">
            <a:avLst/>
          </a:prstGeom>
          <a:noFill/>
          <a:ln w="25400">
            <a:noFill/>
            <a:miter lim="800000"/>
            <a:headEnd/>
            <a:tailEnd/>
          </a:ln>
          <a:effectLst/>
        </p:spPr>
        <p:txBody>
          <a:bodyPr wrap="none">
            <a:spAutoFit/>
          </a:bodyPr>
          <a:lstStyle/>
          <a:p>
            <a:r>
              <a:rPr lang="en-US" sz="2400"/>
              <a:t>...</a:t>
            </a:r>
          </a:p>
        </p:txBody>
      </p:sp>
      <p:sp>
        <p:nvSpPr>
          <p:cNvPr id="80916" name="Rectangle 20"/>
          <p:cNvSpPr>
            <a:spLocks noChangeArrowheads="1"/>
          </p:cNvSpPr>
          <p:nvPr/>
        </p:nvSpPr>
        <p:spPr bwMode="auto">
          <a:xfrm>
            <a:off x="4648200" y="1981200"/>
            <a:ext cx="1371600" cy="392113"/>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b="0"/>
              <a:t>Translator</a:t>
            </a:r>
            <a:endParaRPr lang="en-US" sz="1800" b="0">
              <a:latin typeface="Courier New" pitchFamily="49" charset="0"/>
            </a:endParaRPr>
          </a:p>
        </p:txBody>
      </p:sp>
      <p:sp>
        <p:nvSpPr>
          <p:cNvPr id="80917" name="Text Box 21"/>
          <p:cNvSpPr txBox="1">
            <a:spLocks noChangeArrowheads="1"/>
          </p:cNvSpPr>
          <p:nvPr/>
        </p:nvSpPr>
        <p:spPr bwMode="auto">
          <a:xfrm>
            <a:off x="4648200" y="1306513"/>
            <a:ext cx="1276350" cy="366712"/>
          </a:xfrm>
          <a:prstGeom prst="rect">
            <a:avLst/>
          </a:prstGeom>
          <a:noFill/>
          <a:ln w="25400">
            <a:noFill/>
            <a:miter lim="800000"/>
            <a:headEnd/>
            <a:tailEnd/>
          </a:ln>
          <a:effectLst/>
        </p:spPr>
        <p:txBody>
          <a:bodyPr wrap="none">
            <a:spAutoFit/>
          </a:bodyPr>
          <a:lstStyle/>
          <a:p>
            <a:r>
              <a:rPr lang="en-US" sz="1800" b="0">
                <a:latin typeface="Courier New" pitchFamily="49" charset="0"/>
              </a:rPr>
              <a:t>random.c</a:t>
            </a:r>
          </a:p>
        </p:txBody>
      </p:sp>
      <p:sp>
        <p:nvSpPr>
          <p:cNvPr id="80918" name="Text Box 22"/>
          <p:cNvSpPr txBox="1">
            <a:spLocks noChangeArrowheads="1"/>
          </p:cNvSpPr>
          <p:nvPr/>
        </p:nvSpPr>
        <p:spPr bwMode="auto">
          <a:xfrm>
            <a:off x="4667250" y="2678113"/>
            <a:ext cx="1276350" cy="366712"/>
          </a:xfrm>
          <a:prstGeom prst="rect">
            <a:avLst/>
          </a:prstGeom>
          <a:noFill/>
          <a:ln w="25400">
            <a:noFill/>
            <a:miter lim="800000"/>
            <a:headEnd/>
            <a:tailEnd/>
          </a:ln>
          <a:effectLst/>
        </p:spPr>
        <p:txBody>
          <a:bodyPr wrap="none">
            <a:spAutoFit/>
          </a:bodyPr>
          <a:lstStyle/>
          <a:p>
            <a:r>
              <a:rPr lang="en-US" sz="1800" b="0">
                <a:latin typeface="Courier New" pitchFamily="49" charset="0"/>
              </a:rPr>
              <a:t>random.o</a:t>
            </a:r>
          </a:p>
        </p:txBody>
      </p:sp>
      <p:sp>
        <p:nvSpPr>
          <p:cNvPr id="80919" name="Line 23"/>
          <p:cNvSpPr>
            <a:spLocks noChangeShapeType="1"/>
          </p:cNvSpPr>
          <p:nvPr/>
        </p:nvSpPr>
        <p:spPr bwMode="auto">
          <a:xfrm>
            <a:off x="5334000" y="1611313"/>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20" name="Line 24"/>
          <p:cNvSpPr>
            <a:spLocks noChangeShapeType="1"/>
          </p:cNvSpPr>
          <p:nvPr/>
        </p:nvSpPr>
        <p:spPr bwMode="auto">
          <a:xfrm>
            <a:off x="5334000" y="2373313"/>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22" name="Line 26"/>
          <p:cNvSpPr>
            <a:spLocks noChangeShapeType="1"/>
          </p:cNvSpPr>
          <p:nvPr/>
        </p:nvSpPr>
        <p:spPr bwMode="auto">
          <a:xfrm>
            <a:off x="1371600" y="2982913"/>
            <a:ext cx="1219200" cy="4572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23" name="Text Box 27"/>
          <p:cNvSpPr txBox="1">
            <a:spLocks noChangeArrowheads="1"/>
          </p:cNvSpPr>
          <p:nvPr/>
        </p:nvSpPr>
        <p:spPr bwMode="auto">
          <a:xfrm>
            <a:off x="5004048" y="3440113"/>
            <a:ext cx="4185761" cy="707886"/>
          </a:xfrm>
          <a:prstGeom prst="rect">
            <a:avLst/>
          </a:prstGeom>
          <a:noFill/>
          <a:ln w="25400">
            <a:noFill/>
            <a:miter lim="800000"/>
            <a:headEnd/>
            <a:tailEnd/>
          </a:ln>
          <a:effectLst/>
        </p:spPr>
        <p:txBody>
          <a:bodyPr wrap="none">
            <a:spAutoFit/>
          </a:bodyPr>
          <a:lstStyle/>
          <a:p>
            <a:r>
              <a:rPr lang="en-US" sz="2000" dirty="0" err="1">
                <a:latin typeface="Courier New" pitchFamily="49" charset="0"/>
              </a:rPr>
              <a:t>ar</a:t>
            </a:r>
            <a:r>
              <a:rPr lang="en-US" sz="2000" dirty="0">
                <a:latin typeface="Courier New" pitchFamily="49" charset="0"/>
              </a:rPr>
              <a:t> </a:t>
            </a:r>
            <a:r>
              <a:rPr lang="en-US" sz="2000" dirty="0" err="1">
                <a:latin typeface="Courier New" pitchFamily="49" charset="0"/>
              </a:rPr>
              <a:t>rs</a:t>
            </a:r>
            <a:r>
              <a:rPr lang="en-US" sz="2000" dirty="0">
                <a:latin typeface="Courier New" pitchFamily="49" charset="0"/>
              </a:rPr>
              <a:t> </a:t>
            </a:r>
            <a:r>
              <a:rPr lang="en-US" sz="2000" dirty="0" err="1">
                <a:latin typeface="Courier New" pitchFamily="49" charset="0"/>
              </a:rPr>
              <a:t>libc.a</a:t>
            </a:r>
            <a:r>
              <a:rPr lang="en-US" sz="2000" dirty="0">
                <a:latin typeface="Courier New" pitchFamily="49" charset="0"/>
              </a:rPr>
              <a:t> \</a:t>
            </a:r>
          </a:p>
          <a:p>
            <a:r>
              <a:rPr lang="en-US" sz="2000" dirty="0" err="1">
                <a:latin typeface="Courier New" pitchFamily="49" charset="0"/>
              </a:rPr>
              <a:t>atoi.o</a:t>
            </a:r>
            <a:r>
              <a:rPr lang="en-US" sz="2000" dirty="0">
                <a:latin typeface="Courier New" pitchFamily="49" charset="0"/>
              </a:rPr>
              <a:t> </a:t>
            </a:r>
            <a:r>
              <a:rPr lang="en-US" sz="2000" dirty="0" err="1">
                <a:latin typeface="Courier New" pitchFamily="49" charset="0"/>
              </a:rPr>
              <a:t>printf.o</a:t>
            </a:r>
            <a:r>
              <a:rPr lang="en-US" sz="2000" dirty="0">
                <a:latin typeface="Courier New" pitchFamily="49" charset="0"/>
              </a:rPr>
              <a:t> … </a:t>
            </a:r>
            <a:r>
              <a:rPr lang="en-US" sz="2000" dirty="0" err="1">
                <a:latin typeface="Courier New" pitchFamily="49" charset="0"/>
              </a:rPr>
              <a:t>random.o</a:t>
            </a:r>
            <a:endParaRPr lang="en-US" sz="2000" dirty="0">
              <a:latin typeface="Courier New" pitchFamily="49" charset="0"/>
            </a:endParaRPr>
          </a:p>
        </p:txBody>
      </p:sp>
      <p:sp>
        <p:nvSpPr>
          <p:cNvPr id="80924" name="Line 28"/>
          <p:cNvSpPr>
            <a:spLocks noChangeShapeType="1"/>
          </p:cNvSpPr>
          <p:nvPr/>
        </p:nvSpPr>
        <p:spPr bwMode="auto">
          <a:xfrm>
            <a:off x="3048000" y="3959225"/>
            <a:ext cx="0" cy="4572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80925" name="Text Box 29"/>
          <p:cNvSpPr txBox="1">
            <a:spLocks noChangeArrowheads="1"/>
          </p:cNvSpPr>
          <p:nvPr/>
        </p:nvSpPr>
        <p:spPr bwMode="auto">
          <a:xfrm>
            <a:off x="1219200" y="5149850"/>
            <a:ext cx="7162800" cy="641350"/>
          </a:xfrm>
          <a:prstGeom prst="rect">
            <a:avLst/>
          </a:prstGeom>
          <a:noFill/>
          <a:ln w="25400">
            <a:noFill/>
            <a:miter lim="800000"/>
            <a:headEnd/>
            <a:tailEnd/>
          </a:ln>
          <a:effectLst/>
        </p:spPr>
        <p:txBody>
          <a:bodyPr>
            <a:spAutoFit/>
          </a:bodyPr>
          <a:lstStyle/>
          <a:p>
            <a:r>
              <a:rPr lang="en-US" sz="1800" b="0"/>
              <a:t>Archiver allows incremental updates: </a:t>
            </a:r>
          </a:p>
          <a:p>
            <a:pPr lvl="1">
              <a:buFontTx/>
              <a:buChar char="•"/>
            </a:pPr>
            <a:r>
              <a:rPr lang="en-US" sz="1800" b="0"/>
              <a:t> recompile function that changes and replace .o file in archive.</a:t>
            </a:r>
          </a:p>
        </p:txBody>
      </p:sp>
      <p:sp>
        <p:nvSpPr>
          <p:cNvPr id="80926" name="Text Box 30"/>
          <p:cNvSpPr txBox="1">
            <a:spLocks noChangeArrowheads="1"/>
          </p:cNvSpPr>
          <p:nvPr/>
        </p:nvSpPr>
        <p:spPr bwMode="auto">
          <a:xfrm>
            <a:off x="3962400" y="4343400"/>
            <a:ext cx="2971800" cy="366713"/>
          </a:xfrm>
          <a:prstGeom prst="rect">
            <a:avLst/>
          </a:prstGeom>
          <a:noFill/>
          <a:ln w="25400">
            <a:noFill/>
            <a:miter lim="800000"/>
            <a:headEnd/>
            <a:tailEnd/>
          </a:ln>
          <a:effectLst/>
        </p:spPr>
        <p:txBody>
          <a:bodyPr>
            <a:spAutoFit/>
          </a:bodyPr>
          <a:lstStyle/>
          <a:p>
            <a:r>
              <a:rPr lang="en-US" sz="1800" b="0" i="1"/>
              <a:t>C standard library</a:t>
            </a:r>
            <a:endParaRPr lang="en-US" sz="1800" b="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r>
              <a:rPr lang="en-US" sz="2800"/>
              <a:t>Creating Static Library</a:t>
            </a:r>
          </a:p>
          <a:p>
            <a:pPr lvl="1"/>
            <a:r>
              <a:rPr lang="en-US" sz="2400"/>
              <a:t>The first step is compiling your code to object form</a:t>
            </a:r>
          </a:p>
          <a:p>
            <a:pPr lvl="2">
              <a:buFont typeface="Wingdings" pitchFamily="2" charset="2"/>
              <a:buNone/>
            </a:pPr>
            <a:r>
              <a:rPr lang="en-US" sz="2200">
                <a:solidFill>
                  <a:srgbClr val="0000FF"/>
                </a:solidFill>
              </a:rPr>
              <a:t>gcc –c utilfile.c</a:t>
            </a:r>
          </a:p>
          <a:p>
            <a:pPr lvl="2">
              <a:buFont typeface="Wingdings" pitchFamily="2" charset="2"/>
              <a:buNone/>
            </a:pPr>
            <a:r>
              <a:rPr lang="en-US" sz="2200">
                <a:solidFill>
                  <a:srgbClr val="0000FF"/>
                </a:solidFill>
              </a:rPr>
              <a:t>gcc –c utilnet.c</a:t>
            </a:r>
          </a:p>
          <a:p>
            <a:pPr lvl="1"/>
            <a:r>
              <a:rPr lang="en-US" sz="2400"/>
              <a:t>Next, use the </a:t>
            </a:r>
            <a:r>
              <a:rPr lang="en-US" sz="2400" b="1"/>
              <a:t>ar</a:t>
            </a:r>
            <a:r>
              <a:rPr lang="en-US" sz="2400"/>
              <a:t> utility to create an archive</a:t>
            </a:r>
          </a:p>
          <a:p>
            <a:pPr lvl="2">
              <a:buFont typeface="Wingdings" pitchFamily="2" charset="2"/>
              <a:buNone/>
            </a:pPr>
            <a:r>
              <a:rPr lang="en-US" sz="2200">
                <a:solidFill>
                  <a:srgbClr val="0000FF"/>
                </a:solidFill>
              </a:rPr>
              <a:t>ar -rc libutil.a utilfile.o utilnet.o</a:t>
            </a:r>
          </a:p>
          <a:p>
            <a:pPr lvl="1"/>
            <a:r>
              <a:rPr lang="en-US" sz="2400"/>
              <a:t>Next, use the ranlib utility to create or update index</a:t>
            </a:r>
          </a:p>
          <a:p>
            <a:pPr lvl="2">
              <a:buFont typeface="Wingdings" pitchFamily="2" charset="2"/>
              <a:buNone/>
            </a:pPr>
            <a:r>
              <a:rPr lang="en-US" sz="2200">
                <a:solidFill>
                  <a:srgbClr val="0000FF"/>
                </a:solidFill>
              </a:rPr>
              <a:t>/usr/bin/ranlib libutil.a</a:t>
            </a:r>
          </a:p>
          <a:p>
            <a:pPr lvl="1"/>
            <a:r>
              <a:rPr lang="en-US" sz="2400"/>
              <a:t>Next, compile main program</a:t>
            </a:r>
          </a:p>
          <a:p>
            <a:pPr lvl="2">
              <a:buFont typeface="Wingdings" pitchFamily="2" charset="2"/>
              <a:buNone/>
            </a:pPr>
            <a:r>
              <a:rPr lang="en-US" sz="2200">
                <a:solidFill>
                  <a:srgbClr val="0000FF"/>
                </a:solidFill>
              </a:rPr>
              <a:t>gcc –c main.c</a:t>
            </a:r>
          </a:p>
          <a:p>
            <a:pPr lvl="2">
              <a:buFont typeface="Wingdings" pitchFamily="2" charset="2"/>
              <a:buNone/>
            </a:pPr>
            <a:r>
              <a:rPr lang="en-US" sz="2200">
                <a:solidFill>
                  <a:srgbClr val="0000FF"/>
                </a:solidFill>
              </a:rPr>
              <a:t>gcc main.o –L. –lutil –o prog</a:t>
            </a:r>
          </a:p>
          <a:p>
            <a:pPr lvl="2">
              <a:buFont typeface="Wingdings" pitchFamily="2" charset="2"/>
              <a:buNone/>
            </a:pPr>
            <a:endParaRPr lang="en-US" sz="2200">
              <a:solidFill>
                <a:srgbClr val="0000FF"/>
              </a:solidFill>
            </a:endParaRPr>
          </a:p>
          <a:p>
            <a:pPr lvl="2">
              <a:buFont typeface="Wingdings" pitchFamily="2" charset="2"/>
              <a:buNone/>
            </a:pPr>
            <a:endParaRPr lang="en-US" sz="2200">
              <a:solidFill>
                <a:srgbClr val="0000FF"/>
              </a:solidFill>
            </a:endParaRPr>
          </a:p>
          <a:p>
            <a:pPr lvl="2">
              <a:buFont typeface="Wingdings" pitchFamily="2" charset="2"/>
              <a:buNone/>
            </a:pPr>
            <a:endParaRPr lang="en-US" sz="2200">
              <a:solidFill>
                <a:srgbClr val="0000FF"/>
              </a:solidFill>
            </a:endParaRPr>
          </a:p>
          <a:p>
            <a:pPr lvl="2">
              <a:buFont typeface="Wingdings" pitchFamily="2" charset="2"/>
              <a:buNone/>
            </a:pPr>
            <a:endParaRPr lang="en-US" sz="2200">
              <a:solidFill>
                <a:srgbClr val="0000FF"/>
              </a:solidFill>
            </a:endParaRPr>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Creating Static Libraries 2/2</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778000" y="335632"/>
            <a:ext cx="7114480" cy="573088"/>
          </a:xfrm>
        </p:spPr>
        <p:txBody>
          <a:bodyPr/>
          <a:lstStyle/>
          <a:p>
            <a:r>
              <a:rPr lang="en-US" dirty="0" smtClean="0"/>
              <a:t>Using Libraries</a:t>
            </a:r>
            <a:br>
              <a:rPr lang="en-US" dirty="0" smtClean="0"/>
            </a:br>
            <a:r>
              <a:rPr lang="en-US" sz="2800" dirty="0" smtClean="0"/>
              <a:t>Commonly Used Libraries</a:t>
            </a:r>
            <a:endParaRPr lang="en-US" sz="2800" dirty="0"/>
          </a:p>
        </p:txBody>
      </p:sp>
      <p:sp>
        <p:nvSpPr>
          <p:cNvPr id="81923" name="Rectangle 3"/>
          <p:cNvSpPr>
            <a:spLocks noGrp="1" noChangeArrowheads="1"/>
          </p:cNvSpPr>
          <p:nvPr>
            <p:ph type="body" idx="1"/>
          </p:nvPr>
        </p:nvSpPr>
        <p:spPr>
          <a:xfrm>
            <a:off x="444500" y="1112912"/>
            <a:ext cx="8255000" cy="1524000"/>
          </a:xfrm>
        </p:spPr>
        <p:txBody>
          <a:bodyPr/>
          <a:lstStyle/>
          <a:p>
            <a:pPr>
              <a:lnSpc>
                <a:spcPct val="80000"/>
              </a:lnSpc>
            </a:pPr>
            <a:r>
              <a:rPr lang="en-US" sz="2400" dirty="0" err="1"/>
              <a:t>libc.a</a:t>
            </a:r>
            <a:r>
              <a:rPr lang="en-US" sz="2400" dirty="0"/>
              <a:t> (the C standard library)</a:t>
            </a:r>
          </a:p>
          <a:p>
            <a:pPr lvl="1">
              <a:lnSpc>
                <a:spcPct val="80000"/>
              </a:lnSpc>
            </a:pPr>
            <a:r>
              <a:rPr lang="en-US" sz="1800" dirty="0"/>
              <a:t>8 MB archive of 900 object files.</a:t>
            </a:r>
          </a:p>
          <a:p>
            <a:pPr lvl="1">
              <a:lnSpc>
                <a:spcPct val="80000"/>
              </a:lnSpc>
            </a:pPr>
            <a:r>
              <a:rPr lang="en-US" sz="1800" dirty="0"/>
              <a:t>I/O, memory allocation, signal handling, string handling, date and time, random numbers, integer math</a:t>
            </a:r>
          </a:p>
          <a:p>
            <a:pPr>
              <a:lnSpc>
                <a:spcPct val="80000"/>
              </a:lnSpc>
            </a:pPr>
            <a:r>
              <a:rPr lang="en-US" sz="2400" dirty="0" err="1"/>
              <a:t>libm.a</a:t>
            </a:r>
            <a:r>
              <a:rPr lang="en-US" sz="2400" dirty="0"/>
              <a:t> (the C math library)</a:t>
            </a:r>
          </a:p>
          <a:p>
            <a:pPr lvl="1">
              <a:lnSpc>
                <a:spcPct val="80000"/>
              </a:lnSpc>
            </a:pPr>
            <a:r>
              <a:rPr lang="en-US" sz="1800" dirty="0"/>
              <a:t>1 MB archive of 226 object files. </a:t>
            </a:r>
          </a:p>
          <a:p>
            <a:pPr lvl="1">
              <a:lnSpc>
                <a:spcPct val="80000"/>
              </a:lnSpc>
            </a:pPr>
            <a:r>
              <a:rPr lang="en-US" sz="1800" dirty="0"/>
              <a:t>floating point math (sin, </a:t>
            </a:r>
            <a:r>
              <a:rPr lang="en-US" sz="1800" dirty="0" err="1"/>
              <a:t>cos</a:t>
            </a:r>
            <a:r>
              <a:rPr lang="en-US" sz="1800" dirty="0"/>
              <a:t>, tan, log, exp, </a:t>
            </a:r>
            <a:r>
              <a:rPr lang="en-US" sz="1800" dirty="0" err="1"/>
              <a:t>sqrt</a:t>
            </a:r>
            <a:r>
              <a:rPr lang="en-US" sz="1800" dirty="0"/>
              <a:t>, …) 	</a:t>
            </a:r>
          </a:p>
          <a:p>
            <a:pPr>
              <a:lnSpc>
                <a:spcPct val="80000"/>
              </a:lnSpc>
            </a:pPr>
            <a:endParaRPr lang="en-US" sz="2400" dirty="0">
              <a:latin typeface="Courier New" pitchFamily="49" charset="0"/>
            </a:endParaRPr>
          </a:p>
          <a:p>
            <a:pPr>
              <a:lnSpc>
                <a:spcPct val="80000"/>
              </a:lnSpc>
            </a:pPr>
            <a:endParaRPr lang="en-US" sz="2400" dirty="0">
              <a:latin typeface="Courier New" pitchFamily="49" charset="0"/>
            </a:endParaRPr>
          </a:p>
        </p:txBody>
      </p:sp>
      <p:sp>
        <p:nvSpPr>
          <p:cNvPr id="81924" name="Text Box 4"/>
          <p:cNvSpPr txBox="1">
            <a:spLocks noChangeArrowheads="1"/>
          </p:cNvSpPr>
          <p:nvPr/>
        </p:nvSpPr>
        <p:spPr bwMode="auto">
          <a:xfrm>
            <a:off x="457200" y="3099499"/>
            <a:ext cx="4011034" cy="3385542"/>
          </a:xfrm>
          <a:prstGeom prst="rect">
            <a:avLst/>
          </a:prstGeom>
          <a:noFill/>
          <a:ln w="3175">
            <a:solidFill>
              <a:schemeClr val="tx1"/>
            </a:solidFill>
            <a:miter lim="800000"/>
            <a:headEnd/>
            <a:tailEnd/>
          </a:ln>
          <a:effectLst/>
        </p:spPr>
        <p:txBody>
          <a:bodyPr wrap="none">
            <a:spAutoFit/>
          </a:bodyPr>
          <a:lstStyle/>
          <a:p>
            <a:r>
              <a:rPr lang="en-US" sz="1600" b="1" dirty="0">
                <a:latin typeface="Courier New" pitchFamily="49" charset="0"/>
              </a:rPr>
              <a:t>% </a:t>
            </a:r>
            <a:r>
              <a:rPr lang="en-US" sz="1600" b="1" dirty="0" err="1">
                <a:latin typeface="Courier New" pitchFamily="49" charset="0"/>
              </a:rPr>
              <a:t>ar</a:t>
            </a:r>
            <a:r>
              <a:rPr lang="en-US" sz="1600" b="1" dirty="0">
                <a:latin typeface="Courier New" pitchFamily="49" charset="0"/>
              </a:rPr>
              <a:t> -t /</a:t>
            </a:r>
            <a:r>
              <a:rPr lang="en-US" sz="1600" b="1" dirty="0" err="1">
                <a:latin typeface="Courier New" pitchFamily="49" charset="0"/>
              </a:rPr>
              <a:t>usr</a:t>
            </a:r>
            <a:r>
              <a:rPr lang="en-US" sz="1600" b="1" dirty="0">
                <a:latin typeface="Courier New" pitchFamily="49" charset="0"/>
              </a:rPr>
              <a:t>/lib/</a:t>
            </a:r>
            <a:r>
              <a:rPr lang="en-US" sz="1600" b="1" dirty="0" err="1">
                <a:latin typeface="Courier New" pitchFamily="49" charset="0"/>
              </a:rPr>
              <a:t>libc.a</a:t>
            </a:r>
            <a:r>
              <a:rPr lang="en-US" sz="1600" b="1" dirty="0">
                <a:latin typeface="Courier New" pitchFamily="49" charset="0"/>
              </a:rPr>
              <a:t> | sort </a:t>
            </a:r>
          </a:p>
          <a:p>
            <a:r>
              <a:rPr lang="en-US" sz="1800" dirty="0">
                <a:latin typeface="Courier New" pitchFamily="49" charset="0"/>
              </a:rPr>
              <a:t>…</a:t>
            </a:r>
          </a:p>
          <a:p>
            <a:r>
              <a:rPr lang="en-US" sz="1800" dirty="0" err="1">
                <a:latin typeface="Courier New" pitchFamily="49" charset="0"/>
              </a:rPr>
              <a:t>fork.o</a:t>
            </a:r>
            <a:r>
              <a:rPr lang="en-US" sz="1800" dirty="0">
                <a:latin typeface="Courier New" pitchFamily="49" charset="0"/>
              </a:rPr>
              <a:t> </a:t>
            </a:r>
          </a:p>
          <a:p>
            <a:r>
              <a:rPr lang="en-US" sz="1800" dirty="0">
                <a:latin typeface="Courier New" pitchFamily="49" charset="0"/>
              </a:rPr>
              <a:t>… </a:t>
            </a:r>
          </a:p>
          <a:p>
            <a:r>
              <a:rPr lang="en-US" sz="1800" dirty="0" err="1">
                <a:latin typeface="Courier New" pitchFamily="49" charset="0"/>
              </a:rPr>
              <a:t>fprintf.o</a:t>
            </a:r>
            <a:r>
              <a:rPr lang="en-US" sz="1800" dirty="0">
                <a:latin typeface="Courier New" pitchFamily="49" charset="0"/>
              </a:rPr>
              <a:t> </a:t>
            </a:r>
          </a:p>
          <a:p>
            <a:r>
              <a:rPr lang="en-US" sz="1800" dirty="0" err="1">
                <a:latin typeface="Courier New" pitchFamily="49" charset="0"/>
              </a:rPr>
              <a:t>fpu_control.o</a:t>
            </a:r>
            <a:r>
              <a:rPr lang="en-US" sz="1800" dirty="0">
                <a:latin typeface="Courier New" pitchFamily="49" charset="0"/>
              </a:rPr>
              <a:t> </a:t>
            </a:r>
          </a:p>
          <a:p>
            <a:r>
              <a:rPr lang="en-US" sz="1800" dirty="0" err="1">
                <a:latin typeface="Courier New" pitchFamily="49" charset="0"/>
              </a:rPr>
              <a:t>fputc.o</a:t>
            </a:r>
            <a:r>
              <a:rPr lang="en-US" sz="1800" dirty="0">
                <a:latin typeface="Courier New" pitchFamily="49" charset="0"/>
              </a:rPr>
              <a:t> </a:t>
            </a:r>
          </a:p>
          <a:p>
            <a:r>
              <a:rPr lang="en-US" sz="1800" dirty="0" err="1">
                <a:latin typeface="Courier New" pitchFamily="49" charset="0"/>
              </a:rPr>
              <a:t>freopen.o</a:t>
            </a:r>
            <a:r>
              <a:rPr lang="en-US" sz="1800" dirty="0">
                <a:latin typeface="Courier New" pitchFamily="49" charset="0"/>
              </a:rPr>
              <a:t> </a:t>
            </a:r>
          </a:p>
          <a:p>
            <a:r>
              <a:rPr lang="en-US" sz="1800" dirty="0" err="1">
                <a:latin typeface="Courier New" pitchFamily="49" charset="0"/>
              </a:rPr>
              <a:t>fscanf.o</a:t>
            </a:r>
            <a:r>
              <a:rPr lang="en-US" sz="1800" dirty="0">
                <a:latin typeface="Courier New" pitchFamily="49" charset="0"/>
              </a:rPr>
              <a:t> </a:t>
            </a:r>
          </a:p>
          <a:p>
            <a:r>
              <a:rPr lang="en-US" sz="1800" dirty="0" err="1">
                <a:latin typeface="Courier New" pitchFamily="49" charset="0"/>
              </a:rPr>
              <a:t>fseek.o</a:t>
            </a:r>
            <a:r>
              <a:rPr lang="en-US" sz="1800" dirty="0">
                <a:latin typeface="Courier New" pitchFamily="49" charset="0"/>
              </a:rPr>
              <a:t> </a:t>
            </a:r>
          </a:p>
          <a:p>
            <a:r>
              <a:rPr lang="en-US" sz="1800" dirty="0" err="1">
                <a:latin typeface="Courier New" pitchFamily="49" charset="0"/>
              </a:rPr>
              <a:t>fstab.o</a:t>
            </a:r>
            <a:r>
              <a:rPr lang="en-US" sz="1800" dirty="0">
                <a:latin typeface="Courier New" pitchFamily="49" charset="0"/>
              </a:rPr>
              <a:t> </a:t>
            </a:r>
          </a:p>
          <a:p>
            <a:r>
              <a:rPr lang="en-US" sz="1800" dirty="0">
                <a:latin typeface="Courier New" pitchFamily="49" charset="0"/>
              </a:rPr>
              <a:t>…</a:t>
            </a:r>
          </a:p>
        </p:txBody>
      </p:sp>
      <p:sp>
        <p:nvSpPr>
          <p:cNvPr id="81926" name="Text Box 6"/>
          <p:cNvSpPr txBox="1">
            <a:spLocks noChangeArrowheads="1"/>
          </p:cNvSpPr>
          <p:nvPr/>
        </p:nvSpPr>
        <p:spPr bwMode="auto">
          <a:xfrm>
            <a:off x="4876800" y="3109024"/>
            <a:ext cx="4011034" cy="3385542"/>
          </a:xfrm>
          <a:prstGeom prst="rect">
            <a:avLst/>
          </a:prstGeom>
          <a:noFill/>
          <a:ln w="3175">
            <a:solidFill>
              <a:schemeClr val="tx1"/>
            </a:solidFill>
            <a:miter lim="800000"/>
            <a:headEnd/>
            <a:tailEnd/>
          </a:ln>
          <a:effectLst/>
        </p:spPr>
        <p:txBody>
          <a:bodyPr wrap="none">
            <a:spAutoFit/>
          </a:bodyPr>
          <a:lstStyle/>
          <a:p>
            <a:r>
              <a:rPr lang="en-US" sz="1600" b="1" dirty="0">
                <a:latin typeface="Courier New" pitchFamily="49" charset="0"/>
              </a:rPr>
              <a:t>% </a:t>
            </a:r>
            <a:r>
              <a:rPr lang="en-US" sz="1600" b="1" dirty="0" err="1">
                <a:latin typeface="Courier New" pitchFamily="49" charset="0"/>
              </a:rPr>
              <a:t>ar</a:t>
            </a:r>
            <a:r>
              <a:rPr lang="en-US" sz="1600" b="1" dirty="0">
                <a:latin typeface="Courier New" pitchFamily="49" charset="0"/>
              </a:rPr>
              <a:t> -t /</a:t>
            </a:r>
            <a:r>
              <a:rPr lang="en-US" sz="1600" b="1" dirty="0" err="1">
                <a:latin typeface="Courier New" pitchFamily="49" charset="0"/>
              </a:rPr>
              <a:t>usr</a:t>
            </a:r>
            <a:r>
              <a:rPr lang="en-US" sz="1600" b="1" dirty="0">
                <a:latin typeface="Courier New" pitchFamily="49" charset="0"/>
              </a:rPr>
              <a:t>/lib/</a:t>
            </a:r>
            <a:r>
              <a:rPr lang="en-US" sz="1600" b="1" dirty="0" err="1">
                <a:latin typeface="Courier New" pitchFamily="49" charset="0"/>
              </a:rPr>
              <a:t>libm.a</a:t>
            </a:r>
            <a:r>
              <a:rPr lang="en-US" sz="1600" b="1" dirty="0">
                <a:latin typeface="Courier New" pitchFamily="49" charset="0"/>
              </a:rPr>
              <a:t> | sort </a:t>
            </a:r>
          </a:p>
          <a:p>
            <a:r>
              <a:rPr lang="en-US" sz="1800" dirty="0">
                <a:latin typeface="Courier New" pitchFamily="49" charset="0"/>
              </a:rPr>
              <a:t>…</a:t>
            </a:r>
          </a:p>
          <a:p>
            <a:r>
              <a:rPr lang="en-US" sz="1800" dirty="0" err="1">
                <a:latin typeface="Courier New" pitchFamily="49" charset="0"/>
              </a:rPr>
              <a:t>e_acos.o</a:t>
            </a:r>
            <a:r>
              <a:rPr lang="en-US" sz="1800" dirty="0">
                <a:latin typeface="Courier New" pitchFamily="49" charset="0"/>
              </a:rPr>
              <a:t> </a:t>
            </a:r>
          </a:p>
          <a:p>
            <a:r>
              <a:rPr lang="en-US" sz="1800" dirty="0" err="1">
                <a:latin typeface="Courier New" pitchFamily="49" charset="0"/>
              </a:rPr>
              <a:t>e_acosf.o</a:t>
            </a:r>
            <a:r>
              <a:rPr lang="en-US" sz="1800" dirty="0">
                <a:latin typeface="Courier New" pitchFamily="49" charset="0"/>
              </a:rPr>
              <a:t> </a:t>
            </a:r>
          </a:p>
          <a:p>
            <a:r>
              <a:rPr lang="en-US" sz="1800" dirty="0" err="1">
                <a:latin typeface="Courier New" pitchFamily="49" charset="0"/>
              </a:rPr>
              <a:t>e_acosh.o</a:t>
            </a:r>
            <a:r>
              <a:rPr lang="en-US" sz="1800" dirty="0">
                <a:latin typeface="Courier New" pitchFamily="49" charset="0"/>
              </a:rPr>
              <a:t> </a:t>
            </a:r>
          </a:p>
          <a:p>
            <a:r>
              <a:rPr lang="en-US" sz="1800" dirty="0" err="1">
                <a:latin typeface="Courier New" pitchFamily="49" charset="0"/>
              </a:rPr>
              <a:t>e_acoshf.o</a:t>
            </a:r>
            <a:r>
              <a:rPr lang="en-US" sz="1800" dirty="0">
                <a:latin typeface="Courier New" pitchFamily="49" charset="0"/>
              </a:rPr>
              <a:t> </a:t>
            </a:r>
          </a:p>
          <a:p>
            <a:r>
              <a:rPr lang="en-US" sz="1800" dirty="0" err="1">
                <a:latin typeface="Courier New" pitchFamily="49" charset="0"/>
              </a:rPr>
              <a:t>e_acoshl.o</a:t>
            </a:r>
            <a:r>
              <a:rPr lang="en-US" sz="1800" dirty="0">
                <a:latin typeface="Courier New" pitchFamily="49" charset="0"/>
              </a:rPr>
              <a:t> </a:t>
            </a:r>
          </a:p>
          <a:p>
            <a:r>
              <a:rPr lang="en-US" sz="1800" dirty="0" err="1">
                <a:latin typeface="Courier New" pitchFamily="49" charset="0"/>
              </a:rPr>
              <a:t>e_acosl.o</a:t>
            </a:r>
            <a:r>
              <a:rPr lang="en-US" sz="1800" dirty="0">
                <a:latin typeface="Courier New" pitchFamily="49" charset="0"/>
              </a:rPr>
              <a:t> </a:t>
            </a:r>
          </a:p>
          <a:p>
            <a:r>
              <a:rPr lang="en-US" sz="1800" dirty="0" err="1">
                <a:latin typeface="Courier New" pitchFamily="49" charset="0"/>
              </a:rPr>
              <a:t>e_asin.o</a:t>
            </a:r>
            <a:r>
              <a:rPr lang="en-US" sz="1800" dirty="0">
                <a:latin typeface="Courier New" pitchFamily="49" charset="0"/>
              </a:rPr>
              <a:t> </a:t>
            </a:r>
          </a:p>
          <a:p>
            <a:r>
              <a:rPr lang="en-US" sz="1800" dirty="0" err="1">
                <a:latin typeface="Courier New" pitchFamily="49" charset="0"/>
              </a:rPr>
              <a:t>e_asinf.o</a:t>
            </a:r>
            <a:r>
              <a:rPr lang="en-US" sz="1800" dirty="0">
                <a:latin typeface="Courier New" pitchFamily="49" charset="0"/>
              </a:rPr>
              <a:t> </a:t>
            </a:r>
          </a:p>
          <a:p>
            <a:r>
              <a:rPr lang="en-US" sz="1800" dirty="0" err="1">
                <a:latin typeface="Courier New" pitchFamily="49" charset="0"/>
              </a:rPr>
              <a:t>e_asinl.o</a:t>
            </a:r>
            <a:r>
              <a:rPr lang="en-US" sz="1800" dirty="0">
                <a:latin typeface="Courier New" pitchFamily="49" charset="0"/>
              </a:rPr>
              <a:t> </a:t>
            </a:r>
          </a:p>
          <a:p>
            <a:r>
              <a:rPr lang="en-US" sz="1800" dirty="0">
                <a:latin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260600" y="335632"/>
            <a:ext cx="6343848" cy="573088"/>
          </a:xfrm>
        </p:spPr>
        <p:txBody>
          <a:bodyPr/>
          <a:lstStyle/>
          <a:p>
            <a:r>
              <a:rPr lang="en-US" dirty="0" smtClean="0"/>
              <a:t>Using Libraries</a:t>
            </a:r>
            <a:br>
              <a:rPr lang="en-US" dirty="0" smtClean="0"/>
            </a:br>
            <a:r>
              <a:rPr lang="en-US" sz="2800" dirty="0" smtClean="0"/>
              <a:t>Using Static Libraries</a:t>
            </a:r>
            <a:endParaRPr lang="en-US" sz="2800" dirty="0"/>
          </a:p>
        </p:txBody>
      </p:sp>
      <p:sp>
        <p:nvSpPr>
          <p:cNvPr id="82947" name="Rectangle 3"/>
          <p:cNvSpPr>
            <a:spLocks noGrp="1" noChangeArrowheads="1"/>
          </p:cNvSpPr>
          <p:nvPr>
            <p:ph type="body" idx="1"/>
          </p:nvPr>
        </p:nvSpPr>
        <p:spPr>
          <a:xfrm>
            <a:off x="444500" y="1096888"/>
            <a:ext cx="8447980" cy="3124200"/>
          </a:xfrm>
        </p:spPr>
        <p:txBody>
          <a:bodyPr/>
          <a:lstStyle/>
          <a:p>
            <a:pPr>
              <a:spcBef>
                <a:spcPts val="300"/>
              </a:spcBef>
            </a:pPr>
            <a:r>
              <a:rPr lang="en-US" sz="2800" dirty="0"/>
              <a:t>Linker’s algorithm for resolving external references:</a:t>
            </a:r>
          </a:p>
          <a:p>
            <a:pPr lvl="1">
              <a:spcBef>
                <a:spcPts val="300"/>
              </a:spcBef>
            </a:pPr>
            <a:r>
              <a:rPr lang="en-US" sz="2300" dirty="0"/>
              <a:t>Scan .o files and .a files in the command line order.</a:t>
            </a:r>
          </a:p>
          <a:p>
            <a:pPr lvl="1">
              <a:spcBef>
                <a:spcPts val="300"/>
              </a:spcBef>
            </a:pPr>
            <a:r>
              <a:rPr lang="en-US" sz="2300" dirty="0"/>
              <a:t>During the scan, keep a list of the current unresolved references.</a:t>
            </a:r>
          </a:p>
          <a:p>
            <a:pPr lvl="1">
              <a:spcBef>
                <a:spcPts val="300"/>
              </a:spcBef>
            </a:pPr>
            <a:r>
              <a:rPr lang="en-US" sz="2300" dirty="0"/>
              <a:t>As each new .o or .a file </a:t>
            </a:r>
            <a:r>
              <a:rPr lang="en-US" sz="2300" i="1" dirty="0" err="1"/>
              <a:t>obj</a:t>
            </a:r>
            <a:r>
              <a:rPr lang="en-US" sz="2300" dirty="0"/>
              <a:t> is encountered, try to resolve each unresolved reference in the list against the symbols in </a:t>
            </a:r>
            <a:r>
              <a:rPr lang="en-US" sz="2300" i="1" dirty="0"/>
              <a:t>obj</a:t>
            </a:r>
            <a:r>
              <a:rPr lang="en-US" sz="2300" dirty="0"/>
              <a:t>. </a:t>
            </a:r>
          </a:p>
          <a:p>
            <a:pPr lvl="1">
              <a:spcBef>
                <a:spcPts val="300"/>
              </a:spcBef>
            </a:pPr>
            <a:r>
              <a:rPr lang="en-US" sz="2300" dirty="0"/>
              <a:t>If any entries in the unresolved list at end of scan, then error.</a:t>
            </a:r>
          </a:p>
          <a:p>
            <a:pPr>
              <a:spcBef>
                <a:spcPts val="300"/>
              </a:spcBef>
            </a:pPr>
            <a:r>
              <a:rPr lang="en-US" sz="2800" dirty="0"/>
              <a:t>Problem:</a:t>
            </a:r>
          </a:p>
          <a:p>
            <a:pPr lvl="1">
              <a:spcBef>
                <a:spcPts val="300"/>
              </a:spcBef>
            </a:pPr>
            <a:r>
              <a:rPr lang="en-US" sz="2300" dirty="0"/>
              <a:t>command line order matters!</a:t>
            </a:r>
          </a:p>
          <a:p>
            <a:pPr lvl="1">
              <a:spcBef>
                <a:spcPts val="300"/>
              </a:spcBef>
            </a:pPr>
            <a:r>
              <a:rPr lang="en-US" sz="2300" dirty="0"/>
              <a:t>Moral: put libraries at the end of the command line. </a:t>
            </a:r>
          </a:p>
        </p:txBody>
      </p:sp>
      <p:sp>
        <p:nvSpPr>
          <p:cNvPr id="82948" name="Rectangle 4"/>
          <p:cNvSpPr>
            <a:spLocks noChangeArrowheads="1"/>
          </p:cNvSpPr>
          <p:nvPr/>
        </p:nvSpPr>
        <p:spPr bwMode="auto">
          <a:xfrm>
            <a:off x="539552" y="5129897"/>
            <a:ext cx="8494633" cy="1323439"/>
          </a:xfrm>
          <a:prstGeom prst="rect">
            <a:avLst/>
          </a:prstGeom>
          <a:noFill/>
          <a:ln w="6350">
            <a:solidFill>
              <a:schemeClr val="tx1"/>
            </a:solidFill>
            <a:miter lim="800000"/>
            <a:headEnd/>
            <a:tailEnd/>
          </a:ln>
          <a:effectLst/>
        </p:spPr>
        <p:txBody>
          <a:bodyPr wrap="none">
            <a:spAutoFit/>
          </a:bodyPr>
          <a:lstStyle/>
          <a:p>
            <a:r>
              <a:rPr lang="en-US" sz="2000" dirty="0">
                <a:latin typeface="Courier New" pitchFamily="49" charset="0"/>
              </a:rPr>
              <a:t>bass&gt; </a:t>
            </a:r>
            <a:r>
              <a:rPr lang="en-US" sz="2000" dirty="0" err="1">
                <a:latin typeface="Courier New" pitchFamily="49" charset="0"/>
              </a:rPr>
              <a:t>gcc</a:t>
            </a:r>
            <a:r>
              <a:rPr lang="en-US" sz="2000" dirty="0">
                <a:latin typeface="Courier New" pitchFamily="49" charset="0"/>
              </a:rPr>
              <a:t> -L. </a:t>
            </a:r>
            <a:r>
              <a:rPr lang="en-US" sz="2000" dirty="0" err="1">
                <a:latin typeface="Courier New" pitchFamily="49" charset="0"/>
              </a:rPr>
              <a:t>libtest.o</a:t>
            </a:r>
            <a:r>
              <a:rPr lang="en-US" sz="2000" dirty="0">
                <a:latin typeface="Courier New" pitchFamily="49" charset="0"/>
              </a:rPr>
              <a:t> -</a:t>
            </a:r>
            <a:r>
              <a:rPr lang="en-US" sz="2000" dirty="0" err="1">
                <a:latin typeface="Courier New" pitchFamily="49" charset="0"/>
              </a:rPr>
              <a:t>lmine</a:t>
            </a:r>
            <a:r>
              <a:rPr lang="en-US" sz="2000" dirty="0">
                <a:latin typeface="Courier New" pitchFamily="49" charset="0"/>
              </a:rPr>
              <a:t> </a:t>
            </a:r>
          </a:p>
          <a:p>
            <a:r>
              <a:rPr lang="en-US" sz="2000" dirty="0">
                <a:latin typeface="Courier New" pitchFamily="49" charset="0"/>
              </a:rPr>
              <a:t>bass&gt; </a:t>
            </a:r>
            <a:r>
              <a:rPr lang="en-US" sz="2000" dirty="0" err="1">
                <a:latin typeface="Courier New" pitchFamily="49" charset="0"/>
              </a:rPr>
              <a:t>gcc</a:t>
            </a:r>
            <a:r>
              <a:rPr lang="en-US" sz="2000" dirty="0">
                <a:latin typeface="Courier New" pitchFamily="49" charset="0"/>
              </a:rPr>
              <a:t> -L. -</a:t>
            </a:r>
            <a:r>
              <a:rPr lang="en-US" sz="2000" dirty="0" err="1">
                <a:latin typeface="Courier New" pitchFamily="49" charset="0"/>
              </a:rPr>
              <a:t>lmine</a:t>
            </a:r>
            <a:r>
              <a:rPr lang="en-US" sz="2000" dirty="0">
                <a:latin typeface="Courier New" pitchFamily="49" charset="0"/>
              </a:rPr>
              <a:t> </a:t>
            </a:r>
            <a:r>
              <a:rPr lang="en-US" sz="2000" dirty="0" err="1">
                <a:latin typeface="Courier New" pitchFamily="49" charset="0"/>
              </a:rPr>
              <a:t>libtest.o</a:t>
            </a:r>
            <a:r>
              <a:rPr lang="en-US" sz="2000" dirty="0">
                <a:latin typeface="Courier New" pitchFamily="49" charset="0"/>
              </a:rPr>
              <a:t> </a:t>
            </a:r>
          </a:p>
          <a:p>
            <a:r>
              <a:rPr lang="en-US" sz="2000" dirty="0" err="1">
                <a:latin typeface="Courier New" pitchFamily="49" charset="0"/>
              </a:rPr>
              <a:t>libtest.o</a:t>
            </a:r>
            <a:r>
              <a:rPr lang="en-US" sz="2000" dirty="0">
                <a:latin typeface="Courier New" pitchFamily="49" charset="0"/>
              </a:rPr>
              <a:t>: In function `main': </a:t>
            </a:r>
          </a:p>
          <a:p>
            <a:r>
              <a:rPr lang="en-US" sz="2000" dirty="0" err="1">
                <a:latin typeface="Courier New" pitchFamily="49" charset="0"/>
              </a:rPr>
              <a:t>libtest.o</a:t>
            </a:r>
            <a:r>
              <a:rPr lang="en-US" sz="2000" dirty="0">
                <a:latin typeface="Courier New" pitchFamily="49" charset="0"/>
              </a:rPr>
              <a:t>(.text+0x4): undefined reference to `</a:t>
            </a:r>
            <a:r>
              <a:rPr lang="en-US" sz="2000" dirty="0" err="1">
                <a:latin typeface="Courier New" pitchFamily="49" charset="0"/>
              </a:rPr>
              <a:t>libfun</a:t>
            </a:r>
            <a:r>
              <a:rPr lang="en-US" sz="2000" dirty="0">
                <a:latin typeface="Courier New" pitchFamily="49"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a:xfrm>
            <a:off x="2781300" y="335632"/>
            <a:ext cx="5679132" cy="573088"/>
          </a:xfrm>
        </p:spPr>
        <p:txBody>
          <a:bodyPr/>
          <a:lstStyle/>
          <a:p>
            <a:r>
              <a:rPr lang="en-US" dirty="0" smtClean="0"/>
              <a:t>Using Libraries</a:t>
            </a:r>
            <a:br>
              <a:rPr lang="en-US" dirty="0" smtClean="0"/>
            </a:br>
            <a:r>
              <a:rPr lang="en-US" sz="2800" dirty="0" smtClean="0"/>
              <a:t>Shared Libraries</a:t>
            </a:r>
            <a:endParaRPr lang="en-US" sz="2800" dirty="0"/>
          </a:p>
        </p:txBody>
      </p:sp>
      <p:sp>
        <p:nvSpPr>
          <p:cNvPr id="104451" name="Rectangle 1027"/>
          <p:cNvSpPr>
            <a:spLocks noGrp="1" noChangeArrowheads="1"/>
          </p:cNvSpPr>
          <p:nvPr>
            <p:ph type="body" idx="1"/>
          </p:nvPr>
        </p:nvSpPr>
        <p:spPr/>
        <p:txBody>
          <a:bodyPr/>
          <a:lstStyle/>
          <a:p>
            <a:r>
              <a:rPr lang="en-US" sz="2200" dirty="0"/>
              <a:t>Static libraries have the following disadvantages:</a:t>
            </a:r>
          </a:p>
          <a:p>
            <a:pPr lvl="1"/>
            <a:r>
              <a:rPr lang="en-US" sz="1800" dirty="0"/>
              <a:t>potential for duplicating  lots of common code in the executable files on a </a:t>
            </a:r>
            <a:r>
              <a:rPr lang="en-US" sz="1800" dirty="0" err="1"/>
              <a:t>filesystem</a:t>
            </a:r>
            <a:r>
              <a:rPr lang="en-US" sz="1800" dirty="0"/>
              <a:t>.</a:t>
            </a:r>
          </a:p>
          <a:p>
            <a:pPr lvl="2"/>
            <a:r>
              <a:rPr lang="en-US" sz="1800" dirty="0"/>
              <a:t>e.g., every C program needs the standard C library</a:t>
            </a:r>
          </a:p>
          <a:p>
            <a:pPr lvl="1"/>
            <a:r>
              <a:rPr lang="en-US" sz="1800" dirty="0"/>
              <a:t>potential for duplicating lots of code in the virtual memory space of many processes. </a:t>
            </a:r>
          </a:p>
          <a:p>
            <a:pPr lvl="1"/>
            <a:r>
              <a:rPr lang="en-US" sz="1800" dirty="0"/>
              <a:t>minor bug fixes of system libraries require each application to explicitly </a:t>
            </a:r>
            <a:r>
              <a:rPr lang="en-US" sz="1800" dirty="0" err="1"/>
              <a:t>relink</a:t>
            </a:r>
            <a:endParaRPr lang="en-US" sz="1800" dirty="0"/>
          </a:p>
          <a:p>
            <a:r>
              <a:rPr lang="en-US" sz="2200" dirty="0"/>
              <a:t>Solution:</a:t>
            </a:r>
          </a:p>
          <a:p>
            <a:pPr lvl="1"/>
            <a:r>
              <a:rPr lang="en-US" sz="1800" i="1" dirty="0"/>
              <a:t>shared libraries</a:t>
            </a:r>
            <a:r>
              <a:rPr lang="en-US" sz="1800" dirty="0"/>
              <a:t> (dynamic link libraries, DLLs) whose members are dynamically loaded into memory and linked into an application at run-time.	</a:t>
            </a:r>
          </a:p>
          <a:p>
            <a:pPr lvl="2"/>
            <a:r>
              <a:rPr lang="en-US" sz="1800" dirty="0"/>
              <a:t>dynamic linking can occur when executable is first loaded and run.</a:t>
            </a:r>
          </a:p>
          <a:p>
            <a:pPr lvl="3"/>
            <a:r>
              <a:rPr lang="en-US" sz="1800" dirty="0"/>
              <a:t>common case for Linux, handled automatically by ld-linux.so.</a:t>
            </a:r>
          </a:p>
          <a:p>
            <a:pPr lvl="2"/>
            <a:r>
              <a:rPr lang="en-US" sz="1800" dirty="0"/>
              <a:t>dynamic linking can also occur after program has begun.</a:t>
            </a:r>
          </a:p>
          <a:p>
            <a:pPr lvl="3"/>
            <a:r>
              <a:rPr lang="en-US" sz="1800" dirty="0"/>
              <a:t>in Linux, this is done explicitly by user with </a:t>
            </a:r>
            <a:r>
              <a:rPr lang="en-US" sz="1800" dirty="0" err="1"/>
              <a:t>dlopen</a:t>
            </a:r>
            <a:r>
              <a:rPr lang="en-US" sz="1800" dirty="0"/>
              <a:t>(). </a:t>
            </a:r>
          </a:p>
          <a:p>
            <a:pPr lvl="2"/>
            <a:r>
              <a:rPr lang="en-US" sz="1800" dirty="0"/>
              <a:t>shared library routines can be shared by multiple processes</a:t>
            </a:r>
            <a:r>
              <a:rPr lang="en-US" sz="1600"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76200"/>
            <a:ext cx="7772400" cy="838200"/>
          </a:xfrm>
        </p:spPr>
        <p:txBody>
          <a:bodyPr/>
          <a:lstStyle/>
          <a:p>
            <a:r>
              <a:rPr lang="en-US" dirty="0" smtClean="0"/>
              <a:t>Working with Files</a:t>
            </a:r>
            <a:br>
              <a:rPr lang="en-US" dirty="0" smtClean="0"/>
            </a:br>
            <a:r>
              <a:rPr lang="en-US" sz="2800" dirty="0" smtClean="0"/>
              <a:t>Linux File System Basics</a:t>
            </a:r>
            <a:endParaRPr lang="en-US" dirty="0" smtClean="0"/>
          </a:p>
        </p:txBody>
      </p:sp>
      <p:sp>
        <p:nvSpPr>
          <p:cNvPr id="15363" name="Rectangle 3"/>
          <p:cNvSpPr>
            <a:spLocks noGrp="1" noChangeArrowheads="1"/>
          </p:cNvSpPr>
          <p:nvPr>
            <p:ph type="body" sz="half" idx="1"/>
          </p:nvPr>
        </p:nvSpPr>
        <p:spPr>
          <a:xfrm>
            <a:off x="181744" y="1219200"/>
            <a:ext cx="3886200" cy="4419600"/>
          </a:xfrm>
        </p:spPr>
        <p:txBody>
          <a:bodyPr/>
          <a:lstStyle/>
          <a:p>
            <a:pPr marL="341313" indent="-341313">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kern="1200" dirty="0" smtClean="0"/>
              <a:t>Linux files are stored in a single rooted, hierarchical file system</a:t>
            </a:r>
          </a:p>
          <a:p>
            <a:pPr marL="341313" lvl="1"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kern="1200" dirty="0" smtClean="0"/>
              <a:t>Data files are stored in directories (folders)</a:t>
            </a:r>
          </a:p>
          <a:p>
            <a:pPr marL="341313" lvl="1"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kern="1200" dirty="0" smtClean="0"/>
              <a:t>Directories may be nested as deep as needed</a:t>
            </a:r>
          </a:p>
        </p:txBody>
      </p:sp>
      <p:sp>
        <p:nvSpPr>
          <p:cNvPr id="13316" name="Line 21"/>
          <p:cNvSpPr>
            <a:spLocks noChangeShapeType="1"/>
          </p:cNvSpPr>
          <p:nvPr/>
        </p:nvSpPr>
        <p:spPr bwMode="auto">
          <a:xfrm flipH="1">
            <a:off x="4800600" y="3352800"/>
            <a:ext cx="533400" cy="381000"/>
          </a:xfrm>
          <a:prstGeom prst="line">
            <a:avLst/>
          </a:prstGeom>
          <a:noFill/>
          <a:ln w="9525">
            <a:solidFill>
              <a:schemeClr val="tx1"/>
            </a:solidFill>
            <a:round/>
            <a:headEnd/>
            <a:tailEnd/>
          </a:ln>
        </p:spPr>
        <p:txBody>
          <a:bodyPr wrap="none" anchor="ctr"/>
          <a:lstStyle/>
          <a:p>
            <a:endParaRPr lang="en-US"/>
          </a:p>
        </p:txBody>
      </p:sp>
      <p:sp>
        <p:nvSpPr>
          <p:cNvPr id="13317" name="Line 22"/>
          <p:cNvSpPr>
            <a:spLocks noChangeShapeType="1"/>
          </p:cNvSpPr>
          <p:nvPr/>
        </p:nvSpPr>
        <p:spPr bwMode="auto">
          <a:xfrm>
            <a:off x="5334000" y="3352800"/>
            <a:ext cx="609600" cy="381000"/>
          </a:xfrm>
          <a:prstGeom prst="line">
            <a:avLst/>
          </a:prstGeom>
          <a:noFill/>
          <a:ln w="9525">
            <a:solidFill>
              <a:schemeClr val="tx1"/>
            </a:solidFill>
            <a:round/>
            <a:headEnd/>
            <a:tailEnd/>
          </a:ln>
        </p:spPr>
        <p:txBody>
          <a:bodyPr wrap="none" anchor="ctr"/>
          <a:lstStyle/>
          <a:p>
            <a:endParaRPr lang="en-US"/>
          </a:p>
        </p:txBody>
      </p:sp>
      <p:grpSp>
        <p:nvGrpSpPr>
          <p:cNvPr id="2" name="Group 59"/>
          <p:cNvGrpSpPr>
            <a:grpSpLocks/>
          </p:cNvGrpSpPr>
          <p:nvPr/>
        </p:nvGrpSpPr>
        <p:grpSpPr bwMode="auto">
          <a:xfrm>
            <a:off x="3505200" y="1600200"/>
            <a:ext cx="5486400" cy="4764088"/>
            <a:chOff x="2064" y="1200"/>
            <a:chExt cx="3456" cy="3001"/>
          </a:xfrm>
        </p:grpSpPr>
        <p:grpSp>
          <p:nvGrpSpPr>
            <p:cNvPr id="3" name="Group 58"/>
            <p:cNvGrpSpPr>
              <a:grpSpLocks/>
            </p:cNvGrpSpPr>
            <p:nvPr/>
          </p:nvGrpSpPr>
          <p:grpSpPr bwMode="auto">
            <a:xfrm>
              <a:off x="2064" y="1200"/>
              <a:ext cx="3456" cy="3001"/>
              <a:chOff x="2064" y="1200"/>
              <a:chExt cx="3456" cy="3001"/>
            </a:xfrm>
          </p:grpSpPr>
          <p:sp>
            <p:nvSpPr>
              <p:cNvPr id="13322" name="Rectangle 5"/>
              <p:cNvSpPr>
                <a:spLocks noChangeArrowheads="1"/>
              </p:cNvSpPr>
              <p:nvPr/>
            </p:nvSpPr>
            <p:spPr bwMode="auto">
              <a:xfrm>
                <a:off x="4080" y="1200"/>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3" name="Rectangle 6"/>
              <p:cNvSpPr>
                <a:spLocks noChangeArrowheads="1"/>
              </p:cNvSpPr>
              <p:nvPr/>
            </p:nvSpPr>
            <p:spPr bwMode="auto">
              <a:xfrm>
                <a:off x="3072" y="182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4" name="Rectangle 7"/>
              <p:cNvSpPr>
                <a:spLocks noChangeArrowheads="1"/>
              </p:cNvSpPr>
              <p:nvPr/>
            </p:nvSpPr>
            <p:spPr bwMode="auto">
              <a:xfrm>
                <a:off x="4080" y="182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5" name="Rectangle 8"/>
              <p:cNvSpPr>
                <a:spLocks noChangeArrowheads="1"/>
              </p:cNvSpPr>
              <p:nvPr/>
            </p:nvSpPr>
            <p:spPr bwMode="auto">
              <a:xfrm>
                <a:off x="4944" y="182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6" name="Rectangle 9"/>
              <p:cNvSpPr>
                <a:spLocks noChangeArrowheads="1"/>
              </p:cNvSpPr>
              <p:nvPr/>
            </p:nvSpPr>
            <p:spPr bwMode="auto">
              <a:xfrm>
                <a:off x="2736" y="235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7" name="Rectangle 10"/>
              <p:cNvSpPr>
                <a:spLocks noChangeArrowheads="1"/>
              </p:cNvSpPr>
              <p:nvPr/>
            </p:nvSpPr>
            <p:spPr bwMode="auto">
              <a:xfrm>
                <a:off x="3456" y="235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8" name="Rectangle 11"/>
              <p:cNvSpPr>
                <a:spLocks noChangeArrowheads="1"/>
              </p:cNvSpPr>
              <p:nvPr/>
            </p:nvSpPr>
            <p:spPr bwMode="auto">
              <a:xfrm>
                <a:off x="2976" y="307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29" name="Rectangle 12"/>
              <p:cNvSpPr>
                <a:spLocks noChangeArrowheads="1"/>
              </p:cNvSpPr>
              <p:nvPr/>
            </p:nvSpPr>
            <p:spPr bwMode="auto">
              <a:xfrm>
                <a:off x="3984" y="307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30" name="Rectangle 13"/>
              <p:cNvSpPr>
                <a:spLocks noChangeArrowheads="1"/>
              </p:cNvSpPr>
              <p:nvPr/>
            </p:nvSpPr>
            <p:spPr bwMode="auto">
              <a:xfrm>
                <a:off x="4848" y="307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31" name="Rectangle 16"/>
              <p:cNvSpPr>
                <a:spLocks noChangeArrowheads="1"/>
              </p:cNvSpPr>
              <p:nvPr/>
            </p:nvSpPr>
            <p:spPr bwMode="auto">
              <a:xfrm>
                <a:off x="2592" y="3696"/>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32" name="Rectangle 17"/>
              <p:cNvSpPr>
                <a:spLocks noChangeArrowheads="1"/>
              </p:cNvSpPr>
              <p:nvPr/>
            </p:nvSpPr>
            <p:spPr bwMode="auto">
              <a:xfrm>
                <a:off x="3312" y="3696"/>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333" name="Line 18"/>
              <p:cNvSpPr>
                <a:spLocks noChangeShapeType="1"/>
              </p:cNvSpPr>
              <p:nvPr/>
            </p:nvSpPr>
            <p:spPr bwMode="auto">
              <a:xfrm>
                <a:off x="4368" y="1488"/>
                <a:ext cx="0" cy="336"/>
              </a:xfrm>
              <a:prstGeom prst="line">
                <a:avLst/>
              </a:prstGeom>
              <a:noFill/>
              <a:ln w="9525">
                <a:solidFill>
                  <a:schemeClr val="tx1"/>
                </a:solidFill>
                <a:round/>
                <a:headEnd/>
                <a:tailEnd/>
              </a:ln>
            </p:spPr>
            <p:txBody>
              <a:bodyPr wrap="none" anchor="ctr"/>
              <a:lstStyle/>
              <a:p>
                <a:endParaRPr lang="en-US"/>
              </a:p>
            </p:txBody>
          </p:sp>
          <p:sp>
            <p:nvSpPr>
              <p:cNvPr id="13334" name="Line 19"/>
              <p:cNvSpPr>
                <a:spLocks noChangeShapeType="1"/>
              </p:cNvSpPr>
              <p:nvPr/>
            </p:nvSpPr>
            <p:spPr bwMode="auto">
              <a:xfrm flipV="1">
                <a:off x="3312" y="1488"/>
                <a:ext cx="1056" cy="336"/>
              </a:xfrm>
              <a:prstGeom prst="line">
                <a:avLst/>
              </a:prstGeom>
              <a:noFill/>
              <a:ln w="9525">
                <a:solidFill>
                  <a:schemeClr val="tx1"/>
                </a:solidFill>
                <a:round/>
                <a:headEnd/>
                <a:tailEnd/>
              </a:ln>
            </p:spPr>
            <p:txBody>
              <a:bodyPr wrap="none" anchor="ctr"/>
              <a:lstStyle/>
              <a:p>
                <a:endParaRPr lang="en-US"/>
              </a:p>
            </p:txBody>
          </p:sp>
          <p:sp>
            <p:nvSpPr>
              <p:cNvPr id="13335" name="Line 20"/>
              <p:cNvSpPr>
                <a:spLocks noChangeShapeType="1"/>
              </p:cNvSpPr>
              <p:nvPr/>
            </p:nvSpPr>
            <p:spPr bwMode="auto">
              <a:xfrm>
                <a:off x="4368" y="1488"/>
                <a:ext cx="864" cy="336"/>
              </a:xfrm>
              <a:prstGeom prst="line">
                <a:avLst/>
              </a:prstGeom>
              <a:noFill/>
              <a:ln w="9525">
                <a:solidFill>
                  <a:schemeClr val="tx1"/>
                </a:solidFill>
                <a:round/>
                <a:headEnd/>
                <a:tailEnd/>
              </a:ln>
            </p:spPr>
            <p:txBody>
              <a:bodyPr wrap="none" anchor="ctr"/>
              <a:lstStyle/>
              <a:p>
                <a:endParaRPr lang="en-US"/>
              </a:p>
            </p:txBody>
          </p:sp>
          <p:sp>
            <p:nvSpPr>
              <p:cNvPr id="13336" name="Line 23"/>
              <p:cNvSpPr>
                <a:spLocks noChangeShapeType="1"/>
              </p:cNvSpPr>
              <p:nvPr/>
            </p:nvSpPr>
            <p:spPr bwMode="auto">
              <a:xfrm>
                <a:off x="4368" y="2112"/>
                <a:ext cx="0" cy="768"/>
              </a:xfrm>
              <a:prstGeom prst="line">
                <a:avLst/>
              </a:prstGeom>
              <a:noFill/>
              <a:ln w="9525">
                <a:solidFill>
                  <a:schemeClr val="tx1"/>
                </a:solidFill>
                <a:round/>
                <a:headEnd/>
                <a:tailEnd/>
              </a:ln>
            </p:spPr>
            <p:txBody>
              <a:bodyPr wrap="none" anchor="ctr"/>
              <a:lstStyle/>
              <a:p>
                <a:endParaRPr lang="en-US"/>
              </a:p>
            </p:txBody>
          </p:sp>
          <p:sp>
            <p:nvSpPr>
              <p:cNvPr id="13337" name="Freeform 24"/>
              <p:cNvSpPr>
                <a:spLocks/>
              </p:cNvSpPr>
              <p:nvPr/>
            </p:nvSpPr>
            <p:spPr bwMode="auto">
              <a:xfrm>
                <a:off x="3264" y="2880"/>
                <a:ext cx="1104" cy="192"/>
              </a:xfrm>
              <a:custGeom>
                <a:avLst/>
                <a:gdLst>
                  <a:gd name="T0" fmla="*/ 0 w 1104"/>
                  <a:gd name="T1" fmla="*/ 192 h 192"/>
                  <a:gd name="T2" fmla="*/ 1 w 1104"/>
                  <a:gd name="T3" fmla="*/ 3 h 192"/>
                  <a:gd name="T4" fmla="*/ 1104 w 1104"/>
                  <a:gd name="T5" fmla="*/ 0 h 192"/>
                  <a:gd name="T6" fmla="*/ 0 60000 65536"/>
                  <a:gd name="T7" fmla="*/ 0 60000 65536"/>
                  <a:gd name="T8" fmla="*/ 0 60000 65536"/>
                  <a:gd name="T9" fmla="*/ 0 w 1104"/>
                  <a:gd name="T10" fmla="*/ 0 h 192"/>
                  <a:gd name="T11" fmla="*/ 1104 w 1104"/>
                  <a:gd name="T12" fmla="*/ 192 h 192"/>
                </a:gdLst>
                <a:ahLst/>
                <a:cxnLst>
                  <a:cxn ang="T6">
                    <a:pos x="T0" y="T1"/>
                  </a:cxn>
                  <a:cxn ang="T7">
                    <a:pos x="T2" y="T3"/>
                  </a:cxn>
                  <a:cxn ang="T8">
                    <a:pos x="T4" y="T5"/>
                  </a:cxn>
                </a:cxnLst>
                <a:rect l="T9" t="T10" r="T11" b="T12"/>
                <a:pathLst>
                  <a:path w="1104" h="192">
                    <a:moveTo>
                      <a:pt x="0" y="192"/>
                    </a:moveTo>
                    <a:lnTo>
                      <a:pt x="1" y="3"/>
                    </a:lnTo>
                    <a:lnTo>
                      <a:pt x="1104" y="0"/>
                    </a:lnTo>
                  </a:path>
                </a:pathLst>
              </a:custGeom>
              <a:noFill/>
              <a:ln w="9525">
                <a:solidFill>
                  <a:schemeClr val="tx1"/>
                </a:solidFill>
                <a:round/>
                <a:headEnd/>
                <a:tailEnd/>
              </a:ln>
            </p:spPr>
            <p:txBody>
              <a:bodyPr wrap="none" anchor="ctr"/>
              <a:lstStyle/>
              <a:p>
                <a:endParaRPr lang="en-US"/>
              </a:p>
            </p:txBody>
          </p:sp>
          <p:sp>
            <p:nvSpPr>
              <p:cNvPr id="13338" name="Freeform 25"/>
              <p:cNvSpPr>
                <a:spLocks/>
              </p:cNvSpPr>
              <p:nvPr/>
            </p:nvSpPr>
            <p:spPr bwMode="auto">
              <a:xfrm>
                <a:off x="4368" y="2880"/>
                <a:ext cx="768" cy="192"/>
              </a:xfrm>
              <a:custGeom>
                <a:avLst/>
                <a:gdLst>
                  <a:gd name="T0" fmla="*/ 0 w 768"/>
                  <a:gd name="T1" fmla="*/ 0 h 192"/>
                  <a:gd name="T2" fmla="*/ 767 w 768"/>
                  <a:gd name="T3" fmla="*/ 3 h 192"/>
                  <a:gd name="T4" fmla="*/ 768 w 768"/>
                  <a:gd name="T5" fmla="*/ 192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7" y="3"/>
                    </a:lnTo>
                    <a:lnTo>
                      <a:pt x="768" y="192"/>
                    </a:lnTo>
                  </a:path>
                </a:pathLst>
              </a:custGeom>
              <a:noFill/>
              <a:ln w="9525">
                <a:solidFill>
                  <a:schemeClr val="tx1"/>
                </a:solidFill>
                <a:round/>
                <a:headEnd/>
                <a:tailEnd/>
              </a:ln>
            </p:spPr>
            <p:txBody>
              <a:bodyPr wrap="none" anchor="ctr"/>
              <a:lstStyle/>
              <a:p>
                <a:endParaRPr lang="en-US"/>
              </a:p>
            </p:txBody>
          </p:sp>
          <p:sp>
            <p:nvSpPr>
              <p:cNvPr id="13339" name="Line 26"/>
              <p:cNvSpPr>
                <a:spLocks noChangeShapeType="1"/>
              </p:cNvSpPr>
              <p:nvPr/>
            </p:nvSpPr>
            <p:spPr bwMode="auto">
              <a:xfrm flipH="1">
                <a:off x="2880" y="3360"/>
                <a:ext cx="384" cy="336"/>
              </a:xfrm>
              <a:prstGeom prst="line">
                <a:avLst/>
              </a:prstGeom>
              <a:noFill/>
              <a:ln w="9525">
                <a:solidFill>
                  <a:schemeClr val="tx1"/>
                </a:solidFill>
                <a:round/>
                <a:headEnd/>
                <a:tailEnd/>
              </a:ln>
            </p:spPr>
            <p:txBody>
              <a:bodyPr wrap="none" anchor="ctr"/>
              <a:lstStyle/>
              <a:p>
                <a:endParaRPr lang="en-US"/>
              </a:p>
            </p:txBody>
          </p:sp>
          <p:sp>
            <p:nvSpPr>
              <p:cNvPr id="13340" name="Line 28"/>
              <p:cNvSpPr>
                <a:spLocks noChangeShapeType="1"/>
              </p:cNvSpPr>
              <p:nvPr/>
            </p:nvSpPr>
            <p:spPr bwMode="auto">
              <a:xfrm>
                <a:off x="3264" y="3360"/>
                <a:ext cx="336" cy="336"/>
              </a:xfrm>
              <a:prstGeom prst="line">
                <a:avLst/>
              </a:prstGeom>
              <a:noFill/>
              <a:ln w="9525">
                <a:solidFill>
                  <a:schemeClr val="tx1"/>
                </a:solidFill>
                <a:round/>
                <a:headEnd/>
                <a:tailEnd/>
              </a:ln>
            </p:spPr>
            <p:txBody>
              <a:bodyPr wrap="none" anchor="ctr"/>
              <a:lstStyle/>
              <a:p>
                <a:endParaRPr lang="en-US"/>
              </a:p>
            </p:txBody>
          </p:sp>
          <p:sp>
            <p:nvSpPr>
              <p:cNvPr id="13341" name="Line 29"/>
              <p:cNvSpPr>
                <a:spLocks noChangeShapeType="1"/>
              </p:cNvSpPr>
              <p:nvPr/>
            </p:nvSpPr>
            <p:spPr bwMode="auto">
              <a:xfrm flipV="1">
                <a:off x="4272" y="2880"/>
                <a:ext cx="0" cy="192"/>
              </a:xfrm>
              <a:prstGeom prst="line">
                <a:avLst/>
              </a:prstGeom>
              <a:noFill/>
              <a:ln w="9525">
                <a:solidFill>
                  <a:schemeClr val="tx1"/>
                </a:solidFill>
                <a:round/>
                <a:headEnd/>
                <a:tailEnd/>
              </a:ln>
            </p:spPr>
            <p:txBody>
              <a:bodyPr wrap="none" anchor="ctr"/>
              <a:lstStyle/>
              <a:p>
                <a:endParaRPr lang="en-US"/>
              </a:p>
            </p:txBody>
          </p:sp>
          <p:sp>
            <p:nvSpPr>
              <p:cNvPr id="13342" name="WordArt 30"/>
              <p:cNvSpPr>
                <a:spLocks noChangeArrowheads="1" noChangeShapeType="1" noTextEdit="1"/>
              </p:cNvSpPr>
              <p:nvPr/>
            </p:nvSpPr>
            <p:spPr bwMode="auto">
              <a:xfrm>
                <a:off x="4368" y="1248"/>
                <a:ext cx="60"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a:t>
                </a:r>
              </a:p>
            </p:txBody>
          </p:sp>
          <p:sp>
            <p:nvSpPr>
              <p:cNvPr id="13343" name="WordArt 31"/>
              <p:cNvSpPr>
                <a:spLocks noChangeArrowheads="1" noChangeShapeType="1" noTextEdit="1"/>
              </p:cNvSpPr>
              <p:nvPr/>
            </p:nvSpPr>
            <p:spPr bwMode="auto">
              <a:xfrm>
                <a:off x="3216" y="1872"/>
                <a:ext cx="306"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etc</a:t>
                </a:r>
              </a:p>
            </p:txBody>
          </p:sp>
          <p:sp>
            <p:nvSpPr>
              <p:cNvPr id="13344" name="WordArt 32"/>
              <p:cNvSpPr>
                <a:spLocks noChangeArrowheads="1" noChangeShapeType="1" noTextEdit="1"/>
              </p:cNvSpPr>
              <p:nvPr/>
            </p:nvSpPr>
            <p:spPr bwMode="auto">
              <a:xfrm>
                <a:off x="4128" y="1872"/>
                <a:ext cx="516"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home</a:t>
                </a:r>
              </a:p>
            </p:txBody>
          </p:sp>
          <p:sp>
            <p:nvSpPr>
              <p:cNvPr id="13345" name="WordArt 33"/>
              <p:cNvSpPr>
                <a:spLocks noChangeArrowheads="1" noChangeShapeType="1" noTextEdit="1"/>
              </p:cNvSpPr>
              <p:nvPr/>
            </p:nvSpPr>
            <p:spPr bwMode="auto">
              <a:xfrm>
                <a:off x="5088" y="1872"/>
                <a:ext cx="312"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usr</a:t>
                </a:r>
              </a:p>
            </p:txBody>
          </p:sp>
          <p:sp>
            <p:nvSpPr>
              <p:cNvPr id="13346" name="WordArt 34"/>
              <p:cNvSpPr>
                <a:spLocks noChangeArrowheads="1" noChangeShapeType="1" noTextEdit="1"/>
              </p:cNvSpPr>
              <p:nvPr/>
            </p:nvSpPr>
            <p:spPr bwMode="auto">
              <a:xfrm>
                <a:off x="2784" y="2400"/>
                <a:ext cx="486" cy="162"/>
              </a:xfrm>
              <a:prstGeom prst="rect">
                <a:avLst/>
              </a:prstGeom>
            </p:spPr>
            <p:txBody>
              <a:bodyPr wrap="none" fromWordArt="1">
                <a:prstTxWarp prst="textPlain">
                  <a:avLst>
                    <a:gd name="adj" fmla="val 50000"/>
                  </a:avLst>
                </a:prstTxWarp>
              </a:bodyPr>
              <a:lstStyle/>
              <a:p>
                <a:r>
                  <a:rPr lang="en-US" sz="1400" b="1" kern="10">
                    <a:ln w="9525">
                      <a:solidFill>
                        <a:srgbClr val="000000"/>
                      </a:solidFill>
                      <a:round/>
                      <a:headEnd/>
                      <a:tailEnd/>
                    </a:ln>
                    <a:solidFill>
                      <a:srgbClr val="FFFFFF"/>
                    </a:solidFill>
                    <a:latin typeface="Arial Black"/>
                  </a:rPr>
                  <a:t>passwd</a:t>
                </a:r>
              </a:p>
            </p:txBody>
          </p:sp>
          <p:sp>
            <p:nvSpPr>
              <p:cNvPr id="13347" name="WordArt 35"/>
              <p:cNvSpPr>
                <a:spLocks noChangeArrowheads="1" noChangeShapeType="1" noTextEdit="1"/>
              </p:cNvSpPr>
              <p:nvPr/>
            </p:nvSpPr>
            <p:spPr bwMode="auto">
              <a:xfrm>
                <a:off x="3552" y="2400"/>
                <a:ext cx="396" cy="162"/>
              </a:xfrm>
              <a:prstGeom prst="rect">
                <a:avLst/>
              </a:prstGeom>
            </p:spPr>
            <p:txBody>
              <a:bodyPr wrap="none" fromWordArt="1">
                <a:prstTxWarp prst="textPlain">
                  <a:avLst>
                    <a:gd name="adj" fmla="val 50000"/>
                  </a:avLst>
                </a:prstTxWarp>
              </a:bodyPr>
              <a:lstStyle/>
              <a:p>
                <a:r>
                  <a:rPr lang="en-US" sz="1400" b="1" kern="10">
                    <a:ln w="9525">
                      <a:solidFill>
                        <a:srgbClr val="000000"/>
                      </a:solidFill>
                      <a:round/>
                      <a:headEnd/>
                      <a:tailEnd/>
                    </a:ln>
                    <a:solidFill>
                      <a:srgbClr val="FFFFFF"/>
                    </a:solidFill>
                    <a:latin typeface="Arial Black"/>
                  </a:rPr>
                  <a:t>inittab</a:t>
                </a:r>
              </a:p>
            </p:txBody>
          </p:sp>
          <p:sp>
            <p:nvSpPr>
              <p:cNvPr id="13348" name="WordArt 36"/>
              <p:cNvSpPr>
                <a:spLocks noChangeArrowheads="1" noChangeShapeType="1" noTextEdit="1"/>
              </p:cNvSpPr>
              <p:nvPr/>
            </p:nvSpPr>
            <p:spPr bwMode="auto">
              <a:xfrm>
                <a:off x="3078" y="3132"/>
                <a:ext cx="378"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neale</a:t>
                </a:r>
              </a:p>
            </p:txBody>
          </p:sp>
          <p:sp>
            <p:nvSpPr>
              <p:cNvPr id="13349" name="WordArt 37"/>
              <p:cNvSpPr>
                <a:spLocks noChangeArrowheads="1" noChangeShapeType="1" noTextEdit="1"/>
              </p:cNvSpPr>
              <p:nvPr/>
            </p:nvSpPr>
            <p:spPr bwMode="auto">
              <a:xfrm>
                <a:off x="4032" y="3132"/>
                <a:ext cx="450"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scully</a:t>
                </a:r>
              </a:p>
            </p:txBody>
          </p:sp>
          <p:sp>
            <p:nvSpPr>
              <p:cNvPr id="13350" name="WordArt 38"/>
              <p:cNvSpPr>
                <a:spLocks noChangeArrowheads="1" noChangeShapeType="1" noTextEdit="1"/>
              </p:cNvSpPr>
              <p:nvPr/>
            </p:nvSpPr>
            <p:spPr bwMode="auto">
              <a:xfrm>
                <a:off x="4944" y="3132"/>
                <a:ext cx="432"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marty</a:t>
                </a:r>
              </a:p>
            </p:txBody>
          </p:sp>
          <p:sp>
            <p:nvSpPr>
              <p:cNvPr id="13351" name="WordArt 39"/>
              <p:cNvSpPr>
                <a:spLocks noChangeArrowheads="1" noChangeShapeType="1" noTextEdit="1"/>
              </p:cNvSpPr>
              <p:nvPr/>
            </p:nvSpPr>
            <p:spPr bwMode="auto">
              <a:xfrm>
                <a:off x="2831" y="3756"/>
                <a:ext cx="96"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a</a:t>
                </a:r>
              </a:p>
            </p:txBody>
          </p:sp>
          <p:sp>
            <p:nvSpPr>
              <p:cNvPr id="13352" name="WordArt 40"/>
              <p:cNvSpPr>
                <a:spLocks noChangeArrowheads="1" noChangeShapeType="1" noTextEdit="1"/>
              </p:cNvSpPr>
              <p:nvPr/>
            </p:nvSpPr>
            <p:spPr bwMode="auto">
              <a:xfrm>
                <a:off x="3522" y="3756"/>
                <a:ext cx="96"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b</a:t>
                </a:r>
              </a:p>
            </p:txBody>
          </p:sp>
          <p:sp>
            <p:nvSpPr>
              <p:cNvPr id="13353" name="Text Box 41"/>
              <p:cNvSpPr txBox="1">
                <a:spLocks noChangeArrowheads="1"/>
              </p:cNvSpPr>
              <p:nvPr/>
            </p:nvSpPr>
            <p:spPr bwMode="auto">
              <a:xfrm>
                <a:off x="2927" y="1248"/>
                <a:ext cx="817" cy="192"/>
              </a:xfrm>
              <a:prstGeom prst="rect">
                <a:avLst/>
              </a:prstGeom>
              <a:noFill/>
              <a:ln w="9525">
                <a:noFill/>
                <a:miter lim="800000"/>
                <a:headEnd/>
                <a:tailEnd/>
              </a:ln>
            </p:spPr>
            <p:txBody>
              <a:bodyPr>
                <a:spAutoFit/>
              </a:bodyPr>
              <a:lstStyle/>
              <a:p>
                <a:pPr>
                  <a:buClrTx/>
                  <a:buFontTx/>
                  <a:buNone/>
                </a:pPr>
                <a:r>
                  <a:rPr lang="en-US" sz="1400">
                    <a:solidFill>
                      <a:schemeClr val="tx1"/>
                    </a:solidFill>
                    <a:latin typeface="Times New Roman" pitchFamily="18" charset="0"/>
                  </a:rPr>
                  <a:t>Directories</a:t>
                </a:r>
              </a:p>
            </p:txBody>
          </p:sp>
          <p:sp>
            <p:nvSpPr>
              <p:cNvPr id="13354" name="Line 42"/>
              <p:cNvSpPr>
                <a:spLocks noChangeShapeType="1"/>
              </p:cNvSpPr>
              <p:nvPr/>
            </p:nvSpPr>
            <p:spPr bwMode="auto">
              <a:xfrm>
                <a:off x="3216" y="1440"/>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13355" name="Line 43"/>
              <p:cNvSpPr>
                <a:spLocks noChangeShapeType="1"/>
              </p:cNvSpPr>
              <p:nvPr/>
            </p:nvSpPr>
            <p:spPr bwMode="auto">
              <a:xfrm>
                <a:off x="3552" y="1344"/>
                <a:ext cx="480" cy="0"/>
              </a:xfrm>
              <a:prstGeom prst="line">
                <a:avLst/>
              </a:prstGeom>
              <a:noFill/>
              <a:ln w="9525">
                <a:solidFill>
                  <a:schemeClr val="tx1"/>
                </a:solidFill>
                <a:round/>
                <a:headEnd/>
                <a:tailEnd type="triangle" w="med" len="med"/>
              </a:ln>
            </p:spPr>
            <p:txBody>
              <a:bodyPr wrap="none" anchor="ctr"/>
              <a:lstStyle/>
              <a:p>
                <a:endParaRPr lang="en-US"/>
              </a:p>
            </p:txBody>
          </p:sp>
          <p:sp>
            <p:nvSpPr>
              <p:cNvPr id="13356" name="Text Box 44"/>
              <p:cNvSpPr txBox="1">
                <a:spLocks noChangeArrowheads="1"/>
              </p:cNvSpPr>
              <p:nvPr/>
            </p:nvSpPr>
            <p:spPr bwMode="auto">
              <a:xfrm>
                <a:off x="2064" y="2640"/>
                <a:ext cx="863" cy="330"/>
              </a:xfrm>
              <a:prstGeom prst="rect">
                <a:avLst/>
              </a:prstGeom>
              <a:noFill/>
              <a:ln w="9525">
                <a:noFill/>
                <a:miter lim="800000"/>
                <a:headEnd/>
                <a:tailEnd/>
              </a:ln>
            </p:spPr>
            <p:txBody>
              <a:bodyPr>
                <a:spAutoFit/>
              </a:bodyPr>
              <a:lstStyle/>
              <a:p>
                <a:pPr>
                  <a:buClrTx/>
                  <a:buFontTx/>
                  <a:buNone/>
                </a:pPr>
                <a:r>
                  <a:rPr lang="en-US" sz="1400">
                    <a:solidFill>
                      <a:schemeClr val="tx1"/>
                    </a:solidFill>
                    <a:latin typeface="Times New Roman" pitchFamily="18" charset="0"/>
                  </a:rPr>
                  <a:t>User home directories</a:t>
                </a:r>
              </a:p>
            </p:txBody>
          </p:sp>
          <p:sp>
            <p:nvSpPr>
              <p:cNvPr id="13357" name="Line 45"/>
              <p:cNvSpPr>
                <a:spLocks noChangeShapeType="1"/>
              </p:cNvSpPr>
              <p:nvPr/>
            </p:nvSpPr>
            <p:spPr bwMode="auto">
              <a:xfrm>
                <a:off x="2643" y="2841"/>
                <a:ext cx="237" cy="231"/>
              </a:xfrm>
              <a:prstGeom prst="line">
                <a:avLst/>
              </a:prstGeom>
              <a:noFill/>
              <a:ln w="9525">
                <a:solidFill>
                  <a:schemeClr val="tx1"/>
                </a:solidFill>
                <a:round/>
                <a:headEnd/>
                <a:tailEnd type="triangle" w="med" len="med"/>
              </a:ln>
            </p:spPr>
            <p:txBody>
              <a:bodyPr wrap="none" anchor="ctr"/>
              <a:lstStyle/>
              <a:p>
                <a:endParaRPr lang="en-US"/>
              </a:p>
            </p:txBody>
          </p:sp>
          <p:sp>
            <p:nvSpPr>
              <p:cNvPr id="13358" name="Text Box 48"/>
              <p:cNvSpPr txBox="1">
                <a:spLocks noChangeArrowheads="1"/>
              </p:cNvSpPr>
              <p:nvPr/>
            </p:nvSpPr>
            <p:spPr bwMode="auto">
              <a:xfrm>
                <a:off x="4270" y="3834"/>
                <a:ext cx="725" cy="192"/>
              </a:xfrm>
              <a:prstGeom prst="rect">
                <a:avLst/>
              </a:prstGeom>
              <a:noFill/>
              <a:ln w="9525">
                <a:noFill/>
                <a:miter lim="800000"/>
                <a:headEnd/>
                <a:tailEnd/>
              </a:ln>
            </p:spPr>
            <p:txBody>
              <a:bodyPr>
                <a:spAutoFit/>
              </a:bodyPr>
              <a:lstStyle/>
              <a:p>
                <a:pPr>
                  <a:buClrTx/>
                  <a:buFontTx/>
                  <a:buNone/>
                </a:pPr>
                <a:r>
                  <a:rPr lang="en-US" sz="1400">
                    <a:solidFill>
                      <a:schemeClr val="tx1"/>
                    </a:solidFill>
                    <a:latin typeface="Times New Roman" pitchFamily="18" charset="0"/>
                  </a:rPr>
                  <a:t>Data files</a:t>
                </a:r>
              </a:p>
            </p:txBody>
          </p:sp>
          <p:sp>
            <p:nvSpPr>
              <p:cNvPr id="13359" name="Freeform 50"/>
              <p:cNvSpPr>
                <a:spLocks/>
              </p:cNvSpPr>
              <p:nvPr/>
            </p:nvSpPr>
            <p:spPr bwMode="auto">
              <a:xfrm>
                <a:off x="2907" y="4068"/>
                <a:ext cx="1620" cy="133"/>
              </a:xfrm>
              <a:custGeom>
                <a:avLst/>
                <a:gdLst>
                  <a:gd name="T0" fmla="*/ 1620 w 1620"/>
                  <a:gd name="T1" fmla="*/ 0 h 133"/>
                  <a:gd name="T2" fmla="*/ 1620 w 1620"/>
                  <a:gd name="T3" fmla="*/ 133 h 133"/>
                  <a:gd name="T4" fmla="*/ 0 w 1620"/>
                  <a:gd name="T5" fmla="*/ 133 h 133"/>
                  <a:gd name="T6" fmla="*/ 0 w 1620"/>
                  <a:gd name="T7" fmla="*/ 1 h 133"/>
                  <a:gd name="T8" fmla="*/ 0 60000 65536"/>
                  <a:gd name="T9" fmla="*/ 0 60000 65536"/>
                  <a:gd name="T10" fmla="*/ 0 60000 65536"/>
                  <a:gd name="T11" fmla="*/ 0 60000 65536"/>
                  <a:gd name="T12" fmla="*/ 0 w 1620"/>
                  <a:gd name="T13" fmla="*/ 0 h 133"/>
                  <a:gd name="T14" fmla="*/ 1620 w 1620"/>
                  <a:gd name="T15" fmla="*/ 133 h 133"/>
                </a:gdLst>
                <a:ahLst/>
                <a:cxnLst>
                  <a:cxn ang="T8">
                    <a:pos x="T0" y="T1"/>
                  </a:cxn>
                  <a:cxn ang="T9">
                    <a:pos x="T2" y="T3"/>
                  </a:cxn>
                  <a:cxn ang="T10">
                    <a:pos x="T4" y="T5"/>
                  </a:cxn>
                  <a:cxn ang="T11">
                    <a:pos x="T6" y="T7"/>
                  </a:cxn>
                </a:cxnLst>
                <a:rect l="T12" t="T13" r="T14" b="T15"/>
                <a:pathLst>
                  <a:path w="1620" h="133">
                    <a:moveTo>
                      <a:pt x="1620" y="0"/>
                    </a:moveTo>
                    <a:lnTo>
                      <a:pt x="1620" y="133"/>
                    </a:lnTo>
                    <a:lnTo>
                      <a:pt x="0" y="133"/>
                    </a:lnTo>
                    <a:lnTo>
                      <a:pt x="0" y="1"/>
                    </a:lnTo>
                  </a:path>
                </a:pathLst>
              </a:custGeom>
              <a:noFill/>
              <a:ln w="9525">
                <a:solidFill>
                  <a:schemeClr val="tx1"/>
                </a:solidFill>
                <a:round/>
                <a:headEnd/>
                <a:tailEnd type="triangle" w="med" len="med"/>
              </a:ln>
            </p:spPr>
            <p:txBody>
              <a:bodyPr wrap="none" anchor="ctr"/>
              <a:lstStyle/>
              <a:p>
                <a:endParaRPr lang="en-US"/>
              </a:p>
            </p:txBody>
          </p:sp>
          <p:sp>
            <p:nvSpPr>
              <p:cNvPr id="13360" name="Line 51"/>
              <p:cNvSpPr>
                <a:spLocks noChangeShapeType="1"/>
              </p:cNvSpPr>
              <p:nvPr/>
            </p:nvSpPr>
            <p:spPr bwMode="auto">
              <a:xfrm flipH="1">
                <a:off x="3966" y="3936"/>
                <a:ext cx="304" cy="0"/>
              </a:xfrm>
              <a:prstGeom prst="line">
                <a:avLst/>
              </a:prstGeom>
              <a:noFill/>
              <a:ln w="9525">
                <a:solidFill>
                  <a:schemeClr val="tx1"/>
                </a:solidFill>
                <a:round/>
                <a:headEnd/>
                <a:tailEnd type="triangle" w="med" len="med"/>
              </a:ln>
            </p:spPr>
            <p:txBody>
              <a:bodyPr wrap="none" anchor="ctr"/>
              <a:lstStyle/>
              <a:p>
                <a:endParaRPr lang="en-US"/>
              </a:p>
            </p:txBody>
          </p:sp>
        </p:grpSp>
        <p:sp>
          <p:nvSpPr>
            <p:cNvPr id="13320" name="Text Box 56"/>
            <p:cNvSpPr txBox="1">
              <a:spLocks noChangeArrowheads="1"/>
            </p:cNvSpPr>
            <p:nvPr/>
          </p:nvSpPr>
          <p:spPr bwMode="auto">
            <a:xfrm>
              <a:off x="4990" y="1239"/>
              <a:ext cx="296" cy="232"/>
            </a:xfrm>
            <a:prstGeom prst="rect">
              <a:avLst/>
            </a:prstGeom>
            <a:noFill/>
            <a:ln w="9525">
              <a:noFill/>
              <a:miter lim="800000"/>
              <a:headEnd/>
              <a:tailEnd/>
            </a:ln>
          </p:spPr>
          <p:txBody>
            <a:bodyPr wrap="none" anchor="ctr">
              <a:spAutoFit/>
            </a:bodyPr>
            <a:lstStyle/>
            <a:p>
              <a:r>
                <a:rPr lang="en-US" sz="1400">
                  <a:latin typeface="Times New Roman" pitchFamily="18" charset="0"/>
                </a:rPr>
                <a:t>root</a:t>
              </a:r>
              <a:endParaRPr lang="en-US"/>
            </a:p>
          </p:txBody>
        </p:sp>
        <p:sp>
          <p:nvSpPr>
            <p:cNvPr id="13321" name="Line 57"/>
            <p:cNvSpPr>
              <a:spLocks noChangeShapeType="1"/>
            </p:cNvSpPr>
            <p:nvPr/>
          </p:nvSpPr>
          <p:spPr bwMode="auto">
            <a:xfrm flipH="1">
              <a:off x="4714" y="1354"/>
              <a:ext cx="215" cy="1"/>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622300" y="335632"/>
            <a:ext cx="7899400" cy="573088"/>
          </a:xfrm>
        </p:spPr>
        <p:txBody>
          <a:bodyPr/>
          <a:lstStyle/>
          <a:p>
            <a:r>
              <a:rPr lang="en-US" dirty="0" smtClean="0"/>
              <a:t>Using Libraries</a:t>
            </a:r>
            <a:br>
              <a:rPr lang="en-US" dirty="0" smtClean="0"/>
            </a:br>
            <a:r>
              <a:rPr lang="en-US" sz="2800" dirty="0" smtClean="0"/>
              <a:t>Dynamically Linked Shared Libraries </a:t>
            </a:r>
            <a:endParaRPr lang="en-US" sz="2800" dirty="0"/>
          </a:p>
        </p:txBody>
      </p:sp>
      <p:sp>
        <p:nvSpPr>
          <p:cNvPr id="50206" name="Text Box 1054"/>
          <p:cNvSpPr txBox="1">
            <a:spLocks noChangeArrowheads="1"/>
          </p:cNvSpPr>
          <p:nvPr/>
        </p:nvSpPr>
        <p:spPr bwMode="auto">
          <a:xfrm>
            <a:off x="5486400" y="4724400"/>
            <a:ext cx="3352800" cy="1190625"/>
          </a:xfrm>
          <a:prstGeom prst="rect">
            <a:avLst/>
          </a:prstGeom>
          <a:noFill/>
          <a:ln w="25400">
            <a:noFill/>
            <a:miter lim="800000"/>
            <a:headEnd/>
            <a:tailEnd/>
          </a:ln>
          <a:effectLst/>
        </p:spPr>
        <p:txBody>
          <a:bodyPr>
            <a:spAutoFit/>
          </a:bodyPr>
          <a:lstStyle/>
          <a:p>
            <a:r>
              <a:rPr lang="en-US" sz="1800" b="0" i="1"/>
              <a:t>libc.so functions called by m.c</a:t>
            </a:r>
          </a:p>
          <a:p>
            <a:r>
              <a:rPr lang="en-US" sz="1800" b="0" i="1"/>
              <a:t>and a.c are loaded, linked, and (potentially) shared among processes.</a:t>
            </a:r>
          </a:p>
        </p:txBody>
      </p:sp>
      <p:sp>
        <p:nvSpPr>
          <p:cNvPr id="50209" name="Text Box 1057"/>
          <p:cNvSpPr txBox="1">
            <a:spLocks noChangeArrowheads="1"/>
          </p:cNvSpPr>
          <p:nvPr/>
        </p:nvSpPr>
        <p:spPr bwMode="auto">
          <a:xfrm>
            <a:off x="5638800" y="3886200"/>
            <a:ext cx="3429000" cy="641350"/>
          </a:xfrm>
          <a:prstGeom prst="rect">
            <a:avLst/>
          </a:prstGeom>
          <a:noFill/>
          <a:ln w="25400">
            <a:noFill/>
            <a:miter lim="800000"/>
            <a:headEnd/>
            <a:tailEnd/>
          </a:ln>
          <a:effectLst/>
        </p:spPr>
        <p:txBody>
          <a:bodyPr>
            <a:spAutoFit/>
          </a:bodyPr>
          <a:lstStyle/>
          <a:p>
            <a:r>
              <a:rPr lang="en-US" sz="1800" b="0" i="1"/>
              <a:t>shared libraries of dynamically relocatable object files</a:t>
            </a:r>
            <a:endParaRPr lang="en-US" sz="1800" b="0"/>
          </a:p>
        </p:txBody>
      </p:sp>
      <p:sp>
        <p:nvSpPr>
          <p:cNvPr id="50210" name="Line 1058"/>
          <p:cNvSpPr>
            <a:spLocks noChangeShapeType="1"/>
          </p:cNvSpPr>
          <p:nvPr/>
        </p:nvSpPr>
        <p:spPr bwMode="auto">
          <a:xfrm>
            <a:off x="1997075" y="12954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11" name="Rectangle 1059"/>
          <p:cNvSpPr>
            <a:spLocks noChangeArrowheads="1"/>
          </p:cNvSpPr>
          <p:nvPr/>
        </p:nvSpPr>
        <p:spPr bwMode="auto">
          <a:xfrm>
            <a:off x="1311275" y="1665288"/>
            <a:ext cx="1371600" cy="666750"/>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b="0"/>
              <a:t>Translators</a:t>
            </a:r>
          </a:p>
          <a:p>
            <a:pPr algn="ctr"/>
            <a:r>
              <a:rPr lang="en-US" sz="1800" b="0"/>
              <a:t>(cc1, as)</a:t>
            </a:r>
            <a:endParaRPr lang="en-US" sz="1800" b="0">
              <a:latin typeface="Courier New" pitchFamily="49" charset="0"/>
            </a:endParaRPr>
          </a:p>
        </p:txBody>
      </p:sp>
      <p:sp>
        <p:nvSpPr>
          <p:cNvPr id="50212" name="Text Box 1060"/>
          <p:cNvSpPr txBox="1">
            <a:spLocks noChangeArrowheads="1"/>
          </p:cNvSpPr>
          <p:nvPr/>
        </p:nvSpPr>
        <p:spPr bwMode="auto">
          <a:xfrm>
            <a:off x="1692275" y="990600"/>
            <a:ext cx="593725" cy="366713"/>
          </a:xfrm>
          <a:prstGeom prst="rect">
            <a:avLst/>
          </a:prstGeom>
          <a:noFill/>
          <a:ln w="25400">
            <a:noFill/>
            <a:miter lim="800000"/>
            <a:headEnd/>
            <a:tailEnd/>
          </a:ln>
          <a:effectLst/>
        </p:spPr>
        <p:txBody>
          <a:bodyPr wrap="none">
            <a:spAutoFit/>
          </a:bodyPr>
          <a:lstStyle/>
          <a:p>
            <a:r>
              <a:rPr lang="en-US" sz="1800" b="0">
                <a:latin typeface="Courier New" pitchFamily="49" charset="0"/>
              </a:rPr>
              <a:t>m.c</a:t>
            </a:r>
          </a:p>
        </p:txBody>
      </p:sp>
      <p:sp>
        <p:nvSpPr>
          <p:cNvPr id="50213" name="Text Box 1061"/>
          <p:cNvSpPr txBox="1">
            <a:spLocks noChangeArrowheads="1"/>
          </p:cNvSpPr>
          <p:nvPr/>
        </p:nvSpPr>
        <p:spPr bwMode="auto">
          <a:xfrm>
            <a:off x="1692275" y="2655888"/>
            <a:ext cx="593725" cy="366712"/>
          </a:xfrm>
          <a:prstGeom prst="rect">
            <a:avLst/>
          </a:prstGeom>
          <a:noFill/>
          <a:ln w="25400">
            <a:noFill/>
            <a:miter lim="800000"/>
            <a:headEnd/>
            <a:tailEnd/>
          </a:ln>
          <a:effectLst/>
        </p:spPr>
        <p:txBody>
          <a:bodyPr wrap="none">
            <a:spAutoFit/>
          </a:bodyPr>
          <a:lstStyle/>
          <a:p>
            <a:r>
              <a:rPr lang="en-US" sz="1800" b="0">
                <a:latin typeface="Courier New" pitchFamily="49" charset="0"/>
              </a:rPr>
              <a:t>m.o</a:t>
            </a:r>
          </a:p>
        </p:txBody>
      </p:sp>
      <p:sp>
        <p:nvSpPr>
          <p:cNvPr id="50214" name="Rectangle 1062"/>
          <p:cNvSpPr>
            <a:spLocks noChangeArrowheads="1"/>
          </p:cNvSpPr>
          <p:nvPr/>
        </p:nvSpPr>
        <p:spPr bwMode="auto">
          <a:xfrm>
            <a:off x="2987675" y="1665288"/>
            <a:ext cx="1371600" cy="666750"/>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b="0"/>
              <a:t>Translators</a:t>
            </a:r>
          </a:p>
          <a:p>
            <a:pPr algn="ctr"/>
            <a:r>
              <a:rPr lang="en-US" sz="1800" b="0"/>
              <a:t>(cc1,as)</a:t>
            </a:r>
            <a:endParaRPr lang="en-US" sz="1800" b="0">
              <a:latin typeface="Courier New" pitchFamily="49" charset="0"/>
            </a:endParaRPr>
          </a:p>
        </p:txBody>
      </p:sp>
      <p:sp>
        <p:nvSpPr>
          <p:cNvPr id="50215" name="Text Box 1063"/>
          <p:cNvSpPr txBox="1">
            <a:spLocks noChangeArrowheads="1"/>
          </p:cNvSpPr>
          <p:nvPr/>
        </p:nvSpPr>
        <p:spPr bwMode="auto">
          <a:xfrm>
            <a:off x="3368675" y="990600"/>
            <a:ext cx="593725" cy="366713"/>
          </a:xfrm>
          <a:prstGeom prst="rect">
            <a:avLst/>
          </a:prstGeom>
          <a:noFill/>
          <a:ln w="25400">
            <a:noFill/>
            <a:miter lim="800000"/>
            <a:headEnd/>
            <a:tailEnd/>
          </a:ln>
          <a:effectLst/>
        </p:spPr>
        <p:txBody>
          <a:bodyPr wrap="none">
            <a:spAutoFit/>
          </a:bodyPr>
          <a:lstStyle/>
          <a:p>
            <a:r>
              <a:rPr lang="en-US" sz="1800" b="0">
                <a:latin typeface="Courier New" pitchFamily="49" charset="0"/>
              </a:rPr>
              <a:t>a.c</a:t>
            </a:r>
          </a:p>
        </p:txBody>
      </p:sp>
      <p:sp>
        <p:nvSpPr>
          <p:cNvPr id="50216" name="Text Box 1064"/>
          <p:cNvSpPr txBox="1">
            <a:spLocks noChangeArrowheads="1"/>
          </p:cNvSpPr>
          <p:nvPr/>
        </p:nvSpPr>
        <p:spPr bwMode="auto">
          <a:xfrm>
            <a:off x="3368675" y="2655888"/>
            <a:ext cx="593725" cy="366712"/>
          </a:xfrm>
          <a:prstGeom prst="rect">
            <a:avLst/>
          </a:prstGeom>
          <a:noFill/>
          <a:ln w="25400">
            <a:noFill/>
            <a:miter lim="800000"/>
            <a:headEnd/>
            <a:tailEnd/>
          </a:ln>
          <a:effectLst/>
        </p:spPr>
        <p:txBody>
          <a:bodyPr wrap="none">
            <a:spAutoFit/>
          </a:bodyPr>
          <a:lstStyle/>
          <a:p>
            <a:r>
              <a:rPr lang="en-US" sz="1800" b="0">
                <a:latin typeface="Courier New" pitchFamily="49" charset="0"/>
              </a:rPr>
              <a:t>a.o</a:t>
            </a:r>
          </a:p>
        </p:txBody>
      </p:sp>
      <p:sp>
        <p:nvSpPr>
          <p:cNvPr id="50217" name="Line 1065"/>
          <p:cNvSpPr>
            <a:spLocks noChangeShapeType="1"/>
          </p:cNvSpPr>
          <p:nvPr/>
        </p:nvSpPr>
        <p:spPr bwMode="auto">
          <a:xfrm>
            <a:off x="3673475" y="12954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18" name="Line 1066"/>
          <p:cNvSpPr>
            <a:spLocks noChangeShapeType="1"/>
          </p:cNvSpPr>
          <p:nvPr/>
        </p:nvSpPr>
        <p:spPr bwMode="auto">
          <a:xfrm>
            <a:off x="1997075" y="2351088"/>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19" name="Line 1067"/>
          <p:cNvSpPr>
            <a:spLocks noChangeShapeType="1"/>
          </p:cNvSpPr>
          <p:nvPr/>
        </p:nvSpPr>
        <p:spPr bwMode="auto">
          <a:xfrm>
            <a:off x="3673475" y="2351088"/>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20" name="Line 1068"/>
          <p:cNvSpPr>
            <a:spLocks noChangeShapeType="1"/>
          </p:cNvSpPr>
          <p:nvPr/>
        </p:nvSpPr>
        <p:spPr bwMode="auto">
          <a:xfrm>
            <a:off x="1997075" y="2960688"/>
            <a:ext cx="762000" cy="3048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21" name="Line 1069"/>
          <p:cNvSpPr>
            <a:spLocks noChangeShapeType="1"/>
          </p:cNvSpPr>
          <p:nvPr/>
        </p:nvSpPr>
        <p:spPr bwMode="auto">
          <a:xfrm>
            <a:off x="3673475" y="2960688"/>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22" name="Text Box 1070"/>
          <p:cNvSpPr txBox="1">
            <a:spLocks noChangeArrowheads="1"/>
          </p:cNvSpPr>
          <p:nvPr/>
        </p:nvSpPr>
        <p:spPr bwMode="auto">
          <a:xfrm>
            <a:off x="4270375" y="4038600"/>
            <a:ext cx="1139825" cy="366713"/>
          </a:xfrm>
          <a:prstGeom prst="rect">
            <a:avLst/>
          </a:prstGeom>
          <a:noFill/>
          <a:ln w="25400">
            <a:noFill/>
            <a:miter lim="800000"/>
            <a:headEnd/>
            <a:tailEnd/>
          </a:ln>
          <a:effectLst/>
        </p:spPr>
        <p:txBody>
          <a:bodyPr wrap="none">
            <a:spAutoFit/>
          </a:bodyPr>
          <a:lstStyle/>
          <a:p>
            <a:r>
              <a:rPr lang="en-US" sz="1800" b="0">
                <a:latin typeface="Courier New" pitchFamily="49" charset="0"/>
              </a:rPr>
              <a:t>libc.so</a:t>
            </a:r>
          </a:p>
        </p:txBody>
      </p:sp>
      <p:sp>
        <p:nvSpPr>
          <p:cNvPr id="50223" name="Line 1071"/>
          <p:cNvSpPr>
            <a:spLocks noChangeShapeType="1"/>
          </p:cNvSpPr>
          <p:nvPr/>
        </p:nvSpPr>
        <p:spPr bwMode="auto">
          <a:xfrm flipH="1">
            <a:off x="4191000" y="4343400"/>
            <a:ext cx="612775" cy="4572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24" name="Rectangle 1072"/>
          <p:cNvSpPr>
            <a:spLocks noChangeArrowheads="1"/>
          </p:cNvSpPr>
          <p:nvPr/>
        </p:nvSpPr>
        <p:spPr bwMode="auto">
          <a:xfrm>
            <a:off x="2149475" y="3341688"/>
            <a:ext cx="2971800" cy="392112"/>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a:t>Linker (ld)</a:t>
            </a:r>
          </a:p>
        </p:txBody>
      </p:sp>
      <p:sp>
        <p:nvSpPr>
          <p:cNvPr id="50225" name="Text Box 1073"/>
          <p:cNvSpPr txBox="1">
            <a:spLocks noChangeArrowheads="1"/>
          </p:cNvSpPr>
          <p:nvPr/>
        </p:nvSpPr>
        <p:spPr bwMode="auto">
          <a:xfrm>
            <a:off x="3489325" y="4027488"/>
            <a:ext cx="320675" cy="366712"/>
          </a:xfrm>
          <a:prstGeom prst="rect">
            <a:avLst/>
          </a:prstGeom>
          <a:noFill/>
          <a:ln w="25400">
            <a:noFill/>
            <a:miter lim="800000"/>
            <a:headEnd/>
            <a:tailEnd/>
          </a:ln>
          <a:effectLst/>
        </p:spPr>
        <p:txBody>
          <a:bodyPr wrap="none">
            <a:spAutoFit/>
          </a:bodyPr>
          <a:lstStyle/>
          <a:p>
            <a:r>
              <a:rPr lang="en-US" sz="1800" b="0">
                <a:latin typeface="Courier New" pitchFamily="49" charset="0"/>
              </a:rPr>
              <a:t>p</a:t>
            </a:r>
          </a:p>
        </p:txBody>
      </p:sp>
      <p:sp>
        <p:nvSpPr>
          <p:cNvPr id="50226" name="Rectangle 1074"/>
          <p:cNvSpPr>
            <a:spLocks noChangeArrowheads="1"/>
          </p:cNvSpPr>
          <p:nvPr/>
        </p:nvSpPr>
        <p:spPr bwMode="auto">
          <a:xfrm>
            <a:off x="2209800" y="4865688"/>
            <a:ext cx="2971800" cy="666750"/>
          </a:xfrm>
          <a:prstGeom prst="rect">
            <a:avLst/>
          </a:prstGeom>
          <a:noFill/>
          <a:ln w="28575">
            <a:solidFill>
              <a:schemeClr val="tx1"/>
            </a:solidFill>
            <a:miter lim="800000"/>
            <a:headEnd/>
            <a:tailEnd/>
          </a:ln>
          <a:effectLst/>
        </p:spPr>
        <p:txBody>
          <a:bodyPr lIns="90487" tIns="44450" rIns="90487" bIns="44450">
            <a:spAutoFit/>
          </a:bodyPr>
          <a:lstStyle/>
          <a:p>
            <a:pPr algn="ctr"/>
            <a:r>
              <a:rPr lang="en-US" sz="1800"/>
              <a:t>Loader/Dynamic Linker</a:t>
            </a:r>
          </a:p>
          <a:p>
            <a:pPr algn="ctr"/>
            <a:r>
              <a:rPr lang="en-US" sz="1800"/>
              <a:t>(ld-linux.so)</a:t>
            </a:r>
          </a:p>
        </p:txBody>
      </p:sp>
      <p:sp>
        <p:nvSpPr>
          <p:cNvPr id="50227" name="Line 1075"/>
          <p:cNvSpPr>
            <a:spLocks noChangeShapeType="1"/>
          </p:cNvSpPr>
          <p:nvPr/>
        </p:nvSpPr>
        <p:spPr bwMode="auto">
          <a:xfrm>
            <a:off x="3651250" y="3733800"/>
            <a:ext cx="635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28" name="Line 1076"/>
          <p:cNvSpPr>
            <a:spLocks noChangeShapeType="1"/>
          </p:cNvSpPr>
          <p:nvPr/>
        </p:nvSpPr>
        <p:spPr bwMode="auto">
          <a:xfrm flipH="1">
            <a:off x="3657600" y="44196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50229" name="Text Box 1077"/>
          <p:cNvSpPr txBox="1">
            <a:spLocks noChangeArrowheads="1"/>
          </p:cNvSpPr>
          <p:nvPr/>
        </p:nvSpPr>
        <p:spPr bwMode="auto">
          <a:xfrm>
            <a:off x="1752600" y="4038600"/>
            <a:ext cx="1139825" cy="366713"/>
          </a:xfrm>
          <a:prstGeom prst="rect">
            <a:avLst/>
          </a:prstGeom>
          <a:noFill/>
          <a:ln w="25400">
            <a:noFill/>
            <a:miter lim="800000"/>
            <a:headEnd/>
            <a:tailEnd/>
          </a:ln>
          <a:effectLst/>
        </p:spPr>
        <p:txBody>
          <a:bodyPr wrap="none">
            <a:spAutoFit/>
          </a:bodyPr>
          <a:lstStyle/>
          <a:p>
            <a:r>
              <a:rPr lang="en-US" sz="1800" b="0">
                <a:latin typeface="Courier New" pitchFamily="49" charset="0"/>
              </a:rPr>
              <a:t>libm.so</a:t>
            </a:r>
          </a:p>
        </p:txBody>
      </p:sp>
      <p:sp>
        <p:nvSpPr>
          <p:cNvPr id="50230" name="Line 1078"/>
          <p:cNvSpPr>
            <a:spLocks noChangeShapeType="1"/>
          </p:cNvSpPr>
          <p:nvPr/>
        </p:nvSpPr>
        <p:spPr bwMode="auto">
          <a:xfrm>
            <a:off x="2438400" y="4419600"/>
            <a:ext cx="60960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p:txBody>
          <a:bodyPr/>
          <a:lstStyle/>
          <a:p>
            <a:pPr>
              <a:lnSpc>
                <a:spcPct val="90000"/>
              </a:lnSpc>
            </a:pPr>
            <a:r>
              <a:rPr lang="en-US" sz="2800"/>
              <a:t>Creating shared Library</a:t>
            </a:r>
          </a:p>
          <a:p>
            <a:pPr lvl="1">
              <a:lnSpc>
                <a:spcPct val="90000"/>
              </a:lnSpc>
            </a:pPr>
            <a:r>
              <a:rPr lang="en-US" sz="2400"/>
              <a:t>When compiling the object file, use </a:t>
            </a:r>
            <a:r>
              <a:rPr lang="en-US" sz="2400" b="1"/>
              <a:t>–fPIC</a:t>
            </a:r>
            <a:r>
              <a:rPr lang="en-US" sz="2400"/>
              <a:t> option</a:t>
            </a:r>
          </a:p>
          <a:p>
            <a:pPr lvl="1">
              <a:lnSpc>
                <a:spcPct val="90000"/>
              </a:lnSpc>
            </a:pPr>
            <a:r>
              <a:rPr lang="en-US" sz="2400"/>
              <a:t>Use gcc’s -shared option to build the lib</a:t>
            </a:r>
          </a:p>
          <a:p>
            <a:pPr lvl="1">
              <a:lnSpc>
                <a:spcPct val="90000"/>
              </a:lnSpc>
            </a:pPr>
            <a:r>
              <a:rPr lang="en-US" sz="2400"/>
              <a:t>Example:</a:t>
            </a:r>
          </a:p>
          <a:p>
            <a:pPr lvl="2">
              <a:lnSpc>
                <a:spcPct val="90000"/>
              </a:lnSpc>
            </a:pPr>
            <a:r>
              <a:rPr lang="en-US" sz="2200"/>
              <a:t>Build object file:</a:t>
            </a:r>
          </a:p>
          <a:p>
            <a:pPr lvl="2">
              <a:lnSpc>
                <a:spcPct val="90000"/>
              </a:lnSpc>
              <a:buFont typeface="Wingdings" pitchFamily="2" charset="2"/>
              <a:buNone/>
            </a:pPr>
            <a:r>
              <a:rPr lang="en-US" sz="2200">
                <a:solidFill>
                  <a:srgbClr val="0000FF"/>
                </a:solidFill>
              </a:rPr>
              <a:t>	gcc -fPIC -c utilfile.c</a:t>
            </a:r>
          </a:p>
          <a:p>
            <a:pPr lvl="2">
              <a:lnSpc>
                <a:spcPct val="90000"/>
              </a:lnSpc>
              <a:buFont typeface="Wingdings" pitchFamily="2" charset="2"/>
              <a:buNone/>
            </a:pPr>
            <a:r>
              <a:rPr lang="en-US" sz="2200">
                <a:solidFill>
                  <a:srgbClr val="0000FF"/>
                </a:solidFill>
              </a:rPr>
              <a:t>	gcc -fPIC -c utilnet.c</a:t>
            </a:r>
          </a:p>
          <a:p>
            <a:pPr lvl="2">
              <a:lnSpc>
                <a:spcPct val="90000"/>
              </a:lnSpc>
            </a:pPr>
            <a:r>
              <a:rPr lang="en-US" sz="2200"/>
              <a:t>Link the library:</a:t>
            </a:r>
          </a:p>
          <a:p>
            <a:pPr lvl="2">
              <a:lnSpc>
                <a:spcPct val="90000"/>
              </a:lnSpc>
              <a:buFont typeface="Wingdings" pitchFamily="2" charset="2"/>
              <a:buNone/>
            </a:pPr>
            <a:r>
              <a:rPr lang="en-US" sz="2200">
                <a:solidFill>
                  <a:srgbClr val="0000FF"/>
                </a:solidFill>
              </a:rPr>
              <a:t>	gcc –shared utilfile.o utilnet.o –o libutil.so</a:t>
            </a:r>
          </a:p>
          <a:p>
            <a:pPr lvl="2">
              <a:lnSpc>
                <a:spcPct val="90000"/>
              </a:lnSpc>
            </a:pPr>
            <a:r>
              <a:rPr lang="en-US" sz="2200"/>
              <a:t>Compile main program:</a:t>
            </a:r>
          </a:p>
          <a:p>
            <a:pPr lvl="2">
              <a:lnSpc>
                <a:spcPct val="90000"/>
              </a:lnSpc>
              <a:buFont typeface="Wingdings" pitchFamily="2" charset="2"/>
              <a:buNone/>
            </a:pPr>
            <a:r>
              <a:rPr lang="en-US" sz="2200">
                <a:solidFill>
                  <a:srgbClr val="0000FF"/>
                </a:solidFill>
              </a:rPr>
              <a:t>	gcc –fPIC –c main.c</a:t>
            </a:r>
          </a:p>
          <a:p>
            <a:pPr lvl="2">
              <a:lnSpc>
                <a:spcPct val="90000"/>
              </a:lnSpc>
              <a:buFont typeface="Wingdings" pitchFamily="2" charset="2"/>
              <a:buNone/>
            </a:pPr>
            <a:r>
              <a:rPr lang="en-US" sz="2200">
                <a:solidFill>
                  <a:srgbClr val="0000FF"/>
                </a:solidFill>
              </a:rPr>
              <a:t>   gcc main.o –L. –lutil –o prog</a:t>
            </a:r>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Creating Shared Library</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p:txBody>
          <a:bodyPr/>
          <a:lstStyle/>
          <a:p>
            <a:pPr>
              <a:lnSpc>
                <a:spcPct val="90000"/>
              </a:lnSpc>
            </a:pPr>
            <a:r>
              <a:rPr lang="en-US" sz="2800"/>
              <a:t>Creating Dynamic Library</a:t>
            </a:r>
          </a:p>
          <a:p>
            <a:pPr lvl="1">
              <a:lnSpc>
                <a:spcPct val="90000"/>
              </a:lnSpc>
            </a:pPr>
            <a:r>
              <a:rPr lang="en-US" sz="2400"/>
              <a:t>When compiling the object file, use </a:t>
            </a:r>
            <a:r>
              <a:rPr lang="en-US" sz="2400" b="1"/>
              <a:t>–fPIC</a:t>
            </a:r>
            <a:r>
              <a:rPr lang="en-US" sz="2400"/>
              <a:t> option</a:t>
            </a:r>
          </a:p>
          <a:p>
            <a:pPr lvl="1">
              <a:lnSpc>
                <a:spcPct val="90000"/>
              </a:lnSpc>
            </a:pPr>
            <a:r>
              <a:rPr lang="en-US" sz="2400"/>
              <a:t>Use gcc’s -shared option to build the lib</a:t>
            </a:r>
          </a:p>
          <a:p>
            <a:pPr lvl="1">
              <a:lnSpc>
                <a:spcPct val="90000"/>
              </a:lnSpc>
            </a:pPr>
            <a:r>
              <a:rPr lang="en-US" sz="2400"/>
              <a:t>Example:</a:t>
            </a:r>
          </a:p>
          <a:p>
            <a:pPr lvl="2">
              <a:lnSpc>
                <a:spcPct val="90000"/>
              </a:lnSpc>
            </a:pPr>
            <a:r>
              <a:rPr lang="en-US" sz="2200"/>
              <a:t>Build object file:</a:t>
            </a:r>
          </a:p>
          <a:p>
            <a:pPr lvl="2">
              <a:lnSpc>
                <a:spcPct val="90000"/>
              </a:lnSpc>
              <a:buFont typeface="Wingdings" pitchFamily="2" charset="2"/>
              <a:buNone/>
            </a:pPr>
            <a:r>
              <a:rPr lang="en-US" sz="2200">
                <a:solidFill>
                  <a:srgbClr val="0000FF"/>
                </a:solidFill>
              </a:rPr>
              <a:t>   	gcc -fPIC -c lib1.c</a:t>
            </a:r>
          </a:p>
          <a:p>
            <a:pPr lvl="2">
              <a:lnSpc>
                <a:spcPct val="90000"/>
              </a:lnSpc>
              <a:buFont typeface="Wingdings" pitchFamily="2" charset="2"/>
              <a:buNone/>
            </a:pPr>
            <a:r>
              <a:rPr lang="en-US" sz="2200">
                <a:solidFill>
                  <a:srgbClr val="0000FF"/>
                </a:solidFill>
              </a:rPr>
              <a:t>		gcc -fPIC -c lib2.c</a:t>
            </a:r>
          </a:p>
          <a:p>
            <a:pPr lvl="2">
              <a:lnSpc>
                <a:spcPct val="90000"/>
              </a:lnSpc>
            </a:pPr>
            <a:r>
              <a:rPr lang="en-US" sz="2200"/>
              <a:t>Link the library:</a:t>
            </a:r>
          </a:p>
          <a:p>
            <a:pPr lvl="2">
              <a:lnSpc>
                <a:spcPct val="90000"/>
              </a:lnSpc>
              <a:buFont typeface="Wingdings" pitchFamily="2" charset="2"/>
              <a:buNone/>
            </a:pPr>
            <a:r>
              <a:rPr lang="en-US" sz="2200">
                <a:solidFill>
                  <a:srgbClr val="0000FF"/>
                </a:solidFill>
              </a:rPr>
              <a:t>		gcc –shared –nostdlib lib1.o –o lib1.so</a:t>
            </a:r>
          </a:p>
          <a:p>
            <a:pPr lvl="2">
              <a:lnSpc>
                <a:spcPct val="90000"/>
              </a:lnSpc>
              <a:buFont typeface="Wingdings" pitchFamily="2" charset="2"/>
              <a:buNone/>
            </a:pPr>
            <a:r>
              <a:rPr lang="en-US" sz="2200">
                <a:solidFill>
                  <a:srgbClr val="0000FF"/>
                </a:solidFill>
              </a:rPr>
              <a:t>		gcc –shared –nostdlib lib2.o –o lib2.so</a:t>
            </a:r>
          </a:p>
          <a:p>
            <a:pPr lvl="2">
              <a:lnSpc>
                <a:spcPct val="90000"/>
              </a:lnSpc>
            </a:pPr>
            <a:r>
              <a:rPr lang="en-US" sz="2200"/>
              <a:t>Compile main program:</a:t>
            </a:r>
          </a:p>
          <a:p>
            <a:pPr lvl="2">
              <a:lnSpc>
                <a:spcPct val="90000"/>
              </a:lnSpc>
              <a:buFont typeface="Wingdings" pitchFamily="2" charset="2"/>
              <a:buNone/>
            </a:pPr>
            <a:r>
              <a:rPr lang="en-US" sz="2200">
                <a:solidFill>
                  <a:srgbClr val="0000FF"/>
                </a:solidFill>
              </a:rPr>
              <a:t>	        gcc –fPIC –c main.c</a:t>
            </a:r>
          </a:p>
          <a:p>
            <a:pPr lvl="2">
              <a:lnSpc>
                <a:spcPct val="90000"/>
              </a:lnSpc>
              <a:buFont typeface="Wingdings" pitchFamily="2" charset="2"/>
              <a:buNone/>
            </a:pPr>
            <a:r>
              <a:rPr lang="en-US" sz="2200">
                <a:solidFill>
                  <a:srgbClr val="0000FF"/>
                </a:solidFill>
              </a:rPr>
              <a:t>   	gcc main.o –ldl –o prog</a:t>
            </a:r>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Creating Dynamic Library</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57200" y="1196752"/>
            <a:ext cx="4114800" cy="4572000"/>
          </a:xfrm>
        </p:spPr>
        <p:txBody>
          <a:bodyPr/>
          <a:lstStyle/>
          <a:p>
            <a:r>
              <a:rPr lang="en-US" sz="2800" dirty="0"/>
              <a:t>Static Library</a:t>
            </a:r>
          </a:p>
          <a:p>
            <a:pPr>
              <a:buFontTx/>
              <a:buChar char="-"/>
            </a:pPr>
            <a:r>
              <a:rPr lang="en-GB" sz="2200" dirty="0"/>
              <a:t>Attach to compiled binary</a:t>
            </a:r>
          </a:p>
          <a:p>
            <a:pPr>
              <a:buFontTx/>
              <a:buChar char="-"/>
            </a:pPr>
            <a:r>
              <a:rPr lang="en-GB" sz="2200" dirty="0"/>
              <a:t>Easily deploy</a:t>
            </a:r>
          </a:p>
          <a:p>
            <a:pPr>
              <a:buFontTx/>
              <a:buChar char="-"/>
            </a:pPr>
            <a:endParaRPr lang="en-GB" sz="2200" dirty="0"/>
          </a:p>
          <a:p>
            <a:pPr>
              <a:buFontTx/>
              <a:buChar char="-"/>
            </a:pPr>
            <a:r>
              <a:rPr lang="en-GB" sz="2200" dirty="0"/>
              <a:t>Increase compiled binary size</a:t>
            </a:r>
          </a:p>
          <a:p>
            <a:pPr>
              <a:buFontTx/>
              <a:buChar char="-"/>
            </a:pPr>
            <a:r>
              <a:rPr lang="en-GB" sz="2200" dirty="0"/>
              <a:t>Increase speed of running</a:t>
            </a:r>
          </a:p>
          <a:p>
            <a:pPr>
              <a:buFontTx/>
              <a:buChar char="-"/>
            </a:pPr>
            <a:endParaRPr lang="en-GB" sz="2200" dirty="0"/>
          </a:p>
          <a:p>
            <a:pPr>
              <a:buFontTx/>
              <a:buChar char="-"/>
            </a:pPr>
            <a:r>
              <a:rPr lang="en-GB" sz="2200" dirty="0"/>
              <a:t>Increase memory usage</a:t>
            </a:r>
          </a:p>
          <a:p>
            <a:pPr>
              <a:buFontTx/>
              <a:buChar char="-"/>
            </a:pPr>
            <a:r>
              <a:rPr lang="en-GB" sz="2200" dirty="0"/>
              <a:t>Need to recompile entire program for a new library</a:t>
            </a:r>
            <a:endParaRPr lang="en-US" sz="2200" dirty="0"/>
          </a:p>
        </p:txBody>
      </p:sp>
      <p:sp>
        <p:nvSpPr>
          <p:cNvPr id="47109" name="Rectangle 5"/>
          <p:cNvSpPr>
            <a:spLocks noChangeArrowheads="1"/>
          </p:cNvSpPr>
          <p:nvPr/>
        </p:nvSpPr>
        <p:spPr bwMode="auto">
          <a:xfrm>
            <a:off x="4648200" y="1196752"/>
            <a:ext cx="4114800" cy="45720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2800">
                <a:latin typeface="Arial Narrow" pitchFamily="34" charset="0"/>
              </a:rPr>
              <a:t>Dynamic Library</a:t>
            </a:r>
          </a:p>
          <a:p>
            <a:pPr marL="342900" indent="-342900">
              <a:spcBef>
                <a:spcPct val="20000"/>
              </a:spcBef>
              <a:buClr>
                <a:schemeClr val="folHlink"/>
              </a:buClr>
              <a:buSzPct val="60000"/>
              <a:buFontTx/>
              <a:buChar char="-"/>
            </a:pPr>
            <a:r>
              <a:rPr lang="en-GB" sz="2200">
                <a:latin typeface="Arial Narrow" pitchFamily="34" charset="0"/>
              </a:rPr>
              <a:t>Separate from compiled binary</a:t>
            </a:r>
          </a:p>
          <a:p>
            <a:pPr marL="342900" indent="-342900">
              <a:spcBef>
                <a:spcPct val="20000"/>
              </a:spcBef>
              <a:buClr>
                <a:schemeClr val="folHlink"/>
              </a:buClr>
              <a:buSzPct val="60000"/>
              <a:buFontTx/>
              <a:buChar char="-"/>
            </a:pPr>
            <a:r>
              <a:rPr lang="en-GB" sz="2200">
                <a:latin typeface="Arial Narrow" pitchFamily="34" charset="0"/>
              </a:rPr>
              <a:t>Need to deploy with binary  program</a:t>
            </a:r>
          </a:p>
          <a:p>
            <a:pPr marL="342900" indent="-342900">
              <a:spcBef>
                <a:spcPct val="20000"/>
              </a:spcBef>
              <a:buClr>
                <a:schemeClr val="folHlink"/>
              </a:buClr>
              <a:buSzPct val="60000"/>
              <a:buFontTx/>
              <a:buChar char="-"/>
            </a:pPr>
            <a:r>
              <a:rPr lang="en-GB" sz="2200">
                <a:latin typeface="Arial Narrow" pitchFamily="34" charset="0"/>
              </a:rPr>
              <a:t>Decrease compiled binary size</a:t>
            </a:r>
          </a:p>
          <a:p>
            <a:pPr marL="342900" indent="-342900">
              <a:spcBef>
                <a:spcPct val="20000"/>
              </a:spcBef>
              <a:buClr>
                <a:schemeClr val="folHlink"/>
              </a:buClr>
              <a:buSzPct val="60000"/>
              <a:buFontTx/>
              <a:buChar char="-"/>
            </a:pPr>
            <a:r>
              <a:rPr lang="en-GB" sz="2200">
                <a:latin typeface="Arial Narrow" pitchFamily="34" charset="0"/>
              </a:rPr>
              <a:t>Slightly decrease running speed</a:t>
            </a:r>
          </a:p>
          <a:p>
            <a:pPr marL="342900" indent="-342900">
              <a:spcBef>
                <a:spcPct val="20000"/>
              </a:spcBef>
              <a:buClr>
                <a:schemeClr val="folHlink"/>
              </a:buClr>
              <a:buSzPct val="60000"/>
              <a:buFontTx/>
              <a:buChar char="-"/>
            </a:pPr>
            <a:r>
              <a:rPr lang="en-GB" sz="2200">
                <a:latin typeface="Arial Narrow" pitchFamily="34" charset="0"/>
              </a:rPr>
              <a:t>Decrease memory usage based on sharing</a:t>
            </a:r>
          </a:p>
          <a:p>
            <a:pPr marL="342900" indent="-342900">
              <a:spcBef>
                <a:spcPct val="20000"/>
              </a:spcBef>
              <a:buClr>
                <a:schemeClr val="folHlink"/>
              </a:buClr>
              <a:buSzPct val="60000"/>
              <a:buFontTx/>
              <a:buChar char="-"/>
            </a:pPr>
            <a:r>
              <a:rPr lang="en-GB" sz="2200">
                <a:latin typeface="Arial Narrow" pitchFamily="34" charset="0"/>
              </a:rPr>
              <a:t>Deploy only library for new one</a:t>
            </a:r>
            <a:endParaRPr lang="en-US" sz="2200">
              <a:latin typeface="Arial Narrow" pitchFamily="34" charset="0"/>
            </a:endParaRPr>
          </a:p>
        </p:txBody>
      </p:sp>
      <p:sp>
        <p:nvSpPr>
          <p:cNvPr id="5" name="Title 4"/>
          <p:cNvSpPr>
            <a:spLocks noGrp="1"/>
          </p:cNvSpPr>
          <p:nvPr>
            <p:ph type="title"/>
          </p:nvPr>
        </p:nvSpPr>
        <p:spPr/>
        <p:txBody>
          <a:bodyPr/>
          <a:lstStyle/>
          <a:p>
            <a:r>
              <a:rPr lang="en-US" dirty="0" smtClean="0"/>
              <a:t>Using Libraries</a:t>
            </a:r>
            <a:br>
              <a:rPr lang="en-US" dirty="0" smtClean="0"/>
            </a:br>
            <a:r>
              <a:rPr lang="en-US" sz="2800" dirty="0" smtClean="0"/>
              <a:t>Static vs. Dynamic Library</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p:txBody>
          <a:bodyPr/>
          <a:lstStyle/>
          <a:p>
            <a:r>
              <a:rPr lang="en-US" sz="2800" dirty="0"/>
              <a:t>How to run the program using shared library or dynamic library</a:t>
            </a:r>
          </a:p>
          <a:p>
            <a:pPr>
              <a:buFont typeface="Wingdings" pitchFamily="2" charset="2"/>
              <a:buNone/>
            </a:pPr>
            <a:r>
              <a:rPr lang="en-US" sz="2800" dirty="0"/>
              <a:t>     1. export LD_LIBRARY_PATH="/</a:t>
            </a:r>
            <a:r>
              <a:rPr lang="en-US" sz="2800" dirty="0" err="1"/>
              <a:t>mnt</a:t>
            </a:r>
            <a:r>
              <a:rPr lang="en-US" sz="2800" dirty="0"/>
              <a:t>/e/training”</a:t>
            </a:r>
          </a:p>
          <a:p>
            <a:pPr>
              <a:buFont typeface="Wingdings" pitchFamily="2" charset="2"/>
              <a:buNone/>
            </a:pPr>
            <a:r>
              <a:rPr lang="en-US" sz="2800" dirty="0"/>
              <a:t>         ./</a:t>
            </a:r>
            <a:r>
              <a:rPr lang="en-US" sz="2800" dirty="0" err="1"/>
              <a:t>prog</a:t>
            </a:r>
            <a:r>
              <a:rPr lang="en-US" sz="2800" dirty="0"/>
              <a:t>   </a:t>
            </a:r>
          </a:p>
          <a:p>
            <a:pPr>
              <a:buFont typeface="Wingdings" pitchFamily="2" charset="2"/>
              <a:buNone/>
            </a:pPr>
            <a:endParaRPr lang="en-US" sz="2800" dirty="0"/>
          </a:p>
          <a:p>
            <a:pPr>
              <a:buFont typeface="Wingdings" pitchFamily="2" charset="2"/>
              <a:buNone/>
            </a:pPr>
            <a:r>
              <a:rPr lang="en-US" sz="2800" dirty="0"/>
              <a:t>     2. LD_LIBRARY_PATH=.:$LD_LIBRARY_PATH ./</a:t>
            </a:r>
            <a:r>
              <a:rPr lang="en-US" sz="2800" dirty="0" err="1" smtClean="0"/>
              <a:t>prog</a:t>
            </a:r>
            <a:endParaRPr lang="en-US" sz="2800" dirty="0" smtClean="0"/>
          </a:p>
          <a:p>
            <a:endParaRPr lang="en-US" sz="1800" dirty="0" smtClean="0"/>
          </a:p>
          <a:p>
            <a:r>
              <a:rPr lang="en-US" sz="2800" dirty="0" smtClean="0"/>
              <a:t>Dynamic Loading Library</a:t>
            </a:r>
          </a:p>
          <a:p>
            <a:pPr lvl="1">
              <a:lnSpc>
                <a:spcPct val="96000"/>
              </a:lnSpc>
            </a:pPr>
            <a:r>
              <a:rPr lang="en-GB" sz="2400" dirty="0" smtClean="0"/>
              <a:t>Provides greater flexibility for both programmer and end user</a:t>
            </a:r>
          </a:p>
          <a:p>
            <a:pPr lvl="1"/>
            <a:r>
              <a:rPr lang="en-GB" sz="2400" dirty="0" smtClean="0"/>
              <a:t>More general solution for runtime problems</a:t>
            </a:r>
          </a:p>
          <a:p>
            <a:pPr>
              <a:buFont typeface="Wingdings" pitchFamily="2" charset="2"/>
              <a:buNone/>
            </a:pPr>
            <a:endParaRPr lang="en-US" sz="2800" dirty="0"/>
          </a:p>
          <a:p>
            <a:pPr>
              <a:buFont typeface="Wingdings" pitchFamily="2" charset="2"/>
              <a:buNone/>
            </a:pPr>
            <a:endParaRPr lang="en-US" sz="2800" dirty="0"/>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Use Library in the Program</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p:txBody>
          <a:bodyPr/>
          <a:lstStyle/>
          <a:p>
            <a:pPr>
              <a:lnSpc>
                <a:spcPct val="90000"/>
              </a:lnSpc>
            </a:pPr>
            <a:r>
              <a:rPr lang="en-US" sz="2800" dirty="0" err="1"/>
              <a:t>dlopen</a:t>
            </a:r>
            <a:r>
              <a:rPr lang="en-US" sz="2800" dirty="0"/>
              <a:t>() function</a:t>
            </a:r>
          </a:p>
          <a:p>
            <a:pPr lvl="1">
              <a:lnSpc>
                <a:spcPct val="96000"/>
              </a:lnSpc>
            </a:pPr>
            <a:r>
              <a:rPr lang="en-GB" sz="2400" dirty="0"/>
              <a:t>Load a dynamic library and return library’s handle</a:t>
            </a:r>
          </a:p>
          <a:p>
            <a:pPr lvl="1">
              <a:lnSpc>
                <a:spcPct val="90000"/>
              </a:lnSpc>
            </a:pPr>
            <a:r>
              <a:rPr lang="en-GB" sz="2400" dirty="0"/>
              <a:t>Prototype:</a:t>
            </a:r>
          </a:p>
          <a:p>
            <a:pPr lvl="1">
              <a:lnSpc>
                <a:spcPct val="90000"/>
              </a:lnSpc>
              <a:buFont typeface="Wingdings" pitchFamily="2" charset="2"/>
              <a:buNone/>
            </a:pPr>
            <a:r>
              <a:rPr lang="en-GB" sz="2200" dirty="0"/>
              <a:t>	</a:t>
            </a:r>
            <a:r>
              <a:rPr lang="en-GB" sz="2200" dirty="0">
                <a:solidFill>
                  <a:srgbClr val="0000FF"/>
                </a:solidFill>
              </a:rPr>
              <a:t>void* </a:t>
            </a:r>
            <a:r>
              <a:rPr lang="en-GB" sz="2200" dirty="0" err="1">
                <a:solidFill>
                  <a:srgbClr val="0000FF"/>
                </a:solidFill>
              </a:rPr>
              <a:t>dlopen</a:t>
            </a:r>
            <a:r>
              <a:rPr lang="en-GB" sz="2200" dirty="0">
                <a:solidFill>
                  <a:srgbClr val="0000FF"/>
                </a:solidFill>
              </a:rPr>
              <a:t>(const char* filename, </a:t>
            </a:r>
            <a:r>
              <a:rPr lang="en-GB" sz="2200" dirty="0" err="1">
                <a:solidFill>
                  <a:srgbClr val="0000FF"/>
                </a:solidFill>
              </a:rPr>
              <a:t>int</a:t>
            </a:r>
            <a:r>
              <a:rPr lang="en-GB" sz="2200" dirty="0">
                <a:solidFill>
                  <a:srgbClr val="0000FF"/>
                </a:solidFill>
              </a:rPr>
              <a:t> flag);</a:t>
            </a:r>
          </a:p>
          <a:p>
            <a:pPr lvl="1">
              <a:lnSpc>
                <a:spcPct val="90000"/>
              </a:lnSpc>
            </a:pPr>
            <a:r>
              <a:rPr lang="en-GB" sz="2400" dirty="0"/>
              <a:t>Flag:</a:t>
            </a:r>
          </a:p>
          <a:p>
            <a:pPr lvl="2">
              <a:lnSpc>
                <a:spcPct val="90000"/>
              </a:lnSpc>
            </a:pPr>
            <a:r>
              <a:rPr lang="en-GB" sz="1800" dirty="0"/>
              <a:t>RTLD_LAZY</a:t>
            </a:r>
          </a:p>
          <a:p>
            <a:pPr lvl="2">
              <a:lnSpc>
                <a:spcPct val="90000"/>
              </a:lnSpc>
            </a:pPr>
            <a:r>
              <a:rPr lang="en-GB" sz="1800" dirty="0"/>
              <a:t>RTLD_NOW</a:t>
            </a:r>
          </a:p>
          <a:p>
            <a:pPr lvl="2">
              <a:lnSpc>
                <a:spcPct val="90000"/>
              </a:lnSpc>
            </a:pPr>
            <a:r>
              <a:rPr lang="en-GB" sz="1800" dirty="0"/>
              <a:t>RTLD_GLOBAL</a:t>
            </a:r>
          </a:p>
          <a:p>
            <a:pPr>
              <a:lnSpc>
                <a:spcPct val="90000"/>
              </a:lnSpc>
            </a:pPr>
            <a:r>
              <a:rPr lang="en-US" sz="2800" dirty="0" err="1"/>
              <a:t>dlclose</a:t>
            </a:r>
            <a:r>
              <a:rPr lang="en-US" sz="2800" dirty="0"/>
              <a:t>() function</a:t>
            </a:r>
          </a:p>
          <a:p>
            <a:pPr lvl="1">
              <a:lnSpc>
                <a:spcPct val="96000"/>
              </a:lnSpc>
            </a:pPr>
            <a:r>
              <a:rPr lang="en-GB" sz="2400" dirty="0"/>
              <a:t>Close library</a:t>
            </a:r>
          </a:p>
          <a:p>
            <a:pPr lvl="1">
              <a:lnSpc>
                <a:spcPct val="90000"/>
              </a:lnSpc>
            </a:pPr>
            <a:r>
              <a:rPr lang="en-GB" sz="2400" dirty="0"/>
              <a:t>Prototype:</a:t>
            </a:r>
          </a:p>
          <a:p>
            <a:pPr lvl="1">
              <a:lnSpc>
                <a:spcPct val="90000"/>
              </a:lnSpc>
              <a:buFont typeface="Wingdings" pitchFamily="2" charset="2"/>
              <a:buNone/>
            </a:pPr>
            <a:r>
              <a:rPr lang="en-GB" sz="2200" dirty="0">
                <a:solidFill>
                  <a:srgbClr val="0000FF"/>
                </a:solidFill>
              </a:rPr>
              <a:t>	</a:t>
            </a:r>
            <a:r>
              <a:rPr lang="en-GB" sz="2200" dirty="0" err="1">
                <a:solidFill>
                  <a:srgbClr val="0000FF"/>
                </a:solidFill>
              </a:rPr>
              <a:t>int</a:t>
            </a:r>
            <a:r>
              <a:rPr lang="en-GB" sz="2200" dirty="0">
                <a:solidFill>
                  <a:srgbClr val="0000FF"/>
                </a:solidFill>
              </a:rPr>
              <a:t> </a:t>
            </a:r>
            <a:r>
              <a:rPr lang="en-GB" sz="2200" dirty="0" err="1">
                <a:solidFill>
                  <a:srgbClr val="0000FF"/>
                </a:solidFill>
              </a:rPr>
              <a:t>dlclose</a:t>
            </a:r>
            <a:r>
              <a:rPr lang="en-GB" sz="2200" dirty="0">
                <a:solidFill>
                  <a:srgbClr val="0000FF"/>
                </a:solidFill>
              </a:rPr>
              <a:t>(void* handle);</a:t>
            </a:r>
            <a:endParaRPr lang="en-US" sz="2200" dirty="0">
              <a:solidFill>
                <a:srgbClr val="0000FF"/>
              </a:solidFill>
            </a:endParaRPr>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Dynamic Loading Library 1/5</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r>
              <a:rPr lang="en-US" sz="2800"/>
              <a:t>dlsym() function</a:t>
            </a:r>
          </a:p>
          <a:p>
            <a:pPr lvl="1">
              <a:lnSpc>
                <a:spcPct val="96000"/>
              </a:lnSpc>
            </a:pPr>
            <a:r>
              <a:rPr lang="en-GB" sz="2400"/>
              <a:t>Load symbol in library</a:t>
            </a:r>
          </a:p>
          <a:p>
            <a:pPr lvl="1"/>
            <a:r>
              <a:rPr lang="en-GB" sz="2400"/>
              <a:t>Prototype:</a:t>
            </a:r>
          </a:p>
          <a:p>
            <a:pPr lvl="1">
              <a:buFont typeface="Wingdings" pitchFamily="2" charset="2"/>
              <a:buNone/>
            </a:pPr>
            <a:r>
              <a:rPr lang="en-GB" sz="2400"/>
              <a:t>	</a:t>
            </a:r>
            <a:r>
              <a:rPr lang="en-GB" sz="2200">
                <a:solidFill>
                  <a:srgbClr val="0000FF"/>
                </a:solidFill>
              </a:rPr>
              <a:t>void* dlsym(void* handle, char* symbol);</a:t>
            </a:r>
          </a:p>
          <a:p>
            <a:pPr>
              <a:lnSpc>
                <a:spcPct val="96000"/>
              </a:lnSpc>
            </a:pPr>
            <a:r>
              <a:rPr lang="en-GB" sz="2800"/>
              <a:t>dlerror() function</a:t>
            </a:r>
          </a:p>
          <a:p>
            <a:pPr lvl="1">
              <a:lnSpc>
                <a:spcPct val="96000"/>
              </a:lnSpc>
            </a:pPr>
            <a:r>
              <a:rPr lang="en-GB" sz="2400"/>
              <a:t>Report a dynamic loading error</a:t>
            </a:r>
          </a:p>
          <a:p>
            <a:pPr lvl="1"/>
            <a:r>
              <a:rPr lang="en-GB" sz="2400"/>
              <a:t>Prototype:</a:t>
            </a:r>
          </a:p>
          <a:p>
            <a:pPr lvl="1">
              <a:buFont typeface="Wingdings" pitchFamily="2" charset="2"/>
              <a:buNone/>
            </a:pPr>
            <a:r>
              <a:rPr lang="en-GB" sz="2200">
                <a:solidFill>
                  <a:srgbClr val="0000FF"/>
                </a:solidFill>
              </a:rPr>
              <a:t>	const char* dlerror();</a:t>
            </a:r>
            <a:endParaRPr lang="en-US" sz="2200">
              <a:solidFill>
                <a:srgbClr val="0000FF"/>
              </a:solidFill>
            </a:endParaRPr>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Dynamic Loading Library 2/5</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p:txBody>
          <a:bodyPr/>
          <a:lstStyle/>
          <a:p>
            <a:r>
              <a:rPr lang="en-US" sz="2800" dirty="0"/>
              <a:t>Dynamic loading example</a:t>
            </a:r>
          </a:p>
          <a:p>
            <a:pPr lvl="1"/>
            <a:r>
              <a:rPr lang="en-US" sz="2400" dirty="0"/>
              <a:t>File </a:t>
            </a:r>
            <a:r>
              <a:rPr lang="en-US" sz="2400" dirty="0" err="1"/>
              <a:t>libhello.c</a:t>
            </a:r>
            <a:endParaRPr lang="en-US" sz="2400" dirty="0"/>
          </a:p>
          <a:p>
            <a:pPr lvl="2">
              <a:buFont typeface="Wingdings" pitchFamily="2" charset="2"/>
              <a:buNone/>
            </a:pPr>
            <a:r>
              <a:rPr lang="en-US" dirty="0"/>
              <a:t>/* </a:t>
            </a:r>
            <a:r>
              <a:rPr lang="en-US" dirty="0" err="1"/>
              <a:t>libhello.c</a:t>
            </a:r>
            <a:r>
              <a:rPr lang="en-US" dirty="0"/>
              <a:t> - demonstrate library use. */</a:t>
            </a:r>
          </a:p>
          <a:p>
            <a:pPr lvl="2">
              <a:buFont typeface="Wingdings" pitchFamily="2" charset="2"/>
              <a:buNone/>
            </a:pPr>
            <a:r>
              <a:rPr lang="en-US" dirty="0"/>
              <a:t>#include &lt;</a:t>
            </a:r>
            <a:r>
              <a:rPr lang="en-US" dirty="0" err="1"/>
              <a:t>stdio.h</a:t>
            </a:r>
            <a:r>
              <a:rPr lang="en-US" dirty="0"/>
              <a:t>&gt;</a:t>
            </a:r>
          </a:p>
          <a:p>
            <a:pPr lvl="2">
              <a:buFont typeface="Wingdings" pitchFamily="2" charset="2"/>
              <a:buNone/>
            </a:pPr>
            <a:r>
              <a:rPr lang="en-US" dirty="0"/>
              <a:t>void hello(void) {</a:t>
            </a:r>
          </a:p>
          <a:p>
            <a:pPr lvl="2">
              <a:buFont typeface="Wingdings" pitchFamily="2" charset="2"/>
              <a:buNone/>
            </a:pPr>
            <a:r>
              <a:rPr lang="en-US" dirty="0"/>
              <a:t>	</a:t>
            </a:r>
            <a:r>
              <a:rPr lang="en-US" dirty="0" err="1"/>
              <a:t>printf</a:t>
            </a:r>
            <a:r>
              <a:rPr lang="en-US" dirty="0"/>
              <a:t>("Hello, library world.\n");</a:t>
            </a:r>
          </a:p>
          <a:p>
            <a:pPr lvl="2">
              <a:buFont typeface="Wingdings" pitchFamily="2" charset="2"/>
              <a:buNone/>
            </a:pPr>
            <a:r>
              <a:rPr lang="en-US" dirty="0"/>
              <a:t>}</a:t>
            </a:r>
          </a:p>
          <a:p>
            <a:pPr lvl="2">
              <a:buFont typeface="Wingdings" pitchFamily="2" charset="2"/>
              <a:buNone/>
            </a:pPr>
            <a:endParaRPr lang="en-US" sz="1800" dirty="0"/>
          </a:p>
          <a:p>
            <a:pPr lvl="1"/>
            <a:r>
              <a:rPr lang="en-US" sz="2400" dirty="0"/>
              <a:t>File </a:t>
            </a:r>
            <a:r>
              <a:rPr lang="en-US" sz="2400" dirty="0" err="1"/>
              <a:t>libhello.h</a:t>
            </a:r>
            <a:endParaRPr lang="en-US" sz="2200" dirty="0"/>
          </a:p>
          <a:p>
            <a:pPr lvl="2">
              <a:buFont typeface="Wingdings" pitchFamily="2" charset="2"/>
              <a:buNone/>
            </a:pPr>
            <a:r>
              <a:rPr lang="en-US" dirty="0"/>
              <a:t>/* </a:t>
            </a:r>
            <a:r>
              <a:rPr lang="en-US" dirty="0" err="1"/>
              <a:t>libhello.h</a:t>
            </a:r>
            <a:r>
              <a:rPr lang="en-US" dirty="0"/>
              <a:t> - demonstrate library use. */</a:t>
            </a:r>
          </a:p>
          <a:p>
            <a:pPr lvl="2">
              <a:buFont typeface="Wingdings" pitchFamily="2" charset="2"/>
              <a:buNone/>
            </a:pPr>
            <a:r>
              <a:rPr lang="en-US" dirty="0"/>
              <a:t>void hello(void);</a:t>
            </a:r>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Dynamic Loading Library 3/5</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lvl="1">
              <a:lnSpc>
                <a:spcPct val="80000"/>
              </a:lnSpc>
            </a:pPr>
            <a:r>
              <a:rPr lang="en-US" sz="2400"/>
              <a:t>File demo_dynamic.c</a:t>
            </a:r>
          </a:p>
          <a:p>
            <a:pPr lvl="2">
              <a:lnSpc>
                <a:spcPct val="80000"/>
              </a:lnSpc>
              <a:buFont typeface="Wingdings" pitchFamily="2" charset="2"/>
              <a:buNone/>
            </a:pPr>
            <a:r>
              <a:rPr lang="en-US" sz="1800"/>
              <a:t>/* demo_dynamic.c -- demonstrate dynamic loading */</a:t>
            </a:r>
          </a:p>
          <a:p>
            <a:pPr lvl="2">
              <a:lnSpc>
                <a:spcPct val="80000"/>
              </a:lnSpc>
              <a:buFont typeface="Wingdings" pitchFamily="2" charset="2"/>
              <a:buNone/>
            </a:pPr>
            <a:r>
              <a:rPr lang="en-US" sz="1800"/>
              <a:t>#include &lt;dlfcn.h&gt;</a:t>
            </a:r>
          </a:p>
          <a:p>
            <a:pPr lvl="2">
              <a:lnSpc>
                <a:spcPct val="80000"/>
              </a:lnSpc>
              <a:buFont typeface="Wingdings" pitchFamily="2" charset="2"/>
              <a:buNone/>
            </a:pPr>
            <a:r>
              <a:rPr lang="en-US" sz="1800"/>
              <a:t>#include &lt;stdlib.h&gt;</a:t>
            </a:r>
          </a:p>
          <a:p>
            <a:pPr lvl="2">
              <a:lnSpc>
                <a:spcPct val="80000"/>
              </a:lnSpc>
              <a:buFont typeface="Wingdings" pitchFamily="2" charset="2"/>
              <a:buNone/>
            </a:pPr>
            <a:r>
              <a:rPr lang="en-US" sz="1800"/>
              <a:t>#include &lt;stdio.h&gt;</a:t>
            </a:r>
          </a:p>
          <a:p>
            <a:pPr lvl="2">
              <a:lnSpc>
                <a:spcPct val="80000"/>
              </a:lnSpc>
              <a:buFont typeface="Wingdings" pitchFamily="2" charset="2"/>
              <a:buNone/>
            </a:pPr>
            <a:endParaRPr lang="en-US" sz="1800"/>
          </a:p>
          <a:p>
            <a:pPr lvl="2">
              <a:lnSpc>
                <a:spcPct val="80000"/>
              </a:lnSpc>
              <a:buFont typeface="Wingdings" pitchFamily="2" charset="2"/>
              <a:buNone/>
            </a:pPr>
            <a:r>
              <a:rPr lang="en-US" sz="1800"/>
              <a:t>typedef void (*simple_demo_function)(void); </a:t>
            </a:r>
          </a:p>
          <a:p>
            <a:pPr lvl="2">
              <a:lnSpc>
                <a:spcPct val="80000"/>
              </a:lnSpc>
              <a:buFont typeface="Wingdings" pitchFamily="2" charset="2"/>
              <a:buNone/>
            </a:pPr>
            <a:r>
              <a:rPr lang="en-US" sz="1800"/>
              <a:t>int main(void) { </a:t>
            </a:r>
          </a:p>
          <a:p>
            <a:pPr lvl="2">
              <a:lnSpc>
                <a:spcPct val="80000"/>
              </a:lnSpc>
              <a:buFont typeface="Wingdings" pitchFamily="2" charset="2"/>
              <a:buNone/>
            </a:pPr>
            <a:r>
              <a:rPr lang="en-US" sz="1800"/>
              <a:t>	const char *error;</a:t>
            </a:r>
          </a:p>
          <a:p>
            <a:pPr lvl="2">
              <a:lnSpc>
                <a:spcPct val="80000"/>
              </a:lnSpc>
              <a:buFont typeface="Wingdings" pitchFamily="2" charset="2"/>
              <a:buNone/>
            </a:pPr>
            <a:r>
              <a:rPr lang="en-US" sz="1800"/>
              <a:t>	void *module;</a:t>
            </a:r>
          </a:p>
          <a:p>
            <a:pPr lvl="2">
              <a:lnSpc>
                <a:spcPct val="80000"/>
              </a:lnSpc>
              <a:buFont typeface="Wingdings" pitchFamily="2" charset="2"/>
              <a:buNone/>
            </a:pPr>
            <a:r>
              <a:rPr lang="en-US" sz="1800"/>
              <a:t>	simple_demo_function demo_function;</a:t>
            </a:r>
          </a:p>
          <a:p>
            <a:pPr lvl="2">
              <a:lnSpc>
                <a:spcPct val="80000"/>
              </a:lnSpc>
              <a:buFont typeface="Wingdings" pitchFamily="2" charset="2"/>
              <a:buNone/>
            </a:pPr>
            <a:endParaRPr lang="en-US" sz="1800"/>
          </a:p>
          <a:p>
            <a:pPr lvl="2">
              <a:lnSpc>
                <a:spcPct val="80000"/>
              </a:lnSpc>
              <a:buFont typeface="Wingdings" pitchFamily="2" charset="2"/>
              <a:buNone/>
            </a:pPr>
            <a:r>
              <a:rPr lang="en-US" sz="1800"/>
              <a:t>	module = dlopen("libhello.so", RTLD_LAZY); // Load library</a:t>
            </a:r>
          </a:p>
          <a:p>
            <a:pPr lvl="2">
              <a:lnSpc>
                <a:spcPct val="80000"/>
              </a:lnSpc>
              <a:buFont typeface="Wingdings" pitchFamily="2" charset="2"/>
              <a:buNone/>
            </a:pPr>
            <a:r>
              <a:rPr lang="en-US" sz="1800"/>
              <a:t>	if (!module) {</a:t>
            </a:r>
          </a:p>
          <a:p>
            <a:pPr lvl="2">
              <a:lnSpc>
                <a:spcPct val="80000"/>
              </a:lnSpc>
              <a:buFont typeface="Wingdings" pitchFamily="2" charset="2"/>
              <a:buNone/>
            </a:pPr>
            <a:r>
              <a:rPr lang="en-US" sz="2200"/>
              <a:t>	    fprintf(stderr, "Couldn't open libhello.so: %s\n", dlerror());</a:t>
            </a:r>
            <a:endParaRPr lang="en-US" sz="1800"/>
          </a:p>
        </p:txBody>
      </p:sp>
      <p:sp>
        <p:nvSpPr>
          <p:cNvPr id="4" name="Title 3"/>
          <p:cNvSpPr>
            <a:spLocks noGrp="1"/>
          </p:cNvSpPr>
          <p:nvPr>
            <p:ph type="title"/>
          </p:nvPr>
        </p:nvSpPr>
        <p:spPr/>
        <p:txBody>
          <a:bodyPr/>
          <a:lstStyle/>
          <a:p>
            <a:r>
              <a:rPr lang="en-US" dirty="0" smtClean="0"/>
              <a:t>Using Libraries</a:t>
            </a:r>
            <a:br>
              <a:rPr lang="en-US" dirty="0" smtClean="0"/>
            </a:br>
            <a:r>
              <a:rPr lang="en-US" sz="2800" dirty="0" smtClean="0"/>
              <a:t>Dynamic Loading Library 4/5</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p:txBody>
          <a:bodyPr/>
          <a:lstStyle/>
          <a:p>
            <a:pPr lvl="2">
              <a:lnSpc>
                <a:spcPct val="80000"/>
              </a:lnSpc>
              <a:buFont typeface="Wingdings" pitchFamily="2" charset="2"/>
              <a:buNone/>
            </a:pPr>
            <a:r>
              <a:rPr lang="en-US" sz="1800"/>
              <a:t>	    exit(1);</a:t>
            </a:r>
          </a:p>
          <a:p>
            <a:pPr lvl="2">
              <a:lnSpc>
                <a:spcPct val="80000"/>
              </a:lnSpc>
              <a:buFont typeface="Wingdings" pitchFamily="2" charset="2"/>
              <a:buNone/>
            </a:pPr>
            <a:r>
              <a:rPr lang="en-US" sz="1800"/>
              <a:t>	}</a:t>
            </a:r>
          </a:p>
          <a:p>
            <a:pPr lvl="2">
              <a:lnSpc>
                <a:spcPct val="80000"/>
              </a:lnSpc>
              <a:buFont typeface="Wingdings" pitchFamily="2" charset="2"/>
              <a:buNone/>
            </a:pPr>
            <a:r>
              <a:rPr lang="en-US" sz="1800"/>
              <a:t>	</a:t>
            </a:r>
          </a:p>
          <a:p>
            <a:pPr lvl="2">
              <a:lnSpc>
                <a:spcPct val="80000"/>
              </a:lnSpc>
              <a:buFont typeface="Wingdings" pitchFamily="2" charset="2"/>
              <a:buNone/>
            </a:pPr>
            <a:r>
              <a:rPr lang="en-US" sz="1800"/>
              <a:t>	dlerror();</a:t>
            </a:r>
          </a:p>
          <a:p>
            <a:pPr lvl="2">
              <a:lnSpc>
                <a:spcPct val="80000"/>
              </a:lnSpc>
              <a:buFont typeface="Wingdings" pitchFamily="2" charset="2"/>
              <a:buNone/>
            </a:pPr>
            <a:r>
              <a:rPr lang="en-US" sz="1800"/>
              <a:t>	demo_function = dlsym(module, "hello"); // get symbol</a:t>
            </a:r>
          </a:p>
          <a:p>
            <a:pPr lvl="2">
              <a:lnSpc>
                <a:spcPct val="80000"/>
              </a:lnSpc>
              <a:buFont typeface="Wingdings" pitchFamily="2" charset="2"/>
              <a:buNone/>
            </a:pPr>
            <a:endParaRPr lang="en-US" sz="1800"/>
          </a:p>
          <a:p>
            <a:pPr lvl="2">
              <a:lnSpc>
                <a:spcPct val="80000"/>
              </a:lnSpc>
              <a:buFont typeface="Wingdings" pitchFamily="2" charset="2"/>
              <a:buNone/>
            </a:pPr>
            <a:r>
              <a:rPr lang="en-US" sz="1800"/>
              <a:t>	if ((error = dlerror())) {</a:t>
            </a:r>
          </a:p>
          <a:p>
            <a:pPr lvl="2">
              <a:lnSpc>
                <a:spcPct val="80000"/>
              </a:lnSpc>
              <a:buFont typeface="Wingdings" pitchFamily="2" charset="2"/>
              <a:buNone/>
            </a:pPr>
            <a:r>
              <a:rPr lang="en-US" sz="1800"/>
              <a:t>	    fprintf(stderr, "Couldn't find hello: %s\n", error);</a:t>
            </a:r>
          </a:p>
          <a:p>
            <a:pPr lvl="2">
              <a:lnSpc>
                <a:spcPct val="80000"/>
              </a:lnSpc>
              <a:buFont typeface="Wingdings" pitchFamily="2" charset="2"/>
              <a:buNone/>
            </a:pPr>
            <a:r>
              <a:rPr lang="en-US" sz="1800"/>
              <a:t>	    exit(1);</a:t>
            </a:r>
          </a:p>
          <a:p>
            <a:pPr lvl="2">
              <a:lnSpc>
                <a:spcPct val="80000"/>
              </a:lnSpc>
              <a:buFont typeface="Wingdings" pitchFamily="2" charset="2"/>
              <a:buNone/>
            </a:pPr>
            <a:r>
              <a:rPr lang="en-US" sz="1800"/>
              <a:t>	}</a:t>
            </a:r>
          </a:p>
          <a:p>
            <a:pPr lvl="2">
              <a:lnSpc>
                <a:spcPct val="80000"/>
              </a:lnSpc>
              <a:buFont typeface="Wingdings" pitchFamily="2" charset="2"/>
              <a:buNone/>
            </a:pPr>
            <a:endParaRPr lang="en-US" sz="1800"/>
          </a:p>
          <a:p>
            <a:pPr lvl="2">
              <a:lnSpc>
                <a:spcPct val="80000"/>
              </a:lnSpc>
              <a:buFont typeface="Wingdings" pitchFamily="2" charset="2"/>
              <a:buNone/>
            </a:pPr>
            <a:r>
              <a:rPr lang="en-US" sz="1800"/>
              <a:t>	(*demo_function)(); // call the function in the DL library</a:t>
            </a:r>
          </a:p>
          <a:p>
            <a:pPr lvl="2">
              <a:lnSpc>
                <a:spcPct val="80000"/>
              </a:lnSpc>
              <a:buFont typeface="Wingdings" pitchFamily="2" charset="2"/>
              <a:buNone/>
            </a:pPr>
            <a:endParaRPr lang="en-US" sz="1800"/>
          </a:p>
          <a:p>
            <a:pPr lvl="2">
              <a:lnSpc>
                <a:spcPct val="80000"/>
              </a:lnSpc>
              <a:buFont typeface="Wingdings" pitchFamily="2" charset="2"/>
              <a:buNone/>
            </a:pPr>
            <a:r>
              <a:rPr lang="en-US" sz="1800"/>
              <a:t>	dlclose(module); // all done, close things cleanly</a:t>
            </a:r>
          </a:p>
          <a:p>
            <a:pPr lvl="2">
              <a:lnSpc>
                <a:spcPct val="80000"/>
              </a:lnSpc>
              <a:buFont typeface="Wingdings" pitchFamily="2" charset="2"/>
              <a:buNone/>
            </a:pPr>
            <a:r>
              <a:rPr lang="en-US" sz="1800"/>
              <a:t>	return 0;</a:t>
            </a:r>
          </a:p>
          <a:p>
            <a:pPr lvl="2">
              <a:lnSpc>
                <a:spcPct val="80000"/>
              </a:lnSpc>
              <a:buFont typeface="Wingdings" pitchFamily="2" charset="2"/>
              <a:buNone/>
            </a:pPr>
            <a:r>
              <a:rPr lang="en-US" sz="1800"/>
              <a:t>} </a:t>
            </a:r>
          </a:p>
        </p:txBody>
      </p:sp>
      <p:sp>
        <p:nvSpPr>
          <p:cNvPr id="5" name="Title 4"/>
          <p:cNvSpPr>
            <a:spLocks noGrp="1"/>
          </p:cNvSpPr>
          <p:nvPr>
            <p:ph type="title"/>
          </p:nvPr>
        </p:nvSpPr>
        <p:spPr/>
        <p:txBody>
          <a:bodyPr/>
          <a:lstStyle/>
          <a:p>
            <a:r>
              <a:rPr lang="en-US" dirty="0" smtClean="0"/>
              <a:t>Using Libraries</a:t>
            </a:r>
            <a:br>
              <a:rPr lang="en-US" dirty="0" smtClean="0"/>
            </a:br>
            <a:r>
              <a:rPr lang="en-US" sz="2800" dirty="0" smtClean="0"/>
              <a:t>Dynamic Loading Library 5/5</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228600"/>
            <a:ext cx="7772400" cy="1143000"/>
          </a:xfrm>
        </p:spPr>
        <p:txBody>
          <a:bodyPr/>
          <a:lstStyle/>
          <a:p>
            <a:r>
              <a:rPr lang="en-US" dirty="0" smtClean="0"/>
              <a:t>Working with Files</a:t>
            </a:r>
            <a:br>
              <a:rPr lang="en-US" dirty="0" smtClean="0"/>
            </a:br>
            <a:r>
              <a:rPr lang="en-US" sz="2800" dirty="0" smtClean="0"/>
              <a:t>Naming Files</a:t>
            </a:r>
          </a:p>
        </p:txBody>
      </p:sp>
      <p:sp>
        <p:nvSpPr>
          <p:cNvPr id="14339" name="Rectangle 3"/>
          <p:cNvSpPr>
            <a:spLocks noGrp="1" noChangeArrowheads="1"/>
          </p:cNvSpPr>
          <p:nvPr>
            <p:ph type="body" sz="half" idx="1"/>
          </p:nvPr>
        </p:nvSpPr>
        <p:spPr>
          <a:xfrm>
            <a:off x="381000" y="1447800"/>
            <a:ext cx="4013200" cy="4171950"/>
          </a:xfrm>
        </p:spPr>
        <p:txBody>
          <a:bodyPr/>
          <a:lstStyle/>
          <a:p>
            <a:pPr marL="341313" indent="-341313">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Files are named by naming each containing directory</a:t>
            </a:r>
          </a:p>
          <a:p>
            <a:pPr marL="341313" lvl="1"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Starting at the root</a:t>
            </a:r>
          </a:p>
          <a:p>
            <a:pPr marL="341313" indent="-341313">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This is known as the pathname</a:t>
            </a:r>
          </a:p>
        </p:txBody>
      </p:sp>
      <p:grpSp>
        <p:nvGrpSpPr>
          <p:cNvPr id="2" name="Group 49"/>
          <p:cNvGrpSpPr>
            <a:grpSpLocks/>
          </p:cNvGrpSpPr>
          <p:nvPr/>
        </p:nvGrpSpPr>
        <p:grpSpPr bwMode="auto">
          <a:xfrm>
            <a:off x="3200400" y="1905000"/>
            <a:ext cx="5562600" cy="4486275"/>
            <a:chOff x="2016" y="1200"/>
            <a:chExt cx="3504" cy="2826"/>
          </a:xfrm>
        </p:grpSpPr>
        <p:sp>
          <p:nvSpPr>
            <p:cNvPr id="14343" name="Rectangle 6"/>
            <p:cNvSpPr>
              <a:spLocks noChangeArrowheads="1"/>
            </p:cNvSpPr>
            <p:nvPr/>
          </p:nvSpPr>
          <p:spPr bwMode="auto">
            <a:xfrm>
              <a:off x="4080" y="1200"/>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4" name="Rectangle 7"/>
            <p:cNvSpPr>
              <a:spLocks noChangeArrowheads="1"/>
            </p:cNvSpPr>
            <p:nvPr/>
          </p:nvSpPr>
          <p:spPr bwMode="auto">
            <a:xfrm>
              <a:off x="3072" y="182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5" name="Rectangle 8"/>
            <p:cNvSpPr>
              <a:spLocks noChangeArrowheads="1"/>
            </p:cNvSpPr>
            <p:nvPr/>
          </p:nvSpPr>
          <p:spPr bwMode="auto">
            <a:xfrm>
              <a:off x="4080" y="182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6" name="Rectangle 9"/>
            <p:cNvSpPr>
              <a:spLocks noChangeArrowheads="1"/>
            </p:cNvSpPr>
            <p:nvPr/>
          </p:nvSpPr>
          <p:spPr bwMode="auto">
            <a:xfrm>
              <a:off x="4944" y="182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7" name="Rectangle 10"/>
            <p:cNvSpPr>
              <a:spLocks noChangeArrowheads="1"/>
            </p:cNvSpPr>
            <p:nvPr/>
          </p:nvSpPr>
          <p:spPr bwMode="auto">
            <a:xfrm>
              <a:off x="2736" y="235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8" name="Rectangle 11"/>
            <p:cNvSpPr>
              <a:spLocks noChangeArrowheads="1"/>
            </p:cNvSpPr>
            <p:nvPr/>
          </p:nvSpPr>
          <p:spPr bwMode="auto">
            <a:xfrm>
              <a:off x="3456" y="235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9" name="Rectangle 12"/>
            <p:cNvSpPr>
              <a:spLocks noChangeArrowheads="1"/>
            </p:cNvSpPr>
            <p:nvPr/>
          </p:nvSpPr>
          <p:spPr bwMode="auto">
            <a:xfrm>
              <a:off x="2976" y="307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50" name="Rectangle 13"/>
            <p:cNvSpPr>
              <a:spLocks noChangeArrowheads="1"/>
            </p:cNvSpPr>
            <p:nvPr/>
          </p:nvSpPr>
          <p:spPr bwMode="auto">
            <a:xfrm>
              <a:off x="3984" y="307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51" name="Rectangle 14"/>
            <p:cNvSpPr>
              <a:spLocks noChangeArrowheads="1"/>
            </p:cNvSpPr>
            <p:nvPr/>
          </p:nvSpPr>
          <p:spPr bwMode="auto">
            <a:xfrm>
              <a:off x="4848" y="307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52" name="Rectangle 15"/>
            <p:cNvSpPr>
              <a:spLocks noChangeArrowheads="1"/>
            </p:cNvSpPr>
            <p:nvPr/>
          </p:nvSpPr>
          <p:spPr bwMode="auto">
            <a:xfrm>
              <a:off x="2592" y="3696"/>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53" name="Rectangle 16"/>
            <p:cNvSpPr>
              <a:spLocks noChangeArrowheads="1"/>
            </p:cNvSpPr>
            <p:nvPr/>
          </p:nvSpPr>
          <p:spPr bwMode="auto">
            <a:xfrm>
              <a:off x="3312" y="3696"/>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54" name="Line 17"/>
            <p:cNvSpPr>
              <a:spLocks noChangeShapeType="1"/>
            </p:cNvSpPr>
            <p:nvPr/>
          </p:nvSpPr>
          <p:spPr bwMode="auto">
            <a:xfrm>
              <a:off x="4368" y="1488"/>
              <a:ext cx="0" cy="336"/>
            </a:xfrm>
            <a:prstGeom prst="line">
              <a:avLst/>
            </a:prstGeom>
            <a:noFill/>
            <a:ln w="9525">
              <a:solidFill>
                <a:schemeClr val="tx1"/>
              </a:solidFill>
              <a:round/>
              <a:headEnd/>
              <a:tailEnd/>
            </a:ln>
          </p:spPr>
          <p:txBody>
            <a:bodyPr wrap="none" anchor="ctr"/>
            <a:lstStyle/>
            <a:p>
              <a:endParaRPr lang="en-US"/>
            </a:p>
          </p:txBody>
        </p:sp>
        <p:sp>
          <p:nvSpPr>
            <p:cNvPr id="14355" name="Line 18"/>
            <p:cNvSpPr>
              <a:spLocks noChangeShapeType="1"/>
            </p:cNvSpPr>
            <p:nvPr/>
          </p:nvSpPr>
          <p:spPr bwMode="auto">
            <a:xfrm flipV="1">
              <a:off x="3312" y="1488"/>
              <a:ext cx="1056" cy="336"/>
            </a:xfrm>
            <a:prstGeom prst="line">
              <a:avLst/>
            </a:prstGeom>
            <a:noFill/>
            <a:ln w="9525">
              <a:solidFill>
                <a:schemeClr val="tx1"/>
              </a:solidFill>
              <a:round/>
              <a:headEnd/>
              <a:tailEnd/>
            </a:ln>
          </p:spPr>
          <p:txBody>
            <a:bodyPr wrap="none" anchor="ctr"/>
            <a:lstStyle/>
            <a:p>
              <a:endParaRPr lang="en-US"/>
            </a:p>
          </p:txBody>
        </p:sp>
        <p:sp>
          <p:nvSpPr>
            <p:cNvPr id="14356" name="Line 19"/>
            <p:cNvSpPr>
              <a:spLocks noChangeShapeType="1"/>
            </p:cNvSpPr>
            <p:nvPr/>
          </p:nvSpPr>
          <p:spPr bwMode="auto">
            <a:xfrm>
              <a:off x="4368" y="1488"/>
              <a:ext cx="864" cy="336"/>
            </a:xfrm>
            <a:prstGeom prst="line">
              <a:avLst/>
            </a:prstGeom>
            <a:noFill/>
            <a:ln w="9525">
              <a:solidFill>
                <a:schemeClr val="tx1"/>
              </a:solidFill>
              <a:round/>
              <a:headEnd/>
              <a:tailEnd/>
            </a:ln>
          </p:spPr>
          <p:txBody>
            <a:bodyPr wrap="none" anchor="ctr"/>
            <a:lstStyle/>
            <a:p>
              <a:endParaRPr lang="en-US"/>
            </a:p>
          </p:txBody>
        </p:sp>
        <p:sp>
          <p:nvSpPr>
            <p:cNvPr id="14357" name="Line 20"/>
            <p:cNvSpPr>
              <a:spLocks noChangeShapeType="1"/>
            </p:cNvSpPr>
            <p:nvPr/>
          </p:nvSpPr>
          <p:spPr bwMode="auto">
            <a:xfrm>
              <a:off x="4368" y="2112"/>
              <a:ext cx="0" cy="768"/>
            </a:xfrm>
            <a:prstGeom prst="line">
              <a:avLst/>
            </a:prstGeom>
            <a:noFill/>
            <a:ln w="9525">
              <a:solidFill>
                <a:schemeClr val="tx1"/>
              </a:solidFill>
              <a:round/>
              <a:headEnd/>
              <a:tailEnd/>
            </a:ln>
          </p:spPr>
          <p:txBody>
            <a:bodyPr wrap="none" anchor="ctr"/>
            <a:lstStyle/>
            <a:p>
              <a:endParaRPr lang="en-US"/>
            </a:p>
          </p:txBody>
        </p:sp>
        <p:sp>
          <p:nvSpPr>
            <p:cNvPr id="14358" name="Freeform 21"/>
            <p:cNvSpPr>
              <a:spLocks/>
            </p:cNvSpPr>
            <p:nvPr/>
          </p:nvSpPr>
          <p:spPr bwMode="auto">
            <a:xfrm>
              <a:off x="3264" y="2880"/>
              <a:ext cx="1104" cy="192"/>
            </a:xfrm>
            <a:custGeom>
              <a:avLst/>
              <a:gdLst>
                <a:gd name="T0" fmla="*/ 0 w 1104"/>
                <a:gd name="T1" fmla="*/ 192 h 192"/>
                <a:gd name="T2" fmla="*/ 1 w 1104"/>
                <a:gd name="T3" fmla="*/ 3 h 192"/>
                <a:gd name="T4" fmla="*/ 1104 w 1104"/>
                <a:gd name="T5" fmla="*/ 0 h 192"/>
                <a:gd name="T6" fmla="*/ 0 60000 65536"/>
                <a:gd name="T7" fmla="*/ 0 60000 65536"/>
                <a:gd name="T8" fmla="*/ 0 60000 65536"/>
                <a:gd name="T9" fmla="*/ 0 w 1104"/>
                <a:gd name="T10" fmla="*/ 0 h 192"/>
                <a:gd name="T11" fmla="*/ 1104 w 1104"/>
                <a:gd name="T12" fmla="*/ 192 h 192"/>
              </a:gdLst>
              <a:ahLst/>
              <a:cxnLst>
                <a:cxn ang="T6">
                  <a:pos x="T0" y="T1"/>
                </a:cxn>
                <a:cxn ang="T7">
                  <a:pos x="T2" y="T3"/>
                </a:cxn>
                <a:cxn ang="T8">
                  <a:pos x="T4" y="T5"/>
                </a:cxn>
              </a:cxnLst>
              <a:rect l="T9" t="T10" r="T11" b="T12"/>
              <a:pathLst>
                <a:path w="1104" h="192">
                  <a:moveTo>
                    <a:pt x="0" y="192"/>
                  </a:moveTo>
                  <a:lnTo>
                    <a:pt x="1" y="3"/>
                  </a:lnTo>
                  <a:lnTo>
                    <a:pt x="1104" y="0"/>
                  </a:lnTo>
                </a:path>
              </a:pathLst>
            </a:custGeom>
            <a:noFill/>
            <a:ln w="9525">
              <a:solidFill>
                <a:schemeClr val="tx1"/>
              </a:solidFill>
              <a:round/>
              <a:headEnd/>
              <a:tailEnd/>
            </a:ln>
          </p:spPr>
          <p:txBody>
            <a:bodyPr wrap="none" anchor="ctr"/>
            <a:lstStyle/>
            <a:p>
              <a:endParaRPr lang="en-US"/>
            </a:p>
          </p:txBody>
        </p:sp>
        <p:sp>
          <p:nvSpPr>
            <p:cNvPr id="14359" name="Freeform 22"/>
            <p:cNvSpPr>
              <a:spLocks/>
            </p:cNvSpPr>
            <p:nvPr/>
          </p:nvSpPr>
          <p:spPr bwMode="auto">
            <a:xfrm>
              <a:off x="4368" y="2880"/>
              <a:ext cx="768" cy="192"/>
            </a:xfrm>
            <a:custGeom>
              <a:avLst/>
              <a:gdLst>
                <a:gd name="T0" fmla="*/ 0 w 768"/>
                <a:gd name="T1" fmla="*/ 0 h 192"/>
                <a:gd name="T2" fmla="*/ 767 w 768"/>
                <a:gd name="T3" fmla="*/ 3 h 192"/>
                <a:gd name="T4" fmla="*/ 768 w 768"/>
                <a:gd name="T5" fmla="*/ 192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7" y="3"/>
                  </a:lnTo>
                  <a:lnTo>
                    <a:pt x="768" y="192"/>
                  </a:lnTo>
                </a:path>
              </a:pathLst>
            </a:custGeom>
            <a:noFill/>
            <a:ln w="9525">
              <a:solidFill>
                <a:schemeClr val="tx1"/>
              </a:solidFill>
              <a:round/>
              <a:headEnd/>
              <a:tailEnd/>
            </a:ln>
          </p:spPr>
          <p:txBody>
            <a:bodyPr wrap="none" anchor="ctr"/>
            <a:lstStyle/>
            <a:p>
              <a:endParaRPr lang="en-US"/>
            </a:p>
          </p:txBody>
        </p:sp>
        <p:sp>
          <p:nvSpPr>
            <p:cNvPr id="14360" name="Line 23"/>
            <p:cNvSpPr>
              <a:spLocks noChangeShapeType="1"/>
            </p:cNvSpPr>
            <p:nvPr/>
          </p:nvSpPr>
          <p:spPr bwMode="auto">
            <a:xfrm flipH="1">
              <a:off x="2880" y="3360"/>
              <a:ext cx="384" cy="336"/>
            </a:xfrm>
            <a:prstGeom prst="line">
              <a:avLst/>
            </a:prstGeom>
            <a:noFill/>
            <a:ln w="9525">
              <a:solidFill>
                <a:schemeClr val="tx1"/>
              </a:solidFill>
              <a:round/>
              <a:headEnd/>
              <a:tailEnd/>
            </a:ln>
          </p:spPr>
          <p:txBody>
            <a:bodyPr wrap="none" anchor="ctr"/>
            <a:lstStyle/>
            <a:p>
              <a:endParaRPr lang="en-US"/>
            </a:p>
          </p:txBody>
        </p:sp>
        <p:sp>
          <p:nvSpPr>
            <p:cNvPr id="14361" name="Line 24"/>
            <p:cNvSpPr>
              <a:spLocks noChangeShapeType="1"/>
            </p:cNvSpPr>
            <p:nvPr/>
          </p:nvSpPr>
          <p:spPr bwMode="auto">
            <a:xfrm>
              <a:off x="3264" y="3360"/>
              <a:ext cx="336" cy="336"/>
            </a:xfrm>
            <a:prstGeom prst="line">
              <a:avLst/>
            </a:prstGeom>
            <a:noFill/>
            <a:ln w="9525">
              <a:solidFill>
                <a:schemeClr val="tx1"/>
              </a:solidFill>
              <a:round/>
              <a:headEnd/>
              <a:tailEnd/>
            </a:ln>
          </p:spPr>
          <p:txBody>
            <a:bodyPr wrap="none" anchor="ctr"/>
            <a:lstStyle/>
            <a:p>
              <a:endParaRPr lang="en-US"/>
            </a:p>
          </p:txBody>
        </p:sp>
        <p:sp>
          <p:nvSpPr>
            <p:cNvPr id="14362" name="Line 25"/>
            <p:cNvSpPr>
              <a:spLocks noChangeShapeType="1"/>
            </p:cNvSpPr>
            <p:nvPr/>
          </p:nvSpPr>
          <p:spPr bwMode="auto">
            <a:xfrm flipV="1">
              <a:off x="4272" y="2880"/>
              <a:ext cx="0" cy="192"/>
            </a:xfrm>
            <a:prstGeom prst="line">
              <a:avLst/>
            </a:prstGeom>
            <a:noFill/>
            <a:ln w="9525">
              <a:solidFill>
                <a:schemeClr val="tx1"/>
              </a:solidFill>
              <a:round/>
              <a:headEnd/>
              <a:tailEnd/>
            </a:ln>
          </p:spPr>
          <p:txBody>
            <a:bodyPr wrap="none" anchor="ctr"/>
            <a:lstStyle/>
            <a:p>
              <a:endParaRPr lang="en-US"/>
            </a:p>
          </p:txBody>
        </p:sp>
        <p:sp>
          <p:nvSpPr>
            <p:cNvPr id="14363" name="WordArt 26"/>
            <p:cNvSpPr>
              <a:spLocks noChangeArrowheads="1" noChangeShapeType="1" noTextEdit="1"/>
            </p:cNvSpPr>
            <p:nvPr/>
          </p:nvSpPr>
          <p:spPr bwMode="auto">
            <a:xfrm>
              <a:off x="4368" y="1248"/>
              <a:ext cx="60"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a:t>
              </a:r>
            </a:p>
          </p:txBody>
        </p:sp>
        <p:sp>
          <p:nvSpPr>
            <p:cNvPr id="14364" name="WordArt 27"/>
            <p:cNvSpPr>
              <a:spLocks noChangeArrowheads="1" noChangeShapeType="1" noTextEdit="1"/>
            </p:cNvSpPr>
            <p:nvPr/>
          </p:nvSpPr>
          <p:spPr bwMode="auto">
            <a:xfrm>
              <a:off x="3216" y="1872"/>
              <a:ext cx="306"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etc</a:t>
              </a:r>
            </a:p>
          </p:txBody>
        </p:sp>
        <p:sp>
          <p:nvSpPr>
            <p:cNvPr id="14365" name="WordArt 28"/>
            <p:cNvSpPr>
              <a:spLocks noChangeArrowheads="1" noChangeShapeType="1" noTextEdit="1"/>
            </p:cNvSpPr>
            <p:nvPr/>
          </p:nvSpPr>
          <p:spPr bwMode="auto">
            <a:xfrm>
              <a:off x="4128" y="1872"/>
              <a:ext cx="516"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home</a:t>
              </a:r>
            </a:p>
          </p:txBody>
        </p:sp>
        <p:sp>
          <p:nvSpPr>
            <p:cNvPr id="14366" name="WordArt 29"/>
            <p:cNvSpPr>
              <a:spLocks noChangeArrowheads="1" noChangeShapeType="1" noTextEdit="1"/>
            </p:cNvSpPr>
            <p:nvPr/>
          </p:nvSpPr>
          <p:spPr bwMode="auto">
            <a:xfrm>
              <a:off x="5088" y="1872"/>
              <a:ext cx="312"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usr</a:t>
              </a:r>
            </a:p>
          </p:txBody>
        </p:sp>
        <p:sp>
          <p:nvSpPr>
            <p:cNvPr id="14367" name="WordArt 30"/>
            <p:cNvSpPr>
              <a:spLocks noChangeArrowheads="1" noChangeShapeType="1" noTextEdit="1"/>
            </p:cNvSpPr>
            <p:nvPr/>
          </p:nvSpPr>
          <p:spPr bwMode="auto">
            <a:xfrm>
              <a:off x="2784" y="2400"/>
              <a:ext cx="486" cy="162"/>
            </a:xfrm>
            <a:prstGeom prst="rect">
              <a:avLst/>
            </a:prstGeom>
          </p:spPr>
          <p:txBody>
            <a:bodyPr wrap="none" fromWordArt="1">
              <a:prstTxWarp prst="textPlain">
                <a:avLst>
                  <a:gd name="adj" fmla="val 50000"/>
                </a:avLst>
              </a:prstTxWarp>
            </a:bodyPr>
            <a:lstStyle/>
            <a:p>
              <a:r>
                <a:rPr lang="en-US" sz="1400" b="1" kern="10">
                  <a:ln w="9525">
                    <a:solidFill>
                      <a:srgbClr val="000000"/>
                    </a:solidFill>
                    <a:round/>
                    <a:headEnd/>
                    <a:tailEnd/>
                  </a:ln>
                  <a:solidFill>
                    <a:srgbClr val="FFFFFF"/>
                  </a:solidFill>
                  <a:latin typeface="Arial Black"/>
                </a:rPr>
                <a:t>passwd</a:t>
              </a:r>
            </a:p>
          </p:txBody>
        </p:sp>
        <p:sp>
          <p:nvSpPr>
            <p:cNvPr id="14368" name="WordArt 31"/>
            <p:cNvSpPr>
              <a:spLocks noChangeArrowheads="1" noChangeShapeType="1" noTextEdit="1"/>
            </p:cNvSpPr>
            <p:nvPr/>
          </p:nvSpPr>
          <p:spPr bwMode="auto">
            <a:xfrm>
              <a:off x="3552" y="2400"/>
              <a:ext cx="396" cy="162"/>
            </a:xfrm>
            <a:prstGeom prst="rect">
              <a:avLst/>
            </a:prstGeom>
          </p:spPr>
          <p:txBody>
            <a:bodyPr wrap="none" fromWordArt="1">
              <a:prstTxWarp prst="textPlain">
                <a:avLst>
                  <a:gd name="adj" fmla="val 50000"/>
                </a:avLst>
              </a:prstTxWarp>
            </a:bodyPr>
            <a:lstStyle/>
            <a:p>
              <a:r>
                <a:rPr lang="en-US" sz="1400" b="1" kern="10">
                  <a:ln w="9525">
                    <a:solidFill>
                      <a:srgbClr val="000000"/>
                    </a:solidFill>
                    <a:round/>
                    <a:headEnd/>
                    <a:tailEnd/>
                  </a:ln>
                  <a:solidFill>
                    <a:srgbClr val="FFFFFF"/>
                  </a:solidFill>
                  <a:latin typeface="Arial Black"/>
                </a:rPr>
                <a:t>inittab</a:t>
              </a:r>
            </a:p>
          </p:txBody>
        </p:sp>
        <p:sp>
          <p:nvSpPr>
            <p:cNvPr id="14369" name="WordArt 32"/>
            <p:cNvSpPr>
              <a:spLocks noChangeArrowheads="1" noChangeShapeType="1" noTextEdit="1"/>
            </p:cNvSpPr>
            <p:nvPr/>
          </p:nvSpPr>
          <p:spPr bwMode="auto">
            <a:xfrm>
              <a:off x="3078" y="3132"/>
              <a:ext cx="378"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neale</a:t>
              </a:r>
            </a:p>
          </p:txBody>
        </p:sp>
        <p:sp>
          <p:nvSpPr>
            <p:cNvPr id="14370" name="WordArt 33"/>
            <p:cNvSpPr>
              <a:spLocks noChangeArrowheads="1" noChangeShapeType="1" noTextEdit="1"/>
            </p:cNvSpPr>
            <p:nvPr/>
          </p:nvSpPr>
          <p:spPr bwMode="auto">
            <a:xfrm>
              <a:off x="4032" y="3132"/>
              <a:ext cx="450"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scully</a:t>
              </a:r>
            </a:p>
          </p:txBody>
        </p:sp>
        <p:sp>
          <p:nvSpPr>
            <p:cNvPr id="14371" name="WordArt 34"/>
            <p:cNvSpPr>
              <a:spLocks noChangeArrowheads="1" noChangeShapeType="1" noTextEdit="1"/>
            </p:cNvSpPr>
            <p:nvPr/>
          </p:nvSpPr>
          <p:spPr bwMode="auto">
            <a:xfrm>
              <a:off x="4944" y="3132"/>
              <a:ext cx="432"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marty</a:t>
              </a:r>
            </a:p>
          </p:txBody>
        </p:sp>
        <p:sp>
          <p:nvSpPr>
            <p:cNvPr id="14372" name="WordArt 35"/>
            <p:cNvSpPr>
              <a:spLocks noChangeArrowheads="1" noChangeShapeType="1" noTextEdit="1"/>
            </p:cNvSpPr>
            <p:nvPr/>
          </p:nvSpPr>
          <p:spPr bwMode="auto">
            <a:xfrm>
              <a:off x="2831" y="3756"/>
              <a:ext cx="96"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a</a:t>
              </a:r>
            </a:p>
          </p:txBody>
        </p:sp>
        <p:sp>
          <p:nvSpPr>
            <p:cNvPr id="14373" name="WordArt 36"/>
            <p:cNvSpPr>
              <a:spLocks noChangeArrowheads="1" noChangeShapeType="1" noTextEdit="1"/>
            </p:cNvSpPr>
            <p:nvPr/>
          </p:nvSpPr>
          <p:spPr bwMode="auto">
            <a:xfrm>
              <a:off x="3522" y="3756"/>
              <a:ext cx="96"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b</a:t>
              </a:r>
            </a:p>
          </p:txBody>
        </p:sp>
        <p:sp>
          <p:nvSpPr>
            <p:cNvPr id="14374" name="Text Box 40"/>
            <p:cNvSpPr txBox="1">
              <a:spLocks noChangeArrowheads="1"/>
            </p:cNvSpPr>
            <p:nvPr/>
          </p:nvSpPr>
          <p:spPr bwMode="auto">
            <a:xfrm>
              <a:off x="2016" y="2976"/>
              <a:ext cx="863" cy="192"/>
            </a:xfrm>
            <a:prstGeom prst="rect">
              <a:avLst/>
            </a:prstGeom>
            <a:noFill/>
            <a:ln w="9525">
              <a:noFill/>
              <a:miter lim="800000"/>
              <a:headEnd/>
              <a:tailEnd/>
            </a:ln>
          </p:spPr>
          <p:txBody>
            <a:bodyPr>
              <a:spAutoFit/>
            </a:bodyPr>
            <a:lstStyle/>
            <a:p>
              <a:pPr>
                <a:buClrTx/>
                <a:buFontTx/>
                <a:buNone/>
              </a:pPr>
              <a:r>
                <a:rPr lang="en-US" sz="1400">
                  <a:solidFill>
                    <a:schemeClr val="tx1"/>
                  </a:solidFill>
                  <a:latin typeface="Courier New" pitchFamily="49" charset="0"/>
                </a:rPr>
                <a:t>/etc/passwd</a:t>
              </a:r>
              <a:endParaRPr lang="en-US" sz="1400">
                <a:solidFill>
                  <a:schemeClr val="tx1"/>
                </a:solidFill>
                <a:latin typeface="Times New Roman" pitchFamily="18" charset="0"/>
              </a:endParaRPr>
            </a:p>
          </p:txBody>
        </p:sp>
        <p:sp>
          <p:nvSpPr>
            <p:cNvPr id="14375" name="Line 41"/>
            <p:cNvSpPr>
              <a:spLocks noChangeShapeType="1"/>
            </p:cNvSpPr>
            <p:nvPr/>
          </p:nvSpPr>
          <p:spPr bwMode="auto">
            <a:xfrm flipV="1">
              <a:off x="2640" y="2688"/>
              <a:ext cx="480" cy="336"/>
            </a:xfrm>
            <a:prstGeom prst="line">
              <a:avLst/>
            </a:prstGeom>
            <a:noFill/>
            <a:ln w="9525">
              <a:solidFill>
                <a:schemeClr val="tx1"/>
              </a:solidFill>
              <a:round/>
              <a:headEnd/>
              <a:tailEnd type="triangle" w="med" len="med"/>
            </a:ln>
          </p:spPr>
          <p:txBody>
            <a:bodyPr wrap="none" anchor="ctr"/>
            <a:lstStyle/>
            <a:p>
              <a:endParaRPr lang="en-US"/>
            </a:p>
          </p:txBody>
        </p:sp>
        <p:sp>
          <p:nvSpPr>
            <p:cNvPr id="14376" name="Text Box 42"/>
            <p:cNvSpPr txBox="1">
              <a:spLocks noChangeArrowheads="1"/>
            </p:cNvSpPr>
            <p:nvPr/>
          </p:nvSpPr>
          <p:spPr bwMode="auto">
            <a:xfrm>
              <a:off x="4270" y="3834"/>
              <a:ext cx="1084" cy="192"/>
            </a:xfrm>
            <a:prstGeom prst="rect">
              <a:avLst/>
            </a:prstGeom>
            <a:noFill/>
            <a:ln w="9525">
              <a:noFill/>
              <a:miter lim="800000"/>
              <a:headEnd/>
              <a:tailEnd/>
            </a:ln>
          </p:spPr>
          <p:txBody>
            <a:bodyPr>
              <a:spAutoFit/>
            </a:bodyPr>
            <a:lstStyle/>
            <a:p>
              <a:pPr>
                <a:buClrTx/>
                <a:buFontTx/>
                <a:buNone/>
              </a:pPr>
              <a:r>
                <a:rPr lang="en-US" sz="1400">
                  <a:solidFill>
                    <a:schemeClr val="tx1"/>
                  </a:solidFill>
                  <a:latin typeface="Courier New" pitchFamily="49" charset="0"/>
                </a:rPr>
                <a:t>/home/neale/b</a:t>
              </a:r>
              <a:endParaRPr lang="en-US" sz="1400">
                <a:solidFill>
                  <a:schemeClr val="tx1"/>
                </a:solidFill>
                <a:latin typeface="Times New Roman" pitchFamily="18" charset="0"/>
              </a:endParaRPr>
            </a:p>
          </p:txBody>
        </p:sp>
        <p:sp>
          <p:nvSpPr>
            <p:cNvPr id="14377" name="Line 44"/>
            <p:cNvSpPr>
              <a:spLocks noChangeShapeType="1"/>
            </p:cNvSpPr>
            <p:nvPr/>
          </p:nvSpPr>
          <p:spPr bwMode="auto">
            <a:xfrm flipH="1">
              <a:off x="3966" y="3936"/>
              <a:ext cx="304" cy="0"/>
            </a:xfrm>
            <a:prstGeom prst="line">
              <a:avLst/>
            </a:prstGeom>
            <a:noFill/>
            <a:ln w="9525">
              <a:solidFill>
                <a:schemeClr val="tx1"/>
              </a:solidFill>
              <a:round/>
              <a:headEnd/>
              <a:tailEnd type="triangle" w="med" len="med"/>
            </a:ln>
          </p:spPr>
          <p:txBody>
            <a:bodyPr wrap="none" anchor="ctr"/>
            <a:lstStyle/>
            <a:p>
              <a:endParaRPr lang="en-US"/>
            </a:p>
          </p:txBody>
        </p:sp>
      </p:grpSp>
      <p:sp>
        <p:nvSpPr>
          <p:cNvPr id="14341" name="Line 46"/>
          <p:cNvSpPr>
            <a:spLocks noChangeShapeType="1"/>
          </p:cNvSpPr>
          <p:nvPr/>
        </p:nvSpPr>
        <p:spPr bwMode="auto">
          <a:xfrm flipH="1">
            <a:off x="4811713" y="3352800"/>
            <a:ext cx="531812" cy="395288"/>
          </a:xfrm>
          <a:prstGeom prst="line">
            <a:avLst/>
          </a:prstGeom>
          <a:noFill/>
          <a:ln w="9525">
            <a:solidFill>
              <a:schemeClr val="tx1"/>
            </a:solidFill>
            <a:round/>
            <a:headEnd/>
            <a:tailEnd/>
          </a:ln>
        </p:spPr>
        <p:txBody>
          <a:bodyPr wrap="none" anchor="ctr"/>
          <a:lstStyle/>
          <a:p>
            <a:endParaRPr lang="en-US"/>
          </a:p>
        </p:txBody>
      </p:sp>
      <p:sp>
        <p:nvSpPr>
          <p:cNvPr id="14342" name="Line 47"/>
          <p:cNvSpPr>
            <a:spLocks noChangeShapeType="1"/>
          </p:cNvSpPr>
          <p:nvPr/>
        </p:nvSpPr>
        <p:spPr bwMode="auto">
          <a:xfrm>
            <a:off x="5356225" y="3352800"/>
            <a:ext cx="593725" cy="395288"/>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GDB</a:t>
            </a:r>
            <a:br>
              <a:rPr lang="en-US" dirty="0" smtClean="0"/>
            </a:br>
            <a:r>
              <a:rPr lang="en-US" sz="2800" dirty="0" smtClean="0"/>
              <a:t>What is GDB?</a:t>
            </a:r>
            <a:endParaRPr lang="en-US" sz="2800" dirty="0"/>
          </a:p>
        </p:txBody>
      </p:sp>
      <p:sp>
        <p:nvSpPr>
          <p:cNvPr id="3" name="Content Placeholder 2"/>
          <p:cNvSpPr>
            <a:spLocks noGrp="1"/>
          </p:cNvSpPr>
          <p:nvPr>
            <p:ph idx="1"/>
          </p:nvPr>
        </p:nvSpPr>
        <p:spPr/>
        <p:txBody>
          <a:bodyPr/>
          <a:lstStyle/>
          <a:p>
            <a:r>
              <a:rPr lang="en-US" altLang="zh-TW" sz="3600" dirty="0" smtClean="0"/>
              <a:t>GDB (GNU Debugger) is a text debugger for several language, including C/C++</a:t>
            </a:r>
          </a:p>
          <a:p>
            <a:r>
              <a:rPr lang="en-US" altLang="zh-TW" sz="3600" dirty="0" smtClean="0"/>
              <a:t>Features:</a:t>
            </a:r>
          </a:p>
          <a:p>
            <a:pPr lvl="1"/>
            <a:r>
              <a:rPr lang="en-US" altLang="zh-TW" sz="3200" dirty="0" smtClean="0"/>
              <a:t>An interactive shell</a:t>
            </a:r>
          </a:p>
          <a:p>
            <a:pPr lvl="1"/>
            <a:r>
              <a:rPr lang="en-US" altLang="zh-TW" sz="3200" dirty="0" smtClean="0"/>
              <a:t>Learn once, debug anywhere</a:t>
            </a:r>
          </a:p>
          <a:p>
            <a:endParaRPr lang="en-US" altLang="zh-TW" sz="3600" dirty="0" smtClean="0"/>
          </a:p>
          <a:p>
            <a:r>
              <a:rPr lang="en-US" altLang="zh-TW" sz="3600" dirty="0" smtClean="0"/>
              <a:t>Full Reference: </a:t>
            </a:r>
            <a:r>
              <a:rPr lang="en-US" sz="2800" dirty="0" smtClean="0">
                <a:hlinkClick r:id="rId2"/>
              </a:rPr>
              <a:t>http://www.gnu.org/software/gdb/documentation</a:t>
            </a:r>
            <a:endParaRPr lang="en-US" altLang="zh-TW" sz="2800" dirty="0" smtClean="0"/>
          </a:p>
          <a:p>
            <a:pPr lvl="1"/>
            <a:endParaRPr lang="en-US" altLang="zh-TW" sz="3200" dirty="0" smtClean="0"/>
          </a:p>
          <a:p>
            <a:endParaRPr lang="en-US"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GDB</a:t>
            </a:r>
            <a:br>
              <a:rPr lang="en-US" dirty="0" smtClean="0"/>
            </a:br>
            <a:r>
              <a:rPr lang="en-US" sz="2800" dirty="0" smtClean="0"/>
              <a:t>Why do we use GDB?</a:t>
            </a:r>
            <a:endParaRPr lang="en-US" sz="2800" dirty="0"/>
          </a:p>
        </p:txBody>
      </p:sp>
      <p:sp>
        <p:nvSpPr>
          <p:cNvPr id="3" name="Content Placeholder 2"/>
          <p:cNvSpPr>
            <a:spLocks noGrp="1"/>
          </p:cNvSpPr>
          <p:nvPr>
            <p:ph idx="1"/>
          </p:nvPr>
        </p:nvSpPr>
        <p:spPr>
          <a:xfrm>
            <a:off x="457200" y="1219200"/>
            <a:ext cx="8229600" cy="4730079"/>
          </a:xfrm>
        </p:spPr>
        <p:txBody>
          <a:bodyPr/>
          <a:lstStyle/>
          <a:p>
            <a:r>
              <a:rPr lang="en-US" altLang="zh-TW" sz="3600" dirty="0" smtClean="0"/>
              <a:t>Programmers make bug than debug</a:t>
            </a:r>
          </a:p>
          <a:p>
            <a:endParaRPr lang="en-US" altLang="zh-TW" sz="3600" dirty="0" smtClean="0"/>
          </a:p>
          <a:p>
            <a:endParaRPr lang="en-US" altLang="zh-TW" sz="3600" dirty="0" smtClean="0"/>
          </a:p>
          <a:p>
            <a:r>
              <a:rPr lang="en-US" altLang="zh-TW" dirty="0" smtClean="0"/>
              <a:t>GDB Helps Us to Find Out</a:t>
            </a:r>
          </a:p>
          <a:p>
            <a:pPr lvl="1"/>
            <a:r>
              <a:rPr lang="en-US" altLang="zh-TW" dirty="0" smtClean="0"/>
              <a:t>Watch or modify the variables in runtime</a:t>
            </a:r>
          </a:p>
          <a:p>
            <a:pPr lvl="1"/>
            <a:r>
              <a:rPr lang="en-US" altLang="zh-TW" dirty="0" smtClean="0"/>
              <a:t>Why programs fail or abort ?</a:t>
            </a:r>
          </a:p>
          <a:p>
            <a:pPr lvl="1"/>
            <a:r>
              <a:rPr lang="en-US" altLang="zh-TW" dirty="0" smtClean="0"/>
              <a:t>Current state of program</a:t>
            </a:r>
          </a:p>
          <a:p>
            <a:pPr lvl="1"/>
            <a:r>
              <a:rPr lang="en-US" altLang="zh-TW" dirty="0" smtClean="0"/>
              <a:t>Change the executing flow dynamically</a:t>
            </a:r>
          </a:p>
          <a:p>
            <a:endParaRPr lang="en-US" altLang="zh-TW" sz="3200" dirty="0" smtClean="0"/>
          </a:p>
          <a:p>
            <a:endParaRPr lang="en-US" sz="3600" dirty="0"/>
          </a:p>
        </p:txBody>
      </p:sp>
      <p:sp>
        <p:nvSpPr>
          <p:cNvPr id="4" name="Rectangle 4"/>
          <p:cNvSpPr txBox="1">
            <a:spLocks noChangeArrowheads="1"/>
          </p:cNvSpPr>
          <p:nvPr/>
        </p:nvSpPr>
        <p:spPr bwMode="auto">
          <a:xfrm>
            <a:off x="1475656" y="1844824"/>
            <a:ext cx="5184576"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Pct val="60000"/>
              <a:tabLst/>
              <a:defRPr/>
            </a:pPr>
            <a:r>
              <a:rPr kumimoji="0" lang="en-US" altLang="zh-TW" sz="2400" b="0" i="0" u="none" strike="noStrike" kern="1200" cap="none" spc="0" normalizeH="0" baseline="0" noProof="0" dirty="0" err="1" smtClean="0">
                <a:ln>
                  <a:noFill/>
                </a:ln>
                <a:solidFill>
                  <a:schemeClr val="tx1"/>
                </a:solidFill>
                <a:effectLst/>
                <a:uLnTx/>
                <a:uFillTx/>
                <a:latin typeface="Courier New" pitchFamily="49" charset="0"/>
                <a:ea typeface="+mn-ea"/>
                <a:cs typeface="+mn-cs"/>
              </a:rPr>
              <a:t>printf</a:t>
            </a: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zh-TW" sz="2400" b="0" i="0" u="none" strike="noStrike" kern="1200" cap="none" spc="0" normalizeH="0" baseline="0" noProof="0" dirty="0" smtClean="0">
                <a:ln>
                  <a:noFill/>
                </a:ln>
                <a:solidFill>
                  <a:srgbClr val="FF0000"/>
                </a:solidFill>
                <a:effectLst/>
                <a:uLnTx/>
                <a:uFillTx/>
                <a:latin typeface="Courier New" pitchFamily="49" charset="0"/>
                <a:ea typeface="+mn-ea"/>
                <a:cs typeface="+mn-cs"/>
              </a:rPr>
              <a:t>"===start debug==="</a:t>
            </a: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tabLst/>
              <a:defRPr/>
            </a:pPr>
            <a:r>
              <a:rPr kumimoji="0" lang="en-US" altLang="zh-TW" sz="2400" b="0" i="0" u="none" strike="noStrike" kern="1200" cap="none" spc="0" normalizeH="0" baseline="0" noProof="0" dirty="0" err="1" smtClean="0">
                <a:ln>
                  <a:noFill/>
                </a:ln>
                <a:solidFill>
                  <a:schemeClr val="tx1"/>
                </a:solidFill>
                <a:effectLst/>
                <a:uLnTx/>
                <a:uFillTx/>
                <a:latin typeface="Courier New" pitchFamily="49" charset="0"/>
                <a:ea typeface="+mn-ea"/>
                <a:cs typeface="+mn-cs"/>
              </a:rPr>
              <a:t>printf</a:t>
            </a: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zh-TW" sz="2400" b="0" i="0" u="none" strike="noStrike" kern="1200" cap="none" spc="0" normalizeH="0" baseline="0" noProof="0" dirty="0" smtClean="0">
                <a:ln>
                  <a:noFill/>
                </a:ln>
                <a:solidFill>
                  <a:srgbClr val="FF0000"/>
                </a:solidFill>
                <a:effectLst/>
                <a:uLnTx/>
                <a:uFillTx/>
                <a:latin typeface="Courier New" pitchFamily="49" charset="0"/>
                <a:ea typeface="+mn-ea"/>
                <a:cs typeface="+mn-cs"/>
              </a:rPr>
              <a:t>"</a:t>
            </a:r>
            <a:r>
              <a:rPr kumimoji="0" lang="en-US" altLang="zh-TW" sz="2400" b="0" i="0" u="none" strike="noStrike" kern="1200" cap="none" spc="0" normalizeH="0" baseline="0" noProof="0" dirty="0" err="1" smtClean="0">
                <a:ln>
                  <a:noFill/>
                </a:ln>
                <a:solidFill>
                  <a:srgbClr val="FF0000"/>
                </a:solidFill>
                <a:effectLst/>
                <a:uLnTx/>
                <a:uFillTx/>
                <a:latin typeface="Courier New" pitchFamily="49" charset="0"/>
                <a:ea typeface="+mn-ea"/>
                <a:cs typeface="+mn-cs"/>
              </a:rPr>
              <a:t>var</a:t>
            </a:r>
            <a:r>
              <a:rPr kumimoji="0" lang="en-US" altLang="zh-TW" sz="2400" b="0" i="0" u="none" strike="noStrike" kern="1200" cap="none" spc="0" normalizeH="0" baseline="0" noProof="0" dirty="0" smtClean="0">
                <a:ln>
                  <a:noFill/>
                </a:ln>
                <a:solidFill>
                  <a:srgbClr val="FF0000"/>
                </a:solidFill>
                <a:effectLst/>
                <a:uLnTx/>
                <a:uFillTx/>
                <a:latin typeface="Courier New" pitchFamily="49" charset="0"/>
                <a:ea typeface="+mn-ea"/>
                <a:cs typeface="+mn-cs"/>
              </a:rPr>
              <a:t>: </a:t>
            </a:r>
            <a:r>
              <a:rPr kumimoji="0" lang="en-US" altLang="zh-TW" sz="2400" b="0" i="0" u="none" strike="noStrike" kern="1200" cap="none" spc="0" normalizeH="0" baseline="0" noProof="0" dirty="0" smtClean="0">
                <a:ln>
                  <a:noFill/>
                </a:ln>
                <a:solidFill>
                  <a:srgbClr val="CC00CC"/>
                </a:solidFill>
                <a:effectLst/>
                <a:uLnTx/>
                <a:uFillTx/>
                <a:latin typeface="Courier New" pitchFamily="49" charset="0"/>
                <a:ea typeface="+mn-ea"/>
                <a:cs typeface="+mn-cs"/>
              </a:rPr>
              <a:t>%d</a:t>
            </a:r>
            <a:r>
              <a:rPr kumimoji="0" lang="en-US" altLang="zh-TW" sz="2400" b="0" i="0" u="none" strike="noStrike" kern="1200" cap="none" spc="0" normalizeH="0" baseline="0" noProof="0" dirty="0" smtClean="0">
                <a:ln>
                  <a:noFill/>
                </a:ln>
                <a:solidFill>
                  <a:srgbClr val="FF0000"/>
                </a:solidFill>
                <a:effectLst/>
                <a:uLnTx/>
                <a:uFillTx/>
                <a:latin typeface="Courier New" pitchFamily="49" charset="0"/>
                <a:ea typeface="+mn-ea"/>
                <a:cs typeface="+mn-cs"/>
              </a:rPr>
              <a:t>\n"</a:t>
            </a: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2400" b="0"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tabLst/>
              <a:defRPr/>
            </a:pPr>
            <a:r>
              <a:rPr kumimoji="0" lang="en-US" altLang="zh-TW" sz="2400" b="0" i="0" u="none" strike="noStrike" kern="1200" cap="none" spc="0" normalizeH="0" baseline="0" noProof="0" dirty="0" err="1" smtClean="0">
                <a:ln>
                  <a:noFill/>
                </a:ln>
                <a:solidFill>
                  <a:schemeClr val="tx1"/>
                </a:solidFill>
                <a:effectLst/>
                <a:uLnTx/>
                <a:uFillTx/>
                <a:latin typeface="Courier New" pitchFamily="49" charset="0"/>
                <a:ea typeface="+mn-ea"/>
                <a:cs typeface="+mn-cs"/>
              </a:rPr>
              <a:t>printf</a:t>
            </a: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r>
              <a:rPr kumimoji="0" lang="en-US" altLang="zh-TW" sz="2400" b="0" i="0" u="none" strike="noStrike" kern="1200" cap="none" spc="0" normalizeH="0" baseline="0" noProof="0" dirty="0" smtClean="0">
                <a:ln>
                  <a:noFill/>
                </a:ln>
                <a:solidFill>
                  <a:srgbClr val="FF0000"/>
                </a:solidFill>
                <a:effectLst/>
                <a:uLnTx/>
                <a:uFillTx/>
                <a:latin typeface="Courier New" pitchFamily="49" charset="0"/>
                <a:ea typeface="+mn-ea"/>
                <a:cs typeface="+mn-cs"/>
              </a:rPr>
              <a:t>"===end debug===“</a:t>
            </a: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altLang="zh-TW" sz="2400" b="0"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GDB</a:t>
            </a:r>
            <a:br>
              <a:rPr lang="en-US" dirty="0" smtClean="0"/>
            </a:br>
            <a:r>
              <a:rPr lang="en-US" altLang="zh-TW" sz="2800" dirty="0" err="1" smtClean="0"/>
              <a:t>HelloWorld</a:t>
            </a:r>
            <a:r>
              <a:rPr lang="en-US" altLang="zh-TW" sz="2800" dirty="0" smtClean="0"/>
              <a:t> Example</a:t>
            </a:r>
            <a:endParaRPr lang="en-US" sz="2800" dirty="0"/>
          </a:p>
        </p:txBody>
      </p:sp>
      <p:sp>
        <p:nvSpPr>
          <p:cNvPr id="4" name="Rectangle 3"/>
          <p:cNvSpPr txBox="1">
            <a:spLocks noChangeArrowheads="1"/>
          </p:cNvSpPr>
          <p:nvPr/>
        </p:nvSpPr>
        <p:spPr bwMode="auto">
          <a:xfrm>
            <a:off x="467544" y="1124744"/>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01	  #include &lt;</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stdio.h</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&gt;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02	  void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func</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(char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pMem</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03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printf</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func</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%p\n\n",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pMem</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04	  }</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03</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05	  const char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szHello</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 "Hello World";</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06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int</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main(</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int</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argc</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char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argv</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07	  {</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08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printf</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n%s</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\n\n",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szHello</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09</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10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int</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11	    for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=0;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&lt;</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argc</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12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printf</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argv</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[%d]\n",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13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printf</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 main: %s\n",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argv</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14	      </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func</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argv</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r>
              <a:rPr kumimoji="0" lang="en-US" altLang="zh-TW" sz="1800" b="0" i="0" u="none" strike="noStrike" kern="1200" cap="none" spc="0" normalizeH="0" baseline="0" noProof="0" dirty="0" err="1" smtClean="0">
                <a:ln>
                  <a:noFill/>
                </a:ln>
                <a:effectLst/>
                <a:uLnTx/>
                <a:uFillTx/>
                <a:latin typeface="Courier New" pitchFamily="49" charset="0"/>
                <a:ea typeface="+mn-ea"/>
                <a:cs typeface="+mn-cs"/>
              </a:rPr>
              <a:t>i</a:t>
            </a:r>
            <a:r>
              <a:rPr kumimoji="0" lang="en-US" altLang="zh-TW" sz="1800" b="0" i="0" u="none" strike="noStrike" kern="1200" cap="none" spc="0" normalizeH="0" baseline="0" noProof="0" dirty="0" smtClean="0">
                <a:ln>
                  <a:noFill/>
                </a:ln>
                <a:effectLst/>
                <a:uLnTx/>
                <a:uFillTx/>
                <a:latin typeface="Courier New" pitchFamily="49" charset="0"/>
                <a:ea typeface="+mn-ea"/>
                <a:cs typeface="+mn-cs"/>
              </a:rPr>
              <a:t>]);</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15	    }</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16</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17	    return 0;</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effectLst/>
                <a:uLnTx/>
                <a:uFillTx/>
                <a:latin typeface="Courier New" pitchFamily="49" charset="0"/>
                <a:ea typeface="+mn-ea"/>
                <a:cs typeface="+mn-cs"/>
              </a:rPr>
              <a:t>18	  }</a:t>
            </a:r>
            <a:endParaRPr kumimoji="0" lang="en-US" altLang="zh-TW" sz="1800" b="0" i="0" u="none" strike="noStrike" kern="1200" cap="none" spc="0" normalizeH="0" baseline="0" noProof="0" dirty="0">
              <a:ln>
                <a:noFill/>
              </a:ln>
              <a:effectLst/>
              <a:uLnTx/>
              <a:uFillTx/>
              <a:latin typeface="Courier New" pitchFamily="49" charset="0"/>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GDB</a:t>
            </a:r>
            <a:br>
              <a:rPr lang="en-US" dirty="0" smtClean="0"/>
            </a:br>
            <a:r>
              <a:rPr lang="en-US" altLang="zh-TW" sz="2800" dirty="0" smtClean="0"/>
              <a:t>Compile </a:t>
            </a:r>
            <a:r>
              <a:rPr lang="en-US" altLang="zh-TW" sz="2800" dirty="0" err="1" smtClean="0"/>
              <a:t>hello.c</a:t>
            </a:r>
            <a:endParaRPr lang="en-US" sz="2800" dirty="0"/>
          </a:p>
        </p:txBody>
      </p:sp>
      <p:sp>
        <p:nvSpPr>
          <p:cNvPr id="4" name="Rectangle 3"/>
          <p:cNvSpPr txBox="1">
            <a:spLocks noChangeArrowheads="1"/>
          </p:cNvSpPr>
          <p:nvPr/>
        </p:nvSpPr>
        <p:spPr bwMode="auto">
          <a:xfrm>
            <a:off x="457200" y="1312440"/>
            <a:ext cx="8229600" cy="5068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TW" sz="2400" b="0" i="0" u="none" strike="noStrike" kern="1200" cap="none" spc="0" normalizeH="0" baseline="0" noProof="0" dirty="0" err="1" smtClean="0">
                <a:ln>
                  <a:noFill/>
                </a:ln>
                <a:solidFill>
                  <a:schemeClr val="tx1"/>
                </a:solidFill>
                <a:effectLst/>
                <a:uLnTx/>
                <a:uFillTx/>
                <a:latin typeface="+mn-lt"/>
                <a:ea typeface="+mn-ea"/>
                <a:cs typeface="+mn-cs"/>
              </a:rPr>
              <a:t>gcc</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400" b="0" i="0" u="none" strike="noStrike" kern="1200" cap="none" spc="0" normalizeH="0" baseline="0" noProof="0" dirty="0" smtClean="0">
                <a:ln>
                  <a:noFill/>
                </a:ln>
                <a:solidFill>
                  <a:srgbClr val="FF00FF"/>
                </a:solidFill>
                <a:effectLst/>
                <a:uLnTx/>
                <a:uFillTx/>
                <a:latin typeface="+mn-lt"/>
                <a:ea typeface="+mn-ea"/>
                <a:cs typeface="+mn-cs"/>
              </a:rPr>
              <a:t>-Wall</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400" b="0" i="0" u="none" strike="noStrike" kern="1200" cap="none" spc="0" normalizeH="0" baseline="0" noProof="0" dirty="0" err="1" smtClean="0">
                <a:ln>
                  <a:noFill/>
                </a:ln>
                <a:solidFill>
                  <a:schemeClr val="tx1"/>
                </a:solidFill>
                <a:effectLst/>
                <a:uLnTx/>
                <a:uFillTx/>
                <a:latin typeface="+mn-lt"/>
                <a:ea typeface="+mn-ea"/>
                <a:cs typeface="+mn-cs"/>
              </a:rPr>
              <a:t>hello.c</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-o hello</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 ./hello 123 </a:t>
            </a:r>
            <a:r>
              <a:rPr kumimoji="0" lang="en-US" altLang="zh-TW" sz="2400" b="0" i="0" u="none" strike="noStrike" kern="1200" cap="none" spc="0" normalizeH="0" baseline="0" noProof="0" dirty="0" err="1" smtClean="0">
                <a:ln>
                  <a:noFill/>
                </a:ln>
                <a:solidFill>
                  <a:schemeClr val="tx1"/>
                </a:solidFill>
                <a:effectLst/>
                <a:uLnTx/>
                <a:uFillTx/>
                <a:latin typeface="+mn-lt"/>
                <a:ea typeface="+mn-ea"/>
                <a:cs typeface="+mn-cs"/>
              </a:rPr>
              <a:t>abc</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60000"/>
              <a:buFont typeface="Wingdings" pitchFamily="2" charset="2"/>
              <a:buChar char="q"/>
              <a:tabLst/>
              <a:defRPr/>
            </a:pP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Hello World</a:t>
            </a:r>
          </a:p>
          <a:p>
            <a:pPr marL="342900" marR="0" lvl="0" indent="-342900" algn="l" defTabSz="914400" rtl="0" eaLnBrk="1" fontAlgn="base" latinLnBrk="0" hangingPunct="1">
              <a:lnSpc>
                <a:spcPct val="80000"/>
              </a:lnSpc>
              <a:spcBef>
                <a:spcPct val="20000"/>
              </a:spcBef>
              <a:spcAft>
                <a:spcPct val="0"/>
              </a:spcAft>
              <a:buClrTx/>
              <a:buSzPct val="60000"/>
              <a:buFont typeface="Wingdings" pitchFamily="2" charset="2"/>
              <a:buChar char="q"/>
              <a:tabLst/>
              <a:defRPr/>
            </a:pPr>
            <a:endPar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argv</a:t>
            </a: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[0]</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 main: ./hello</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 </a:t>
            </a:r>
            <a:r>
              <a:rPr kumimoji="0" lang="en-US" altLang="zh-TW"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func</a:t>
            </a: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0xbfbf099b</a:t>
            </a:r>
          </a:p>
          <a:p>
            <a:pPr marL="342900" marR="0" lvl="0" indent="-342900" algn="l" defTabSz="914400" rtl="0" eaLnBrk="1" fontAlgn="base" latinLnBrk="0" hangingPunct="1">
              <a:lnSpc>
                <a:spcPct val="80000"/>
              </a:lnSpc>
              <a:spcBef>
                <a:spcPct val="20000"/>
              </a:spcBef>
              <a:spcAft>
                <a:spcPct val="0"/>
              </a:spcAft>
              <a:buClrTx/>
              <a:buSzPct val="60000"/>
              <a:buFont typeface="Wingdings" pitchFamily="2" charset="2"/>
              <a:buChar char="q"/>
              <a:tabLst/>
              <a:defRPr/>
            </a:pPr>
            <a:endPar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argv</a:t>
            </a: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[1]</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 main: 123</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 </a:t>
            </a:r>
            <a:r>
              <a:rPr kumimoji="0" lang="en-US" altLang="zh-TW"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func</a:t>
            </a: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0xbfbf09a3</a:t>
            </a:r>
          </a:p>
          <a:p>
            <a:pPr marL="342900" marR="0" lvl="0" indent="-342900" algn="l" defTabSz="914400" rtl="0" eaLnBrk="1" fontAlgn="base" latinLnBrk="0" hangingPunct="1">
              <a:lnSpc>
                <a:spcPct val="80000"/>
              </a:lnSpc>
              <a:spcBef>
                <a:spcPct val="20000"/>
              </a:spcBef>
              <a:spcAft>
                <a:spcPct val="0"/>
              </a:spcAft>
              <a:buClrTx/>
              <a:buSzPct val="60000"/>
              <a:buFont typeface="Wingdings" pitchFamily="2" charset="2"/>
              <a:buChar char="q"/>
              <a:tabLst/>
              <a:defRPr/>
            </a:pPr>
            <a:endPar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argv</a:t>
            </a: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[2]</a:t>
            </a: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 main: </a:t>
            </a:r>
            <a:r>
              <a:rPr kumimoji="0" lang="en-US" altLang="zh-TW"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abc</a:t>
            </a:r>
            <a:endPar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60000"/>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 </a:t>
            </a:r>
            <a:r>
              <a:rPr kumimoji="0" lang="en-US" altLang="zh-TW" sz="1800" b="0" i="0" u="none" strike="noStrike" kern="1200" cap="none" spc="0" normalizeH="0" baseline="0" noProof="0" dirty="0" err="1" smtClean="0">
                <a:ln>
                  <a:noFill/>
                </a:ln>
                <a:solidFill>
                  <a:schemeClr val="tx1"/>
                </a:solidFill>
                <a:effectLst/>
                <a:uLnTx/>
                <a:uFillTx/>
                <a:latin typeface="Courier New" pitchFamily="49" charset="0"/>
                <a:ea typeface="+mn-ea"/>
                <a:cs typeface="+mn-cs"/>
              </a:rPr>
              <a:t>func</a:t>
            </a:r>
            <a:r>
              <a:rPr kumimoji="0" lang="en-US" altLang="zh-TW" sz="1800" b="0" i="0" u="none" strike="noStrike" kern="1200" cap="none" spc="0" normalizeH="0" baseline="0" noProof="0" dirty="0" smtClean="0">
                <a:ln>
                  <a:noFill/>
                </a:ln>
                <a:solidFill>
                  <a:schemeClr val="tx1"/>
                </a:solidFill>
                <a:effectLst/>
                <a:uLnTx/>
                <a:uFillTx/>
                <a:latin typeface="Courier New" pitchFamily="49" charset="0"/>
                <a:ea typeface="+mn-ea"/>
                <a:cs typeface="+mn-cs"/>
              </a:rPr>
              <a:t>: 0xbfbf09a7</a:t>
            </a:r>
            <a:endParaRPr kumimoji="0" lang="en-US" altLang="zh-TW" sz="1800" b="0"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sp>
        <p:nvSpPr>
          <p:cNvPr id="7" name="Rectangular Callout 6"/>
          <p:cNvSpPr/>
          <p:nvPr/>
        </p:nvSpPr>
        <p:spPr>
          <a:xfrm>
            <a:off x="1907704" y="1124744"/>
            <a:ext cx="2736304" cy="288032"/>
          </a:xfrm>
          <a:prstGeom prst="wedgeRectCallout">
            <a:avLst>
              <a:gd name="adj1" fmla="val -47567"/>
              <a:gd name="adj2" fmla="val 12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smtClean="0">
                <a:latin typeface="Lucida Sans Unicode" pitchFamily="34" charset="0"/>
              </a:rPr>
              <a:t>display </a:t>
            </a:r>
            <a:r>
              <a:rPr lang="en-US" altLang="zh-TW" sz="1800" dirty="0" smtClean="0">
                <a:solidFill>
                  <a:schemeClr val="bg1"/>
                </a:solidFill>
                <a:latin typeface="Lucida Sans Unicode" pitchFamily="34" charset="0"/>
              </a:rPr>
              <a:t>all</a:t>
            </a:r>
            <a:r>
              <a:rPr lang="en-US" altLang="zh-TW" sz="1800" dirty="0" smtClean="0">
                <a:latin typeface="Lucida Sans Unicode" pitchFamily="34" charset="0"/>
              </a:rPr>
              <a:t> messages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GDB</a:t>
            </a:r>
            <a:br>
              <a:rPr lang="en-US" dirty="0" smtClean="0"/>
            </a:br>
            <a:r>
              <a:rPr lang="en-US" altLang="zh-TW" sz="2800" dirty="0" smtClean="0"/>
              <a:t>Starting up GDB</a:t>
            </a:r>
            <a:endParaRPr lang="en-US" sz="2800" dirty="0"/>
          </a:p>
        </p:txBody>
      </p:sp>
      <p:sp>
        <p:nvSpPr>
          <p:cNvPr id="4" name="Rectangle 3"/>
          <p:cNvSpPr txBox="1">
            <a:spLocks noChangeArrowheads="1"/>
          </p:cNvSpPr>
          <p:nvPr/>
        </p:nvSpPr>
        <p:spPr bwMode="auto">
          <a:xfrm>
            <a:off x="457200" y="2205335"/>
            <a:ext cx="8229600" cy="41047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TW" sz="2800" b="0" i="0" u="none" strike="noStrike" kern="1200" cap="none" spc="0" normalizeH="0" baseline="0" noProof="0" dirty="0" err="1" smtClean="0">
                <a:ln>
                  <a:noFill/>
                </a:ln>
                <a:solidFill>
                  <a:schemeClr val="tx1"/>
                </a:solidFill>
                <a:effectLst/>
                <a:uLnTx/>
                <a:uFillTx/>
                <a:latin typeface="+mn-lt"/>
                <a:ea typeface="+mn-ea"/>
                <a:cs typeface="+mn-cs"/>
              </a:rPr>
              <a:t>gcc</a:t>
            </a: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 -Wall </a:t>
            </a:r>
            <a:r>
              <a:rPr kumimoji="0" lang="en-US" altLang="zh-TW" sz="2800" b="0" i="0" u="none" strike="noStrike" kern="1200" cap="none" spc="0" normalizeH="0" baseline="0" noProof="0" dirty="0" smtClean="0">
                <a:ln>
                  <a:noFill/>
                </a:ln>
                <a:solidFill>
                  <a:srgbClr val="FF00FF"/>
                </a:solidFill>
                <a:effectLst/>
                <a:uLnTx/>
                <a:uFillTx/>
                <a:latin typeface="+mn-lt"/>
                <a:ea typeface="+mn-ea"/>
                <a:cs typeface="+mn-cs"/>
              </a:rPr>
              <a:t>-g</a:t>
            </a: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800" b="0" i="0" u="none" strike="noStrike" kern="1200" cap="none" spc="0" normalizeH="0" baseline="0" noProof="0" dirty="0" err="1" smtClean="0">
                <a:ln>
                  <a:noFill/>
                </a:ln>
                <a:solidFill>
                  <a:schemeClr val="tx1"/>
                </a:solidFill>
                <a:effectLst/>
                <a:uLnTx/>
                <a:uFillTx/>
                <a:latin typeface="+mn-lt"/>
                <a:ea typeface="+mn-ea"/>
                <a:cs typeface="+mn-cs"/>
              </a:rPr>
              <a:t>hello.c</a:t>
            </a: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 -o hello</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TW" sz="2800" b="0" i="0" u="none" strike="noStrike" kern="1200" cap="none" spc="0" normalizeH="0" baseline="0" noProof="0" dirty="0" err="1" smtClean="0">
                <a:ln>
                  <a:noFill/>
                </a:ln>
                <a:solidFill>
                  <a:schemeClr val="tx1"/>
                </a:solidFill>
                <a:effectLst/>
                <a:uLnTx/>
                <a:uFillTx/>
                <a:latin typeface="+mn-lt"/>
                <a:ea typeface="+mn-ea"/>
                <a:cs typeface="+mn-cs"/>
              </a:rPr>
              <a:t>gdb</a:t>
            </a: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 hello</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GNU </a:t>
            </a:r>
            <a:r>
              <a:rPr kumimoji="0" lang="en-US" altLang="zh-TW"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gdb</a:t>
            </a: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Fedora (6.8-37.el5)</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Copyright (C) 2008 Free Software Foundation, Inc.</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License GPLv3+: GNU GPL version 3 or later &lt;http://gnu.org/licenses/gpl.html&gt;</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This is free software: you are free to change and redistribute it.</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There is NO WARRANTY, to the extent permitted by law.  Type "show copying"</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and "show warranty" for details.</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This GDB was configured as "i386-redhat-linux-gnu"...</a:t>
            </a:r>
          </a:p>
          <a:p>
            <a:pPr marL="342900" marR="0" lvl="0" indent="-342900" algn="l" defTabSz="914400" rtl="0" eaLnBrk="1" fontAlgn="base" latinLnBrk="0" hangingPunct="1">
              <a:lnSpc>
                <a:spcPct val="90000"/>
              </a:lnSpc>
              <a:spcBef>
                <a:spcPct val="20000"/>
              </a:spcBef>
              <a:spcAft>
                <a:spcPct val="0"/>
              </a:spcAft>
              <a:buClrTx/>
              <a:buSzPct val="60000"/>
              <a:buFontTx/>
              <a:buNone/>
              <a:tabLst/>
              <a:defRPr/>
            </a:pP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1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gdb</a:t>
            </a:r>
            <a:r>
              <a:rPr kumimoji="0" lang="en-US" altLang="zh-TW" sz="16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altLang="zh-TW"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AutoShape 4"/>
          <p:cNvSpPr>
            <a:spLocks noChangeArrowheads="1"/>
          </p:cNvSpPr>
          <p:nvPr/>
        </p:nvSpPr>
        <p:spPr bwMode="auto">
          <a:xfrm>
            <a:off x="1763688" y="1196752"/>
            <a:ext cx="5616575" cy="431800"/>
          </a:xfrm>
          <a:prstGeom prst="wedgeRectCallout">
            <a:avLst>
              <a:gd name="adj1" fmla="val -33927"/>
              <a:gd name="adj2" fmla="val 194852"/>
            </a:avLst>
          </a:prstGeom>
          <a:solidFill>
            <a:srgbClr val="99CCFF"/>
          </a:solidFill>
          <a:ln w="9525">
            <a:noFill/>
            <a:miter lim="800000"/>
            <a:headEnd/>
            <a:tailEnd/>
          </a:ln>
          <a:effectLst/>
        </p:spPr>
        <p:txBody>
          <a:bodyPr/>
          <a:lstStyle/>
          <a:p>
            <a:pPr>
              <a:spcBef>
                <a:spcPct val="20000"/>
              </a:spcBef>
              <a:buClr>
                <a:schemeClr val="folHlink"/>
              </a:buClr>
              <a:buSzPct val="60000"/>
              <a:buFont typeface="Wingdings" pitchFamily="2" charset="2"/>
              <a:buNone/>
            </a:pPr>
            <a:r>
              <a:rPr lang="en-US" altLang="zh-TW" sz="2000" dirty="0">
                <a:latin typeface="Lucida Sans Unicode" pitchFamily="34" charset="0"/>
              </a:rPr>
              <a:t>add debugging information to hello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smtClean="0">
                <a:latin typeface="Arial" charset="0"/>
                <a:cs typeface="Arial" charset="0"/>
              </a:rPr>
              <a:t>Basic GDB Commands</a:t>
            </a:r>
          </a:p>
        </p:txBody>
      </p:sp>
      <p:sp>
        <p:nvSpPr>
          <p:cNvPr id="109571" name="Rectangle 2"/>
          <p:cNvSpPr>
            <a:spLocks noGrp="1" noChangeArrowheads="1"/>
          </p:cNvSpPr>
          <p:nvPr>
            <p:ph idx="1"/>
          </p:nvPr>
        </p:nvSpPr>
        <p:spPr/>
        <p:txBody>
          <a:bodyPr/>
          <a:lstStyle/>
          <a:p>
            <a:pPr marL="341313" indent="-341313">
              <a:spcBef>
                <a:spcPts val="45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General Commands:</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file [&lt;file&gt;]</a:t>
            </a:r>
            <a:r>
              <a:rPr lang="en-US" sz="1800" smtClean="0"/>
              <a:t>	selects &lt;file&gt; as the program to debug</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run [&lt;args&gt;]</a:t>
            </a:r>
            <a:r>
              <a:rPr lang="en-US" sz="1800" smtClean="0"/>
              <a:t>	runs selected program with arguments &lt;args&gt;</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attach &lt;pid&gt;</a:t>
            </a:r>
            <a:r>
              <a:rPr lang="en-US" sz="1800" smtClean="0"/>
              <a:t>	attach gdb to a running process &lt;pid&gt;</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kill</a:t>
            </a:r>
            <a:r>
              <a:rPr lang="en-US" sz="1800" smtClean="0"/>
              <a:t>		kills the process being debugged</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quit</a:t>
            </a:r>
            <a:r>
              <a:rPr lang="en-US" sz="1800" smtClean="0"/>
              <a:t>		quits the gdb program</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help [&lt;topic&gt;]</a:t>
            </a:r>
            <a:r>
              <a:rPr lang="en-US" sz="1800" smtClean="0"/>
              <a:t>	accesses the internal help documentation</a:t>
            </a:r>
          </a:p>
          <a:p>
            <a:pPr marL="341313" indent="-341313">
              <a:spcBef>
                <a:spcPts val="45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Stepping and Continuing:</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c[ontinue]</a:t>
            </a:r>
            <a:r>
              <a:rPr lang="en-US" sz="1800" smtClean="0"/>
              <a:t>	continue execution (after a stop)</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s[tep]</a:t>
            </a:r>
            <a:r>
              <a:rPr lang="en-US" sz="1800" smtClean="0"/>
              <a:t>		step one line, entering called functions</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n[ext]</a:t>
            </a:r>
            <a:r>
              <a:rPr lang="en-US" sz="1800" smtClean="0"/>
              <a:t>		step one line, without entering functions</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finish</a:t>
            </a:r>
            <a:r>
              <a:rPr lang="en-US" sz="1800" smtClean="0"/>
              <a:t>		finish the function and print the return value</a:t>
            </a:r>
          </a:p>
        </p:txBody>
      </p:sp>
      <p:sp>
        <p:nvSpPr>
          <p:cNvPr id="4" name="Slide Number Placeholder 3"/>
          <p:cNvSpPr>
            <a:spLocks noGrp="1"/>
          </p:cNvSpPr>
          <p:nvPr>
            <p:ph type="sldNum" sz="quarter" idx="10"/>
          </p:nvPr>
        </p:nvSpPr>
        <p:spPr/>
        <p:txBody>
          <a:bodyPr/>
          <a:lstStyle/>
          <a:p>
            <a:pPr>
              <a:defRPr/>
            </a:pPr>
            <a:fld id="{53346BB8-9F72-49C7-8503-387DD20247C2}" type="slidenum">
              <a:rPr lang="en-US"/>
              <a:pPr>
                <a:defRPr/>
              </a:pPr>
              <a:t>45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457200" y="0"/>
            <a:ext cx="8229600" cy="6858000"/>
          </a:xfrm>
          <a:solidFill>
            <a:schemeClr val="tx1"/>
          </a:solidFill>
        </p:spPr>
        <p:txBody>
          <a:bodyPr/>
          <a:lstStyle/>
          <a:p>
            <a:pPr>
              <a:lnSpc>
                <a:spcPct val="80000"/>
              </a:lnSpc>
              <a:buFontTx/>
              <a:buNone/>
            </a:pPr>
            <a:r>
              <a:rPr lang="en-US" altLang="zh-TW" sz="1400" dirty="0">
                <a:latin typeface="Courier New" pitchFamily="49" charset="0"/>
              </a:rPr>
              <a:t>This GDB was configured as "i386-redhat-linux-gnu"...</a:t>
            </a:r>
          </a:p>
          <a:p>
            <a:pPr>
              <a:lnSpc>
                <a:spcPct val="80000"/>
              </a:lnSpc>
              <a:buFontTx/>
              <a:buNone/>
            </a:pPr>
            <a:r>
              <a:rPr lang="en-US" altLang="zh-TW" sz="1400" dirty="0">
                <a:latin typeface="Courier New" pitchFamily="49" charset="0"/>
              </a:rPr>
              <a:t>(</a:t>
            </a:r>
            <a:r>
              <a:rPr lang="en-US" altLang="zh-TW" sz="1400" dirty="0" err="1">
                <a:latin typeface="Courier New" pitchFamily="49" charset="0"/>
              </a:rPr>
              <a:t>gdb</a:t>
            </a:r>
            <a:r>
              <a:rPr lang="en-US" altLang="zh-TW" sz="1400" dirty="0">
                <a:latin typeface="Courier New" pitchFamily="49" charset="0"/>
              </a:rPr>
              <a:t>) </a:t>
            </a:r>
            <a:r>
              <a:rPr lang="en-US" altLang="zh-TW" sz="1400" dirty="0">
                <a:solidFill>
                  <a:srgbClr val="FF00FF"/>
                </a:solidFill>
                <a:latin typeface="Courier New" pitchFamily="49" charset="0"/>
              </a:rPr>
              <a:t>break main</a:t>
            </a:r>
          </a:p>
          <a:p>
            <a:pPr>
              <a:lnSpc>
                <a:spcPct val="80000"/>
              </a:lnSpc>
              <a:buFontTx/>
              <a:buNone/>
            </a:pPr>
            <a:r>
              <a:rPr lang="en-US" altLang="zh-TW" sz="1400" dirty="0">
                <a:latin typeface="Courier New" pitchFamily="49" charset="0"/>
              </a:rPr>
              <a:t>Breakpoint 1 at 0x80483b3: file </a:t>
            </a:r>
            <a:r>
              <a:rPr lang="en-US" altLang="zh-TW" sz="1400" dirty="0" err="1">
                <a:latin typeface="Courier New" pitchFamily="49" charset="0"/>
              </a:rPr>
              <a:t>hello.c</a:t>
            </a:r>
            <a:r>
              <a:rPr lang="en-US" altLang="zh-TW" sz="1400" dirty="0">
                <a:latin typeface="Courier New" pitchFamily="49" charset="0"/>
              </a:rPr>
              <a:t>, line 9.</a:t>
            </a:r>
          </a:p>
          <a:p>
            <a:pPr>
              <a:lnSpc>
                <a:spcPct val="80000"/>
              </a:lnSpc>
              <a:buFontTx/>
              <a:buNone/>
            </a:pPr>
            <a:r>
              <a:rPr lang="en-US" altLang="zh-TW" sz="1400" dirty="0">
                <a:latin typeface="Courier New" pitchFamily="49" charset="0"/>
              </a:rPr>
              <a:t>(</a:t>
            </a:r>
            <a:r>
              <a:rPr lang="en-US" altLang="zh-TW" sz="1400" dirty="0" err="1">
                <a:latin typeface="Courier New" pitchFamily="49" charset="0"/>
              </a:rPr>
              <a:t>gdb</a:t>
            </a:r>
            <a:r>
              <a:rPr lang="en-US" altLang="zh-TW" sz="1400" dirty="0">
                <a:latin typeface="Courier New" pitchFamily="49" charset="0"/>
              </a:rPr>
              <a:t>) </a:t>
            </a:r>
            <a:r>
              <a:rPr lang="en-US" altLang="zh-TW" sz="1400" dirty="0">
                <a:solidFill>
                  <a:srgbClr val="FF00FF"/>
                </a:solidFill>
                <a:latin typeface="Courier New" pitchFamily="49" charset="0"/>
              </a:rPr>
              <a:t>run 123 </a:t>
            </a:r>
            <a:r>
              <a:rPr lang="en-US" altLang="zh-TW" sz="1400" dirty="0" err="1">
                <a:solidFill>
                  <a:srgbClr val="FF00FF"/>
                </a:solidFill>
                <a:latin typeface="Courier New" pitchFamily="49" charset="0"/>
              </a:rPr>
              <a:t>abc</a:t>
            </a:r>
            <a:endParaRPr lang="en-US" altLang="zh-TW" sz="1400" dirty="0">
              <a:solidFill>
                <a:srgbClr val="FF00FF"/>
              </a:solidFill>
              <a:latin typeface="Courier New" pitchFamily="49" charset="0"/>
            </a:endParaRPr>
          </a:p>
          <a:p>
            <a:pPr>
              <a:lnSpc>
                <a:spcPct val="80000"/>
              </a:lnSpc>
              <a:buFontTx/>
              <a:buNone/>
            </a:pPr>
            <a:r>
              <a:rPr lang="en-US" altLang="zh-TW" sz="1400" dirty="0">
                <a:latin typeface="Courier New" pitchFamily="49" charset="0"/>
              </a:rPr>
              <a:t>Starting program: /root/</a:t>
            </a:r>
            <a:r>
              <a:rPr lang="en-US" altLang="zh-TW" sz="1400" dirty="0" err="1">
                <a:latin typeface="Courier New" pitchFamily="49" charset="0"/>
              </a:rPr>
              <a:t>gdb</a:t>
            </a:r>
            <a:r>
              <a:rPr lang="en-US" altLang="zh-TW" sz="1400" dirty="0">
                <a:latin typeface="Courier New" pitchFamily="49" charset="0"/>
              </a:rPr>
              <a:t>/hello</a:t>
            </a:r>
          </a:p>
          <a:p>
            <a:pPr>
              <a:lnSpc>
                <a:spcPct val="80000"/>
              </a:lnSpc>
            </a:pPr>
            <a:endParaRPr lang="en-US" altLang="zh-TW" sz="1400" dirty="0">
              <a:latin typeface="Courier New" pitchFamily="49" charset="0"/>
            </a:endParaRPr>
          </a:p>
          <a:p>
            <a:pPr>
              <a:lnSpc>
                <a:spcPct val="80000"/>
              </a:lnSpc>
              <a:buFontTx/>
              <a:buNone/>
            </a:pPr>
            <a:r>
              <a:rPr lang="en-US" altLang="zh-TW" sz="1400" dirty="0">
                <a:latin typeface="Courier New" pitchFamily="49" charset="0"/>
              </a:rPr>
              <a:t>Breakpoint 1, main (</a:t>
            </a:r>
            <a:r>
              <a:rPr lang="en-US" altLang="zh-TW" sz="1400" dirty="0" err="1">
                <a:latin typeface="Courier New" pitchFamily="49" charset="0"/>
              </a:rPr>
              <a:t>argc</a:t>
            </a:r>
            <a:r>
              <a:rPr lang="en-US" altLang="zh-TW" sz="1400" dirty="0">
                <a:latin typeface="Courier New" pitchFamily="49" charset="0"/>
              </a:rPr>
              <a:t>=3, </a:t>
            </a:r>
            <a:r>
              <a:rPr lang="en-US" altLang="zh-TW" sz="1400" dirty="0" err="1">
                <a:latin typeface="Courier New" pitchFamily="49" charset="0"/>
              </a:rPr>
              <a:t>argv</a:t>
            </a:r>
            <a:r>
              <a:rPr lang="en-US" altLang="zh-TW" sz="1400" dirty="0">
                <a:latin typeface="Courier New" pitchFamily="49" charset="0"/>
              </a:rPr>
              <a:t>=0xbffe6a24) at hello.c:9</a:t>
            </a:r>
          </a:p>
          <a:p>
            <a:pPr>
              <a:lnSpc>
                <a:spcPct val="80000"/>
              </a:lnSpc>
              <a:buFontTx/>
              <a:buNone/>
            </a:pPr>
            <a:r>
              <a:rPr lang="en-US" altLang="zh-TW" sz="1400" dirty="0">
                <a:latin typeface="Courier New" pitchFamily="49" charset="0"/>
              </a:rPr>
              <a:t>9         </a:t>
            </a:r>
            <a:r>
              <a:rPr lang="en-US" altLang="zh-TW" sz="1400" dirty="0" err="1">
                <a:latin typeface="Courier New" pitchFamily="49" charset="0"/>
              </a:rPr>
              <a:t>printf</a:t>
            </a:r>
            <a:r>
              <a:rPr lang="en-US" altLang="zh-TW" sz="1400" dirty="0">
                <a:latin typeface="Courier New" pitchFamily="49" charset="0"/>
              </a:rPr>
              <a:t>("\</a:t>
            </a:r>
            <a:r>
              <a:rPr lang="en-US" altLang="zh-TW" sz="1400" dirty="0" err="1">
                <a:latin typeface="Courier New" pitchFamily="49" charset="0"/>
              </a:rPr>
              <a:t>n%s</a:t>
            </a:r>
            <a:r>
              <a:rPr lang="en-US" altLang="zh-TW" sz="1400" dirty="0">
                <a:latin typeface="Courier New" pitchFamily="49" charset="0"/>
              </a:rPr>
              <a:t>\n\n", </a:t>
            </a:r>
            <a:r>
              <a:rPr lang="en-US" altLang="zh-TW" sz="1400" dirty="0" err="1">
                <a:latin typeface="Courier New" pitchFamily="49" charset="0"/>
              </a:rPr>
              <a:t>szHello</a:t>
            </a:r>
            <a:r>
              <a:rPr lang="en-US" altLang="zh-TW" sz="1400" dirty="0">
                <a:latin typeface="Courier New" pitchFamily="49" charset="0"/>
              </a:rPr>
              <a:t>);</a:t>
            </a:r>
          </a:p>
          <a:p>
            <a:pPr>
              <a:lnSpc>
                <a:spcPct val="80000"/>
              </a:lnSpc>
              <a:buFontTx/>
              <a:buNone/>
            </a:pPr>
            <a:r>
              <a:rPr lang="en-US" altLang="zh-TW" sz="1400" dirty="0">
                <a:latin typeface="Courier New" pitchFamily="49" charset="0"/>
              </a:rPr>
              <a:t>(</a:t>
            </a:r>
            <a:r>
              <a:rPr lang="en-US" altLang="zh-TW" sz="1400" dirty="0" err="1">
                <a:latin typeface="Courier New" pitchFamily="49" charset="0"/>
              </a:rPr>
              <a:t>gdb</a:t>
            </a:r>
            <a:r>
              <a:rPr lang="en-US" altLang="zh-TW" sz="1400" dirty="0">
                <a:latin typeface="Courier New" pitchFamily="49" charset="0"/>
              </a:rPr>
              <a:t>) </a:t>
            </a:r>
            <a:r>
              <a:rPr lang="en-US" altLang="zh-TW" sz="1400" dirty="0">
                <a:solidFill>
                  <a:srgbClr val="FF00FF"/>
                </a:solidFill>
                <a:latin typeface="Courier New" pitchFamily="49" charset="0"/>
              </a:rPr>
              <a:t>list</a:t>
            </a:r>
          </a:p>
          <a:p>
            <a:pPr>
              <a:lnSpc>
                <a:spcPct val="80000"/>
              </a:lnSpc>
              <a:buFontTx/>
              <a:buNone/>
            </a:pPr>
            <a:r>
              <a:rPr lang="en-US" altLang="zh-TW" sz="1400" dirty="0">
                <a:latin typeface="Courier New" pitchFamily="49" charset="0"/>
              </a:rPr>
              <a:t>4       }</a:t>
            </a:r>
          </a:p>
          <a:p>
            <a:pPr>
              <a:lnSpc>
                <a:spcPct val="80000"/>
              </a:lnSpc>
              <a:buFontTx/>
              <a:buNone/>
            </a:pPr>
            <a:r>
              <a:rPr lang="en-US" altLang="zh-TW" sz="1400" dirty="0">
                <a:latin typeface="Courier New" pitchFamily="49" charset="0"/>
              </a:rPr>
              <a:t>5</a:t>
            </a:r>
          </a:p>
          <a:p>
            <a:pPr>
              <a:lnSpc>
                <a:spcPct val="80000"/>
              </a:lnSpc>
              <a:buFontTx/>
              <a:buNone/>
            </a:pPr>
            <a:r>
              <a:rPr lang="en-US" altLang="zh-TW" sz="1400" dirty="0">
                <a:latin typeface="Courier New" pitchFamily="49" charset="0"/>
              </a:rPr>
              <a:t>6       char *</a:t>
            </a:r>
            <a:r>
              <a:rPr lang="en-US" altLang="zh-TW" sz="1400" dirty="0" err="1">
                <a:latin typeface="Courier New" pitchFamily="49" charset="0"/>
              </a:rPr>
              <a:t>szHello</a:t>
            </a:r>
            <a:r>
              <a:rPr lang="en-US" altLang="zh-TW" sz="1400" dirty="0">
                <a:latin typeface="Courier New" pitchFamily="49" charset="0"/>
              </a:rPr>
              <a:t> = "Hello World";</a:t>
            </a:r>
          </a:p>
          <a:p>
            <a:pPr>
              <a:lnSpc>
                <a:spcPct val="80000"/>
              </a:lnSpc>
              <a:buFontTx/>
              <a:buNone/>
            </a:pPr>
            <a:r>
              <a:rPr lang="en-US" altLang="zh-TW" sz="1400" dirty="0">
                <a:latin typeface="Courier New" pitchFamily="49" charset="0"/>
              </a:rPr>
              <a:t>7       </a:t>
            </a:r>
            <a:r>
              <a:rPr lang="en-US" altLang="zh-TW" sz="1400" dirty="0" err="1">
                <a:latin typeface="Courier New" pitchFamily="49" charset="0"/>
              </a:rPr>
              <a:t>int</a:t>
            </a:r>
            <a:r>
              <a:rPr lang="en-US" altLang="zh-TW" sz="1400" dirty="0">
                <a:latin typeface="Courier New" pitchFamily="49" charset="0"/>
              </a:rPr>
              <a:t> main(</a:t>
            </a:r>
            <a:r>
              <a:rPr lang="en-US" altLang="zh-TW" sz="1400" dirty="0" err="1">
                <a:latin typeface="Courier New" pitchFamily="49" charset="0"/>
              </a:rPr>
              <a:t>int</a:t>
            </a:r>
            <a:r>
              <a:rPr lang="en-US" altLang="zh-TW" sz="1400" dirty="0">
                <a:latin typeface="Courier New" pitchFamily="49" charset="0"/>
              </a:rPr>
              <a:t> </a:t>
            </a:r>
            <a:r>
              <a:rPr lang="en-US" altLang="zh-TW" sz="1400" dirty="0" err="1">
                <a:latin typeface="Courier New" pitchFamily="49" charset="0"/>
              </a:rPr>
              <a:t>argc</a:t>
            </a:r>
            <a:r>
              <a:rPr lang="en-US" altLang="zh-TW" sz="1400" dirty="0">
                <a:latin typeface="Courier New" pitchFamily="49" charset="0"/>
              </a:rPr>
              <a:t>, char *</a:t>
            </a:r>
            <a:r>
              <a:rPr lang="en-US" altLang="zh-TW" sz="1400" dirty="0" err="1">
                <a:latin typeface="Courier New" pitchFamily="49" charset="0"/>
              </a:rPr>
              <a:t>argv</a:t>
            </a:r>
            <a:r>
              <a:rPr lang="en-US" altLang="zh-TW" sz="1400" dirty="0">
                <a:latin typeface="Courier New" pitchFamily="49" charset="0"/>
              </a:rPr>
              <a:t>[])</a:t>
            </a:r>
          </a:p>
          <a:p>
            <a:pPr>
              <a:lnSpc>
                <a:spcPct val="80000"/>
              </a:lnSpc>
              <a:buFontTx/>
              <a:buNone/>
            </a:pPr>
            <a:r>
              <a:rPr lang="en-US" altLang="zh-TW" sz="1400" dirty="0">
                <a:latin typeface="Courier New" pitchFamily="49" charset="0"/>
              </a:rPr>
              <a:t>8       {</a:t>
            </a:r>
          </a:p>
          <a:p>
            <a:pPr>
              <a:lnSpc>
                <a:spcPct val="80000"/>
              </a:lnSpc>
              <a:buFontTx/>
              <a:buNone/>
            </a:pPr>
            <a:r>
              <a:rPr lang="en-US" altLang="zh-TW" sz="1400" dirty="0">
                <a:solidFill>
                  <a:srgbClr val="FFFF00"/>
                </a:solidFill>
                <a:latin typeface="Courier New" pitchFamily="49" charset="0"/>
              </a:rPr>
              <a:t>9         </a:t>
            </a:r>
            <a:r>
              <a:rPr lang="en-US" altLang="zh-TW" sz="1400" dirty="0" err="1">
                <a:solidFill>
                  <a:srgbClr val="FFFF00"/>
                </a:solidFill>
                <a:latin typeface="Courier New" pitchFamily="49" charset="0"/>
              </a:rPr>
              <a:t>printf</a:t>
            </a:r>
            <a:r>
              <a:rPr lang="en-US" altLang="zh-TW" sz="1400" dirty="0">
                <a:solidFill>
                  <a:srgbClr val="FFFF00"/>
                </a:solidFill>
                <a:latin typeface="Courier New" pitchFamily="49" charset="0"/>
              </a:rPr>
              <a:t>("\</a:t>
            </a:r>
            <a:r>
              <a:rPr lang="en-US" altLang="zh-TW" sz="1400" dirty="0" err="1">
                <a:solidFill>
                  <a:srgbClr val="FFFF00"/>
                </a:solidFill>
                <a:latin typeface="Courier New" pitchFamily="49" charset="0"/>
              </a:rPr>
              <a:t>n%s</a:t>
            </a:r>
            <a:r>
              <a:rPr lang="en-US" altLang="zh-TW" sz="1400" dirty="0">
                <a:solidFill>
                  <a:srgbClr val="FFFF00"/>
                </a:solidFill>
                <a:latin typeface="Courier New" pitchFamily="49" charset="0"/>
              </a:rPr>
              <a:t>\n\n", </a:t>
            </a:r>
            <a:r>
              <a:rPr lang="en-US" altLang="zh-TW" sz="1400" dirty="0" err="1">
                <a:solidFill>
                  <a:srgbClr val="FFFF00"/>
                </a:solidFill>
                <a:latin typeface="Courier New" pitchFamily="49" charset="0"/>
              </a:rPr>
              <a:t>szHello</a:t>
            </a:r>
            <a:r>
              <a:rPr lang="en-US" altLang="zh-TW" sz="1400" dirty="0">
                <a:solidFill>
                  <a:srgbClr val="FFFF00"/>
                </a:solidFill>
                <a:latin typeface="Courier New" pitchFamily="49" charset="0"/>
              </a:rPr>
              <a:t>);</a:t>
            </a:r>
          </a:p>
          <a:p>
            <a:pPr>
              <a:lnSpc>
                <a:spcPct val="80000"/>
              </a:lnSpc>
              <a:buFontTx/>
              <a:buNone/>
            </a:pPr>
            <a:r>
              <a:rPr lang="en-US" altLang="zh-TW" sz="1400" dirty="0">
                <a:latin typeface="Courier New" pitchFamily="49" charset="0"/>
              </a:rPr>
              <a:t>10</a:t>
            </a:r>
          </a:p>
          <a:p>
            <a:pPr>
              <a:lnSpc>
                <a:spcPct val="80000"/>
              </a:lnSpc>
              <a:buFontTx/>
              <a:buNone/>
            </a:pPr>
            <a:r>
              <a:rPr lang="en-US" altLang="zh-TW" sz="1400" dirty="0">
                <a:latin typeface="Courier New" pitchFamily="49" charset="0"/>
              </a:rPr>
              <a:t>11        </a:t>
            </a:r>
            <a:r>
              <a:rPr lang="en-US" altLang="zh-TW" sz="1400" dirty="0" err="1">
                <a:latin typeface="Courier New" pitchFamily="49" charset="0"/>
              </a:rPr>
              <a:t>int</a:t>
            </a:r>
            <a:r>
              <a:rPr lang="en-US" altLang="zh-TW" sz="1400" dirty="0">
                <a:latin typeface="Courier New" pitchFamily="49" charset="0"/>
              </a:rPr>
              <a:t> </a:t>
            </a:r>
            <a:r>
              <a:rPr lang="en-US" altLang="zh-TW" sz="1400" dirty="0" err="1">
                <a:latin typeface="Courier New" pitchFamily="49" charset="0"/>
              </a:rPr>
              <a:t>i</a:t>
            </a:r>
            <a:r>
              <a:rPr lang="en-US" altLang="zh-TW" sz="1400" dirty="0">
                <a:latin typeface="Courier New" pitchFamily="49" charset="0"/>
              </a:rPr>
              <a:t>;</a:t>
            </a:r>
          </a:p>
          <a:p>
            <a:pPr>
              <a:lnSpc>
                <a:spcPct val="80000"/>
              </a:lnSpc>
              <a:buFontTx/>
              <a:buNone/>
            </a:pPr>
            <a:r>
              <a:rPr lang="en-US" altLang="zh-TW" sz="1400" dirty="0">
                <a:latin typeface="Courier New" pitchFamily="49" charset="0"/>
              </a:rPr>
              <a:t>12        for (</a:t>
            </a:r>
            <a:r>
              <a:rPr lang="en-US" altLang="zh-TW" sz="1400" dirty="0" err="1">
                <a:latin typeface="Courier New" pitchFamily="49" charset="0"/>
              </a:rPr>
              <a:t>i</a:t>
            </a:r>
            <a:r>
              <a:rPr lang="en-US" altLang="zh-TW" sz="1400" dirty="0">
                <a:latin typeface="Courier New" pitchFamily="49" charset="0"/>
              </a:rPr>
              <a:t>=0; </a:t>
            </a:r>
            <a:r>
              <a:rPr lang="en-US" altLang="zh-TW" sz="1400" dirty="0" err="1">
                <a:latin typeface="Courier New" pitchFamily="49" charset="0"/>
              </a:rPr>
              <a:t>i</a:t>
            </a:r>
            <a:r>
              <a:rPr lang="en-US" altLang="zh-TW" sz="1400" dirty="0">
                <a:latin typeface="Courier New" pitchFamily="49" charset="0"/>
              </a:rPr>
              <a:t>&lt;</a:t>
            </a:r>
            <a:r>
              <a:rPr lang="en-US" altLang="zh-TW" sz="1400" dirty="0" err="1">
                <a:latin typeface="Courier New" pitchFamily="49" charset="0"/>
              </a:rPr>
              <a:t>argc</a:t>
            </a:r>
            <a:r>
              <a:rPr lang="en-US" altLang="zh-TW" sz="1400" dirty="0">
                <a:latin typeface="Courier New" pitchFamily="49" charset="0"/>
              </a:rPr>
              <a:t>; </a:t>
            </a:r>
            <a:r>
              <a:rPr lang="en-US" altLang="zh-TW" sz="1400" dirty="0" err="1">
                <a:latin typeface="Courier New" pitchFamily="49" charset="0"/>
              </a:rPr>
              <a:t>i</a:t>
            </a:r>
            <a:r>
              <a:rPr lang="en-US" altLang="zh-TW" sz="1400" dirty="0">
                <a:latin typeface="Courier New" pitchFamily="49" charset="0"/>
              </a:rPr>
              <a:t>++) {</a:t>
            </a:r>
          </a:p>
          <a:p>
            <a:pPr>
              <a:lnSpc>
                <a:spcPct val="80000"/>
              </a:lnSpc>
              <a:buFontTx/>
              <a:buNone/>
            </a:pPr>
            <a:r>
              <a:rPr lang="en-US" altLang="zh-TW" sz="1400" dirty="0">
                <a:latin typeface="Courier New" pitchFamily="49" charset="0"/>
              </a:rPr>
              <a:t>13          </a:t>
            </a:r>
            <a:r>
              <a:rPr lang="en-US" altLang="zh-TW" sz="1400" dirty="0" err="1">
                <a:latin typeface="Courier New" pitchFamily="49" charset="0"/>
              </a:rPr>
              <a:t>printf</a:t>
            </a:r>
            <a:r>
              <a:rPr lang="en-US" altLang="zh-TW" sz="1400" dirty="0">
                <a:latin typeface="Courier New" pitchFamily="49" charset="0"/>
              </a:rPr>
              <a:t>("</a:t>
            </a:r>
            <a:r>
              <a:rPr lang="en-US" altLang="zh-TW" sz="1400" dirty="0" err="1">
                <a:latin typeface="Courier New" pitchFamily="49" charset="0"/>
              </a:rPr>
              <a:t>argv</a:t>
            </a:r>
            <a:r>
              <a:rPr lang="en-US" altLang="zh-TW" sz="1400" dirty="0">
                <a:latin typeface="Courier New" pitchFamily="49" charset="0"/>
              </a:rPr>
              <a:t>[%d]\n", </a:t>
            </a:r>
            <a:r>
              <a:rPr lang="en-US" altLang="zh-TW" sz="1400" dirty="0" err="1">
                <a:latin typeface="Courier New" pitchFamily="49" charset="0"/>
              </a:rPr>
              <a:t>i</a:t>
            </a:r>
            <a:r>
              <a:rPr lang="en-US" altLang="zh-TW" sz="1400" dirty="0">
                <a:latin typeface="Courier New" pitchFamily="49" charset="0"/>
              </a:rPr>
              <a:t>);</a:t>
            </a:r>
          </a:p>
          <a:p>
            <a:pPr>
              <a:lnSpc>
                <a:spcPct val="80000"/>
              </a:lnSpc>
              <a:buFontTx/>
              <a:buNone/>
            </a:pPr>
            <a:r>
              <a:rPr lang="en-US" altLang="zh-TW" sz="1400" dirty="0">
                <a:latin typeface="Courier New" pitchFamily="49" charset="0"/>
              </a:rPr>
              <a:t>(</a:t>
            </a:r>
            <a:r>
              <a:rPr lang="en-US" altLang="zh-TW" sz="1400" dirty="0" err="1">
                <a:latin typeface="Courier New" pitchFamily="49" charset="0"/>
              </a:rPr>
              <a:t>gdb</a:t>
            </a:r>
            <a:r>
              <a:rPr lang="en-US" altLang="zh-TW" sz="1400" dirty="0">
                <a:latin typeface="Courier New" pitchFamily="49" charset="0"/>
              </a:rPr>
              <a:t>) </a:t>
            </a:r>
            <a:r>
              <a:rPr lang="en-US" altLang="zh-TW" sz="1400" dirty="0">
                <a:solidFill>
                  <a:srgbClr val="FF00FF"/>
                </a:solidFill>
                <a:latin typeface="Courier New" pitchFamily="49" charset="0"/>
              </a:rPr>
              <a:t>break 14</a:t>
            </a:r>
          </a:p>
          <a:p>
            <a:pPr>
              <a:lnSpc>
                <a:spcPct val="80000"/>
              </a:lnSpc>
              <a:buFontTx/>
              <a:buNone/>
            </a:pPr>
            <a:r>
              <a:rPr lang="en-US" altLang="zh-TW" sz="1400" dirty="0">
                <a:latin typeface="Courier New" pitchFamily="49" charset="0"/>
              </a:rPr>
              <a:t>Breakpoint 2 at 0x80483e4: file </a:t>
            </a:r>
            <a:r>
              <a:rPr lang="en-US" altLang="zh-TW" sz="1400" dirty="0" err="1">
                <a:latin typeface="Courier New" pitchFamily="49" charset="0"/>
              </a:rPr>
              <a:t>hello.c</a:t>
            </a:r>
            <a:r>
              <a:rPr lang="en-US" altLang="zh-TW" sz="1400" dirty="0">
                <a:latin typeface="Courier New" pitchFamily="49" charset="0"/>
              </a:rPr>
              <a:t>, line 14.</a:t>
            </a:r>
          </a:p>
          <a:p>
            <a:pPr>
              <a:lnSpc>
                <a:spcPct val="80000"/>
              </a:lnSpc>
              <a:buFontTx/>
              <a:buNone/>
            </a:pPr>
            <a:r>
              <a:rPr lang="en-US" altLang="zh-TW" sz="1400" dirty="0">
                <a:latin typeface="Courier New" pitchFamily="49" charset="0"/>
              </a:rPr>
              <a:t>(</a:t>
            </a:r>
            <a:r>
              <a:rPr lang="en-US" altLang="zh-TW" sz="1400" dirty="0" err="1">
                <a:latin typeface="Courier New" pitchFamily="49" charset="0"/>
              </a:rPr>
              <a:t>gdb</a:t>
            </a:r>
            <a:r>
              <a:rPr lang="en-US" altLang="zh-TW" sz="1400" dirty="0">
                <a:latin typeface="Courier New" pitchFamily="49" charset="0"/>
              </a:rPr>
              <a:t>) </a:t>
            </a:r>
            <a:r>
              <a:rPr lang="en-US" altLang="zh-TW" sz="1400" dirty="0">
                <a:solidFill>
                  <a:srgbClr val="FF00FF"/>
                </a:solidFill>
                <a:latin typeface="Courier New" pitchFamily="49" charset="0"/>
              </a:rPr>
              <a:t>continue</a:t>
            </a:r>
          </a:p>
          <a:p>
            <a:pPr>
              <a:lnSpc>
                <a:spcPct val="80000"/>
              </a:lnSpc>
              <a:buFontTx/>
              <a:buNone/>
            </a:pPr>
            <a:r>
              <a:rPr lang="en-US" altLang="zh-TW" sz="1400" dirty="0">
                <a:latin typeface="Courier New" pitchFamily="49" charset="0"/>
              </a:rPr>
              <a:t>Continuing.</a:t>
            </a:r>
          </a:p>
          <a:p>
            <a:pPr>
              <a:lnSpc>
                <a:spcPct val="80000"/>
              </a:lnSpc>
              <a:buFontTx/>
              <a:buNone/>
            </a:pPr>
            <a:endParaRPr lang="en-US" altLang="zh-TW" sz="1400" dirty="0">
              <a:latin typeface="Courier New" pitchFamily="49" charset="0"/>
            </a:endParaRPr>
          </a:p>
          <a:p>
            <a:pPr>
              <a:lnSpc>
                <a:spcPct val="80000"/>
              </a:lnSpc>
              <a:buFontTx/>
              <a:buNone/>
            </a:pPr>
            <a:r>
              <a:rPr lang="en-US" altLang="zh-TW" sz="1400" dirty="0">
                <a:latin typeface="Courier New" pitchFamily="49" charset="0"/>
              </a:rPr>
              <a:t>Hello World</a:t>
            </a:r>
          </a:p>
          <a:p>
            <a:pPr>
              <a:lnSpc>
                <a:spcPct val="80000"/>
              </a:lnSpc>
              <a:buFontTx/>
              <a:buNone/>
            </a:pPr>
            <a:endParaRPr lang="en-US" altLang="zh-TW" sz="1400" dirty="0">
              <a:latin typeface="Courier New" pitchFamily="49" charset="0"/>
            </a:endParaRPr>
          </a:p>
          <a:p>
            <a:pPr>
              <a:lnSpc>
                <a:spcPct val="80000"/>
              </a:lnSpc>
              <a:buFontTx/>
              <a:buNone/>
            </a:pPr>
            <a:r>
              <a:rPr lang="en-US" altLang="zh-TW" sz="1400" dirty="0" err="1">
                <a:latin typeface="Courier New" pitchFamily="49" charset="0"/>
              </a:rPr>
              <a:t>argv</a:t>
            </a:r>
            <a:r>
              <a:rPr lang="en-US" altLang="zh-TW" sz="1400" dirty="0">
                <a:latin typeface="Courier New" pitchFamily="49" charset="0"/>
              </a:rPr>
              <a:t>[0]</a:t>
            </a:r>
          </a:p>
          <a:p>
            <a:pPr>
              <a:lnSpc>
                <a:spcPct val="80000"/>
              </a:lnSpc>
              <a:buFontTx/>
              <a:buNone/>
            </a:pPr>
            <a:endParaRPr lang="en-US" altLang="zh-TW" sz="1400" dirty="0">
              <a:latin typeface="Courier New" pitchFamily="49" charset="0"/>
            </a:endParaRPr>
          </a:p>
          <a:p>
            <a:pPr>
              <a:lnSpc>
                <a:spcPct val="80000"/>
              </a:lnSpc>
              <a:buFontTx/>
              <a:buNone/>
            </a:pPr>
            <a:r>
              <a:rPr lang="en-US" altLang="zh-TW" sz="1400" dirty="0">
                <a:latin typeface="Courier New" pitchFamily="49" charset="0"/>
              </a:rPr>
              <a:t>Breakpoint 2, main (</a:t>
            </a:r>
            <a:r>
              <a:rPr lang="en-US" altLang="zh-TW" sz="1400" dirty="0" err="1">
                <a:latin typeface="Courier New" pitchFamily="49" charset="0"/>
              </a:rPr>
              <a:t>argc</a:t>
            </a:r>
            <a:r>
              <a:rPr lang="en-US" altLang="zh-TW" sz="1400" dirty="0">
                <a:latin typeface="Courier New" pitchFamily="49" charset="0"/>
              </a:rPr>
              <a:t>=3, </a:t>
            </a:r>
            <a:r>
              <a:rPr lang="en-US" altLang="zh-TW" sz="1400" dirty="0" err="1">
                <a:latin typeface="Courier New" pitchFamily="49" charset="0"/>
              </a:rPr>
              <a:t>argv</a:t>
            </a:r>
            <a:r>
              <a:rPr lang="en-US" altLang="zh-TW" sz="1400" dirty="0">
                <a:latin typeface="Courier New" pitchFamily="49" charset="0"/>
              </a:rPr>
              <a:t>=0xbffe6a24) at hello.c:14</a:t>
            </a:r>
          </a:p>
          <a:p>
            <a:pPr>
              <a:lnSpc>
                <a:spcPct val="80000"/>
              </a:lnSpc>
              <a:buFontTx/>
              <a:buNone/>
            </a:pPr>
            <a:r>
              <a:rPr lang="en-US" altLang="zh-TW" sz="1400" dirty="0">
                <a:latin typeface="Courier New" pitchFamily="49" charset="0"/>
              </a:rPr>
              <a:t>14          </a:t>
            </a:r>
            <a:r>
              <a:rPr lang="en-US" altLang="zh-TW" sz="1400" dirty="0" err="1">
                <a:latin typeface="Courier New" pitchFamily="49" charset="0"/>
              </a:rPr>
              <a:t>printf</a:t>
            </a:r>
            <a:r>
              <a:rPr lang="en-US" altLang="zh-TW" sz="1400" dirty="0">
                <a:latin typeface="Courier New" pitchFamily="49" charset="0"/>
              </a:rPr>
              <a:t>("- main: %s\n", </a:t>
            </a:r>
            <a:r>
              <a:rPr lang="en-US" altLang="zh-TW" sz="1400" dirty="0" err="1">
                <a:latin typeface="Courier New" pitchFamily="49" charset="0"/>
              </a:rPr>
              <a:t>argv</a:t>
            </a:r>
            <a:r>
              <a:rPr lang="en-US" altLang="zh-TW" sz="1400" dirty="0">
                <a:latin typeface="Courier New" pitchFamily="49" charset="0"/>
              </a:rPr>
              <a:t>[</a:t>
            </a:r>
            <a:r>
              <a:rPr lang="en-US" altLang="zh-TW" sz="1400" dirty="0" err="1">
                <a:latin typeface="Courier New" pitchFamily="49" charset="0"/>
              </a:rPr>
              <a:t>i</a:t>
            </a:r>
            <a:r>
              <a:rPr lang="en-US" altLang="zh-TW" sz="1400" dirty="0">
                <a:latin typeface="Courier New" pitchFamily="49" charset="0"/>
              </a:rPr>
              <a:t>]);</a:t>
            </a:r>
          </a:p>
        </p:txBody>
      </p:sp>
      <p:sp>
        <p:nvSpPr>
          <p:cNvPr id="71683" name="AutoShape 3"/>
          <p:cNvSpPr>
            <a:spLocks noChangeArrowheads="1"/>
          </p:cNvSpPr>
          <p:nvPr/>
        </p:nvSpPr>
        <p:spPr bwMode="auto">
          <a:xfrm>
            <a:off x="5472113" y="188913"/>
            <a:ext cx="3059112" cy="360362"/>
          </a:xfrm>
          <a:prstGeom prst="wedgeRectCallout">
            <a:avLst>
              <a:gd name="adj1" fmla="val -71227"/>
              <a:gd name="adj2" fmla="val -13875"/>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000000"/>
                </a:solidFill>
                <a:latin typeface="Lucida Sans Unicode" pitchFamily="34" charset="0"/>
              </a:rPr>
              <a:t>set breakpoint at </a:t>
            </a:r>
            <a:r>
              <a:rPr kumimoji="1" lang="en-US" altLang="zh-TW" sz="2000" smtClean="0">
                <a:solidFill>
                  <a:srgbClr val="FF0000"/>
                </a:solidFill>
                <a:latin typeface="Lucida Sans Unicode" pitchFamily="34" charset="0"/>
              </a:rPr>
              <a:t>main</a:t>
            </a:r>
          </a:p>
        </p:txBody>
      </p:sp>
      <p:sp>
        <p:nvSpPr>
          <p:cNvPr id="71684" name="AutoShape 4"/>
          <p:cNvSpPr>
            <a:spLocks noChangeArrowheads="1"/>
          </p:cNvSpPr>
          <p:nvPr/>
        </p:nvSpPr>
        <p:spPr bwMode="auto">
          <a:xfrm>
            <a:off x="5437188" y="836613"/>
            <a:ext cx="3311525" cy="358775"/>
          </a:xfrm>
          <a:prstGeom prst="wedgeRectCallout">
            <a:avLst>
              <a:gd name="adj1" fmla="val -69944"/>
              <a:gd name="adj2" fmla="val -57523"/>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FF0000"/>
                </a:solidFill>
                <a:latin typeface="Lucida Sans Unicode" pitchFamily="34" charset="0"/>
              </a:rPr>
              <a:t>run</a:t>
            </a:r>
            <a:r>
              <a:rPr kumimoji="1" lang="en-US" altLang="zh-TW" sz="2000" smtClean="0">
                <a:solidFill>
                  <a:srgbClr val="000000"/>
                </a:solidFill>
                <a:latin typeface="Lucida Sans Unicode" pitchFamily="34" charset="0"/>
              </a:rPr>
              <a:t> with @parm 123 abc</a:t>
            </a:r>
            <a:endParaRPr kumimoji="1" lang="en-US" altLang="zh-TW" sz="2000" smtClean="0">
              <a:solidFill>
                <a:srgbClr val="FF0000"/>
              </a:solidFill>
              <a:latin typeface="Lucida Sans Unicode" pitchFamily="34" charset="0"/>
            </a:endParaRPr>
          </a:p>
        </p:txBody>
      </p:sp>
      <p:sp>
        <p:nvSpPr>
          <p:cNvPr id="71685" name="AutoShape 5"/>
          <p:cNvSpPr>
            <a:spLocks noChangeArrowheads="1"/>
          </p:cNvSpPr>
          <p:nvPr/>
        </p:nvSpPr>
        <p:spPr bwMode="auto">
          <a:xfrm>
            <a:off x="5437188" y="1700213"/>
            <a:ext cx="2987675" cy="360362"/>
          </a:xfrm>
          <a:prstGeom prst="wedgeRectCallout">
            <a:avLst>
              <a:gd name="adj1" fmla="val -71199"/>
              <a:gd name="adj2" fmla="val -19602"/>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FF0000"/>
                </a:solidFill>
                <a:latin typeface="Lucida Sans Unicode" pitchFamily="34" charset="0"/>
              </a:rPr>
              <a:t>list </a:t>
            </a:r>
            <a:r>
              <a:rPr kumimoji="1" lang="en-US" altLang="zh-TW" sz="2000" smtClean="0">
                <a:solidFill>
                  <a:srgbClr val="000000"/>
                </a:solidFill>
                <a:latin typeface="Lucida Sans Unicode" pitchFamily="34" charset="0"/>
              </a:rPr>
              <a:t>code</a:t>
            </a:r>
          </a:p>
        </p:txBody>
      </p:sp>
      <p:sp>
        <p:nvSpPr>
          <p:cNvPr id="71686" name="AutoShape 6"/>
          <p:cNvSpPr>
            <a:spLocks noChangeArrowheads="1"/>
          </p:cNvSpPr>
          <p:nvPr/>
        </p:nvSpPr>
        <p:spPr bwMode="auto">
          <a:xfrm>
            <a:off x="5364163" y="3789363"/>
            <a:ext cx="3635375" cy="360362"/>
          </a:xfrm>
          <a:prstGeom prst="wedgeRectCallout">
            <a:avLst>
              <a:gd name="adj1" fmla="val -68120"/>
              <a:gd name="adj2" fmla="val 45593"/>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000000"/>
                </a:solidFill>
                <a:latin typeface="Lucida Sans Unicode" pitchFamily="34" charset="0"/>
              </a:rPr>
              <a:t>set breakpoint at </a:t>
            </a:r>
            <a:r>
              <a:rPr kumimoji="1" lang="en-US" altLang="zh-TW" sz="2000" smtClean="0">
                <a:solidFill>
                  <a:srgbClr val="FF0000"/>
                </a:solidFill>
                <a:latin typeface="Lucida Sans Unicode" pitchFamily="34" charset="0"/>
              </a:rPr>
              <a:t>14th line</a:t>
            </a:r>
          </a:p>
        </p:txBody>
      </p:sp>
      <p:sp>
        <p:nvSpPr>
          <p:cNvPr id="71687" name="AutoShape 7"/>
          <p:cNvSpPr>
            <a:spLocks noChangeArrowheads="1"/>
          </p:cNvSpPr>
          <p:nvPr/>
        </p:nvSpPr>
        <p:spPr bwMode="auto">
          <a:xfrm>
            <a:off x="5329238" y="4724400"/>
            <a:ext cx="3635375" cy="360363"/>
          </a:xfrm>
          <a:prstGeom prst="wedgeRectCallout">
            <a:avLst>
              <a:gd name="adj1" fmla="val -66199"/>
              <a:gd name="adj2" fmla="val -61894"/>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FF0000"/>
                </a:solidFill>
                <a:latin typeface="Lucida Sans Unicode" pitchFamily="34" charset="0"/>
              </a:rPr>
              <a:t>continue</a:t>
            </a:r>
            <a:r>
              <a:rPr kumimoji="1" lang="en-US" altLang="zh-TW" sz="2000" smtClean="0">
                <a:solidFill>
                  <a:srgbClr val="000000"/>
                </a:solidFill>
                <a:latin typeface="Lucida Sans Unicode" pitchFamily="34" charset="0"/>
              </a:rPr>
              <a:t> to breakpoint</a:t>
            </a:r>
            <a:endParaRPr kumimoji="1" lang="en-US" altLang="zh-TW" sz="2000" smtClean="0">
              <a:solidFill>
                <a:srgbClr val="FF0000"/>
              </a:solidFill>
              <a:latin typeface="Lucida Sans Unicode"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457200" y="0"/>
            <a:ext cx="8229600" cy="6858000"/>
          </a:xfrm>
          <a:solidFill>
            <a:schemeClr val="tx1"/>
          </a:solidFill>
        </p:spPr>
        <p:txBody>
          <a:bodyPr/>
          <a:lstStyle/>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next</a:t>
            </a:r>
          </a:p>
          <a:p>
            <a:pPr>
              <a:lnSpc>
                <a:spcPct val="80000"/>
              </a:lnSpc>
              <a:buFontTx/>
              <a:buNone/>
            </a:pPr>
            <a:r>
              <a:rPr lang="en-US" altLang="zh-TW" sz="1400">
                <a:latin typeface="Courier New" pitchFamily="49" charset="0"/>
              </a:rPr>
              <a:t>- main: /root/gdb/hello</a:t>
            </a:r>
          </a:p>
          <a:p>
            <a:pPr>
              <a:lnSpc>
                <a:spcPct val="80000"/>
              </a:lnSpc>
              <a:buFontTx/>
              <a:buNone/>
            </a:pPr>
            <a:r>
              <a:rPr lang="en-US" altLang="zh-TW" sz="1400">
                <a:latin typeface="Courier New" pitchFamily="49" charset="0"/>
              </a:rPr>
              <a:t>15          func(argv[i]);</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step</a:t>
            </a:r>
          </a:p>
          <a:p>
            <a:pPr>
              <a:lnSpc>
                <a:spcPct val="80000"/>
              </a:lnSpc>
              <a:buFontTx/>
              <a:buNone/>
            </a:pPr>
            <a:r>
              <a:rPr lang="en-US" altLang="zh-TW" sz="1400">
                <a:solidFill>
                  <a:srgbClr val="FFFF00"/>
                </a:solidFill>
                <a:latin typeface="Courier New" pitchFamily="49" charset="0"/>
              </a:rPr>
              <a:t>func (pMem=0xbffe797e "/root/gdb/hello") at hello.c:3</a:t>
            </a:r>
          </a:p>
          <a:p>
            <a:pPr>
              <a:lnSpc>
                <a:spcPct val="80000"/>
              </a:lnSpc>
              <a:buFontTx/>
              <a:buNone/>
            </a:pPr>
            <a:r>
              <a:rPr lang="en-US" altLang="zh-TW" sz="1400">
                <a:latin typeface="Courier New" pitchFamily="49" charset="0"/>
              </a:rPr>
              <a:t>3         printf("- func: %x\n\n", pMem);</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backtrace</a:t>
            </a:r>
          </a:p>
          <a:p>
            <a:pPr>
              <a:lnSpc>
                <a:spcPct val="80000"/>
              </a:lnSpc>
              <a:buFontTx/>
              <a:buNone/>
            </a:pPr>
            <a:r>
              <a:rPr lang="en-US" altLang="zh-TW" sz="1400">
                <a:latin typeface="Courier New" pitchFamily="49" charset="0"/>
              </a:rPr>
              <a:t>#0  func (</a:t>
            </a:r>
            <a:r>
              <a:rPr lang="en-US" altLang="zh-TW" sz="1400">
                <a:solidFill>
                  <a:srgbClr val="FFFF00"/>
                </a:solidFill>
                <a:latin typeface="Courier New" pitchFamily="49" charset="0"/>
              </a:rPr>
              <a:t>pMem=0xbffe797e "/root/gdb/hello"</a:t>
            </a:r>
            <a:r>
              <a:rPr lang="en-US" altLang="zh-TW" sz="1400">
                <a:latin typeface="Courier New" pitchFamily="49" charset="0"/>
              </a:rPr>
              <a:t>) at hello.c:3</a:t>
            </a:r>
          </a:p>
          <a:p>
            <a:pPr>
              <a:lnSpc>
                <a:spcPct val="80000"/>
              </a:lnSpc>
              <a:buFontTx/>
              <a:buNone/>
            </a:pPr>
            <a:r>
              <a:rPr lang="en-US" altLang="zh-TW" sz="1400">
                <a:latin typeface="Courier New" pitchFamily="49" charset="0"/>
              </a:rPr>
              <a:t>#1  0x08048418 in main (argc=3, argv=0xbffe6a24) at hello.c:15</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list</a:t>
            </a:r>
          </a:p>
          <a:p>
            <a:pPr>
              <a:lnSpc>
                <a:spcPct val="80000"/>
              </a:lnSpc>
              <a:buFontTx/>
              <a:buNone/>
            </a:pPr>
            <a:r>
              <a:rPr lang="en-US" altLang="zh-TW" sz="1400">
                <a:latin typeface="Courier New" pitchFamily="49" charset="0"/>
              </a:rPr>
              <a:t>1       #include &lt;stdio.h&gt;</a:t>
            </a:r>
          </a:p>
          <a:p>
            <a:pPr>
              <a:lnSpc>
                <a:spcPct val="80000"/>
              </a:lnSpc>
              <a:buFontTx/>
              <a:buNone/>
            </a:pPr>
            <a:r>
              <a:rPr lang="en-US" altLang="zh-TW" sz="1400">
                <a:latin typeface="Courier New" pitchFamily="49" charset="0"/>
              </a:rPr>
              <a:t>2       void func(char *pMem) {</a:t>
            </a:r>
          </a:p>
          <a:p>
            <a:pPr>
              <a:lnSpc>
                <a:spcPct val="80000"/>
              </a:lnSpc>
              <a:buFontTx/>
              <a:buNone/>
            </a:pPr>
            <a:r>
              <a:rPr lang="en-US" altLang="zh-TW" sz="1400">
                <a:solidFill>
                  <a:srgbClr val="FFFF00"/>
                </a:solidFill>
                <a:latin typeface="Courier New" pitchFamily="49" charset="0"/>
              </a:rPr>
              <a:t>3         printf("- func: %x\n\n", pMem);</a:t>
            </a:r>
          </a:p>
          <a:p>
            <a:pPr>
              <a:lnSpc>
                <a:spcPct val="80000"/>
              </a:lnSpc>
              <a:buFontTx/>
              <a:buNone/>
            </a:pPr>
            <a:r>
              <a:rPr lang="en-US" altLang="zh-TW" sz="1400">
                <a:latin typeface="Courier New" pitchFamily="49" charset="0"/>
              </a:rPr>
              <a:t>4       }</a:t>
            </a:r>
          </a:p>
          <a:p>
            <a:pPr>
              <a:lnSpc>
                <a:spcPct val="80000"/>
              </a:lnSpc>
              <a:buFontTx/>
              <a:buNone/>
            </a:pPr>
            <a:r>
              <a:rPr lang="en-US" altLang="zh-TW" sz="1400">
                <a:latin typeface="Courier New" pitchFamily="49" charset="0"/>
              </a:rPr>
              <a:t>5</a:t>
            </a:r>
          </a:p>
          <a:p>
            <a:pPr>
              <a:lnSpc>
                <a:spcPct val="80000"/>
              </a:lnSpc>
              <a:buFontTx/>
              <a:buNone/>
            </a:pPr>
            <a:r>
              <a:rPr lang="en-US" altLang="zh-TW" sz="1400">
                <a:latin typeface="Courier New" pitchFamily="49" charset="0"/>
              </a:rPr>
              <a:t>6       char *szHello = "Hello World";</a:t>
            </a:r>
          </a:p>
          <a:p>
            <a:pPr>
              <a:lnSpc>
                <a:spcPct val="80000"/>
              </a:lnSpc>
              <a:buFontTx/>
              <a:buNone/>
            </a:pPr>
            <a:r>
              <a:rPr lang="en-US" altLang="zh-TW" sz="1400">
                <a:latin typeface="Courier New" pitchFamily="49" charset="0"/>
              </a:rPr>
              <a:t>7       int main(int argc, char *argv[])</a:t>
            </a:r>
          </a:p>
          <a:p>
            <a:pPr>
              <a:lnSpc>
                <a:spcPct val="80000"/>
              </a:lnSpc>
              <a:buFontTx/>
              <a:buNone/>
            </a:pPr>
            <a:r>
              <a:rPr lang="en-US" altLang="zh-TW" sz="1400">
                <a:latin typeface="Courier New" pitchFamily="49" charset="0"/>
              </a:rPr>
              <a:t>8       {</a:t>
            </a:r>
          </a:p>
          <a:p>
            <a:pPr>
              <a:lnSpc>
                <a:spcPct val="80000"/>
              </a:lnSpc>
              <a:buFontTx/>
              <a:buNone/>
            </a:pPr>
            <a:r>
              <a:rPr lang="en-US" altLang="zh-TW" sz="1400">
                <a:latin typeface="Courier New" pitchFamily="49" charset="0"/>
              </a:rPr>
              <a:t>9         printf("\n%s\n\n", szHello);</a:t>
            </a:r>
          </a:p>
          <a:p>
            <a:pPr>
              <a:lnSpc>
                <a:spcPct val="80000"/>
              </a:lnSpc>
              <a:buFontTx/>
              <a:buNone/>
            </a:pPr>
            <a:r>
              <a:rPr lang="en-US" altLang="zh-TW" sz="1400">
                <a:latin typeface="Courier New" pitchFamily="49" charset="0"/>
              </a:rPr>
              <a:t>10</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print pMem</a:t>
            </a:r>
          </a:p>
          <a:p>
            <a:pPr>
              <a:lnSpc>
                <a:spcPct val="80000"/>
              </a:lnSpc>
              <a:buFontTx/>
              <a:buNone/>
            </a:pPr>
            <a:r>
              <a:rPr lang="en-US" altLang="zh-TW" sz="1400">
                <a:solidFill>
                  <a:srgbClr val="FFFF00"/>
                </a:solidFill>
                <a:latin typeface="Courier New" pitchFamily="49" charset="0"/>
              </a:rPr>
              <a:t>$1 = 0xbffe797e "/root/gdb/hello" </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continue</a:t>
            </a:r>
          </a:p>
          <a:p>
            <a:pPr>
              <a:lnSpc>
                <a:spcPct val="80000"/>
              </a:lnSpc>
              <a:buFontTx/>
              <a:buNone/>
            </a:pPr>
            <a:r>
              <a:rPr lang="en-US" altLang="zh-TW" sz="1400">
                <a:latin typeface="Courier New" pitchFamily="49" charset="0"/>
              </a:rPr>
              <a:t>Continuing.</a:t>
            </a:r>
          </a:p>
          <a:p>
            <a:pPr>
              <a:lnSpc>
                <a:spcPct val="80000"/>
              </a:lnSpc>
              <a:buFontTx/>
              <a:buNone/>
            </a:pPr>
            <a:r>
              <a:rPr lang="en-US" altLang="zh-TW" sz="1400">
                <a:solidFill>
                  <a:srgbClr val="FFFF00"/>
                </a:solidFill>
                <a:latin typeface="Courier New" pitchFamily="49" charset="0"/>
              </a:rPr>
              <a:t>- func: 0xbffe797e</a:t>
            </a:r>
          </a:p>
          <a:p>
            <a:pPr>
              <a:lnSpc>
                <a:spcPct val="80000"/>
              </a:lnSpc>
              <a:buFontTx/>
              <a:buNone/>
            </a:pPr>
            <a:endParaRPr lang="en-US" altLang="zh-TW" sz="1400">
              <a:solidFill>
                <a:srgbClr val="FFFF00"/>
              </a:solidFill>
              <a:latin typeface="Courier New" pitchFamily="49" charset="0"/>
            </a:endParaRPr>
          </a:p>
          <a:p>
            <a:pPr>
              <a:lnSpc>
                <a:spcPct val="80000"/>
              </a:lnSpc>
              <a:buFontTx/>
              <a:buNone/>
            </a:pPr>
            <a:r>
              <a:rPr lang="en-US" altLang="zh-TW" sz="1400">
                <a:latin typeface="Courier New" pitchFamily="49" charset="0"/>
              </a:rPr>
              <a:t>argv[1]</a:t>
            </a:r>
          </a:p>
          <a:p>
            <a:pPr>
              <a:lnSpc>
                <a:spcPct val="80000"/>
              </a:lnSpc>
              <a:buFontTx/>
              <a:buNone/>
            </a:pPr>
            <a:endParaRPr lang="en-US" altLang="zh-TW" sz="1400">
              <a:latin typeface="Courier New" pitchFamily="49" charset="0"/>
            </a:endParaRPr>
          </a:p>
          <a:p>
            <a:pPr>
              <a:lnSpc>
                <a:spcPct val="80000"/>
              </a:lnSpc>
              <a:buFontTx/>
              <a:buNone/>
            </a:pPr>
            <a:r>
              <a:rPr lang="en-US" altLang="zh-TW" sz="1400">
                <a:latin typeface="Courier New" pitchFamily="49" charset="0"/>
              </a:rPr>
              <a:t>Breakpoint 2, main (argc=3, argv=0xbffe6a24) at hello.c:14</a:t>
            </a:r>
          </a:p>
          <a:p>
            <a:pPr>
              <a:lnSpc>
                <a:spcPct val="80000"/>
              </a:lnSpc>
              <a:buFontTx/>
              <a:buNone/>
            </a:pPr>
            <a:r>
              <a:rPr lang="en-US" altLang="zh-TW" sz="1400">
                <a:latin typeface="Courier New" pitchFamily="49" charset="0"/>
              </a:rPr>
              <a:t>14          printf("- main: %s\n", argv[i]);</a:t>
            </a:r>
          </a:p>
        </p:txBody>
      </p:sp>
      <p:sp>
        <p:nvSpPr>
          <p:cNvPr id="72707" name="AutoShape 3"/>
          <p:cNvSpPr>
            <a:spLocks noChangeArrowheads="1"/>
          </p:cNvSpPr>
          <p:nvPr/>
        </p:nvSpPr>
        <p:spPr bwMode="auto">
          <a:xfrm>
            <a:off x="5435600" y="44450"/>
            <a:ext cx="3708400" cy="360363"/>
          </a:xfrm>
          <a:prstGeom prst="wedgeRectCallout">
            <a:avLst>
              <a:gd name="adj1" fmla="val -68153"/>
              <a:gd name="adj2" fmla="val 5065"/>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000000"/>
                </a:solidFill>
                <a:latin typeface="Lucida Sans Unicode" pitchFamily="34" charset="0"/>
              </a:rPr>
              <a:t>execute to</a:t>
            </a:r>
            <a:r>
              <a:rPr kumimoji="1" lang="en-US" altLang="zh-TW" sz="2000" smtClean="0">
                <a:solidFill>
                  <a:srgbClr val="FF0000"/>
                </a:solidFill>
                <a:latin typeface="Lucida Sans Unicode" pitchFamily="34" charset="0"/>
              </a:rPr>
              <a:t> next </a:t>
            </a:r>
            <a:r>
              <a:rPr kumimoji="1" lang="en-US" altLang="zh-TW" sz="2000" smtClean="0">
                <a:solidFill>
                  <a:srgbClr val="000000"/>
                </a:solidFill>
                <a:latin typeface="Lucida Sans Unicode" pitchFamily="34" charset="0"/>
              </a:rPr>
              <a:t>statement</a:t>
            </a:r>
            <a:endParaRPr kumimoji="1" lang="en-US" altLang="zh-TW" sz="2000" smtClean="0">
              <a:solidFill>
                <a:srgbClr val="FF0000"/>
              </a:solidFill>
              <a:latin typeface="Lucida Sans Unicode" pitchFamily="34" charset="0"/>
            </a:endParaRPr>
          </a:p>
        </p:txBody>
      </p:sp>
      <p:sp>
        <p:nvSpPr>
          <p:cNvPr id="72708" name="AutoShape 4"/>
          <p:cNvSpPr>
            <a:spLocks noChangeArrowheads="1"/>
          </p:cNvSpPr>
          <p:nvPr/>
        </p:nvSpPr>
        <p:spPr bwMode="auto">
          <a:xfrm>
            <a:off x="5435600" y="549275"/>
            <a:ext cx="3635375" cy="360363"/>
          </a:xfrm>
          <a:prstGeom prst="wedgeRectCallout">
            <a:avLst>
              <a:gd name="adj1" fmla="val -68648"/>
              <a:gd name="adj2" fmla="val -1981"/>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FF0000"/>
                </a:solidFill>
                <a:latin typeface="Lucida Sans Unicode" pitchFamily="34" charset="0"/>
              </a:rPr>
              <a:t>step </a:t>
            </a:r>
            <a:r>
              <a:rPr kumimoji="1" lang="en-US" altLang="zh-TW" sz="2000" smtClean="0">
                <a:solidFill>
                  <a:srgbClr val="000000"/>
                </a:solidFill>
                <a:latin typeface="Lucida Sans Unicode" pitchFamily="34" charset="0"/>
              </a:rPr>
              <a:t>into to next statement</a:t>
            </a:r>
          </a:p>
        </p:txBody>
      </p:sp>
      <p:sp>
        <p:nvSpPr>
          <p:cNvPr id="72709" name="AutoShape 5"/>
          <p:cNvSpPr>
            <a:spLocks noChangeArrowheads="1"/>
          </p:cNvSpPr>
          <p:nvPr/>
        </p:nvSpPr>
        <p:spPr bwMode="auto">
          <a:xfrm>
            <a:off x="5651500" y="1052513"/>
            <a:ext cx="3024188" cy="647700"/>
          </a:xfrm>
          <a:prstGeom prst="wedgeRectCallout">
            <a:avLst>
              <a:gd name="adj1" fmla="val -78134"/>
              <a:gd name="adj2" fmla="val 2449"/>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000000"/>
                </a:solidFill>
                <a:latin typeface="Lucida Sans Unicode" pitchFamily="34" charset="0"/>
              </a:rPr>
              <a:t>p</a:t>
            </a:r>
            <a:r>
              <a:rPr kumimoji="1" lang="en-US" altLang="en-US" sz="2000" smtClean="0">
                <a:solidFill>
                  <a:srgbClr val="000000"/>
                </a:solidFill>
                <a:latin typeface="Lucida Sans Unicode" pitchFamily="34" charset="0"/>
              </a:rPr>
              <a:t>rint </a:t>
            </a:r>
            <a:r>
              <a:rPr kumimoji="1" lang="en-US" altLang="en-US" sz="2000" smtClean="0">
                <a:solidFill>
                  <a:srgbClr val="FF0000"/>
                </a:solidFill>
                <a:latin typeface="Lucida Sans Unicode" pitchFamily="34" charset="0"/>
              </a:rPr>
              <a:t>backtrace</a:t>
            </a:r>
            <a:r>
              <a:rPr kumimoji="1" lang="en-US" altLang="en-US" sz="2000" smtClean="0">
                <a:solidFill>
                  <a:srgbClr val="000000"/>
                </a:solidFill>
                <a:latin typeface="Lucida Sans Unicode" pitchFamily="34" charset="0"/>
              </a:rPr>
              <a:t> of all stack frames</a:t>
            </a:r>
            <a:endParaRPr kumimoji="1" lang="en-US" altLang="zh-TW" sz="2000" smtClean="0">
              <a:solidFill>
                <a:srgbClr val="000000"/>
              </a:solidFill>
              <a:latin typeface="Lucida Sans Unicode" pitchFamily="34" charset="0"/>
            </a:endParaRPr>
          </a:p>
        </p:txBody>
      </p:sp>
      <p:sp>
        <p:nvSpPr>
          <p:cNvPr id="72710" name="AutoShape 6"/>
          <p:cNvSpPr>
            <a:spLocks noChangeArrowheads="1"/>
          </p:cNvSpPr>
          <p:nvPr/>
        </p:nvSpPr>
        <p:spPr bwMode="auto">
          <a:xfrm>
            <a:off x="5400675" y="4149725"/>
            <a:ext cx="3635375" cy="360363"/>
          </a:xfrm>
          <a:prstGeom prst="wedgeRectCallout">
            <a:avLst>
              <a:gd name="adj1" fmla="val -67204"/>
              <a:gd name="adj2" fmla="val 10352"/>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en-US" altLang="zh-TW" sz="2000" smtClean="0">
                <a:solidFill>
                  <a:srgbClr val="FF0000"/>
                </a:solidFill>
                <a:latin typeface="Lucida Sans Unicode" pitchFamily="34" charset="0"/>
              </a:rPr>
              <a:t>print </a:t>
            </a:r>
            <a:r>
              <a:rPr kumimoji="1" lang="en-US" altLang="zh-TW" sz="2000" smtClean="0">
                <a:solidFill>
                  <a:srgbClr val="000000"/>
                </a:solidFill>
                <a:latin typeface="Lucida Sans Unicode" pitchFamily="34" charset="0"/>
              </a:rPr>
              <a:t>the value of pMem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0" y="0"/>
            <a:ext cx="9144000" cy="6858000"/>
          </a:xfrm>
          <a:solidFill>
            <a:schemeClr val="tx1"/>
          </a:solidFill>
        </p:spPr>
        <p:txBody>
          <a:bodyPr/>
          <a:lstStyle/>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next</a:t>
            </a:r>
          </a:p>
          <a:p>
            <a:pPr>
              <a:lnSpc>
                <a:spcPct val="80000"/>
              </a:lnSpc>
              <a:buFontTx/>
              <a:buNone/>
            </a:pPr>
            <a:r>
              <a:rPr lang="en-US" altLang="zh-TW" sz="1400">
                <a:latin typeface="Courier New" pitchFamily="49" charset="0"/>
              </a:rPr>
              <a:t>- main: 123</a:t>
            </a:r>
          </a:p>
          <a:p>
            <a:pPr>
              <a:lnSpc>
                <a:spcPct val="80000"/>
              </a:lnSpc>
              <a:buFontTx/>
              <a:buNone/>
            </a:pPr>
            <a:r>
              <a:rPr lang="en-US" altLang="zh-TW" sz="1400">
                <a:latin typeface="Courier New" pitchFamily="49" charset="0"/>
              </a:rPr>
              <a:t>15          func(argv[i]);</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step</a:t>
            </a:r>
          </a:p>
          <a:p>
            <a:pPr>
              <a:lnSpc>
                <a:spcPct val="80000"/>
              </a:lnSpc>
              <a:buFontTx/>
              <a:buNone/>
            </a:pPr>
            <a:r>
              <a:rPr lang="en-US" altLang="zh-TW" sz="1400">
                <a:latin typeface="Courier New" pitchFamily="49" charset="0"/>
              </a:rPr>
              <a:t>func (pMem=0xbffe798e "123") at hello.c:3</a:t>
            </a:r>
          </a:p>
          <a:p>
            <a:pPr>
              <a:lnSpc>
                <a:spcPct val="80000"/>
              </a:lnSpc>
              <a:buFontTx/>
              <a:buNone/>
            </a:pPr>
            <a:r>
              <a:rPr lang="en-US" altLang="zh-TW" sz="1400">
                <a:latin typeface="Courier New" pitchFamily="49" charset="0"/>
              </a:rPr>
              <a:t>3         printf("- func: %x\n\n", pMem);</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print pMem</a:t>
            </a:r>
          </a:p>
          <a:p>
            <a:pPr>
              <a:lnSpc>
                <a:spcPct val="80000"/>
              </a:lnSpc>
              <a:buFontTx/>
              <a:buNone/>
            </a:pPr>
            <a:r>
              <a:rPr lang="en-US" altLang="zh-TW" sz="1400">
                <a:latin typeface="Courier New" pitchFamily="49" charset="0"/>
              </a:rPr>
              <a:t>$2 = 0xbffe798e "123"</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print *pMem</a:t>
            </a:r>
          </a:p>
          <a:p>
            <a:pPr>
              <a:lnSpc>
                <a:spcPct val="80000"/>
              </a:lnSpc>
              <a:buFontTx/>
              <a:buNone/>
            </a:pPr>
            <a:r>
              <a:rPr lang="en-US" altLang="zh-TW" sz="1400">
                <a:solidFill>
                  <a:srgbClr val="FFFF00"/>
                </a:solidFill>
                <a:latin typeface="Courier New" pitchFamily="49" charset="0"/>
              </a:rPr>
              <a:t>$3 = 49 '1'</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continue</a:t>
            </a:r>
          </a:p>
          <a:p>
            <a:pPr>
              <a:lnSpc>
                <a:spcPct val="80000"/>
              </a:lnSpc>
              <a:buFontTx/>
              <a:buNone/>
            </a:pPr>
            <a:r>
              <a:rPr lang="en-US" altLang="zh-TW" sz="1400">
                <a:latin typeface="Courier New" pitchFamily="49" charset="0"/>
              </a:rPr>
              <a:t>Continuing.</a:t>
            </a:r>
          </a:p>
          <a:p>
            <a:pPr>
              <a:lnSpc>
                <a:spcPct val="80000"/>
              </a:lnSpc>
              <a:buFontTx/>
              <a:buNone/>
            </a:pPr>
            <a:r>
              <a:rPr lang="en-US" altLang="zh-TW" sz="1400">
                <a:latin typeface="Courier New" pitchFamily="49" charset="0"/>
              </a:rPr>
              <a:t>- func: 0xbffe798e</a:t>
            </a:r>
          </a:p>
          <a:p>
            <a:pPr>
              <a:lnSpc>
                <a:spcPct val="80000"/>
              </a:lnSpc>
              <a:buFontTx/>
              <a:buNone/>
            </a:pPr>
            <a:r>
              <a:rPr lang="en-US" altLang="zh-TW" sz="1400">
                <a:latin typeface="Courier New" pitchFamily="49" charset="0"/>
              </a:rPr>
              <a:t>argv[2]</a:t>
            </a:r>
          </a:p>
          <a:p>
            <a:pPr>
              <a:lnSpc>
                <a:spcPct val="80000"/>
              </a:lnSpc>
              <a:buFontTx/>
              <a:buNone/>
            </a:pPr>
            <a:endParaRPr lang="en-US" altLang="zh-TW" sz="1400">
              <a:latin typeface="Courier New" pitchFamily="49" charset="0"/>
            </a:endParaRPr>
          </a:p>
          <a:p>
            <a:pPr>
              <a:lnSpc>
                <a:spcPct val="80000"/>
              </a:lnSpc>
              <a:buFontTx/>
              <a:buNone/>
            </a:pPr>
            <a:r>
              <a:rPr lang="en-US" altLang="zh-TW" sz="1400">
                <a:latin typeface="Courier New" pitchFamily="49" charset="0"/>
              </a:rPr>
              <a:t>Breakpoint 2, main (argc=3, argv=0xbffe6a24) at hello.c:14</a:t>
            </a:r>
          </a:p>
          <a:p>
            <a:pPr>
              <a:lnSpc>
                <a:spcPct val="80000"/>
              </a:lnSpc>
              <a:buFontTx/>
              <a:buNone/>
            </a:pPr>
            <a:r>
              <a:rPr lang="en-US" altLang="zh-TW" sz="1400">
                <a:latin typeface="Courier New" pitchFamily="49" charset="0"/>
              </a:rPr>
              <a:t>14          printf("- main: %s\n", argv[i]);</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next</a:t>
            </a:r>
          </a:p>
          <a:p>
            <a:pPr>
              <a:lnSpc>
                <a:spcPct val="80000"/>
              </a:lnSpc>
              <a:buFontTx/>
              <a:buNone/>
            </a:pPr>
            <a:r>
              <a:rPr lang="en-US" altLang="zh-TW" sz="1400">
                <a:latin typeface="Courier New" pitchFamily="49" charset="0"/>
              </a:rPr>
              <a:t>- main: abc</a:t>
            </a:r>
          </a:p>
          <a:p>
            <a:pPr>
              <a:lnSpc>
                <a:spcPct val="80000"/>
              </a:lnSpc>
              <a:buFontTx/>
              <a:buNone/>
            </a:pPr>
            <a:r>
              <a:rPr lang="en-US" altLang="zh-TW" sz="1400">
                <a:latin typeface="Courier New" pitchFamily="49" charset="0"/>
              </a:rPr>
              <a:t>15          func(argv[i]);</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next</a:t>
            </a:r>
            <a:endParaRPr lang="en-US" altLang="zh-TW" sz="1400">
              <a:latin typeface="Courier New" pitchFamily="49" charset="0"/>
            </a:endParaRPr>
          </a:p>
          <a:p>
            <a:pPr>
              <a:lnSpc>
                <a:spcPct val="80000"/>
              </a:lnSpc>
              <a:buFontTx/>
              <a:buNone/>
            </a:pPr>
            <a:r>
              <a:rPr lang="en-US" altLang="zh-TW" sz="1400">
                <a:latin typeface="Courier New" pitchFamily="49" charset="0"/>
              </a:rPr>
              <a:t>- func: 0xbffe7992</a:t>
            </a:r>
          </a:p>
          <a:p>
            <a:pPr>
              <a:lnSpc>
                <a:spcPct val="80000"/>
              </a:lnSpc>
              <a:buFontTx/>
              <a:buNone/>
            </a:pPr>
            <a:endParaRPr lang="en-US" altLang="zh-TW" sz="1400">
              <a:latin typeface="Courier New" pitchFamily="49" charset="0"/>
            </a:endParaRPr>
          </a:p>
          <a:p>
            <a:pPr>
              <a:lnSpc>
                <a:spcPct val="80000"/>
              </a:lnSpc>
              <a:buFontTx/>
              <a:buNone/>
            </a:pPr>
            <a:r>
              <a:rPr lang="en-US" altLang="zh-TW" sz="1400">
                <a:latin typeface="Courier New" pitchFamily="49" charset="0"/>
              </a:rPr>
              <a:t>12        for (i=0; i&lt;argc; i++) {</a:t>
            </a:r>
          </a:p>
          <a:p>
            <a:pPr>
              <a:lnSpc>
                <a:spcPct val="80000"/>
              </a:lnSpc>
              <a:buFontTx/>
              <a:buNone/>
            </a:pPr>
            <a:r>
              <a:rPr lang="en-US" altLang="zh-TW" sz="1400">
                <a:latin typeface="Courier New" pitchFamily="49" charset="0"/>
              </a:rPr>
              <a:t>(gdb) </a:t>
            </a:r>
            <a:r>
              <a:rPr lang="en-US" altLang="zh-TW" sz="1400">
                <a:solidFill>
                  <a:srgbClr val="FF00FF"/>
                </a:solidFill>
                <a:latin typeface="Courier New" pitchFamily="49" charset="0"/>
              </a:rPr>
              <a:t>continue</a:t>
            </a:r>
          </a:p>
          <a:p>
            <a:pPr>
              <a:lnSpc>
                <a:spcPct val="80000"/>
              </a:lnSpc>
              <a:buFontTx/>
              <a:buNone/>
            </a:pPr>
            <a:r>
              <a:rPr lang="en-US" altLang="zh-TW" sz="1400">
                <a:latin typeface="Courier New" pitchFamily="49" charset="0"/>
              </a:rPr>
              <a:t>Continuing.</a:t>
            </a:r>
          </a:p>
          <a:p>
            <a:pPr>
              <a:lnSpc>
                <a:spcPct val="80000"/>
              </a:lnSpc>
              <a:buFontTx/>
              <a:buNone/>
            </a:pPr>
            <a:endParaRPr lang="en-US" altLang="zh-TW" sz="1400">
              <a:latin typeface="Courier New" pitchFamily="49" charset="0"/>
            </a:endParaRPr>
          </a:p>
          <a:p>
            <a:pPr>
              <a:lnSpc>
                <a:spcPct val="80000"/>
              </a:lnSpc>
              <a:buFontTx/>
              <a:buNone/>
            </a:pPr>
            <a:r>
              <a:rPr lang="en-US" altLang="zh-TW" sz="1400">
                <a:solidFill>
                  <a:srgbClr val="FFFF00"/>
                </a:solidFill>
                <a:latin typeface="Courier New" pitchFamily="49" charset="0"/>
              </a:rPr>
              <a:t>Program exited normally.</a:t>
            </a:r>
          </a:p>
        </p:txBody>
      </p:sp>
      <p:sp>
        <p:nvSpPr>
          <p:cNvPr id="73731" name="AutoShape 3"/>
          <p:cNvSpPr>
            <a:spLocks noChangeArrowheads="1"/>
          </p:cNvSpPr>
          <p:nvPr/>
        </p:nvSpPr>
        <p:spPr bwMode="auto">
          <a:xfrm>
            <a:off x="4499993" y="1844675"/>
            <a:ext cx="4536058" cy="720725"/>
          </a:xfrm>
          <a:prstGeom prst="wedgeRectCallout">
            <a:avLst>
              <a:gd name="adj1" fmla="val -102949"/>
              <a:gd name="adj2" fmla="val -45198"/>
            </a:avLst>
          </a:prstGeom>
          <a:solidFill>
            <a:srgbClr val="99CCFF"/>
          </a:solidFill>
          <a:ln w="9525">
            <a:noFill/>
            <a:miter lim="800000"/>
            <a:headEnd/>
            <a:tailEnd/>
          </a:ln>
          <a:effectLst/>
        </p:spPr>
        <p:txBody>
          <a:bodyPr/>
          <a:lstStyle/>
          <a:p>
            <a:pPr eaLnBrk="1" hangingPunct="1">
              <a:spcBef>
                <a:spcPct val="20000"/>
              </a:spcBef>
              <a:buClr>
                <a:srgbClr val="99CC00"/>
              </a:buClr>
              <a:buSzPct val="60000"/>
              <a:buFont typeface="Wingdings" pitchFamily="2" charset="2"/>
              <a:buNone/>
            </a:pPr>
            <a:r>
              <a:rPr kumimoji="1" lang="vi-VN" altLang="zh-TW" sz="2000" dirty="0" smtClean="0">
                <a:solidFill>
                  <a:srgbClr val="000000"/>
                </a:solidFill>
                <a:latin typeface="Lucida Sans Unicode" pitchFamily="34" charset="0"/>
              </a:rPr>
              <a:t>pMem </a:t>
            </a:r>
            <a:r>
              <a:rPr kumimoji="1" lang="en-US" altLang="zh-TW" sz="2000" dirty="0" smtClean="0">
                <a:solidFill>
                  <a:srgbClr val="000000"/>
                </a:solidFill>
                <a:latin typeface="Lucida Sans Unicode" pitchFamily="34" charset="0"/>
              </a:rPr>
              <a:t>with type of</a:t>
            </a:r>
            <a:r>
              <a:rPr kumimoji="1" lang="vi-VN" altLang="zh-TW" sz="2000" dirty="0" smtClean="0">
                <a:solidFill>
                  <a:srgbClr val="000000"/>
                </a:solidFill>
                <a:latin typeface="Lucida Sans Unicode" pitchFamily="34" charset="0"/>
              </a:rPr>
              <a:t> char *, </a:t>
            </a:r>
            <a:r>
              <a:rPr kumimoji="1" lang="en-US" altLang="zh-TW" sz="2000" dirty="0" smtClean="0">
                <a:solidFill>
                  <a:srgbClr val="000000"/>
                </a:solidFill>
                <a:latin typeface="Lucida Sans Unicode" pitchFamily="34" charset="0"/>
              </a:rPr>
              <a:t>so only print out an</a:t>
            </a:r>
            <a:r>
              <a:rPr kumimoji="1" lang="vi-VN" altLang="zh-TW" sz="2000" dirty="0" smtClean="0">
                <a:solidFill>
                  <a:srgbClr val="000000"/>
                </a:solidFill>
                <a:latin typeface="Lucida Sans Unicode" pitchFamily="34" charset="0"/>
              </a:rPr>
              <a:t> ASCI</a:t>
            </a:r>
            <a:endParaRPr kumimoji="1" lang="zh-TW" altLang="en-US" sz="2000" dirty="0" smtClean="0">
              <a:solidFill>
                <a:srgbClr val="000000"/>
              </a:solidFill>
              <a:latin typeface="Lucida Sans Unicode"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smtClean="0">
                <a:latin typeface="Arial" charset="0"/>
                <a:cs typeface="Arial" charset="0"/>
              </a:rPr>
              <a:t>GDB Breakpoints</a:t>
            </a:r>
          </a:p>
        </p:txBody>
      </p:sp>
      <p:sp>
        <p:nvSpPr>
          <p:cNvPr id="110595" name="Rectangle 2"/>
          <p:cNvSpPr>
            <a:spLocks noGrp="1" noChangeArrowheads="1"/>
          </p:cNvSpPr>
          <p:nvPr>
            <p:ph idx="1"/>
          </p:nvPr>
        </p:nvSpPr>
        <p:spPr/>
        <p:txBody>
          <a:bodyPr/>
          <a:lstStyle/>
          <a:p>
            <a:pPr marL="341313" indent="-341313">
              <a:spcBef>
                <a:spcPts val="45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Useful breakpoint commands:</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b[reak] [&lt;where&gt;]</a:t>
            </a:r>
            <a:r>
              <a:rPr lang="en-US" sz="1800" smtClean="0"/>
              <a:t>	sets breakpoints.  &lt;where&gt; can be</a:t>
            </a:r>
            <a:br>
              <a:rPr lang="en-US" sz="1800" smtClean="0"/>
            </a:br>
            <a:r>
              <a:rPr lang="en-US" sz="1800" smtClean="0"/>
              <a:t>				a number of things, including a hex</a:t>
            </a:r>
            <a:br>
              <a:rPr lang="en-US" sz="1800" smtClean="0"/>
            </a:br>
            <a:r>
              <a:rPr lang="en-US" sz="1800" smtClean="0"/>
              <a:t>				address, a function name, a line</a:t>
            </a:r>
            <a:br>
              <a:rPr lang="en-US" sz="1800" smtClean="0"/>
            </a:br>
            <a:r>
              <a:rPr lang="en-US" sz="1800" smtClean="0"/>
              <a:t>				number, or a relative line offset</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[r]watch &lt;expr&gt;</a:t>
            </a:r>
            <a:r>
              <a:rPr lang="en-US" sz="1800" smtClean="0"/>
              <a:t>		sets a watchpoint, which will break</a:t>
            </a:r>
            <a:br>
              <a:rPr lang="en-US" sz="1800" smtClean="0"/>
            </a:br>
            <a:r>
              <a:rPr lang="en-US" sz="1800" smtClean="0"/>
              <a:t>				when &lt;expr&gt; is written to [or read]</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info break[points]</a:t>
            </a:r>
            <a:r>
              <a:rPr lang="en-US" sz="1800" smtClean="0"/>
              <a:t>	prints out a listing of all breakpoints</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clear [&lt;where&gt;]</a:t>
            </a:r>
            <a:r>
              <a:rPr lang="en-US" sz="1800" smtClean="0"/>
              <a:t>		clears a breakpoint at &lt;where&gt;</a:t>
            </a:r>
          </a:p>
          <a:p>
            <a:pPr marL="341313" indent="-34131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	</a:t>
            </a:r>
            <a:r>
              <a:rPr lang="en-US" sz="1800" smtClean="0">
                <a:solidFill>
                  <a:srgbClr val="3366FF"/>
                </a:solidFill>
              </a:rPr>
              <a:t>d[elete] [&lt;nums&gt;]</a:t>
            </a:r>
            <a:r>
              <a:rPr lang="en-US" sz="1800" smtClean="0"/>
              <a:t>	deletes breakpoints by number</a:t>
            </a:r>
          </a:p>
        </p:txBody>
      </p:sp>
      <p:sp>
        <p:nvSpPr>
          <p:cNvPr id="4" name="Slide Number Placeholder 3"/>
          <p:cNvSpPr>
            <a:spLocks noGrp="1"/>
          </p:cNvSpPr>
          <p:nvPr>
            <p:ph type="sldNum" sz="quarter" idx="10"/>
          </p:nvPr>
        </p:nvSpPr>
        <p:spPr/>
        <p:txBody>
          <a:bodyPr/>
          <a:lstStyle/>
          <a:p>
            <a:pPr>
              <a:defRPr/>
            </a:pPr>
            <a:fld id="{900ECD6F-1269-4158-B0C2-765814E02396}" type="slidenum">
              <a:rPr lang="en-US"/>
              <a:pPr>
                <a:defRPr/>
              </a:pPr>
              <a:t>49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152400"/>
            <a:ext cx="7772400" cy="762000"/>
          </a:xfrm>
        </p:spPr>
        <p:txBody>
          <a:bodyPr/>
          <a:lstStyle/>
          <a:p>
            <a:r>
              <a:rPr lang="en-US" dirty="0" smtClean="0"/>
              <a:t>Working with Files</a:t>
            </a:r>
            <a:br>
              <a:rPr lang="en-US" dirty="0" smtClean="0"/>
            </a:br>
            <a:r>
              <a:rPr lang="en-US" sz="2800" dirty="0" smtClean="0"/>
              <a:t>The Current Directory</a:t>
            </a:r>
          </a:p>
        </p:txBody>
      </p:sp>
      <p:sp>
        <p:nvSpPr>
          <p:cNvPr id="15363" name="Rectangle 3"/>
          <p:cNvSpPr>
            <a:spLocks noGrp="1" noChangeArrowheads="1"/>
          </p:cNvSpPr>
          <p:nvPr>
            <p:ph type="body" sz="half" idx="1"/>
          </p:nvPr>
        </p:nvSpPr>
        <p:spPr>
          <a:xfrm>
            <a:off x="228600" y="1371600"/>
            <a:ext cx="4013200" cy="4171950"/>
          </a:xfrm>
        </p:spPr>
        <p:txBody>
          <a:bodyPr/>
          <a:lstStyle/>
          <a:p>
            <a:pPr marL="0" indent="0">
              <a:lnSpc>
                <a:spcPct val="90000"/>
              </a:lnSpc>
              <a:buFont typeface="Times New Roman" pitchFamily="18" charset="0"/>
              <a:buNone/>
            </a:pPr>
            <a:r>
              <a:rPr lang="en-US" sz="2800" smtClean="0"/>
              <a:t>One directory is designated the </a:t>
            </a:r>
            <a:r>
              <a:rPr lang="en-US" sz="2800" i="1" smtClean="0"/>
              <a:t>current working directory</a:t>
            </a:r>
          </a:p>
          <a:p>
            <a:pPr marL="457200" lvl="1" indent="0">
              <a:lnSpc>
                <a:spcPct val="90000"/>
              </a:lnSpc>
              <a:buFont typeface="Times New Roman" pitchFamily="18" charset="0"/>
              <a:buNone/>
            </a:pPr>
            <a:r>
              <a:rPr lang="en-US" sz="2400" smtClean="0"/>
              <a:t>if you omit the leading </a:t>
            </a:r>
            <a:r>
              <a:rPr lang="en-US" sz="2400" smtClean="0">
                <a:latin typeface="Courier New" pitchFamily="49" charset="0"/>
              </a:rPr>
              <a:t>/</a:t>
            </a:r>
            <a:r>
              <a:rPr lang="en-US" sz="2400" smtClean="0"/>
              <a:t> then path name is relative to the current working directory</a:t>
            </a:r>
          </a:p>
          <a:p>
            <a:pPr marL="457200" lvl="1" indent="0">
              <a:lnSpc>
                <a:spcPct val="90000"/>
              </a:lnSpc>
              <a:buFont typeface="Times New Roman" pitchFamily="18" charset="0"/>
              <a:buNone/>
            </a:pPr>
            <a:r>
              <a:rPr lang="en-US" sz="2400" smtClean="0"/>
              <a:t>Use </a:t>
            </a:r>
            <a:r>
              <a:rPr lang="en-US" sz="2400" smtClean="0">
                <a:latin typeface="Courier New" pitchFamily="49" charset="0"/>
                <a:hlinkClick r:id="rId3"/>
              </a:rPr>
              <a:t>pwd</a:t>
            </a:r>
            <a:r>
              <a:rPr lang="en-US" sz="2400" smtClean="0"/>
              <a:t> to find out where you are</a:t>
            </a:r>
          </a:p>
        </p:txBody>
      </p:sp>
      <p:sp>
        <p:nvSpPr>
          <p:cNvPr id="15364" name="Line 42"/>
          <p:cNvSpPr>
            <a:spLocks noChangeShapeType="1"/>
          </p:cNvSpPr>
          <p:nvPr/>
        </p:nvSpPr>
        <p:spPr bwMode="auto">
          <a:xfrm flipH="1">
            <a:off x="4789488" y="2679700"/>
            <a:ext cx="557212" cy="382588"/>
          </a:xfrm>
          <a:prstGeom prst="line">
            <a:avLst/>
          </a:prstGeom>
          <a:noFill/>
          <a:ln w="9525">
            <a:solidFill>
              <a:schemeClr val="tx1"/>
            </a:solidFill>
            <a:round/>
            <a:headEnd/>
            <a:tailEnd/>
          </a:ln>
        </p:spPr>
        <p:txBody>
          <a:bodyPr wrap="none" anchor="ctr"/>
          <a:lstStyle/>
          <a:p>
            <a:endParaRPr lang="en-US"/>
          </a:p>
        </p:txBody>
      </p:sp>
      <p:sp>
        <p:nvSpPr>
          <p:cNvPr id="15365" name="Line 43"/>
          <p:cNvSpPr>
            <a:spLocks noChangeShapeType="1"/>
          </p:cNvSpPr>
          <p:nvPr/>
        </p:nvSpPr>
        <p:spPr bwMode="auto">
          <a:xfrm>
            <a:off x="5357813" y="2667000"/>
            <a:ext cx="619125" cy="384175"/>
          </a:xfrm>
          <a:prstGeom prst="line">
            <a:avLst/>
          </a:prstGeom>
          <a:noFill/>
          <a:ln w="9525">
            <a:solidFill>
              <a:schemeClr val="tx1"/>
            </a:solidFill>
            <a:round/>
            <a:headEnd/>
            <a:tailEnd/>
          </a:ln>
        </p:spPr>
        <p:txBody>
          <a:bodyPr wrap="none" anchor="ctr"/>
          <a:lstStyle/>
          <a:p>
            <a:endParaRPr lang="en-US"/>
          </a:p>
        </p:txBody>
      </p:sp>
      <p:grpSp>
        <p:nvGrpSpPr>
          <p:cNvPr id="2" name="Group 59"/>
          <p:cNvGrpSpPr>
            <a:grpSpLocks/>
          </p:cNvGrpSpPr>
          <p:nvPr/>
        </p:nvGrpSpPr>
        <p:grpSpPr bwMode="auto">
          <a:xfrm>
            <a:off x="2351088" y="1219200"/>
            <a:ext cx="6426200" cy="4419600"/>
            <a:chOff x="1481" y="1012"/>
            <a:chExt cx="4048" cy="2784"/>
          </a:xfrm>
        </p:grpSpPr>
        <p:sp>
          <p:nvSpPr>
            <p:cNvPr id="15373" name="Rectangle 7"/>
            <p:cNvSpPr>
              <a:spLocks noChangeArrowheads="1"/>
            </p:cNvSpPr>
            <p:nvPr/>
          </p:nvSpPr>
          <p:spPr bwMode="auto">
            <a:xfrm>
              <a:off x="4089" y="1012"/>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4" name="Rectangle 8"/>
            <p:cNvSpPr>
              <a:spLocks noChangeArrowheads="1"/>
            </p:cNvSpPr>
            <p:nvPr/>
          </p:nvSpPr>
          <p:spPr bwMode="auto">
            <a:xfrm>
              <a:off x="3081" y="1636"/>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5" name="Rectangle 9"/>
            <p:cNvSpPr>
              <a:spLocks noChangeArrowheads="1"/>
            </p:cNvSpPr>
            <p:nvPr/>
          </p:nvSpPr>
          <p:spPr bwMode="auto">
            <a:xfrm>
              <a:off x="4089" y="1636"/>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6" name="Rectangle 10"/>
            <p:cNvSpPr>
              <a:spLocks noChangeArrowheads="1"/>
            </p:cNvSpPr>
            <p:nvPr/>
          </p:nvSpPr>
          <p:spPr bwMode="auto">
            <a:xfrm>
              <a:off x="4953" y="1636"/>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7" name="Rectangle 11"/>
            <p:cNvSpPr>
              <a:spLocks noChangeArrowheads="1"/>
            </p:cNvSpPr>
            <p:nvPr/>
          </p:nvSpPr>
          <p:spPr bwMode="auto">
            <a:xfrm>
              <a:off x="2745" y="216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8" name="Rectangle 12"/>
            <p:cNvSpPr>
              <a:spLocks noChangeArrowheads="1"/>
            </p:cNvSpPr>
            <p:nvPr/>
          </p:nvSpPr>
          <p:spPr bwMode="auto">
            <a:xfrm>
              <a:off x="3465" y="216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9" name="Rectangle 13"/>
            <p:cNvSpPr>
              <a:spLocks noChangeArrowheads="1"/>
            </p:cNvSpPr>
            <p:nvPr/>
          </p:nvSpPr>
          <p:spPr bwMode="auto">
            <a:xfrm>
              <a:off x="2985" y="288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0" name="Rectangle 14"/>
            <p:cNvSpPr>
              <a:spLocks noChangeArrowheads="1"/>
            </p:cNvSpPr>
            <p:nvPr/>
          </p:nvSpPr>
          <p:spPr bwMode="auto">
            <a:xfrm>
              <a:off x="3993" y="288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1" name="Rectangle 15"/>
            <p:cNvSpPr>
              <a:spLocks noChangeArrowheads="1"/>
            </p:cNvSpPr>
            <p:nvPr/>
          </p:nvSpPr>
          <p:spPr bwMode="auto">
            <a:xfrm>
              <a:off x="4857" y="2884"/>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2" name="Rectangle 16"/>
            <p:cNvSpPr>
              <a:spLocks noChangeArrowheads="1"/>
            </p:cNvSpPr>
            <p:nvPr/>
          </p:nvSpPr>
          <p:spPr bwMode="auto">
            <a:xfrm>
              <a:off x="2601" y="3508"/>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3" name="Rectangle 17"/>
            <p:cNvSpPr>
              <a:spLocks noChangeArrowheads="1"/>
            </p:cNvSpPr>
            <p:nvPr/>
          </p:nvSpPr>
          <p:spPr bwMode="auto">
            <a:xfrm>
              <a:off x="3321" y="3508"/>
              <a:ext cx="57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4" name="Line 18"/>
            <p:cNvSpPr>
              <a:spLocks noChangeShapeType="1"/>
            </p:cNvSpPr>
            <p:nvPr/>
          </p:nvSpPr>
          <p:spPr bwMode="auto">
            <a:xfrm>
              <a:off x="4377" y="1300"/>
              <a:ext cx="0" cy="336"/>
            </a:xfrm>
            <a:prstGeom prst="line">
              <a:avLst/>
            </a:prstGeom>
            <a:noFill/>
            <a:ln w="9525">
              <a:solidFill>
                <a:schemeClr val="tx1"/>
              </a:solidFill>
              <a:round/>
              <a:headEnd/>
              <a:tailEnd/>
            </a:ln>
          </p:spPr>
          <p:txBody>
            <a:bodyPr wrap="none" anchor="ctr"/>
            <a:lstStyle/>
            <a:p>
              <a:endParaRPr lang="en-US"/>
            </a:p>
          </p:txBody>
        </p:sp>
        <p:sp>
          <p:nvSpPr>
            <p:cNvPr id="15385" name="Line 19"/>
            <p:cNvSpPr>
              <a:spLocks noChangeShapeType="1"/>
            </p:cNvSpPr>
            <p:nvPr/>
          </p:nvSpPr>
          <p:spPr bwMode="auto">
            <a:xfrm flipV="1">
              <a:off x="3321" y="1300"/>
              <a:ext cx="1056" cy="336"/>
            </a:xfrm>
            <a:prstGeom prst="line">
              <a:avLst/>
            </a:prstGeom>
            <a:noFill/>
            <a:ln w="9525">
              <a:solidFill>
                <a:schemeClr val="tx1"/>
              </a:solidFill>
              <a:round/>
              <a:headEnd/>
              <a:tailEnd/>
            </a:ln>
          </p:spPr>
          <p:txBody>
            <a:bodyPr wrap="none" anchor="ctr"/>
            <a:lstStyle/>
            <a:p>
              <a:endParaRPr lang="en-US"/>
            </a:p>
          </p:txBody>
        </p:sp>
        <p:sp>
          <p:nvSpPr>
            <p:cNvPr id="15386" name="Line 20"/>
            <p:cNvSpPr>
              <a:spLocks noChangeShapeType="1"/>
            </p:cNvSpPr>
            <p:nvPr/>
          </p:nvSpPr>
          <p:spPr bwMode="auto">
            <a:xfrm>
              <a:off x="4377" y="1300"/>
              <a:ext cx="864" cy="336"/>
            </a:xfrm>
            <a:prstGeom prst="line">
              <a:avLst/>
            </a:prstGeom>
            <a:noFill/>
            <a:ln w="9525">
              <a:solidFill>
                <a:schemeClr val="tx1"/>
              </a:solidFill>
              <a:round/>
              <a:headEnd/>
              <a:tailEnd/>
            </a:ln>
          </p:spPr>
          <p:txBody>
            <a:bodyPr wrap="none" anchor="ctr"/>
            <a:lstStyle/>
            <a:p>
              <a:endParaRPr lang="en-US"/>
            </a:p>
          </p:txBody>
        </p:sp>
        <p:sp>
          <p:nvSpPr>
            <p:cNvPr id="15387" name="Line 21"/>
            <p:cNvSpPr>
              <a:spLocks noChangeShapeType="1"/>
            </p:cNvSpPr>
            <p:nvPr/>
          </p:nvSpPr>
          <p:spPr bwMode="auto">
            <a:xfrm>
              <a:off x="4377" y="1924"/>
              <a:ext cx="0" cy="768"/>
            </a:xfrm>
            <a:prstGeom prst="line">
              <a:avLst/>
            </a:prstGeom>
            <a:noFill/>
            <a:ln w="9525">
              <a:solidFill>
                <a:schemeClr val="tx1"/>
              </a:solidFill>
              <a:round/>
              <a:headEnd/>
              <a:tailEnd/>
            </a:ln>
          </p:spPr>
          <p:txBody>
            <a:bodyPr wrap="none" anchor="ctr"/>
            <a:lstStyle/>
            <a:p>
              <a:endParaRPr lang="en-US"/>
            </a:p>
          </p:txBody>
        </p:sp>
        <p:sp>
          <p:nvSpPr>
            <p:cNvPr id="15388" name="Freeform 22"/>
            <p:cNvSpPr>
              <a:spLocks/>
            </p:cNvSpPr>
            <p:nvPr/>
          </p:nvSpPr>
          <p:spPr bwMode="auto">
            <a:xfrm>
              <a:off x="3273" y="2692"/>
              <a:ext cx="1104" cy="192"/>
            </a:xfrm>
            <a:custGeom>
              <a:avLst/>
              <a:gdLst>
                <a:gd name="T0" fmla="*/ 0 w 1104"/>
                <a:gd name="T1" fmla="*/ 192 h 192"/>
                <a:gd name="T2" fmla="*/ 1 w 1104"/>
                <a:gd name="T3" fmla="*/ 3 h 192"/>
                <a:gd name="T4" fmla="*/ 1104 w 1104"/>
                <a:gd name="T5" fmla="*/ 0 h 192"/>
                <a:gd name="T6" fmla="*/ 0 60000 65536"/>
                <a:gd name="T7" fmla="*/ 0 60000 65536"/>
                <a:gd name="T8" fmla="*/ 0 60000 65536"/>
                <a:gd name="T9" fmla="*/ 0 w 1104"/>
                <a:gd name="T10" fmla="*/ 0 h 192"/>
                <a:gd name="T11" fmla="*/ 1104 w 1104"/>
                <a:gd name="T12" fmla="*/ 192 h 192"/>
              </a:gdLst>
              <a:ahLst/>
              <a:cxnLst>
                <a:cxn ang="T6">
                  <a:pos x="T0" y="T1"/>
                </a:cxn>
                <a:cxn ang="T7">
                  <a:pos x="T2" y="T3"/>
                </a:cxn>
                <a:cxn ang="T8">
                  <a:pos x="T4" y="T5"/>
                </a:cxn>
              </a:cxnLst>
              <a:rect l="T9" t="T10" r="T11" b="T12"/>
              <a:pathLst>
                <a:path w="1104" h="192">
                  <a:moveTo>
                    <a:pt x="0" y="192"/>
                  </a:moveTo>
                  <a:lnTo>
                    <a:pt x="1" y="3"/>
                  </a:lnTo>
                  <a:lnTo>
                    <a:pt x="1104" y="0"/>
                  </a:lnTo>
                </a:path>
              </a:pathLst>
            </a:custGeom>
            <a:noFill/>
            <a:ln w="9525">
              <a:solidFill>
                <a:schemeClr val="tx1"/>
              </a:solidFill>
              <a:round/>
              <a:headEnd/>
              <a:tailEnd/>
            </a:ln>
          </p:spPr>
          <p:txBody>
            <a:bodyPr wrap="none" anchor="ctr"/>
            <a:lstStyle/>
            <a:p>
              <a:endParaRPr lang="en-US"/>
            </a:p>
          </p:txBody>
        </p:sp>
        <p:sp>
          <p:nvSpPr>
            <p:cNvPr id="15389" name="Freeform 23"/>
            <p:cNvSpPr>
              <a:spLocks/>
            </p:cNvSpPr>
            <p:nvPr/>
          </p:nvSpPr>
          <p:spPr bwMode="auto">
            <a:xfrm>
              <a:off x="4377" y="2692"/>
              <a:ext cx="768" cy="192"/>
            </a:xfrm>
            <a:custGeom>
              <a:avLst/>
              <a:gdLst>
                <a:gd name="T0" fmla="*/ 0 w 768"/>
                <a:gd name="T1" fmla="*/ 0 h 192"/>
                <a:gd name="T2" fmla="*/ 767 w 768"/>
                <a:gd name="T3" fmla="*/ 3 h 192"/>
                <a:gd name="T4" fmla="*/ 768 w 768"/>
                <a:gd name="T5" fmla="*/ 192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7" y="3"/>
                  </a:lnTo>
                  <a:lnTo>
                    <a:pt x="768" y="192"/>
                  </a:lnTo>
                </a:path>
              </a:pathLst>
            </a:custGeom>
            <a:noFill/>
            <a:ln w="9525">
              <a:solidFill>
                <a:schemeClr val="tx1"/>
              </a:solidFill>
              <a:round/>
              <a:headEnd/>
              <a:tailEnd/>
            </a:ln>
          </p:spPr>
          <p:txBody>
            <a:bodyPr wrap="none" anchor="ctr"/>
            <a:lstStyle/>
            <a:p>
              <a:endParaRPr lang="en-US"/>
            </a:p>
          </p:txBody>
        </p:sp>
        <p:sp>
          <p:nvSpPr>
            <p:cNvPr id="15390" name="Line 24"/>
            <p:cNvSpPr>
              <a:spLocks noChangeShapeType="1"/>
            </p:cNvSpPr>
            <p:nvPr/>
          </p:nvSpPr>
          <p:spPr bwMode="auto">
            <a:xfrm flipH="1">
              <a:off x="2889" y="3172"/>
              <a:ext cx="384" cy="336"/>
            </a:xfrm>
            <a:prstGeom prst="line">
              <a:avLst/>
            </a:prstGeom>
            <a:noFill/>
            <a:ln w="9525">
              <a:solidFill>
                <a:schemeClr val="tx1"/>
              </a:solidFill>
              <a:round/>
              <a:headEnd/>
              <a:tailEnd/>
            </a:ln>
          </p:spPr>
          <p:txBody>
            <a:bodyPr wrap="none" anchor="ctr"/>
            <a:lstStyle/>
            <a:p>
              <a:endParaRPr lang="en-US"/>
            </a:p>
          </p:txBody>
        </p:sp>
        <p:sp>
          <p:nvSpPr>
            <p:cNvPr id="15391" name="Line 25"/>
            <p:cNvSpPr>
              <a:spLocks noChangeShapeType="1"/>
            </p:cNvSpPr>
            <p:nvPr/>
          </p:nvSpPr>
          <p:spPr bwMode="auto">
            <a:xfrm>
              <a:off x="3273" y="3172"/>
              <a:ext cx="336" cy="336"/>
            </a:xfrm>
            <a:prstGeom prst="line">
              <a:avLst/>
            </a:prstGeom>
            <a:noFill/>
            <a:ln w="9525">
              <a:solidFill>
                <a:schemeClr val="tx1"/>
              </a:solidFill>
              <a:round/>
              <a:headEnd/>
              <a:tailEnd/>
            </a:ln>
          </p:spPr>
          <p:txBody>
            <a:bodyPr wrap="none" anchor="ctr"/>
            <a:lstStyle/>
            <a:p>
              <a:endParaRPr lang="en-US"/>
            </a:p>
          </p:txBody>
        </p:sp>
        <p:sp>
          <p:nvSpPr>
            <p:cNvPr id="15392" name="Line 26"/>
            <p:cNvSpPr>
              <a:spLocks noChangeShapeType="1"/>
            </p:cNvSpPr>
            <p:nvPr/>
          </p:nvSpPr>
          <p:spPr bwMode="auto">
            <a:xfrm flipV="1">
              <a:off x="4281" y="2692"/>
              <a:ext cx="0" cy="192"/>
            </a:xfrm>
            <a:prstGeom prst="line">
              <a:avLst/>
            </a:prstGeom>
            <a:noFill/>
            <a:ln w="9525">
              <a:solidFill>
                <a:schemeClr val="tx1"/>
              </a:solidFill>
              <a:round/>
              <a:headEnd/>
              <a:tailEnd/>
            </a:ln>
          </p:spPr>
          <p:txBody>
            <a:bodyPr wrap="none" anchor="ctr"/>
            <a:lstStyle/>
            <a:p>
              <a:endParaRPr lang="en-US"/>
            </a:p>
          </p:txBody>
        </p:sp>
        <p:sp>
          <p:nvSpPr>
            <p:cNvPr id="15393" name="WordArt 27"/>
            <p:cNvSpPr>
              <a:spLocks noChangeArrowheads="1" noChangeShapeType="1" noTextEdit="1"/>
            </p:cNvSpPr>
            <p:nvPr/>
          </p:nvSpPr>
          <p:spPr bwMode="auto">
            <a:xfrm>
              <a:off x="4377" y="1060"/>
              <a:ext cx="60"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a:t>
              </a:r>
            </a:p>
          </p:txBody>
        </p:sp>
        <p:sp>
          <p:nvSpPr>
            <p:cNvPr id="15394" name="WordArt 28"/>
            <p:cNvSpPr>
              <a:spLocks noChangeArrowheads="1" noChangeShapeType="1" noTextEdit="1"/>
            </p:cNvSpPr>
            <p:nvPr/>
          </p:nvSpPr>
          <p:spPr bwMode="auto">
            <a:xfrm>
              <a:off x="3225" y="1684"/>
              <a:ext cx="306"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etc</a:t>
              </a:r>
            </a:p>
          </p:txBody>
        </p:sp>
        <p:sp>
          <p:nvSpPr>
            <p:cNvPr id="15395" name="WordArt 29"/>
            <p:cNvSpPr>
              <a:spLocks noChangeArrowheads="1" noChangeShapeType="1" noTextEdit="1"/>
            </p:cNvSpPr>
            <p:nvPr/>
          </p:nvSpPr>
          <p:spPr bwMode="auto">
            <a:xfrm>
              <a:off x="4137" y="1684"/>
              <a:ext cx="516"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home</a:t>
              </a:r>
            </a:p>
          </p:txBody>
        </p:sp>
        <p:sp>
          <p:nvSpPr>
            <p:cNvPr id="15396" name="WordArt 30"/>
            <p:cNvSpPr>
              <a:spLocks noChangeArrowheads="1" noChangeShapeType="1" noTextEdit="1"/>
            </p:cNvSpPr>
            <p:nvPr/>
          </p:nvSpPr>
          <p:spPr bwMode="auto">
            <a:xfrm>
              <a:off x="5097" y="1684"/>
              <a:ext cx="312" cy="228"/>
            </a:xfrm>
            <a:prstGeom prst="rect">
              <a:avLst/>
            </a:prstGeom>
          </p:spPr>
          <p:txBody>
            <a:bodyPr wrap="none" fromWordArt="1">
              <a:prstTxWarp prst="textPlain">
                <a:avLst>
                  <a:gd name="adj" fmla="val 50000"/>
                </a:avLst>
              </a:prstTxWarp>
            </a:bodyPr>
            <a:lstStyle/>
            <a:p>
              <a:r>
                <a:rPr lang="en-US" sz="2000" b="1" kern="10">
                  <a:ln w="9525">
                    <a:solidFill>
                      <a:srgbClr val="000000"/>
                    </a:solidFill>
                    <a:round/>
                    <a:headEnd/>
                    <a:tailEnd/>
                  </a:ln>
                  <a:solidFill>
                    <a:srgbClr val="FFFFFF"/>
                  </a:solidFill>
                  <a:latin typeface="Arial Black"/>
                </a:rPr>
                <a:t>usr</a:t>
              </a:r>
            </a:p>
          </p:txBody>
        </p:sp>
        <p:sp>
          <p:nvSpPr>
            <p:cNvPr id="15397" name="WordArt 31"/>
            <p:cNvSpPr>
              <a:spLocks noChangeArrowheads="1" noChangeShapeType="1" noTextEdit="1"/>
            </p:cNvSpPr>
            <p:nvPr/>
          </p:nvSpPr>
          <p:spPr bwMode="auto">
            <a:xfrm>
              <a:off x="2793" y="2212"/>
              <a:ext cx="486" cy="162"/>
            </a:xfrm>
            <a:prstGeom prst="rect">
              <a:avLst/>
            </a:prstGeom>
          </p:spPr>
          <p:txBody>
            <a:bodyPr wrap="none" fromWordArt="1">
              <a:prstTxWarp prst="textPlain">
                <a:avLst>
                  <a:gd name="adj" fmla="val 50000"/>
                </a:avLst>
              </a:prstTxWarp>
            </a:bodyPr>
            <a:lstStyle/>
            <a:p>
              <a:r>
                <a:rPr lang="en-US" sz="1400" b="1" kern="10">
                  <a:ln w="9525">
                    <a:solidFill>
                      <a:srgbClr val="000000"/>
                    </a:solidFill>
                    <a:round/>
                    <a:headEnd/>
                    <a:tailEnd/>
                  </a:ln>
                  <a:solidFill>
                    <a:srgbClr val="FFFFFF"/>
                  </a:solidFill>
                  <a:latin typeface="Arial Black"/>
                </a:rPr>
                <a:t>passwd</a:t>
              </a:r>
            </a:p>
          </p:txBody>
        </p:sp>
        <p:sp>
          <p:nvSpPr>
            <p:cNvPr id="15398" name="WordArt 32"/>
            <p:cNvSpPr>
              <a:spLocks noChangeArrowheads="1" noChangeShapeType="1" noTextEdit="1"/>
            </p:cNvSpPr>
            <p:nvPr/>
          </p:nvSpPr>
          <p:spPr bwMode="auto">
            <a:xfrm>
              <a:off x="3561" y="2212"/>
              <a:ext cx="396" cy="162"/>
            </a:xfrm>
            <a:prstGeom prst="rect">
              <a:avLst/>
            </a:prstGeom>
          </p:spPr>
          <p:txBody>
            <a:bodyPr wrap="none" fromWordArt="1">
              <a:prstTxWarp prst="textPlain">
                <a:avLst>
                  <a:gd name="adj" fmla="val 50000"/>
                </a:avLst>
              </a:prstTxWarp>
            </a:bodyPr>
            <a:lstStyle/>
            <a:p>
              <a:r>
                <a:rPr lang="en-US" sz="1400" b="1" kern="10">
                  <a:ln w="9525">
                    <a:solidFill>
                      <a:srgbClr val="000000"/>
                    </a:solidFill>
                    <a:round/>
                    <a:headEnd/>
                    <a:tailEnd/>
                  </a:ln>
                  <a:solidFill>
                    <a:srgbClr val="FFFFFF"/>
                  </a:solidFill>
                  <a:latin typeface="Arial Black"/>
                </a:rPr>
                <a:t>inittab</a:t>
              </a:r>
            </a:p>
          </p:txBody>
        </p:sp>
        <p:sp>
          <p:nvSpPr>
            <p:cNvPr id="15399" name="WordArt 33"/>
            <p:cNvSpPr>
              <a:spLocks noChangeArrowheads="1" noChangeShapeType="1" noTextEdit="1"/>
            </p:cNvSpPr>
            <p:nvPr/>
          </p:nvSpPr>
          <p:spPr bwMode="auto">
            <a:xfrm>
              <a:off x="3087" y="2944"/>
              <a:ext cx="378"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neale</a:t>
              </a:r>
            </a:p>
          </p:txBody>
        </p:sp>
        <p:sp>
          <p:nvSpPr>
            <p:cNvPr id="15400" name="WordArt 34"/>
            <p:cNvSpPr>
              <a:spLocks noChangeArrowheads="1" noChangeShapeType="1" noTextEdit="1"/>
            </p:cNvSpPr>
            <p:nvPr/>
          </p:nvSpPr>
          <p:spPr bwMode="auto">
            <a:xfrm>
              <a:off x="4041" y="2944"/>
              <a:ext cx="450"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scully</a:t>
              </a:r>
            </a:p>
          </p:txBody>
        </p:sp>
        <p:sp>
          <p:nvSpPr>
            <p:cNvPr id="15401" name="WordArt 35"/>
            <p:cNvSpPr>
              <a:spLocks noChangeArrowheads="1" noChangeShapeType="1" noTextEdit="1"/>
            </p:cNvSpPr>
            <p:nvPr/>
          </p:nvSpPr>
          <p:spPr bwMode="auto">
            <a:xfrm>
              <a:off x="4953" y="2944"/>
              <a:ext cx="432"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marty</a:t>
              </a:r>
            </a:p>
          </p:txBody>
        </p:sp>
        <p:sp>
          <p:nvSpPr>
            <p:cNvPr id="15402" name="WordArt 36"/>
            <p:cNvSpPr>
              <a:spLocks noChangeArrowheads="1" noChangeShapeType="1" noTextEdit="1"/>
            </p:cNvSpPr>
            <p:nvPr/>
          </p:nvSpPr>
          <p:spPr bwMode="auto">
            <a:xfrm>
              <a:off x="2840" y="3568"/>
              <a:ext cx="96"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a</a:t>
              </a:r>
            </a:p>
          </p:txBody>
        </p:sp>
        <p:sp>
          <p:nvSpPr>
            <p:cNvPr id="15403" name="WordArt 37"/>
            <p:cNvSpPr>
              <a:spLocks noChangeArrowheads="1" noChangeShapeType="1" noTextEdit="1"/>
            </p:cNvSpPr>
            <p:nvPr/>
          </p:nvSpPr>
          <p:spPr bwMode="auto">
            <a:xfrm>
              <a:off x="3468" y="3552"/>
              <a:ext cx="283" cy="18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doc</a:t>
              </a:r>
            </a:p>
          </p:txBody>
        </p:sp>
        <p:sp>
          <p:nvSpPr>
            <p:cNvPr id="15404" name="Text Box 38"/>
            <p:cNvSpPr txBox="1">
              <a:spLocks noChangeArrowheads="1"/>
            </p:cNvSpPr>
            <p:nvPr/>
          </p:nvSpPr>
          <p:spPr bwMode="auto">
            <a:xfrm>
              <a:off x="1481" y="3435"/>
              <a:ext cx="863" cy="326"/>
            </a:xfrm>
            <a:prstGeom prst="rect">
              <a:avLst/>
            </a:prstGeom>
            <a:noFill/>
            <a:ln w="9525">
              <a:noFill/>
              <a:miter lim="800000"/>
              <a:headEnd/>
              <a:tailEnd/>
            </a:ln>
          </p:spPr>
          <p:txBody>
            <a:bodyPr>
              <a:spAutoFit/>
            </a:bodyPr>
            <a:lstStyle/>
            <a:p>
              <a:pPr>
                <a:buClrTx/>
                <a:buFontTx/>
                <a:buNone/>
              </a:pPr>
              <a:r>
                <a:rPr lang="en-US" sz="1400">
                  <a:solidFill>
                    <a:schemeClr val="tx1"/>
                  </a:solidFill>
                  <a:latin typeface="Times New Roman" pitchFamily="18" charset="0"/>
                </a:rPr>
                <a:t>Current working directory</a:t>
              </a:r>
            </a:p>
          </p:txBody>
        </p:sp>
        <p:sp>
          <p:nvSpPr>
            <p:cNvPr id="15405" name="Line 39"/>
            <p:cNvSpPr>
              <a:spLocks noChangeShapeType="1"/>
            </p:cNvSpPr>
            <p:nvPr/>
          </p:nvSpPr>
          <p:spPr bwMode="auto">
            <a:xfrm flipV="1">
              <a:off x="2340" y="3102"/>
              <a:ext cx="564" cy="470"/>
            </a:xfrm>
            <a:prstGeom prst="line">
              <a:avLst/>
            </a:prstGeom>
            <a:noFill/>
            <a:ln w="9525">
              <a:solidFill>
                <a:schemeClr val="tx1"/>
              </a:solidFill>
              <a:round/>
              <a:headEnd/>
              <a:tailEnd type="triangle" w="med" len="med"/>
            </a:ln>
          </p:spPr>
          <p:txBody>
            <a:bodyPr wrap="none" anchor="ctr"/>
            <a:lstStyle/>
            <a:p>
              <a:endParaRPr lang="en-US"/>
            </a:p>
          </p:txBody>
        </p:sp>
      </p:grpSp>
      <p:sp>
        <p:nvSpPr>
          <p:cNvPr id="15367" name="Rectangle 46"/>
          <p:cNvSpPr>
            <a:spLocks noChangeArrowheads="1"/>
          </p:cNvSpPr>
          <p:nvPr/>
        </p:nvSpPr>
        <p:spPr bwMode="auto">
          <a:xfrm>
            <a:off x="5280025" y="5853113"/>
            <a:ext cx="9144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68" name="Line 47"/>
          <p:cNvSpPr>
            <a:spLocks noChangeShapeType="1"/>
          </p:cNvSpPr>
          <p:nvPr/>
        </p:nvSpPr>
        <p:spPr bwMode="auto">
          <a:xfrm flipH="1" flipV="1">
            <a:off x="5737225" y="5621338"/>
            <a:ext cx="0" cy="231775"/>
          </a:xfrm>
          <a:prstGeom prst="line">
            <a:avLst/>
          </a:prstGeom>
          <a:noFill/>
          <a:ln w="9525">
            <a:solidFill>
              <a:schemeClr val="tx1"/>
            </a:solidFill>
            <a:round/>
            <a:headEnd/>
            <a:tailEnd/>
          </a:ln>
        </p:spPr>
        <p:txBody>
          <a:bodyPr wrap="none" anchor="ctr"/>
          <a:lstStyle/>
          <a:p>
            <a:endParaRPr lang="en-US"/>
          </a:p>
        </p:txBody>
      </p:sp>
      <p:sp>
        <p:nvSpPr>
          <p:cNvPr id="15369" name="WordArt 48"/>
          <p:cNvSpPr>
            <a:spLocks noChangeArrowheads="1" noChangeShapeType="1" noTextEdit="1"/>
          </p:cNvSpPr>
          <p:nvPr/>
        </p:nvSpPr>
        <p:spPr bwMode="auto">
          <a:xfrm>
            <a:off x="5356225" y="5948363"/>
            <a:ext cx="714375" cy="285750"/>
          </a:xfrm>
          <a:prstGeom prst="rect">
            <a:avLst/>
          </a:prstGeom>
        </p:spPr>
        <p:txBody>
          <a:bodyPr wrap="none" fromWordArt="1">
            <a:prstTxWarp prst="textPlain">
              <a:avLst>
                <a:gd name="adj" fmla="val 50000"/>
              </a:avLst>
            </a:prstTxWarp>
          </a:bodyPr>
          <a:lstStyle/>
          <a:p>
            <a:r>
              <a:rPr lang="en-US" sz="1600" b="1" kern="10">
                <a:ln w="9525">
                  <a:solidFill>
                    <a:srgbClr val="000000"/>
                  </a:solidFill>
                  <a:round/>
                  <a:headEnd/>
                  <a:tailEnd/>
                </a:ln>
                <a:solidFill>
                  <a:srgbClr val="FFFFFF"/>
                </a:solidFill>
                <a:latin typeface="Arial Black"/>
              </a:rPr>
              <a:t>letter</a:t>
            </a:r>
          </a:p>
        </p:txBody>
      </p:sp>
      <p:sp>
        <p:nvSpPr>
          <p:cNvPr id="15370" name="Text Box 56"/>
          <p:cNvSpPr txBox="1">
            <a:spLocks noChangeArrowheads="1"/>
          </p:cNvSpPr>
          <p:nvPr/>
        </p:nvSpPr>
        <p:spPr bwMode="auto">
          <a:xfrm>
            <a:off x="6421438" y="5175250"/>
            <a:ext cx="2547937" cy="747713"/>
          </a:xfrm>
          <a:prstGeom prst="rect">
            <a:avLst/>
          </a:prstGeom>
          <a:noFill/>
          <a:ln w="9525">
            <a:solidFill>
              <a:schemeClr val="tx1"/>
            </a:solidFill>
            <a:miter lim="800000"/>
            <a:headEnd/>
            <a:tailEnd/>
          </a:ln>
        </p:spPr>
        <p:txBody>
          <a:bodyPr tIns="137160" bIns="91440">
            <a:spAutoFit/>
          </a:bodyPr>
          <a:lstStyle/>
          <a:p>
            <a:pPr>
              <a:lnSpc>
                <a:spcPct val="30000"/>
              </a:lnSpc>
            </a:pPr>
            <a:r>
              <a:rPr lang="en-US" sz="1400">
                <a:solidFill>
                  <a:schemeClr val="tx1"/>
                </a:solidFill>
                <a:latin typeface="Courier New" pitchFamily="49" charset="0"/>
              </a:rPr>
              <a:t>doc/letter</a:t>
            </a:r>
          </a:p>
          <a:p>
            <a:pPr>
              <a:lnSpc>
                <a:spcPct val="30000"/>
              </a:lnSpc>
            </a:pPr>
            <a:endParaRPr lang="en-US" sz="1400">
              <a:solidFill>
                <a:schemeClr val="tx1"/>
              </a:solidFill>
              <a:latin typeface="Courier New" pitchFamily="49" charset="0"/>
            </a:endParaRPr>
          </a:p>
          <a:p>
            <a:pPr>
              <a:lnSpc>
                <a:spcPct val="30000"/>
              </a:lnSpc>
            </a:pPr>
            <a:endParaRPr lang="en-US" sz="1400">
              <a:solidFill>
                <a:schemeClr val="tx1"/>
              </a:solidFill>
              <a:latin typeface="Courier New" pitchFamily="49" charset="0"/>
            </a:endParaRPr>
          </a:p>
          <a:p>
            <a:pPr>
              <a:lnSpc>
                <a:spcPct val="30000"/>
              </a:lnSpc>
            </a:pPr>
            <a:r>
              <a:rPr lang="en-US" sz="1400">
                <a:solidFill>
                  <a:schemeClr val="tx1"/>
                </a:solidFill>
                <a:latin typeface="Courier New" pitchFamily="49" charset="0"/>
              </a:rPr>
              <a:t>./doc/letter</a:t>
            </a:r>
          </a:p>
          <a:p>
            <a:pPr>
              <a:lnSpc>
                <a:spcPct val="30000"/>
              </a:lnSpc>
            </a:pPr>
            <a:endParaRPr lang="en-US" sz="1400">
              <a:solidFill>
                <a:schemeClr val="tx1"/>
              </a:solidFill>
              <a:latin typeface="Courier New" pitchFamily="49" charset="0"/>
            </a:endParaRPr>
          </a:p>
          <a:p>
            <a:pPr>
              <a:lnSpc>
                <a:spcPct val="30000"/>
              </a:lnSpc>
            </a:pPr>
            <a:endParaRPr lang="en-US" sz="1400">
              <a:solidFill>
                <a:schemeClr val="tx1"/>
              </a:solidFill>
              <a:latin typeface="Courier New" pitchFamily="49" charset="0"/>
            </a:endParaRPr>
          </a:p>
          <a:p>
            <a:pPr>
              <a:lnSpc>
                <a:spcPct val="30000"/>
              </a:lnSpc>
            </a:pPr>
            <a:endParaRPr lang="en-US" sz="1400">
              <a:solidFill>
                <a:schemeClr val="tx1"/>
              </a:solidFill>
              <a:latin typeface="Courier New" pitchFamily="49" charset="0"/>
            </a:endParaRPr>
          </a:p>
          <a:p>
            <a:pPr>
              <a:lnSpc>
                <a:spcPct val="30000"/>
              </a:lnSpc>
            </a:pPr>
            <a:r>
              <a:rPr lang="en-US" sz="1400">
                <a:solidFill>
                  <a:schemeClr val="tx1"/>
                </a:solidFill>
                <a:latin typeface="Courier New" pitchFamily="49" charset="0"/>
              </a:rPr>
              <a:t>/home/neale/doc/letter</a:t>
            </a:r>
            <a:endParaRPr lang="en-US" sz="1600">
              <a:solidFill>
                <a:schemeClr val="tx1"/>
              </a:solidFill>
              <a:latin typeface="Courier New" pitchFamily="49" charset="0"/>
            </a:endParaRPr>
          </a:p>
        </p:txBody>
      </p:sp>
      <p:sp>
        <p:nvSpPr>
          <p:cNvPr id="15371" name="Line 57"/>
          <p:cNvSpPr>
            <a:spLocks noChangeShapeType="1"/>
          </p:cNvSpPr>
          <p:nvPr/>
        </p:nvSpPr>
        <p:spPr bwMode="auto">
          <a:xfrm flipH="1">
            <a:off x="6246813" y="5995988"/>
            <a:ext cx="173037" cy="0"/>
          </a:xfrm>
          <a:prstGeom prst="line">
            <a:avLst/>
          </a:prstGeom>
          <a:noFill/>
          <a:ln w="9525">
            <a:noFill/>
            <a:round/>
            <a:headEnd/>
            <a:tailEnd type="triangle" w="med" len="med"/>
          </a:ln>
        </p:spPr>
        <p:txBody>
          <a:bodyPr wrap="none" anchor="ctr"/>
          <a:lstStyle/>
          <a:p>
            <a:endParaRPr lang="en-US"/>
          </a:p>
        </p:txBody>
      </p:sp>
      <p:sp>
        <p:nvSpPr>
          <p:cNvPr id="15372" name="Line 58"/>
          <p:cNvSpPr>
            <a:spLocks noChangeShapeType="1"/>
          </p:cNvSpPr>
          <p:nvPr/>
        </p:nvSpPr>
        <p:spPr bwMode="auto">
          <a:xfrm flipH="1">
            <a:off x="6191250" y="5894388"/>
            <a:ext cx="231775" cy="141287"/>
          </a:xfrm>
          <a:prstGeom prst="line">
            <a:avLst/>
          </a:prstGeom>
          <a:noFill/>
          <a:ln w="9525">
            <a:solidFill>
              <a:schemeClr val="tx1"/>
            </a:solidFill>
            <a:round/>
            <a:headEnd/>
            <a:tailEnd type="triangle" w="med" len="me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smtClean="0">
                <a:latin typeface="Arial" charset="0"/>
                <a:cs typeface="Arial" charset="0"/>
              </a:rPr>
              <a:t>Playing with Data in GDB</a:t>
            </a:r>
          </a:p>
        </p:txBody>
      </p:sp>
      <p:sp>
        <p:nvSpPr>
          <p:cNvPr id="111619" name="Rectangle 2"/>
          <p:cNvSpPr>
            <a:spLocks noGrp="1" noChangeArrowheads="1"/>
          </p:cNvSpPr>
          <p:nvPr>
            <p:ph idx="1"/>
          </p:nvPr>
        </p:nvSpPr>
        <p:spPr/>
        <p:txBody>
          <a:bodyPr/>
          <a:lstStyle/>
          <a:p>
            <a:pPr marL="341313" indent="-341313">
              <a:spcBef>
                <a:spcPts val="45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t>Commands for looking around:</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list [&lt;where&gt;]</a:t>
            </a:r>
            <a:r>
              <a:rPr lang="en-US" sz="2400" smtClean="0"/>
              <a:t>		prints out source code at &lt;where&gt;</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search &lt;regexp&gt;</a:t>
            </a:r>
            <a:r>
              <a:rPr lang="en-US" sz="2400" smtClean="0"/>
              <a:t>	searches source code for &lt;regexp&gt;</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backtrace [&lt;n&gt;]</a:t>
            </a:r>
            <a:r>
              <a:rPr lang="en-US" sz="2400" smtClean="0"/>
              <a:t>	prints a backtrace &lt;n&gt; levels deep</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info [&lt;what&gt;]</a:t>
            </a:r>
            <a:r>
              <a:rPr lang="en-US" sz="2400" smtClean="0"/>
              <a:t>		prints out info on &lt;what&gt; (like</a:t>
            </a:r>
            <a:br>
              <a:rPr lang="en-US" sz="2400" smtClean="0"/>
            </a:br>
            <a:r>
              <a:rPr lang="en-US" sz="2400" smtClean="0"/>
              <a:t>				local variables or function args)</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p[rint] [&lt;expr&gt;]</a:t>
            </a:r>
            <a:r>
              <a:rPr lang="en-US" sz="2400" smtClean="0"/>
              <a:t>	prints out the evaluation of &lt;expr&gt;</a:t>
            </a:r>
          </a:p>
          <a:p>
            <a:pPr marL="341313" indent="-341313">
              <a:spcBef>
                <a:spcPts val="45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t>Commands for altering data and control path:</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set &lt;name&gt; &lt;expr&gt;</a:t>
            </a:r>
            <a:r>
              <a:rPr lang="en-US" sz="2400" smtClean="0"/>
              <a:t>	sets variables or arguments</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return [&lt;expr&gt;]</a:t>
            </a:r>
            <a:r>
              <a:rPr lang="en-US" sz="2400" smtClean="0"/>
              <a:t>	returns &lt;expr&gt; from current function</a:t>
            </a:r>
          </a:p>
          <a:p>
            <a:pPr lvl="1" indent="-284163">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3366FF"/>
                </a:solidFill>
              </a:rPr>
              <a:t>jump &lt;where&gt;</a:t>
            </a:r>
            <a:r>
              <a:rPr lang="en-US" sz="2400" smtClean="0"/>
              <a:t>		jumps execution to &lt;where&gt;</a:t>
            </a:r>
          </a:p>
        </p:txBody>
      </p:sp>
      <p:sp>
        <p:nvSpPr>
          <p:cNvPr id="4" name="Slide Number Placeholder 3"/>
          <p:cNvSpPr>
            <a:spLocks noGrp="1"/>
          </p:cNvSpPr>
          <p:nvPr>
            <p:ph type="sldNum" sz="quarter" idx="10"/>
          </p:nvPr>
        </p:nvSpPr>
        <p:spPr/>
        <p:txBody>
          <a:bodyPr/>
          <a:lstStyle/>
          <a:p>
            <a:pPr>
              <a:defRPr/>
            </a:pPr>
            <a:fld id="{2738254C-41FF-401D-A8E3-7787B8FA5F36}" type="slidenum">
              <a:rPr lang="en-US"/>
              <a:pPr>
                <a:defRPr/>
              </a:pPr>
              <a:t>50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err="1" smtClean="0">
                <a:latin typeface="Arial" charset="0"/>
                <a:cs typeface="Arial" charset="0"/>
              </a:rPr>
              <a:t>StringReverse</a:t>
            </a:r>
            <a:r>
              <a:rPr lang="en-US" sz="2800" dirty="0" smtClean="0">
                <a:latin typeface="Arial" charset="0"/>
                <a:cs typeface="Arial" charset="0"/>
              </a:rPr>
              <a:t> Practice 1/5</a:t>
            </a:r>
          </a:p>
        </p:txBody>
      </p:sp>
      <p:sp>
        <p:nvSpPr>
          <p:cNvPr id="9218" name="Rectangle 2"/>
          <p:cNvSpPr>
            <a:spLocks noGrp="1" noChangeArrowheads="1"/>
          </p:cNvSpPr>
          <p:nvPr>
            <p:ph idx="1"/>
          </p:nvPr>
        </p:nvSpPr>
        <p:spPr>
          <a:xfrm>
            <a:off x="428625" y="1143000"/>
            <a:ext cx="8229600" cy="5310336"/>
          </a:xfrm>
          <a:solidFill>
            <a:schemeClr val="bg1">
              <a:lumMod val="85000"/>
            </a:schemeClr>
          </a:solidFill>
          <a:ln w="12700">
            <a:solidFill>
              <a:schemeClr val="tx1"/>
            </a:solidFill>
          </a:ln>
        </p:spPr>
        <p:txBody>
          <a:bodyPr/>
          <a:lstStyle/>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a:t>
            </a:r>
            <a:r>
              <a:rPr lang="en-US" sz="1300" dirty="0" err="1"/>
              <a:t>gdb</a:t>
            </a:r>
            <a:r>
              <a:rPr lang="en-US" sz="1300" dirty="0"/>
              <a:t>) </a:t>
            </a:r>
            <a:r>
              <a:rPr lang="en-US" sz="1300" dirty="0">
                <a:solidFill>
                  <a:srgbClr val="FF0066"/>
                </a:solidFill>
              </a:rPr>
              <a:t>list 1</a:t>
            </a:r>
            <a:r>
              <a:rPr lang="en-US" sz="1300" dirty="0"/>
              <a:t>			</a:t>
            </a:r>
            <a:r>
              <a:rPr lang="en-US" sz="1300" dirty="0">
                <a:solidFill>
                  <a:srgbClr val="3366FF"/>
                </a:solidFill>
              </a:rPr>
              <a:t>---&gt; can use “l” for “list”</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       /* REVERSE.C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2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3       #include &lt;</a:t>
            </a:r>
            <a:r>
              <a:rPr lang="en-US" sz="1300" dirty="0" err="1"/>
              <a:t>stdio.h</a:t>
            </a:r>
            <a:r>
              <a:rPr lang="en-US" sz="1300" dirty="0"/>
              <a:t>&gt;</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4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5       /* Function Prototype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6       void reverse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7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8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9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10      main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a:t>
            </a:r>
            <a:r>
              <a:rPr lang="en-US" sz="1300" dirty="0" err="1"/>
              <a:t>gdb</a:t>
            </a:r>
            <a:r>
              <a:rPr lang="en-US" sz="1300" dirty="0"/>
              <a:t>) </a:t>
            </a:r>
            <a:r>
              <a:rPr lang="en-US" sz="1300" dirty="0">
                <a:solidFill>
                  <a:srgbClr val="FF0066"/>
                </a:solidFill>
              </a:rPr>
              <a:t>l</a:t>
            </a:r>
            <a:r>
              <a:rPr lang="en-US" sz="1300" dirty="0"/>
              <a:t>				</a:t>
            </a:r>
            <a:r>
              <a:rPr lang="en-US" sz="1300" dirty="0">
                <a:solidFill>
                  <a:srgbClr val="3366FF"/>
                </a:solidFill>
              </a:rPr>
              <a:t>---&gt; same as “list”; continues from the previous</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11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12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13	char </a:t>
            </a:r>
            <a:r>
              <a:rPr lang="en-US" sz="1300" dirty="0" err="1"/>
              <a:t>str</a:t>
            </a:r>
            <a:r>
              <a:rPr lang="en-US" sz="1300" dirty="0"/>
              <a:t> [100]; /* Buffer to hold reversed string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14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15	reverse ("cat", </a:t>
            </a:r>
            <a:r>
              <a:rPr lang="en-US" sz="1300" dirty="0" err="1"/>
              <a:t>str</a:t>
            </a:r>
            <a:r>
              <a:rPr lang="en-US" sz="1300" dirty="0"/>
              <a:t>); /* Reverse the string "cat"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16	</a:t>
            </a:r>
            <a:r>
              <a:rPr lang="en-US" sz="1300" dirty="0" err="1"/>
              <a:t>printf</a:t>
            </a:r>
            <a:r>
              <a:rPr lang="en-US" sz="1300" dirty="0"/>
              <a:t> ("reverse (\"cat\") = %s\n", </a:t>
            </a:r>
            <a:r>
              <a:rPr lang="en-US" sz="1300" dirty="0" err="1"/>
              <a:t>str</a:t>
            </a:r>
            <a:r>
              <a:rPr lang="en-US" sz="1300" dirty="0"/>
              <a:t>); /*         Display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17	reverse ("noon", </a:t>
            </a:r>
            <a:r>
              <a:rPr lang="en-US" sz="1300" dirty="0" err="1"/>
              <a:t>str</a:t>
            </a:r>
            <a:r>
              <a:rPr lang="en-US" sz="1300" dirty="0"/>
              <a:t>); /* Reverse the string "noon"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18	</a:t>
            </a:r>
            <a:r>
              <a:rPr lang="en-US" sz="1300" dirty="0" err="1"/>
              <a:t>printf</a:t>
            </a:r>
            <a:r>
              <a:rPr lang="en-US" sz="1300" dirty="0"/>
              <a:t> ("reverse (\"noon\") = %s\n", </a:t>
            </a:r>
            <a:r>
              <a:rPr lang="en-US" sz="1300" dirty="0" err="1"/>
              <a:t>str</a:t>
            </a:r>
            <a:r>
              <a:rPr lang="en-US" sz="1300" dirty="0"/>
              <a:t>); /* Display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19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20                        </a:t>
            </a:r>
          </a:p>
          <a:p>
            <a:pPr indent="-341313">
              <a:lnSpc>
                <a:spcPct val="90000"/>
              </a:lnSpc>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300" dirty="0"/>
              <a:t>(</a:t>
            </a:r>
            <a:r>
              <a:rPr lang="en-US" sz="1300" dirty="0" err="1"/>
              <a:t>gdb</a:t>
            </a:r>
            <a:r>
              <a:rPr lang="en-US" sz="1300" dirty="0"/>
              <a:t>) _</a:t>
            </a:r>
          </a:p>
        </p:txBody>
      </p:sp>
      <p:sp>
        <p:nvSpPr>
          <p:cNvPr id="4" name="Slide Number Placeholder 3"/>
          <p:cNvSpPr>
            <a:spLocks noGrp="1"/>
          </p:cNvSpPr>
          <p:nvPr>
            <p:ph type="sldNum" sz="quarter" idx="10"/>
          </p:nvPr>
        </p:nvSpPr>
        <p:spPr/>
        <p:txBody>
          <a:bodyPr/>
          <a:lstStyle/>
          <a:p>
            <a:pPr>
              <a:defRPr/>
            </a:pPr>
            <a:fld id="{9E1E9403-C56B-4571-9E64-AF92B14BBF2F}" type="slidenum">
              <a:rPr lang="en-US"/>
              <a:pPr>
                <a:defRPr/>
              </a:pPr>
              <a:t>51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err="1" smtClean="0">
                <a:latin typeface="Arial" charset="0"/>
                <a:cs typeface="Arial" charset="0"/>
              </a:rPr>
              <a:t>StringReverse</a:t>
            </a:r>
            <a:r>
              <a:rPr lang="en-US" sz="2800" dirty="0" smtClean="0">
                <a:latin typeface="Arial" charset="0"/>
                <a:cs typeface="Arial" charset="0"/>
              </a:rPr>
              <a:t> Practice 2/5</a:t>
            </a:r>
            <a:endParaRPr lang="en-US" dirty="0" smtClean="0">
              <a:latin typeface="Arial" charset="0"/>
              <a:cs typeface="Arial" charset="0"/>
            </a:endParaRPr>
          </a:p>
        </p:txBody>
      </p:sp>
      <p:sp>
        <p:nvSpPr>
          <p:cNvPr id="10242" name="Rectangle 2"/>
          <p:cNvSpPr>
            <a:spLocks noGrp="1" noChangeArrowheads="1"/>
          </p:cNvSpPr>
          <p:nvPr>
            <p:ph idx="1"/>
          </p:nvPr>
        </p:nvSpPr>
        <p:spPr>
          <a:xfrm>
            <a:off x="457200" y="1124744"/>
            <a:ext cx="8229600" cy="5400600"/>
          </a:xfrm>
          <a:solidFill>
            <a:schemeClr val="bg1">
              <a:lumMod val="85000"/>
            </a:schemeClr>
          </a:solidFill>
          <a:ln w="12700">
            <a:solidFill>
              <a:schemeClr val="tx1"/>
            </a:solidFill>
          </a:ln>
        </p:spPr>
        <p:txBody>
          <a:bodyPr/>
          <a:lstStyle/>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a:t>
            </a:r>
            <a:r>
              <a:rPr lang="en-US" sz="1400" dirty="0" err="1"/>
              <a:t>gdb</a:t>
            </a:r>
            <a:r>
              <a:rPr lang="en-US" sz="1400" dirty="0"/>
              <a:t>) break main			---&gt; set a breakpoint in function main</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Breakpoint 1 at 0x29f4: file </a:t>
            </a:r>
            <a:r>
              <a:rPr lang="en-US" sz="1400" dirty="0" err="1"/>
              <a:t>reversefirst.c</a:t>
            </a:r>
            <a:r>
              <a:rPr lang="en-US" sz="1400" dirty="0"/>
              <a:t>, line 15.</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a:t>
            </a:r>
            <a:r>
              <a:rPr lang="en-US" sz="1400" dirty="0" err="1"/>
              <a:t>gdb</a:t>
            </a:r>
            <a:r>
              <a:rPr lang="en-US" sz="1400" dirty="0"/>
              <a:t>) break 16			---&gt; set a breakpoint in line 16 (current source)</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Breakpoint 2 at 0x2a0c: file </a:t>
            </a:r>
            <a:r>
              <a:rPr lang="en-US" sz="1400" dirty="0" err="1"/>
              <a:t>reversefirst.c</a:t>
            </a:r>
            <a:r>
              <a:rPr lang="en-US" sz="1400" dirty="0"/>
              <a:t>, line 16.</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a:t>
            </a:r>
            <a:r>
              <a:rPr lang="en-US" sz="1400" dirty="0" err="1"/>
              <a:t>gdb</a:t>
            </a:r>
            <a:r>
              <a:rPr lang="en-US" sz="1400" dirty="0"/>
              <a:t>) break reverse			---&gt; set a breakpoint in function reverse</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Breakpoint 3 at 0x2a80: file </a:t>
            </a:r>
            <a:r>
              <a:rPr lang="en-US" sz="1400" dirty="0" err="1"/>
              <a:t>reversefirst.c</a:t>
            </a:r>
            <a:r>
              <a:rPr lang="en-US" sz="1400" dirty="0"/>
              <a:t>, line 33.</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a:t>
            </a:r>
            <a:r>
              <a:rPr lang="en-US" sz="1400" dirty="0" err="1"/>
              <a:t>gdb</a:t>
            </a:r>
            <a:r>
              <a:rPr lang="en-US" sz="1400" dirty="0"/>
              <a:t>) info break			---&gt; display information on breakpoints</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Num Type           </a:t>
            </a:r>
            <a:r>
              <a:rPr lang="en-US" sz="1400" dirty="0" err="1"/>
              <a:t>Disp</a:t>
            </a:r>
            <a:r>
              <a:rPr lang="en-US" sz="1400" dirty="0"/>
              <a:t> </a:t>
            </a:r>
            <a:r>
              <a:rPr lang="en-US" sz="1400" dirty="0" err="1"/>
              <a:t>Enb</a:t>
            </a:r>
            <a:r>
              <a:rPr lang="en-US" sz="1400" dirty="0"/>
              <a:t> Address    What</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1   breakpoint     keep y   0x000029f4 in main at reversefirst.c:15</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2   breakpoint     keep y   0x00002a0c in main at reversefirst.c:16</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3   breakpoint     keep y   0x00002a80 in reverse at reversefirst.c:33</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a:t>
            </a:r>
            <a:r>
              <a:rPr lang="en-US" sz="1400" dirty="0" err="1"/>
              <a:t>gdb</a:t>
            </a:r>
            <a:r>
              <a:rPr lang="en-US" sz="1400" dirty="0"/>
              <a:t>) run</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Starting program: /home/</a:t>
            </a:r>
            <a:r>
              <a:rPr lang="en-US" sz="1400" dirty="0" err="1"/>
              <a:t>usersNN</a:t>
            </a:r>
            <a:r>
              <a:rPr lang="en-US" sz="1400" dirty="0"/>
              <a:t>/</a:t>
            </a:r>
            <a:r>
              <a:rPr lang="en-US" sz="1400" dirty="0" err="1"/>
              <a:t>userID</a:t>
            </a:r>
            <a:r>
              <a:rPr lang="en-US" sz="1400" dirty="0"/>
              <a:t>/reverse/reverse </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1400" dirty="0"/>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Breakpoint 1, main () at reversefirst.c:15</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15	reverse ("cat", </a:t>
            </a:r>
            <a:r>
              <a:rPr lang="en-US" sz="1400" dirty="0" err="1"/>
              <a:t>str</a:t>
            </a:r>
            <a:r>
              <a:rPr lang="en-US" sz="1400" dirty="0"/>
              <a:t>); /* Reverse the string "cat" */</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a:t>
            </a:r>
            <a:r>
              <a:rPr lang="en-US" sz="1400" dirty="0" err="1"/>
              <a:t>gdb</a:t>
            </a:r>
            <a:r>
              <a:rPr lang="en-US" sz="1400" dirty="0"/>
              <a:t>) </a:t>
            </a:r>
            <a:r>
              <a:rPr lang="en-US" sz="1400" dirty="0" err="1"/>
              <a:t>ontinue</a:t>
            </a:r>
            <a:r>
              <a:rPr lang="en-US" sz="1400" dirty="0"/>
              <a:t>			---&gt; you can use “c” as well</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1400" dirty="0"/>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Breakpoint 3, reverse (before=0x40001028 "cat", after=0x7f7f0958 "")</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    at reversefirst.c:33</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33	</a:t>
            </a:r>
            <a:r>
              <a:rPr lang="en-US" sz="1400" dirty="0" err="1"/>
              <a:t>len</a:t>
            </a:r>
            <a:r>
              <a:rPr lang="en-US" sz="1400" dirty="0"/>
              <a:t> = </a:t>
            </a:r>
            <a:r>
              <a:rPr lang="en-US" sz="1400" dirty="0" err="1"/>
              <a:t>strlen</a:t>
            </a:r>
            <a:r>
              <a:rPr lang="en-US" sz="1400" dirty="0"/>
              <a:t> (before); </a:t>
            </a:r>
          </a:p>
          <a:p>
            <a:pPr indent="-341313">
              <a:lnSpc>
                <a:spcPct val="90000"/>
              </a:lnSpc>
              <a:spcBef>
                <a:spcPts val="400"/>
              </a:spcBef>
              <a:buFont typeface="Wingdings" pitchFamily="2" charset="2"/>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400" dirty="0"/>
              <a:t>(</a:t>
            </a:r>
            <a:r>
              <a:rPr lang="en-US" sz="1400" dirty="0" err="1"/>
              <a:t>gdb</a:t>
            </a:r>
            <a:r>
              <a:rPr lang="en-US" sz="1400" dirty="0"/>
              <a:t>) _</a:t>
            </a:r>
          </a:p>
        </p:txBody>
      </p:sp>
      <p:sp>
        <p:nvSpPr>
          <p:cNvPr id="4" name="Slide Number Placeholder 3"/>
          <p:cNvSpPr>
            <a:spLocks noGrp="1"/>
          </p:cNvSpPr>
          <p:nvPr>
            <p:ph type="sldNum" sz="quarter" idx="10"/>
          </p:nvPr>
        </p:nvSpPr>
        <p:spPr/>
        <p:txBody>
          <a:bodyPr/>
          <a:lstStyle/>
          <a:p>
            <a:pPr>
              <a:defRPr/>
            </a:pPr>
            <a:fld id="{44D4A488-52A7-483D-8551-3E7F7E4602EA}" type="slidenum">
              <a:rPr lang="en-US"/>
              <a:pPr>
                <a:defRPr/>
              </a:pPr>
              <a:t>52</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err="1" smtClean="0">
                <a:latin typeface="Arial" charset="0"/>
                <a:cs typeface="Arial" charset="0"/>
              </a:rPr>
              <a:t>StringReverse</a:t>
            </a:r>
            <a:r>
              <a:rPr lang="en-US" sz="2800" dirty="0" smtClean="0">
                <a:latin typeface="Arial" charset="0"/>
                <a:cs typeface="Arial" charset="0"/>
              </a:rPr>
              <a:t> Practice 3/5</a:t>
            </a:r>
            <a:endParaRPr lang="en-US" dirty="0" smtClean="0">
              <a:latin typeface="Arial" charset="0"/>
              <a:cs typeface="Arial" charset="0"/>
            </a:endParaRPr>
          </a:p>
        </p:txBody>
      </p:sp>
      <p:sp>
        <p:nvSpPr>
          <p:cNvPr id="11266" name="Rectangle 2"/>
          <p:cNvSpPr>
            <a:spLocks noGrp="1" noChangeArrowheads="1"/>
          </p:cNvSpPr>
          <p:nvPr>
            <p:ph idx="1"/>
          </p:nvPr>
        </p:nvSpPr>
        <p:spPr>
          <a:xfrm>
            <a:off x="457200" y="1124744"/>
            <a:ext cx="8229600" cy="5400600"/>
          </a:xfrm>
          <a:solidFill>
            <a:schemeClr val="bg1">
              <a:lumMod val="85000"/>
            </a:schemeClr>
          </a:solidFill>
          <a:ln>
            <a:solidFill>
              <a:schemeClr val="tx1"/>
            </a:solidFill>
          </a:ln>
        </p:spPr>
        <p:txBody>
          <a:bodyPr/>
          <a:lstStyle/>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a:t>
            </a:r>
            <a:r>
              <a:rPr lang="en-US" sz="1500" dirty="0" err="1"/>
              <a:t>gdb</a:t>
            </a:r>
            <a:r>
              <a:rPr lang="en-US" sz="1500" dirty="0"/>
              <a:t>) </a:t>
            </a:r>
            <a:r>
              <a:rPr lang="en-US" sz="1500" b="1" dirty="0" err="1">
                <a:solidFill>
                  <a:srgbClr val="FF0066"/>
                </a:solidFill>
              </a:rPr>
              <a:t>backtrace</a:t>
            </a:r>
            <a:r>
              <a:rPr lang="en-US" sz="1500" dirty="0">
                <a:solidFill>
                  <a:srgbClr val="FF0066"/>
                </a:solidFill>
              </a:rPr>
              <a:t>				</a:t>
            </a:r>
            <a:r>
              <a:rPr lang="en-US" sz="1500" dirty="0">
                <a:solidFill>
                  <a:srgbClr val="3366FF"/>
                </a:solidFill>
              </a:rPr>
              <a:t>---&gt; show the execution stack</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#0  reverse (before=0x40001028 "cat", after=0x7f7f0958 "") at reversefirst.c:33</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#1  0x2a0c in main () at reversefirst.c:15</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a:t>
            </a:r>
            <a:r>
              <a:rPr lang="en-US" sz="1500" dirty="0" err="1"/>
              <a:t>gdb</a:t>
            </a:r>
            <a:r>
              <a:rPr lang="en-US" sz="1500" dirty="0"/>
              <a:t>) </a:t>
            </a:r>
            <a:r>
              <a:rPr lang="en-US" sz="1500" dirty="0">
                <a:solidFill>
                  <a:srgbClr val="FF0066"/>
                </a:solidFill>
              </a:rPr>
              <a:t>l</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28 {</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29 	</a:t>
            </a:r>
            <a:r>
              <a:rPr lang="en-US" sz="1500" dirty="0" err="1"/>
              <a:t>int</a:t>
            </a:r>
            <a:r>
              <a:rPr lang="en-US" sz="1500" dirty="0"/>
              <a:t> </a:t>
            </a:r>
            <a:r>
              <a:rPr lang="en-US" sz="1500" dirty="0" err="1"/>
              <a:t>i</a:t>
            </a:r>
            <a:r>
              <a:rPr lang="en-US" sz="1500" dirty="0"/>
              <a:t>;</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30	</a:t>
            </a:r>
            <a:r>
              <a:rPr lang="en-US" sz="1500" dirty="0" err="1"/>
              <a:t>int</a:t>
            </a:r>
            <a:r>
              <a:rPr lang="en-US" sz="1500" dirty="0"/>
              <a:t> j;</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31	</a:t>
            </a:r>
            <a:r>
              <a:rPr lang="en-US" sz="1500" dirty="0" err="1"/>
              <a:t>int</a:t>
            </a:r>
            <a:r>
              <a:rPr lang="en-US" sz="1500" dirty="0"/>
              <a:t> </a:t>
            </a:r>
            <a:r>
              <a:rPr lang="en-US" sz="1500" dirty="0" err="1"/>
              <a:t>len</a:t>
            </a:r>
            <a:r>
              <a:rPr lang="en-US" sz="1500" dirty="0"/>
              <a:t>;</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32                                      </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33	</a:t>
            </a:r>
            <a:r>
              <a:rPr lang="en-US" sz="1500" dirty="0" err="1"/>
              <a:t>len</a:t>
            </a:r>
            <a:r>
              <a:rPr lang="en-US" sz="1500" dirty="0"/>
              <a:t> = </a:t>
            </a:r>
            <a:r>
              <a:rPr lang="en-US" sz="1500" dirty="0" err="1"/>
              <a:t>strlen</a:t>
            </a:r>
            <a:r>
              <a:rPr lang="en-US" sz="1500" dirty="0"/>
              <a:t> (before); </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34                                         </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35	for (j = </a:t>
            </a:r>
            <a:r>
              <a:rPr lang="en-US" sz="1500" dirty="0" err="1"/>
              <a:t>len</a:t>
            </a:r>
            <a:r>
              <a:rPr lang="en-US" sz="1500" dirty="0"/>
              <a:t> - 1, </a:t>
            </a:r>
            <a:r>
              <a:rPr lang="en-US" sz="1500" dirty="0" err="1"/>
              <a:t>i</a:t>
            </a:r>
            <a:r>
              <a:rPr lang="en-US" sz="1500" dirty="0"/>
              <a:t> = 0; j &gt;= 0; j--, </a:t>
            </a:r>
            <a:r>
              <a:rPr lang="en-US" sz="1500" dirty="0" err="1"/>
              <a:t>i</a:t>
            </a:r>
            <a:r>
              <a:rPr lang="en-US" sz="1500" dirty="0"/>
              <a:t>++) /* Reverse loop */</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36		after[</a:t>
            </a:r>
            <a:r>
              <a:rPr lang="en-US" sz="1500" dirty="0" err="1"/>
              <a:t>i</a:t>
            </a:r>
            <a:r>
              <a:rPr lang="en-US" sz="1500" dirty="0"/>
              <a:t>] = before[j];</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37                                                 </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a:t>
            </a:r>
            <a:r>
              <a:rPr lang="en-US" sz="1500" dirty="0" err="1"/>
              <a:t>gdb</a:t>
            </a:r>
            <a:r>
              <a:rPr lang="en-US" sz="1500" dirty="0"/>
              <a:t>) </a:t>
            </a:r>
            <a:r>
              <a:rPr lang="en-US" sz="1500" dirty="0">
                <a:solidFill>
                  <a:srgbClr val="FF0066"/>
                </a:solidFill>
              </a:rPr>
              <a:t>next				</a:t>
            </a:r>
            <a:r>
              <a:rPr lang="en-US" sz="1500" dirty="0">
                <a:solidFill>
                  <a:srgbClr val="3366FF"/>
                </a:solidFill>
              </a:rPr>
              <a:t>---&gt; execute next line</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35	for (j = </a:t>
            </a:r>
            <a:r>
              <a:rPr lang="en-US" sz="1500" dirty="0" err="1"/>
              <a:t>len</a:t>
            </a:r>
            <a:r>
              <a:rPr lang="en-US" sz="1500" dirty="0"/>
              <a:t> - 1, </a:t>
            </a:r>
            <a:r>
              <a:rPr lang="en-US" sz="1500" dirty="0" err="1"/>
              <a:t>i</a:t>
            </a:r>
            <a:r>
              <a:rPr lang="en-US" sz="1500" dirty="0"/>
              <a:t> = 0; j &gt;= 0; j--, </a:t>
            </a:r>
            <a:r>
              <a:rPr lang="en-US" sz="1500" dirty="0" err="1"/>
              <a:t>i</a:t>
            </a:r>
            <a:r>
              <a:rPr lang="en-US" sz="1500" dirty="0"/>
              <a:t>++) /* Reverse loop */</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a:t>
            </a:r>
            <a:r>
              <a:rPr lang="en-US" sz="1500" dirty="0" err="1"/>
              <a:t>gdb</a:t>
            </a:r>
            <a:r>
              <a:rPr lang="en-US" sz="1500" dirty="0"/>
              <a:t>) </a:t>
            </a:r>
            <a:r>
              <a:rPr lang="en-US" sz="1500" dirty="0">
                <a:solidFill>
                  <a:srgbClr val="FF0066"/>
                </a:solidFill>
              </a:rPr>
              <a:t>n					</a:t>
            </a:r>
            <a:r>
              <a:rPr lang="en-US" sz="1500" dirty="0">
                <a:solidFill>
                  <a:srgbClr val="3366FF"/>
                </a:solidFill>
              </a:rPr>
              <a:t>---&gt; same as “next”</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36		after[</a:t>
            </a:r>
            <a:r>
              <a:rPr lang="en-US" sz="1500" dirty="0" err="1"/>
              <a:t>i</a:t>
            </a:r>
            <a:r>
              <a:rPr lang="en-US" sz="1500" dirty="0"/>
              <a:t>] = before[j];</a:t>
            </a:r>
          </a:p>
          <a:p>
            <a:pPr indent="-341313">
              <a:spcBef>
                <a:spcPts val="4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500" dirty="0"/>
              <a:t>(</a:t>
            </a:r>
            <a:r>
              <a:rPr lang="en-US" sz="1500" dirty="0" err="1"/>
              <a:t>gdb</a:t>
            </a:r>
            <a:r>
              <a:rPr lang="en-US" sz="1500" dirty="0"/>
              <a:t>) _</a:t>
            </a:r>
          </a:p>
        </p:txBody>
      </p:sp>
      <p:sp>
        <p:nvSpPr>
          <p:cNvPr id="4" name="Slide Number Placeholder 3"/>
          <p:cNvSpPr>
            <a:spLocks noGrp="1"/>
          </p:cNvSpPr>
          <p:nvPr>
            <p:ph type="sldNum" sz="quarter" idx="10"/>
          </p:nvPr>
        </p:nvSpPr>
        <p:spPr/>
        <p:txBody>
          <a:bodyPr/>
          <a:lstStyle/>
          <a:p>
            <a:pPr>
              <a:defRPr/>
            </a:pPr>
            <a:fld id="{63010F25-DA70-40D0-9131-E55D27BA2489}" type="slidenum">
              <a:rPr lang="en-US"/>
              <a:pPr>
                <a:defRPr/>
              </a:pPr>
              <a:t>53</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err="1" smtClean="0">
                <a:latin typeface="Arial" charset="0"/>
                <a:cs typeface="Arial" charset="0"/>
              </a:rPr>
              <a:t>StringReverse</a:t>
            </a:r>
            <a:r>
              <a:rPr lang="en-US" sz="2800" dirty="0" smtClean="0">
                <a:latin typeface="Arial" charset="0"/>
                <a:cs typeface="Arial" charset="0"/>
              </a:rPr>
              <a:t> Practice 4/5</a:t>
            </a:r>
            <a:endParaRPr lang="en-US" dirty="0" smtClean="0">
              <a:latin typeface="Arial" charset="0"/>
              <a:cs typeface="Arial" charset="0"/>
            </a:endParaRPr>
          </a:p>
        </p:txBody>
      </p:sp>
      <p:sp>
        <p:nvSpPr>
          <p:cNvPr id="12290" name="Rectangle 2"/>
          <p:cNvSpPr>
            <a:spLocks noGrp="1" noChangeArrowheads="1"/>
          </p:cNvSpPr>
          <p:nvPr>
            <p:ph idx="1"/>
          </p:nvPr>
        </p:nvSpPr>
        <p:spPr>
          <a:xfrm>
            <a:off x="457200" y="1124744"/>
            <a:ext cx="8229600" cy="5400600"/>
          </a:xfrm>
          <a:solidFill>
            <a:schemeClr val="bg1">
              <a:lumMod val="85000"/>
            </a:schemeClr>
          </a:solidFill>
          <a:ln>
            <a:solidFill>
              <a:schemeClr val="tx1"/>
            </a:solidFill>
          </a:ln>
        </p:spPr>
        <p:txBody>
          <a:bodyPr/>
          <a:lstStyle/>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a:t>
            </a:r>
            <a:r>
              <a:rPr lang="en-US" sz="1700" dirty="0">
                <a:solidFill>
                  <a:srgbClr val="FF0066"/>
                </a:solidFill>
              </a:rPr>
              <a:t>print after[</a:t>
            </a:r>
            <a:r>
              <a:rPr lang="en-US" sz="1700" dirty="0" err="1">
                <a:solidFill>
                  <a:srgbClr val="FF0066"/>
                </a:solidFill>
              </a:rPr>
              <a:t>i</a:t>
            </a:r>
            <a:r>
              <a:rPr lang="en-US" sz="1700" dirty="0">
                <a:solidFill>
                  <a:srgbClr val="FF0066"/>
                </a:solidFill>
              </a:rPr>
              <a:t>]				</a:t>
            </a:r>
            <a:r>
              <a:rPr lang="en-US" sz="1700" dirty="0">
                <a:solidFill>
                  <a:srgbClr val="3366FF"/>
                </a:solidFill>
              </a:rPr>
              <a:t>---&gt; display data (expression)</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$1 = 0 '\000'</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a:t>
            </a:r>
            <a:r>
              <a:rPr lang="en-US" sz="1700" dirty="0">
                <a:solidFill>
                  <a:srgbClr val="FF0066"/>
                </a:solidFill>
              </a:rPr>
              <a:t>p before[j]				</a:t>
            </a:r>
            <a:r>
              <a:rPr lang="en-US" sz="1700" dirty="0">
                <a:solidFill>
                  <a:srgbClr val="3366FF"/>
                </a:solidFill>
              </a:rPr>
              <a:t>---&gt; same as “print”</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$2 = 116 't'</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_</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a:t>
            </a:r>
            <a:r>
              <a:rPr lang="en-US" sz="1700" dirty="0">
                <a:solidFill>
                  <a:srgbClr val="FF0066"/>
                </a:solidFill>
              </a:rPr>
              <a:t>n</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35	for (j = </a:t>
            </a:r>
            <a:r>
              <a:rPr lang="en-US" sz="1700" dirty="0" err="1"/>
              <a:t>len</a:t>
            </a:r>
            <a:r>
              <a:rPr lang="en-US" sz="1700" dirty="0"/>
              <a:t> - 1, </a:t>
            </a:r>
            <a:r>
              <a:rPr lang="en-US" sz="1700" dirty="0" err="1"/>
              <a:t>i</a:t>
            </a:r>
            <a:r>
              <a:rPr lang="en-US" sz="1700" dirty="0"/>
              <a:t> = 0; j &gt;= 0; j--, </a:t>
            </a:r>
            <a:r>
              <a:rPr lang="en-US" sz="1700" dirty="0" err="1"/>
              <a:t>i</a:t>
            </a:r>
            <a:r>
              <a:rPr lang="en-US" sz="1700" dirty="0"/>
              <a:t>++) /* Reverse loop */</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a:t>
            </a:r>
            <a:r>
              <a:rPr lang="en-US" sz="1700" dirty="0">
                <a:solidFill>
                  <a:srgbClr val="FF0066"/>
                </a:solidFill>
              </a:rPr>
              <a:t>p after				</a:t>
            </a:r>
            <a:r>
              <a:rPr lang="en-US" sz="1700" dirty="0">
                <a:solidFill>
                  <a:srgbClr val="3366FF"/>
                </a:solidFill>
              </a:rPr>
              <a:t>---&gt; print</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$4 = 0x7f7f0958 "t"</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a:t>
            </a:r>
            <a:r>
              <a:rPr lang="en-US" sz="1700" dirty="0">
                <a:solidFill>
                  <a:srgbClr val="FF0066"/>
                </a:solidFill>
              </a:rPr>
              <a:t>p before</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$5 = 0x40001028 "cat"</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a:t>
            </a:r>
            <a:r>
              <a:rPr lang="en-US" sz="1700" dirty="0">
                <a:solidFill>
                  <a:srgbClr val="FF0066"/>
                </a:solidFill>
              </a:rPr>
              <a:t>c</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Continuing.</a:t>
            </a:r>
          </a:p>
          <a:p>
            <a:pPr indent="-341313">
              <a:spcBef>
                <a:spcPts val="45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Breakpoint 2, main () at reversefirst.c:16</a:t>
            </a:r>
          </a:p>
          <a:p>
            <a:pPr indent="-341313">
              <a:spcBef>
                <a:spcPts val="450"/>
              </a:spcBef>
              <a:buFont typeface="Times New Roman" pitchFamily="18"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err="1"/>
              <a:t>printf</a:t>
            </a:r>
            <a:r>
              <a:rPr lang="en-US" sz="1700" dirty="0"/>
              <a:t> ("reverse (\"cat\") = %s\n", </a:t>
            </a:r>
            <a:r>
              <a:rPr lang="en-US" sz="1700" dirty="0" err="1"/>
              <a:t>str</a:t>
            </a:r>
            <a:r>
              <a:rPr lang="en-US" sz="1700" dirty="0"/>
              <a:t>); /*         Display */</a:t>
            </a:r>
          </a:p>
          <a:p>
            <a:pPr indent="-341313">
              <a:spcBef>
                <a:spcPts val="450"/>
              </a:spcBef>
              <a:buFont typeface="Times New Roman" pitchFamily="18"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700" dirty="0"/>
              <a:t>(</a:t>
            </a:r>
            <a:r>
              <a:rPr lang="en-US" sz="1700" dirty="0" err="1"/>
              <a:t>gdb</a:t>
            </a:r>
            <a:r>
              <a:rPr lang="en-US" sz="1700" dirty="0"/>
              <a:t>) _</a:t>
            </a:r>
          </a:p>
        </p:txBody>
      </p:sp>
      <p:sp>
        <p:nvSpPr>
          <p:cNvPr id="4" name="Slide Number Placeholder 3"/>
          <p:cNvSpPr>
            <a:spLocks noGrp="1"/>
          </p:cNvSpPr>
          <p:nvPr>
            <p:ph type="sldNum" sz="quarter" idx="10"/>
          </p:nvPr>
        </p:nvSpPr>
        <p:spPr/>
        <p:txBody>
          <a:bodyPr/>
          <a:lstStyle/>
          <a:p>
            <a:pPr>
              <a:defRPr/>
            </a:pPr>
            <a:fld id="{7C9C7066-0230-417A-B9DF-024C0DED21E8}" type="slidenum">
              <a:rPr lang="en-US"/>
              <a:pPr>
                <a:defRPr/>
              </a:pPr>
              <a:t>54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Debugging with GDB</a:t>
            </a:r>
            <a:br>
              <a:rPr lang="en-US" dirty="0" smtClean="0"/>
            </a:br>
            <a:r>
              <a:rPr lang="en-US" sz="2800" dirty="0" err="1" smtClean="0">
                <a:latin typeface="Arial" charset="0"/>
                <a:cs typeface="Arial" charset="0"/>
              </a:rPr>
              <a:t>StringReverse</a:t>
            </a:r>
            <a:r>
              <a:rPr lang="en-US" sz="2800" dirty="0" smtClean="0">
                <a:latin typeface="Arial" charset="0"/>
                <a:cs typeface="Arial" charset="0"/>
              </a:rPr>
              <a:t> Practice 5/5</a:t>
            </a:r>
            <a:endParaRPr lang="en-US" dirty="0" smtClean="0">
              <a:latin typeface="Arial" charset="0"/>
              <a:cs typeface="Arial" charset="0"/>
            </a:endParaRPr>
          </a:p>
        </p:txBody>
      </p:sp>
      <p:sp>
        <p:nvSpPr>
          <p:cNvPr id="13314" name="Rectangle 2"/>
          <p:cNvSpPr>
            <a:spLocks noGrp="1" noChangeArrowheads="1"/>
          </p:cNvSpPr>
          <p:nvPr>
            <p:ph idx="1"/>
          </p:nvPr>
        </p:nvSpPr>
        <p:spPr>
          <a:xfrm>
            <a:off x="457200" y="1124744"/>
            <a:ext cx="8229600" cy="5376069"/>
          </a:xfrm>
          <a:solidFill>
            <a:schemeClr val="bg1">
              <a:lumMod val="85000"/>
            </a:schemeClr>
          </a:solidFill>
          <a:ln>
            <a:solidFill>
              <a:schemeClr val="tx1"/>
            </a:solidFill>
          </a:ln>
        </p:spPr>
        <p:txBody>
          <a:bodyPr/>
          <a:lstStyle/>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a:t>
            </a:r>
            <a:r>
              <a:rPr lang="en-US" sz="1600" dirty="0" err="1"/>
              <a:t>gdb</a:t>
            </a:r>
            <a:r>
              <a:rPr lang="en-US" sz="1600" dirty="0"/>
              <a:t>) </a:t>
            </a:r>
            <a:r>
              <a:rPr lang="en-US" sz="1600" dirty="0">
                <a:solidFill>
                  <a:srgbClr val="FF0066"/>
                </a:solidFill>
              </a:rPr>
              <a:t>n</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reverse ("cat") = </a:t>
            </a:r>
            <a:r>
              <a:rPr lang="en-US" sz="1600" dirty="0" err="1"/>
              <a:t>tac</a:t>
            </a:r>
            <a:endParaRPr lang="en-US" sz="1600" dirty="0"/>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17	reverse ("noon", </a:t>
            </a:r>
            <a:r>
              <a:rPr lang="en-US" sz="1600" dirty="0" err="1"/>
              <a:t>str</a:t>
            </a:r>
            <a:r>
              <a:rPr lang="en-US" sz="1600" dirty="0"/>
              <a:t>); /* Reverse the string "noon" */</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a:t>
            </a:r>
            <a:r>
              <a:rPr lang="en-US" sz="1600" dirty="0" err="1"/>
              <a:t>gdb</a:t>
            </a:r>
            <a:r>
              <a:rPr lang="en-US" sz="1600" dirty="0"/>
              <a:t>) </a:t>
            </a:r>
            <a:r>
              <a:rPr lang="en-US" sz="1600" dirty="0">
                <a:solidFill>
                  <a:srgbClr val="FF0066"/>
                </a:solidFill>
              </a:rPr>
              <a:t>s</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Breakpoint 3, reverse (before=0x40001030 "noon", after=0x7f7f0958 "</a:t>
            </a:r>
            <a:r>
              <a:rPr lang="en-US" sz="1600" dirty="0" err="1"/>
              <a:t>tac</a:t>
            </a:r>
            <a:r>
              <a:rPr lang="en-US" sz="1600" dirty="0"/>
              <a:t>")</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    at reversefirst.c:33</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33	</a:t>
            </a:r>
            <a:r>
              <a:rPr lang="en-US" sz="1600" dirty="0" err="1"/>
              <a:t>len</a:t>
            </a:r>
            <a:r>
              <a:rPr lang="en-US" sz="1600" dirty="0"/>
              <a:t> = </a:t>
            </a:r>
            <a:r>
              <a:rPr lang="en-US" sz="1600" dirty="0" err="1"/>
              <a:t>strlen</a:t>
            </a:r>
            <a:r>
              <a:rPr lang="en-US" sz="1600" dirty="0"/>
              <a:t> (before); </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a:t>
            </a:r>
            <a:r>
              <a:rPr lang="en-US" sz="1600" dirty="0" err="1"/>
              <a:t>gdb</a:t>
            </a:r>
            <a:r>
              <a:rPr lang="en-US" sz="1600" dirty="0"/>
              <a:t>) </a:t>
            </a:r>
            <a:r>
              <a:rPr lang="en-US" sz="1600" dirty="0">
                <a:solidFill>
                  <a:srgbClr val="FF0066"/>
                </a:solidFill>
              </a:rPr>
              <a:t>return 0</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Make reverse return now? (y or n) </a:t>
            </a:r>
            <a:r>
              <a:rPr lang="en-US" sz="1600" dirty="0">
                <a:solidFill>
                  <a:srgbClr val="FF0066"/>
                </a:solidFill>
              </a:rPr>
              <a:t>y</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#0  main () at reversefirst.c:18</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18	</a:t>
            </a:r>
            <a:r>
              <a:rPr lang="en-US" sz="1600" dirty="0" err="1"/>
              <a:t>printf</a:t>
            </a:r>
            <a:r>
              <a:rPr lang="en-US" sz="1600" dirty="0"/>
              <a:t> ("reverse (\"noon\") = %s\n", </a:t>
            </a:r>
            <a:r>
              <a:rPr lang="en-US" sz="1600" dirty="0" err="1"/>
              <a:t>str</a:t>
            </a:r>
            <a:r>
              <a:rPr lang="en-US" sz="1600" dirty="0"/>
              <a:t>); /* Display */</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a:t>
            </a:r>
            <a:r>
              <a:rPr lang="en-US" sz="1600" dirty="0" err="1"/>
              <a:t>gdb</a:t>
            </a:r>
            <a:r>
              <a:rPr lang="en-US" sz="1600" dirty="0"/>
              <a:t>) </a:t>
            </a:r>
            <a:r>
              <a:rPr lang="en-US" sz="1600" dirty="0">
                <a:solidFill>
                  <a:srgbClr val="FF0066"/>
                </a:solidFill>
              </a:rPr>
              <a:t>p </a:t>
            </a:r>
            <a:r>
              <a:rPr lang="en-US" sz="1600" dirty="0" err="1">
                <a:solidFill>
                  <a:srgbClr val="FF0066"/>
                </a:solidFill>
              </a:rPr>
              <a:t>str</a:t>
            </a:r>
            <a:endParaRPr lang="en-US" sz="1600" dirty="0">
              <a:solidFill>
                <a:srgbClr val="FF0066"/>
              </a:solidFill>
            </a:endParaRP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$4 = "</a:t>
            </a:r>
            <a:r>
              <a:rPr lang="en-US" sz="1600" dirty="0" err="1"/>
              <a:t>tac</a:t>
            </a:r>
            <a:r>
              <a:rPr lang="en-US" sz="1600" dirty="0"/>
              <a:t>", '\000' &lt;repeats 96 times&gt;</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a:t>
            </a:r>
            <a:r>
              <a:rPr lang="en-US" sz="1600" dirty="0" err="1"/>
              <a:t>gdb</a:t>
            </a:r>
            <a:r>
              <a:rPr lang="en-US" sz="1600" dirty="0"/>
              <a:t>) </a:t>
            </a:r>
            <a:r>
              <a:rPr lang="en-US" sz="1600" dirty="0">
                <a:solidFill>
                  <a:srgbClr val="FF0066"/>
                </a:solidFill>
              </a:rPr>
              <a:t>n</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reverse ("noon") = </a:t>
            </a:r>
            <a:r>
              <a:rPr lang="en-US" sz="1600" dirty="0" err="1"/>
              <a:t>tac</a:t>
            </a:r>
            <a:r>
              <a:rPr lang="en-US" sz="1600" dirty="0"/>
              <a:t>				</a:t>
            </a:r>
            <a:r>
              <a:rPr lang="en-US" sz="1600" dirty="0">
                <a:solidFill>
                  <a:srgbClr val="3366FF"/>
                </a:solidFill>
              </a:rPr>
              <a:t>---&gt; this is the output from the program</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19      }</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a:t>
            </a:r>
            <a:r>
              <a:rPr lang="en-US" sz="1600" dirty="0" err="1"/>
              <a:t>gdb</a:t>
            </a:r>
            <a:r>
              <a:rPr lang="en-US" sz="1600" dirty="0"/>
              <a:t>) quit</a:t>
            </a:r>
          </a:p>
          <a:p>
            <a:pPr indent="-341313">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600" dirty="0"/>
              <a:t>$ _</a:t>
            </a:r>
          </a:p>
        </p:txBody>
      </p:sp>
      <p:sp>
        <p:nvSpPr>
          <p:cNvPr id="4" name="Slide Number Placeholder 3"/>
          <p:cNvSpPr>
            <a:spLocks noGrp="1"/>
          </p:cNvSpPr>
          <p:nvPr>
            <p:ph type="sldNum" sz="quarter" idx="10"/>
          </p:nvPr>
        </p:nvSpPr>
        <p:spPr/>
        <p:txBody>
          <a:bodyPr/>
          <a:lstStyle/>
          <a:p>
            <a:pPr>
              <a:defRPr/>
            </a:pPr>
            <a:fld id="{026F5532-8B86-4B93-86C5-6E5793BFDEA6}" type="slidenum">
              <a:rPr lang="en-US"/>
              <a:pPr>
                <a:defRPr/>
              </a:pPr>
              <a:t>55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57200" y="0"/>
            <a:ext cx="8229600" cy="914400"/>
          </a:xfrm>
          <a:prstGeom prst="rect">
            <a:avLst/>
          </a:prstGeom>
          <a:noFill/>
          <a:ln w="9525">
            <a:noFill/>
            <a:round/>
            <a:headEnd/>
            <a:tailEnd/>
          </a:ln>
        </p:spPr>
        <p:txBody>
          <a:bodyPr wrap="none" anchor="ctr"/>
          <a:lstStyle/>
          <a:p>
            <a:endParaRPr lang="en-US"/>
          </a:p>
        </p:txBody>
      </p:sp>
      <p:sp>
        <p:nvSpPr>
          <p:cNvPr id="38915" name="Text Box 2"/>
          <p:cNvSpPr txBox="1">
            <a:spLocks noChangeArrowheads="1"/>
          </p:cNvSpPr>
          <p:nvPr/>
        </p:nvSpPr>
        <p:spPr bwMode="auto">
          <a:xfrm>
            <a:off x="457200" y="1219200"/>
            <a:ext cx="8229600" cy="4906963"/>
          </a:xfrm>
          <a:prstGeom prst="rect">
            <a:avLst/>
          </a:prstGeom>
          <a:noFill/>
          <a:ln w="9525">
            <a:noFill/>
            <a:round/>
            <a:headEnd/>
            <a:tailEnd/>
          </a:ln>
        </p:spPr>
        <p:txBody>
          <a:bodyPr/>
          <a:lstStyle/>
          <a:p>
            <a:pPr marL="342900" indent="-341313" algn="ctr">
              <a:spcBef>
                <a:spcPts val="80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vi-VN" sz="3200">
              <a:solidFill>
                <a:srgbClr val="000000"/>
              </a:solidFill>
            </a:endParaRPr>
          </a:p>
          <a:p>
            <a:pPr marL="342900" indent="-341313" algn="ctr">
              <a:spcBef>
                <a:spcPts val="135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vi-VN" sz="5400" b="1">
                <a:solidFill>
                  <a:srgbClr val="000000"/>
                </a:solidFill>
              </a:rPr>
              <a:t>Q &amp; 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Working with Files</a:t>
            </a:r>
            <a:br>
              <a:rPr lang="en-US" dirty="0" smtClean="0"/>
            </a:br>
            <a:r>
              <a:rPr lang="en-US" sz="2800" dirty="0" smtClean="0"/>
              <a:t>Some Special File Names</a:t>
            </a:r>
          </a:p>
        </p:txBody>
      </p:sp>
      <p:sp>
        <p:nvSpPr>
          <p:cNvPr id="18435" name="Rectangle 3"/>
          <p:cNvSpPr>
            <a:spLocks noGrp="1" noChangeArrowheads="1"/>
          </p:cNvSpPr>
          <p:nvPr>
            <p:ph type="body" idx="1"/>
          </p:nvPr>
        </p:nvSpPr>
        <p:spPr/>
        <p:txBody>
          <a:bodyPr/>
          <a:lstStyle/>
          <a:p>
            <a:pPr marL="341313" indent="-341313">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kern="1200" dirty="0" smtClean="0"/>
              <a:t>Some file names are special:</a:t>
            </a:r>
          </a:p>
          <a:p>
            <a:pPr marL="741363" lvl="1" indent="-341313">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kern="1200" dirty="0" smtClean="0"/>
              <a:t>/ </a:t>
            </a:r>
            <a:r>
              <a:rPr lang="en-US" kern="1200" dirty="0" smtClean="0"/>
              <a:t> </a:t>
            </a:r>
            <a:r>
              <a:rPr lang="en-US" b="1" kern="1200" dirty="0" smtClean="0"/>
              <a:t>(forward slash)</a:t>
            </a:r>
            <a:r>
              <a:rPr lang="en-US" kern="1200" dirty="0" smtClean="0"/>
              <a:t>  The root directory (not to be confused with the root user)</a:t>
            </a:r>
          </a:p>
          <a:p>
            <a:pPr marL="741363" lvl="2"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kern="1200" dirty="0" smtClean="0"/>
              <a:t>.</a:t>
            </a:r>
            <a:r>
              <a:rPr lang="en-US" kern="1200" dirty="0" smtClean="0"/>
              <a:t>  </a:t>
            </a:r>
            <a:r>
              <a:rPr lang="en-US" b="1" kern="1200" dirty="0" smtClean="0"/>
              <a:t> (dot)</a:t>
            </a:r>
            <a:r>
              <a:rPr lang="en-US" kern="1200" dirty="0" smtClean="0"/>
              <a:t> The current directory</a:t>
            </a:r>
          </a:p>
          <a:p>
            <a:pPr marL="741363" lvl="2"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kern="1200" dirty="0" smtClean="0"/>
              <a:t>.. (dot dot) </a:t>
            </a:r>
            <a:r>
              <a:rPr lang="en-US" kern="1200" dirty="0" smtClean="0"/>
              <a:t>The parent (previous) directory</a:t>
            </a:r>
          </a:p>
          <a:p>
            <a:pPr marL="741363" lvl="2"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kern="1200" dirty="0" smtClean="0"/>
              <a:t>~ </a:t>
            </a:r>
            <a:r>
              <a:rPr lang="en-US" kern="1200" dirty="0" smtClean="0"/>
              <a:t>Logged-in user’s home directory</a:t>
            </a:r>
          </a:p>
          <a:p>
            <a:pPr marL="341313" indent="-341313">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kern="1200" dirty="0" smtClean="0"/>
              <a:t>Examples:</a:t>
            </a:r>
          </a:p>
          <a:p>
            <a:pPr marL="741363" lvl="2"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kern="1200" dirty="0" smtClean="0"/>
              <a:t>./a        same as a</a:t>
            </a:r>
          </a:p>
          <a:p>
            <a:pPr marL="741363" lvl="2" indent="-341313">
              <a:spcBef>
                <a:spcPts val="800"/>
              </a:spcBef>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kern="1200" dirty="0" smtClean="0"/>
              <a:t>../jane/x   go up one level then look in directory jane for 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Working with Files</a:t>
            </a:r>
            <a:br>
              <a:rPr lang="en-US" dirty="0" smtClean="0"/>
            </a:br>
            <a:r>
              <a:rPr lang="en-US" sz="2800" dirty="0" smtClean="0"/>
              <a:t>Special Files</a:t>
            </a:r>
          </a:p>
        </p:txBody>
      </p:sp>
      <p:sp>
        <p:nvSpPr>
          <p:cNvPr id="17411" name="Rectangle 3"/>
          <p:cNvSpPr>
            <a:spLocks noGrp="1" noChangeArrowheads="1"/>
          </p:cNvSpPr>
          <p:nvPr>
            <p:ph type="body" idx="1"/>
          </p:nvPr>
        </p:nvSpPr>
        <p:spPr/>
        <p:txBody>
          <a:bodyPr/>
          <a:lstStyle/>
          <a:p>
            <a:pPr>
              <a:buFont typeface="Times New Roman" pitchFamily="18" charset="0"/>
              <a:buNone/>
            </a:pPr>
            <a:r>
              <a:rPr lang="en-US" sz="2800" smtClean="0">
                <a:latin typeface="Courier New" pitchFamily="49" charset="0"/>
              </a:rPr>
              <a:t>/home</a:t>
            </a:r>
            <a:r>
              <a:rPr lang="en-US" sz="2800" smtClean="0"/>
              <a:t> - all users’ home directories are stored here</a:t>
            </a:r>
          </a:p>
          <a:p>
            <a:pPr>
              <a:buFont typeface="Times New Roman" pitchFamily="18" charset="0"/>
              <a:buNone/>
            </a:pPr>
            <a:r>
              <a:rPr lang="en-US" sz="2800" smtClean="0">
                <a:latin typeface="Courier New" pitchFamily="49" charset="0"/>
              </a:rPr>
              <a:t>/bin</a:t>
            </a:r>
            <a:r>
              <a:rPr lang="en-US" sz="2800" smtClean="0"/>
              <a:t>, </a:t>
            </a:r>
            <a:r>
              <a:rPr lang="en-US" sz="2800" smtClean="0">
                <a:latin typeface="Courier New" pitchFamily="49" charset="0"/>
              </a:rPr>
              <a:t>/usr/bin</a:t>
            </a:r>
            <a:r>
              <a:rPr lang="en-US" sz="2800" smtClean="0"/>
              <a:t> - system commands</a:t>
            </a:r>
          </a:p>
          <a:p>
            <a:pPr>
              <a:buFont typeface="Times New Roman" pitchFamily="18" charset="0"/>
              <a:buNone/>
            </a:pPr>
            <a:r>
              <a:rPr lang="en-US" sz="2800" smtClean="0">
                <a:latin typeface="Courier New" pitchFamily="49" charset="0"/>
              </a:rPr>
              <a:t>/sbin</a:t>
            </a:r>
            <a:r>
              <a:rPr lang="en-US" sz="2800" smtClean="0"/>
              <a:t>, </a:t>
            </a:r>
            <a:r>
              <a:rPr lang="en-US" sz="2800" smtClean="0">
                <a:latin typeface="Courier New" pitchFamily="49" charset="0"/>
              </a:rPr>
              <a:t>/usr/sbin</a:t>
            </a:r>
            <a:r>
              <a:rPr lang="en-US" sz="2800" smtClean="0"/>
              <a:t> - commands used by sysadmins</a:t>
            </a:r>
          </a:p>
          <a:p>
            <a:pPr>
              <a:buFont typeface="Times New Roman" pitchFamily="18" charset="0"/>
              <a:buNone/>
            </a:pPr>
            <a:r>
              <a:rPr lang="en-US" sz="2800" smtClean="0">
                <a:latin typeface="Courier New" pitchFamily="49" charset="0"/>
              </a:rPr>
              <a:t>/etc</a:t>
            </a:r>
            <a:r>
              <a:rPr lang="en-US" sz="2800" smtClean="0"/>
              <a:t> - all sorts of configuration files (e.g hosts …)</a:t>
            </a:r>
          </a:p>
          <a:p>
            <a:pPr>
              <a:buFont typeface="Times New Roman" pitchFamily="18" charset="0"/>
              <a:buNone/>
            </a:pPr>
            <a:r>
              <a:rPr lang="en-US" sz="2800" smtClean="0">
                <a:latin typeface="Courier New" pitchFamily="49" charset="0"/>
              </a:rPr>
              <a:t>/var</a:t>
            </a:r>
            <a:r>
              <a:rPr lang="en-US" sz="2800" smtClean="0"/>
              <a:t> - logs, spool directories etc.</a:t>
            </a:r>
          </a:p>
          <a:p>
            <a:pPr>
              <a:buFont typeface="Times New Roman" pitchFamily="18" charset="0"/>
              <a:buNone/>
            </a:pPr>
            <a:r>
              <a:rPr lang="en-US" sz="2800" smtClean="0">
                <a:latin typeface="Courier New" pitchFamily="49" charset="0"/>
              </a:rPr>
              <a:t>/dev</a:t>
            </a:r>
            <a:r>
              <a:rPr lang="en-US" sz="2800" smtClean="0"/>
              <a:t> - device files</a:t>
            </a:r>
          </a:p>
          <a:p>
            <a:pPr>
              <a:buFont typeface="Times New Roman" pitchFamily="18" charset="0"/>
              <a:buNone/>
            </a:pPr>
            <a:r>
              <a:rPr lang="en-US" sz="2800" smtClean="0">
                <a:latin typeface="Courier New" pitchFamily="49" charset="0"/>
              </a:rPr>
              <a:t>/proc</a:t>
            </a:r>
            <a:r>
              <a:rPr lang="en-US" sz="2800" smtClean="0"/>
              <a:t> - special system files</a:t>
            </a: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br>
              <a:rPr lang="en-US" dirty="0" smtClean="0"/>
            </a:br>
            <a:r>
              <a:rPr lang="en-US" sz="2800" dirty="0" smtClean="0"/>
              <a:t>Low-Level File Access</a:t>
            </a:r>
            <a:endParaRPr lang="en-US" sz="2800" dirty="0"/>
          </a:p>
        </p:txBody>
      </p:sp>
      <p:sp>
        <p:nvSpPr>
          <p:cNvPr id="3" name="Content Placeholder 2"/>
          <p:cNvSpPr>
            <a:spLocks noGrp="1"/>
          </p:cNvSpPr>
          <p:nvPr>
            <p:ph idx="1"/>
          </p:nvPr>
        </p:nvSpPr>
        <p:spPr>
          <a:xfrm>
            <a:off x="457200" y="1052736"/>
            <a:ext cx="8229600" cy="5073427"/>
          </a:xfrm>
        </p:spPr>
        <p:txBody>
          <a:bodyPr/>
          <a:lstStyle/>
          <a:p>
            <a:pPr marL="360363" indent="-360363"/>
            <a:r>
              <a:rPr lang="en-US" altLang="zh-TW" sz="2400" dirty="0" smtClean="0"/>
              <a:t>Each running program, called a process, has associated with it a number of file descriptors</a:t>
            </a:r>
          </a:p>
          <a:p>
            <a:pPr marL="360363" indent="-360363"/>
            <a:r>
              <a:rPr lang="en-US" altLang="zh-TW" sz="2400" dirty="0" smtClean="0"/>
              <a:t>The low-level functions used to access the file, the I/O system calls, include:</a:t>
            </a:r>
          </a:p>
          <a:p>
            <a:pPr lvl="1"/>
            <a:r>
              <a:rPr lang="en-US" sz="2000" dirty="0" smtClean="0"/>
              <a:t>create: create a file or device</a:t>
            </a:r>
          </a:p>
          <a:p>
            <a:pPr lvl="1"/>
            <a:r>
              <a:rPr lang="en-US" sz="2000" dirty="0" smtClean="0"/>
              <a:t>open: open a file or device</a:t>
            </a:r>
          </a:p>
          <a:p>
            <a:pPr lvl="1"/>
            <a:r>
              <a:rPr lang="en-US" sz="2000" dirty="0" smtClean="0"/>
              <a:t>read: read from an open file or device</a:t>
            </a:r>
          </a:p>
          <a:p>
            <a:pPr lvl="1"/>
            <a:r>
              <a:rPr lang="en-US" sz="2000" dirty="0" smtClean="0"/>
              <a:t>write: write to a file or device</a:t>
            </a:r>
          </a:p>
          <a:p>
            <a:pPr lvl="1"/>
            <a:r>
              <a:rPr lang="en-US" sz="2000" dirty="0" smtClean="0"/>
              <a:t>close: close the file or device</a:t>
            </a:r>
          </a:p>
          <a:p>
            <a:r>
              <a:rPr lang="en-US" sz="2400" dirty="0" smtClean="0"/>
              <a:t>When a program starts, the system usually has three of these descriptors already open</a:t>
            </a:r>
          </a:p>
          <a:p>
            <a:pPr lvl="1"/>
            <a:r>
              <a:rPr lang="en-US" sz="2000" dirty="0" smtClean="0"/>
              <a:t>0: standard input</a:t>
            </a:r>
          </a:p>
          <a:p>
            <a:pPr lvl="1"/>
            <a:r>
              <a:rPr lang="en-US" sz="2000" dirty="0" smtClean="0"/>
              <a:t>1: standard output</a:t>
            </a:r>
          </a:p>
          <a:p>
            <a:pPr lvl="1"/>
            <a:r>
              <a:rPr lang="en-US" sz="2000" dirty="0" smtClean="0"/>
              <a:t>2: standard error</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FA6192-F052-4C8F-A9AE-DD91E51B9573}" type="slidenum">
              <a:rPr lang="en-US" altLang="zh-TW"/>
              <a:pPr/>
              <a:t>9</a:t>
            </a:fld>
            <a:endParaRPr lang="en-US" altLang="zh-TW"/>
          </a:p>
        </p:txBody>
      </p:sp>
      <p:sp>
        <p:nvSpPr>
          <p:cNvPr id="227330" name="Rectangle 2"/>
          <p:cNvSpPr>
            <a:spLocks noGrp="1" noChangeArrowheads="1"/>
          </p:cNvSpPr>
          <p:nvPr>
            <p:ph type="title"/>
          </p:nvPr>
        </p:nvSpPr>
        <p:spPr/>
        <p:txBody>
          <a:bodyPr/>
          <a:lstStyle/>
          <a:p>
            <a:r>
              <a:rPr lang="en-US" dirty="0" smtClean="0"/>
              <a:t>Working with Files</a:t>
            </a:r>
            <a:br>
              <a:rPr lang="en-US" dirty="0" smtClean="0"/>
            </a:br>
            <a:r>
              <a:rPr lang="en-US" altLang="zh-TW" sz="2800" dirty="0" smtClean="0"/>
              <a:t>Low-Level File Access Example</a:t>
            </a:r>
            <a:endParaRPr lang="en-US" altLang="zh-TW" sz="2800" dirty="0"/>
          </a:p>
        </p:txBody>
      </p:sp>
      <p:sp>
        <p:nvSpPr>
          <p:cNvPr id="227331" name="Rectangle 3"/>
          <p:cNvSpPr>
            <a:spLocks noGrp="1" noChangeArrowheads="1"/>
          </p:cNvSpPr>
          <p:nvPr>
            <p:ph type="body" idx="1"/>
          </p:nvPr>
        </p:nvSpPr>
        <p:spPr>
          <a:xfrm>
            <a:off x="457200" y="1052736"/>
            <a:ext cx="8229600" cy="4906963"/>
          </a:xfrm>
        </p:spPr>
        <p:txBody>
          <a:bodyPr/>
          <a:lstStyle/>
          <a:p>
            <a:pPr>
              <a:lnSpc>
                <a:spcPct val="90000"/>
              </a:lnSpc>
              <a:buNone/>
            </a:pPr>
            <a:r>
              <a:rPr lang="en-US" altLang="zh-TW" sz="2200" dirty="0" smtClean="0"/>
              <a:t>#include &lt;</a:t>
            </a:r>
            <a:r>
              <a:rPr lang="en-US" altLang="zh-TW" sz="2200" dirty="0" err="1" smtClean="0"/>
              <a:t>unistd.h</a:t>
            </a:r>
            <a:r>
              <a:rPr lang="en-US" altLang="zh-TW" sz="2200" dirty="0" smtClean="0"/>
              <a:t>&gt;</a:t>
            </a:r>
          </a:p>
          <a:p>
            <a:pPr>
              <a:lnSpc>
                <a:spcPct val="90000"/>
              </a:lnSpc>
              <a:buNone/>
            </a:pPr>
            <a:r>
              <a:rPr lang="en-US" altLang="zh-TW" sz="2200" dirty="0" smtClean="0"/>
              <a:t>#include &lt;sys/</a:t>
            </a:r>
            <a:r>
              <a:rPr lang="en-US" altLang="zh-TW" sz="2200" dirty="0" err="1" smtClean="0"/>
              <a:t>stat.h</a:t>
            </a:r>
            <a:r>
              <a:rPr lang="en-US" altLang="zh-TW" sz="2200" dirty="0" smtClean="0"/>
              <a:t>&gt;</a:t>
            </a:r>
          </a:p>
          <a:p>
            <a:pPr>
              <a:lnSpc>
                <a:spcPct val="90000"/>
              </a:lnSpc>
              <a:buNone/>
            </a:pPr>
            <a:r>
              <a:rPr lang="en-US" altLang="zh-TW" sz="2200" dirty="0" smtClean="0"/>
              <a:t>#include &lt;</a:t>
            </a:r>
            <a:r>
              <a:rPr lang="en-US" altLang="zh-TW" sz="2200" dirty="0" err="1" smtClean="0"/>
              <a:t>fcntl.h</a:t>
            </a:r>
            <a:r>
              <a:rPr lang="en-US" altLang="zh-TW" sz="2200" dirty="0" smtClean="0"/>
              <a:t>&gt;</a:t>
            </a:r>
          </a:p>
          <a:p>
            <a:pPr>
              <a:lnSpc>
                <a:spcPct val="90000"/>
              </a:lnSpc>
              <a:buNone/>
            </a:pPr>
            <a:r>
              <a:rPr lang="en-US" altLang="zh-TW" sz="2200" dirty="0" smtClean="0"/>
              <a:t>#include &lt;</a:t>
            </a:r>
            <a:r>
              <a:rPr lang="en-US" altLang="zh-TW" sz="2200" dirty="0" err="1" smtClean="0"/>
              <a:t>stdlib.h</a:t>
            </a:r>
            <a:r>
              <a:rPr lang="en-US" altLang="zh-TW" sz="2200" dirty="0" smtClean="0"/>
              <a:t>&gt;</a:t>
            </a:r>
          </a:p>
          <a:p>
            <a:pPr>
              <a:lnSpc>
                <a:spcPct val="90000"/>
              </a:lnSpc>
              <a:buNone/>
            </a:pPr>
            <a:r>
              <a:rPr lang="en-US" altLang="zh-TW" sz="2200" dirty="0" err="1" smtClean="0"/>
              <a:t>int</a:t>
            </a:r>
            <a:r>
              <a:rPr lang="en-US" altLang="zh-TW" sz="2200" dirty="0" smtClean="0"/>
              <a:t> main() {</a:t>
            </a:r>
          </a:p>
          <a:p>
            <a:pPr>
              <a:lnSpc>
                <a:spcPct val="90000"/>
              </a:lnSpc>
              <a:buNone/>
            </a:pPr>
            <a:r>
              <a:rPr lang="en-US" altLang="zh-TW" sz="2200" dirty="0" smtClean="0"/>
              <a:t>    char block[1024]; </a:t>
            </a:r>
          </a:p>
          <a:p>
            <a:pPr>
              <a:lnSpc>
                <a:spcPct val="90000"/>
              </a:lnSpc>
              <a:buNone/>
            </a:pPr>
            <a:r>
              <a:rPr lang="en-US" altLang="zh-TW" sz="2200" dirty="0" smtClean="0"/>
              <a:t>    </a:t>
            </a:r>
            <a:r>
              <a:rPr lang="en-US" altLang="zh-TW" sz="2200" dirty="0" err="1" smtClean="0"/>
              <a:t>int</a:t>
            </a:r>
            <a:r>
              <a:rPr lang="en-US" altLang="zh-TW" sz="2200" dirty="0" smtClean="0"/>
              <a:t> in, out, </a:t>
            </a:r>
            <a:r>
              <a:rPr lang="en-US" altLang="zh-TW" sz="2200" dirty="0" err="1" smtClean="0"/>
              <a:t>nread</a:t>
            </a:r>
            <a:r>
              <a:rPr lang="en-US" altLang="zh-TW" sz="2200" dirty="0" smtClean="0"/>
              <a:t>;</a:t>
            </a:r>
          </a:p>
          <a:p>
            <a:pPr>
              <a:lnSpc>
                <a:spcPct val="90000"/>
              </a:lnSpc>
              <a:buNone/>
            </a:pPr>
            <a:r>
              <a:rPr lang="en-US" altLang="zh-TW" sz="2200" dirty="0" smtClean="0"/>
              <a:t>    in = open("</a:t>
            </a:r>
            <a:r>
              <a:rPr lang="en-US" altLang="zh-TW" sz="2200" dirty="0" err="1" smtClean="0"/>
              <a:t>file.in</a:t>
            </a:r>
            <a:r>
              <a:rPr lang="en-US" altLang="zh-TW" sz="2200" dirty="0" smtClean="0"/>
              <a:t>", O_RDONLY); </a:t>
            </a:r>
          </a:p>
          <a:p>
            <a:pPr>
              <a:lnSpc>
                <a:spcPct val="90000"/>
              </a:lnSpc>
              <a:buNone/>
            </a:pPr>
            <a:r>
              <a:rPr lang="en-US" altLang="zh-TW" sz="2200" dirty="0" smtClean="0"/>
              <a:t>    out = open("</a:t>
            </a:r>
            <a:r>
              <a:rPr lang="en-US" altLang="zh-TW" sz="2200" dirty="0" err="1" smtClean="0"/>
              <a:t>file.out</a:t>
            </a:r>
            <a:r>
              <a:rPr lang="en-US" altLang="zh-TW" sz="2200" dirty="0" smtClean="0"/>
              <a:t>", O_WRONLY|O_CREAT, S_IRUSR|S_IWUSR);</a:t>
            </a:r>
          </a:p>
          <a:p>
            <a:pPr>
              <a:lnSpc>
                <a:spcPct val="90000"/>
              </a:lnSpc>
              <a:buNone/>
            </a:pPr>
            <a:r>
              <a:rPr lang="en-US" altLang="zh-TW" sz="2200" dirty="0" smtClean="0"/>
              <a:t>    while((</a:t>
            </a:r>
            <a:r>
              <a:rPr lang="en-US" altLang="zh-TW" sz="2200" dirty="0" err="1" smtClean="0"/>
              <a:t>nread</a:t>
            </a:r>
            <a:r>
              <a:rPr lang="en-US" altLang="zh-TW" sz="2200" dirty="0" smtClean="0"/>
              <a:t> = read(</a:t>
            </a:r>
            <a:r>
              <a:rPr lang="en-US" altLang="zh-TW" sz="2200" dirty="0" err="1" smtClean="0"/>
              <a:t>in,block,sizeof</a:t>
            </a:r>
            <a:r>
              <a:rPr lang="en-US" altLang="zh-TW" sz="2200" dirty="0" smtClean="0"/>
              <a:t>(block))) &gt; 0)</a:t>
            </a:r>
          </a:p>
          <a:p>
            <a:pPr>
              <a:lnSpc>
                <a:spcPct val="90000"/>
              </a:lnSpc>
              <a:buNone/>
            </a:pPr>
            <a:r>
              <a:rPr lang="en-US" altLang="zh-TW" sz="2200" dirty="0" smtClean="0"/>
              <a:t>        write(</a:t>
            </a:r>
            <a:r>
              <a:rPr lang="en-US" altLang="zh-TW" sz="2200" dirty="0" err="1" smtClean="0"/>
              <a:t>out,block,nread</a:t>
            </a:r>
            <a:r>
              <a:rPr lang="en-US" altLang="zh-TW" sz="2200" dirty="0" smtClean="0"/>
              <a:t>);</a:t>
            </a:r>
          </a:p>
          <a:p>
            <a:pPr>
              <a:lnSpc>
                <a:spcPct val="90000"/>
              </a:lnSpc>
              <a:buNone/>
            </a:pPr>
            <a:r>
              <a:rPr lang="en-US" altLang="zh-TW" sz="2200" dirty="0" smtClean="0"/>
              <a:t>    close(in);</a:t>
            </a:r>
          </a:p>
          <a:p>
            <a:pPr>
              <a:lnSpc>
                <a:spcPct val="90000"/>
              </a:lnSpc>
              <a:buNone/>
            </a:pPr>
            <a:r>
              <a:rPr lang="en-US" altLang="zh-TW" sz="2200" dirty="0" smtClean="0"/>
              <a:t>    close(out);</a:t>
            </a:r>
          </a:p>
          <a:p>
            <a:pPr>
              <a:lnSpc>
                <a:spcPct val="90000"/>
              </a:lnSpc>
              <a:buNone/>
            </a:pPr>
            <a:r>
              <a:rPr lang="en-US" altLang="zh-TW" sz="2200" dirty="0" smtClean="0"/>
              <a:t>    exit(0);</a:t>
            </a:r>
          </a:p>
          <a:p>
            <a:pPr>
              <a:lnSpc>
                <a:spcPct val="90000"/>
              </a:lnSpc>
              <a:buNone/>
            </a:pPr>
            <a:r>
              <a:rPr lang="en-US" altLang="zh-TW" sz="2200" dirty="0" smtClean="0"/>
              <a:t>}</a:t>
            </a:r>
            <a:endParaRPr lang="en-US" altLang="zh-TW"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Lucida Sans Unicode"/>
        <a:ea typeface="新細明體"/>
        <a:cs typeface=""/>
      </a:majorFont>
      <a:minorFont>
        <a:latin typeface="Lucida Sans Unicode"/>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6"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6"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Material</Template>
  <TotalTime>11840</TotalTime>
  <Pages>25</Pages>
  <Words>3476</Words>
  <Application>Microsoft Office PowerPoint</Application>
  <PresentationFormat>Letter Paper (8.5x11 in)</PresentationFormat>
  <Paragraphs>841</Paragraphs>
  <Slides>56</Slides>
  <Notes>24</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Template_Training Slide</vt:lpstr>
      <vt:lpstr>預設簡報設計</vt:lpstr>
      <vt:lpstr>Basic Linux Programming</vt:lpstr>
      <vt:lpstr>Agenda</vt:lpstr>
      <vt:lpstr>Working with Files Linux File System Basics</vt:lpstr>
      <vt:lpstr>Working with Files Naming Files</vt:lpstr>
      <vt:lpstr>Working with Files The Current Directory</vt:lpstr>
      <vt:lpstr>Working with Files Some Special File Names</vt:lpstr>
      <vt:lpstr>Working with Files Special Files</vt:lpstr>
      <vt:lpstr>Working with Files Low-Level File Access</vt:lpstr>
      <vt:lpstr>Working with Files Low-Level File Access Example</vt:lpstr>
      <vt:lpstr>Working with Files  The Standard I/O Library</vt:lpstr>
      <vt:lpstr>Working with Files  The Standard I/O Library: Functions 1/2</vt:lpstr>
      <vt:lpstr>Working with Files  The Standard I/O Library: Functions 2/2</vt:lpstr>
      <vt:lpstr>Working with Files  The Standard I/O Library: Example</vt:lpstr>
      <vt:lpstr>Working with Files Stream Errors</vt:lpstr>
      <vt:lpstr>The UNIX Environment  Environment Variables 1/4</vt:lpstr>
      <vt:lpstr>The UNIX Environment  Environment Variables 2/4</vt:lpstr>
      <vt:lpstr>The UNIX Environment  Environment Variables 3/4</vt:lpstr>
      <vt:lpstr>The UNIX Environment  Environment Variables 4/4</vt:lpstr>
      <vt:lpstr>The UNIX Environment  Program Arguments</vt:lpstr>
      <vt:lpstr>The UNIX Environment  Environment Variables Usage</vt:lpstr>
      <vt:lpstr>The UNIX Environment  Time and Date</vt:lpstr>
      <vt:lpstr>Using Libraries Packaging Commonly Used Functions</vt:lpstr>
      <vt:lpstr>Using Libraries  Creating Reusable Functions</vt:lpstr>
      <vt:lpstr>Using Libraries Static Libraries (archives)</vt:lpstr>
      <vt:lpstr>Using Libraries Creating Static Libraries 1/2</vt:lpstr>
      <vt:lpstr>Using Libraries Creating Static Libraries 2/2</vt:lpstr>
      <vt:lpstr>Using Libraries Commonly Used Libraries</vt:lpstr>
      <vt:lpstr>Using Libraries Using Static Libraries</vt:lpstr>
      <vt:lpstr>Using Libraries Shared Libraries</vt:lpstr>
      <vt:lpstr>Using Libraries Dynamically Linked Shared Libraries </vt:lpstr>
      <vt:lpstr>Using Libraries Creating Shared Library</vt:lpstr>
      <vt:lpstr>Using Libraries Creating Dynamic Library</vt:lpstr>
      <vt:lpstr>Using Libraries Static vs. Dynamic Library</vt:lpstr>
      <vt:lpstr>Using Libraries Use Library in the Program</vt:lpstr>
      <vt:lpstr>Using Libraries Dynamic Loading Library 1/5</vt:lpstr>
      <vt:lpstr>Using Libraries Dynamic Loading Library 2/5</vt:lpstr>
      <vt:lpstr>Using Libraries Dynamic Loading Library 3/5</vt:lpstr>
      <vt:lpstr>Using Libraries Dynamic Loading Library 4/5</vt:lpstr>
      <vt:lpstr>Using Libraries Dynamic Loading Library 5/5</vt:lpstr>
      <vt:lpstr>Debugging with GDB What is GDB?</vt:lpstr>
      <vt:lpstr>Debugging with GDB Why do we use GDB?</vt:lpstr>
      <vt:lpstr>Debugging with GDB HelloWorld Example</vt:lpstr>
      <vt:lpstr>Debugging with GDB Compile hello.c</vt:lpstr>
      <vt:lpstr>Debugging with GDB Starting up GDB</vt:lpstr>
      <vt:lpstr>Debugging with GDB Basic GDB Commands</vt:lpstr>
      <vt:lpstr>Slide 46</vt:lpstr>
      <vt:lpstr>Slide 47</vt:lpstr>
      <vt:lpstr>Slide 48</vt:lpstr>
      <vt:lpstr>Debugging with GDB GDB Breakpoints</vt:lpstr>
      <vt:lpstr>Debugging with GDB Playing with Data in GDB</vt:lpstr>
      <vt:lpstr>Debugging with GDB StringReverse Practice 1/5</vt:lpstr>
      <vt:lpstr>Debugging with GDB StringReverse Practice 2/5</vt:lpstr>
      <vt:lpstr>Debugging with GDB StringReverse Practice 3/5</vt:lpstr>
      <vt:lpstr>Debugging with GDB StringReverse Practice 4/5</vt:lpstr>
      <vt:lpstr>Debugging with GDB StringReverse Practice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subject>CMSC 104</dc:subject>
  <dc:creator>Dennis Frey</dc:creator>
  <dc:description>Modified 9/01 by S. Mitchell</dc:description>
  <cp:lastModifiedBy>KienNT</cp:lastModifiedBy>
  <cp:revision>393</cp:revision>
  <cp:lastPrinted>1601-01-01T00:00:00Z</cp:lastPrinted>
  <dcterms:created xsi:type="dcterms:W3CDTF">1999-01-21T18:55:30Z</dcterms:created>
  <dcterms:modified xsi:type="dcterms:W3CDTF">2012-09-25T23:22:14Z</dcterms:modified>
</cp:coreProperties>
</file>