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70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63" r:id="rId18"/>
    <p:sldId id="264" r:id="rId19"/>
    <p:sldId id="265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8" autoAdjust="0"/>
  </p:normalViewPr>
  <p:slideViewPr>
    <p:cSldViewPr>
      <p:cViewPr>
        <p:scale>
          <a:sx n="66" d="100"/>
          <a:sy n="66" d="100"/>
        </p:scale>
        <p:origin x="-12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3D0AF-DEF5-445C-8D2C-B601161A8E8C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CD6E-E7C9-4A60-8EA5-4CFB3F975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defTabSz="331788"/>
            <a:r>
              <a:rPr lang="en-US" dirty="0" smtClean="0"/>
              <a:t>to set up a signal handler:</a:t>
            </a:r>
          </a:p>
          <a:p>
            <a:pPr lvl="1" defTabSz="331788">
              <a:buFontTx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void (*signal(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, void (*handler)(</a:t>
            </a:r>
            <a:r>
              <a:rPr lang="en-US" dirty="0" err="1" smtClean="0"/>
              <a:t>int</a:t>
            </a:r>
            <a:r>
              <a:rPr lang="en-US" dirty="0" smtClean="0"/>
              <a:t>)))(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1" defTabSz="331788"/>
            <a:endParaRPr lang="en-US" dirty="0" smtClean="0"/>
          </a:p>
          <a:p>
            <a:pPr lvl="0" defTabSz="331788"/>
            <a:r>
              <a:rPr lang="en-US" dirty="0" smtClean="0"/>
              <a:t>signal is a call which takes two parameters</a:t>
            </a:r>
          </a:p>
          <a:p>
            <a:pPr lvl="1" defTabSz="331788"/>
            <a:r>
              <a:rPr lang="en-US" dirty="0" err="1" smtClean="0"/>
              <a:t>signum</a:t>
            </a:r>
            <a:r>
              <a:rPr lang="en-US" dirty="0" smtClean="0"/>
              <a:t> : the signal number</a:t>
            </a:r>
          </a:p>
          <a:p>
            <a:pPr lvl="1" defTabSz="331788"/>
            <a:r>
              <a:rPr lang="en-US" dirty="0" smtClean="0"/>
              <a:t>handler : a pointer to a function which takes a single integer parameter and returns nothing (void)</a:t>
            </a:r>
          </a:p>
          <a:p>
            <a:pPr lvl="0" defTabSz="331788"/>
            <a:r>
              <a:rPr lang="en-US" dirty="0" smtClean="0"/>
              <a:t>return value is itself a pointer to a function which:</a:t>
            </a:r>
          </a:p>
          <a:p>
            <a:pPr lvl="1" defTabSz="331788"/>
            <a:r>
              <a:rPr lang="en-US" dirty="0" smtClean="0"/>
              <a:t>takes a single integer parameter and returns 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CD6E-E7C9-4A60-8EA5-4CFB3F975A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582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8B1EFD5-1527-4ED2-AB18-36CB33101C3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9DCC5-A63C-4248-A971-870758A75BB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52FF695F-CCBE-426E-AD05-ADC0796C0A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Linux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2567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3D3-6CB0-4B1A-AFAB-6E6AA9FA15F3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1403648" y="1340768"/>
            <a:ext cx="70054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zh-TW" altLang="en-US" sz="24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PID  TTY    STAT  TIME COMMAND</a:t>
            </a:r>
          </a:p>
          <a:p>
            <a:pPr marL="457200" indent="-457200"/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14748  pts/1  S     0:00 –bash</a:t>
            </a:r>
          </a:p>
          <a:p>
            <a:pPr marL="457200" indent="-457200">
              <a:buFontTx/>
              <a:buAutoNum type="arabicPlain" startAt="14795"/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 pts/0  S     0:00 –bash</a:t>
            </a:r>
          </a:p>
          <a:p>
            <a:pPr marL="457200" indent="-457200"/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14974  pts/0  S     0:00 vi test1.txt</a:t>
            </a:r>
          </a:p>
          <a:p>
            <a:pPr marL="457200" indent="-457200"/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14876  pts/1  R     0:00 </a:t>
            </a:r>
            <a:r>
              <a:rPr lang="en-US" altLang="zh-TW" sz="2400" b="1" dirty="0" err="1">
                <a:latin typeface="Courier New" pitchFamily="49" charset="0"/>
                <a:ea typeface="新細明體" pitchFamily="18" charset="-120"/>
              </a:rPr>
              <a:t>ps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…</a:t>
            </a:r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V="1">
            <a:off x="1447800" y="3321968"/>
            <a:ext cx="457200" cy="1066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517525" y="4506243"/>
            <a:ext cx="12561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Process ID</a:t>
            </a:r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flipV="1">
            <a:off x="2971800" y="3321968"/>
            <a:ext cx="76200" cy="1143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2209800" y="4541168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Terminal name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3657600" y="4388768"/>
            <a:ext cx="304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ea typeface="新細明體" pitchFamily="18" charset="-120"/>
              </a:rPr>
              <a:t>State:</a:t>
            </a:r>
          </a:p>
          <a:p>
            <a:r>
              <a:rPr lang="en-US" altLang="zh-TW" sz="2000">
                <a:ea typeface="新細明體" pitchFamily="18" charset="-120"/>
              </a:rPr>
              <a:t>S – Sleeping</a:t>
            </a:r>
          </a:p>
          <a:p>
            <a:r>
              <a:rPr lang="en-US" altLang="zh-TW" sz="2000">
                <a:ea typeface="新細明體" pitchFamily="18" charset="-120"/>
              </a:rPr>
              <a:t>      (waiting for input)</a:t>
            </a:r>
          </a:p>
          <a:p>
            <a:r>
              <a:rPr lang="en-US" altLang="zh-TW" sz="2000">
                <a:ea typeface="新細明體" pitchFamily="18" charset="-120"/>
              </a:rPr>
              <a:t>R – Running </a:t>
            </a:r>
          </a:p>
        </p:txBody>
      </p:sp>
      <p:sp>
        <p:nvSpPr>
          <p:cNvPr id="278541" name="Line 13"/>
          <p:cNvSpPr>
            <a:spLocks noChangeShapeType="1"/>
          </p:cNvSpPr>
          <p:nvPr/>
        </p:nvSpPr>
        <p:spPr bwMode="auto">
          <a:xfrm flipV="1">
            <a:off x="4139952" y="3309392"/>
            <a:ext cx="0" cy="10668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5105400" y="3550568"/>
            <a:ext cx="304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How much time the process is continuously executing </a:t>
            </a:r>
          </a:p>
        </p:txBody>
      </p:sp>
      <p:sp>
        <p:nvSpPr>
          <p:cNvPr id="278543" name="Line 15"/>
          <p:cNvSpPr>
            <a:spLocks noChangeShapeType="1"/>
          </p:cNvSpPr>
          <p:nvPr/>
        </p:nvSpPr>
        <p:spPr bwMode="auto">
          <a:xfrm flipH="1" flipV="1">
            <a:off x="5715000" y="3245768"/>
            <a:ext cx="76200" cy="3810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Viewing Active Processes 2/3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D08-F498-4704-8229-E719EB95EC83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09600" y="1124744"/>
            <a:ext cx="806685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For the example above, both bash processes, which are the shell of both terminals, are waiting for the input of user. They must be in the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sleeping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The vi process, which is an editor, is also waiting for the input of user. Hence it is also in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sleeping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When </a:t>
            </a:r>
            <a:r>
              <a:rPr lang="en-US" altLang="zh-TW" sz="2800" dirty="0" err="1">
                <a:latin typeface="Arial" charset="0"/>
                <a:ea typeface="新細明體" pitchFamily="18" charset="-120"/>
              </a:rPr>
              <a:t>ps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 reporting the processes in the system, it is the only process that is running. Hence it is in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running state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 </a:t>
            </a:r>
            <a:endParaRPr lang="en-US" altLang="zh-TW" sz="2800" i="1" dirty="0">
              <a:solidFill>
                <a:srgbClr val="FF33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Viewing Active Processes 3/3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5C23-E049-46E7-A57B-784EE2393F4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33400" y="1052736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A process can be forced to terminate by using the command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kill -9 </a:t>
            </a:r>
            <a:r>
              <a:rPr lang="en-US" altLang="zh-TW" sz="2800" i="1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PID</a:t>
            </a:r>
          </a:p>
        </p:txBody>
      </p:sp>
      <p:pic>
        <p:nvPicPr>
          <p:cNvPr id="280584" name="Picture 8" descr="kill"/>
          <p:cNvPicPr>
            <a:picLocks noChangeAspect="1" noChangeArrowheads="1"/>
          </p:cNvPicPr>
          <p:nvPr/>
        </p:nvPicPr>
        <p:blipFill>
          <a:blip r:embed="rId2" cstate="print"/>
          <a:srcRect r="12924" b="20247"/>
          <a:stretch>
            <a:fillRect/>
          </a:stretch>
        </p:blipFill>
        <p:spPr bwMode="auto">
          <a:xfrm>
            <a:off x="1066800" y="2005732"/>
            <a:ext cx="77343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057400" y="5703019"/>
            <a:ext cx="6629400" cy="8223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The vi process is terminated by using the command</a:t>
            </a:r>
          </a:p>
          <a:p>
            <a:r>
              <a:rPr lang="en-US" altLang="zh-TW" b="1">
                <a:solidFill>
                  <a:srgbClr val="FF3300"/>
                </a:solidFill>
                <a:ea typeface="新細明體" pitchFamily="18" charset="-120"/>
              </a:rPr>
              <a:t>kill -9 14874 </a:t>
            </a:r>
          </a:p>
        </p:txBody>
      </p:sp>
      <p:sp>
        <p:nvSpPr>
          <p:cNvPr id="280586" name="Freeform 10"/>
          <p:cNvSpPr>
            <a:spLocks/>
          </p:cNvSpPr>
          <p:nvPr/>
        </p:nvSpPr>
        <p:spPr bwMode="auto">
          <a:xfrm>
            <a:off x="4114800" y="4340944"/>
            <a:ext cx="3962400" cy="203200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2160" y="800"/>
              </a:cxn>
              <a:cxn ang="0">
                <a:pos x="2016" y="128"/>
              </a:cxn>
              <a:cxn ang="0">
                <a:pos x="672" y="32"/>
              </a:cxn>
            </a:cxnLst>
            <a:rect l="0" t="0" r="r" b="b"/>
            <a:pathLst>
              <a:path w="2496" h="1280">
                <a:moveTo>
                  <a:pt x="0" y="1280"/>
                </a:moveTo>
                <a:cubicBezTo>
                  <a:pt x="912" y="1136"/>
                  <a:pt x="1824" y="992"/>
                  <a:pt x="2160" y="800"/>
                </a:cubicBezTo>
                <a:cubicBezTo>
                  <a:pt x="2496" y="608"/>
                  <a:pt x="2264" y="256"/>
                  <a:pt x="2016" y="128"/>
                </a:cubicBezTo>
                <a:cubicBezTo>
                  <a:pt x="1768" y="0"/>
                  <a:pt x="1220" y="16"/>
                  <a:pt x="672" y="3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Killing a Process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  <a:br>
              <a:rPr lang="en-US" dirty="0" smtClean="0"/>
            </a:br>
            <a:r>
              <a:rPr lang="en-US" sz="2800" dirty="0" smtClean="0"/>
              <a:t>Using </a:t>
            </a:r>
            <a:r>
              <a:rPr lang="en-US" sz="2800" i="1" dirty="0" smtClean="0"/>
              <a:t>system</a:t>
            </a:r>
            <a:r>
              <a:rPr lang="en-US" sz="2800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z="2800" dirty="0" smtClean="0"/>
              <a:t>Execute a command from within a program, much as if the command had been typed into a shell.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400" dirty="0" smtClean="0"/>
          </a:p>
          <a:p>
            <a:r>
              <a:rPr lang="en-US" sz="2800" dirty="0" smtClean="0"/>
              <a:t>If the shell itself cannot be run, system returns 127; if another error occurs, system returns –1</a:t>
            </a:r>
          </a:p>
          <a:p>
            <a:r>
              <a:rPr lang="en-US" sz="2800" dirty="0" smtClean="0"/>
              <a:t>Issues: depending on the features, limitations, and security flaws of the system’s shell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17755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stdlib.h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return_value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return_value</a:t>
            </a:r>
            <a:r>
              <a:rPr lang="en-US" sz="2000" dirty="0" smtClean="0"/>
              <a:t> = system (“</a:t>
            </a:r>
            <a:r>
              <a:rPr lang="en-US" sz="2000" dirty="0" err="1" smtClean="0"/>
              <a:t>ls</a:t>
            </a:r>
            <a:r>
              <a:rPr lang="en-US" sz="2000" dirty="0" smtClean="0"/>
              <a:t> -l /”);</a:t>
            </a:r>
          </a:p>
          <a:p>
            <a:r>
              <a:rPr lang="en-US" sz="2000" dirty="0" smtClean="0"/>
              <a:t>    return </a:t>
            </a:r>
            <a:r>
              <a:rPr lang="en-US" sz="2000" dirty="0" err="1" smtClean="0"/>
              <a:t>return_value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  <a:br>
              <a:rPr lang="en-US" dirty="0" smtClean="0"/>
            </a:br>
            <a:r>
              <a:rPr lang="en-US" sz="2800" dirty="0" smtClean="0"/>
              <a:t>Using </a:t>
            </a:r>
            <a:r>
              <a:rPr lang="en-US" sz="2800" i="1" dirty="0" smtClean="0"/>
              <a:t>fork</a:t>
            </a:r>
            <a:r>
              <a:rPr lang="en-US" sz="2800" dirty="0" smtClean="0"/>
              <a:t> &amp; </a:t>
            </a:r>
            <a:r>
              <a:rPr lang="en-US" sz="2800" i="1" dirty="0" smtClean="0"/>
              <a:t>exec</a:t>
            </a:r>
            <a:r>
              <a:rPr lang="en-US" sz="2800" dirty="0" smtClean="0"/>
              <a:t>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Using fork to Duplicate a Program’s Process: </a:t>
            </a:r>
            <a:r>
              <a:rPr lang="en-US" sz="2800" dirty="0" err="1" smtClean="0"/>
              <a:t>fork.c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272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&lt;sys/</a:t>
            </a:r>
            <a:r>
              <a:rPr lang="en-US" sz="2000" dirty="0" err="1" smtClean="0"/>
              <a:t>types.h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unistd.h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pid_t</a:t>
            </a:r>
            <a:r>
              <a:rPr lang="en-US" sz="2000" dirty="0" smtClean="0"/>
              <a:t>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(“the main program process ID is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getpid</a:t>
            </a:r>
            <a:r>
              <a:rPr lang="en-US" sz="2000" dirty="0" smtClean="0"/>
              <a:t> ());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 fork ();</a:t>
            </a:r>
          </a:p>
          <a:p>
            <a:r>
              <a:rPr lang="en-US" sz="2000" dirty="0" smtClean="0"/>
              <a:t>    if 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!= 0) 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(“this is the parent process, with id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getpid</a:t>
            </a:r>
            <a:r>
              <a:rPr lang="en-US" sz="2000" dirty="0" smtClean="0"/>
              <a:t> ());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(“the child’s process ID is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else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(“this is the child process, with id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getpid</a:t>
            </a:r>
            <a:r>
              <a:rPr lang="en-US" sz="2000" dirty="0" smtClean="0"/>
              <a:t> ());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  <a:br>
              <a:rPr lang="en-US" dirty="0" smtClean="0"/>
            </a:br>
            <a:r>
              <a:rPr lang="en-US" sz="2800" dirty="0" smtClean="0"/>
              <a:t>Using </a:t>
            </a:r>
            <a:r>
              <a:rPr lang="en-US" sz="2800" i="1" dirty="0" smtClean="0"/>
              <a:t>fork</a:t>
            </a:r>
            <a:r>
              <a:rPr lang="en-US" sz="2800" dirty="0" smtClean="0"/>
              <a:t> &amp; </a:t>
            </a:r>
            <a:r>
              <a:rPr lang="en-US" sz="2800" i="1" dirty="0" smtClean="0"/>
              <a:t>exec</a:t>
            </a:r>
            <a:r>
              <a:rPr lang="en-US" sz="2800" dirty="0" smtClean="0"/>
              <a:t>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936104"/>
          </a:xfrm>
        </p:spPr>
        <p:txBody>
          <a:bodyPr/>
          <a:lstStyle/>
          <a:p>
            <a:pPr marL="0" indent="20638">
              <a:buNone/>
            </a:pPr>
            <a:r>
              <a:rPr lang="en-US" sz="2800" dirty="0" smtClean="0"/>
              <a:t>The exec functions replace the program running in a process with another program (fork-</a:t>
            </a:r>
            <a:r>
              <a:rPr lang="en-US" sz="2800" dirty="0" err="1" smtClean="0"/>
              <a:t>exec.c</a:t>
            </a:r>
            <a:r>
              <a:rPr lang="en-US" sz="28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65527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endParaRPr lang="en-US" sz="12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spawn (char* program, char** </a:t>
            </a:r>
            <a:r>
              <a:rPr lang="en-US" dirty="0" err="1" smtClean="0"/>
              <a:t>arg_list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child_pid</a:t>
            </a:r>
            <a:r>
              <a:rPr lang="en-US" dirty="0" smtClean="0"/>
              <a:t> = fork (); //Duplicate this process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child_pid</a:t>
            </a:r>
            <a:r>
              <a:rPr lang="en-US" dirty="0" smtClean="0"/>
              <a:t> != 0)  //This is the parent process</a:t>
            </a:r>
          </a:p>
          <a:p>
            <a:r>
              <a:rPr lang="en-US" dirty="0" smtClean="0"/>
              <a:t>       return </a:t>
            </a:r>
            <a:r>
              <a:rPr lang="en-US" dirty="0" err="1" smtClean="0"/>
              <a:t>child_pid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else {//Now execute PROGRAM, searching for it in the path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execvp</a:t>
            </a:r>
            <a:r>
              <a:rPr lang="en-US" dirty="0" smtClean="0"/>
              <a:t> (program, </a:t>
            </a:r>
            <a:r>
              <a:rPr lang="en-US" dirty="0" err="1" smtClean="0"/>
              <a:t>arg_list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//The </a:t>
            </a:r>
            <a:r>
              <a:rPr lang="en-US" dirty="0" err="1" smtClean="0"/>
              <a:t>execvp</a:t>
            </a:r>
            <a:r>
              <a:rPr lang="en-US" dirty="0" smtClean="0"/>
              <a:t> function returns only if an error occurs.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fprintf</a:t>
            </a:r>
            <a:r>
              <a:rPr lang="en-US" dirty="0" smtClean="0"/>
              <a:t> (</a:t>
            </a:r>
            <a:r>
              <a:rPr lang="en-US" dirty="0" err="1" smtClean="0"/>
              <a:t>stderr</a:t>
            </a:r>
            <a:r>
              <a:rPr lang="en-US" dirty="0" smtClean="0"/>
              <a:t>, “an error occurred in </a:t>
            </a:r>
            <a:r>
              <a:rPr lang="en-US" dirty="0" err="1" smtClean="0"/>
              <a:t>execvp</a:t>
            </a:r>
            <a:r>
              <a:rPr lang="en-US" dirty="0" smtClean="0"/>
              <a:t>\n”);</a:t>
            </a:r>
          </a:p>
          <a:p>
            <a:r>
              <a:rPr lang="en-US" dirty="0" smtClean="0"/>
              <a:t>        abort 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  <a:br>
              <a:rPr lang="en-US" dirty="0" smtClean="0"/>
            </a:br>
            <a:r>
              <a:rPr lang="en-US" sz="2800" dirty="0" smtClean="0"/>
              <a:t>Using </a:t>
            </a:r>
            <a:r>
              <a:rPr lang="en-US" sz="2800" i="1" dirty="0" smtClean="0"/>
              <a:t>fork</a:t>
            </a:r>
            <a:r>
              <a:rPr lang="en-US" sz="2800" dirty="0" smtClean="0"/>
              <a:t> &amp; </a:t>
            </a:r>
            <a:r>
              <a:rPr lang="en-US" sz="2800" i="1" dirty="0" smtClean="0"/>
              <a:t>exec</a:t>
            </a:r>
            <a:r>
              <a:rPr lang="en-US" sz="2800" dirty="0" smtClean="0"/>
              <a:t> 3/3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992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//The argument list to pass to the 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 command.</a:t>
            </a:r>
          </a:p>
          <a:p>
            <a:r>
              <a:rPr lang="en-US" sz="2000" dirty="0" smtClean="0"/>
              <a:t>    char* </a:t>
            </a:r>
            <a:r>
              <a:rPr lang="en-US" sz="2000" dirty="0" err="1" smtClean="0"/>
              <a:t>arg_list</a:t>
            </a:r>
            <a:r>
              <a:rPr lang="en-US" sz="2000" dirty="0" smtClean="0"/>
              <a:t>[] = {</a:t>
            </a:r>
          </a:p>
          <a:p>
            <a:r>
              <a:rPr lang="en-US" sz="2000" dirty="0" smtClean="0"/>
              <a:t>        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”,    // </a:t>
            </a:r>
            <a:r>
              <a:rPr lang="en-US" sz="2000" dirty="0" err="1" smtClean="0"/>
              <a:t>argv</a:t>
            </a:r>
            <a:r>
              <a:rPr lang="en-US" sz="2000" dirty="0" smtClean="0"/>
              <a:t>[0], the name of the program.</a:t>
            </a:r>
          </a:p>
          <a:p>
            <a:r>
              <a:rPr lang="en-US" sz="2000" dirty="0" smtClean="0"/>
              <a:t>        “-l”, </a:t>
            </a:r>
          </a:p>
          <a:p>
            <a:r>
              <a:rPr lang="en-US" sz="2000" dirty="0" smtClean="0"/>
              <a:t>        “/”,</a:t>
            </a:r>
          </a:p>
          <a:p>
            <a:r>
              <a:rPr lang="en-US" sz="2000" dirty="0" smtClean="0"/>
              <a:t>        NULL //The argument list must end with a NULL.</a:t>
            </a:r>
          </a:p>
          <a:p>
            <a:r>
              <a:rPr lang="en-US" sz="2000" dirty="0" smtClean="0"/>
              <a:t>    };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  /* Spawn a child process running the 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 command. Ignore the</a:t>
            </a:r>
          </a:p>
          <a:p>
            <a:r>
              <a:rPr lang="en-US" sz="2000" dirty="0" smtClean="0"/>
              <a:t>         returned child process ID. */</a:t>
            </a:r>
          </a:p>
          <a:p>
            <a:r>
              <a:rPr lang="en-US" sz="2000" dirty="0" smtClean="0"/>
              <a:t>    spawn (“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”, </a:t>
            </a:r>
            <a:r>
              <a:rPr lang="en-US" sz="2000" dirty="0" err="1" smtClean="0"/>
              <a:t>arg_list</a:t>
            </a:r>
            <a:r>
              <a:rPr lang="en-US" sz="2000" dirty="0" smtClean="0"/>
              <a:t>); 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(“done with main program\n”);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8AA8-FC6C-4C20-80C3-77AFCA6A809B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33400" y="1196752"/>
            <a:ext cx="8229600" cy="398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The mechanism to determine which process should “get into” the CPU is called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Process scheduling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For example, </a:t>
            </a:r>
          </a:p>
        </p:txBody>
      </p:sp>
      <p:graphicFrame>
        <p:nvGraphicFramePr>
          <p:cNvPr id="275464" name="Object 8"/>
          <p:cNvGraphicFramePr>
            <a:graphicFrameLocks noChangeAspect="1"/>
          </p:cNvGraphicFramePr>
          <p:nvPr/>
        </p:nvGraphicFramePr>
        <p:xfrm>
          <a:off x="5715000" y="2755032"/>
          <a:ext cx="2581275" cy="3733800"/>
        </p:xfrm>
        <a:graphic>
          <a:graphicData uri="http://schemas.openxmlformats.org/presentationml/2006/ole">
            <p:oleObj spid="_x0000_s2050" name="Visio" r:id="rId3" imgW="2086984" imgH="3020004" progId="Visio.Drawing.11">
              <p:embed/>
            </p:oleObj>
          </a:graphicData>
        </a:graphic>
      </p:graphicFrame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914400" y="2929781"/>
          <a:ext cx="3924300" cy="3521075"/>
        </p:xfrm>
        <a:graphic>
          <a:graphicData uri="http://schemas.openxmlformats.org/presentationml/2006/ole">
            <p:oleObj spid="_x0000_s2051" name="Visio" r:id="rId4" imgW="2104199" imgH="1875547" progId="Visio.Drawing.11">
              <p:embed/>
            </p:oleObj>
          </a:graphicData>
        </a:graphic>
      </p:graphicFrame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041525" y="2492896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Program A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5281613" y="2276872"/>
            <a:ext cx="386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Actual sequence of operations</a:t>
            </a:r>
          </a:p>
        </p:txBody>
      </p:sp>
      <p:sp>
        <p:nvSpPr>
          <p:cNvPr id="275468" name="AutoShape 12"/>
          <p:cNvSpPr>
            <a:spLocks noChangeArrowheads="1"/>
          </p:cNvSpPr>
          <p:nvPr/>
        </p:nvSpPr>
        <p:spPr bwMode="auto">
          <a:xfrm>
            <a:off x="5029200" y="4572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Scheduling 1/3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901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1431925" y="2935288"/>
          <a:ext cx="3289300" cy="2932112"/>
        </p:xfrm>
        <a:graphic>
          <a:graphicData uri="http://schemas.openxmlformats.org/presentationml/2006/ole">
            <p:oleObj spid="_x0000_s3074" name="Visio" r:id="rId3" imgW="2104199" imgH="1875547" progId="Visio.Drawing.11">
              <p:embed/>
            </p:oleObj>
          </a:graphicData>
        </a:graphic>
      </p:graphicFrame>
      <p:graphicFrame>
        <p:nvGraphicFramePr>
          <p:cNvPr id="293902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5622925" y="1893888"/>
          <a:ext cx="2405459" cy="4536530"/>
        </p:xfrm>
        <a:graphic>
          <a:graphicData uri="http://schemas.openxmlformats.org/presentationml/2006/ole">
            <p:oleObj spid="_x0000_s3075" name="Visio" r:id="rId4" imgW="2086984" imgH="3937564" progId="Visio.Drawing.11">
              <p:embed/>
            </p:oleObj>
          </a:graphicData>
        </a:graphic>
      </p:graphicFrame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F48F-CFC1-4CAE-85F6-0DBACAB6445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1828800" y="190500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Program B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105400" y="1295400"/>
            <a:ext cx="386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Actual sequence of operations</a:t>
            </a:r>
          </a:p>
        </p:txBody>
      </p:sp>
      <p:sp>
        <p:nvSpPr>
          <p:cNvPr id="293910" name="AutoShape 22"/>
          <p:cNvSpPr>
            <a:spLocks noChangeArrowheads="1"/>
          </p:cNvSpPr>
          <p:nvPr/>
        </p:nvSpPr>
        <p:spPr bwMode="auto">
          <a:xfrm>
            <a:off x="5029200" y="4572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Scheduling 2/3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037853" y="2124075"/>
          <a:ext cx="2087563" cy="3478213"/>
        </p:xfrm>
        <a:graphic>
          <a:graphicData uri="http://schemas.openxmlformats.org/presentationml/2006/ole">
            <p:oleObj spid="_x0000_s4098" name="Visio" r:id="rId3" imgW="2086984" imgH="3478784" progId="Visio.Drawing.11">
              <p:embed/>
            </p:oleObj>
          </a:graphicData>
        </a:graphic>
      </p:graphicFrame>
      <p:graphicFrame>
        <p:nvGraphicFramePr>
          <p:cNvPr id="2979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6228853" y="2124075"/>
          <a:ext cx="2087563" cy="3478213"/>
        </p:xfrm>
        <a:graphic>
          <a:graphicData uri="http://schemas.openxmlformats.org/presentationml/2006/ole">
            <p:oleObj spid="_x0000_s4099" name="Visio" r:id="rId4" imgW="2086984" imgH="3478784" progId="Visio.Drawing.11">
              <p:embed/>
            </p:oleObj>
          </a:graphicData>
        </a:graphic>
      </p:graphicFrame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F4DA-9975-4FF3-BD59-76CD32B6CCC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533400" y="1143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>
                <a:latin typeface="Arial" charset="0"/>
                <a:ea typeface="新細明體" pitchFamily="18" charset="-120"/>
              </a:rPr>
              <a:t>Program A and B will be at the running state alternatively, depends on the quantum size and the availability of the required resource 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929456" y="2807951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Quantum end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785440" y="3398763"/>
            <a:ext cx="1224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Waiting for user input</a:t>
            </a:r>
          </a:p>
        </p:txBody>
      </p:sp>
      <p:sp>
        <p:nvSpPr>
          <p:cNvPr id="298000" name="Line 16"/>
          <p:cNvSpPr>
            <a:spLocks noChangeShapeType="1"/>
          </p:cNvSpPr>
          <p:nvPr/>
        </p:nvSpPr>
        <p:spPr bwMode="auto">
          <a:xfrm>
            <a:off x="1500584" y="326934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001" name="Line 17"/>
          <p:cNvSpPr>
            <a:spLocks noChangeShapeType="1"/>
          </p:cNvSpPr>
          <p:nvPr/>
        </p:nvSpPr>
        <p:spPr bwMode="auto">
          <a:xfrm>
            <a:off x="1953591" y="3627362"/>
            <a:ext cx="719261" cy="16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4961904" y="2348880"/>
            <a:ext cx="137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dirty="0">
                <a:ea typeface="新細明體" pitchFamily="18" charset="-120"/>
              </a:rPr>
              <a:t>Program A finishes</a:t>
            </a:r>
          </a:p>
        </p:txBody>
      </p:sp>
      <p:sp>
        <p:nvSpPr>
          <p:cNvPr id="298007" name="Line 23"/>
          <p:cNvSpPr>
            <a:spLocks noChangeShapeType="1"/>
          </p:cNvSpPr>
          <p:nvPr/>
        </p:nvSpPr>
        <p:spPr bwMode="auto">
          <a:xfrm>
            <a:off x="6104904" y="270892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4958456" y="5049862"/>
            <a:ext cx="137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dirty="0">
                <a:ea typeface="新細明體" pitchFamily="18" charset="-120"/>
              </a:rPr>
              <a:t>Program B finishes</a:t>
            </a:r>
          </a:p>
        </p:txBody>
      </p:sp>
      <p:sp>
        <p:nvSpPr>
          <p:cNvPr id="298009" name="Line 25"/>
          <p:cNvSpPr>
            <a:spLocks noChangeShapeType="1"/>
          </p:cNvSpPr>
          <p:nvPr/>
        </p:nvSpPr>
        <p:spPr bwMode="auto">
          <a:xfrm>
            <a:off x="6037088" y="546439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Scheduling 3/3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857448" y="4422364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Quantum end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13432" y="5230941"/>
            <a:ext cx="1224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Waiting for user input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1428576" y="488375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81583" y="5459540"/>
            <a:ext cx="719261" cy="16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Linux Process Overview</a:t>
            </a:r>
          </a:p>
          <a:p>
            <a:r>
              <a:rPr lang="en-US" sz="2800" dirty="0" smtClean="0"/>
              <a:t>Process States</a:t>
            </a:r>
          </a:p>
          <a:p>
            <a:r>
              <a:rPr lang="en-US" sz="2800" dirty="0" smtClean="0"/>
              <a:t>Process IDs</a:t>
            </a:r>
          </a:p>
          <a:p>
            <a:r>
              <a:rPr lang="en-US" sz="2800" dirty="0" smtClean="0"/>
              <a:t>Viewing Active Processes</a:t>
            </a:r>
          </a:p>
          <a:p>
            <a:r>
              <a:rPr lang="en-US" sz="2800" dirty="0" smtClean="0"/>
              <a:t>Killing a Process</a:t>
            </a:r>
          </a:p>
          <a:p>
            <a:r>
              <a:rPr lang="en-US" sz="2800" dirty="0" smtClean="0"/>
              <a:t>Creating Processes</a:t>
            </a:r>
          </a:p>
          <a:p>
            <a:r>
              <a:rPr lang="en-US" sz="2800" dirty="0" smtClean="0"/>
              <a:t>Process Scheduling</a:t>
            </a:r>
          </a:p>
          <a:p>
            <a:r>
              <a:rPr lang="en-US" sz="2800" dirty="0" smtClean="0"/>
              <a:t>Process Controlling with Signals</a:t>
            </a:r>
          </a:p>
          <a:p>
            <a:pPr lvl="1"/>
            <a:r>
              <a:rPr lang="en-US" sz="2400" dirty="0" smtClean="0"/>
              <a:t>Common Uses of Signals</a:t>
            </a:r>
          </a:p>
          <a:p>
            <a:r>
              <a:rPr lang="en-US" sz="2800" dirty="0" smtClean="0"/>
              <a:t>Process Termination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Signal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Mechanisms for communicating with and manipulating processes in Linux (whereby processes are made aware of events occurring)</a:t>
            </a:r>
          </a:p>
          <a:p>
            <a:pPr algn="just"/>
            <a:r>
              <a:rPr lang="en-US" sz="2800" dirty="0" smtClean="0"/>
              <a:t>A special message sent to a process, as an </a:t>
            </a:r>
            <a:r>
              <a:rPr lang="en-US" sz="2800" i="1" dirty="0" smtClean="0">
                <a:solidFill>
                  <a:schemeClr val="accent2"/>
                </a:solidFill>
              </a:rPr>
              <a:t>asynchronous</a:t>
            </a:r>
            <a:r>
              <a:rPr lang="en-US" sz="2800" dirty="0" smtClean="0"/>
              <a:t> event.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May be unrelated to the execution of a process, can be received by the process at any time in its execution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E.g. user types </a:t>
            </a:r>
            <a:r>
              <a:rPr lang="en-US" sz="2400" dirty="0" smtClean="0">
                <a:latin typeface="Courier New" charset="0"/>
              </a:rPr>
              <a:t>ctrl-C</a:t>
            </a:r>
            <a:r>
              <a:rPr lang="en-US" sz="2400" dirty="0" smtClean="0"/>
              <a:t>, or the modem hangs</a:t>
            </a:r>
          </a:p>
          <a:p>
            <a:pPr algn="just"/>
            <a:r>
              <a:rPr lang="en-US" sz="2800" dirty="0" smtClean="0"/>
              <a:t>The process  handles the received signal immediately without finishing the current function or even the current line of code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Signal Types &amp; Sources</a:t>
            </a:r>
            <a:endParaRPr lang="en-US" dirty="0"/>
          </a:p>
        </p:txBody>
      </p:sp>
      <p:sp useBgFill="1">
        <p:nvSpPr>
          <p:cNvPr id="6" name="Oval 3"/>
          <p:cNvSpPr>
            <a:spLocks noChangeArrowheads="1"/>
          </p:cNvSpPr>
          <p:nvPr/>
        </p:nvSpPr>
        <p:spPr bwMode="auto">
          <a:xfrm>
            <a:off x="3372793" y="2688803"/>
            <a:ext cx="2044700" cy="2044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" name="Rectangle 9"/>
          <p:cNvSpPr>
            <a:spLocks noChangeArrowheads="1"/>
          </p:cNvSpPr>
          <p:nvPr/>
        </p:nvSpPr>
        <p:spPr bwMode="auto">
          <a:xfrm>
            <a:off x="1391593" y="22316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9" name="Rectangle 10"/>
          <p:cNvSpPr>
            <a:spLocks noChangeArrowheads="1"/>
          </p:cNvSpPr>
          <p:nvPr/>
        </p:nvSpPr>
        <p:spPr bwMode="auto">
          <a:xfrm>
            <a:off x="1010593" y="37556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" name="Rectangle 11"/>
          <p:cNvSpPr>
            <a:spLocks noChangeArrowheads="1"/>
          </p:cNvSpPr>
          <p:nvPr/>
        </p:nvSpPr>
        <p:spPr bwMode="auto">
          <a:xfrm>
            <a:off x="4210993" y="16220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1" name="Rectangle 12"/>
          <p:cNvSpPr>
            <a:spLocks noChangeArrowheads="1"/>
          </p:cNvSpPr>
          <p:nvPr/>
        </p:nvSpPr>
        <p:spPr bwMode="auto">
          <a:xfrm>
            <a:off x="6344593" y="20030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2" name="Rectangle 13"/>
          <p:cNvSpPr>
            <a:spLocks noChangeArrowheads="1"/>
          </p:cNvSpPr>
          <p:nvPr/>
        </p:nvSpPr>
        <p:spPr bwMode="auto">
          <a:xfrm>
            <a:off x="7563793" y="34508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3" name="Rectangle 14"/>
          <p:cNvSpPr>
            <a:spLocks noChangeArrowheads="1"/>
          </p:cNvSpPr>
          <p:nvPr/>
        </p:nvSpPr>
        <p:spPr bwMode="auto">
          <a:xfrm>
            <a:off x="7030393" y="5051003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1613843" y="3901653"/>
            <a:ext cx="1752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994843" y="2682453"/>
            <a:ext cx="16002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4052243" y="2225253"/>
            <a:ext cx="2286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661843" y="2225253"/>
            <a:ext cx="762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5271443" y="2377653"/>
            <a:ext cx="10668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5423843" y="3596853"/>
            <a:ext cx="2133600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5423843" y="3901653"/>
            <a:ext cx="2133600" cy="76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195243" y="4358853"/>
            <a:ext cx="1828800" cy="990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807768" y="4800178"/>
            <a:ext cx="1306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a process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59768" y="4419178"/>
            <a:ext cx="1230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window</a:t>
            </a:r>
            <a:br>
              <a:rPr lang="en-US" sz="2400">
                <a:latin typeface="Times New Roman" charset="0"/>
              </a:rPr>
            </a:br>
            <a:r>
              <a:rPr lang="en-US" sz="2400">
                <a:latin typeface="Times New Roman" charset="0"/>
              </a:rPr>
              <a:t>manager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83568" y="1752178"/>
            <a:ext cx="2035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shell command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274368" y="1142578"/>
            <a:ext cx="1196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terminal</a:t>
            </a:r>
            <a:br>
              <a:rPr lang="en-US" sz="2400">
                <a:latin typeface="Times New Roman" charset="0"/>
              </a:rPr>
            </a:br>
            <a:r>
              <a:rPr lang="en-US" sz="2400">
                <a:latin typeface="Times New Roman" charset="0"/>
              </a:rPr>
              <a:t>driver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017568" y="1142578"/>
            <a:ext cx="17383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memory</a:t>
            </a:r>
            <a:br>
              <a:rPr lang="en-US" sz="2400">
                <a:latin typeface="Times New Roman" charset="0"/>
              </a:rPr>
            </a:br>
            <a:r>
              <a:rPr lang="en-US" sz="2400">
                <a:latin typeface="Times New Roman" charset="0"/>
              </a:rPr>
              <a:t>management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7312968" y="3047578"/>
            <a:ext cx="942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kernel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627168" y="5562178"/>
            <a:ext cx="13906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other user</a:t>
            </a:r>
            <a:br>
              <a:rPr lang="en-US" sz="2400">
                <a:latin typeface="Times New Roman" charset="0"/>
              </a:rPr>
            </a:br>
            <a:r>
              <a:rPr lang="en-US" sz="2400">
                <a:latin typeface="Times New Roman" charset="0"/>
              </a:rPr>
              <a:t>processes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674168" y="4008016"/>
            <a:ext cx="14001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SIGWINCH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978968" y="2941216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SIGKILL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3121968" y="2255416"/>
            <a:ext cx="1095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SIGINT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4722168" y="2255416"/>
            <a:ext cx="1095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SIGHUP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788968" y="2636416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SIGQUIT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941368" y="4008016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SIGALRM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017568" y="3246016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SIGPIPE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484168" y="5074816"/>
            <a:ext cx="1247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Courier New" charset="0"/>
              </a:rPr>
              <a:t>SIGUSR1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Types &amp; Sources: Examples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077200" cy="5184576"/>
          </a:xfrm>
          <a:noFill/>
          <a:ln/>
        </p:spPr>
        <p:txBody>
          <a:bodyPr>
            <a:normAutofit/>
          </a:bodyPr>
          <a:lstStyle/>
          <a:p>
            <a:pPr marL="0" indent="20638">
              <a:buNone/>
            </a:pP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Name	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marL="0" indent="20638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SIGINT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Interrupt character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typed</a:t>
            </a:r>
          </a:p>
          <a:p>
            <a:pPr marL="0" indent="20638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SIGFPE	Floating point exception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SIGKILL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Terminate receiving process (kill –9)</a:t>
            </a:r>
          </a:p>
          <a:p>
            <a:pPr marL="0" indent="20638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SIGPIPE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child process stopped or terminated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600" dirty="0"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latin typeface="Arial" pitchFamily="34" charset="0"/>
                <a:cs typeface="Arial" pitchFamily="34" charset="0"/>
              </a:rPr>
              <a:t>SIGALRM	alarm() clock ‘rings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 marL="0" indent="20638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SIGSEGV	Segmentation (segment access) violation SIGUSR1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user-defined signal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type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/>
            </a:r>
            <a:br>
              <a:rPr lang="en-US" sz="2600" dirty="0"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latin typeface="Arial" pitchFamily="34" charset="0"/>
                <a:cs typeface="Arial" pitchFamily="34" charset="0"/>
              </a:rPr>
              <a:t>SIGUSR2	user-defined signal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type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Generating </a:t>
            </a:r>
            <a:r>
              <a:rPr lang="en-US" sz="2800" dirty="0"/>
              <a:t>a Signal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8760"/>
            <a:ext cx="7315200" cy="5132040"/>
          </a:xfrm>
          <a:noFill/>
          <a:ln/>
        </p:spPr>
        <p:txBody>
          <a:bodyPr/>
          <a:lstStyle/>
          <a:p>
            <a:r>
              <a:rPr lang="en-US" dirty="0"/>
              <a:t>Use the  UNIX command: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charset="0"/>
              </a:rPr>
              <a:t>$ </a:t>
            </a:r>
            <a:r>
              <a:rPr lang="en-US" dirty="0">
                <a:latin typeface="Courier New" charset="0"/>
              </a:rPr>
              <a:t>kill -KILL 4481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send a </a:t>
            </a:r>
            <a:r>
              <a:rPr lang="en-US" dirty="0">
                <a:latin typeface="Courier New" charset="0"/>
              </a:rPr>
              <a:t>SIGKILL</a:t>
            </a:r>
            <a:r>
              <a:rPr lang="en-US" sz="3200" dirty="0"/>
              <a:t> </a:t>
            </a:r>
            <a:r>
              <a:rPr lang="en-US" dirty="0"/>
              <a:t>signal to </a:t>
            </a:r>
            <a:r>
              <a:rPr lang="en-US" dirty="0" err="1"/>
              <a:t>pid</a:t>
            </a:r>
            <a:r>
              <a:rPr lang="en-US" dirty="0"/>
              <a:t> 4481</a:t>
            </a:r>
          </a:p>
          <a:p>
            <a:pPr lvl="1"/>
            <a:r>
              <a:rPr lang="en-US" dirty="0"/>
              <a:t>check </a:t>
            </a:r>
          </a:p>
          <a:p>
            <a:pPr lvl="2"/>
            <a:r>
              <a:rPr lang="en-US" b="1" dirty="0" err="1">
                <a:latin typeface="Courier New" charset="0"/>
              </a:rPr>
              <a:t>ps</a:t>
            </a:r>
            <a:r>
              <a:rPr lang="en-US" b="1" dirty="0">
                <a:latin typeface="Courier New" charset="0"/>
              </a:rPr>
              <a:t> –l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make sure process died</a:t>
            </a:r>
          </a:p>
          <a:p>
            <a:r>
              <a:rPr lang="en-US" sz="2800" dirty="0">
                <a:latin typeface="Courier New" charset="0"/>
              </a:rPr>
              <a:t>kill</a:t>
            </a:r>
            <a:r>
              <a:rPr lang="en-US" sz="3600" dirty="0"/>
              <a:t> </a:t>
            </a:r>
            <a:r>
              <a:rPr lang="en-US" dirty="0"/>
              <a:t>is not a good name; </a:t>
            </a:r>
            <a:r>
              <a:rPr lang="en-US" sz="2800" dirty="0" err="1">
                <a:latin typeface="Courier New" charset="0"/>
              </a:rPr>
              <a:t>send_signal</a:t>
            </a:r>
            <a:r>
              <a:rPr lang="en-US" dirty="0"/>
              <a:t> might be better.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Generating a Signal: kill</a:t>
            </a:r>
            <a:r>
              <a:rPr lang="en-US" sz="2800" dirty="0"/>
              <a:t>()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Send a signal to a process (or group of processes).</a:t>
            </a:r>
            <a:br>
              <a:rPr lang="en-US"/>
            </a:br>
            <a:endParaRPr lang="en-US"/>
          </a:p>
          <a:p>
            <a:r>
              <a:rPr lang="en-US" sz="2800">
                <a:latin typeface="Courier New" charset="0"/>
              </a:rPr>
              <a:t>#include &lt;signal.h&gt;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/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int kill( pid_t pid, int signo );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Return 0 if ok, -1 on error.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Some </a:t>
            </a:r>
            <a:r>
              <a:rPr lang="en-US" sz="2800" dirty="0" err="1"/>
              <a:t>pid</a:t>
            </a:r>
            <a:r>
              <a:rPr lang="en-US" sz="2800" dirty="0"/>
              <a:t> Values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i="1"/>
              <a:t>pid			Meaning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&gt; 0			send signal to process </a:t>
            </a:r>
            <a:r>
              <a:rPr lang="en-US" sz="2800">
                <a:latin typeface="Courier New" charset="0"/>
              </a:rPr>
              <a:t>pid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== 0		send signal to all processes</a:t>
            </a:r>
            <a:br>
              <a:rPr lang="en-US"/>
            </a:br>
            <a:r>
              <a:rPr lang="en-US"/>
              <a:t>			whose process group ID 				equals the sender’s pgid.</a:t>
            </a:r>
            <a:br>
              <a:rPr lang="en-US"/>
            </a:br>
            <a:r>
              <a:rPr lang="en-US"/>
              <a:t>			</a:t>
            </a:r>
            <a:r>
              <a:rPr lang="en-US" sz="2800"/>
              <a:t>e.g. parent kills all children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8750" cy="908720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Responding </a:t>
            </a:r>
            <a:r>
              <a:rPr lang="en-US" sz="2800" dirty="0"/>
              <a:t>to a Signal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772400" cy="4114800"/>
          </a:xfrm>
          <a:noFill/>
          <a:ln/>
        </p:spPr>
        <p:txBody>
          <a:bodyPr>
            <a:noAutofit/>
          </a:bodyPr>
          <a:lstStyle/>
          <a:p>
            <a:r>
              <a:rPr lang="en-US" sz="2800" dirty="0" smtClean="0"/>
              <a:t>Default action is usually for kernel to terminate the receiving process.</a:t>
            </a:r>
          </a:p>
          <a:p>
            <a:r>
              <a:rPr lang="en-US" sz="2800" dirty="0" smtClean="0"/>
              <a:t>Process can request some other action :</a:t>
            </a:r>
            <a:endParaRPr lang="en-US" sz="2800" dirty="0"/>
          </a:p>
          <a:p>
            <a:pPr lvl="1"/>
            <a:r>
              <a:rPr lang="en-US" sz="2400" dirty="0" smtClean="0"/>
              <a:t>Ignore/discard </a:t>
            </a:r>
            <a:r>
              <a:rPr lang="en-US" sz="2400" dirty="0"/>
              <a:t>the </a:t>
            </a:r>
            <a:r>
              <a:rPr lang="en-US" sz="2400" dirty="0" smtClean="0"/>
              <a:t>signal: process will not know it happened </a:t>
            </a:r>
            <a:r>
              <a:rPr lang="en-US" sz="2400" dirty="0"/>
              <a:t>(not possible with </a:t>
            </a:r>
            <a:r>
              <a:rPr lang="en-US" sz="2400" dirty="0">
                <a:latin typeface="Courier New" charset="0"/>
              </a:rPr>
              <a:t>SIGKILL</a:t>
            </a:r>
            <a:r>
              <a:rPr lang="en-US" dirty="0"/>
              <a:t> or </a:t>
            </a:r>
            <a:r>
              <a:rPr lang="en-US" sz="2400" dirty="0">
                <a:latin typeface="Courier New" charset="0"/>
              </a:rPr>
              <a:t>SIGSTOP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Restore signal’s default action </a:t>
            </a:r>
          </a:p>
          <a:p>
            <a:pPr lvl="1"/>
            <a:r>
              <a:rPr lang="en-US" sz="2400" dirty="0" smtClean="0"/>
              <a:t>Execute a pre-arranged signal-handling function, and then possibly resume execution or terminate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Process can register a function to be called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Like an interrupt service routine</a:t>
            </a:r>
          </a:p>
          <a:p>
            <a:pPr lvl="3" defTabSz="363538">
              <a:lnSpc>
                <a:spcPct val="90000"/>
              </a:lnSpc>
            </a:pPr>
            <a:r>
              <a:rPr lang="en-US" dirty="0" smtClean="0"/>
              <a:t>When the handler returns, control is passed back to the main process code and normal execution continues</a:t>
            </a:r>
          </a:p>
          <a:p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choice</a:t>
            </a:r>
            <a:r>
              <a:rPr lang="en-US" sz="2800" dirty="0"/>
              <a:t> is called the process’ </a:t>
            </a:r>
            <a:r>
              <a:rPr lang="en-US" sz="2800" i="1" dirty="0">
                <a:solidFill>
                  <a:schemeClr val="accent2"/>
                </a:solidFill>
              </a:rPr>
              <a:t>signal disposition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Signal </a:t>
            </a:r>
            <a:r>
              <a:rPr lang="en-US" sz="2800" dirty="0"/>
              <a:t>Handling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8077200" cy="4114800"/>
          </a:xfrm>
        </p:spPr>
        <p:txBody>
          <a:bodyPr/>
          <a:lstStyle/>
          <a:p>
            <a:pPr marL="228600" indent="-228600">
              <a:lnSpc>
                <a:spcPct val="80000"/>
              </a:lnSpc>
            </a:pPr>
            <a:r>
              <a:rPr lang="en-US" sz="2000"/>
              <a:t>Use the signal handling library:  </a:t>
            </a:r>
            <a:r>
              <a:rPr lang="en-US" sz="2000" b="1">
                <a:latin typeface="Courier New" charset="0"/>
              </a:rPr>
              <a:t>signal.h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2000" b="1"/>
          </a:p>
          <a:p>
            <a:pPr marL="228600" indent="-228600">
              <a:lnSpc>
                <a:spcPct val="80000"/>
              </a:lnSpc>
            </a:pPr>
            <a:r>
              <a:rPr lang="en-US" sz="2000"/>
              <a:t>Then can use the </a:t>
            </a:r>
            <a:r>
              <a:rPr lang="en-US" sz="2000" b="1">
                <a:latin typeface="Courier New" charset="0"/>
              </a:rPr>
              <a:t>signal</a:t>
            </a:r>
            <a:r>
              <a:rPr lang="en-US" sz="2000"/>
              <a:t> call: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2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r>
              <a:rPr lang="en-US" sz="1200" b="1">
                <a:effectLst/>
                <a:latin typeface="Courier New" charset="0"/>
              </a:rPr>
              <a:t>  </a:t>
            </a:r>
            <a:r>
              <a:rPr lang="en-US" sz="1800" b="1">
                <a:effectLst/>
                <a:latin typeface="Courier New" charset="0"/>
              </a:rPr>
              <a:t>#include &lt;signal.h&gt;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8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r>
              <a:rPr lang="en-US" sz="1800" b="1">
                <a:effectLst/>
                <a:latin typeface="Courier New" charset="0"/>
              </a:rPr>
              <a:t>  void (*signal( int sig, void (*handler)(int))) (int) 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8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</a:pPr>
            <a:r>
              <a:rPr lang="en-US" sz="2000" b="1">
                <a:effectLst/>
                <a:latin typeface="Courier New" charset="0"/>
              </a:rPr>
              <a:t>signal returns a pointer to the PREVIOUS signal handler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20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</a:pPr>
            <a:r>
              <a:rPr lang="en-US" sz="1600" b="1">
                <a:effectLst/>
                <a:latin typeface="Courier New" charset="0"/>
              </a:rPr>
              <a:t>#include &lt;signal.h&gt;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r>
              <a:rPr lang="en-US" sz="1600" b="1">
                <a:effectLst/>
                <a:latin typeface="Courier New" charset="0"/>
              </a:rPr>
              <a:t>  typedef void Sigfunc(int);  /* my defn */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r>
              <a:rPr lang="en-US" sz="1600" b="1">
                <a:effectLst/>
                <a:latin typeface="Courier New" charset="0"/>
              </a:rPr>
              <a:t>  Sigfunc *</a:t>
            </a:r>
            <a:r>
              <a:rPr lang="en-US" sz="1600" b="1">
                <a:solidFill>
                  <a:schemeClr val="accent2"/>
                </a:solidFill>
                <a:effectLst/>
                <a:latin typeface="Courier New" charset="0"/>
              </a:rPr>
              <a:t>signal</a:t>
            </a:r>
            <a:r>
              <a:rPr lang="en-US" sz="1600" b="1">
                <a:effectLst/>
                <a:latin typeface="Courier New" charset="0"/>
              </a:rPr>
              <a:t>( int signo, Sigfunc *handler );</a:t>
            </a: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6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4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200" b="1">
              <a:effectLst/>
              <a:latin typeface="Courier New" charset="0"/>
            </a:endParaRPr>
          </a:p>
          <a:p>
            <a:pPr marL="228600" indent="-228600">
              <a:lnSpc>
                <a:spcPct val="80000"/>
              </a:lnSpc>
              <a:buFont typeface="Monotype Sorts" charset="2"/>
              <a:buNone/>
            </a:pPr>
            <a:endParaRPr lang="en-US" sz="1200" b="1">
              <a:effectLst/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3886200"/>
            <a:ext cx="2943225" cy="2600325"/>
            <a:chOff x="126" y="2331"/>
            <a:chExt cx="1854" cy="1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126" y="2970"/>
              <a:ext cx="1854" cy="99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Helvetica" charset="0"/>
                </a:rPr>
                <a:t>Signal is a function</a:t>
              </a:r>
            </a:p>
            <a:p>
              <a:r>
                <a:rPr lang="en-US" sz="2400">
                  <a:latin typeface="Helvetica" charset="0"/>
                </a:rPr>
                <a:t>that takes two</a:t>
              </a:r>
            </a:p>
            <a:p>
              <a:r>
                <a:rPr lang="en-US" sz="2400">
                  <a:latin typeface="Helvetica" charset="0"/>
                </a:rPr>
                <a:t>arguments: </a:t>
              </a:r>
            </a:p>
            <a:p>
              <a:r>
                <a:rPr lang="en-US" sz="2400" i="1">
                  <a:latin typeface="Helvetica" charset="0"/>
                </a:rPr>
                <a:t>sig</a:t>
              </a:r>
              <a:r>
                <a:rPr lang="en-US" sz="2400">
                  <a:latin typeface="Helvetica" charset="0"/>
                </a:rPr>
                <a:t> and </a:t>
              </a:r>
              <a:r>
                <a:rPr lang="en-US" sz="2400" i="1">
                  <a:latin typeface="Helvetica" charset="0"/>
                </a:rPr>
                <a:t>handler</a:t>
              </a:r>
            </a:p>
          </p:txBody>
        </p:sp>
        <p:sp>
          <p:nvSpPr>
            <p:cNvPr id="276486" name="Line 6"/>
            <p:cNvSpPr>
              <a:spLocks noChangeShapeType="1"/>
            </p:cNvSpPr>
            <p:nvPr/>
          </p:nvSpPr>
          <p:spPr bwMode="auto">
            <a:xfrm flipV="1">
              <a:off x="1017" y="2331"/>
              <a:ext cx="756" cy="64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1371600"/>
            <a:ext cx="3886200" cy="2257425"/>
            <a:chOff x="2142" y="747"/>
            <a:chExt cx="2448" cy="142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2142" y="747"/>
              <a:ext cx="2448" cy="11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Helvetica" charset="0"/>
                </a:rPr>
                <a:t>The signal to be</a:t>
              </a:r>
            </a:p>
            <a:p>
              <a:r>
                <a:rPr lang="en-US" sz="2800">
                  <a:latin typeface="Helvetica" charset="0"/>
                </a:rPr>
                <a:t>caught or ignored</a:t>
              </a:r>
            </a:p>
            <a:p>
              <a:r>
                <a:rPr lang="en-US" sz="2800">
                  <a:latin typeface="Helvetica" charset="0"/>
                </a:rPr>
                <a:t>is given as argument</a:t>
              </a:r>
            </a:p>
            <a:p>
              <a:r>
                <a:rPr lang="en-US" sz="2800" i="1">
                  <a:latin typeface="Helvetica" charset="0"/>
                </a:rPr>
                <a:t>sig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 flipH="1">
              <a:off x="2565" y="1845"/>
              <a:ext cx="810" cy="32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3886200"/>
            <a:ext cx="3686175" cy="2600325"/>
            <a:chOff x="2520" y="2331"/>
            <a:chExt cx="2322" cy="16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491" name="Rectangle 11"/>
            <p:cNvSpPr>
              <a:spLocks noChangeArrowheads="1"/>
            </p:cNvSpPr>
            <p:nvPr/>
          </p:nvSpPr>
          <p:spPr bwMode="auto">
            <a:xfrm>
              <a:off x="2520" y="2709"/>
              <a:ext cx="2322" cy="12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Helvetica" charset="0"/>
                </a:rPr>
                <a:t>The function to be called</a:t>
              </a:r>
            </a:p>
            <a:p>
              <a:r>
                <a:rPr lang="en-US" sz="2400">
                  <a:latin typeface="Helvetica" charset="0"/>
                </a:rPr>
                <a:t>when the specified signal </a:t>
              </a:r>
            </a:p>
            <a:p>
              <a:r>
                <a:rPr lang="en-US" sz="2400">
                  <a:latin typeface="Helvetica" charset="0"/>
                </a:rPr>
                <a:t>is received is given as a</a:t>
              </a:r>
            </a:p>
            <a:p>
              <a:r>
                <a:rPr lang="en-US" sz="2400">
                  <a:solidFill>
                    <a:srgbClr val="FFFF00"/>
                  </a:solidFill>
                  <a:latin typeface="Helvetica" charset="0"/>
                </a:rPr>
                <a:t>pointer</a:t>
              </a:r>
              <a:r>
                <a:rPr lang="en-US" sz="2400">
                  <a:latin typeface="Helvetica" charset="0"/>
                </a:rPr>
                <a:t> to the function</a:t>
              </a:r>
            </a:p>
            <a:p>
              <a:r>
                <a:rPr lang="en-US" sz="2400" i="1">
                  <a:latin typeface="Helvetica" charset="0"/>
                </a:rPr>
                <a:t> handler</a:t>
              </a:r>
            </a:p>
          </p:txBody>
        </p:sp>
        <p:sp>
          <p:nvSpPr>
            <p:cNvPr id="276492" name="Line 12"/>
            <p:cNvSpPr>
              <a:spLocks noChangeShapeType="1"/>
            </p:cNvSpPr>
            <p:nvPr/>
          </p:nvSpPr>
          <p:spPr bwMode="auto">
            <a:xfrm flipH="1" flipV="1">
              <a:off x="3204" y="2331"/>
              <a:ext cx="468" cy="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691063" y="1371600"/>
            <a:ext cx="4452937" cy="2209800"/>
            <a:chOff x="2832" y="1056"/>
            <a:chExt cx="2805" cy="13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494" name="Rectangle 14"/>
            <p:cNvSpPr>
              <a:spLocks noChangeArrowheads="1"/>
            </p:cNvSpPr>
            <p:nvPr/>
          </p:nvSpPr>
          <p:spPr bwMode="auto">
            <a:xfrm>
              <a:off x="3297" y="1056"/>
              <a:ext cx="2340" cy="9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Helvetica" charset="0"/>
                </a:rPr>
                <a:t>The </a:t>
              </a:r>
              <a:r>
                <a:rPr lang="en-US" sz="2400" i="1">
                  <a:latin typeface="Helvetica" charset="0"/>
                </a:rPr>
                <a:t>handler</a:t>
              </a:r>
              <a:r>
                <a:rPr lang="en-US" sz="2400">
                  <a:latin typeface="Helvetica" charset="0"/>
                </a:rPr>
                <a:t> function </a:t>
              </a:r>
            </a:p>
            <a:p>
              <a:r>
                <a:rPr lang="en-US" sz="2400">
                  <a:latin typeface="Helvetica" charset="0"/>
                </a:rPr>
                <a:t>Receives a single integer </a:t>
              </a:r>
            </a:p>
            <a:p>
              <a:r>
                <a:rPr lang="en-US" sz="2400">
                  <a:latin typeface="Helvetica" charset="0"/>
                </a:rPr>
                <a:t>Argument and returns </a:t>
              </a:r>
              <a:r>
                <a:rPr lang="en-US" sz="2400" i="1">
                  <a:latin typeface="Helvetica" charset="0"/>
                </a:rPr>
                <a:t>void</a:t>
              </a:r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 flipH="1">
              <a:off x="3936" y="2055"/>
              <a:ext cx="558" cy="34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 flipH="1">
              <a:off x="2832" y="2046"/>
              <a:ext cx="1671" cy="40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81000" y="228600"/>
            <a:ext cx="4043363" cy="3400425"/>
            <a:chOff x="234" y="0"/>
            <a:chExt cx="2547" cy="21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234" y="0"/>
              <a:ext cx="2547" cy="1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Helvetica" charset="0"/>
                </a:rPr>
                <a:t>The signal function itself</a:t>
              </a:r>
            </a:p>
            <a:p>
              <a:r>
                <a:rPr lang="en-US" sz="2400" dirty="0">
                  <a:latin typeface="Helvetica" charset="0"/>
                </a:rPr>
                <a:t>returns a </a:t>
              </a:r>
              <a:r>
                <a:rPr lang="en-US" sz="2400" dirty="0">
                  <a:solidFill>
                    <a:srgbClr val="FFFF00"/>
                  </a:solidFill>
                  <a:latin typeface="Helvetica" charset="0"/>
                </a:rPr>
                <a:t>pointer</a:t>
              </a:r>
              <a:r>
                <a:rPr lang="en-US" sz="2400" dirty="0">
                  <a:latin typeface="Helvetica" charset="0"/>
                </a:rPr>
                <a:t> to a function.  </a:t>
              </a:r>
            </a:p>
            <a:p>
              <a:r>
                <a:rPr lang="en-US" sz="2400" dirty="0">
                  <a:latin typeface="Helvetica" charset="0"/>
                </a:rPr>
                <a:t>The return type is the same </a:t>
              </a:r>
            </a:p>
            <a:p>
              <a:r>
                <a:rPr lang="en-US" sz="2400" dirty="0">
                  <a:latin typeface="Helvetica" charset="0"/>
                </a:rPr>
                <a:t>as the function that is passed in,</a:t>
              </a:r>
            </a:p>
            <a:p>
              <a:r>
                <a:rPr lang="en-US" sz="2400" dirty="0">
                  <a:latin typeface="Helvetica" charset="0"/>
                </a:rPr>
                <a:t>i.e., a function that takes an</a:t>
              </a:r>
            </a:p>
            <a:p>
              <a:r>
                <a:rPr lang="en-US" sz="2400" dirty="0" err="1">
                  <a:latin typeface="Helvetica" charset="0"/>
                </a:rPr>
                <a:t>int</a:t>
              </a:r>
              <a:r>
                <a:rPr lang="en-US" sz="2400" dirty="0">
                  <a:latin typeface="Helvetica" charset="0"/>
                </a:rPr>
                <a:t> and returns a void</a:t>
              </a:r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521" y="1617"/>
              <a:ext cx="0" cy="5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562600" y="3886200"/>
            <a:ext cx="3243263" cy="2566988"/>
            <a:chOff x="3504" y="2448"/>
            <a:chExt cx="2043" cy="161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6501" name="Rectangle 21"/>
            <p:cNvSpPr>
              <a:spLocks noChangeArrowheads="1"/>
            </p:cNvSpPr>
            <p:nvPr/>
          </p:nvSpPr>
          <p:spPr bwMode="auto">
            <a:xfrm>
              <a:off x="3504" y="3210"/>
              <a:ext cx="2043" cy="8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>
                  <a:latin typeface="Helvetica" charset="0"/>
                </a:rPr>
                <a:t>The returned function</a:t>
              </a:r>
            </a:p>
            <a:p>
              <a:r>
                <a:rPr lang="en-US" sz="2400">
                  <a:latin typeface="Helvetica" charset="0"/>
                </a:rPr>
                <a:t>takes a integer </a:t>
              </a:r>
            </a:p>
            <a:p>
              <a:r>
                <a:rPr lang="en-US" sz="2400">
                  <a:latin typeface="Helvetica" charset="0"/>
                </a:rPr>
                <a:t>parameter.</a:t>
              </a:r>
            </a:p>
          </p:txBody>
        </p:sp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 flipV="1">
              <a:off x="4530" y="2448"/>
              <a:ext cx="414" cy="77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Handling Example 1/4</a:t>
            </a:r>
            <a:endParaRPr lang="en-US" sz="28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000" b="1" dirty="0" err="1">
                <a:effectLst/>
                <a:latin typeface="Courier New" charset="0"/>
              </a:rPr>
              <a:t>int</a:t>
            </a:r>
            <a:r>
              <a:rPr lang="en-US" sz="2000" b="1" dirty="0">
                <a:effectLst/>
                <a:latin typeface="Courier New" charset="0"/>
              </a:rPr>
              <a:t> main()</a:t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 smtClean="0">
                <a:effectLst/>
                <a:latin typeface="Courier New" charset="0"/>
              </a:rPr>
              <a:t>{</a:t>
            </a:r>
            <a:r>
              <a:rPr lang="en-US" sz="2000" b="1" dirty="0">
                <a:effectLst/>
                <a:latin typeface="Courier New" charset="0"/>
              </a:rPr>
              <a:t/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>  	signal( SIGINT, </a:t>
            </a:r>
            <a:r>
              <a:rPr lang="en-US" sz="2000" b="1" dirty="0" err="1">
                <a:effectLst/>
                <a:latin typeface="Courier New" charset="0"/>
              </a:rPr>
              <a:t>foo</a:t>
            </a:r>
            <a:r>
              <a:rPr lang="en-US" sz="2000" b="1" dirty="0">
                <a:effectLst/>
                <a:latin typeface="Courier New" charset="0"/>
              </a:rPr>
              <a:t> );</a:t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>     :</a:t>
            </a:r>
            <a:br>
              <a:rPr lang="en-US" sz="2000" b="1" dirty="0">
                <a:effectLst/>
                <a:latin typeface="Courier New" charset="0"/>
              </a:rPr>
            </a:br>
            <a:endParaRPr lang="en-US" sz="2000" b="1" dirty="0">
              <a:effectLst/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		/* do usual things until SIGINT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		return 0;</a:t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 smtClean="0">
                <a:effectLst/>
                <a:latin typeface="Courier New" charset="0"/>
              </a:rPr>
              <a:t>}</a:t>
            </a:r>
            <a:r>
              <a:rPr lang="en-US" sz="2000" b="1" dirty="0">
                <a:effectLst/>
                <a:latin typeface="Courier New" charset="0"/>
              </a:rPr>
              <a:t/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/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>void </a:t>
            </a:r>
            <a:r>
              <a:rPr lang="en-US" sz="2000" b="1" dirty="0" err="1">
                <a:effectLst/>
                <a:latin typeface="Courier New" charset="0"/>
              </a:rPr>
              <a:t>foo</a:t>
            </a:r>
            <a:r>
              <a:rPr lang="en-US" sz="2000" b="1" dirty="0">
                <a:effectLst/>
                <a:latin typeface="Courier New" charset="0"/>
              </a:rPr>
              <a:t>( </a:t>
            </a:r>
            <a:r>
              <a:rPr lang="en-US" sz="2000" b="1" dirty="0" err="1">
                <a:effectLst/>
                <a:latin typeface="Courier New" charset="0"/>
              </a:rPr>
              <a:t>int</a:t>
            </a:r>
            <a:r>
              <a:rPr lang="en-US" sz="2000" b="1" dirty="0">
                <a:effectLst/>
                <a:latin typeface="Courier New" charset="0"/>
              </a:rPr>
              <a:t> </a:t>
            </a:r>
            <a:r>
              <a:rPr lang="en-US" sz="2000" b="1" dirty="0" err="1">
                <a:effectLst/>
                <a:latin typeface="Courier New" charset="0"/>
              </a:rPr>
              <a:t>signo</a:t>
            </a:r>
            <a:r>
              <a:rPr lang="en-US" sz="2000" b="1" dirty="0">
                <a:effectLst/>
                <a:latin typeface="Courier New" charset="0"/>
              </a:rPr>
              <a:t> )</a:t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 smtClean="0">
                <a:effectLst/>
                <a:latin typeface="Courier New" charset="0"/>
              </a:rPr>
              <a:t>{</a:t>
            </a:r>
            <a:r>
              <a:rPr lang="en-US" sz="2000" b="1" dirty="0">
                <a:effectLst/>
                <a:latin typeface="Courier New" charset="0"/>
              </a:rPr>
              <a:t/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>  	  :  		/* deal with SIGINT signal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2000" b="1" dirty="0">
              <a:effectLst/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/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>
                <a:effectLst/>
                <a:latin typeface="Courier New" charset="0"/>
              </a:rPr>
              <a:t>  	return;   	/* return to program */</a:t>
            </a:r>
            <a:br>
              <a:rPr lang="en-US" sz="2000" b="1" dirty="0">
                <a:effectLst/>
                <a:latin typeface="Courier New" charset="0"/>
              </a:rPr>
            </a:br>
            <a:r>
              <a:rPr lang="en-US" sz="2000" b="1" dirty="0" smtClean="0">
                <a:effectLst/>
                <a:latin typeface="Courier New" charset="0"/>
              </a:rPr>
              <a:t>}</a:t>
            </a:r>
            <a:endParaRPr lang="en-US" sz="2000" b="1" dirty="0">
              <a:effectLst/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200400"/>
            <a:ext cx="1066800" cy="2286000"/>
            <a:chOff x="480" y="2208"/>
            <a:chExt cx="384" cy="1393"/>
          </a:xfrm>
        </p:grpSpPr>
        <p:sp>
          <p:nvSpPr>
            <p:cNvPr id="210949" name="Arc 5"/>
            <p:cNvSpPr>
              <a:spLocks/>
            </p:cNvSpPr>
            <p:nvPr/>
          </p:nvSpPr>
          <p:spPr bwMode="auto">
            <a:xfrm>
              <a:off x="480" y="2854"/>
              <a:ext cx="384" cy="747"/>
            </a:xfrm>
            <a:custGeom>
              <a:avLst/>
              <a:gdLst>
                <a:gd name="G0" fmla="+- 21600 0 0"/>
                <a:gd name="G1" fmla="+- 29 0 0"/>
                <a:gd name="G2" fmla="+- 21600 0 0"/>
                <a:gd name="T0" fmla="*/ 21600 w 21600"/>
                <a:gd name="T1" fmla="*/ 21629 h 21629"/>
                <a:gd name="T2" fmla="*/ 0 w 21600"/>
                <a:gd name="T3" fmla="*/ 0 h 21629"/>
                <a:gd name="T4" fmla="*/ 21600 w 21600"/>
                <a:gd name="T5" fmla="*/ 29 h 2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29" fill="none" extrusionOk="0">
                  <a:moveTo>
                    <a:pt x="21600" y="21629"/>
                  </a:moveTo>
                  <a:cubicBezTo>
                    <a:pt x="9670" y="21629"/>
                    <a:pt x="0" y="11958"/>
                    <a:pt x="0" y="29"/>
                  </a:cubicBezTo>
                  <a:cubicBezTo>
                    <a:pt x="-1" y="19"/>
                    <a:pt x="0" y="9"/>
                    <a:pt x="0" y="0"/>
                  </a:cubicBezTo>
                </a:path>
                <a:path w="21600" h="21629" stroke="0" extrusionOk="0">
                  <a:moveTo>
                    <a:pt x="21600" y="21629"/>
                  </a:moveTo>
                  <a:cubicBezTo>
                    <a:pt x="9670" y="21629"/>
                    <a:pt x="0" y="11958"/>
                    <a:pt x="0" y="29"/>
                  </a:cubicBezTo>
                  <a:cubicBezTo>
                    <a:pt x="-1" y="19"/>
                    <a:pt x="0" y="9"/>
                    <a:pt x="0" y="0"/>
                  </a:cubicBezTo>
                  <a:lnTo>
                    <a:pt x="21600" y="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950" name="Arc 6"/>
            <p:cNvSpPr>
              <a:spLocks/>
            </p:cNvSpPr>
            <p:nvPr/>
          </p:nvSpPr>
          <p:spPr bwMode="auto">
            <a:xfrm>
              <a:off x="480" y="2208"/>
              <a:ext cx="269" cy="64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67 h 21600"/>
                <a:gd name="T2" fmla="*/ 2152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67"/>
                  </a:moveTo>
                  <a:cubicBezTo>
                    <a:pt x="18" y="9681"/>
                    <a:pt x="9634" y="44"/>
                    <a:pt x="21520" y="0"/>
                  </a:cubicBezTo>
                </a:path>
                <a:path w="21600" h="21600" stroke="0" extrusionOk="0">
                  <a:moveTo>
                    <a:pt x="0" y="21567"/>
                  </a:moveTo>
                  <a:cubicBezTo>
                    <a:pt x="18" y="9681"/>
                    <a:pt x="9634" y="44"/>
                    <a:pt x="2152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0" y="3048000"/>
            <a:ext cx="685800" cy="990600"/>
            <a:chOff x="288" y="2160"/>
            <a:chExt cx="432" cy="768"/>
          </a:xfrm>
        </p:grpSpPr>
        <p:sp>
          <p:nvSpPr>
            <p:cNvPr id="210952" name="Arc 8"/>
            <p:cNvSpPr>
              <a:spLocks/>
            </p:cNvSpPr>
            <p:nvPr/>
          </p:nvSpPr>
          <p:spPr bwMode="auto">
            <a:xfrm>
              <a:off x="288" y="2160"/>
              <a:ext cx="432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5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953" name="Arc 9"/>
            <p:cNvSpPr>
              <a:spLocks/>
            </p:cNvSpPr>
            <p:nvPr/>
          </p:nvSpPr>
          <p:spPr bwMode="auto">
            <a:xfrm>
              <a:off x="288" y="2688"/>
              <a:ext cx="384" cy="24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2008"/>
            <a:ext cx="7778750" cy="836712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Handling Example 2/4</a:t>
            </a:r>
            <a:endParaRPr lang="en-US" sz="28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86800" cy="4495800"/>
          </a:xfrm>
          <a:noFill/>
          <a:ln/>
        </p:spPr>
        <p:txBody>
          <a:bodyPr>
            <a:noAutofit/>
          </a:bodyPr>
          <a:lstStyle/>
          <a:p>
            <a:pPr>
              <a:buFont typeface="Monotype Sorts" charset="2"/>
              <a:buNone/>
            </a:pPr>
            <a:r>
              <a:rPr lang="en-US" sz="1800" b="1" dirty="0" smtClean="0">
                <a:effectLst/>
                <a:latin typeface="Courier New" pitchFamily="49" charset="0"/>
                <a:cs typeface="Courier New" pitchFamily="49" charset="0"/>
              </a:rPr>
              <a:t>//File name: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sig_examp.c</a:t>
            </a:r>
            <a:endParaRPr lang="en-US" sz="18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charset="2"/>
              <a:buNone/>
            </a:pPr>
            <a:r>
              <a:rPr lang="en-US" sz="1800" b="1" dirty="0" smtClean="0">
                <a:effectLst/>
                <a:latin typeface="Courier New" charset="0"/>
              </a:rPr>
              <a:t>#</a:t>
            </a:r>
            <a:r>
              <a:rPr lang="en-US" sz="1800" b="1" dirty="0">
                <a:effectLst/>
                <a:latin typeface="Courier New" charset="0"/>
              </a:rPr>
              <a:t>include &lt;</a:t>
            </a:r>
            <a:r>
              <a:rPr lang="en-US" sz="1800" b="1" dirty="0" err="1">
                <a:effectLst/>
                <a:latin typeface="Courier New" charset="0"/>
              </a:rPr>
              <a:t>stdio.h</a:t>
            </a:r>
            <a:r>
              <a:rPr lang="en-US" sz="1800" b="1" dirty="0">
                <a:effectLst/>
                <a:latin typeface="Courier New" charset="0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ffectLst/>
                <a:latin typeface="Courier New" charset="0"/>
              </a:rPr>
              <a:t>#include &lt;</a:t>
            </a:r>
            <a:r>
              <a:rPr lang="en-US" sz="1800" b="1" dirty="0" err="1">
                <a:effectLst/>
                <a:latin typeface="Courier New" charset="0"/>
              </a:rPr>
              <a:t>unistd.h</a:t>
            </a:r>
            <a:r>
              <a:rPr lang="en-US" sz="1800" b="1" dirty="0">
                <a:effectLst/>
                <a:latin typeface="Courier New" charset="0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sz="1800" b="1" dirty="0">
                <a:effectLst/>
                <a:latin typeface="Courier New" charset="0"/>
              </a:rPr>
              <a:t>#include &lt;</a:t>
            </a:r>
            <a:r>
              <a:rPr lang="en-US" sz="1800" b="1" dirty="0" err="1">
                <a:effectLst/>
                <a:latin typeface="Courier New" charset="0"/>
              </a:rPr>
              <a:t>signal.h</a:t>
            </a:r>
            <a:r>
              <a:rPr lang="en-US" sz="1800" b="1" dirty="0">
                <a:effectLst/>
                <a:latin typeface="Courier New" charset="0"/>
              </a:rPr>
              <a:t>&gt;</a:t>
            </a:r>
            <a:br>
              <a:rPr lang="en-US" sz="1800" b="1" dirty="0">
                <a:effectLst/>
                <a:latin typeface="Courier New" charset="0"/>
              </a:rPr>
            </a:br>
            <a:endParaRPr lang="en-US" sz="1800" b="1" dirty="0">
              <a:effectLst/>
              <a:latin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sz="1800" b="1" dirty="0">
                <a:effectLst/>
                <a:latin typeface="Courier New" charset="0"/>
              </a:rPr>
              <a:t>void </a:t>
            </a:r>
            <a:r>
              <a:rPr lang="en-US" sz="1800" b="1" dirty="0" err="1">
                <a:effectLst/>
                <a:latin typeface="Courier New" charset="0"/>
              </a:rPr>
              <a:t>sig_usr</a:t>
            </a:r>
            <a:r>
              <a:rPr lang="en-US" sz="1800" b="1" dirty="0">
                <a:effectLst/>
                <a:latin typeface="Courier New" charset="0"/>
              </a:rPr>
              <a:t>( </a:t>
            </a:r>
            <a:r>
              <a:rPr lang="en-US" sz="1800" b="1" dirty="0" err="1">
                <a:effectLst/>
                <a:latin typeface="Courier New" charset="0"/>
              </a:rPr>
              <a:t>int</a:t>
            </a:r>
            <a:r>
              <a:rPr lang="en-US" sz="1800" b="1" dirty="0">
                <a:effectLst/>
                <a:latin typeface="Courier New" charset="0"/>
              </a:rPr>
              <a:t> </a:t>
            </a:r>
            <a:r>
              <a:rPr lang="en-US" sz="1800" b="1" dirty="0" err="1">
                <a:effectLst/>
                <a:latin typeface="Courier New" charset="0"/>
              </a:rPr>
              <a:t>signo</a:t>
            </a:r>
            <a:r>
              <a:rPr lang="en-US" sz="1800" b="1" dirty="0">
                <a:effectLst/>
                <a:latin typeface="Courier New" charset="0"/>
              </a:rPr>
              <a:t> );    /* handles two signals */</a:t>
            </a:r>
          </a:p>
          <a:p>
            <a:pPr>
              <a:buFont typeface="Monotype Sorts" charset="2"/>
              <a:buNone/>
            </a:pPr>
            <a:endParaRPr lang="en-US" sz="1800" b="1" dirty="0">
              <a:effectLst/>
              <a:latin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sz="1800" b="1" dirty="0" err="1">
                <a:effectLst/>
                <a:latin typeface="Courier New" charset="0"/>
              </a:rPr>
              <a:t>int</a:t>
            </a:r>
            <a:r>
              <a:rPr lang="en-US" sz="1800" b="1" dirty="0">
                <a:effectLst/>
                <a:latin typeface="Courier New" charset="0"/>
              </a:rPr>
              <a:t> main</a:t>
            </a:r>
            <a:r>
              <a:rPr lang="en-US" sz="1800" b="1" dirty="0" smtClean="0">
                <a:effectLst/>
                <a:latin typeface="Courier New" charset="0"/>
              </a:rPr>
              <a:t>()</a:t>
            </a:r>
          </a:p>
          <a:p>
            <a:pPr>
              <a:buFont typeface="Monotype Sorts" charset="2"/>
              <a:buNone/>
            </a:pPr>
            <a:r>
              <a:rPr lang="en-US" sz="1800" b="1" dirty="0" smtClean="0">
                <a:effectLst/>
                <a:latin typeface="Courier New" charset="0"/>
              </a:rPr>
              <a:t>{ </a:t>
            </a:r>
            <a:endParaRPr lang="en-US" sz="1800" b="1" dirty="0">
              <a:effectLst/>
              <a:latin typeface="Courier New" charset="0"/>
            </a:endParaRPr>
          </a:p>
          <a:p>
            <a:pPr>
              <a:lnSpc>
                <a:spcPct val="160000"/>
              </a:lnSpc>
              <a:buFont typeface="Monotype Sorts" charset="2"/>
              <a:buNone/>
            </a:pPr>
            <a:r>
              <a:rPr lang="en-US" sz="1800" b="1" dirty="0">
                <a:effectLst/>
                <a:latin typeface="Courier New" charset="0"/>
              </a:rPr>
              <a:t>	</a:t>
            </a:r>
            <a:r>
              <a:rPr lang="en-US" sz="1800" b="1" dirty="0" err="1">
                <a:effectLst/>
                <a:latin typeface="Courier New" charset="0"/>
              </a:rPr>
              <a:t>int</a:t>
            </a:r>
            <a:r>
              <a:rPr lang="en-US" sz="1800" b="1" dirty="0">
                <a:effectLst/>
                <a:latin typeface="Courier New" charset="0"/>
              </a:rPr>
              <a:t> </a:t>
            </a:r>
            <a:r>
              <a:rPr lang="en-US" sz="1800" b="1" dirty="0" err="1">
                <a:effectLst/>
                <a:latin typeface="Courier New" charset="0"/>
              </a:rPr>
              <a:t>i</a:t>
            </a:r>
            <a:r>
              <a:rPr lang="en-US" sz="1800" b="1" dirty="0">
                <a:effectLst/>
                <a:latin typeface="Courier New" charset="0"/>
              </a:rPr>
              <a:t> = 0;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if( signal( SIGUSR1,sig_usr ) == SIG_ERR )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	</a:t>
            </a:r>
            <a:r>
              <a:rPr lang="en-US" sz="1800" b="1" dirty="0" err="1">
                <a:effectLst/>
                <a:latin typeface="Courier New" charset="0"/>
              </a:rPr>
              <a:t>printf</a:t>
            </a:r>
            <a:r>
              <a:rPr lang="en-US" sz="1800" b="1" dirty="0">
                <a:effectLst/>
                <a:latin typeface="Courier New" charset="0"/>
              </a:rPr>
              <a:t>( “Cannot catch SIGUSR1\n” );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if( signal( SIGUSR2,sig_usr ) == SIG_ERR )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 </a:t>
            </a:r>
            <a:r>
              <a:rPr lang="en-US" sz="1800" b="1" dirty="0" err="1">
                <a:effectLst/>
                <a:latin typeface="Courier New" charset="0"/>
              </a:rPr>
              <a:t>printf</a:t>
            </a:r>
            <a:r>
              <a:rPr lang="en-US" sz="1800" b="1" dirty="0">
                <a:effectLst/>
                <a:latin typeface="Courier New" charset="0"/>
              </a:rPr>
              <a:t>(“Cannot catch SIGUSR2\n”);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			: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918325" y="6308725"/>
            <a:ext cx="1382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FD59-D1D7-4840-933E-05CD976BE61A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Linux Process Overview 1/2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533400" y="1196752"/>
            <a:ext cx="8382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Linux is a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multitasking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 system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Multiple programs can be executed at the same time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Ultimately, a program needs to be executed by a CPU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If there is only one CPU, how multiple programs can be executed at the same time?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Symbol" pitchFamily="18" charset="2"/>
              <a:buChar char="Þ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By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time sharing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That is, all programs are claimed to be executing. In fact, most of them are </a:t>
            </a:r>
            <a:r>
              <a:rPr lang="en-US" altLang="zh-TW" sz="28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waiting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 for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0386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Monotype Sorts" charset="2"/>
              <a:buNone/>
            </a:pPr>
            <a:r>
              <a:rPr lang="en-US" sz="2400" dirty="0">
                <a:latin typeface="Courier New" charset="0"/>
              </a:rPr>
              <a:t>			:</a:t>
            </a:r>
            <a:br>
              <a:rPr lang="en-US" sz="2400" dirty="0">
                <a:latin typeface="Courier New" charset="0"/>
              </a:rPr>
            </a:br>
            <a:r>
              <a:rPr lang="en-US" sz="2400" dirty="0">
                <a:latin typeface="Courier New" charset="0"/>
              </a:rPr>
              <a:t>  </a:t>
            </a:r>
            <a:r>
              <a:rPr lang="en-US" sz="1800" b="1" dirty="0">
                <a:effectLst/>
                <a:latin typeface="Courier New" charset="0"/>
              </a:rPr>
              <a:t>while(1) </a:t>
            </a:r>
            <a:r>
              <a:rPr lang="en-US" sz="1800" b="1" dirty="0" smtClean="0">
                <a:effectLst/>
                <a:latin typeface="Courier New" charset="0"/>
              </a:rPr>
              <a:t>{</a:t>
            </a:r>
            <a:r>
              <a:rPr lang="en-US" sz="1800" b="1" dirty="0">
                <a:effectLst/>
                <a:latin typeface="Courier New" charset="0"/>
              </a:rPr>
              <a:t/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  	</a:t>
            </a:r>
            <a:r>
              <a:rPr lang="en-US" sz="1800" b="1" dirty="0" err="1">
                <a:effectLst/>
                <a:latin typeface="Courier New" charset="0"/>
              </a:rPr>
              <a:t>printf</a:t>
            </a:r>
            <a:r>
              <a:rPr lang="en-US" sz="1800" b="1" dirty="0">
                <a:effectLst/>
                <a:latin typeface="Courier New" charset="0"/>
              </a:rPr>
              <a:t>( “%2d\n“, I );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  	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ourier New" charset="0"/>
              </a:rPr>
              <a:t>pause</a:t>
            </a:r>
            <a:r>
              <a:rPr lang="en-US" sz="1800" b="1" dirty="0">
                <a:effectLst/>
                <a:latin typeface="Courier New" charset="0"/>
              </a:rPr>
              <a:t>();  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  	/* pause until signal </a:t>
            </a:r>
            <a:r>
              <a:rPr lang="en-US" sz="1800" b="1" dirty="0" smtClean="0">
                <a:effectLst/>
                <a:latin typeface="Courier New" charset="0"/>
              </a:rPr>
              <a:t>handler </a:t>
            </a:r>
            <a:r>
              <a:rPr lang="en-US" sz="1800" b="1" dirty="0">
                <a:effectLst/>
                <a:latin typeface="Courier New" charset="0"/>
              </a:rPr>
              <a:t>has </a:t>
            </a:r>
            <a:r>
              <a:rPr lang="en-US" sz="1800" b="1" dirty="0" smtClean="0">
                <a:effectLst/>
                <a:latin typeface="Courier New" charset="0"/>
              </a:rPr>
              <a:t>processed</a:t>
            </a:r>
          </a:p>
          <a:p>
            <a:pPr>
              <a:lnSpc>
                <a:spcPct val="160000"/>
              </a:lnSpc>
              <a:buFont typeface="Monotype Sorts" charset="2"/>
              <a:buNone/>
            </a:pPr>
            <a:r>
              <a:rPr lang="en-US" sz="1800" b="1" dirty="0" smtClean="0">
                <a:latin typeface="Courier New" charset="0"/>
              </a:rPr>
              <a:t>		  </a:t>
            </a:r>
            <a:r>
              <a:rPr lang="en-US" sz="1800" b="1" dirty="0" smtClean="0">
                <a:effectLst/>
                <a:latin typeface="Courier New" charset="0"/>
              </a:rPr>
              <a:t> </a:t>
            </a:r>
            <a:r>
              <a:rPr lang="en-US" sz="1800" b="1" dirty="0">
                <a:effectLst/>
                <a:latin typeface="Courier New" charset="0"/>
              </a:rPr>
              <a:t>signal */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  	</a:t>
            </a:r>
            <a:r>
              <a:rPr lang="en-US" sz="1800" b="1" dirty="0" err="1">
                <a:effectLst/>
                <a:latin typeface="Courier New" charset="0"/>
              </a:rPr>
              <a:t>i</a:t>
            </a:r>
            <a:r>
              <a:rPr lang="en-US" sz="1800" b="1" dirty="0">
                <a:effectLst/>
                <a:latin typeface="Courier New" charset="0"/>
              </a:rPr>
              <a:t>++;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</a:t>
            </a:r>
            <a:r>
              <a:rPr lang="en-US" sz="1800" b="1" dirty="0" smtClean="0">
                <a:effectLst/>
                <a:latin typeface="Courier New" charset="0"/>
              </a:rPr>
              <a:t>}</a:t>
            </a:r>
            <a:r>
              <a:rPr lang="en-US" sz="1800" b="1" dirty="0">
                <a:effectLst/>
                <a:latin typeface="Courier New" charset="0"/>
              </a:rPr>
              <a:t/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  return 0;</a:t>
            </a:r>
            <a:br>
              <a:rPr lang="en-US" sz="1800" b="1" dirty="0">
                <a:effectLst/>
                <a:latin typeface="Courier New" charset="0"/>
              </a:rPr>
            </a:br>
            <a:r>
              <a:rPr lang="en-US" sz="1800" b="1" dirty="0">
                <a:effectLst/>
                <a:latin typeface="Courier New" charset="0"/>
              </a:rPr>
              <a:t>}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918325" y="6308725"/>
            <a:ext cx="1382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2008"/>
            <a:ext cx="7778750" cy="836712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Handling Example 3/4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1816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</a:t>
            </a:r>
            <a:r>
              <a:rPr lang="en-US" sz="2400" b="1">
                <a:effectLst/>
                <a:latin typeface="Courier New" charset="0"/>
              </a:rPr>
              <a:t>void sig_usr( int signo )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/* argument is signal number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{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if( signo == SIGUSR1 )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  	printf(“Received SIGUSR1\n”);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else if( signo == SIGUSR2 )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  	printf(“Received SIGUSR2\n”);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else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  	printf(“Error: received signal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				%d\n”, signo);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return;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2008"/>
            <a:ext cx="7778750" cy="836712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Handling Example 4/4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 Signal Handling Example: Usage</a:t>
            </a:r>
            <a:endParaRPr lang="en-US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</a:t>
            </a:r>
            <a:r>
              <a:rPr lang="en-US" sz="2400" b="1">
                <a:solidFill>
                  <a:schemeClr val="accent2"/>
                </a:solidFill>
                <a:effectLst/>
                <a:latin typeface="Courier New" charset="0"/>
              </a:rPr>
              <a:t>$ sig_examp &amp;</a:t>
            </a: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[1]     4720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0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solidFill>
                  <a:schemeClr val="accent2"/>
                </a:solidFill>
                <a:effectLst/>
                <a:latin typeface="Courier New" charset="0"/>
              </a:rPr>
              <a:t>$ kill -USR1 4720</a:t>
            </a: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Received SIGUSR1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1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solidFill>
                  <a:schemeClr val="accent2"/>
                </a:solidFill>
                <a:effectLst/>
                <a:latin typeface="Courier New" charset="0"/>
              </a:rPr>
              <a:t>$ kill -USR2 4720</a:t>
            </a: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Received SIGUSR2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2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solidFill>
                  <a:schemeClr val="accent2"/>
                </a:solidFill>
                <a:effectLst/>
                <a:latin typeface="Courier New" charset="0"/>
              </a:rPr>
              <a:t>$ kill 4720</a:t>
            </a:r>
            <a:r>
              <a:rPr lang="en-US" sz="2400" b="1">
                <a:effectLst/>
                <a:latin typeface="Courier New" charset="0"/>
              </a:rPr>
              <a:t>		  /* send SIGTERM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[1] + Terminated   sig_examp &amp;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$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Special </a:t>
            </a:r>
            <a:r>
              <a:rPr lang="en-US" sz="2800" dirty="0" err="1"/>
              <a:t>Sigfunc</a:t>
            </a:r>
            <a:r>
              <a:rPr lang="en-US" sz="2800" dirty="0"/>
              <a:t> * Values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3352800"/>
          </a:xfrm>
          <a:noFill/>
          <a:ln/>
        </p:spPr>
        <p:txBody>
          <a:bodyPr/>
          <a:lstStyle/>
          <a:p>
            <a:r>
              <a:rPr lang="en-US" i="1"/>
              <a:t>Value		Meaning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latin typeface="Courier New" charset="0"/>
              </a:rPr>
              <a:t>SIG_IGN</a:t>
            </a:r>
            <a:r>
              <a:rPr lang="en-US" sz="2800"/>
              <a:t>		Ignore / discard the signal.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400">
                <a:latin typeface="Courier New" charset="0"/>
              </a:rPr>
              <a:t>SIG_DFL</a:t>
            </a:r>
            <a:r>
              <a:rPr lang="en-US" sz="2800"/>
              <a:t>		Use default action to handle signal.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400">
                <a:latin typeface="Courier New" charset="0"/>
              </a:rPr>
              <a:t>SIG_ERR</a:t>
            </a:r>
            <a:r>
              <a:rPr lang="en-US" sz="2800"/>
              <a:t>		Returned by </a:t>
            </a:r>
            <a:r>
              <a:rPr lang="en-US" sz="2400">
                <a:latin typeface="Courier New" charset="0"/>
              </a:rPr>
              <a:t>signal()</a:t>
            </a:r>
            <a:r>
              <a:rPr lang="en-US" sz="2800"/>
              <a:t> as an error.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Multiple </a:t>
            </a:r>
            <a:r>
              <a:rPr lang="en-US" sz="2800" dirty="0"/>
              <a:t>Signals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257800"/>
          </a:xfrm>
          <a:noFill/>
          <a:ln/>
        </p:spPr>
        <p:txBody>
          <a:bodyPr/>
          <a:lstStyle/>
          <a:p>
            <a:r>
              <a:rPr lang="en-US"/>
              <a:t>If many signals of the </a:t>
            </a:r>
            <a:r>
              <a:rPr lang="en-US" i="1">
                <a:solidFill>
                  <a:schemeClr val="accent2"/>
                </a:solidFill>
              </a:rPr>
              <a:t>same</a:t>
            </a:r>
            <a:r>
              <a:rPr lang="en-US"/>
              <a:t> type are waiting to be handled (e.g. two </a:t>
            </a:r>
            <a:r>
              <a:rPr lang="en-US" sz="2800">
                <a:latin typeface="Courier New" charset="0"/>
              </a:rPr>
              <a:t>SIGINT</a:t>
            </a:r>
            <a:r>
              <a:rPr lang="en-US"/>
              <a:t>s), then most UNIXs will only deliver </a:t>
            </a:r>
            <a:r>
              <a:rPr lang="en-US">
                <a:solidFill>
                  <a:schemeClr val="accent2"/>
                </a:solidFill>
              </a:rPr>
              <a:t>one</a:t>
            </a:r>
            <a:r>
              <a:rPr lang="en-US"/>
              <a:t> of them.</a:t>
            </a:r>
          </a:p>
          <a:p>
            <a:pPr lvl="1"/>
            <a:r>
              <a:rPr lang="en-US"/>
              <a:t>the others are thrown away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If many signals of </a:t>
            </a:r>
            <a:r>
              <a:rPr lang="en-US" i="1">
                <a:solidFill>
                  <a:schemeClr val="accent2"/>
                </a:solidFill>
              </a:rPr>
              <a:t>different</a:t>
            </a:r>
            <a:r>
              <a:rPr lang="en-US"/>
              <a:t> types are waiting to be handled (e.g. a </a:t>
            </a:r>
            <a:r>
              <a:rPr lang="en-US" sz="2800">
                <a:latin typeface="Courier New" charset="0"/>
              </a:rPr>
              <a:t>SIGINT</a:t>
            </a:r>
            <a:r>
              <a:rPr lang="en-US"/>
              <a:t>, </a:t>
            </a:r>
            <a:r>
              <a:rPr lang="en-US" sz="2800">
                <a:latin typeface="Courier New" charset="0"/>
              </a:rPr>
              <a:t>SIGSEGV</a:t>
            </a:r>
            <a:r>
              <a:rPr lang="en-US"/>
              <a:t>, </a:t>
            </a:r>
            <a:r>
              <a:rPr lang="en-US" sz="2800">
                <a:latin typeface="Courier New" charset="0"/>
              </a:rPr>
              <a:t>SIGUSR1</a:t>
            </a:r>
            <a:r>
              <a:rPr lang="en-US"/>
              <a:t>), they are not delivered in any fixed order.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8750" cy="908720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pause</a:t>
            </a:r>
            <a:r>
              <a:rPr lang="en-US" sz="2800" dirty="0"/>
              <a:t>()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01000" cy="4495800"/>
          </a:xfrm>
          <a:noFill/>
          <a:ln/>
        </p:spPr>
        <p:txBody>
          <a:bodyPr/>
          <a:lstStyle/>
          <a:p>
            <a:r>
              <a:rPr lang="en-US" sz="2800"/>
              <a:t>Suspend the calling process until a signal is caught.</a:t>
            </a:r>
            <a:br>
              <a:rPr lang="en-US" sz="2800"/>
            </a:br>
            <a:endParaRPr lang="en-US" sz="2800"/>
          </a:p>
          <a:p>
            <a:r>
              <a:rPr lang="en-US" sz="2400" b="1">
                <a:effectLst/>
                <a:latin typeface="Courier New" charset="0"/>
              </a:rPr>
              <a:t>#include &lt;unistd.h&gt;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int pause(void);</a:t>
            </a:r>
            <a:r>
              <a:rPr lang="en-US" sz="2800" b="1">
                <a:effectLst/>
              </a:rPr>
              <a:t/>
            </a:r>
            <a:br>
              <a:rPr lang="en-US" sz="2800" b="1">
                <a:effectLst/>
              </a:rPr>
            </a:br>
            <a:endParaRPr lang="en-US" sz="2800" b="1">
              <a:effectLst/>
            </a:endParaRPr>
          </a:p>
          <a:p>
            <a:r>
              <a:rPr lang="en-US" sz="2800"/>
              <a:t>Returns -1 with </a:t>
            </a:r>
            <a:r>
              <a:rPr lang="en-US" sz="2400">
                <a:latin typeface="Courier New" charset="0"/>
              </a:rPr>
              <a:t>errno</a:t>
            </a:r>
            <a:r>
              <a:rPr lang="en-US" sz="2800"/>
              <a:t> assigned </a:t>
            </a:r>
            <a:r>
              <a:rPr lang="en-US" sz="2400">
                <a:latin typeface="Courier New" charset="0"/>
              </a:rPr>
              <a:t>EINTR</a:t>
            </a:r>
            <a:r>
              <a:rPr lang="en-US" sz="2800"/>
              <a:t>.</a:t>
            </a:r>
            <a:br>
              <a:rPr lang="en-US" sz="2800"/>
            </a:br>
            <a:r>
              <a:rPr lang="en-US" sz="2800"/>
              <a:t>(Linux assigns it </a:t>
            </a:r>
            <a:r>
              <a:rPr lang="en-US" sz="2400">
                <a:latin typeface="Courier New" charset="0"/>
              </a:rPr>
              <a:t>ERESTARTNOHAND</a:t>
            </a:r>
            <a:r>
              <a:rPr lang="en-US" sz="2800"/>
              <a:t>).</a:t>
            </a:r>
            <a:br>
              <a:rPr lang="en-US" sz="2800"/>
            </a:br>
            <a:endParaRPr lang="en-US" sz="2800"/>
          </a:p>
          <a:p>
            <a:r>
              <a:rPr lang="en-US" sz="2400">
                <a:latin typeface="Courier New" charset="0"/>
              </a:rPr>
              <a:t>pause()</a:t>
            </a:r>
            <a:r>
              <a:rPr lang="en-US" sz="2800"/>
              <a:t> only returns after a signal handler has returned.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dirty="0"/>
              <a:t>Reset Problem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Linux (and many other UNIXs), the signal disposition in a process is </a:t>
            </a:r>
            <a:r>
              <a:rPr lang="en-US">
                <a:solidFill>
                  <a:schemeClr val="tx2"/>
                </a:solidFill>
              </a:rPr>
              <a:t>reset</a:t>
            </a:r>
            <a:r>
              <a:rPr lang="en-US"/>
              <a:t> to its </a:t>
            </a:r>
            <a:r>
              <a:rPr lang="en-US">
                <a:solidFill>
                  <a:schemeClr val="tx2"/>
                </a:solidFill>
              </a:rPr>
              <a:t>default action</a:t>
            </a:r>
            <a:r>
              <a:rPr lang="en-US"/>
              <a:t> immediately after the signal has been delivered.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Must call </a:t>
            </a:r>
            <a:r>
              <a:rPr lang="en-US" sz="2800">
                <a:latin typeface="Courier New" charset="0"/>
              </a:rPr>
              <a:t>signal()</a:t>
            </a:r>
            <a:r>
              <a:rPr lang="en-US"/>
              <a:t> again to reinstall the signal handler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143000"/>
          </a:xfrm>
          <a:noFill/>
          <a:ln/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Reset </a:t>
            </a:r>
            <a:r>
              <a:rPr lang="en-US" sz="2800" dirty="0"/>
              <a:t>Problem Example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400" b="1" dirty="0" err="1">
                <a:effectLst/>
                <a:latin typeface="Courier New" charset="0"/>
              </a:rPr>
              <a:t>int</a:t>
            </a:r>
            <a:r>
              <a:rPr lang="en-US" sz="2400" b="1" dirty="0">
                <a:effectLst/>
                <a:latin typeface="Courier New" charset="0"/>
              </a:rPr>
              <a:t> main()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smtClean="0">
                <a:effectLst/>
                <a:latin typeface="Courier New" charset="0"/>
              </a:rPr>
              <a:t>{</a:t>
            </a: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	signal(SIGINT, </a:t>
            </a:r>
            <a:r>
              <a:rPr lang="en-US" sz="2400" b="1" dirty="0" err="1">
                <a:effectLst/>
                <a:latin typeface="Courier New" charset="0"/>
              </a:rPr>
              <a:t>foo</a:t>
            </a:r>
            <a:r>
              <a:rPr lang="en-US" sz="2400" b="1" dirty="0">
                <a:effectLst/>
                <a:latin typeface="Courier New" charset="0"/>
              </a:rPr>
              <a:t>);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  :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	/* do usual things until SIGINT */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smtClean="0">
                <a:effectLst/>
                <a:latin typeface="Courier New" charset="0"/>
              </a:rPr>
              <a:t>}</a:t>
            </a: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void </a:t>
            </a:r>
            <a:r>
              <a:rPr lang="en-US" sz="2400" b="1" dirty="0" err="1">
                <a:effectLst/>
                <a:latin typeface="Courier New" charset="0"/>
              </a:rPr>
              <a:t>foo</a:t>
            </a:r>
            <a:r>
              <a:rPr lang="en-US" sz="2400" b="1" dirty="0">
                <a:effectLst/>
                <a:latin typeface="Courier New" charset="0"/>
              </a:rPr>
              <a:t>(</a:t>
            </a:r>
            <a:r>
              <a:rPr lang="en-US" sz="2400" b="1" dirty="0" err="1">
                <a:effectLst/>
                <a:latin typeface="Courier New" charset="0"/>
              </a:rPr>
              <a:t>int</a:t>
            </a:r>
            <a:r>
              <a:rPr lang="en-US" sz="2400" b="1" dirty="0">
                <a:effectLst/>
                <a:latin typeface="Courier New" charset="0"/>
              </a:rPr>
              <a:t> </a:t>
            </a:r>
            <a:r>
              <a:rPr lang="en-US" sz="2400" b="1" dirty="0" err="1">
                <a:effectLst/>
                <a:latin typeface="Courier New" charset="0"/>
              </a:rPr>
              <a:t>signo</a:t>
            </a:r>
            <a:r>
              <a:rPr lang="en-US" sz="2400" b="1" dirty="0">
                <a:effectLst/>
                <a:latin typeface="Courier New" charset="0"/>
              </a:rPr>
              <a:t>)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smtClean="0">
                <a:effectLst/>
                <a:latin typeface="Courier New" charset="0"/>
              </a:rPr>
              <a:t>{</a:t>
            </a: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	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ourier New" charset="0"/>
              </a:rPr>
              <a:t>signal(SIGINT, </a:t>
            </a:r>
            <a:r>
              <a:rPr lang="en-US" sz="2400" b="1" dirty="0" err="1">
                <a:solidFill>
                  <a:schemeClr val="accent2"/>
                </a:solidFill>
                <a:effectLst/>
                <a:latin typeface="Courier New" charset="0"/>
              </a:rPr>
              <a:t>foo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ourier New" charset="0"/>
              </a:rPr>
              <a:t>); /* reinstall */</a:t>
            </a: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		: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	return;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smtClean="0">
                <a:effectLst/>
                <a:latin typeface="Courier New" charset="0"/>
              </a:rPr>
              <a:t>}</a:t>
            </a:r>
            <a:endParaRPr lang="en-US" sz="2400" b="1" dirty="0">
              <a:effectLst/>
              <a:latin typeface="Courier New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354388"/>
            <a:ext cx="609600" cy="2592387"/>
            <a:chOff x="480" y="2113"/>
            <a:chExt cx="384" cy="1633"/>
          </a:xfrm>
        </p:grpSpPr>
        <p:sp>
          <p:nvSpPr>
            <p:cNvPr id="220165" name="Arc 5"/>
            <p:cNvSpPr>
              <a:spLocks/>
            </p:cNvSpPr>
            <p:nvPr/>
          </p:nvSpPr>
          <p:spPr bwMode="auto">
            <a:xfrm>
              <a:off x="480" y="2870"/>
              <a:ext cx="384" cy="876"/>
            </a:xfrm>
            <a:custGeom>
              <a:avLst/>
              <a:gdLst>
                <a:gd name="G0" fmla="+- 21600 0 0"/>
                <a:gd name="G1" fmla="+- 25 0 0"/>
                <a:gd name="G2" fmla="+- 21600 0 0"/>
                <a:gd name="T0" fmla="*/ 21600 w 21600"/>
                <a:gd name="T1" fmla="*/ 21625 h 21625"/>
                <a:gd name="T2" fmla="*/ 0 w 21600"/>
                <a:gd name="T3" fmla="*/ 0 h 21625"/>
                <a:gd name="T4" fmla="*/ 21600 w 21600"/>
                <a:gd name="T5" fmla="*/ 25 h 2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25" fill="none" extrusionOk="0">
                  <a:moveTo>
                    <a:pt x="21600" y="21625"/>
                  </a:moveTo>
                  <a:cubicBezTo>
                    <a:pt x="9670" y="21625"/>
                    <a:pt x="0" y="11954"/>
                    <a:pt x="0" y="25"/>
                  </a:cubicBezTo>
                  <a:cubicBezTo>
                    <a:pt x="-1" y="16"/>
                    <a:pt x="0" y="8"/>
                    <a:pt x="0" y="0"/>
                  </a:cubicBezTo>
                </a:path>
                <a:path w="21600" h="21625" stroke="0" extrusionOk="0">
                  <a:moveTo>
                    <a:pt x="21600" y="21625"/>
                  </a:moveTo>
                  <a:cubicBezTo>
                    <a:pt x="9670" y="21625"/>
                    <a:pt x="0" y="11954"/>
                    <a:pt x="0" y="25"/>
                  </a:cubicBezTo>
                  <a:cubicBezTo>
                    <a:pt x="-1" y="16"/>
                    <a:pt x="0" y="8"/>
                    <a:pt x="0" y="0"/>
                  </a:cubicBezTo>
                  <a:lnTo>
                    <a:pt x="21600" y="2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66" name="Arc 6"/>
            <p:cNvSpPr>
              <a:spLocks/>
            </p:cNvSpPr>
            <p:nvPr/>
          </p:nvSpPr>
          <p:spPr bwMode="auto">
            <a:xfrm>
              <a:off x="480" y="2113"/>
              <a:ext cx="269" cy="7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72 h 21600"/>
                <a:gd name="T2" fmla="*/ 2152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72"/>
                  </a:moveTo>
                  <a:cubicBezTo>
                    <a:pt x="15" y="9684"/>
                    <a:pt x="9632" y="44"/>
                    <a:pt x="21520" y="0"/>
                  </a:cubicBezTo>
                </a:path>
                <a:path w="21600" h="21600" stroke="0" extrusionOk="0">
                  <a:moveTo>
                    <a:pt x="0" y="21572"/>
                  </a:moveTo>
                  <a:cubicBezTo>
                    <a:pt x="15" y="9684"/>
                    <a:pt x="9632" y="44"/>
                    <a:pt x="2152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3276600"/>
            <a:ext cx="685800" cy="1219200"/>
            <a:chOff x="288" y="2064"/>
            <a:chExt cx="432" cy="768"/>
          </a:xfrm>
        </p:grpSpPr>
        <p:sp>
          <p:nvSpPr>
            <p:cNvPr id="220168" name="Arc 8"/>
            <p:cNvSpPr>
              <a:spLocks/>
            </p:cNvSpPr>
            <p:nvPr/>
          </p:nvSpPr>
          <p:spPr bwMode="auto">
            <a:xfrm>
              <a:off x="288" y="2064"/>
              <a:ext cx="432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5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40" y="27"/>
                    <a:pt x="2155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40" y="27"/>
                    <a:pt x="2155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69" name="Arc 9"/>
            <p:cNvSpPr>
              <a:spLocks/>
            </p:cNvSpPr>
            <p:nvPr/>
          </p:nvSpPr>
          <p:spPr bwMode="auto">
            <a:xfrm>
              <a:off x="288" y="2592"/>
              <a:ext cx="384" cy="24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24172"/>
            <a:ext cx="7778750" cy="1104900"/>
          </a:xfrm>
        </p:spPr>
        <p:txBody>
          <a:bodyPr/>
          <a:lstStyle/>
          <a:p>
            <a:r>
              <a:rPr lang="en-US" dirty="0" smtClean="0"/>
              <a:t>Process Controlling with Signals</a:t>
            </a:r>
            <a:br>
              <a:rPr lang="en-US" dirty="0" smtClean="0"/>
            </a:br>
            <a:r>
              <a:rPr lang="en-US" sz="2800" dirty="0" smtClean="0"/>
              <a:t>Reset </a:t>
            </a:r>
            <a:r>
              <a:rPr lang="en-US" sz="2800" dirty="0"/>
              <a:t>Problem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81137"/>
            <a:ext cx="7739063" cy="5224463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Monotype Sorts" charset="2"/>
              <a:buNone/>
            </a:pPr>
            <a:r>
              <a:rPr lang="en-US" sz="1800" b="1" dirty="0">
                <a:effectLst/>
                <a:latin typeface="Courier New" charset="0"/>
              </a:rPr>
              <a:t>     :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void ouch( </a:t>
            </a:r>
            <a:r>
              <a:rPr lang="en-US" sz="2000" b="1" dirty="0" err="1">
                <a:effectLst/>
                <a:latin typeface="Courier New" charset="0"/>
              </a:rPr>
              <a:t>int</a:t>
            </a:r>
            <a:r>
              <a:rPr lang="en-US" sz="2000" b="1" dirty="0">
                <a:effectLst/>
                <a:latin typeface="Courier New" charset="0"/>
              </a:rPr>
              <a:t> sig )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 smtClean="0">
                <a:effectLst/>
                <a:latin typeface="Courier New" charset="0"/>
              </a:rPr>
              <a:t>{</a:t>
            </a:r>
            <a:endParaRPr lang="en-US" sz="2000" b="1" dirty="0">
              <a:effectLst/>
              <a:latin typeface="Courier New" charset="0"/>
            </a:endParaRP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	</a:t>
            </a:r>
            <a:r>
              <a:rPr lang="en-US" sz="2000" b="1" dirty="0" err="1">
                <a:effectLst/>
                <a:latin typeface="Courier New" charset="0"/>
              </a:rPr>
              <a:t>printf</a:t>
            </a:r>
            <a:r>
              <a:rPr lang="en-US" sz="2000" b="1" dirty="0">
                <a:effectLst/>
                <a:latin typeface="Courier New" charset="0"/>
              </a:rPr>
              <a:t>( "OUCH! - I got signal %d\n", sig );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		</a:t>
            </a:r>
            <a:r>
              <a:rPr lang="en-US" sz="2000" b="1" dirty="0">
                <a:solidFill>
                  <a:srgbClr val="FF3300"/>
                </a:solidFill>
                <a:effectLst/>
                <a:latin typeface="Courier New" charset="0"/>
              </a:rPr>
              <a:t>(void) signal(SIGINT, ouch);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 smtClean="0">
                <a:effectLst/>
                <a:latin typeface="Courier New" charset="0"/>
              </a:rPr>
              <a:t>}</a:t>
            </a:r>
            <a:endParaRPr lang="en-US" sz="2000" b="1" dirty="0">
              <a:effectLst/>
              <a:latin typeface="Courier New" charset="0"/>
            </a:endParaRPr>
          </a:p>
          <a:p>
            <a:pPr marL="228600" indent="-228600">
              <a:buFont typeface="Monotype Sorts" charset="2"/>
              <a:buNone/>
            </a:pPr>
            <a:r>
              <a:rPr lang="en-US" sz="2000" b="1" dirty="0" err="1">
                <a:effectLst/>
                <a:latin typeface="Courier New" charset="0"/>
              </a:rPr>
              <a:t>int</a:t>
            </a:r>
            <a:r>
              <a:rPr lang="en-US" sz="2000" b="1" dirty="0">
                <a:effectLst/>
                <a:latin typeface="Courier New" charset="0"/>
              </a:rPr>
              <a:t> main()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 smtClean="0">
                <a:effectLst/>
                <a:latin typeface="Courier New" charset="0"/>
              </a:rPr>
              <a:t>{</a:t>
            </a:r>
            <a:endParaRPr lang="en-US" sz="2000" b="1" dirty="0">
              <a:effectLst/>
              <a:latin typeface="Courier New" charset="0"/>
            </a:endParaRP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	(void) signal( SIGINT, ouch );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	while(1) 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 smtClean="0">
                <a:effectLst/>
                <a:latin typeface="Courier New" charset="0"/>
              </a:rPr>
              <a:t>	</a:t>
            </a:r>
            <a:r>
              <a:rPr lang="en-US" sz="2000" b="1" dirty="0">
                <a:effectLst/>
                <a:latin typeface="Courier New" charset="0"/>
              </a:rPr>
              <a:t>	{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    	</a:t>
            </a:r>
            <a:r>
              <a:rPr lang="en-US" sz="2000" b="1" dirty="0" err="1">
                <a:effectLst/>
                <a:latin typeface="Courier New" charset="0"/>
              </a:rPr>
              <a:t>printf</a:t>
            </a:r>
            <a:r>
              <a:rPr lang="en-US" sz="2000" b="1" dirty="0">
                <a:effectLst/>
                <a:latin typeface="Courier New" charset="0"/>
              </a:rPr>
              <a:t>("Hello World!\n");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    	sleep(1);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    	</a:t>
            </a:r>
            <a:r>
              <a:rPr lang="en-US" sz="2000" b="1" dirty="0" smtClean="0">
                <a:effectLst/>
                <a:latin typeface="Courier New" charset="0"/>
              </a:rPr>
              <a:t>}  </a:t>
            </a:r>
            <a:r>
              <a:rPr lang="en-US" sz="2000" b="1" dirty="0">
                <a:effectLst/>
                <a:latin typeface="Courier New" charset="0"/>
              </a:rPr>
              <a:t>	</a:t>
            </a:r>
          </a:p>
          <a:p>
            <a:pPr marL="228600" indent="-228600">
              <a:buFont typeface="Monotype Sorts" charset="2"/>
              <a:buNone/>
            </a:pPr>
            <a:r>
              <a:rPr lang="en-US" sz="2000" b="1" dirty="0" smtClean="0">
                <a:effectLst/>
                <a:latin typeface="Courier New" charset="0"/>
              </a:rPr>
              <a:t>}</a:t>
            </a:r>
            <a:endParaRPr lang="en-US" sz="2000" b="1" dirty="0">
              <a:effectLst/>
              <a:latin typeface="Courier New" charset="0"/>
            </a:endParaRPr>
          </a:p>
          <a:p>
            <a:pPr marL="228600" indent="-228600">
              <a:buFont typeface="Monotype Sorts" charset="2"/>
              <a:buNone/>
            </a:pPr>
            <a:r>
              <a:rPr lang="en-US" sz="2000" b="1" dirty="0">
                <a:effectLst/>
                <a:latin typeface="Courier New" charset="0"/>
              </a:rPr>
              <a:t>	</a:t>
            </a:r>
          </a:p>
          <a:p>
            <a:pPr marL="228600" indent="-228600"/>
            <a:endParaRPr lang="en-US" sz="2000" b="1" dirty="0">
              <a:effectLst/>
              <a:latin typeface="Courier New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352800" y="304800"/>
            <a:ext cx="5446713" cy="2362200"/>
            <a:chOff x="2112" y="192"/>
            <a:chExt cx="3431" cy="148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92869" name="Rectangle 5"/>
            <p:cNvSpPr>
              <a:spLocks noChangeArrowheads="1"/>
            </p:cNvSpPr>
            <p:nvPr/>
          </p:nvSpPr>
          <p:spPr bwMode="auto">
            <a:xfrm>
              <a:off x="3840" y="192"/>
              <a:ext cx="1703" cy="115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To keep catching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the signal with this 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function, must call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the </a:t>
              </a:r>
              <a:r>
                <a:rPr lang="en-US" sz="2000" b="1" i="1" dirty="0">
                  <a:solidFill>
                    <a:srgbClr val="0000FF"/>
                  </a:solidFill>
                  <a:latin typeface="Helvetica" charset="0"/>
                </a:rPr>
                <a:t>signal</a:t>
              </a:r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 system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Helvetica" charset="0"/>
                </a:rPr>
                <a:t>call again.</a:t>
              </a:r>
            </a:p>
            <a:p>
              <a:endParaRPr lang="en-US" sz="2000" b="1" dirty="0">
                <a:solidFill>
                  <a:srgbClr val="0000FF"/>
                </a:solidFill>
                <a:latin typeface="Helvetica" charset="0"/>
              </a:endParaRPr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 flipH="1">
              <a:off x="2112" y="697"/>
              <a:ext cx="1762" cy="98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57600" y="2971800"/>
            <a:ext cx="5043488" cy="2028825"/>
            <a:chOff x="2295" y="2187"/>
            <a:chExt cx="3177" cy="12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2961" y="2187"/>
              <a:ext cx="2511" cy="12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>
                  <a:solidFill>
                    <a:srgbClr val="FF3300"/>
                  </a:solidFill>
                  <a:latin typeface="Helvetica" charset="0"/>
                </a:rPr>
                <a:t>Problem</a:t>
              </a:r>
              <a:r>
                <a:rPr lang="en-US" b="1">
                  <a:latin typeface="Helvetica" charset="0"/>
                </a:rPr>
                <a:t>:  </a:t>
              </a:r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from the time</a:t>
              </a:r>
            </a:p>
            <a:p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that the interrupt function</a:t>
              </a:r>
            </a:p>
            <a:p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starts to just before the</a:t>
              </a:r>
            </a:p>
            <a:p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signal handler is re-established</a:t>
              </a:r>
            </a:p>
            <a:p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the signal will not be</a:t>
              </a:r>
            </a:p>
            <a:p>
              <a:r>
                <a:rPr lang="en-US" b="1">
                  <a:solidFill>
                    <a:srgbClr val="0000FF"/>
                  </a:solidFill>
                  <a:latin typeface="Helvetica" charset="0"/>
                </a:rPr>
                <a:t>handled. </a:t>
              </a:r>
            </a:p>
          </p:txBody>
        </p:sp>
        <p:sp>
          <p:nvSpPr>
            <p:cNvPr id="292873" name="Line 9"/>
            <p:cNvSpPr>
              <a:spLocks noChangeShapeType="1"/>
            </p:cNvSpPr>
            <p:nvPr/>
          </p:nvSpPr>
          <p:spPr bwMode="auto">
            <a:xfrm flipH="1" flipV="1">
              <a:off x="2295" y="2268"/>
              <a:ext cx="675" cy="5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5729288" y="5557838"/>
            <a:ext cx="3414712" cy="1300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0000FF"/>
                </a:solidFill>
                <a:latin typeface="Helvetica" charset="0"/>
              </a:rPr>
              <a:t>If another SIGINT signal is</a:t>
            </a:r>
          </a:p>
          <a:p>
            <a:r>
              <a:rPr lang="en-US" b="1">
                <a:solidFill>
                  <a:srgbClr val="0000FF"/>
                </a:solidFill>
                <a:latin typeface="Helvetica" charset="0"/>
              </a:rPr>
              <a:t>received during this time,</a:t>
            </a:r>
          </a:p>
          <a:p>
            <a:r>
              <a:rPr lang="en-US" b="1">
                <a:solidFill>
                  <a:srgbClr val="0000FF"/>
                </a:solidFill>
                <a:latin typeface="Helvetica" charset="0"/>
              </a:rPr>
              <a:t>default behavior will be done,</a:t>
            </a:r>
          </a:p>
          <a:p>
            <a:r>
              <a:rPr lang="en-US" b="1">
                <a:solidFill>
                  <a:srgbClr val="0000FF"/>
                </a:solidFill>
                <a:latin typeface="Helvetica" charset="0"/>
              </a:rPr>
              <a:t>i.e., program will terminate.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Uses of Signals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776864" cy="4270028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Ignore </a:t>
            </a:r>
            <a:r>
              <a:rPr lang="en-US" sz="3600" dirty="0"/>
              <a:t>a Signal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Clean </a:t>
            </a:r>
            <a:r>
              <a:rPr lang="en-US" sz="3600" dirty="0"/>
              <a:t>up and Terminate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Dynamic </a:t>
            </a:r>
            <a:r>
              <a:rPr lang="en-US" sz="3600" dirty="0"/>
              <a:t>Reconfiguration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Report </a:t>
            </a:r>
            <a:r>
              <a:rPr lang="en-US" sz="3600" dirty="0"/>
              <a:t>Status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Turn </a:t>
            </a:r>
            <a:r>
              <a:rPr lang="en-US" sz="3600" dirty="0"/>
              <a:t>Debugging on/off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Restore </a:t>
            </a:r>
            <a:r>
              <a:rPr lang="en-US" sz="3600" dirty="0"/>
              <a:t>Previous Handler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580584"/>
            <a:ext cx="2133600" cy="304800"/>
          </a:xfrm>
        </p:spPr>
        <p:txBody>
          <a:bodyPr/>
          <a:lstStyle/>
          <a:p>
            <a:fld id="{6ACFE72C-922D-4959-82CD-D9548EF23489}" type="slidenum">
              <a:rPr lang="zh-TW" altLang="en-US"/>
              <a:pPr/>
              <a:t>4</a:t>
            </a:fld>
            <a:endParaRPr lang="en-US" altLang="zh-TW" dirty="0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533400" y="1124744"/>
            <a:ext cx="8382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 process is: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program that is claimed to be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executing OR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 running instance of a program</a:t>
            </a:r>
            <a:endParaRPr lang="en-US" altLang="zh-TW" sz="2400" dirty="0">
              <a:latin typeface="Arial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For a multitasking system, a process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has below states</a:t>
            </a:r>
            <a:endParaRPr lang="en-US" altLang="zh-TW" sz="2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Linux Process Overview 2/2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09600" y="407436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</a:rPr>
              <a:t>Ready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2514600" y="2924944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Stopped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438400" y="5373216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Sleeping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4343400" y="415056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Running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7020272" y="4094584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</a:rPr>
              <a:t>Zombie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1187624" y="3212976"/>
            <a:ext cx="31576" cy="861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H="1">
            <a:off x="3995936" y="5141168"/>
            <a:ext cx="804664" cy="520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 flipV="1">
            <a:off x="1752600" y="5064968"/>
            <a:ext cx="731168" cy="596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H="1" flipV="1">
            <a:off x="4067944" y="3717032"/>
            <a:ext cx="580256" cy="5097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>
            <a:off x="1828800" y="3717032"/>
            <a:ext cx="726976" cy="4335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943600" y="460776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2133600" y="476016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2209800" y="445536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427984" y="530120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I/O</a:t>
            </a: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1177826" y="5276056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I/O Done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346325" y="480144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Schedule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2498725" y="3963243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Preempt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4327525" y="3619872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Signal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558826" y="3619872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Signal</a:t>
            </a: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5867400" y="476016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Ignore </a:t>
            </a:r>
            <a:r>
              <a:rPr lang="en-US" sz="2800" dirty="0"/>
              <a:t>a Signal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2400">
                <a:latin typeface="Courier New" charset="0"/>
              </a:rPr>
              <a:t>		 :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int 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signal(SIGINT, SIG_IGN);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signal(SIGQUIT, SIG_IGN);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  :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/* do work without interruptions */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}</a:t>
            </a:r>
            <a:br>
              <a:rPr lang="en-US" sz="2400">
                <a:latin typeface="Courier New" charset="0"/>
              </a:rPr>
            </a:br>
            <a:endParaRPr lang="en-US" sz="2400">
              <a:latin typeface="Courier New" charset="0"/>
            </a:endParaRPr>
          </a:p>
          <a:p>
            <a:r>
              <a:rPr lang="en-US" sz="2800"/>
              <a:t>Cannot ignore/handle </a:t>
            </a:r>
            <a:r>
              <a:rPr lang="en-US" sz="2400">
                <a:latin typeface="Courier New" charset="0"/>
              </a:rPr>
              <a:t>SIGKILL</a:t>
            </a:r>
            <a:r>
              <a:rPr lang="en-US" sz="2800"/>
              <a:t> or </a:t>
            </a:r>
            <a:r>
              <a:rPr lang="en-US" sz="2400">
                <a:latin typeface="Courier New" charset="0"/>
              </a:rPr>
              <a:t>SIGSTOP</a:t>
            </a:r>
            <a:endParaRPr lang="en-US" sz="2800"/>
          </a:p>
          <a:p>
            <a:r>
              <a:rPr lang="en-US" sz="2800"/>
              <a:t>Should check for </a:t>
            </a:r>
            <a:r>
              <a:rPr lang="en-US" sz="2400">
                <a:latin typeface="Courier New" charset="0"/>
              </a:rPr>
              <a:t>SIG_ERR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Clean </a:t>
            </a:r>
            <a:r>
              <a:rPr lang="en-US" sz="2800" dirty="0"/>
              <a:t>up </a:t>
            </a:r>
            <a:r>
              <a:rPr lang="en-US" sz="2800" dirty="0" smtClean="0"/>
              <a:t>&amp; Terminate 1/2</a:t>
            </a:r>
            <a:endParaRPr lang="en-US" sz="28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    :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/* global variables */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int my_children_pids;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  :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void clean_up(int signo);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/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int main()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{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signal(SIGINT, clean_up);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  :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}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6765925" y="6308725"/>
            <a:ext cx="1382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772400" cy="3733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void clean_up(int signo)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{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unlink(“/tmp/work-file”);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kill(my_children_pids, SIGTERM);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wait((int *)0);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fprintf(stderr, 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		“Program terminated\n”);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  exit(1);</a:t>
            </a:r>
            <a:br>
              <a:rPr lang="en-US" sz="2800">
                <a:latin typeface="Courier New" charset="0"/>
              </a:rPr>
            </a:br>
            <a:r>
              <a:rPr lang="en-US" sz="2800">
                <a:latin typeface="Courier New" charset="0"/>
              </a:rPr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Clean </a:t>
            </a:r>
            <a:r>
              <a:rPr lang="en-US" sz="2800" dirty="0"/>
              <a:t>up </a:t>
            </a:r>
            <a:r>
              <a:rPr lang="en-US" sz="2800" dirty="0" smtClean="0"/>
              <a:t>&amp; Terminate 2/2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 Clean up &amp;Terminate: Problems</a:t>
            </a:r>
            <a:endParaRPr lang="en-US" sz="28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If a program is run in the </a:t>
            </a:r>
            <a:r>
              <a:rPr lang="en-US">
                <a:solidFill>
                  <a:schemeClr val="accent2"/>
                </a:solidFill>
              </a:rPr>
              <a:t>background</a:t>
            </a:r>
            <a:r>
              <a:rPr lang="en-US"/>
              <a:t> then the interrupt and quit signals (</a:t>
            </a:r>
            <a:r>
              <a:rPr lang="en-US" sz="2800">
                <a:latin typeface="Courier New" charset="0"/>
              </a:rPr>
              <a:t>SIGINT</a:t>
            </a:r>
            <a:r>
              <a:rPr lang="en-US"/>
              <a:t>, </a:t>
            </a:r>
            <a:r>
              <a:rPr lang="en-US" sz="2800">
                <a:latin typeface="Courier New" charset="0"/>
              </a:rPr>
              <a:t>SIGQUIT</a:t>
            </a:r>
            <a:r>
              <a:rPr lang="en-US"/>
              <a:t>) are automatically ignored.</a:t>
            </a:r>
            <a:br>
              <a:rPr lang="en-US"/>
            </a:br>
            <a:endParaRPr lang="en-US"/>
          </a:p>
          <a:p>
            <a:r>
              <a:rPr lang="en-US"/>
              <a:t>Your code should not override these changes:</a:t>
            </a:r>
          </a:p>
          <a:p>
            <a:pPr lvl="1"/>
            <a:r>
              <a:rPr lang="en-US"/>
              <a:t>check if the signal dispositions are </a:t>
            </a:r>
            <a:r>
              <a:rPr lang="en-US">
                <a:latin typeface="Courier New" charset="0"/>
              </a:rPr>
              <a:t>SIG_IGN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8062664" cy="1143000"/>
          </a:xfrm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CleanUp&amp;Terminate</a:t>
            </a:r>
            <a:r>
              <a:rPr lang="en-US" sz="2800" dirty="0" smtClean="0"/>
              <a:t>: Disposition Checking</a:t>
            </a:r>
            <a:endParaRPr lang="en-US" sz="2400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610600" cy="41910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</a:t>
            </a:r>
            <a:r>
              <a:rPr lang="en-US" sz="2400">
                <a:latin typeface="Courier New" charset="0"/>
              </a:rPr>
              <a:t>	: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if( signal(SIGINT, SIG_IGN ) != SIG_IGN 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	signal(SIGINT, clean_up);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/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if( signal(SIGQUIT, SIG_IGN ) != SIG_IGN 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	signal(SIGQUIT, clean_up);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	:</a:t>
            </a:r>
            <a:br>
              <a:rPr lang="en-US" sz="2400">
                <a:latin typeface="Courier New" charset="0"/>
              </a:rPr>
            </a:br>
            <a:endParaRPr lang="en-US" sz="2800"/>
          </a:p>
          <a:p>
            <a:r>
              <a:rPr lang="en-US" sz="2800" i="1"/>
              <a:t>Note</a:t>
            </a:r>
            <a:r>
              <a:rPr lang="en-US" sz="2800"/>
              <a:t>: cannot check the signal disposition without changing it (sigaction that we will look at later , is different)</a:t>
            </a:r>
          </a:p>
        </p:txBody>
      </p:sp>
      <p:sp useBgFill="1">
        <p:nvSpPr>
          <p:cNvPr id="227332" name="Rectangle 4"/>
          <p:cNvSpPr>
            <a:spLocks noChangeArrowheads="1"/>
          </p:cNvSpPr>
          <p:nvPr/>
        </p:nvSpPr>
        <p:spPr bwMode="auto">
          <a:xfrm>
            <a:off x="6927850" y="1365250"/>
            <a:ext cx="2066925" cy="469900"/>
          </a:xfrm>
          <a:prstGeom prst="rect">
            <a:avLst/>
          </a:prstGeom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old disposition</a:t>
            </a:r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 flipH="1">
            <a:off x="7239000" y="1828800"/>
            <a:ext cx="6096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227334" name="Rectangle 6"/>
          <p:cNvSpPr>
            <a:spLocks noChangeArrowheads="1"/>
          </p:cNvSpPr>
          <p:nvPr/>
        </p:nvSpPr>
        <p:spPr bwMode="auto">
          <a:xfrm>
            <a:off x="2949575" y="1425575"/>
            <a:ext cx="2119313" cy="469900"/>
          </a:xfrm>
          <a:prstGeom prst="rect">
            <a:avLst/>
          </a:prstGeom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Times New Roman" charset="0"/>
              </a:rPr>
              <a:t>new disposition</a:t>
            </a:r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3886200" y="1905000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Dynamic Reconfiguration 1/2</a:t>
            </a:r>
            <a:endParaRPr lang="en-US" sz="2800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9220200" cy="497125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>
                <a:latin typeface="Courier New" charset="0"/>
              </a:rPr>
              <a:t>	  </a:t>
            </a:r>
            <a:r>
              <a:rPr lang="en-US" sz="2800" b="1" dirty="0">
                <a:effectLst/>
                <a:latin typeface="Courier New" charset="0"/>
              </a:rPr>
              <a:t>: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void </a:t>
            </a:r>
            <a:r>
              <a:rPr lang="en-US" sz="2800" b="1" dirty="0" err="1">
                <a:effectLst/>
                <a:latin typeface="Courier New" charset="0"/>
              </a:rPr>
              <a:t>read_config</a:t>
            </a:r>
            <a:r>
              <a:rPr lang="en-US" sz="2800" b="1" dirty="0">
                <a:effectLst/>
                <a:latin typeface="Courier New" charset="0"/>
              </a:rPr>
              <a:t>(</a:t>
            </a:r>
            <a:r>
              <a:rPr lang="en-US" sz="2800" b="1" dirty="0" err="1">
                <a:effectLst/>
                <a:latin typeface="Courier New" charset="0"/>
              </a:rPr>
              <a:t>int</a:t>
            </a:r>
            <a:r>
              <a:rPr lang="en-US" sz="2800" b="1" dirty="0">
                <a:effectLst/>
                <a:latin typeface="Courier New" charset="0"/>
              </a:rPr>
              <a:t> </a:t>
            </a:r>
            <a:r>
              <a:rPr lang="en-US" sz="2800" b="1" dirty="0" err="1">
                <a:effectLst/>
                <a:latin typeface="Courier New" charset="0"/>
              </a:rPr>
              <a:t>signo</a:t>
            </a:r>
            <a:r>
              <a:rPr lang="en-US" sz="2800" b="1" dirty="0">
                <a:effectLst/>
                <a:latin typeface="Courier New" charset="0"/>
              </a:rPr>
              <a:t>);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/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 err="1">
                <a:effectLst/>
                <a:latin typeface="Courier New" charset="0"/>
              </a:rPr>
              <a:t>int</a:t>
            </a:r>
            <a:r>
              <a:rPr lang="en-US" sz="2800" b="1" dirty="0">
                <a:effectLst/>
                <a:latin typeface="Courier New" charset="0"/>
              </a:rPr>
              <a:t> main()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	{  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  	</a:t>
            </a:r>
            <a:r>
              <a:rPr lang="en-US" sz="2800" b="1" dirty="0" err="1">
                <a:effectLst/>
                <a:latin typeface="Courier New" charset="0"/>
              </a:rPr>
              <a:t>read_config</a:t>
            </a:r>
            <a:r>
              <a:rPr lang="en-US" sz="2800" b="1" dirty="0">
                <a:effectLst/>
                <a:latin typeface="Courier New" charset="0"/>
              </a:rPr>
              <a:t>(0);  /* dummy argument */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/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  	while (1)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    /* work forever */</a:t>
            </a:r>
            <a:br>
              <a:rPr lang="en-US" sz="2800" b="1" dirty="0">
                <a:effectLst/>
                <a:latin typeface="Courier New" charset="0"/>
              </a:rPr>
            </a:br>
            <a:r>
              <a:rPr lang="en-US" sz="2800" b="1" dirty="0">
                <a:effectLst/>
                <a:latin typeface="Courier New" charset="0"/>
              </a:rPr>
              <a:t>	}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6765925" y="6308725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196752"/>
            <a:ext cx="7772400" cy="4746848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400" b="1" dirty="0">
                <a:effectLst/>
                <a:latin typeface="Courier New" charset="0"/>
              </a:rPr>
              <a:t>void </a:t>
            </a:r>
            <a:r>
              <a:rPr lang="en-US" sz="2400" b="1" dirty="0" err="1">
                <a:effectLst/>
                <a:latin typeface="Courier New" charset="0"/>
              </a:rPr>
              <a:t>read_config</a:t>
            </a:r>
            <a:r>
              <a:rPr lang="en-US" sz="2400" b="1" dirty="0">
                <a:effectLst/>
                <a:latin typeface="Courier New" charset="0"/>
              </a:rPr>
              <a:t>(</a:t>
            </a:r>
            <a:r>
              <a:rPr lang="en-US" sz="2400" b="1" dirty="0" err="1">
                <a:effectLst/>
                <a:latin typeface="Courier New" charset="0"/>
              </a:rPr>
              <a:t>int</a:t>
            </a:r>
            <a:r>
              <a:rPr lang="en-US" sz="2400" b="1" dirty="0">
                <a:effectLst/>
                <a:latin typeface="Courier New" charset="0"/>
              </a:rPr>
              <a:t> </a:t>
            </a:r>
            <a:r>
              <a:rPr lang="en-US" sz="2400" b="1" dirty="0" err="1">
                <a:effectLst/>
                <a:latin typeface="Courier New" charset="0"/>
              </a:rPr>
              <a:t>signo</a:t>
            </a:r>
            <a:r>
              <a:rPr lang="en-US" sz="2400" b="1" dirty="0">
                <a:effectLst/>
                <a:latin typeface="Courier New" charset="0"/>
              </a:rPr>
              <a:t>)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{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</a:t>
            </a:r>
            <a:r>
              <a:rPr lang="en-US" sz="2400" b="1" dirty="0" err="1">
                <a:effectLst/>
                <a:latin typeface="Courier New" charset="0"/>
              </a:rPr>
              <a:t>int</a:t>
            </a:r>
            <a:r>
              <a:rPr lang="en-US" sz="2400" b="1" dirty="0">
                <a:effectLst/>
                <a:latin typeface="Courier New" charset="0"/>
              </a:rPr>
              <a:t> </a:t>
            </a:r>
            <a:r>
              <a:rPr lang="en-US" sz="2400" b="1" dirty="0" err="1">
                <a:effectLst/>
                <a:latin typeface="Courier New" charset="0"/>
              </a:rPr>
              <a:t>fd</a:t>
            </a:r>
            <a:r>
              <a:rPr lang="en-US" sz="2400" b="1" dirty="0">
                <a:effectLst/>
                <a:latin typeface="Courier New" charset="0"/>
              </a:rPr>
              <a:t>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signal( SIGHUP, </a:t>
            </a:r>
            <a:r>
              <a:rPr lang="en-US" sz="2400" b="1" dirty="0" err="1">
                <a:effectLst/>
                <a:latin typeface="Courier New" charset="0"/>
              </a:rPr>
              <a:t>read_config</a:t>
            </a:r>
            <a:r>
              <a:rPr lang="en-US" sz="2400" b="1" dirty="0">
                <a:effectLst/>
                <a:latin typeface="Courier New" charset="0"/>
              </a:rPr>
              <a:t> ); 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</a:t>
            </a:r>
            <a:r>
              <a:rPr lang="en-US" sz="2400" b="1" dirty="0" err="1">
                <a:effectLst/>
                <a:latin typeface="Courier New" charset="0"/>
              </a:rPr>
              <a:t>fd</a:t>
            </a:r>
            <a:r>
              <a:rPr lang="en-US" sz="2400" b="1" dirty="0">
                <a:effectLst/>
                <a:latin typeface="Courier New" charset="0"/>
              </a:rPr>
              <a:t> = open(“</a:t>
            </a:r>
            <a:r>
              <a:rPr lang="en-US" sz="2400" b="1" dirty="0" err="1">
                <a:effectLst/>
                <a:latin typeface="Courier New" charset="0"/>
              </a:rPr>
              <a:t>config_file</a:t>
            </a:r>
            <a:r>
              <a:rPr lang="en-US" sz="2400" b="1" dirty="0">
                <a:effectLst/>
                <a:latin typeface="Courier New" charset="0"/>
              </a:rPr>
              <a:t>”, O_RDONLY);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/* read file and set global </a:t>
            </a:r>
            <a:r>
              <a:rPr lang="en-US" sz="2400" b="1" dirty="0" err="1">
                <a:effectLst/>
                <a:latin typeface="Courier New" charset="0"/>
              </a:rPr>
              <a:t>vars</a:t>
            </a:r>
            <a:r>
              <a:rPr lang="en-US" sz="2400" b="1" dirty="0">
                <a:effectLst/>
                <a:latin typeface="Courier New" charset="0"/>
              </a:rPr>
              <a:t> */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close(</a:t>
            </a:r>
            <a:r>
              <a:rPr lang="en-US" sz="2400" b="1" dirty="0" err="1">
                <a:effectLst/>
                <a:latin typeface="Courier New" charset="0"/>
              </a:rPr>
              <a:t>fd</a:t>
            </a:r>
            <a:r>
              <a:rPr lang="en-US" sz="2400" b="1" dirty="0">
                <a:effectLst/>
                <a:latin typeface="Courier New" charset="0"/>
              </a:rPr>
              <a:t>);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return;  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}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/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Dynamic Reconfiguration 2/2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 Dynamic Reconfiguration: Problems</a:t>
            </a:r>
            <a:endParaRPr lang="en-US" sz="28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96752"/>
            <a:ext cx="7772400" cy="3503836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Reset problem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Handler interruption</a:t>
            </a:r>
          </a:p>
          <a:p>
            <a:pPr lvl="1"/>
            <a:r>
              <a:rPr lang="en-US" dirty="0"/>
              <a:t>what is the effect of a </a:t>
            </a:r>
            <a:r>
              <a:rPr lang="en-US" dirty="0">
                <a:latin typeface="Courier New" charset="0"/>
              </a:rPr>
              <a:t>SIGHUP</a:t>
            </a:r>
            <a:r>
              <a:rPr lang="en-US" dirty="0"/>
              <a:t> in the middle of </a:t>
            </a:r>
            <a:r>
              <a:rPr lang="en-US" dirty="0" err="1">
                <a:latin typeface="Courier New" charset="0"/>
              </a:rPr>
              <a:t>read_config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/>
              <a:t>’s execution?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only affect global variables.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Report Status 1/2</a:t>
            </a:r>
            <a:endParaRPr lang="en-US" sz="28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05800" cy="4495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sz="2400" b="1">
                <a:effectLst/>
                <a:latin typeface="Courier New" charset="0"/>
              </a:rPr>
              <a:t>	  :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void print_status(int signo);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int count;   /* global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int main()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{ signal(SIGUSR1, print_status);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	: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for( count=0; count &lt; BIG_NUM; count++ )</a:t>
            </a:r>
          </a:p>
          <a:p>
            <a:pPr>
              <a:buFont typeface="Monotype Sorts" charset="2"/>
              <a:buNone/>
            </a:pPr>
            <a:r>
              <a:rPr lang="en-US" sz="2400" b="1">
                <a:effectLst/>
                <a:latin typeface="Courier New" charset="0"/>
              </a:rPr>
              <a:t>		{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  /* read block from tape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  /* write block to disk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	} 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...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}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6765925" y="6308725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01080"/>
            <a:ext cx="8668072" cy="5064224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void </a:t>
            </a:r>
            <a:r>
              <a:rPr lang="en-US" sz="2800" dirty="0" err="1">
                <a:latin typeface="Courier New" charset="0"/>
              </a:rPr>
              <a:t>print_status</a:t>
            </a:r>
            <a:r>
              <a:rPr lang="en-US" sz="2800" dirty="0">
                <a:latin typeface="Courier New" charset="0"/>
              </a:rPr>
              <a:t>(</a:t>
            </a:r>
            <a:r>
              <a:rPr lang="en-US" sz="2800" dirty="0" err="1">
                <a:latin typeface="Courier New" charset="0"/>
              </a:rPr>
              <a:t>int</a:t>
            </a:r>
            <a:r>
              <a:rPr lang="en-US" sz="2800" dirty="0">
                <a:latin typeface="Courier New" charset="0"/>
              </a:rPr>
              <a:t> </a:t>
            </a:r>
            <a:r>
              <a:rPr lang="en-US" sz="2800" dirty="0" err="1">
                <a:latin typeface="Courier New" charset="0"/>
              </a:rPr>
              <a:t>signo</a:t>
            </a:r>
            <a:r>
              <a:rPr lang="en-US" sz="2800" dirty="0">
                <a:latin typeface="Courier New" charset="0"/>
              </a:rPr>
              <a:t>)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{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signal(SIGUSR1, </a:t>
            </a:r>
            <a:r>
              <a:rPr lang="en-US" sz="2800" dirty="0" err="1">
                <a:latin typeface="Courier New" charset="0"/>
              </a:rPr>
              <a:t>print_status</a:t>
            </a:r>
            <a:r>
              <a:rPr lang="en-US" sz="2800" dirty="0">
                <a:latin typeface="Courier New" charset="0"/>
              </a:rPr>
              <a:t>);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</a:t>
            </a:r>
            <a:r>
              <a:rPr lang="en-US" sz="2800" dirty="0" err="1">
                <a:latin typeface="Courier New" charset="0"/>
              </a:rPr>
              <a:t>printf</a:t>
            </a:r>
            <a:r>
              <a:rPr lang="en-US" sz="2800" dirty="0">
                <a:latin typeface="Courier New" charset="0"/>
              </a:rPr>
              <a:t>(“%d blocks copied\n”, count);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return;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}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</a:t>
            </a:r>
            <a:endParaRPr lang="en-US" dirty="0"/>
          </a:p>
          <a:p>
            <a:r>
              <a:rPr lang="en-US" dirty="0"/>
              <a:t>Reset problem</a:t>
            </a:r>
          </a:p>
          <a:p>
            <a:r>
              <a:rPr lang="en-US" sz="2800" dirty="0">
                <a:latin typeface="Courier New" charset="0"/>
              </a:rPr>
              <a:t>count</a:t>
            </a:r>
            <a:r>
              <a:rPr lang="en-US" dirty="0"/>
              <a:t> value not always defined.</a:t>
            </a:r>
          </a:p>
          <a:p>
            <a:r>
              <a:rPr lang="en-US" dirty="0"/>
              <a:t>Must use global variables for status information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Report Status 2/2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03F2-63FB-44F4-ADDF-E55A490EFA9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533400" y="1219200"/>
            <a:ext cx="8229600" cy="51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Ready state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All processes that are ready to execute but </a:t>
            </a:r>
            <a:r>
              <a:rPr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without the CPU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are at the ready state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there is only 1 CPU in the system, all processes except one are at the ready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Running state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process that </a:t>
            </a:r>
            <a:r>
              <a:rPr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actually possesses the CPU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is at the running state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If there is only 1 CPU in the system, at most there is only one process is at the running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000" dirty="0">
                <a:latin typeface="Arial" charset="0"/>
                <a:ea typeface="新細明體" pitchFamily="18" charset="-120"/>
              </a:rPr>
              <a:t>Sleeping state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The process that is </a:t>
            </a:r>
            <a:r>
              <a:rPr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waiting for other resources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e.g. I/O, is at the sleeping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state</a:t>
            </a:r>
          </a:p>
          <a:p>
            <a:pPr marL="342900" lvl="0" indent="-342900">
              <a:spcBef>
                <a:spcPct val="20000"/>
              </a:spcBef>
              <a:buClr>
                <a:prstClr val="black"/>
              </a:buClr>
              <a:buSzPct val="75000"/>
              <a:buFont typeface="Wingdings" pitchFamily="2" charset="2"/>
              <a:buChar char="l"/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A </a:t>
            </a:r>
            <a:r>
              <a:rPr lang="en-US" altLang="zh-TW" sz="2000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zombie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process is a process that has terminated but has not been cleaned up yet</a:t>
            </a:r>
            <a:endParaRPr lang="en-US" altLang="zh-TW" sz="2000" dirty="0" smtClean="0">
              <a:solidFill>
                <a:prstClr val="blac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States 1/3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Turn </a:t>
            </a:r>
            <a:r>
              <a:rPr lang="en-US" sz="2800" dirty="0"/>
              <a:t>Debugging </a:t>
            </a:r>
            <a:r>
              <a:rPr lang="en-US" sz="2800" dirty="0" smtClean="0"/>
              <a:t>on/off 1/2</a:t>
            </a:r>
            <a:endParaRPr lang="en-US" sz="28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495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>
                <a:latin typeface="Courier New" charset="0"/>
              </a:rPr>
              <a:t>	  </a:t>
            </a:r>
            <a:r>
              <a:rPr lang="en-US" sz="2400" b="1">
                <a:effectLst/>
                <a:latin typeface="Courier New" charset="0"/>
              </a:rPr>
              <a:t>: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void toggle_debug(int signo);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int debug = 0;  /* initialize here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int main()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{ 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signal(SIGUSR2, toggle_debug);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/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/* do work */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if (debug == 1) </a:t>
            </a:r>
          </a:p>
          <a:p>
            <a:pPr>
              <a:buFont typeface="Monotype Sorts" charset="2"/>
              <a:buNone/>
            </a:pPr>
            <a:r>
              <a:rPr lang="en-US" sz="2400" b="1">
                <a:effectLst/>
                <a:latin typeface="Courier New" charset="0"/>
              </a:rPr>
              <a:t>			printf(“...”);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  ...</a:t>
            </a:r>
            <a:br>
              <a:rPr lang="en-US" sz="2400" b="1">
                <a:effectLst/>
                <a:latin typeface="Courier New" charset="0"/>
              </a:rPr>
            </a:br>
            <a:r>
              <a:rPr lang="en-US" sz="2400" b="1">
                <a:effectLst/>
                <a:latin typeface="Courier New" charset="0"/>
              </a:rPr>
              <a:t>}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6765925" y="6308725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charset="0"/>
              </a:rPr>
              <a:t>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7772400" cy="292893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void </a:t>
            </a:r>
            <a:r>
              <a:rPr lang="en-US" sz="2800" dirty="0" err="1">
                <a:latin typeface="Courier New" charset="0"/>
              </a:rPr>
              <a:t>toggle_debug</a:t>
            </a:r>
            <a:r>
              <a:rPr lang="en-US" sz="2800" dirty="0">
                <a:latin typeface="Courier New" charset="0"/>
              </a:rPr>
              <a:t>(</a:t>
            </a:r>
            <a:r>
              <a:rPr lang="en-US" sz="2800" dirty="0" err="1">
                <a:latin typeface="Courier New" charset="0"/>
              </a:rPr>
              <a:t>int</a:t>
            </a:r>
            <a:r>
              <a:rPr lang="en-US" sz="2800" dirty="0">
                <a:latin typeface="Courier New" charset="0"/>
              </a:rPr>
              <a:t> </a:t>
            </a:r>
            <a:r>
              <a:rPr lang="en-US" sz="2800" dirty="0" err="1">
                <a:latin typeface="Courier New" charset="0"/>
              </a:rPr>
              <a:t>signo</a:t>
            </a:r>
            <a:r>
              <a:rPr lang="en-US" sz="2800" dirty="0">
                <a:latin typeface="Courier New" charset="0"/>
              </a:rPr>
              <a:t>)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{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signal(SIGUSR2, </a:t>
            </a:r>
            <a:r>
              <a:rPr lang="en-US" sz="2800" dirty="0" err="1">
                <a:latin typeface="Courier New" charset="0"/>
              </a:rPr>
              <a:t>toggle_debug</a:t>
            </a:r>
            <a:r>
              <a:rPr lang="en-US" sz="2800" dirty="0">
                <a:latin typeface="Courier New" charset="0"/>
              </a:rPr>
              <a:t>);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/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debug = ((debug == 1) ? 0 : 1);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/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  return;</a:t>
            </a:r>
            <a:br>
              <a:rPr lang="en-US" sz="2800" dirty="0">
                <a:latin typeface="Courier New" charset="0"/>
              </a:rPr>
            </a:br>
            <a:r>
              <a:rPr lang="en-US" sz="2800" dirty="0">
                <a:latin typeface="Courier New" charset="0"/>
              </a:rPr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Turn </a:t>
            </a:r>
            <a:r>
              <a:rPr lang="en-US" sz="2800" dirty="0"/>
              <a:t>Debugging </a:t>
            </a:r>
            <a:r>
              <a:rPr lang="en-US" sz="2800" dirty="0" smtClean="0"/>
              <a:t>on/off 2/2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Common Uses of Signals</a:t>
            </a:r>
            <a:br>
              <a:rPr lang="en-US" dirty="0" smtClean="0"/>
            </a:br>
            <a:r>
              <a:rPr lang="en-US" sz="2800" dirty="0" smtClean="0"/>
              <a:t>Restore </a:t>
            </a:r>
            <a:r>
              <a:rPr lang="en-US" sz="2800" dirty="0"/>
              <a:t>Previous Handler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077200" cy="4495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2800" dirty="0">
                <a:latin typeface="Courier New" charset="0"/>
              </a:rPr>
              <a:t>	</a:t>
            </a:r>
            <a:r>
              <a:rPr lang="en-US" sz="2400" b="1" dirty="0">
                <a:effectLst/>
                <a:latin typeface="Courier New" charset="0"/>
              </a:rPr>
              <a:t>	: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err="1">
                <a:effectLst/>
                <a:latin typeface="Courier New" charset="0"/>
              </a:rPr>
              <a:t>Sigfunc</a:t>
            </a:r>
            <a:r>
              <a:rPr lang="en-US" sz="2400" b="1" dirty="0">
                <a:effectLst/>
                <a:latin typeface="Courier New" charset="0"/>
              </a:rPr>
              <a:t> *</a:t>
            </a:r>
            <a:r>
              <a:rPr lang="en-US" sz="2400" b="1" dirty="0" err="1">
                <a:effectLst/>
                <a:latin typeface="Courier New" charset="0"/>
              </a:rPr>
              <a:t>old_hand</a:t>
            </a:r>
            <a:r>
              <a:rPr lang="en-US" sz="2400" b="1" dirty="0">
                <a:effectLst/>
                <a:latin typeface="Courier New" charset="0"/>
              </a:rPr>
              <a:t>; 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/* set action for SIGTERM;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   save old handler */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 err="1">
                <a:effectLst/>
                <a:latin typeface="Courier New" charset="0"/>
              </a:rPr>
              <a:t>old_hand</a:t>
            </a:r>
            <a:r>
              <a:rPr lang="en-US" sz="2400" b="1" dirty="0">
                <a:effectLst/>
                <a:latin typeface="Courier New" charset="0"/>
              </a:rPr>
              <a:t> = signal(SIGTERM, </a:t>
            </a:r>
            <a:r>
              <a:rPr lang="en-US" sz="2400" b="1" dirty="0" err="1">
                <a:effectLst/>
                <a:latin typeface="Courier New" charset="0"/>
              </a:rPr>
              <a:t>foobar</a:t>
            </a:r>
            <a:r>
              <a:rPr lang="en-US" sz="2400" b="1" dirty="0">
                <a:effectLst/>
                <a:latin typeface="Courier New" charset="0"/>
              </a:rPr>
              <a:t>);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/* do work */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/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/* restore old handler */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signal(SIGTERM, </a:t>
            </a:r>
            <a:r>
              <a:rPr lang="en-US" sz="2400" b="1" dirty="0" err="1">
                <a:effectLst/>
                <a:latin typeface="Courier New" charset="0"/>
              </a:rPr>
              <a:t>old_hand</a:t>
            </a:r>
            <a:r>
              <a:rPr lang="en-US" sz="2400" b="1" dirty="0">
                <a:effectLst/>
                <a:latin typeface="Courier New" charset="0"/>
              </a:rPr>
              <a:t>);</a:t>
            </a:r>
            <a:br>
              <a:rPr lang="en-US" sz="2400" b="1" dirty="0">
                <a:effectLst/>
                <a:latin typeface="Courier New" charset="0"/>
              </a:rPr>
            </a:br>
            <a:r>
              <a:rPr lang="en-US" sz="2400" b="1" dirty="0">
                <a:effectLst/>
                <a:latin typeface="Courier New" charset="0"/>
              </a:rPr>
              <a:t>	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63272" cy="523413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000" dirty="0" smtClean="0"/>
              <a:t>Normally, a process terminates in one of two ways: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The executing program calls the </a:t>
            </a:r>
            <a:r>
              <a:rPr lang="en-US" sz="2000" i="1" dirty="0" smtClean="0"/>
              <a:t>exit </a:t>
            </a:r>
            <a:r>
              <a:rPr lang="en-US" sz="2000" dirty="0" smtClean="0"/>
              <a:t>function, 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The program’s </a:t>
            </a:r>
            <a:r>
              <a:rPr lang="en-US" sz="2000" i="1" dirty="0" smtClean="0"/>
              <a:t>main</a:t>
            </a:r>
            <a:r>
              <a:rPr lang="en-US" sz="2000" dirty="0" smtClean="0"/>
              <a:t> function returns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A process may also terminate abnormally, in response to a signal (</a:t>
            </a:r>
            <a:r>
              <a:rPr lang="en-US" sz="2000" dirty="0" err="1" smtClean="0"/>
              <a:t>i.e</a:t>
            </a:r>
            <a:r>
              <a:rPr lang="en-US" sz="2000" dirty="0" smtClean="0"/>
              <a:t>: SIGBUS, SIGSEGV, and SIGFPE signals)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Other signals are used to terminate a process explicitly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SIGINT signal: user types </a:t>
            </a:r>
            <a:r>
              <a:rPr lang="en-US" sz="2000" dirty="0" err="1" smtClean="0"/>
              <a:t>Ctrl+C</a:t>
            </a:r>
            <a:r>
              <a:rPr lang="en-US" sz="2000" dirty="0" smtClean="0"/>
              <a:t> in its terminal.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SIGTERM signal: user types the </a:t>
            </a:r>
            <a:r>
              <a:rPr lang="en-US" sz="2000" i="1" dirty="0" smtClean="0"/>
              <a:t>kill </a:t>
            </a:r>
            <a:r>
              <a:rPr lang="en-US" sz="2000" dirty="0" smtClean="0"/>
              <a:t>command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By calling the </a:t>
            </a:r>
            <a:r>
              <a:rPr lang="en-US" sz="2000" i="1" dirty="0" smtClean="0"/>
              <a:t>abort</a:t>
            </a:r>
            <a:r>
              <a:rPr lang="en-US" sz="2000" dirty="0" smtClean="0"/>
              <a:t> function: a process sends itself the SIGABRT signal, which terminates the process &amp; produces a core file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SIGKILL signal 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Ends a process immediately &amp; cannot be blocked/handled by a program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Raised by typing “kill -KILL </a:t>
            </a:r>
            <a:r>
              <a:rPr lang="en-US" sz="2000" dirty="0" err="1" smtClean="0"/>
              <a:t>pid</a:t>
            </a:r>
            <a:r>
              <a:rPr lang="en-US" sz="2000" dirty="0" smtClean="0"/>
              <a:t>” in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br>
              <a:rPr lang="en-US" dirty="0" smtClean="0"/>
            </a:br>
            <a:r>
              <a:rPr lang="en-US" sz="2800" dirty="0" smtClean="0"/>
              <a:t>Waiting for 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63272" cy="523413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800" dirty="0" smtClean="0"/>
              <a:t>The child process is scheduled independently of the parent process =&gt; Sometimes, the called program might complete after the “main program”.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wait</a:t>
            </a:r>
            <a:r>
              <a:rPr lang="en-US" sz="2800" dirty="0" smtClean="0"/>
              <a:t> family of system calls allows the parent process to wait until one or more child processes have completed.</a:t>
            </a:r>
          </a:p>
          <a:p>
            <a:pPr>
              <a:lnSpc>
                <a:spcPct val="114000"/>
              </a:lnSpc>
            </a:pPr>
            <a:r>
              <a:rPr lang="en-US" sz="2800" i="1" dirty="0" smtClean="0"/>
              <a:t>Waiting</a:t>
            </a:r>
            <a:r>
              <a:rPr lang="en-US" sz="2800" dirty="0" smtClean="0"/>
              <a:t> enables the parent process to retrieve information about its child’s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child_status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//The argument list to pass to the “</a:t>
            </a:r>
            <a:r>
              <a:rPr lang="en-US" dirty="0" err="1" smtClean="0"/>
              <a:t>ls</a:t>
            </a:r>
            <a:r>
              <a:rPr lang="en-US" dirty="0" smtClean="0"/>
              <a:t>” command.</a:t>
            </a:r>
          </a:p>
          <a:p>
            <a:r>
              <a:rPr lang="en-US" dirty="0" smtClean="0"/>
              <a:t>    char* </a:t>
            </a:r>
            <a:r>
              <a:rPr lang="en-US" dirty="0" err="1" smtClean="0"/>
              <a:t>arg_list</a:t>
            </a:r>
            <a:r>
              <a:rPr lang="en-US" dirty="0" smtClean="0"/>
              <a:t>[] = {</a:t>
            </a:r>
          </a:p>
          <a:p>
            <a:r>
              <a:rPr lang="en-US" dirty="0" smtClean="0"/>
              <a:t>        “</a:t>
            </a:r>
            <a:r>
              <a:rPr lang="en-US" dirty="0" err="1" smtClean="0"/>
              <a:t>ls</a:t>
            </a:r>
            <a:r>
              <a:rPr lang="en-US" dirty="0" smtClean="0"/>
              <a:t>”,    // </a:t>
            </a:r>
            <a:r>
              <a:rPr lang="en-US" dirty="0" err="1" smtClean="0"/>
              <a:t>argv</a:t>
            </a:r>
            <a:r>
              <a:rPr lang="en-US" dirty="0" smtClean="0"/>
              <a:t>[0], the name of the program.</a:t>
            </a:r>
          </a:p>
          <a:p>
            <a:r>
              <a:rPr lang="en-US" dirty="0" smtClean="0"/>
              <a:t>        “-l”,  “/”,</a:t>
            </a:r>
          </a:p>
          <a:p>
            <a:r>
              <a:rPr lang="en-US" dirty="0" smtClean="0"/>
              <a:t>        NULL //The argument list must end with a NULL.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</a:t>
            </a:r>
            <a:endParaRPr lang="en-US" sz="800" dirty="0" smtClean="0"/>
          </a:p>
          <a:p>
            <a:r>
              <a:rPr lang="en-US" dirty="0" smtClean="0"/>
              <a:t>    spawn (“</a:t>
            </a:r>
            <a:r>
              <a:rPr lang="en-US" dirty="0" err="1" smtClean="0"/>
              <a:t>ls</a:t>
            </a:r>
            <a:r>
              <a:rPr lang="en-US" dirty="0" smtClean="0"/>
              <a:t>”, </a:t>
            </a:r>
            <a:r>
              <a:rPr lang="en-US" dirty="0" err="1" smtClean="0"/>
              <a:t>arg_list</a:t>
            </a:r>
            <a:r>
              <a:rPr lang="en-US" dirty="0" smtClean="0"/>
              <a:t>);  // Spawn a child process running the “</a:t>
            </a:r>
            <a:r>
              <a:rPr lang="en-US" dirty="0" err="1" smtClean="0"/>
              <a:t>ls</a:t>
            </a:r>
            <a:r>
              <a:rPr lang="en-US" dirty="0" smtClean="0"/>
              <a:t>” command</a:t>
            </a:r>
          </a:p>
          <a:p>
            <a:r>
              <a:rPr lang="en-US" dirty="0" smtClean="0"/>
              <a:t>    /* Wait for the child process to complete. */</a:t>
            </a:r>
          </a:p>
          <a:p>
            <a:r>
              <a:rPr lang="en-US" dirty="0" smtClean="0"/>
              <a:t>    wait (&amp;</a:t>
            </a:r>
            <a:r>
              <a:rPr lang="en-US" dirty="0" err="1" smtClean="0"/>
              <a:t>child_status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(WIFEXITED (</a:t>
            </a:r>
            <a:r>
              <a:rPr lang="en-US" dirty="0" err="1" smtClean="0"/>
              <a:t>child_status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 (“the child process exited normally, with exit code %d\n”,</a:t>
            </a:r>
          </a:p>
          <a:p>
            <a:r>
              <a:rPr lang="en-US" dirty="0" smtClean="0"/>
              <a:t>        WEXITSTATUS (</a:t>
            </a:r>
            <a:r>
              <a:rPr lang="en-US" dirty="0" err="1" smtClean="0"/>
              <a:t>child_status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 (“the child process exited abnormally\n”);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868144" y="1556792"/>
            <a:ext cx="2880320" cy="1872208"/>
          </a:xfrm>
          <a:prstGeom prst="wedgeRectCallout">
            <a:avLst>
              <a:gd name="adj1" fmla="val -197306"/>
              <a:gd name="adj2" fmla="val 128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Determine from a child process’s exit status whether that process exited normally (via the exit function or returning from main) or died from an unhandled signal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263680" y="2132856"/>
            <a:ext cx="2556792" cy="1008112"/>
          </a:xfrm>
          <a:prstGeom prst="wedgeRectCallout">
            <a:avLst>
              <a:gd name="adj1" fmla="val -195794"/>
              <a:gd name="adj2" fmla="val 275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Extract from its exit status the signal number by which it died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br>
              <a:rPr lang="en-US" dirty="0" smtClean="0"/>
            </a:br>
            <a:r>
              <a:rPr lang="en-US" sz="2800" dirty="0" smtClean="0"/>
              <a:t>Zombie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63272" cy="523413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800" dirty="0" smtClean="0"/>
              <a:t>A process that has terminated but has not been cleaned up yet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The parent process is responsible to clean up its zombie children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init </a:t>
            </a:r>
            <a:r>
              <a:rPr lang="en-US" sz="2800" dirty="0" smtClean="0"/>
              <a:t>process automatically cleans up any zombie child processes that it inherit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br>
              <a:rPr lang="en-US" dirty="0" smtClean="0"/>
            </a:br>
            <a:r>
              <a:rPr lang="en-US" sz="2800" dirty="0" smtClean="0"/>
              <a:t>Example – Making a Zombie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328592"/>
          </a:xfrm>
        </p:spPr>
        <p:txBody>
          <a:bodyPr/>
          <a:lstStyle/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//File name: </a:t>
            </a:r>
            <a:r>
              <a:rPr lang="en-US" sz="1800" dirty="0" err="1" smtClean="0"/>
              <a:t>zombie.c</a:t>
            </a:r>
            <a:endParaRPr lang="en-US" sz="1800" dirty="0" smtClean="0"/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stdlib.h</a:t>
            </a:r>
            <a:r>
              <a:rPr lang="en-US" sz="1800" dirty="0" smtClean="0"/>
              <a:t>&gt;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#include &lt;sys/</a:t>
            </a:r>
            <a:r>
              <a:rPr lang="en-US" sz="1800" dirty="0" err="1" smtClean="0"/>
              <a:t>types.h</a:t>
            </a:r>
            <a:r>
              <a:rPr lang="en-US" sz="1800" dirty="0" smtClean="0"/>
              <a:t>&gt;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#include &lt;</a:t>
            </a:r>
            <a:r>
              <a:rPr lang="en-US" sz="1800" dirty="0" err="1" smtClean="0"/>
              <a:t>unistd.h</a:t>
            </a:r>
            <a:r>
              <a:rPr lang="en-US" sz="1800" dirty="0" smtClean="0"/>
              <a:t>&gt;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 () {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pid_t</a:t>
            </a:r>
            <a:r>
              <a:rPr lang="en-US" sz="1800" dirty="0" smtClean="0"/>
              <a:t> </a:t>
            </a:r>
            <a:r>
              <a:rPr lang="en-US" sz="1800" dirty="0" err="1" smtClean="0"/>
              <a:t>child_pid</a:t>
            </a:r>
            <a:r>
              <a:rPr lang="en-US" sz="1800" dirty="0" smtClean="0"/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child_pid</a:t>
            </a:r>
            <a:r>
              <a:rPr lang="en-US" sz="1800" dirty="0" smtClean="0"/>
              <a:t> = fork ();  // Create a child process.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if (</a:t>
            </a:r>
            <a:r>
              <a:rPr lang="en-US" sz="1800" dirty="0" err="1" smtClean="0"/>
              <a:t>child_pid</a:t>
            </a:r>
            <a:r>
              <a:rPr lang="en-US" sz="1800" dirty="0" smtClean="0"/>
              <a:t> &gt; 0) {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	sleep (60); // This is the parent process. Sleep for a minute.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}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else {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	exit (0);  // This is the child process. Exit immediately.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}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    return 0;</a:t>
            </a:r>
          </a:p>
          <a:p>
            <a:pPr>
              <a:lnSpc>
                <a:spcPct val="114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1268760"/>
            <a:ext cx="4824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Try compiling this file to an executable named make-zombie. Run it, and while it’s still running, list the processes on the system by invoking the following command in another window :</a:t>
            </a:r>
          </a:p>
          <a:p>
            <a:r>
              <a:rPr lang="en-US" sz="2000" dirty="0" err="1" smtClean="0"/>
              <a:t>ps</a:t>
            </a:r>
            <a:r>
              <a:rPr lang="en-US" sz="2000" dirty="0" smtClean="0"/>
              <a:t> -e -o </a:t>
            </a:r>
            <a:r>
              <a:rPr lang="en-US" sz="2000" dirty="0" err="1" smtClean="0"/>
              <a:t>pid,ppid,stat,cmd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z="36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4800" b="1" dirty="0" smtClean="0"/>
              <a:t>Q &amp; A</a:t>
            </a:r>
            <a:endParaRPr lang="vi-V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6E29-77C7-4541-B3F1-CBD833A46C7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457200" y="1143000"/>
            <a:ext cx="8686800" cy="531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Processes will alternatively get into the CPU one after the other (called the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round robin scheme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 process will be “in” a CPU for a very short time (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quantum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For Linux, each quantum is about 100msec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At the time that a process is selected to be “in” the CPU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It goes from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ready state to running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After that, it will be swapped out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It goes from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running state back to ready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Or it may due to the waiting of an I/O device, e.g. mouse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It goes from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running state to sleeping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When obtaining the required resource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It goes from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sleeping state to ready state</a:t>
            </a:r>
            <a:endParaRPr lang="en-US" altLang="zh-TW" sz="2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States 2/3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799" name="Object 7"/>
          <p:cNvGraphicFramePr>
            <a:graphicFrameLocks noChangeAspect="1"/>
          </p:cNvGraphicFramePr>
          <p:nvPr>
            <p:ph/>
          </p:nvPr>
        </p:nvGraphicFramePr>
        <p:xfrm>
          <a:off x="1071563" y="1265238"/>
          <a:ext cx="7229475" cy="3841750"/>
        </p:xfrm>
        <a:graphic>
          <a:graphicData uri="http://schemas.openxmlformats.org/presentationml/2006/ole">
            <p:oleObj spid="_x0000_s1026" name="Visio" r:id="rId3" imgW="7229139" imgH="3841112" progId="Visio.Drawing.11">
              <p:embed/>
            </p:oleObj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0C87-4516-45EA-9B0F-858241937F2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Process States 3/3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929880"/>
          </a:xfrm>
        </p:spPr>
        <p:txBody>
          <a:bodyPr/>
          <a:lstStyle/>
          <a:p>
            <a:r>
              <a:rPr lang="en-US" sz="2800" dirty="0" smtClean="0"/>
              <a:t>Identifies uniquely process in a Linux system</a:t>
            </a:r>
          </a:p>
          <a:p>
            <a:r>
              <a:rPr lang="en-US" sz="2800" dirty="0" smtClean="0"/>
              <a:t>A 16-bit number that are assigned sequentially by Linux as new processes are created</a:t>
            </a:r>
          </a:p>
          <a:p>
            <a:r>
              <a:rPr lang="en-US" sz="2800" dirty="0" smtClean="0"/>
              <a:t>Every process also has a parent process (except the special </a:t>
            </a:r>
            <a:r>
              <a:rPr lang="en-US" sz="2800" i="1" dirty="0" smtClean="0"/>
              <a:t>init</a:t>
            </a:r>
            <a:r>
              <a:rPr lang="en-US" sz="2800" dirty="0" smtClean="0"/>
              <a:t> process), identified by </a:t>
            </a:r>
            <a:r>
              <a:rPr lang="en-US" sz="2800" i="1" dirty="0" err="1" smtClean="0"/>
              <a:t>ppid</a:t>
            </a:r>
            <a:endParaRPr lang="en-US" sz="2800" i="1" dirty="0" smtClean="0"/>
          </a:p>
          <a:p>
            <a:r>
              <a:rPr lang="en-US" sz="2800" dirty="0" smtClean="0"/>
              <a:t>C program to print the Process ID: print-</a:t>
            </a:r>
            <a:r>
              <a:rPr lang="en-US" sz="2800" dirty="0" err="1" smtClean="0"/>
              <a:t>pid.c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unistd.h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 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(“The process ID is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getpid</a:t>
            </a:r>
            <a:r>
              <a:rPr lang="en-US" sz="2000" dirty="0" smtClean="0"/>
              <a:t> ());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(“The parent process ID is %d\n”, 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getppid</a:t>
            </a:r>
            <a:r>
              <a:rPr lang="en-US" sz="2000" dirty="0" smtClean="0"/>
              <a:t> ());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8730-F6BB-4CBC-983D-5120D9F77BEA}" type="slidenum">
              <a:rPr lang="zh-TW" altLang="en-US"/>
              <a:pPr/>
              <a:t>9</a:t>
            </a:fld>
            <a:endParaRPr lang="en-US" altLang="zh-TW"/>
          </a:p>
        </p:txBody>
      </p:sp>
      <p:pic>
        <p:nvPicPr>
          <p:cNvPr id="277511" name="Picture 7" descr="v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85200" cy="5334000"/>
          </a:xfrm>
          <a:prstGeom prst="rect">
            <a:avLst/>
          </a:prstGeom>
          <a:noFill/>
        </p:spPr>
      </p:pic>
      <p:pic>
        <p:nvPicPr>
          <p:cNvPr id="277512" name="Picture 8" descr="process1"/>
          <p:cNvPicPr>
            <a:picLocks noChangeAspect="1" noChangeArrowheads="1"/>
          </p:cNvPicPr>
          <p:nvPr/>
        </p:nvPicPr>
        <p:blipFill>
          <a:blip r:embed="rId3" cstate="print"/>
          <a:srcRect r="12924" b="26997"/>
          <a:stretch>
            <a:fillRect/>
          </a:stretch>
        </p:blipFill>
        <p:spPr bwMode="auto">
          <a:xfrm>
            <a:off x="1219200" y="2819400"/>
            <a:ext cx="7277100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2057400" y="5257800"/>
            <a:ext cx="4181475" cy="1249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The processes of a system can be seen by using the command</a:t>
            </a:r>
          </a:p>
          <a:p>
            <a:r>
              <a:rPr lang="en-US" altLang="zh-TW">
                <a:ea typeface="新細明體" pitchFamily="18" charset="-120"/>
              </a:rPr>
              <a:t>   </a:t>
            </a:r>
            <a:r>
              <a:rPr lang="en-US" altLang="zh-TW" sz="2800" b="1">
                <a:solidFill>
                  <a:srgbClr val="FF3300"/>
                </a:solidFill>
                <a:ea typeface="新細明體" pitchFamily="18" charset="-120"/>
              </a:rPr>
              <a:t>ps</a:t>
            </a:r>
          </a:p>
        </p:txBody>
      </p:sp>
      <p:sp>
        <p:nvSpPr>
          <p:cNvPr id="277514" name="Oval 10"/>
          <p:cNvSpPr>
            <a:spLocks noChangeArrowheads="1"/>
          </p:cNvSpPr>
          <p:nvPr/>
        </p:nvSpPr>
        <p:spPr bwMode="auto">
          <a:xfrm>
            <a:off x="3276600" y="3124200"/>
            <a:ext cx="2438400" cy="838200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3276600" y="1447800"/>
            <a:ext cx="4181475" cy="8842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Terminal pts/0 has the editor </a:t>
            </a:r>
            <a:r>
              <a:rPr lang="en-US" altLang="zh-TW" sz="2800" b="1">
                <a:solidFill>
                  <a:srgbClr val="FF3300"/>
                </a:solidFill>
                <a:ea typeface="新細明體" pitchFamily="18" charset="-120"/>
              </a:rPr>
              <a:t>vi </a:t>
            </a:r>
            <a:r>
              <a:rPr lang="en-US" altLang="zh-TW">
                <a:ea typeface="新細明體" pitchFamily="18" charset="-120"/>
              </a:rPr>
              <a:t>running</a:t>
            </a:r>
            <a:endParaRPr lang="en-US" altLang="zh-TW" sz="2800" b="1">
              <a:solidFill>
                <a:srgbClr val="FF3300"/>
              </a:solidFill>
              <a:ea typeface="新細明體" pitchFamily="18" charset="-120"/>
            </a:endParaRP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5867400" y="2971800"/>
            <a:ext cx="2819400" cy="16144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Terminal pts/1 is executing </a:t>
            </a:r>
            <a:r>
              <a:rPr lang="en-US" altLang="zh-TW" sz="2800" b="1">
                <a:solidFill>
                  <a:srgbClr val="FF3300"/>
                </a:solidFill>
                <a:ea typeface="新細明體" pitchFamily="18" charset="-120"/>
              </a:rPr>
              <a:t>ps</a:t>
            </a:r>
            <a:r>
              <a:rPr lang="en-US" altLang="zh-TW">
                <a:ea typeface="新細明體" pitchFamily="18" charset="-120"/>
              </a:rPr>
              <a:t> to see the processes of both terminals</a:t>
            </a:r>
            <a:endParaRPr lang="en-US" altLang="zh-TW" sz="2800" b="1">
              <a:solidFill>
                <a:srgbClr val="FF3300"/>
              </a:solidFill>
              <a:ea typeface="新細明體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99592" y="332656"/>
            <a:ext cx="77724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TW" sz="3600" b="1" dirty="0" smtClean="0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Viewing Active Processes 1/3</a:t>
            </a:r>
            <a:endParaRPr lang="en-US" altLang="zh-TW" sz="3600" b="1" dirty="0">
              <a:solidFill>
                <a:srgbClr val="C0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10.1_Linux Basics</Template>
  <TotalTime>385</TotalTime>
  <Words>2490</Words>
  <Application>Microsoft Office PowerPoint</Application>
  <PresentationFormat>On-screen Show (4:3)</PresentationFormat>
  <Paragraphs>485</Paragraphs>
  <Slides>58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Template_Training Slide</vt:lpstr>
      <vt:lpstr>Visio</vt:lpstr>
      <vt:lpstr>Linux Processes</vt:lpstr>
      <vt:lpstr>Agenda</vt:lpstr>
      <vt:lpstr>Slide 3</vt:lpstr>
      <vt:lpstr>Slide 4</vt:lpstr>
      <vt:lpstr>Slide 5</vt:lpstr>
      <vt:lpstr>Slide 6</vt:lpstr>
      <vt:lpstr>Slide 7</vt:lpstr>
      <vt:lpstr>Process IDs</vt:lpstr>
      <vt:lpstr>Slide 9</vt:lpstr>
      <vt:lpstr>Slide 10</vt:lpstr>
      <vt:lpstr>Slide 11</vt:lpstr>
      <vt:lpstr>Slide 12</vt:lpstr>
      <vt:lpstr>Creating Processes Using system Call</vt:lpstr>
      <vt:lpstr>Creating Processes Using fork &amp; exec 1/3</vt:lpstr>
      <vt:lpstr>Creating Processes Using fork &amp; exec 2/3</vt:lpstr>
      <vt:lpstr>Creating Processes Using fork &amp; exec 3/3</vt:lpstr>
      <vt:lpstr>Slide 17</vt:lpstr>
      <vt:lpstr>Slide 18</vt:lpstr>
      <vt:lpstr>Slide 19</vt:lpstr>
      <vt:lpstr>Process Controlling with Signals Signal Overview</vt:lpstr>
      <vt:lpstr>Process Controlling with Signals Signal Types &amp; Sources</vt:lpstr>
      <vt:lpstr>Process Controlling with Signals  Signal Types &amp; Sources: Examples</vt:lpstr>
      <vt:lpstr>Process Controlling with Signals Generating a Signal</vt:lpstr>
      <vt:lpstr>Process Controlling with Signals Generating a Signal: kill()</vt:lpstr>
      <vt:lpstr>Process Controlling with Signals Some pid Values</vt:lpstr>
      <vt:lpstr>Process Controlling with Signals Responding to a Signal</vt:lpstr>
      <vt:lpstr>Process Controlling with Signals Signal Handling</vt:lpstr>
      <vt:lpstr>Process Controlling with Signals  Signal Handling Example 1/4</vt:lpstr>
      <vt:lpstr>Process Controlling with Signals  Signal Handling Example 2/4</vt:lpstr>
      <vt:lpstr>Process Controlling with Signals  Signal Handling Example 3/4</vt:lpstr>
      <vt:lpstr>Process Controlling with Signals  Signal Handling Example 4/4</vt:lpstr>
      <vt:lpstr>Process Controlling with Signals  Signal Handling Example: Usage</vt:lpstr>
      <vt:lpstr>Process Controlling with Signals Special Sigfunc * Values</vt:lpstr>
      <vt:lpstr>Process Controlling with Signals Multiple Signals</vt:lpstr>
      <vt:lpstr>Process Controlling with Signals pause()</vt:lpstr>
      <vt:lpstr>Process Controlling with Signals The Reset Problem</vt:lpstr>
      <vt:lpstr>Process Controlling with Signals Reset Problem Example</vt:lpstr>
      <vt:lpstr>Process Controlling with Signals Reset Problem</vt:lpstr>
      <vt:lpstr>Common Uses of Signals</vt:lpstr>
      <vt:lpstr>Common Uses of Signals Ignore a Signal</vt:lpstr>
      <vt:lpstr>Common Uses of Signals Clean up &amp; Terminate 1/2</vt:lpstr>
      <vt:lpstr>Common Uses of Signals Clean up &amp; Terminate 2/2</vt:lpstr>
      <vt:lpstr>Common Uses of Signals  Clean up &amp;Terminate: Problems</vt:lpstr>
      <vt:lpstr>Common Uses of Signals  CleanUp&amp;Terminate: Disposition Checking</vt:lpstr>
      <vt:lpstr>Common Uses of Signals Dynamic Reconfiguration 1/2</vt:lpstr>
      <vt:lpstr>Common Uses of Signals Dynamic Reconfiguration 2/2</vt:lpstr>
      <vt:lpstr>Common Uses of Signals  Dynamic Reconfiguration: Problems</vt:lpstr>
      <vt:lpstr>Common Uses of Signals Report Status 1/2</vt:lpstr>
      <vt:lpstr>Common Uses of Signals Report Status 2/2</vt:lpstr>
      <vt:lpstr>Common Uses of Signals Turn Debugging on/off 1/2</vt:lpstr>
      <vt:lpstr>Common Uses of Signals Turn Debugging on/off 2/2</vt:lpstr>
      <vt:lpstr>Common Uses of Signals Restore Previous Handler</vt:lpstr>
      <vt:lpstr>Process Termination</vt:lpstr>
      <vt:lpstr>Process Termination Waiting for Process Termination</vt:lpstr>
      <vt:lpstr>Process Termination Example</vt:lpstr>
      <vt:lpstr>Process Termination Zombie Process</vt:lpstr>
      <vt:lpstr>Process Termination Example – Making a Zombie Process</vt:lpstr>
      <vt:lpstr>Slide 58</vt:lpstr>
    </vt:vector>
  </TitlesOfParts>
  <Company>fsoft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KienNT</dc:creator>
  <cp:lastModifiedBy>KienNT</cp:lastModifiedBy>
  <cp:revision>129</cp:revision>
  <dcterms:created xsi:type="dcterms:W3CDTF">2012-09-20T04:35:53Z</dcterms:created>
  <dcterms:modified xsi:type="dcterms:W3CDTF">2012-09-23T03:33:00Z</dcterms:modified>
</cp:coreProperties>
</file>