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257" r:id="rId3"/>
    <p:sldId id="287" r:id="rId4"/>
    <p:sldId id="288" r:id="rId5"/>
    <p:sldId id="289" r:id="rId6"/>
    <p:sldId id="290" r:id="rId7"/>
    <p:sldId id="291" r:id="rId8"/>
    <p:sldId id="260" r:id="rId9"/>
    <p:sldId id="261" r:id="rId10"/>
    <p:sldId id="262" r:id="rId11"/>
    <p:sldId id="268" r:id="rId12"/>
    <p:sldId id="269" r:id="rId13"/>
    <p:sldId id="270" r:id="rId14"/>
    <p:sldId id="265" r:id="rId15"/>
    <p:sldId id="266" r:id="rId16"/>
    <p:sldId id="267" r:id="rId17"/>
    <p:sldId id="264" r:id="rId18"/>
    <p:sldId id="271" r:id="rId19"/>
    <p:sldId id="273" r:id="rId20"/>
    <p:sldId id="274" r:id="rId21"/>
    <p:sldId id="275" r:id="rId22"/>
    <p:sldId id="276" r:id="rId23"/>
    <p:sldId id="307" r:id="rId24"/>
    <p:sldId id="309" r:id="rId25"/>
    <p:sldId id="310" r:id="rId26"/>
    <p:sldId id="292" r:id="rId27"/>
    <p:sldId id="277" r:id="rId28"/>
    <p:sldId id="278" r:id="rId29"/>
    <p:sldId id="279" r:id="rId30"/>
    <p:sldId id="280" r:id="rId31"/>
    <p:sldId id="293" r:id="rId32"/>
    <p:sldId id="284" r:id="rId33"/>
    <p:sldId id="294" r:id="rId34"/>
    <p:sldId id="295" r:id="rId35"/>
    <p:sldId id="315" r:id="rId36"/>
    <p:sldId id="300" r:id="rId37"/>
    <p:sldId id="301" r:id="rId38"/>
    <p:sldId id="302" r:id="rId39"/>
    <p:sldId id="304" r:id="rId40"/>
    <p:sldId id="306" r:id="rId41"/>
    <p:sldId id="311" r:id="rId42"/>
    <p:sldId id="303" r:id="rId43"/>
    <p:sldId id="312" r:id="rId44"/>
    <p:sldId id="313" r:id="rId45"/>
    <p:sldId id="281" r:id="rId46"/>
    <p:sldId id="296" r:id="rId47"/>
    <p:sldId id="297" r:id="rId48"/>
    <p:sldId id="298" r:id="rId49"/>
    <p:sldId id="299" r:id="rId50"/>
    <p:sldId id="285" r:id="rId51"/>
    <p:sldId id="286" r:id="rId52"/>
    <p:sldId id="316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70" autoAdjust="0"/>
  </p:normalViewPr>
  <p:slideViewPr>
    <p:cSldViewPr>
      <p:cViewPr varScale="1">
        <p:scale>
          <a:sx n="47" d="100"/>
          <a:sy n="47" d="100"/>
        </p:scale>
        <p:origin x="-11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CE269-0E37-4E44-B934-81CED83DB5EF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A31B3-AACC-4D80-890A-CD5B0B9E73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buFontTx/>
              <a:buNone/>
            </a:pPr>
            <a:r>
              <a:rPr lang="en-US" sz="1600" dirty="0" err="1" smtClean="0">
                <a:solidFill>
                  <a:schemeClr val="folHlink"/>
                </a:solidFill>
                <a:latin typeface="Verdana Ref" pitchFamily="34" charset="0"/>
              </a:rPr>
              <a:t>int</a:t>
            </a:r>
            <a:r>
              <a:rPr lang="en-US" sz="1600" dirty="0" smtClean="0">
                <a:solidFill>
                  <a:schemeClr val="folHlink"/>
                </a:solidFill>
                <a:latin typeface="Verdana Ref" pitchFamily="34" charset="0"/>
              </a:rPr>
              <a:t> </a:t>
            </a:r>
            <a:r>
              <a:rPr lang="en-US" sz="1600" dirty="0" err="1" smtClean="0">
                <a:solidFill>
                  <a:schemeClr val="folHlink"/>
                </a:solidFill>
                <a:latin typeface="Verdana Ref" pitchFamily="34" charset="0"/>
              </a:rPr>
              <a:t>pthread_create</a:t>
            </a:r>
            <a:r>
              <a:rPr lang="en-US" sz="1600" dirty="0" smtClean="0">
                <a:solidFill>
                  <a:schemeClr val="folHlink"/>
                </a:solidFill>
                <a:latin typeface="Verdana Ref" pitchFamily="34" charset="0"/>
              </a:rPr>
              <a:t>( </a:t>
            </a:r>
            <a:r>
              <a:rPr lang="en-US" sz="1600" dirty="0" err="1" smtClean="0">
                <a:solidFill>
                  <a:schemeClr val="hlink"/>
                </a:solidFill>
                <a:latin typeface="Verdana Ref" pitchFamily="34" charset="0"/>
              </a:rPr>
              <a:t>pthread_t</a:t>
            </a:r>
            <a:r>
              <a:rPr lang="en-US" sz="1600" dirty="0" smtClean="0">
                <a:solidFill>
                  <a:schemeClr val="hlink"/>
                </a:solidFill>
                <a:latin typeface="Verdana Ref" pitchFamily="34" charset="0"/>
              </a:rPr>
              <a:t> *thread</a:t>
            </a:r>
            <a:r>
              <a:rPr lang="en-US" sz="1600" dirty="0" smtClean="0">
                <a:solidFill>
                  <a:schemeClr val="folHlink"/>
                </a:solidFill>
                <a:latin typeface="Verdana Ref" pitchFamily="34" charset="0"/>
              </a:rPr>
              <a:t>, </a:t>
            </a:r>
            <a:r>
              <a:rPr lang="en-US" sz="1600" dirty="0" err="1" smtClean="0">
                <a:solidFill>
                  <a:schemeClr val="hlink"/>
                </a:solidFill>
                <a:latin typeface="Verdana Ref" pitchFamily="34" charset="0"/>
              </a:rPr>
              <a:t>pthread_attr_t</a:t>
            </a:r>
            <a:r>
              <a:rPr lang="en-US" sz="1600" dirty="0" smtClean="0">
                <a:solidFill>
                  <a:schemeClr val="hlink"/>
                </a:solidFill>
                <a:latin typeface="Verdana Ref" pitchFamily="34" charset="0"/>
              </a:rPr>
              <a:t> *</a:t>
            </a:r>
            <a:r>
              <a:rPr lang="en-US" sz="1600" dirty="0" err="1" smtClean="0">
                <a:solidFill>
                  <a:schemeClr val="hlink"/>
                </a:solidFill>
                <a:latin typeface="Verdana Ref" pitchFamily="34" charset="0"/>
              </a:rPr>
              <a:t>attr</a:t>
            </a:r>
            <a:r>
              <a:rPr lang="en-US" sz="1600" dirty="0" smtClean="0">
                <a:solidFill>
                  <a:schemeClr val="folHlink"/>
                </a:solidFill>
                <a:latin typeface="Verdana Ref" pitchFamily="34" charset="0"/>
              </a:rPr>
              <a:t>,       </a:t>
            </a:r>
            <a:r>
              <a:rPr lang="en-US" sz="1600" dirty="0" smtClean="0">
                <a:solidFill>
                  <a:schemeClr val="hlink"/>
                </a:solidFill>
                <a:latin typeface="Verdana Ref" pitchFamily="34" charset="0"/>
              </a:rPr>
              <a:t>void *(*</a:t>
            </a:r>
            <a:r>
              <a:rPr lang="en-US" sz="1600" dirty="0" err="1" smtClean="0">
                <a:solidFill>
                  <a:schemeClr val="hlink"/>
                </a:solidFill>
                <a:latin typeface="Verdana Ref" pitchFamily="34" charset="0"/>
              </a:rPr>
              <a:t>thread_function</a:t>
            </a:r>
            <a:r>
              <a:rPr lang="en-US" sz="1600" dirty="0" smtClean="0">
                <a:solidFill>
                  <a:schemeClr val="hlink"/>
                </a:solidFill>
                <a:latin typeface="Verdana Ref" pitchFamily="34" charset="0"/>
              </a:rPr>
              <a:t>)(void *)</a:t>
            </a:r>
            <a:r>
              <a:rPr lang="en-US" sz="1600" dirty="0" smtClean="0">
                <a:solidFill>
                  <a:schemeClr val="folHlink"/>
                </a:solidFill>
                <a:latin typeface="Verdana Ref" pitchFamily="34" charset="0"/>
              </a:rPr>
              <a:t>,</a:t>
            </a:r>
            <a:r>
              <a:rPr lang="en-US" sz="1600" dirty="0" smtClean="0">
                <a:solidFill>
                  <a:schemeClr val="hlink"/>
                </a:solidFill>
                <a:latin typeface="Verdana Ref" pitchFamily="34" charset="0"/>
              </a:rPr>
              <a:t> void *</a:t>
            </a:r>
            <a:r>
              <a:rPr lang="en-US" sz="1600" dirty="0" err="1" smtClean="0">
                <a:solidFill>
                  <a:schemeClr val="hlink"/>
                </a:solidFill>
                <a:latin typeface="Verdana Ref" pitchFamily="34" charset="0"/>
              </a:rPr>
              <a:t>arg</a:t>
            </a:r>
            <a:r>
              <a:rPr lang="en-US" sz="1600" dirty="0" smtClean="0">
                <a:solidFill>
                  <a:schemeClr val="folHlink"/>
                </a:solidFill>
                <a:latin typeface="Verdana Ref" pitchFamily="34" charset="0"/>
              </a:rPr>
              <a:t> );</a:t>
            </a:r>
          </a:p>
          <a:p>
            <a:pPr lvl="0">
              <a:buFontTx/>
              <a:buChar char="•"/>
            </a:pPr>
            <a:r>
              <a:rPr lang="en-US" sz="2000" dirty="0" smtClean="0">
                <a:solidFill>
                  <a:srgbClr val="29297B"/>
                </a:solidFill>
              </a:rPr>
              <a:t>first argument – pointer to the identifier of the created thread</a:t>
            </a:r>
          </a:p>
          <a:p>
            <a:pPr lvl="0">
              <a:buFontTx/>
              <a:buChar char="•"/>
            </a:pPr>
            <a:r>
              <a:rPr lang="en-US" sz="2000" dirty="0" smtClean="0">
                <a:solidFill>
                  <a:srgbClr val="29297B"/>
                </a:solidFill>
              </a:rPr>
              <a:t>second argument – thread attributes</a:t>
            </a:r>
          </a:p>
          <a:p>
            <a:pPr lvl="0">
              <a:buFontTx/>
              <a:buChar char="•"/>
            </a:pPr>
            <a:r>
              <a:rPr lang="en-US" sz="2000" dirty="0" smtClean="0">
                <a:solidFill>
                  <a:srgbClr val="29297B"/>
                </a:solidFill>
              </a:rPr>
              <a:t>third argument – pointer to the function the thread will execute</a:t>
            </a:r>
          </a:p>
          <a:p>
            <a:pPr lvl="0">
              <a:buFontTx/>
              <a:buChar char="•"/>
            </a:pPr>
            <a:r>
              <a:rPr lang="en-US" sz="2000" dirty="0" smtClean="0">
                <a:solidFill>
                  <a:srgbClr val="29297B"/>
                </a:solidFill>
              </a:rPr>
              <a:t>fourth argument – the argument of the executed function (usually a </a:t>
            </a:r>
            <a:r>
              <a:rPr lang="en-US" sz="2000" dirty="0" err="1" smtClean="0">
                <a:solidFill>
                  <a:srgbClr val="29297B"/>
                </a:solidFill>
              </a:rPr>
              <a:t>struct</a:t>
            </a:r>
            <a:r>
              <a:rPr lang="en-US" sz="2000" dirty="0" smtClean="0">
                <a:solidFill>
                  <a:srgbClr val="29297B"/>
                </a:solidFill>
              </a:rPr>
              <a:t>)</a:t>
            </a:r>
          </a:p>
          <a:p>
            <a:pPr lvl="0">
              <a:buFontTx/>
              <a:buChar char="•"/>
            </a:pPr>
            <a:r>
              <a:rPr lang="en-US" sz="2000" dirty="0" smtClean="0">
                <a:solidFill>
                  <a:srgbClr val="29297B"/>
                </a:solidFill>
              </a:rPr>
              <a:t>returns 0 for success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</a:t>
            </a:r>
            <a:r>
              <a:rPr lang="en-US" dirty="0" err="1" smtClean="0"/>
              <a:t>pthread</a:t>
            </a:r>
            <a:r>
              <a:rPr lang="en-US" dirty="0" smtClean="0"/>
              <a:t> functions are not included in the standard C library. Instead, they are in </a:t>
            </a:r>
            <a:r>
              <a:rPr lang="en-US" dirty="0" err="1" smtClean="0"/>
              <a:t>libpthread</a:t>
            </a:r>
            <a:r>
              <a:rPr lang="en-US" dirty="0" smtClean="0"/>
              <a:t>, so you should add –</a:t>
            </a:r>
            <a:r>
              <a:rPr lang="en-US" dirty="0" err="1" smtClean="0"/>
              <a:t>lpthread</a:t>
            </a:r>
            <a:r>
              <a:rPr lang="en-US" dirty="0" smtClean="0"/>
              <a:t> to the command line when you link your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A31B3-AACC-4D80-890A-CD5B0B9E738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pthread_join</a:t>
            </a:r>
            <a:r>
              <a:rPr lang="en-US" dirty="0" smtClean="0"/>
              <a:t> to prevent the case</a:t>
            </a:r>
            <a:r>
              <a:rPr lang="en-US" baseline="0" dirty="0" smtClean="0"/>
              <a:t> that</a:t>
            </a:r>
            <a:r>
              <a:rPr lang="en-US" dirty="0" smtClean="0"/>
              <a:t> the memory containing the thread parameter structures will be de-allocated (after</a:t>
            </a:r>
            <a:r>
              <a:rPr lang="en-US" baseline="0" dirty="0" smtClean="0"/>
              <a:t> the </a:t>
            </a:r>
            <a:r>
              <a:rPr lang="en-US" i="1" baseline="0" dirty="0" smtClean="0"/>
              <a:t>main</a:t>
            </a:r>
            <a:r>
              <a:rPr lang="en-US" baseline="0" dirty="0" smtClean="0"/>
              <a:t> method exits) </a:t>
            </a:r>
            <a:r>
              <a:rPr lang="en-US" dirty="0" smtClean="0"/>
              <a:t>while the other two threads are still accessing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A31B3-AACC-4D80-890A-CD5B0B9E738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lvl="0">
              <a:buFontTx/>
              <a:buNone/>
            </a:pPr>
            <a:r>
              <a:rPr lang="en-US" sz="1800" dirty="0" err="1" smtClean="0">
                <a:solidFill>
                  <a:schemeClr val="folHlink"/>
                </a:solidFill>
                <a:latin typeface="Verdana Ref" pitchFamily="34" charset="0"/>
              </a:rPr>
              <a:t>int</a:t>
            </a:r>
            <a:r>
              <a:rPr lang="en-US" sz="1800" dirty="0" smtClean="0">
                <a:solidFill>
                  <a:schemeClr val="folHlink"/>
                </a:solidFill>
                <a:latin typeface="Verdana Ref" pitchFamily="34" charset="0"/>
              </a:rPr>
              <a:t> </a:t>
            </a:r>
            <a:r>
              <a:rPr lang="en-US" sz="1800" dirty="0" err="1" smtClean="0">
                <a:solidFill>
                  <a:schemeClr val="folHlink"/>
                </a:solidFill>
                <a:latin typeface="Verdana Ref" pitchFamily="34" charset="0"/>
              </a:rPr>
              <a:t>pthread_join</a:t>
            </a:r>
            <a:r>
              <a:rPr lang="en-US" sz="1800" dirty="0" smtClean="0">
                <a:solidFill>
                  <a:schemeClr val="folHlink"/>
                </a:solidFill>
                <a:latin typeface="Verdana Ref" pitchFamily="34" charset="0"/>
              </a:rPr>
              <a:t>( </a:t>
            </a:r>
            <a:r>
              <a:rPr lang="en-US" sz="1800" dirty="0" err="1" smtClean="0">
                <a:solidFill>
                  <a:schemeClr val="hlink"/>
                </a:solidFill>
                <a:latin typeface="Verdana Ref" pitchFamily="34" charset="0"/>
              </a:rPr>
              <a:t>pthread_t</a:t>
            </a:r>
            <a:r>
              <a:rPr lang="en-US" sz="1800" dirty="0" smtClean="0">
                <a:solidFill>
                  <a:schemeClr val="hlink"/>
                </a:solidFill>
                <a:latin typeface="Verdana Ref" pitchFamily="34" charset="0"/>
              </a:rPr>
              <a:t> thread</a:t>
            </a:r>
            <a:r>
              <a:rPr lang="en-US" sz="1800" dirty="0" smtClean="0">
                <a:solidFill>
                  <a:schemeClr val="folHlink"/>
                </a:solidFill>
                <a:latin typeface="Verdana Ref" pitchFamily="34" charset="0"/>
              </a:rPr>
              <a:t>, </a:t>
            </a:r>
            <a:r>
              <a:rPr lang="en-US" sz="1800" dirty="0" smtClean="0">
                <a:solidFill>
                  <a:schemeClr val="hlink"/>
                </a:solidFill>
                <a:latin typeface="Verdana Ref" pitchFamily="34" charset="0"/>
              </a:rPr>
              <a:t>void **</a:t>
            </a:r>
            <a:r>
              <a:rPr lang="en-US" sz="1800" dirty="0" err="1" smtClean="0">
                <a:solidFill>
                  <a:schemeClr val="hlink"/>
                </a:solidFill>
                <a:latin typeface="Verdana Ref" pitchFamily="34" charset="0"/>
              </a:rPr>
              <a:t>thread_return</a:t>
            </a:r>
            <a:r>
              <a:rPr lang="en-US" sz="1800" dirty="0" smtClean="0">
                <a:solidFill>
                  <a:schemeClr val="folHlink"/>
                </a:solidFill>
                <a:latin typeface="Verdana Ref" pitchFamily="34" charset="0"/>
              </a:rPr>
              <a:t> )</a:t>
            </a:r>
          </a:p>
          <a:p>
            <a:pPr lvl="0">
              <a:buFontTx/>
              <a:buChar char="•"/>
            </a:pPr>
            <a:r>
              <a:rPr lang="en-US" sz="2400" dirty="0" smtClean="0">
                <a:solidFill>
                  <a:srgbClr val="29297B"/>
                </a:solidFill>
              </a:rPr>
              <a:t>main thread will wait for daughter thread </a:t>
            </a:r>
            <a:r>
              <a:rPr lang="en-US" sz="2400" i="1" dirty="0" err="1" smtClean="0">
                <a:solidFill>
                  <a:srgbClr val="29297B"/>
                </a:solidFill>
              </a:rPr>
              <a:t>thread</a:t>
            </a:r>
            <a:r>
              <a:rPr lang="en-US" sz="2400" dirty="0" smtClean="0">
                <a:solidFill>
                  <a:srgbClr val="29297B"/>
                </a:solidFill>
              </a:rPr>
              <a:t> to finish</a:t>
            </a:r>
          </a:p>
          <a:p>
            <a:pPr lvl="0">
              <a:buFontTx/>
              <a:buChar char="•"/>
            </a:pPr>
            <a:r>
              <a:rPr lang="en-US" sz="2400" dirty="0" smtClean="0">
                <a:solidFill>
                  <a:srgbClr val="29297B"/>
                </a:solidFill>
              </a:rPr>
              <a:t>first argument – the thread to wait for</a:t>
            </a:r>
          </a:p>
          <a:p>
            <a:pPr lvl="0">
              <a:buFontTx/>
              <a:buChar char="•"/>
            </a:pPr>
            <a:r>
              <a:rPr lang="en-US" sz="2400" dirty="0" smtClean="0">
                <a:solidFill>
                  <a:srgbClr val="29297B"/>
                </a:solidFill>
              </a:rPr>
              <a:t>second argument – pointer to a pointer to the return value from the thread</a:t>
            </a:r>
          </a:p>
          <a:p>
            <a:pPr lvl="0">
              <a:buFontTx/>
              <a:buChar char="•"/>
            </a:pPr>
            <a:r>
              <a:rPr lang="en-US" sz="2400" dirty="0" smtClean="0">
                <a:solidFill>
                  <a:srgbClr val="29297B"/>
                </a:solidFill>
              </a:rPr>
              <a:t>returns 0 for success</a:t>
            </a:r>
          </a:p>
          <a:p>
            <a:pPr lvl="0">
              <a:buFontTx/>
              <a:buChar char="•"/>
            </a:pPr>
            <a:r>
              <a:rPr lang="en-US" sz="2400" dirty="0" smtClean="0">
                <a:solidFill>
                  <a:srgbClr val="29297B"/>
                </a:solidFill>
              </a:rPr>
              <a:t>threads should always be joined; otherwise, a thread might keep on running even when the main thread has already terminated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A31B3-AACC-4D80-890A-CD5B0B9E738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pthread_join</a:t>
            </a:r>
            <a:r>
              <a:rPr lang="en-US" dirty="0" smtClean="0"/>
              <a:t> to prevent the case</a:t>
            </a:r>
            <a:r>
              <a:rPr lang="en-US" baseline="0" dirty="0" smtClean="0"/>
              <a:t> that</a:t>
            </a:r>
            <a:r>
              <a:rPr lang="en-US" dirty="0" smtClean="0"/>
              <a:t> the memory containing the thread parameter structures will be de-allocated (after</a:t>
            </a:r>
            <a:r>
              <a:rPr lang="en-US" baseline="0" dirty="0" smtClean="0"/>
              <a:t> the </a:t>
            </a:r>
            <a:r>
              <a:rPr lang="en-US" i="1" baseline="0" dirty="0" smtClean="0"/>
              <a:t>main</a:t>
            </a:r>
            <a:r>
              <a:rPr lang="en-US" baseline="0" dirty="0" smtClean="0"/>
              <a:t> method exits) </a:t>
            </a:r>
            <a:r>
              <a:rPr lang="en-US" dirty="0" smtClean="0"/>
              <a:t>while the other two threads are still accessing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A31B3-AACC-4D80-890A-CD5B0B9E738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9297B"/>
                </a:solidFill>
              </a:rPr>
              <a:t>detach state attribute:</a:t>
            </a:r>
          </a:p>
          <a:p>
            <a:pPr lvl="1">
              <a:buFontTx/>
              <a:buNone/>
            </a:pPr>
            <a:r>
              <a:rPr lang="en-US" sz="1800" dirty="0" err="1" smtClean="0">
                <a:solidFill>
                  <a:schemeClr val="folHlink"/>
                </a:solidFill>
                <a:latin typeface="Verdana Ref" pitchFamily="34" charset="0"/>
              </a:rPr>
              <a:t>int</a:t>
            </a:r>
            <a:r>
              <a:rPr lang="en-US" sz="1800" dirty="0" smtClean="0">
                <a:solidFill>
                  <a:schemeClr val="folHlink"/>
                </a:solidFill>
                <a:latin typeface="Verdana Ref" pitchFamily="34" charset="0"/>
              </a:rPr>
              <a:t> </a:t>
            </a:r>
            <a:r>
              <a:rPr lang="en-US" sz="1800" dirty="0" err="1" smtClean="0">
                <a:solidFill>
                  <a:schemeClr val="folHlink"/>
                </a:solidFill>
                <a:latin typeface="Verdana Ref" pitchFamily="34" charset="0"/>
              </a:rPr>
              <a:t>pthread_attr_setdetachstate</a:t>
            </a:r>
            <a:r>
              <a:rPr lang="en-US" sz="1800" dirty="0" smtClean="0">
                <a:solidFill>
                  <a:schemeClr val="folHlink"/>
                </a:solidFill>
                <a:latin typeface="Verdana Ref" pitchFamily="34" charset="0"/>
              </a:rPr>
              <a:t>(</a:t>
            </a:r>
            <a:r>
              <a:rPr lang="en-US" sz="1800" dirty="0" err="1" smtClean="0">
                <a:solidFill>
                  <a:schemeClr val="hlink"/>
                </a:solidFill>
                <a:latin typeface="Verdana Ref" pitchFamily="34" charset="0"/>
              </a:rPr>
              <a:t>pthread_attr_t</a:t>
            </a:r>
            <a:r>
              <a:rPr lang="en-US" sz="1800" dirty="0" smtClean="0">
                <a:solidFill>
                  <a:schemeClr val="hlink"/>
                </a:solidFill>
                <a:latin typeface="Verdana Ref" pitchFamily="34" charset="0"/>
              </a:rPr>
              <a:t> *</a:t>
            </a:r>
            <a:r>
              <a:rPr lang="en-US" sz="1800" dirty="0" err="1" smtClean="0">
                <a:solidFill>
                  <a:schemeClr val="hlink"/>
                </a:solidFill>
                <a:latin typeface="Verdana Ref" pitchFamily="34" charset="0"/>
              </a:rPr>
              <a:t>attr</a:t>
            </a:r>
            <a:r>
              <a:rPr lang="en-US" sz="1800" dirty="0" smtClean="0">
                <a:solidFill>
                  <a:schemeClr val="folHlink"/>
                </a:solidFill>
                <a:latin typeface="Verdana Ref" pitchFamily="34" charset="0"/>
              </a:rPr>
              <a:t>,         </a:t>
            </a:r>
            <a:r>
              <a:rPr lang="en-US" sz="1800" dirty="0" err="1" smtClean="0">
                <a:solidFill>
                  <a:schemeClr val="hlink"/>
                </a:solidFill>
                <a:latin typeface="Verdana Ref" pitchFamily="34" charset="0"/>
              </a:rPr>
              <a:t>int</a:t>
            </a:r>
            <a:r>
              <a:rPr lang="en-US" sz="1800" dirty="0" smtClean="0">
                <a:solidFill>
                  <a:schemeClr val="hlink"/>
                </a:solidFill>
                <a:latin typeface="Verdana Ref" pitchFamily="34" charset="0"/>
              </a:rPr>
              <a:t> </a:t>
            </a:r>
            <a:r>
              <a:rPr lang="en-US" sz="1800" dirty="0" err="1" smtClean="0">
                <a:solidFill>
                  <a:schemeClr val="hlink"/>
                </a:solidFill>
                <a:latin typeface="Verdana Ref" pitchFamily="34" charset="0"/>
              </a:rPr>
              <a:t>detachstate</a:t>
            </a:r>
            <a:r>
              <a:rPr lang="en-US" sz="1800" dirty="0" smtClean="0">
                <a:solidFill>
                  <a:schemeClr val="folHlink"/>
                </a:solidFill>
                <a:latin typeface="Verdana Ref" pitchFamily="34" charset="0"/>
              </a:rPr>
              <a:t>);</a:t>
            </a:r>
          </a:p>
          <a:p>
            <a:pPr lvl="1">
              <a:buFontTx/>
              <a:buChar char="•"/>
            </a:pPr>
            <a:r>
              <a:rPr lang="en-US" dirty="0" smtClean="0">
                <a:solidFill>
                  <a:srgbClr val="29297B"/>
                </a:solidFill>
              </a:rPr>
              <a:t>detached – main thread continues working without waiting for the daughter threads to terminate</a:t>
            </a:r>
          </a:p>
          <a:p>
            <a:pPr lvl="1">
              <a:buFontTx/>
              <a:buChar char="•"/>
            </a:pPr>
            <a:r>
              <a:rPr lang="en-US" dirty="0" smtClean="0">
                <a:solidFill>
                  <a:srgbClr val="29297B"/>
                </a:solidFill>
              </a:rPr>
              <a:t>joinable – main thread waits for the daughter threads to terminate before continuing further</a:t>
            </a:r>
          </a:p>
          <a:p>
            <a:endParaRPr lang="en-US" dirty="0" smtClean="0">
              <a:solidFill>
                <a:srgbClr val="29297B"/>
              </a:solidFill>
            </a:endParaRPr>
          </a:p>
          <a:p>
            <a:r>
              <a:rPr lang="en-US" dirty="0" smtClean="0">
                <a:solidFill>
                  <a:srgbClr val="29297B"/>
                </a:solidFill>
              </a:rPr>
              <a:t>contention scope attribute: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 err="1" smtClean="0">
                <a:solidFill>
                  <a:schemeClr val="folHlink"/>
                </a:solidFill>
                <a:latin typeface="Verdana Ref" pitchFamily="34" charset="0"/>
              </a:rPr>
              <a:t>int</a:t>
            </a:r>
            <a:r>
              <a:rPr lang="en-US" sz="1800" dirty="0" smtClean="0">
                <a:solidFill>
                  <a:schemeClr val="folHlink"/>
                </a:solidFill>
                <a:latin typeface="Verdana Ref" pitchFamily="34" charset="0"/>
              </a:rPr>
              <a:t> </a:t>
            </a:r>
            <a:r>
              <a:rPr lang="en-US" sz="1800" dirty="0" err="1" smtClean="0">
                <a:solidFill>
                  <a:schemeClr val="folHlink"/>
                </a:solidFill>
                <a:latin typeface="Verdana Ref" pitchFamily="34" charset="0"/>
              </a:rPr>
              <a:t>pthread_attr_setscope</a:t>
            </a:r>
            <a:r>
              <a:rPr lang="en-US" sz="1800" dirty="0" smtClean="0">
                <a:solidFill>
                  <a:schemeClr val="folHlink"/>
                </a:solidFill>
                <a:latin typeface="Verdana Ref" pitchFamily="34" charset="0"/>
              </a:rPr>
              <a:t>(</a:t>
            </a:r>
            <a:r>
              <a:rPr lang="en-US" sz="1800" dirty="0" err="1" smtClean="0">
                <a:solidFill>
                  <a:schemeClr val="hlink"/>
                </a:solidFill>
                <a:latin typeface="Verdana Ref" pitchFamily="34" charset="0"/>
              </a:rPr>
              <a:t>pthread_attr_t</a:t>
            </a:r>
            <a:r>
              <a:rPr lang="en-US" sz="1800" dirty="0" smtClean="0">
                <a:solidFill>
                  <a:schemeClr val="hlink"/>
                </a:solidFill>
                <a:latin typeface="Verdana Ref" pitchFamily="34" charset="0"/>
              </a:rPr>
              <a:t> *</a:t>
            </a:r>
            <a:r>
              <a:rPr lang="en-US" sz="1800" dirty="0" err="1" smtClean="0">
                <a:solidFill>
                  <a:schemeClr val="hlink"/>
                </a:solidFill>
                <a:latin typeface="Verdana Ref" pitchFamily="34" charset="0"/>
              </a:rPr>
              <a:t>attr</a:t>
            </a:r>
            <a:r>
              <a:rPr lang="en-US" sz="1800" dirty="0" smtClean="0">
                <a:solidFill>
                  <a:schemeClr val="folHlink"/>
                </a:solidFill>
                <a:latin typeface="Verdana Ref" pitchFamily="34" charset="0"/>
              </a:rPr>
              <a:t>, </a:t>
            </a:r>
            <a:r>
              <a:rPr lang="en-US" sz="1800" dirty="0" err="1" smtClean="0">
                <a:solidFill>
                  <a:schemeClr val="hlink"/>
                </a:solidFill>
                <a:latin typeface="Verdana Ref" pitchFamily="34" charset="0"/>
              </a:rPr>
              <a:t>int</a:t>
            </a:r>
            <a:r>
              <a:rPr lang="en-US" sz="1800" dirty="0" smtClean="0">
                <a:solidFill>
                  <a:schemeClr val="hlink"/>
                </a:solidFill>
                <a:latin typeface="Verdana Ref" pitchFamily="34" charset="0"/>
              </a:rPr>
              <a:t> *scope</a:t>
            </a:r>
            <a:r>
              <a:rPr lang="en-US" sz="1800" dirty="0" smtClean="0">
                <a:solidFill>
                  <a:schemeClr val="folHlink"/>
                </a:solidFill>
                <a:latin typeface="Verdana Ref" pitchFamily="34" charset="0"/>
              </a:rPr>
              <a:t>);</a:t>
            </a:r>
          </a:p>
          <a:p>
            <a:pPr lvl="1">
              <a:buFontTx/>
              <a:buChar char="•"/>
            </a:pPr>
            <a:r>
              <a:rPr lang="en-US" dirty="0" smtClean="0">
                <a:solidFill>
                  <a:srgbClr val="29297B"/>
                </a:solidFill>
              </a:rPr>
              <a:t>system scope – threads are mapped one-to-one on the OS's kernel threads (kernel threads are entities that scheduled onto processors by the OS)</a:t>
            </a:r>
          </a:p>
          <a:p>
            <a:pPr lvl="1">
              <a:buFontTx/>
              <a:buChar char="•"/>
            </a:pPr>
            <a:r>
              <a:rPr lang="en-US" dirty="0" smtClean="0">
                <a:solidFill>
                  <a:srgbClr val="29297B"/>
                </a:solidFill>
              </a:rPr>
              <a:t>process scope – threads share a kernel thread with other process scoped threads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A31B3-AACC-4D80-890A-CD5B0B9E738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3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Implementing locks directly in hardware makes the hardware slow</a:t>
            </a:r>
          </a:p>
          <a:p>
            <a:pPr lvl="0">
              <a:spcBef>
                <a:spcPts val="3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Disable interrupts – does not work for multiple processors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A31B3-AACC-4D80-890A-CD5B0B9E738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A31B3-AACC-4D80-890A-CD5B0B9E738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While </a:t>
            </a:r>
            <a:r>
              <a:rPr lang="en-US" sz="1200" dirty="0" err="1" smtClean="0"/>
              <a:t>mutexes</a:t>
            </a:r>
            <a:r>
              <a:rPr lang="en-US" sz="1200" dirty="0" smtClean="0"/>
              <a:t> implement synchronization by controlling thread access to data, condition variables allow threads to synchronize based upon the actual value of data.</a:t>
            </a:r>
          </a:p>
          <a:p>
            <a:pPr eaLnBrk="0" hangingPunct="0">
              <a:buFontTx/>
              <a:buNone/>
            </a:pPr>
            <a:endParaRPr lang="en-US" dirty="0" smtClean="0"/>
          </a:p>
          <a:p>
            <a:pPr eaLnBrk="0" hangingPunct="0">
              <a:buFontTx/>
              <a:buNone/>
            </a:pPr>
            <a:r>
              <a:rPr lang="en-US" dirty="0" smtClean="0"/>
              <a:t>Without condition variables, the programmer would need to have threads continually polling (possibly in a critical section), to check if the condition is met. This can be very resource consuming since the thread would be continuously </a:t>
            </a:r>
          </a:p>
          <a:p>
            <a:pPr eaLnBrk="0" hangingPunct="0"/>
            <a:r>
              <a:rPr lang="en-US" dirty="0" smtClean="0"/>
              <a:t> busy in this activity. A condition variable is a way to achieve the same goal without polling.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A31B3-AACC-4D80-890A-CD5B0B9E738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4E68D8-8846-43C7-9901-762C80895E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887B26F-4FD0-452C-9A34-A6BE4B360F06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4E68D8-8846-43C7-9901-762C80895E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887B26F-4FD0-452C-9A34-A6BE4B360F06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4E68D8-8846-43C7-9901-762C80895E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568325"/>
            <a:ext cx="7805737" cy="1144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1513" y="1906588"/>
            <a:ext cx="3825875" cy="4319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906588"/>
            <a:ext cx="3827462" cy="4319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458200" cy="5821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887B26F-4FD0-452C-9A34-A6BE4B360F06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134E68D8-8846-43C7-9901-762C80895E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4E68D8-8846-43C7-9901-762C80895E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887B26F-4FD0-452C-9A34-A6BE4B360F06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4E68D8-8846-43C7-9901-762C80895E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887B26F-4FD0-452C-9A34-A6BE4B360F06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4E68D8-8846-43C7-9901-762C80895E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887B26F-4FD0-452C-9A34-A6BE4B360F06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4E68D8-8846-43C7-9901-762C80895E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887B26F-4FD0-452C-9A34-A6BE4B360F06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4E68D8-8846-43C7-9901-762C80895E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887B26F-4FD0-452C-9A34-A6BE4B360F06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4E68D8-8846-43C7-9901-762C80895E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887B26F-4FD0-452C-9A34-A6BE4B360F06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4E68D8-8846-43C7-9901-762C80895E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887B26F-4FD0-452C-9A34-A6BE4B360F06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4E68D8-8846-43C7-9901-762C80895E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52736"/>
            <a:ext cx="8229600" cy="5073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fld id="{134E68D8-8846-43C7-9901-762C80895E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200">
                <a:latin typeface="Calibri" pitchFamily="34" charset="0"/>
              </a:rPr>
              <a:t>©</a:t>
            </a:r>
            <a:r>
              <a:rPr lang="en-US" sz="1000">
                <a:latin typeface="Calibri" pitchFamily="34" charset="0"/>
              </a:rPr>
              <a:t> FPT SOFTWARE – TRAINING MATERIAL</a:t>
            </a:r>
            <a:r>
              <a:rPr lang="en-US" altLang="ja-JP" sz="1000">
                <a:latin typeface="Calibri" pitchFamily="34" charset="0"/>
              </a:rPr>
              <a:t> – Int</a:t>
            </a:r>
            <a:r>
              <a:rPr lang="en-US" sz="1000">
                <a:latin typeface="Calibri" pitchFamily="34" charset="0"/>
              </a:rPr>
              <a:t>er</a:t>
            </a:r>
            <a:r>
              <a:rPr lang="en-US" altLang="ja-JP" sz="1000">
                <a:latin typeface="Calibri" pitchFamily="34" charset="0"/>
              </a:rPr>
              <a:t>nal </a:t>
            </a:r>
            <a:r>
              <a:rPr lang="en-US" sz="1000">
                <a:latin typeface="Calibri" pitchFamily="34" charset="0"/>
              </a:rPr>
              <a:t>us</a:t>
            </a:r>
            <a:r>
              <a:rPr lang="en-US" altLang="ja-JP" sz="1000">
                <a:latin typeface="Calibri" pitchFamily="34" charset="0"/>
              </a:rPr>
              <a:t>e</a:t>
            </a:r>
            <a:endParaRPr lang="en-US" sz="1000">
              <a:latin typeface="Calibri" pitchFamily="34" charset="0"/>
            </a:endParaRP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115175" y="6596063"/>
            <a:ext cx="178276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000">
                <a:latin typeface="Calibri" pitchFamily="34" charset="0"/>
              </a:rPr>
              <a:t>04e-BM/</a:t>
            </a:r>
            <a:r>
              <a:rPr lang="en-US" altLang="ja-JP" sz="1000">
                <a:latin typeface="Calibri" pitchFamily="34" charset="0"/>
              </a:rPr>
              <a:t>NS</a:t>
            </a:r>
            <a:r>
              <a:rPr lang="en-US" sz="1000">
                <a:latin typeface="Calibri" pitchFamily="34" charset="0"/>
              </a:rPr>
              <a:t>/HDCV/FSOFT v2</a:t>
            </a:r>
            <a:r>
              <a:rPr lang="en-US" altLang="ja-JP" sz="1000">
                <a:latin typeface="Calibri" pitchFamily="34" charset="0"/>
              </a:rPr>
              <a:t>/4</a:t>
            </a:r>
            <a:endParaRPr lang="en-US" sz="1000">
              <a:latin typeface="Calibri" pitchFamily="34" charset="0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emaphore_(programming)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/>
          <a:lstStyle/>
          <a:p>
            <a:pPr algn="ctr"/>
            <a:r>
              <a:rPr lang="en-US" dirty="0" smtClean="0"/>
              <a:t>Working with </a:t>
            </a:r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40559"/>
            <a:ext cx="6400800" cy="1752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Threads</a:t>
            </a:r>
            <a:br>
              <a:rPr lang="en-US" dirty="0" smtClean="0"/>
            </a:br>
            <a:r>
              <a:rPr lang="en-US" sz="2800" dirty="0" smtClean="0"/>
              <a:t>Execution </a:t>
            </a:r>
            <a:r>
              <a:rPr lang="en-US" sz="2800" dirty="0"/>
              <a:t>of </a:t>
            </a:r>
            <a:r>
              <a:rPr lang="en-US" sz="2800" dirty="0" smtClean="0"/>
              <a:t>the </a:t>
            </a:r>
            <a:r>
              <a:rPr lang="en-US" sz="2800" dirty="0" err="1" smtClean="0"/>
              <a:t>HelloWorld</a:t>
            </a:r>
            <a:endParaRPr lang="en-US" sz="2800" dirty="0"/>
          </a:p>
        </p:txBody>
      </p:sp>
      <p:sp>
        <p:nvSpPr>
          <p:cNvPr id="876547" name="Text Box 3"/>
          <p:cNvSpPr txBox="1">
            <a:spLocks noChangeArrowheads="1"/>
          </p:cNvSpPr>
          <p:nvPr/>
        </p:nvSpPr>
        <p:spPr bwMode="auto">
          <a:xfrm>
            <a:off x="2162175" y="1358900"/>
            <a:ext cx="15049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/>
              <a:t>main thread</a:t>
            </a:r>
          </a:p>
        </p:txBody>
      </p:sp>
      <p:sp>
        <p:nvSpPr>
          <p:cNvPr id="876548" name="Text Box 4"/>
          <p:cNvSpPr txBox="1">
            <a:spLocks noChangeArrowheads="1"/>
          </p:cNvSpPr>
          <p:nvPr/>
        </p:nvSpPr>
        <p:spPr bwMode="auto">
          <a:xfrm>
            <a:off x="6172200" y="2590800"/>
            <a:ext cx="14541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/>
              <a:t>peer thread</a:t>
            </a:r>
          </a:p>
        </p:txBody>
      </p:sp>
      <p:sp>
        <p:nvSpPr>
          <p:cNvPr id="876549" name="Line 5"/>
          <p:cNvSpPr>
            <a:spLocks noChangeShapeType="1"/>
          </p:cNvSpPr>
          <p:nvPr/>
        </p:nvSpPr>
        <p:spPr bwMode="auto">
          <a:xfrm flipH="1">
            <a:off x="2894013" y="2081213"/>
            <a:ext cx="0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/>
        </p:nvSpPr>
        <p:spPr bwMode="auto">
          <a:xfrm>
            <a:off x="6724650" y="32607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6551" name="Text Box 7"/>
          <p:cNvSpPr txBox="1">
            <a:spLocks noChangeArrowheads="1"/>
          </p:cNvSpPr>
          <p:nvPr/>
        </p:nvSpPr>
        <p:spPr bwMode="auto">
          <a:xfrm>
            <a:off x="6800850" y="3551238"/>
            <a:ext cx="18303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800">
                <a:latin typeface="Courier New" pitchFamily="49" charset="0"/>
              </a:rPr>
              <a:t>return NULL;</a:t>
            </a:r>
            <a:endParaRPr lang="en-US" sz="1800"/>
          </a:p>
        </p:txBody>
      </p:sp>
      <p:sp>
        <p:nvSpPr>
          <p:cNvPr id="876552" name="Line 8"/>
          <p:cNvSpPr>
            <a:spLocks noChangeShapeType="1"/>
          </p:cNvSpPr>
          <p:nvPr/>
        </p:nvSpPr>
        <p:spPr bwMode="auto">
          <a:xfrm>
            <a:off x="2895600" y="2438400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6553" name="Text Box 9"/>
          <p:cNvSpPr txBox="1">
            <a:spLocks noChangeArrowheads="1"/>
          </p:cNvSpPr>
          <p:nvPr/>
        </p:nvSpPr>
        <p:spPr bwMode="auto">
          <a:xfrm>
            <a:off x="0" y="3505200"/>
            <a:ext cx="28638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/>
              <a:t>main thread waits for </a:t>
            </a:r>
          </a:p>
          <a:p>
            <a:pPr algn="r"/>
            <a:r>
              <a:rPr lang="en-US" sz="1800"/>
              <a:t>peer  thread to terminate</a:t>
            </a:r>
          </a:p>
        </p:txBody>
      </p:sp>
      <p:sp>
        <p:nvSpPr>
          <p:cNvPr id="876554" name="Line 10"/>
          <p:cNvSpPr>
            <a:spLocks noChangeShapeType="1"/>
          </p:cNvSpPr>
          <p:nvPr/>
        </p:nvSpPr>
        <p:spPr bwMode="auto">
          <a:xfrm flipH="1">
            <a:off x="2914650" y="3870325"/>
            <a:ext cx="381000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6555" name="Text Box 11"/>
          <p:cNvSpPr txBox="1">
            <a:spLocks noChangeArrowheads="1"/>
          </p:cNvSpPr>
          <p:nvPr/>
        </p:nvSpPr>
        <p:spPr bwMode="auto">
          <a:xfrm>
            <a:off x="838200" y="5029200"/>
            <a:ext cx="2012950" cy="11906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exit()</a:t>
            </a:r>
            <a:r>
              <a:rPr lang="en-US" sz="1800"/>
              <a:t> </a:t>
            </a:r>
          </a:p>
          <a:p>
            <a:pPr algn="r"/>
            <a:r>
              <a:rPr lang="en-US" sz="1800"/>
              <a:t>terminates </a:t>
            </a:r>
          </a:p>
          <a:p>
            <a:pPr algn="r"/>
            <a:r>
              <a:rPr lang="en-US" sz="1800"/>
              <a:t>main thread and </a:t>
            </a:r>
          </a:p>
          <a:p>
            <a:pPr algn="r"/>
            <a:r>
              <a:rPr lang="en-US" sz="1800"/>
              <a:t>any peer threads</a:t>
            </a:r>
          </a:p>
        </p:txBody>
      </p:sp>
      <p:sp>
        <p:nvSpPr>
          <p:cNvPr id="876556" name="Text Box 12"/>
          <p:cNvSpPr txBox="1">
            <a:spLocks noChangeArrowheads="1"/>
          </p:cNvSpPr>
          <p:nvPr/>
        </p:nvSpPr>
        <p:spPr bwMode="auto">
          <a:xfrm>
            <a:off x="512763" y="2209800"/>
            <a:ext cx="2306637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/>
              <a:t>call Pthread_create()</a:t>
            </a:r>
          </a:p>
        </p:txBody>
      </p:sp>
      <p:sp>
        <p:nvSpPr>
          <p:cNvPr id="876557" name="Text Box 13"/>
          <p:cNvSpPr txBox="1">
            <a:spLocks noChangeArrowheads="1"/>
          </p:cNvSpPr>
          <p:nvPr/>
        </p:nvSpPr>
        <p:spPr bwMode="auto">
          <a:xfrm>
            <a:off x="917469" y="2971800"/>
            <a:ext cx="190193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/>
              <a:t>call </a:t>
            </a:r>
            <a:r>
              <a:rPr lang="en-US" sz="1800" b="0" dirty="0" err="1" smtClean="0"/>
              <a:t>pthread_join</a:t>
            </a:r>
            <a:r>
              <a:rPr lang="en-US" sz="1800" b="0" dirty="0"/>
              <a:t>()</a:t>
            </a:r>
          </a:p>
        </p:txBody>
      </p:sp>
      <p:sp>
        <p:nvSpPr>
          <p:cNvPr id="876558" name="Text Box 14"/>
          <p:cNvSpPr txBox="1">
            <a:spLocks noChangeArrowheads="1"/>
          </p:cNvSpPr>
          <p:nvPr/>
        </p:nvSpPr>
        <p:spPr bwMode="auto">
          <a:xfrm>
            <a:off x="304800" y="4419600"/>
            <a:ext cx="25146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800" b="0" dirty="0" err="1" smtClean="0"/>
              <a:t>pthread_join</a:t>
            </a:r>
            <a:r>
              <a:rPr lang="en-US" sz="1800" b="0" dirty="0"/>
              <a:t>() returns</a:t>
            </a:r>
          </a:p>
        </p:txBody>
      </p:sp>
      <p:sp>
        <p:nvSpPr>
          <p:cNvPr id="876559" name="Text Box 15"/>
          <p:cNvSpPr txBox="1">
            <a:spLocks noChangeArrowheads="1"/>
          </p:cNvSpPr>
          <p:nvPr/>
        </p:nvSpPr>
        <p:spPr bwMode="auto">
          <a:xfrm>
            <a:off x="6781800" y="3200400"/>
            <a:ext cx="12811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800">
                <a:latin typeface="Courier New" pitchFamily="49" charset="0"/>
              </a:rPr>
              <a:t>printf()</a:t>
            </a:r>
            <a:endParaRPr lang="en-US" sz="1800"/>
          </a:p>
        </p:txBody>
      </p:sp>
      <p:sp>
        <p:nvSpPr>
          <p:cNvPr id="876560" name="Text Box 16"/>
          <p:cNvSpPr txBox="1">
            <a:spLocks noChangeArrowheads="1"/>
          </p:cNvSpPr>
          <p:nvPr/>
        </p:nvSpPr>
        <p:spPr bwMode="auto">
          <a:xfrm>
            <a:off x="6800850" y="3810000"/>
            <a:ext cx="14287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b="0"/>
              <a:t>(peer thread</a:t>
            </a:r>
          </a:p>
          <a:p>
            <a:pPr algn="l"/>
            <a:r>
              <a:rPr lang="en-US" sz="1800" b="0"/>
              <a:t>terminates)</a:t>
            </a:r>
          </a:p>
        </p:txBody>
      </p:sp>
      <p:sp>
        <p:nvSpPr>
          <p:cNvPr id="876561" name="Text Box 17"/>
          <p:cNvSpPr txBox="1">
            <a:spLocks noChangeArrowheads="1"/>
          </p:cNvSpPr>
          <p:nvPr/>
        </p:nvSpPr>
        <p:spPr bwMode="auto">
          <a:xfrm>
            <a:off x="310252" y="2514600"/>
            <a:ext cx="25091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 err="1" smtClean="0"/>
              <a:t>pthread_create</a:t>
            </a:r>
            <a:r>
              <a:rPr lang="en-US" sz="1800" b="0" dirty="0"/>
              <a:t>() returns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Threads</a:t>
            </a:r>
            <a:br>
              <a:rPr lang="en-US" dirty="0" smtClean="0"/>
            </a:br>
            <a:r>
              <a:rPr lang="en-US" sz="2800" dirty="0" smtClean="0"/>
              <a:t>Passing Data to Threads 1/3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1560" y="1168291"/>
            <a:ext cx="7992888" cy="4708981"/>
          </a:xfrm>
          <a:prstGeom prst="rect">
            <a:avLst/>
          </a:prstGeom>
          <a:solidFill>
            <a:srgbClr val="FFFF99"/>
          </a:solidFill>
          <a:ln w="254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/*</a:t>
            </a:r>
            <a:r>
              <a:rPr kumimoji="0" lang="en-US" sz="17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Program name: </a:t>
            </a:r>
            <a:r>
              <a:rPr kumimoji="0" lang="en-US" sz="1700" b="0" i="0" u="none" strike="noStrike" kern="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print_chars.c</a:t>
            </a:r>
            <a:endParaRPr kumimoji="0" lang="en-US" sz="1700" b="0" i="0" u="none" strike="noStrike" kern="0" cap="none" spc="0" normalizeH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</a:endParaRPr>
          </a:p>
          <a:p>
            <a:pPr lvl="0"/>
            <a:r>
              <a:rPr lang="en-US" sz="1700" kern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en-US" sz="1700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Description: creates two new threads, one to print </a:t>
            </a:r>
            <a:r>
              <a:rPr lang="en-US" sz="1700" kern="0" dirty="0" err="1" smtClean="0">
                <a:solidFill>
                  <a:sysClr val="windowText" lastClr="000000"/>
                </a:solidFill>
                <a:latin typeface="Courier New" pitchFamily="49" charset="0"/>
              </a:rPr>
              <a:t>x’s</a:t>
            </a:r>
            <a:r>
              <a:rPr lang="en-US" sz="1700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</a:p>
          <a:p>
            <a:pPr lvl="0"/>
            <a:r>
              <a:rPr lang="en-US" sz="1700" kern="0" dirty="0">
                <a:solidFill>
                  <a:sysClr val="windowText" lastClr="000000"/>
                </a:solidFill>
                <a:latin typeface="Courier New" pitchFamily="49" charset="0"/>
              </a:rPr>
              <a:t>	</a:t>
            </a:r>
            <a:r>
              <a:rPr lang="en-US" sz="1700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	 and the other to print </a:t>
            </a:r>
            <a:r>
              <a:rPr lang="en-US" sz="1700" kern="0" dirty="0" err="1" smtClean="0">
                <a:solidFill>
                  <a:sysClr val="windowText" lastClr="000000"/>
                </a:solidFill>
                <a:latin typeface="Courier New" pitchFamily="49" charset="0"/>
              </a:rPr>
              <a:t>o’s</a:t>
            </a:r>
            <a:r>
              <a:rPr lang="en-US" sz="1700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. Instead of </a:t>
            </a:r>
          </a:p>
          <a:p>
            <a:pPr lvl="0"/>
            <a:r>
              <a:rPr lang="en-US" sz="1700" kern="0" dirty="0">
                <a:solidFill>
                  <a:sysClr val="windowText" lastClr="000000"/>
                </a:solidFill>
                <a:latin typeface="Courier New" pitchFamily="49" charset="0"/>
              </a:rPr>
              <a:t>	</a:t>
            </a:r>
            <a:r>
              <a:rPr lang="en-US" sz="1700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	 printing infinitely, though, each thread </a:t>
            </a:r>
          </a:p>
          <a:p>
            <a:pPr lvl="0"/>
            <a:r>
              <a:rPr lang="en-US" sz="1700" kern="0" dirty="0">
                <a:solidFill>
                  <a:sysClr val="windowText" lastClr="000000"/>
                </a:solidFill>
                <a:latin typeface="Courier New" pitchFamily="49" charset="0"/>
              </a:rPr>
              <a:t>	</a:t>
            </a:r>
            <a:r>
              <a:rPr lang="en-US" sz="1700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	 prints a fixed number of characters and then</a:t>
            </a:r>
          </a:p>
          <a:p>
            <a:pPr lvl="0"/>
            <a:r>
              <a:rPr lang="en-US" sz="1700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		 exits by returning from the thread function.</a:t>
            </a:r>
            <a:endParaRPr kumimoji="0" lang="en-US" sz="1700" b="0" i="0" u="none" strike="noStrike" kern="0" cap="none" spc="0" normalizeH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</a:endParaRPr>
          </a:p>
          <a:p>
            <a:pPr lvl="0"/>
            <a:r>
              <a:rPr lang="en-US" sz="1700" kern="0" baseline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en-US" sz="1700" kern="0" baseline="0" dirty="0" smtClean="0">
                <a:solidFill>
                  <a:sysClr val="windowText" lastClr="000000"/>
                </a:solidFill>
                <a:latin typeface="Courier New" pitchFamily="49" charset="0"/>
              </a:rPr>
              <a:t>*/</a:t>
            </a:r>
            <a:endParaRPr kumimoji="0" lang="en-US" sz="17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</a:endParaRP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#include &lt;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pthread.h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&gt;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#include &lt;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stdio.h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&gt;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//Parameters to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print_function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.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struct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char_param</a:t>
            </a:r>
            <a:endParaRPr kumimoji="0" lang="en-US" sz="17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</a:endParaRP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{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//The character to print.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char character;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//The number of times to print it.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int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count;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};</a:t>
            </a:r>
          </a:p>
          <a:p>
            <a:pPr lvl="0"/>
            <a:r>
              <a:rPr lang="en-US" sz="1700" kern="0" dirty="0">
                <a:solidFill>
                  <a:sysClr val="windowText" lastClr="000000"/>
                </a:solidFill>
                <a:latin typeface="Courier New" pitchFamily="49" charset="0"/>
              </a:rPr>
              <a:t>:</a:t>
            </a:r>
            <a:endParaRPr kumimoji="0" lang="en-US" sz="17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Threads</a:t>
            </a:r>
            <a:br>
              <a:rPr lang="en-US" dirty="0" smtClean="0"/>
            </a:br>
            <a:r>
              <a:rPr lang="en-US" sz="2800" dirty="0" smtClean="0"/>
              <a:t> Passing Data to Threads 2/3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1560" y="1151066"/>
            <a:ext cx="7992888" cy="5158254"/>
          </a:xfrm>
          <a:prstGeom prst="rect">
            <a:avLst/>
          </a:prstGeom>
          <a:solidFill>
            <a:srgbClr val="FFFF99"/>
          </a:solidFill>
          <a:ln w="254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: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/* Prints a number of characters to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stderr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, as given by  </a:t>
            </a:r>
            <a:r>
              <a:rPr kumimoji="0" lang="en-US" sz="17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</a:p>
          <a:p>
            <a:pPr lvl="0"/>
            <a:r>
              <a:rPr lang="en-US" sz="1700" kern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en-US" sz="1700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kumimoji="0" lang="en-US" sz="17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PARAMETERS, which is a pointer to a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struct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char_param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. */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void*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char_print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(void* parameters){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//Cast the cookie pointer to the right type.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struct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char_param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* p = (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struct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char_param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*)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params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int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i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for (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i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= 0;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i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&lt; p-&gt;count; ++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i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)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  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fputc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(p-&gt;character,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stderr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);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return NULL;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</a:p>
          <a:p>
            <a:pPr lvl="0"/>
            <a:endParaRPr lang="en-US" sz="1700" kern="0" noProof="0" dirty="0" smtClean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 lvl="0"/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int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main (){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pthread_t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t1_id;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pthread_t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t2_id;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struct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char_param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t1_args;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struct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char_param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t2_args</a:t>
            </a:r>
          </a:p>
          <a:p>
            <a:pPr lvl="0"/>
            <a:r>
              <a:rPr lang="en-US" sz="1700" kern="0" dirty="0">
                <a:solidFill>
                  <a:sysClr val="windowText" lastClr="000000"/>
                </a:solidFill>
                <a:latin typeface="Courier New" pitchFamily="49" charset="0"/>
              </a:rPr>
              <a:t>:</a:t>
            </a:r>
            <a:endParaRPr kumimoji="0" lang="en-US" sz="17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Threads</a:t>
            </a:r>
            <a:br>
              <a:rPr lang="en-US" dirty="0" smtClean="0"/>
            </a:br>
            <a:r>
              <a:rPr lang="en-US" sz="2800" dirty="0" smtClean="0"/>
              <a:t> Passing Data to Threads 3/3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1560" y="1196752"/>
            <a:ext cx="7992888" cy="3400931"/>
          </a:xfrm>
          <a:prstGeom prst="rect">
            <a:avLst/>
          </a:prstGeom>
          <a:solidFill>
            <a:srgbClr val="FFFF99"/>
          </a:solidFill>
          <a:ln w="254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: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//Create a new thread to print 30,000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x’s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.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t1_args.character = ’x’;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t1_args.count = 30000;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pthread_create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(&amp;t1_id, NULL, &amp;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char_print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, &amp;t1_args);</a:t>
            </a:r>
          </a:p>
          <a:p>
            <a:pPr lvl="0"/>
            <a:endParaRPr kumimoji="0" lang="en-US" sz="17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</a:endParaRP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//Create a new thread to print 20,000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o’s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.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t2_args.character = ’o’;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t2_args.count = 20000;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pthread_create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(&amp;t2_id, NULL, &amp;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char_print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, &amp;t2_args);</a:t>
            </a:r>
          </a:p>
          <a:p>
            <a:pPr lvl="0"/>
            <a:endParaRPr kumimoji="0" lang="en-US" sz="17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</a:endParaRPr>
          </a:p>
          <a:p>
            <a:pPr lvl="0"/>
            <a:r>
              <a:rPr lang="en-US" sz="1700" kern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en-US" sz="1700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 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return 0;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005625"/>
            <a:ext cx="7632848" cy="10156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Program Issue</a:t>
            </a:r>
            <a:r>
              <a:rPr lang="en-US" sz="2000" dirty="0" smtClean="0"/>
              <a:t>: the memory containing the thread parameter structures will be de-allocated (after</a:t>
            </a:r>
            <a:r>
              <a:rPr lang="en-US" sz="2000" baseline="0" dirty="0" smtClean="0"/>
              <a:t> the </a:t>
            </a:r>
            <a:r>
              <a:rPr lang="en-US" sz="2000" i="1" baseline="0" dirty="0" smtClean="0"/>
              <a:t>main</a:t>
            </a:r>
            <a:r>
              <a:rPr lang="en-US" sz="2000" baseline="0" dirty="0" smtClean="0"/>
              <a:t> method exits) </a:t>
            </a:r>
            <a:r>
              <a:rPr lang="en-US" sz="2000" dirty="0" smtClean="0"/>
              <a:t>while the other two threads are </a:t>
            </a:r>
            <a:r>
              <a:rPr lang="en-US" sz="2000" b="1" dirty="0" smtClean="0"/>
              <a:t>still accessing it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508104" y="4437112"/>
            <a:ext cx="2483768" cy="648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t1_args &amp; t2_args are passed to the threads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372200" y="2492896"/>
            <a:ext cx="504056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372200" y="3861048"/>
            <a:ext cx="79208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Threads</a:t>
            </a:r>
            <a:br>
              <a:rPr lang="en-US" dirty="0" smtClean="0"/>
            </a:br>
            <a:r>
              <a:rPr lang="en-US" sz="2800" dirty="0" smtClean="0"/>
              <a:t>Joining Threads 1/3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19050">
              <a:buNone/>
            </a:pPr>
            <a:r>
              <a:rPr lang="en-US" sz="2800" dirty="0" smtClean="0"/>
              <a:t>Use the </a:t>
            </a:r>
            <a:r>
              <a:rPr lang="en-US" sz="2800" dirty="0" err="1" smtClean="0"/>
              <a:t>pthread_join</a:t>
            </a:r>
            <a:r>
              <a:rPr lang="en-US" sz="2800" dirty="0" smtClean="0"/>
              <a:t> to force the calling thread to wait until called threads are done</a:t>
            </a:r>
          </a:p>
          <a:p>
            <a:pPr lvl="1"/>
            <a:r>
              <a:rPr lang="en-US" sz="2400" dirty="0" smtClean="0"/>
              <a:t>Param1: the thread ID of the thread to wait for</a:t>
            </a:r>
          </a:p>
          <a:p>
            <a:pPr lvl="1"/>
            <a:r>
              <a:rPr lang="en-US" sz="2400" dirty="0" smtClean="0"/>
              <a:t>Param2: NULL, or a pointer to a void*variable that will receive the finished thread’s return value</a:t>
            </a:r>
            <a:endParaRPr lang="en-US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1560" y="3259332"/>
            <a:ext cx="7992888" cy="3139321"/>
          </a:xfrm>
          <a:prstGeom prst="rect">
            <a:avLst/>
          </a:prstGeom>
          <a:solidFill>
            <a:srgbClr val="FFFF99"/>
          </a:solidFill>
          <a:ln w="254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//</a:t>
            </a:r>
            <a:r>
              <a:rPr kumimoji="0" lang="en-US" sz="17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File name: print_chars2.c</a:t>
            </a:r>
            <a:endParaRPr kumimoji="0" lang="en-US" sz="17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</a:endParaRP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#include &lt;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pthread.h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&gt;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#include &lt;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stdio.h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&gt;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//Parameters to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print_function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.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struct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char_param</a:t>
            </a:r>
            <a:endParaRPr kumimoji="0" lang="en-US" sz="17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</a:endParaRP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{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//The character to print.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char character;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//The number of times to print it.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int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count;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};</a:t>
            </a:r>
          </a:p>
          <a:p>
            <a:pPr lvl="0"/>
            <a:r>
              <a:rPr lang="en-US" sz="1700" kern="0" dirty="0">
                <a:solidFill>
                  <a:sysClr val="windowText" lastClr="000000"/>
                </a:solidFill>
                <a:latin typeface="Courier New" pitchFamily="49" charset="0"/>
              </a:rPr>
              <a:t>:</a:t>
            </a:r>
            <a:endParaRPr kumimoji="0" lang="en-US" sz="17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Threads</a:t>
            </a:r>
            <a:br>
              <a:rPr lang="en-US" dirty="0" smtClean="0"/>
            </a:br>
            <a:r>
              <a:rPr lang="en-US" sz="2800" dirty="0" smtClean="0"/>
              <a:t>Joining Threads 2/3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1560" y="1151066"/>
            <a:ext cx="7992888" cy="5158254"/>
          </a:xfrm>
          <a:prstGeom prst="rect">
            <a:avLst/>
          </a:prstGeom>
          <a:solidFill>
            <a:srgbClr val="FFFF99"/>
          </a:solidFill>
          <a:ln w="254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: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/* Prints a number of characters to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stderr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, as given by  </a:t>
            </a:r>
            <a:r>
              <a:rPr kumimoji="0" lang="en-US" sz="17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</a:p>
          <a:p>
            <a:pPr lvl="0"/>
            <a:r>
              <a:rPr lang="en-US" sz="1700" kern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en-US" sz="1700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kumimoji="0" lang="en-US" sz="17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PARAMETERS, which is a pointer to a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struct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char_param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. */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void*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char_print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(void* parameters){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//Cast the cookie pointer to the right type.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struct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char_param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* p = (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struct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char_param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*)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params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int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i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for (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i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= 0;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i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&lt; p-&gt;count; ++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i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)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  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fputc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(p-&gt;character,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stderr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);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return NULL;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</a:p>
          <a:p>
            <a:pPr lvl="0"/>
            <a:endParaRPr lang="en-US" sz="1700" kern="0" noProof="0" dirty="0" smtClean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 lvl="0"/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int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main (){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pthread_t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t1_id;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pthread_t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t2_id;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struct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char_param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t1_args;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struct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char_param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t2_args</a:t>
            </a:r>
          </a:p>
          <a:p>
            <a:pPr lvl="0"/>
            <a:r>
              <a:rPr lang="en-US" sz="1700" kern="0" dirty="0">
                <a:solidFill>
                  <a:sysClr val="windowText" lastClr="000000"/>
                </a:solidFill>
                <a:latin typeface="Courier New" pitchFamily="49" charset="0"/>
              </a:rPr>
              <a:t>:</a:t>
            </a:r>
            <a:endParaRPr kumimoji="0" lang="en-US" sz="17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Threads</a:t>
            </a:r>
            <a:br>
              <a:rPr lang="en-US" dirty="0" smtClean="0"/>
            </a:br>
            <a:r>
              <a:rPr lang="en-US" sz="2800" dirty="0" smtClean="0"/>
              <a:t>Joining Threads 3/3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1560" y="1181602"/>
            <a:ext cx="7992888" cy="5232202"/>
          </a:xfrm>
          <a:prstGeom prst="rect">
            <a:avLst/>
          </a:prstGeom>
          <a:solidFill>
            <a:srgbClr val="FFFF99"/>
          </a:solidFill>
          <a:ln w="254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: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//Create a new thread to print 30,000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x’s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.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t1_args.character = ’x’;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t1_args.count = 30000;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pthread_create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(&amp;t1_id, NULL, &amp;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char_print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, &amp;t1_args);</a:t>
            </a:r>
          </a:p>
          <a:p>
            <a:pPr lvl="0"/>
            <a:endParaRPr kumimoji="0" lang="en-US" sz="17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</a:endParaRP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//Create a new thread to print 20,000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o’s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.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t2_args.character = ’o’;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t2_args.count = 20000;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pthread_create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(&amp;t2_id, NULL, &amp;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char_print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, &amp;t2_args);</a:t>
            </a:r>
          </a:p>
          <a:p>
            <a:pPr lvl="0"/>
            <a:endParaRPr kumimoji="0" lang="en-US" sz="17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</a:endParaRP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//Make sure the first thread has finished.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pthread_join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(t1_id, NULL);</a:t>
            </a:r>
          </a:p>
          <a:p>
            <a:pPr lvl="0"/>
            <a:endParaRPr kumimoji="0" lang="en-US" sz="17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</a:endParaRP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//Make sure the second thread has finished.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pthread_join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(t2_id, NULL);</a:t>
            </a:r>
          </a:p>
          <a:p>
            <a:pPr lvl="0"/>
            <a:endParaRPr kumimoji="0" lang="en-US" sz="17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</a:endParaRP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//Now we can safely return.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return 0;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Threads</a:t>
            </a:r>
            <a:br>
              <a:rPr lang="en-US" dirty="0" smtClean="0"/>
            </a:br>
            <a:r>
              <a:rPr lang="en-US" sz="2800" dirty="0" smtClean="0"/>
              <a:t>Sharing Data among Threads</a:t>
            </a:r>
            <a:endParaRPr lang="en-US" sz="2800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50825" y="1304904"/>
            <a:ext cx="3746500" cy="4970591"/>
          </a:xfrm>
          <a:prstGeom prst="rect">
            <a:avLst/>
          </a:prstGeom>
          <a:solidFill>
            <a:srgbClr val="FFFF99"/>
          </a:solidFill>
          <a:ln w="254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char **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ptr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;  /* global */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int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main()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{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int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i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pthread_t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tid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 char *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msgs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[N] = {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     "Hello from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foo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",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     "Hello from bar"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 };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ptr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=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msgs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 for (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i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= 0;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i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&lt; 2;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i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++)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    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pthread_create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(&amp;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tid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,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         NULL,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         test,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         (void *)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i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pthread_exit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(NULL);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194944" y="1554842"/>
            <a:ext cx="4785284" cy="2354491"/>
          </a:xfrm>
          <a:prstGeom prst="rect">
            <a:avLst/>
          </a:prstGeom>
          <a:solidFill>
            <a:srgbClr val="FFFF99"/>
          </a:solidFill>
          <a:ln w="254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/* thread routine */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void *test(void *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vargp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{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int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myid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= (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int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)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vargp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 static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int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svar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= 0;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printf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("[%d]: %s (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svar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=%d)\n",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     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myid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,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ptr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[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myid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], ++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svar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4067944" y="4278511"/>
            <a:ext cx="4317207" cy="61555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Peer threads access main thread’s stack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indirectly through global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ptr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variable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 flipV="1">
            <a:off x="5766569" y="3606800"/>
            <a:ext cx="520700" cy="67310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67024" y="5301209"/>
            <a:ext cx="4415311" cy="7848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7338" indent="-246063" fontAlgn="base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itchFamily="2" charset="2"/>
              <a:buChar char="n"/>
            </a:pP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ptr</a:t>
            </a:r>
            <a:r>
              <a:rPr lang="en-US" sz="2000" b="1" dirty="0">
                <a:solidFill>
                  <a:srgbClr val="000066"/>
                </a:solidFill>
                <a:latin typeface="Helvetica" pitchFamily="34" charset="0"/>
              </a:rPr>
              <a:t>,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svar</a:t>
            </a:r>
            <a:r>
              <a:rPr lang="en-US" sz="2000" b="1" dirty="0">
                <a:solidFill>
                  <a:srgbClr val="000066"/>
                </a:solidFill>
                <a:latin typeface="Helvetica" pitchFamily="34" charset="0"/>
              </a:rPr>
              <a:t>, and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msgs</a:t>
            </a:r>
            <a:r>
              <a:rPr lang="en-US" sz="2000" b="1" dirty="0">
                <a:solidFill>
                  <a:srgbClr val="000066"/>
                </a:solidFill>
                <a:latin typeface="Helvetica" pitchFamily="34" charset="0"/>
              </a:rPr>
              <a:t> are shared.</a:t>
            </a:r>
          </a:p>
          <a:p>
            <a:pPr marL="287338" indent="-246063" fontAlgn="base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itchFamily="2" charset="2"/>
              <a:buChar char="n"/>
            </a:pP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00066"/>
                </a:solidFill>
                <a:latin typeface="Helvetica" pitchFamily="34" charset="0"/>
              </a:rPr>
              <a:t> and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myid</a:t>
            </a:r>
            <a:r>
              <a:rPr lang="en-US" sz="2000" b="1" dirty="0">
                <a:solidFill>
                  <a:srgbClr val="000066"/>
                </a:solidFill>
                <a:latin typeface="Helvetica" pitchFamily="34" charset="0"/>
              </a:rPr>
              <a:t> are </a:t>
            </a:r>
            <a:r>
              <a:rPr lang="en-US" sz="2000" b="1" dirty="0">
                <a:solidFill>
                  <a:srgbClr val="FF0000"/>
                </a:solidFill>
                <a:latin typeface="Helvetica" pitchFamily="34" charset="0"/>
              </a:rPr>
              <a:t>NOT</a:t>
            </a:r>
            <a:r>
              <a:rPr lang="en-US" sz="2000" b="1" dirty="0">
                <a:solidFill>
                  <a:srgbClr val="000066"/>
                </a:solidFill>
                <a:latin typeface="Helvetica" pitchFamily="34" charset="0"/>
              </a:rPr>
              <a:t> shared</a:t>
            </a:r>
            <a:r>
              <a:rPr lang="en-US" sz="2000" b="1" dirty="0" smtClean="0">
                <a:solidFill>
                  <a:srgbClr val="000066"/>
                </a:solidFill>
                <a:latin typeface="Helvetica" pitchFamily="34" charset="0"/>
              </a:rPr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Threads</a:t>
            </a:r>
            <a:br>
              <a:rPr lang="en-US" dirty="0" smtClean="0"/>
            </a:br>
            <a:r>
              <a:rPr lang="en-US" sz="2800" dirty="0" smtClean="0"/>
              <a:t>Thread Return Values 1/3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1560" y="1221134"/>
            <a:ext cx="7992888" cy="5232202"/>
          </a:xfrm>
          <a:prstGeom prst="rect">
            <a:avLst/>
          </a:prstGeom>
          <a:solidFill>
            <a:srgbClr val="FFFF99"/>
          </a:solidFill>
          <a:ln w="254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/* Program Name: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primes.c</a:t>
            </a:r>
            <a:endParaRPr kumimoji="0" lang="en-US" sz="17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</a:endParaRPr>
          </a:p>
          <a:p>
            <a:pPr lvl="0"/>
            <a:r>
              <a:rPr lang="en-US" sz="1700" kern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en-US" sz="1700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 Description: This program computes the nth prime number </a:t>
            </a:r>
          </a:p>
          <a:p>
            <a:pPr lvl="0"/>
            <a:r>
              <a:rPr lang="en-US" sz="1700" kern="0" dirty="0">
                <a:solidFill>
                  <a:sysClr val="windowText" lastClr="000000"/>
                </a:solidFill>
                <a:latin typeface="Courier New" pitchFamily="49" charset="0"/>
              </a:rPr>
              <a:t>	</a:t>
            </a:r>
            <a:r>
              <a:rPr lang="en-US" sz="1700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	  in a separate thread. That thread returns </a:t>
            </a:r>
          </a:p>
          <a:p>
            <a:pPr lvl="0"/>
            <a:r>
              <a:rPr lang="en-US" sz="1700" kern="0" dirty="0">
                <a:solidFill>
                  <a:sysClr val="windowText" lastClr="000000"/>
                </a:solidFill>
                <a:latin typeface="Courier New" pitchFamily="49" charset="0"/>
              </a:rPr>
              <a:t>	</a:t>
            </a:r>
            <a:r>
              <a:rPr lang="en-US" sz="1700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	  the desired prime number as its thread </a:t>
            </a:r>
          </a:p>
          <a:p>
            <a:pPr lvl="0"/>
            <a:r>
              <a:rPr lang="en-US" sz="1700" kern="0" dirty="0">
                <a:solidFill>
                  <a:sysClr val="windowText" lastClr="000000"/>
                </a:solidFill>
                <a:latin typeface="Courier New" pitchFamily="49" charset="0"/>
              </a:rPr>
              <a:t>	</a:t>
            </a:r>
            <a:r>
              <a:rPr lang="en-US" sz="1700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	  return value. The main thread, meanwhile, </a:t>
            </a:r>
          </a:p>
          <a:p>
            <a:pPr lvl="0"/>
            <a:r>
              <a:rPr lang="en-US" sz="1700" kern="0" dirty="0">
                <a:solidFill>
                  <a:sysClr val="windowText" lastClr="000000"/>
                </a:solidFill>
                <a:latin typeface="Courier New" pitchFamily="49" charset="0"/>
              </a:rPr>
              <a:t>	</a:t>
            </a:r>
            <a:r>
              <a:rPr lang="en-US" sz="1700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	  is free to execute other code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*/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#include &lt;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pthread.h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&gt;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#include &lt;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stdio.h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&gt;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/* Compute successive prime numbers (very inefficiently).</a:t>
            </a:r>
          </a:p>
          <a:p>
            <a:pPr lvl="0"/>
            <a:r>
              <a:rPr lang="en-US" sz="1700" kern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en-US" sz="1700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Return the Nth prime number, where N is the value</a:t>
            </a:r>
          </a:p>
          <a:p>
            <a:pPr lvl="0"/>
            <a:r>
              <a:rPr lang="en-US" sz="1700" kern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en-US" sz="1700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 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pointed to by *ARG. */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void*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compute_prime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(void*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arg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)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{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int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candidate = 2;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int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n = *((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int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*)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arg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);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while (1) {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  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int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factor;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  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int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is_prime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= 1;</a:t>
            </a:r>
          </a:p>
          <a:p>
            <a:pPr lvl="0"/>
            <a:r>
              <a:rPr lang="en-US" sz="1700" kern="0" dirty="0">
                <a:solidFill>
                  <a:sysClr val="windowText" lastClr="000000"/>
                </a:solidFill>
                <a:latin typeface="Courier New" pitchFamily="49" charset="0"/>
              </a:rPr>
              <a:t>:</a:t>
            </a:r>
            <a:endParaRPr kumimoji="0" lang="en-US" sz="17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Threads</a:t>
            </a:r>
            <a:br>
              <a:rPr lang="en-US" dirty="0" smtClean="0"/>
            </a:br>
            <a:r>
              <a:rPr lang="en-US" sz="2800" dirty="0" smtClean="0"/>
              <a:t>Thread Return Values 2/3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1560" y="1196752"/>
            <a:ext cx="7992888" cy="5232202"/>
          </a:xfrm>
          <a:prstGeom prst="rect">
            <a:avLst/>
          </a:prstGeom>
          <a:solidFill>
            <a:srgbClr val="FFFF99"/>
          </a:solidFill>
          <a:ln w="254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: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   /* Test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primality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by successive division. */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   for (factor = 2; factor &lt; candidate; ++factor)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      if (candidate % factor == 0) {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        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is_prime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= 0;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         break;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      }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      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   /* Is this the prime number we’re looking for? */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   if (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is_prime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) {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      if (--n == 0)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         /* Return the desired prime number as the </a:t>
            </a:r>
          </a:p>
          <a:p>
            <a:pPr lvl="0"/>
            <a:r>
              <a:rPr lang="en-US" sz="1700" kern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en-US" sz="1700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             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thread return value. */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         return (void*) candidate;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      }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      ++candidate;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   }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return NULL;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</a:p>
          <a:p>
            <a:pPr lvl="0"/>
            <a:r>
              <a:rPr lang="en-US" sz="1700" kern="0" dirty="0">
                <a:solidFill>
                  <a:sysClr val="windowText" lastClr="000000"/>
                </a:solidFill>
                <a:latin typeface="Courier New" pitchFamily="49" charset="0"/>
              </a:rPr>
              <a:t>:</a:t>
            </a:r>
            <a:endParaRPr kumimoji="0" lang="en-US" sz="17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Threads </a:t>
            </a:r>
            <a:r>
              <a:rPr lang="en-US" dirty="0" smtClean="0"/>
              <a:t>Overview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Creating Threads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Terminating Threads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Threads Programming Model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Synchronization &amp; Critical Sections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Threads Programming Challenges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Synchronization Concepts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Locks</a:t>
            </a:r>
          </a:p>
          <a:p>
            <a:pPr lvl="1">
              <a:spcBef>
                <a:spcPts val="300"/>
              </a:spcBef>
            </a:pPr>
            <a:r>
              <a:rPr lang="en-US" dirty="0" err="1" smtClean="0"/>
              <a:t>Mutex</a:t>
            </a:r>
            <a:r>
              <a:rPr lang="en-US" dirty="0" smtClean="0"/>
              <a:t> 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Condition Variables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Semaphores</a:t>
            </a:r>
          </a:p>
          <a:p>
            <a:pPr>
              <a:spcBef>
                <a:spcPts val="3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Threads</a:t>
            </a:r>
            <a:br>
              <a:rPr lang="en-US" dirty="0" smtClean="0"/>
            </a:br>
            <a:r>
              <a:rPr lang="en-US" sz="2800" dirty="0" smtClean="0"/>
              <a:t>Thread Return Values 3/3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67544" y="1196752"/>
            <a:ext cx="8352928" cy="4708981"/>
          </a:xfrm>
          <a:prstGeom prst="rect">
            <a:avLst/>
          </a:prstGeom>
          <a:solidFill>
            <a:srgbClr val="FFFF99"/>
          </a:solidFill>
          <a:ln w="254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: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int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main ()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{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pthread_t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thread;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int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the_prime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= 5000;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int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prime;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/* Start the computing thread, up to the 5,000th prime</a:t>
            </a:r>
          </a:p>
          <a:p>
            <a:pPr lvl="0"/>
            <a:r>
              <a:rPr lang="en-US" sz="1700" kern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en-US" sz="1700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   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number. */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pthread_create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(&amp;thread, NULL, &amp;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compute_prime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, &amp;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the_prime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);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/* Do some other work here... */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/* Wait for the prime number thread to complete, and get</a:t>
            </a:r>
          </a:p>
          <a:p>
            <a:pPr lvl="0"/>
            <a:r>
              <a:rPr lang="en-US" sz="1700" kern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en-US" sz="1700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   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the result. */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pthread_join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(thread, (void*) &amp;prime);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/* Print the largest prime it computed. */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printf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(“The %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dth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prime number is %d.\n”,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the_prime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, prime);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return 0;</a:t>
            </a:r>
          </a:p>
          <a:p>
            <a:pPr lvl="0"/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Threads</a:t>
            </a:r>
            <a:br>
              <a:rPr lang="en-US" dirty="0" smtClean="0"/>
            </a:br>
            <a:r>
              <a:rPr lang="en-US" sz="2800" dirty="0" smtClean="0"/>
              <a:t>Thread IDs &amp; Attributes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 smtClean="0"/>
              <a:t>The </a:t>
            </a:r>
            <a:r>
              <a:rPr lang="en-US" sz="2500" i="1" dirty="0" err="1" smtClean="0"/>
              <a:t>pthread_self</a:t>
            </a:r>
            <a:r>
              <a:rPr lang="en-US" sz="2500" dirty="0" smtClean="0"/>
              <a:t> function returns the thread ID of the thread in which it is called.</a:t>
            </a:r>
          </a:p>
          <a:p>
            <a:r>
              <a:rPr lang="en-US" sz="2500" dirty="0" smtClean="0"/>
              <a:t>Example: to prevent the error when a thread to call </a:t>
            </a:r>
            <a:r>
              <a:rPr lang="en-US" sz="2500" i="1" dirty="0" err="1" smtClean="0"/>
              <a:t>pthread_join</a:t>
            </a:r>
            <a:r>
              <a:rPr lang="en-US" sz="2500" dirty="0" smtClean="0"/>
              <a:t> to join itself</a:t>
            </a:r>
          </a:p>
          <a:p>
            <a:pPr lvl="1">
              <a:buNone/>
            </a:pPr>
            <a:r>
              <a:rPr lang="en-US" sz="2300" dirty="0" smtClean="0"/>
              <a:t>if (!</a:t>
            </a:r>
            <a:r>
              <a:rPr lang="en-US" sz="2300" dirty="0" err="1" smtClean="0"/>
              <a:t>pthread_equal</a:t>
            </a:r>
            <a:r>
              <a:rPr lang="en-US" sz="2300" dirty="0" smtClean="0"/>
              <a:t> (</a:t>
            </a:r>
            <a:r>
              <a:rPr lang="en-US" sz="2300" dirty="0" err="1" smtClean="0"/>
              <a:t>pthread_self</a:t>
            </a:r>
            <a:r>
              <a:rPr lang="en-US" sz="2300" dirty="0" smtClean="0"/>
              <a:t> (), </a:t>
            </a:r>
            <a:r>
              <a:rPr lang="en-US" sz="2300" dirty="0" err="1" smtClean="0"/>
              <a:t>other_thread</a:t>
            </a:r>
            <a:r>
              <a:rPr lang="en-US" sz="2300" dirty="0" smtClean="0"/>
              <a:t>))</a:t>
            </a:r>
          </a:p>
          <a:p>
            <a:pPr lvl="1">
              <a:buNone/>
            </a:pPr>
            <a:r>
              <a:rPr lang="en-US" sz="2300" dirty="0" smtClean="0"/>
              <a:t>	</a:t>
            </a:r>
            <a:r>
              <a:rPr lang="en-US" sz="2300" dirty="0" err="1" smtClean="0"/>
              <a:t>pthread_join</a:t>
            </a:r>
            <a:r>
              <a:rPr lang="en-US" sz="2300" dirty="0" smtClean="0"/>
              <a:t> (</a:t>
            </a:r>
            <a:r>
              <a:rPr lang="en-US" sz="2300" dirty="0" err="1" smtClean="0"/>
              <a:t>other_thread</a:t>
            </a:r>
            <a:r>
              <a:rPr lang="en-US" sz="2300" dirty="0" smtClean="0"/>
              <a:t>, NULL);</a:t>
            </a:r>
          </a:p>
          <a:p>
            <a:endParaRPr lang="en-US" sz="2500" dirty="0" smtClean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500" dirty="0" smtClean="0"/>
              <a:t>Attributes define the state of the new thread</a:t>
            </a:r>
          </a:p>
          <a:p>
            <a:pPr>
              <a:lnSpc>
                <a:spcPct val="90000"/>
              </a:lnSpc>
            </a:pPr>
            <a:r>
              <a:rPr lang="en-US" sz="2500" dirty="0" smtClean="0"/>
              <a:t>Attributes: system scope, joinable, stack size, inheritance… you can use default behaviors with </a:t>
            </a:r>
            <a:r>
              <a:rPr lang="en-US" sz="2500" dirty="0" smtClean="0">
                <a:latin typeface="Courier New" pitchFamily="49" charset="0"/>
              </a:rPr>
              <a:t>NULL </a:t>
            </a:r>
            <a:r>
              <a:rPr lang="en-US" sz="2500" dirty="0" smtClean="0"/>
              <a:t>in</a:t>
            </a:r>
            <a:endParaRPr lang="en-US" sz="2500" dirty="0" smtClean="0">
              <a:solidFill>
                <a:prstClr val="black"/>
              </a:solidFill>
            </a:endParaRPr>
          </a:p>
          <a:p>
            <a:pPr algn="just"/>
            <a:r>
              <a:rPr lang="en-US" sz="2500" dirty="0" smtClean="0">
                <a:solidFill>
                  <a:prstClr val="black"/>
                </a:solidFill>
              </a:rPr>
              <a:t>Example: use attribute to define a thread as detached (cleaned up automatically when it terminates) instead of default state -joinable</a:t>
            </a:r>
            <a:endParaRPr lang="en-US" sz="2500" dirty="0" smtClean="0"/>
          </a:p>
          <a:p>
            <a:pPr lvl="1"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Threads</a:t>
            </a:r>
            <a:br>
              <a:rPr lang="en-US" dirty="0" smtClean="0"/>
            </a:br>
            <a:r>
              <a:rPr lang="en-US" sz="2800" dirty="0" smtClean="0"/>
              <a:t> Thread IDs &amp; Attributes 2/2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67544" y="1190357"/>
            <a:ext cx="8352928" cy="5262979"/>
          </a:xfrm>
          <a:prstGeom prst="rect">
            <a:avLst/>
          </a:prstGeom>
          <a:solidFill>
            <a:srgbClr val="FFFF99"/>
          </a:solidFill>
          <a:ln w="254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lvl="0"/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//File</a:t>
            </a:r>
            <a:r>
              <a:rPr kumimoji="0" lang="en-US" sz="19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name: </a:t>
            </a:r>
            <a:r>
              <a:rPr kumimoji="0" lang="en-US" sz="1900" b="0" i="0" u="none" strike="noStrike" kern="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detached.c</a:t>
            </a:r>
            <a:endParaRPr kumimoji="0" lang="en-US" sz="19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</a:endParaRPr>
          </a:p>
          <a:p>
            <a:pPr lvl="0"/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#include &lt;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pthread.h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&gt;</a:t>
            </a:r>
          </a:p>
          <a:p>
            <a:pPr lvl="0"/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void* test (void* 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thread_arg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){</a:t>
            </a:r>
          </a:p>
          <a:p>
            <a:pPr lvl="0"/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/* Do work here... */</a:t>
            </a:r>
          </a:p>
          <a:p>
            <a:pPr lvl="0"/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} </a:t>
            </a:r>
          </a:p>
          <a:p>
            <a:pPr lvl="0"/>
            <a:endParaRPr lang="en-US" sz="1900" kern="0" dirty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 lvl="0"/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int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main (){</a:t>
            </a:r>
          </a:p>
          <a:p>
            <a:pPr lvl="0"/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pthread_attr_t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attr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;</a:t>
            </a:r>
          </a:p>
          <a:p>
            <a:pPr lvl="0"/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pthread_t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thread;</a:t>
            </a:r>
          </a:p>
          <a:p>
            <a:pPr lvl="0"/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pthread_attr_init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(&amp;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attr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);</a:t>
            </a:r>
          </a:p>
          <a:p>
            <a:pPr lvl="0"/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pthread_attr_setdetachstate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(&amp;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attr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, </a:t>
            </a:r>
          </a:p>
          <a:p>
            <a:pPr lvl="0"/>
            <a:r>
              <a:rPr lang="en-US" sz="1900" kern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en-US" sz="1900" kern="0" dirty="0" smtClean="0">
                <a:solidFill>
                  <a:sysClr val="windowText" lastClr="000000"/>
                </a:solidFill>
                <a:latin typeface="Courier New" pitchFamily="49" charset="0"/>
              </a:rPr>
              <a:t>                              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PTHREAD_CREATE_DETACHED);</a:t>
            </a:r>
          </a:p>
          <a:p>
            <a:pPr lvl="0"/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pthread_create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(&amp;thread, &amp;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attr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, &amp;test, NULL);</a:t>
            </a:r>
          </a:p>
          <a:p>
            <a:pPr lvl="0"/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pthread_attr_destroy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(&amp;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attr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);</a:t>
            </a:r>
          </a:p>
          <a:p>
            <a:pPr lvl="0"/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/* Do work here... */</a:t>
            </a:r>
          </a:p>
          <a:p>
            <a:pPr lvl="0"/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/* No need to join the second thread. */</a:t>
            </a:r>
          </a:p>
          <a:p>
            <a:pPr lvl="0"/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   return 0;</a:t>
            </a:r>
          </a:p>
          <a:p>
            <a:pPr lvl="0"/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Terminating Threads 1/3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2225">
              <a:buNone/>
            </a:pPr>
            <a:r>
              <a:rPr lang="en-US" dirty="0" smtClean="0"/>
              <a:t>There are several ways in which a </a:t>
            </a:r>
            <a:r>
              <a:rPr lang="en-US" dirty="0" err="1" smtClean="0"/>
              <a:t>Pthread</a:t>
            </a:r>
            <a:r>
              <a:rPr lang="en-US" dirty="0" smtClean="0"/>
              <a:t> may be terminated: </a:t>
            </a:r>
          </a:p>
          <a:p>
            <a:r>
              <a:rPr lang="en-US" dirty="0" smtClean="0"/>
              <a:t>The thread returns from its starting routine (the main routine for the initial thread). </a:t>
            </a:r>
          </a:p>
          <a:p>
            <a:r>
              <a:rPr lang="en-US" dirty="0" smtClean="0"/>
              <a:t>The thread makes a call to the </a:t>
            </a:r>
            <a:r>
              <a:rPr lang="en-US" i="1" dirty="0" err="1" smtClean="0"/>
              <a:t>pthread_exit</a:t>
            </a:r>
            <a:r>
              <a:rPr lang="en-US" dirty="0" smtClean="0"/>
              <a:t> subroutine. </a:t>
            </a:r>
          </a:p>
          <a:p>
            <a:r>
              <a:rPr lang="en-US" dirty="0" smtClean="0"/>
              <a:t>The thread is canceled by another thread via the </a:t>
            </a:r>
            <a:r>
              <a:rPr lang="en-US" i="1" dirty="0" err="1" smtClean="0"/>
              <a:t>pthread_cancel</a:t>
            </a:r>
            <a:r>
              <a:rPr lang="en-US" dirty="0" smtClean="0"/>
              <a:t> routine , the entire process is terminated.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Terminating Threads 2/3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en-US" sz="2600" dirty="0" smtClean="0"/>
              <a:t>Typically, the </a:t>
            </a:r>
            <a:r>
              <a:rPr lang="en-US" sz="2600" dirty="0" err="1" smtClean="0"/>
              <a:t>pthread_exit</a:t>
            </a:r>
            <a:r>
              <a:rPr lang="en-US" sz="2600" dirty="0" smtClean="0"/>
              <a:t>() routine is called after a thread has completed its work and is no longer required to exist. </a:t>
            </a:r>
          </a:p>
          <a:p>
            <a:r>
              <a:rPr lang="en-US" sz="2600" dirty="0" smtClean="0"/>
              <a:t> If main() finishes before the threads it has created, and exits with </a:t>
            </a:r>
            <a:r>
              <a:rPr lang="en-US" sz="2600" dirty="0" err="1" smtClean="0"/>
              <a:t>pthread_exit</a:t>
            </a:r>
            <a:r>
              <a:rPr lang="en-US" sz="2600" dirty="0" smtClean="0"/>
              <a:t>(), the other threads will continue to execute. Otherwise, they will be automatically terminated when main() finishes. </a:t>
            </a:r>
          </a:p>
          <a:p>
            <a:r>
              <a:rPr lang="en-US" sz="2600" dirty="0" smtClean="0"/>
              <a:t>The programmer may optionally specify a termination status, which is stored as a void pointer for any thread that may join the calling thread. </a:t>
            </a:r>
          </a:p>
          <a:p>
            <a:r>
              <a:rPr lang="en-US" sz="2600" dirty="0" smtClean="0"/>
              <a:t>Cleanup: the </a:t>
            </a:r>
            <a:r>
              <a:rPr lang="en-US" sz="2600" dirty="0" err="1" smtClean="0"/>
              <a:t>pthread_exit</a:t>
            </a:r>
            <a:r>
              <a:rPr lang="en-US" sz="2600" dirty="0" smtClean="0"/>
              <a:t>() routine does not close files; any files opened inside the thread will remain open after the thread is terminated. </a:t>
            </a:r>
          </a:p>
          <a:p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Terminating Threads 3/3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20439" y="1124744"/>
            <a:ext cx="8328025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pthread.h</a:t>
            </a:r>
            <a:r>
              <a:rPr lang="en-US" sz="1400" b="1" dirty="0">
                <a:latin typeface="Courier New" pitchFamily="49" charset="0"/>
              </a:rPr>
              <a:t>&gt;</a:t>
            </a:r>
          </a:p>
          <a:p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stdio.h</a:t>
            </a:r>
            <a:r>
              <a:rPr lang="en-US" sz="1400" b="1" dirty="0">
                <a:latin typeface="Courier New" pitchFamily="49" charset="0"/>
              </a:rPr>
              <a:t>&gt;</a:t>
            </a:r>
          </a:p>
          <a:p>
            <a:r>
              <a:rPr lang="en-US" sz="1400" b="1" dirty="0">
                <a:latin typeface="Courier New" pitchFamily="49" charset="0"/>
              </a:rPr>
              <a:t>#define NUM_THREADS     5</a:t>
            </a:r>
          </a:p>
          <a:p>
            <a:endParaRPr lang="en-US" sz="1400" b="1" dirty="0">
              <a:latin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</a:rPr>
              <a:t>void *</a:t>
            </a:r>
            <a:r>
              <a:rPr lang="en-US" sz="1400" b="1" dirty="0" err="1">
                <a:latin typeface="Courier New" pitchFamily="49" charset="0"/>
              </a:rPr>
              <a:t>PrintHello</a:t>
            </a:r>
            <a:r>
              <a:rPr lang="en-US" sz="1400" b="1" dirty="0">
                <a:latin typeface="Courier New" pitchFamily="49" charset="0"/>
              </a:rPr>
              <a:t>(void *</a:t>
            </a:r>
            <a:r>
              <a:rPr lang="en-US" sz="1400" b="1" dirty="0" err="1">
                <a:latin typeface="Courier New" pitchFamily="49" charset="0"/>
              </a:rPr>
              <a:t>threadid</a:t>
            </a:r>
            <a:r>
              <a:rPr lang="en-US" sz="1400" b="1" dirty="0" smtClean="0">
                <a:latin typeface="Courier New" pitchFamily="49" charset="0"/>
              </a:rPr>
              <a:t>){</a:t>
            </a:r>
            <a:endParaRPr lang="en-US" sz="1400" b="1" dirty="0">
              <a:latin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</a:rPr>
              <a:t>  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tid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r>
              <a:rPr lang="en-US" sz="1400" b="1" dirty="0">
                <a:latin typeface="Courier New" pitchFamily="49" charset="0"/>
              </a:rPr>
              <a:t>   </a:t>
            </a:r>
            <a:r>
              <a:rPr lang="en-US" sz="1400" b="1" dirty="0" err="1">
                <a:latin typeface="Courier New" pitchFamily="49" charset="0"/>
              </a:rPr>
              <a:t>tid</a:t>
            </a:r>
            <a:r>
              <a:rPr lang="en-US" sz="1400" b="1" dirty="0">
                <a:latin typeface="Courier New" pitchFamily="49" charset="0"/>
              </a:rPr>
              <a:t> = 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)</a:t>
            </a:r>
            <a:r>
              <a:rPr lang="en-US" sz="1400" b="1" dirty="0" err="1">
                <a:latin typeface="Courier New" pitchFamily="49" charset="0"/>
              </a:rPr>
              <a:t>threadid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r>
              <a:rPr lang="en-US" sz="1400" b="1" dirty="0">
                <a:latin typeface="Courier New" pitchFamily="49" charset="0"/>
              </a:rPr>
              <a:t>   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("Hello World! It's me, thread #%d!\n", </a:t>
            </a:r>
            <a:r>
              <a:rPr lang="en-US" sz="1400" b="1" dirty="0" err="1">
                <a:latin typeface="Courier New" pitchFamily="49" charset="0"/>
              </a:rPr>
              <a:t>tid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r>
              <a:rPr lang="en-US" sz="1400" b="1" dirty="0">
                <a:latin typeface="Courier New" pitchFamily="49" charset="0"/>
              </a:rPr>
              <a:t>   </a:t>
            </a:r>
            <a:r>
              <a:rPr lang="en-US" sz="1400" b="1" dirty="0" err="1">
                <a:latin typeface="Courier New" pitchFamily="49" charset="0"/>
              </a:rPr>
              <a:t>pthread_exit</a:t>
            </a:r>
            <a:r>
              <a:rPr lang="en-US" sz="1400" b="1" dirty="0">
                <a:latin typeface="Courier New" pitchFamily="49" charset="0"/>
              </a:rPr>
              <a:t>(NULL);</a:t>
            </a:r>
          </a:p>
          <a:p>
            <a:r>
              <a:rPr lang="en-US" sz="1400" b="1" dirty="0">
                <a:latin typeface="Courier New" pitchFamily="49" charset="0"/>
              </a:rPr>
              <a:t>}</a:t>
            </a:r>
          </a:p>
          <a:p>
            <a:endParaRPr lang="en-US" sz="1400" b="1" dirty="0">
              <a:latin typeface="Courier New" pitchFamily="49" charset="0"/>
            </a:endParaRPr>
          </a:p>
          <a:p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 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 *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 smtClean="0">
                <a:latin typeface="Courier New" pitchFamily="49" charset="0"/>
              </a:rPr>
              <a:t>[]){</a:t>
            </a:r>
            <a:endParaRPr lang="en-US" sz="1400" b="1" dirty="0">
              <a:latin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</a:rPr>
              <a:t>   </a:t>
            </a:r>
            <a:r>
              <a:rPr lang="en-US" sz="1400" b="1" dirty="0" err="1">
                <a:latin typeface="Courier New" pitchFamily="49" charset="0"/>
              </a:rPr>
              <a:t>pthread_t</a:t>
            </a:r>
            <a:r>
              <a:rPr lang="en-US" sz="1400" b="1" dirty="0">
                <a:latin typeface="Courier New" pitchFamily="49" charset="0"/>
              </a:rPr>
              <a:t> threads[NUM_THREADS];</a:t>
            </a:r>
          </a:p>
          <a:p>
            <a:r>
              <a:rPr lang="en-US" sz="1400" b="1" dirty="0">
                <a:latin typeface="Courier New" pitchFamily="49" charset="0"/>
              </a:rPr>
              <a:t>  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rc</a:t>
            </a:r>
            <a:r>
              <a:rPr lang="en-US" sz="1400" b="1" dirty="0">
                <a:latin typeface="Courier New" pitchFamily="49" charset="0"/>
              </a:rPr>
              <a:t>, t;</a:t>
            </a:r>
          </a:p>
          <a:p>
            <a:r>
              <a:rPr lang="en-US" sz="1400" b="1" dirty="0">
                <a:latin typeface="Courier New" pitchFamily="49" charset="0"/>
              </a:rPr>
              <a:t>   for(t=0; t&lt;NUM_THREADS; t++){</a:t>
            </a:r>
          </a:p>
          <a:p>
            <a:r>
              <a:rPr lang="en-US" sz="1400" b="1" dirty="0">
                <a:latin typeface="Courier New" pitchFamily="49" charset="0"/>
              </a:rPr>
              <a:t>      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("In main: creating thread %d\n", t);</a:t>
            </a:r>
          </a:p>
          <a:p>
            <a:r>
              <a:rPr lang="en-US" sz="1400" b="1" dirty="0">
                <a:latin typeface="Courier New" pitchFamily="49" charset="0"/>
              </a:rPr>
              <a:t>      </a:t>
            </a:r>
            <a:r>
              <a:rPr lang="en-US" sz="1400" b="1" dirty="0" err="1">
                <a:latin typeface="Courier New" pitchFamily="49" charset="0"/>
              </a:rPr>
              <a:t>rc</a:t>
            </a:r>
            <a:r>
              <a:rPr lang="en-US" sz="1400" b="1" dirty="0">
                <a:latin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</a:rPr>
              <a:t>pthread_create</a:t>
            </a:r>
            <a:r>
              <a:rPr lang="en-US" sz="1400" b="1" dirty="0">
                <a:latin typeface="Courier New" pitchFamily="49" charset="0"/>
              </a:rPr>
              <a:t>(&amp;threads[t], NULL, </a:t>
            </a:r>
            <a:r>
              <a:rPr lang="en-US" sz="1400" b="1" dirty="0" err="1">
                <a:latin typeface="Courier New" pitchFamily="49" charset="0"/>
              </a:rPr>
              <a:t>PrintHello</a:t>
            </a:r>
            <a:r>
              <a:rPr lang="en-US" sz="1400" b="1" dirty="0">
                <a:latin typeface="Courier New" pitchFamily="49" charset="0"/>
              </a:rPr>
              <a:t>, (void *)t);</a:t>
            </a:r>
          </a:p>
          <a:p>
            <a:r>
              <a:rPr lang="en-US" sz="1400" b="1" dirty="0">
                <a:latin typeface="Courier New" pitchFamily="49" charset="0"/>
              </a:rPr>
              <a:t>      if (</a:t>
            </a:r>
            <a:r>
              <a:rPr lang="en-US" sz="1400" b="1" dirty="0" err="1">
                <a:latin typeface="Courier New" pitchFamily="49" charset="0"/>
              </a:rPr>
              <a:t>rc</a:t>
            </a:r>
            <a:r>
              <a:rPr lang="en-US" sz="1400" b="1" dirty="0">
                <a:latin typeface="Courier New" pitchFamily="49" charset="0"/>
              </a:rPr>
              <a:t>){</a:t>
            </a:r>
          </a:p>
          <a:p>
            <a:r>
              <a:rPr lang="en-US" sz="1400" b="1" dirty="0">
                <a:latin typeface="Courier New" pitchFamily="49" charset="0"/>
              </a:rPr>
              <a:t>         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("ERROR; return code from </a:t>
            </a:r>
            <a:r>
              <a:rPr lang="en-US" sz="1400" b="1" dirty="0" err="1">
                <a:latin typeface="Courier New" pitchFamily="49" charset="0"/>
              </a:rPr>
              <a:t>pthread_create</a:t>
            </a:r>
            <a:r>
              <a:rPr lang="en-US" sz="1400" b="1" dirty="0">
                <a:latin typeface="Courier New" pitchFamily="49" charset="0"/>
              </a:rPr>
              <a:t>() is %d\n", </a:t>
            </a:r>
            <a:r>
              <a:rPr lang="en-US" sz="1400" b="1" dirty="0" err="1">
                <a:latin typeface="Courier New" pitchFamily="49" charset="0"/>
              </a:rPr>
              <a:t>rc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r>
              <a:rPr lang="en-US" sz="1400" b="1" dirty="0">
                <a:latin typeface="Courier New" pitchFamily="49" charset="0"/>
              </a:rPr>
              <a:t>         exit(-1);</a:t>
            </a:r>
          </a:p>
          <a:p>
            <a:r>
              <a:rPr lang="en-US" sz="1400" b="1" dirty="0">
                <a:latin typeface="Courier New" pitchFamily="49" charset="0"/>
              </a:rPr>
              <a:t>      }</a:t>
            </a:r>
          </a:p>
          <a:p>
            <a:r>
              <a:rPr lang="en-US" sz="1400" b="1" dirty="0">
                <a:latin typeface="Courier New" pitchFamily="49" charset="0"/>
              </a:rPr>
              <a:t>   }</a:t>
            </a:r>
          </a:p>
          <a:p>
            <a:r>
              <a:rPr lang="en-US" sz="1400" b="1" dirty="0">
                <a:latin typeface="Courier New" pitchFamily="49" charset="0"/>
              </a:rPr>
              <a:t>   </a:t>
            </a:r>
            <a:r>
              <a:rPr lang="en-US" sz="1400" b="1" dirty="0" err="1">
                <a:latin typeface="Courier New" pitchFamily="49" charset="0"/>
              </a:rPr>
              <a:t>pthread_exit</a:t>
            </a:r>
            <a:r>
              <a:rPr lang="en-US" sz="1400" b="1" dirty="0">
                <a:latin typeface="Courier New" pitchFamily="49" charset="0"/>
              </a:rPr>
              <a:t>(NULL);</a:t>
            </a:r>
          </a:p>
          <a:p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pipeline</a:t>
            </a:r>
            <a:r>
              <a:rPr lang="en-US" sz="3600" dirty="0" smtClean="0"/>
              <a:t> model – threads are run one after the other</a:t>
            </a:r>
          </a:p>
          <a:p>
            <a:r>
              <a:rPr lang="en-US" sz="3600" b="1" dirty="0" smtClean="0"/>
              <a:t>master-slave</a:t>
            </a:r>
            <a:r>
              <a:rPr lang="en-US" sz="3600" dirty="0" smtClean="0"/>
              <a:t> model – master (main) thread doesn't do any work, it just waits for the slave threads to finish working</a:t>
            </a:r>
          </a:p>
          <a:p>
            <a:r>
              <a:rPr lang="en-US" sz="3600" b="1" dirty="0" smtClean="0"/>
              <a:t>equal-worker</a:t>
            </a:r>
            <a:r>
              <a:rPr lang="en-US" sz="3600" dirty="0" smtClean="0"/>
              <a:t> model – all threads work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&amp; Critical Sections</a:t>
            </a:r>
            <a:br>
              <a:rPr lang="en-US" dirty="0" smtClean="0"/>
            </a:br>
            <a:r>
              <a:rPr lang="en-US" sz="2800" dirty="0" smtClean="0"/>
              <a:t>Threads Programming Challenges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way to know when the system will schedule one thread to run and when it will run another.</a:t>
            </a:r>
          </a:p>
          <a:p>
            <a:r>
              <a:rPr lang="en-US" dirty="0" smtClean="0"/>
              <a:t>Difficult debugging: cannot always easily repro-duce the behavior that caused the problem.</a:t>
            </a:r>
          </a:p>
          <a:p>
            <a:r>
              <a:rPr lang="en-US" dirty="0" smtClean="0"/>
              <a:t>Threads are accessing the same data: one may be updating a data structure when another accesses the same data structure.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&amp; Critical Sections</a:t>
            </a:r>
            <a:br>
              <a:rPr lang="en-US" dirty="0" smtClean="0"/>
            </a:br>
            <a:r>
              <a:rPr lang="en-US" sz="2800" dirty="0" smtClean="0"/>
              <a:t>Synchronization Concepts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Race Condition: two concurrent threads access a shared resource without any synchronization</a:t>
            </a:r>
          </a:p>
          <a:p>
            <a:r>
              <a:rPr lang="en-US" dirty="0" smtClean="0">
                <a:latin typeface="Georgia" pitchFamily="18" charset="0"/>
              </a:rPr>
              <a:t>Synchronization: using </a:t>
            </a:r>
            <a:r>
              <a:rPr lang="en-US" i="1" dirty="0" smtClean="0">
                <a:latin typeface="Georgia" pitchFamily="18" charset="0"/>
              </a:rPr>
              <a:t>atomic</a:t>
            </a:r>
            <a:r>
              <a:rPr lang="en-US" dirty="0" smtClean="0">
                <a:latin typeface="Georgia" pitchFamily="18" charset="0"/>
              </a:rPr>
              <a:t> operations to ensure co-operation between the threads</a:t>
            </a:r>
          </a:p>
          <a:p>
            <a:r>
              <a:rPr lang="en-US" dirty="0" smtClean="0">
                <a:latin typeface="Georgia" pitchFamily="18" charset="0"/>
              </a:rPr>
              <a:t>Critical Section: piece of code that only one thread can execute at once</a:t>
            </a:r>
          </a:p>
          <a:p>
            <a:r>
              <a:rPr lang="en-US" dirty="0" smtClean="0">
                <a:latin typeface="Georgia" pitchFamily="18" charset="0"/>
              </a:rPr>
              <a:t>Mutual Exclusion: Ensuring that only one thread does that particular thing at a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&amp; Critical Sections</a:t>
            </a:r>
            <a:br>
              <a:rPr lang="en-US" dirty="0" smtClean="0"/>
            </a:br>
            <a:r>
              <a:rPr lang="en-US" sz="2800" dirty="0" smtClean="0"/>
              <a:t> Locks - Overview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Solution to the critical section problem requires a concept of lock</a:t>
            </a:r>
          </a:p>
          <a:p>
            <a:pPr>
              <a:spcBef>
                <a:spcPts val="600"/>
              </a:spcBef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Locks using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test&amp;set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spcBef>
                <a:spcPts val="600"/>
              </a:spcBef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Atomically read a value, write 1 to memory and return the original value</a:t>
            </a:r>
          </a:p>
          <a:p>
            <a:pPr lvl="1">
              <a:spcBef>
                <a:spcPts val="600"/>
              </a:spcBef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The goal is to prevent interrupts when the shared variable is accessed</a:t>
            </a:r>
          </a:p>
          <a:p>
            <a:pPr lvl="1">
              <a:spcBef>
                <a:spcPts val="600"/>
              </a:spcBef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If executed in two different CPUs, they will be executed in some sequential order</a:t>
            </a:r>
          </a:p>
          <a:p>
            <a:pPr lvl="1">
              <a:spcBef>
                <a:spcPts val="600"/>
              </a:spcBef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Overview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What is a thread?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/>
          <a:lstStyle/>
          <a:p>
            <a:r>
              <a:rPr lang="en-US" sz="2400" dirty="0" smtClean="0"/>
              <a:t>Mechanisms to allow a program to do more than one thing at a time (like Processes).</a:t>
            </a:r>
          </a:p>
          <a:p>
            <a:pPr lvl="1"/>
            <a:r>
              <a:rPr lang="en-US" sz="2200" dirty="0" smtClean="0"/>
              <a:t>Process: </a:t>
            </a:r>
          </a:p>
          <a:p>
            <a:pPr lvl="2"/>
            <a:r>
              <a:rPr lang="en-US" sz="2000" dirty="0" smtClean="0"/>
              <a:t> an address space with 1 or more threads executing within that address space, and the required system resources for those threads</a:t>
            </a:r>
          </a:p>
          <a:p>
            <a:pPr lvl="2"/>
            <a:r>
              <a:rPr lang="en-US" sz="2000" dirty="0" smtClean="0"/>
              <a:t>a program that is running</a:t>
            </a:r>
          </a:p>
          <a:p>
            <a:pPr lvl="1"/>
            <a:r>
              <a:rPr lang="en-US" sz="2200" dirty="0" smtClean="0"/>
              <a:t>Thread:</a:t>
            </a:r>
          </a:p>
          <a:p>
            <a:pPr lvl="2"/>
            <a:r>
              <a:rPr lang="en-US" sz="2000" dirty="0" smtClean="0"/>
              <a:t>a sequence of control within a process</a:t>
            </a:r>
          </a:p>
          <a:p>
            <a:pPr lvl="2"/>
            <a:r>
              <a:rPr lang="en-US" sz="2000" dirty="0" smtClean="0"/>
              <a:t>shares the resources in that process</a:t>
            </a:r>
          </a:p>
          <a:p>
            <a:r>
              <a:rPr lang="en-US" sz="2400" dirty="0" smtClean="0"/>
              <a:t>A thread exists in a process: </a:t>
            </a:r>
          </a:p>
          <a:p>
            <a:pPr lvl="1"/>
            <a:r>
              <a:rPr lang="en-US" sz="2200" dirty="0" smtClean="0"/>
              <a:t>When you invoke a program, Linux creates a new process &amp; creates a single thread in that process.</a:t>
            </a:r>
          </a:p>
          <a:p>
            <a:pPr lvl="1"/>
            <a:r>
              <a:rPr lang="en-US" sz="2200" dirty="0" smtClean="0"/>
              <a:t>A thread can create additional threads to run concurrently.</a:t>
            </a:r>
          </a:p>
          <a:p>
            <a:endParaRPr lang="en-US" sz="28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&amp; Critical Sections</a:t>
            </a:r>
            <a:br>
              <a:rPr lang="en-US" dirty="0" smtClean="0"/>
            </a:br>
            <a:r>
              <a:rPr lang="en-US" sz="2800" dirty="0" smtClean="0"/>
              <a:t> Locks: Locks using </a:t>
            </a:r>
            <a:r>
              <a:rPr lang="en-US" sz="2800" dirty="0" err="1" smtClean="0"/>
              <a:t>test&amp;set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sz="1800" b="1" i="1" dirty="0" smtClean="0">
                <a:latin typeface="Arial" pitchFamily="34" charset="0"/>
                <a:cs typeface="Arial" pitchFamily="34" charset="0"/>
              </a:rPr>
              <a:t>Lock::Acquire() {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while 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test&amp;set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(guard)) // Short busy-wait time;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if (value == BUSY) {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   Put on queue of threads waiting for lock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   Go to sleep &amp; set guard to 0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} else {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	value = BUSY; guard = 0;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}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sz="1800" b="1" i="1" dirty="0" smtClean="0">
                <a:latin typeface="Arial" pitchFamily="34" charset="0"/>
                <a:cs typeface="Arial" pitchFamily="34" charset="0"/>
              </a:rPr>
              <a:t>Lock::Release() {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while 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test&amp;set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(guard));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if anyone on wait queue {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      take a waiting thread off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      put it at the front of the ready queue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} else {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      value = FREE;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}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guard = 0;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 typeface="Wingdings 2" pitchFamily="18" charset="2"/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Font typeface="Wingdings 2" pitchFamily="18" charset="2"/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300"/>
              </a:spcBef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&amp; Critical Sections</a:t>
            </a:r>
            <a:br>
              <a:rPr lang="en-US" dirty="0" smtClean="0"/>
            </a:br>
            <a:r>
              <a:rPr lang="en-US" sz="2800" dirty="0" err="1" smtClean="0"/>
              <a:t>Mutex</a:t>
            </a:r>
            <a:r>
              <a:rPr lang="en-US" sz="2800" dirty="0" smtClean="0"/>
              <a:t> (Mutual Exclusion)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3600" dirty="0" smtClean="0"/>
              <a:t>Guard against multiple threads modifying the same shared data simultaneously</a:t>
            </a:r>
          </a:p>
          <a:p>
            <a:pPr>
              <a:buFontTx/>
              <a:buChar char="•"/>
            </a:pPr>
            <a:r>
              <a:rPr lang="en-US" sz="3600" dirty="0" smtClean="0"/>
              <a:t>Provides locking/unlocking critical code sections where shared data is modified</a:t>
            </a:r>
          </a:p>
          <a:p>
            <a:pPr>
              <a:buFontTx/>
              <a:buChar char="•"/>
            </a:pPr>
            <a:r>
              <a:rPr lang="en-US" sz="3600" dirty="0" smtClean="0"/>
              <a:t>Each thread waits for the </a:t>
            </a:r>
            <a:r>
              <a:rPr lang="en-US" sz="3600" dirty="0" err="1" smtClean="0"/>
              <a:t>mutex</a:t>
            </a:r>
            <a:r>
              <a:rPr lang="en-US" sz="3600" dirty="0" smtClean="0"/>
              <a:t> to be unlocked (by the thread who locked it) before performing the code section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&amp; Critical Sections</a:t>
            </a:r>
            <a:br>
              <a:rPr lang="en-US" dirty="0" smtClean="0"/>
            </a:br>
            <a:r>
              <a:rPr lang="en-US" sz="2800" dirty="0" err="1" smtClean="0"/>
              <a:t>Mutexes</a:t>
            </a:r>
            <a:r>
              <a:rPr lang="en-US" sz="2800" dirty="0" smtClean="0"/>
              <a:t>: using swap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7"/>
          </a:xfrm>
        </p:spPr>
        <p:txBody>
          <a:bodyPr/>
          <a:lstStyle/>
          <a:p>
            <a:r>
              <a:rPr lang="en-US" sz="2800" dirty="0" smtClean="0">
                <a:latin typeface="Georgia" pitchFamily="18" charset="0"/>
              </a:rPr>
              <a:t>Swap is similar to </a:t>
            </a:r>
            <a:r>
              <a:rPr lang="en-US" sz="2800" dirty="0" err="1" smtClean="0">
                <a:latin typeface="Georgia" pitchFamily="18" charset="0"/>
              </a:rPr>
              <a:t>test&amp;set</a:t>
            </a:r>
            <a:endParaRPr lang="en-US" sz="2800" dirty="0" smtClean="0">
              <a:latin typeface="Georgia" pitchFamily="18" charset="0"/>
            </a:endParaRPr>
          </a:p>
          <a:p>
            <a:r>
              <a:rPr lang="en-US" sz="2800" dirty="0" smtClean="0">
                <a:latin typeface="Georgia" pitchFamily="18" charset="0"/>
              </a:rPr>
              <a:t>Takes two words as argument</a:t>
            </a:r>
          </a:p>
          <a:p>
            <a:pPr lvl="2">
              <a:spcBef>
                <a:spcPct val="50000"/>
              </a:spcBef>
              <a:buNone/>
            </a:pPr>
            <a:r>
              <a:rPr lang="en-US" dirty="0" smtClean="0"/>
              <a:t>do {</a:t>
            </a:r>
          </a:p>
          <a:p>
            <a:pPr lvl="2">
              <a:spcBef>
                <a:spcPct val="50000"/>
              </a:spcBef>
              <a:buNone/>
            </a:pPr>
            <a:r>
              <a:rPr lang="en-US" dirty="0" smtClean="0"/>
              <a:t>   key = TRUE</a:t>
            </a:r>
          </a:p>
          <a:p>
            <a:pPr lvl="2">
              <a:spcBef>
                <a:spcPct val="50000"/>
              </a:spcBef>
              <a:buNone/>
            </a:pPr>
            <a:r>
              <a:rPr lang="en-US" dirty="0" smtClean="0"/>
              <a:t>   while (key == TRUE)</a:t>
            </a:r>
          </a:p>
          <a:p>
            <a:pPr lvl="2">
              <a:spcBef>
                <a:spcPct val="50000"/>
              </a:spcBef>
              <a:buNone/>
            </a:pPr>
            <a:r>
              <a:rPr lang="en-US" dirty="0" smtClean="0"/>
              <a:t>     Swap (&amp;lock, &amp;key)</a:t>
            </a:r>
          </a:p>
          <a:p>
            <a:pPr lvl="2">
              <a:spcBef>
                <a:spcPct val="50000"/>
              </a:spcBef>
              <a:buNone/>
            </a:pPr>
            <a:r>
              <a:rPr lang="en-US" dirty="0" smtClean="0"/>
              <a:t>             /// Critical Section</a:t>
            </a:r>
          </a:p>
          <a:p>
            <a:pPr lvl="2">
              <a:spcBef>
                <a:spcPct val="50000"/>
              </a:spcBef>
              <a:buNone/>
            </a:pPr>
            <a:r>
              <a:rPr lang="en-US" dirty="0" smtClean="0"/>
              <a:t>     lock = FALSE</a:t>
            </a:r>
          </a:p>
          <a:p>
            <a:pPr lvl="2">
              <a:spcBef>
                <a:spcPct val="50000"/>
              </a:spcBef>
              <a:buNone/>
            </a:pPr>
            <a:r>
              <a:rPr lang="en-US" dirty="0" smtClean="0"/>
              <a:t>            /// Remainder section</a:t>
            </a:r>
          </a:p>
          <a:p>
            <a:pPr lvl="2">
              <a:spcBef>
                <a:spcPct val="50000"/>
              </a:spcBef>
              <a:buNone/>
            </a:pPr>
            <a:r>
              <a:rPr lang="en-US" dirty="0" smtClean="0"/>
              <a:t>} while (TRUE)</a:t>
            </a:r>
          </a:p>
          <a:p>
            <a:pPr>
              <a:buNone/>
            </a:pPr>
            <a:endParaRPr lang="en-US" dirty="0" smtClean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&amp; Critical Sections</a:t>
            </a:r>
            <a:br>
              <a:rPr lang="en-US" dirty="0" smtClean="0"/>
            </a:br>
            <a:r>
              <a:rPr lang="en-US" sz="2800" dirty="0" smtClean="0"/>
              <a:t> </a:t>
            </a:r>
            <a:r>
              <a:rPr lang="en-US" sz="2800" dirty="0" err="1" smtClean="0"/>
              <a:t>Mutexes</a:t>
            </a:r>
            <a:r>
              <a:rPr lang="en-US" sz="2800" dirty="0" smtClean="0"/>
              <a:t>: basic functions 1/2</a:t>
            </a:r>
            <a:endParaRPr lang="en-US" sz="2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106760"/>
            <a:ext cx="7772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Basic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Functions: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Verdana Ref" pitchFamily="34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Verdana Ref" pitchFamily="34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Verdana Ref" pitchFamily="34" charset="0"/>
                <a:ea typeface="+mn-ea"/>
                <a:cs typeface="+mn-cs"/>
              </a:rPr>
              <a:t>pthread_mutex_init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Verdana Ref" pitchFamily="34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Verdana Ref" pitchFamily="34" charset="0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Verdana Ref" pitchFamily="34" charset="0"/>
                <a:ea typeface="+mn-ea"/>
                <a:cs typeface="+mn-cs"/>
              </a:rPr>
              <a:t> *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Verdana Ref" pitchFamily="34" charset="0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Verdana Ref" pitchFamily="34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Verdana Ref" pitchFamily="34" charset="0"/>
                <a:ea typeface="+mn-ea"/>
                <a:cs typeface="+mn-cs"/>
              </a:rPr>
              <a:t>const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Verdana Ref" pitchFamily="34" charset="0"/>
                <a:ea typeface="+mn-ea"/>
                <a:cs typeface="+mn-cs"/>
              </a:rPr>
              <a:t>pthread_mutexattr_t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Verdana Ref" pitchFamily="34" charset="0"/>
                <a:ea typeface="+mn-ea"/>
                <a:cs typeface="+mn-cs"/>
              </a:rPr>
              <a:t> *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Verdana Ref" pitchFamily="34" charset="0"/>
                <a:ea typeface="+mn-ea"/>
                <a:cs typeface="+mn-cs"/>
              </a:rPr>
              <a:t>mutexattr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Verdana Ref" pitchFamily="34" charset="0"/>
                <a:ea typeface="+mn-ea"/>
                <a:cs typeface="+mn-cs"/>
              </a:rPr>
              <a:t>);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" b="0" i="0" u="none" strike="noStrike" kern="120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Verdana Ref" pitchFamily="34" charset="0"/>
              <a:ea typeface="+mn-ea"/>
              <a:cs typeface="+mn-cs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folHlink"/>
                </a:solidFill>
                <a:latin typeface="Verdana Ref" pitchFamily="34" charset="0"/>
              </a:rPr>
              <a:t>int</a:t>
            </a:r>
            <a:r>
              <a:rPr lang="en-US" sz="1600" dirty="0">
                <a:solidFill>
                  <a:schemeClr val="folHlink"/>
                </a:solidFill>
                <a:latin typeface="Verdana Ref" pitchFamily="34" charset="0"/>
              </a:rPr>
              <a:t> </a:t>
            </a:r>
            <a:r>
              <a:rPr lang="en-US" sz="1600" dirty="0" err="1">
                <a:solidFill>
                  <a:schemeClr val="folHlink"/>
                </a:solidFill>
                <a:latin typeface="Verdana Ref" pitchFamily="34" charset="0"/>
              </a:rPr>
              <a:t>pthread_mutex_destroy</a:t>
            </a:r>
            <a:r>
              <a:rPr lang="en-US" sz="1600" dirty="0">
                <a:solidFill>
                  <a:schemeClr val="folHlink"/>
                </a:solidFill>
                <a:latin typeface="Verdana Ref" pitchFamily="34" charset="0"/>
              </a:rPr>
              <a:t>(</a:t>
            </a:r>
            <a:r>
              <a:rPr lang="en-US" sz="1600" dirty="0" err="1">
                <a:solidFill>
                  <a:schemeClr val="hlink"/>
                </a:solidFill>
                <a:latin typeface="Verdana Ref" pitchFamily="34" charset="0"/>
              </a:rPr>
              <a:t>pthread_mutex_t</a:t>
            </a:r>
            <a:r>
              <a:rPr lang="en-US" sz="1600" dirty="0">
                <a:solidFill>
                  <a:schemeClr val="hlink"/>
                </a:solidFill>
                <a:latin typeface="Verdana Ref" pitchFamily="34" charset="0"/>
              </a:rPr>
              <a:t> *</a:t>
            </a:r>
            <a:r>
              <a:rPr lang="en-US" sz="1600" dirty="0" err="1">
                <a:solidFill>
                  <a:schemeClr val="hlink"/>
                </a:solidFill>
                <a:latin typeface="Verdana Ref" pitchFamily="34" charset="0"/>
              </a:rPr>
              <a:t>mutex</a:t>
            </a:r>
            <a:r>
              <a:rPr lang="en-US" sz="1600" dirty="0">
                <a:solidFill>
                  <a:schemeClr val="folHlink"/>
                </a:solidFill>
                <a:latin typeface="Verdana Ref" pitchFamily="34" charset="0"/>
              </a:rPr>
              <a:t>);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Verdana Ref" pitchFamily="34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Verdana Ref" pitchFamily="34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Verdana Ref" pitchFamily="34" charset="0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Verdana Ref" pitchFamily="34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Verdana Ref" pitchFamily="34" charset="0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Verdana Ref" pitchFamily="34" charset="0"/>
                <a:ea typeface="+mn-ea"/>
                <a:cs typeface="+mn-cs"/>
              </a:rPr>
              <a:t> *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Verdana Ref" pitchFamily="34" charset="0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Verdana Ref" pitchFamily="34" charset="0"/>
                <a:ea typeface="+mn-ea"/>
                <a:cs typeface="+mn-cs"/>
              </a:rPr>
              <a:t>);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folHlink"/>
                </a:solidFill>
                <a:latin typeface="Verdana Ref" pitchFamily="34" charset="0"/>
              </a:rPr>
              <a:t>int</a:t>
            </a:r>
            <a:r>
              <a:rPr lang="en-US" sz="1600" dirty="0">
                <a:solidFill>
                  <a:schemeClr val="folHlink"/>
                </a:solidFill>
                <a:latin typeface="Verdana Ref" pitchFamily="34" charset="0"/>
              </a:rPr>
              <a:t> </a:t>
            </a:r>
            <a:r>
              <a:rPr lang="en-US" sz="1600" dirty="0" err="1" smtClean="0">
                <a:solidFill>
                  <a:schemeClr val="folHlink"/>
                </a:solidFill>
                <a:latin typeface="Verdana Ref" pitchFamily="34" charset="0"/>
              </a:rPr>
              <a:t>pthread_mutex_trylock</a:t>
            </a:r>
            <a:r>
              <a:rPr lang="en-US" sz="1600" dirty="0" smtClean="0">
                <a:solidFill>
                  <a:schemeClr val="folHlink"/>
                </a:solidFill>
                <a:latin typeface="Verdana Ref" pitchFamily="34" charset="0"/>
              </a:rPr>
              <a:t>(</a:t>
            </a:r>
            <a:r>
              <a:rPr lang="en-US" sz="1600" dirty="0" err="1" smtClean="0">
                <a:solidFill>
                  <a:schemeClr val="hlink"/>
                </a:solidFill>
                <a:latin typeface="Verdana Ref" pitchFamily="34" charset="0"/>
              </a:rPr>
              <a:t>pthread_mutex_t</a:t>
            </a:r>
            <a:r>
              <a:rPr lang="en-US" sz="1600" dirty="0" smtClean="0">
                <a:solidFill>
                  <a:schemeClr val="hlink"/>
                </a:solidFill>
                <a:latin typeface="Verdana Ref" pitchFamily="34" charset="0"/>
              </a:rPr>
              <a:t> </a:t>
            </a:r>
            <a:r>
              <a:rPr lang="en-US" sz="1600" dirty="0">
                <a:solidFill>
                  <a:schemeClr val="hlink"/>
                </a:solidFill>
                <a:latin typeface="Verdana Ref" pitchFamily="34" charset="0"/>
              </a:rPr>
              <a:t>*</a:t>
            </a:r>
            <a:r>
              <a:rPr lang="en-US" sz="1600" dirty="0" err="1">
                <a:solidFill>
                  <a:schemeClr val="hlink"/>
                </a:solidFill>
                <a:latin typeface="Verdana Ref" pitchFamily="34" charset="0"/>
              </a:rPr>
              <a:t>mutex</a:t>
            </a:r>
            <a:r>
              <a:rPr lang="en-US" sz="1600" dirty="0">
                <a:solidFill>
                  <a:schemeClr val="folHlink"/>
                </a:solidFill>
                <a:latin typeface="Verdana Ref" pitchFamily="34" charset="0"/>
              </a:rPr>
              <a:t>);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" b="0" i="0" u="none" strike="noStrike" kern="120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Verdana Ref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Verdana Ref" pitchFamily="34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Verdana Ref" pitchFamily="34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Verdana Ref" pitchFamily="34" charset="0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Verdana Ref" pitchFamily="34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Verdana Ref" pitchFamily="34" charset="0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Verdana Ref" pitchFamily="34" charset="0"/>
                <a:ea typeface="+mn-ea"/>
                <a:cs typeface="+mn-cs"/>
              </a:rPr>
              <a:t> *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Verdana Ref" pitchFamily="34" charset="0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Verdana Ref" pitchFamily="34" charset="0"/>
                <a:ea typeface="+mn-ea"/>
                <a:cs typeface="+mn-cs"/>
              </a:rPr>
              <a:t>);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" b="0" i="0" u="none" strike="noStrike" kern="120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Verdana Ref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29297B"/>
              </a:solidFill>
              <a:effectLst/>
              <a:uLnTx/>
              <a:uFillTx/>
              <a:latin typeface="Verdana Ref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 new data type named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Verdana Ref" pitchFamily="34" charset="0"/>
                <a:ea typeface="+mn-ea"/>
                <a:cs typeface="+mn-cs"/>
              </a:rPr>
              <a:t>pthread_mutex_t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is designated for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mutexes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is like a key (to access the code section) that is handed to only one thread at a time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attribute of a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can be controlled by using the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Verdana Ref" pitchFamily="34" charset="0"/>
                <a:ea typeface="+mn-ea"/>
                <a:cs typeface="+mn-cs"/>
              </a:rPr>
              <a:t>pthread_mutex_init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 Ref" pitchFamily="34" charset="0"/>
                <a:ea typeface="+mn-ea"/>
                <a:cs typeface="+mn-cs"/>
              </a:rPr>
              <a:t>()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function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lock/unlock functions work in tandem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&amp; Critical Sections</a:t>
            </a:r>
            <a:br>
              <a:rPr lang="en-US" dirty="0" smtClean="0"/>
            </a:br>
            <a:r>
              <a:rPr lang="en-US" sz="2800" dirty="0" smtClean="0"/>
              <a:t> </a:t>
            </a:r>
            <a:r>
              <a:rPr lang="en-US" sz="2800" dirty="0" err="1" smtClean="0"/>
              <a:t>Mutexes</a:t>
            </a:r>
            <a:r>
              <a:rPr lang="en-US" sz="2800" dirty="0" smtClean="0"/>
              <a:t>: basic functions 2/2</a:t>
            </a:r>
            <a:endParaRPr lang="en-US" sz="2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106760"/>
            <a:ext cx="7772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solidFill>
                  <a:srgbClr val="29297B"/>
                </a:solidFill>
                <a:latin typeface="Verdana Ref" pitchFamily="34" charset="0"/>
              </a:rPr>
              <a:t>#include &lt;</a:t>
            </a:r>
            <a:r>
              <a:rPr lang="en-US" sz="1400" dirty="0" err="1" smtClean="0">
                <a:solidFill>
                  <a:srgbClr val="29297B"/>
                </a:solidFill>
                <a:latin typeface="Verdana Ref" pitchFamily="34" charset="0"/>
              </a:rPr>
              <a:t>pthread.h</a:t>
            </a:r>
            <a:r>
              <a:rPr lang="en-US" sz="1400" dirty="0" smtClean="0">
                <a:solidFill>
                  <a:srgbClr val="29297B"/>
                </a:solidFill>
                <a:latin typeface="Verdana Ref" pitchFamily="34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solidFill>
                  <a:srgbClr val="29297B"/>
                </a:solidFill>
                <a:latin typeface="Verdana Ref" pitchFamily="34" charset="0"/>
              </a:rPr>
              <a:t>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 err="1" smtClean="0">
                <a:solidFill>
                  <a:schemeClr val="folHlink"/>
                </a:solidFill>
                <a:latin typeface="Verdana Ref" pitchFamily="34" charset="0"/>
              </a:rPr>
              <a:t>pthread_mutex_t</a:t>
            </a:r>
            <a:r>
              <a:rPr lang="en-US" sz="1400" dirty="0" smtClean="0">
                <a:solidFill>
                  <a:schemeClr val="folHlink"/>
                </a:solidFill>
                <a:latin typeface="Verdana Ref" pitchFamily="34" charset="0"/>
              </a:rPr>
              <a:t> </a:t>
            </a:r>
            <a:r>
              <a:rPr lang="en-US" sz="1400" dirty="0" err="1" smtClean="0">
                <a:solidFill>
                  <a:schemeClr val="folHlink"/>
                </a:solidFill>
                <a:latin typeface="Verdana Ref" pitchFamily="34" charset="0"/>
              </a:rPr>
              <a:t>my_mutex</a:t>
            </a:r>
            <a:r>
              <a:rPr lang="en-US" sz="1400" dirty="0" smtClean="0">
                <a:solidFill>
                  <a:schemeClr val="folHlink"/>
                </a:solidFill>
                <a:latin typeface="Verdana Ref" pitchFamily="34" charset="0"/>
              </a:rPr>
              <a:t>;</a:t>
            </a:r>
            <a:r>
              <a:rPr lang="en-US" sz="1400" dirty="0" smtClean="0">
                <a:solidFill>
                  <a:srgbClr val="29297B"/>
                </a:solidFill>
                <a:latin typeface="Verdana Ref" pitchFamily="34" charset="0"/>
              </a:rPr>
              <a:t>     // should be of global scope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solidFill>
                  <a:srgbClr val="29297B"/>
                </a:solidFill>
                <a:latin typeface="Verdana Ref" pitchFamily="34" charset="0"/>
              </a:rPr>
              <a:t>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 err="1" smtClean="0">
                <a:solidFill>
                  <a:srgbClr val="29297B"/>
                </a:solidFill>
                <a:latin typeface="Verdana Ref" pitchFamily="34" charset="0"/>
              </a:rPr>
              <a:t>int</a:t>
            </a:r>
            <a:r>
              <a:rPr lang="en-US" sz="1400" dirty="0" smtClean="0">
                <a:solidFill>
                  <a:srgbClr val="29297B"/>
                </a:solidFill>
                <a:latin typeface="Verdana Ref" pitchFamily="34" charset="0"/>
              </a:rPr>
              <a:t> main()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solidFill>
                  <a:srgbClr val="29297B"/>
                </a:solidFill>
                <a:latin typeface="Verdana Ref" pitchFamily="34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solidFill>
                  <a:srgbClr val="29297B"/>
                </a:solidFill>
                <a:latin typeface="Verdana Ref" pitchFamily="34" charset="0"/>
              </a:rPr>
              <a:t> 	</a:t>
            </a:r>
            <a:r>
              <a:rPr lang="en-US" sz="1400" dirty="0" err="1" smtClean="0">
                <a:solidFill>
                  <a:srgbClr val="29297B"/>
                </a:solidFill>
                <a:latin typeface="Verdana Ref" pitchFamily="34" charset="0"/>
              </a:rPr>
              <a:t>int</a:t>
            </a:r>
            <a:r>
              <a:rPr lang="en-US" sz="1400" dirty="0" smtClean="0">
                <a:solidFill>
                  <a:srgbClr val="29297B"/>
                </a:solidFill>
                <a:latin typeface="Verdana Ref" pitchFamily="34" charset="0"/>
              </a:rPr>
              <a:t> </a:t>
            </a:r>
            <a:r>
              <a:rPr lang="en-US" sz="1400" dirty="0" err="1" smtClean="0">
                <a:solidFill>
                  <a:srgbClr val="29297B"/>
                </a:solidFill>
                <a:latin typeface="Verdana Ref" pitchFamily="34" charset="0"/>
              </a:rPr>
              <a:t>tmp</a:t>
            </a:r>
            <a:r>
              <a:rPr lang="en-US" sz="1400" dirty="0" smtClean="0">
                <a:solidFill>
                  <a:srgbClr val="29297B"/>
                </a:solidFill>
                <a:latin typeface="Verdana Ref" pitchFamily="34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solidFill>
                  <a:srgbClr val="29297B"/>
                </a:solidFill>
                <a:latin typeface="Verdana Ref" pitchFamily="34" charset="0"/>
              </a:rPr>
              <a:t> 	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solidFill>
                  <a:srgbClr val="29297B"/>
                </a:solidFill>
                <a:latin typeface="Verdana Ref" pitchFamily="34" charset="0"/>
              </a:rPr>
              <a:t> 	// initialize the </a:t>
            </a:r>
            <a:r>
              <a:rPr lang="en-US" sz="1400" dirty="0" err="1" smtClean="0">
                <a:solidFill>
                  <a:srgbClr val="29297B"/>
                </a:solidFill>
                <a:latin typeface="Verdana Ref" pitchFamily="34" charset="0"/>
              </a:rPr>
              <a:t>mutex</a:t>
            </a:r>
            <a:endParaRPr lang="en-US" sz="1400" dirty="0" smtClean="0">
              <a:solidFill>
                <a:srgbClr val="29297B"/>
              </a:solidFill>
              <a:latin typeface="Verdana Ref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solidFill>
                  <a:srgbClr val="29297B"/>
                </a:solidFill>
                <a:latin typeface="Verdana Ref" pitchFamily="34" charset="0"/>
              </a:rPr>
              <a:t> 	</a:t>
            </a:r>
            <a:r>
              <a:rPr lang="en-US" sz="1400" dirty="0" err="1" smtClean="0">
                <a:solidFill>
                  <a:srgbClr val="29297B"/>
                </a:solidFill>
                <a:latin typeface="Verdana Ref" pitchFamily="34" charset="0"/>
              </a:rPr>
              <a:t>tmp</a:t>
            </a:r>
            <a:r>
              <a:rPr lang="en-US" sz="1400" dirty="0" smtClean="0">
                <a:solidFill>
                  <a:srgbClr val="29297B"/>
                </a:solidFill>
                <a:latin typeface="Verdana Ref" pitchFamily="34" charset="0"/>
              </a:rPr>
              <a:t> = </a:t>
            </a:r>
            <a:r>
              <a:rPr lang="en-US" sz="1400" dirty="0" err="1" smtClean="0">
                <a:solidFill>
                  <a:srgbClr val="29297B"/>
                </a:solidFill>
                <a:latin typeface="Verdana Ref" pitchFamily="34" charset="0"/>
              </a:rPr>
              <a:t>pthread_mutex_init</a:t>
            </a:r>
            <a:r>
              <a:rPr lang="en-US" sz="1400" dirty="0" smtClean="0">
                <a:solidFill>
                  <a:srgbClr val="29297B"/>
                </a:solidFill>
                <a:latin typeface="Verdana Ref" pitchFamily="34" charset="0"/>
              </a:rPr>
              <a:t>( &amp;</a:t>
            </a:r>
            <a:r>
              <a:rPr lang="en-US" sz="1400" dirty="0" err="1" smtClean="0">
                <a:solidFill>
                  <a:srgbClr val="29297B"/>
                </a:solidFill>
                <a:latin typeface="Verdana Ref" pitchFamily="34" charset="0"/>
              </a:rPr>
              <a:t>my_mutex</a:t>
            </a:r>
            <a:r>
              <a:rPr lang="en-US" sz="1400" dirty="0" smtClean="0">
                <a:solidFill>
                  <a:srgbClr val="29297B"/>
                </a:solidFill>
                <a:latin typeface="Verdana Ref" pitchFamily="34" charset="0"/>
              </a:rPr>
              <a:t>, NULL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solidFill>
                  <a:srgbClr val="29297B"/>
                </a:solidFill>
                <a:latin typeface="Verdana Ref" pitchFamily="34" charset="0"/>
              </a:rPr>
              <a:t> 	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solidFill>
                  <a:srgbClr val="29297B"/>
                </a:solidFill>
                <a:latin typeface="Verdana Ref" pitchFamily="34" charset="0"/>
              </a:rPr>
              <a:t> 	// create threads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solidFill>
                  <a:srgbClr val="29297B"/>
                </a:solidFill>
                <a:latin typeface="Verdana Ref" pitchFamily="34" charset="0"/>
              </a:rPr>
              <a:t> 	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solidFill>
                  <a:srgbClr val="29297B"/>
                </a:solidFill>
                <a:latin typeface="Verdana Ref" pitchFamily="34" charset="0"/>
              </a:rPr>
              <a:t> 	</a:t>
            </a:r>
            <a:r>
              <a:rPr lang="en-US" sz="1400" dirty="0" err="1" smtClean="0">
                <a:solidFill>
                  <a:schemeClr val="folHlink"/>
                </a:solidFill>
                <a:latin typeface="Verdana Ref" pitchFamily="34" charset="0"/>
              </a:rPr>
              <a:t>pthread_mutex_lock</a:t>
            </a:r>
            <a:r>
              <a:rPr lang="en-US" sz="1400" dirty="0" smtClean="0">
                <a:solidFill>
                  <a:schemeClr val="folHlink"/>
                </a:solidFill>
                <a:latin typeface="Verdana Ref" pitchFamily="34" charset="0"/>
              </a:rPr>
              <a:t>( &amp;</a:t>
            </a:r>
            <a:r>
              <a:rPr lang="en-US" sz="1400" dirty="0" err="1" smtClean="0">
                <a:solidFill>
                  <a:schemeClr val="folHlink"/>
                </a:solidFill>
                <a:latin typeface="Verdana Ref" pitchFamily="34" charset="0"/>
              </a:rPr>
              <a:t>my_mutex</a:t>
            </a:r>
            <a:r>
              <a:rPr lang="en-US" sz="1400" dirty="0" smtClean="0">
                <a:solidFill>
                  <a:schemeClr val="folHlink"/>
                </a:solidFill>
                <a:latin typeface="Verdana Ref" pitchFamily="34" charset="0"/>
              </a:rPr>
              <a:t>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solidFill>
                  <a:srgbClr val="29297B"/>
                </a:solidFill>
                <a:latin typeface="Verdana Ref" pitchFamily="34" charset="0"/>
              </a:rPr>
              <a:t> 	     </a:t>
            </a:r>
            <a:r>
              <a:rPr lang="en-US" sz="1400" dirty="0" err="1" smtClean="0">
                <a:solidFill>
                  <a:srgbClr val="29297B"/>
                </a:solidFill>
                <a:latin typeface="Verdana Ref" pitchFamily="34" charset="0"/>
              </a:rPr>
              <a:t>do_something_private</a:t>
            </a:r>
            <a:r>
              <a:rPr lang="en-US" sz="1400" dirty="0" smtClean="0">
                <a:solidFill>
                  <a:srgbClr val="29297B"/>
                </a:solidFill>
                <a:latin typeface="Verdana Ref" pitchFamily="34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solidFill>
                  <a:srgbClr val="29297B"/>
                </a:solidFill>
                <a:latin typeface="Verdana Ref" pitchFamily="34" charset="0"/>
              </a:rPr>
              <a:t> 	</a:t>
            </a:r>
            <a:r>
              <a:rPr lang="en-US" sz="1400" dirty="0" err="1" smtClean="0">
                <a:solidFill>
                  <a:schemeClr val="folHlink"/>
                </a:solidFill>
                <a:latin typeface="Verdana Ref" pitchFamily="34" charset="0"/>
              </a:rPr>
              <a:t>pthread_mutex_unlock</a:t>
            </a:r>
            <a:r>
              <a:rPr lang="en-US" sz="1400" dirty="0" smtClean="0">
                <a:solidFill>
                  <a:schemeClr val="folHlink"/>
                </a:solidFill>
                <a:latin typeface="Verdana Ref" pitchFamily="34" charset="0"/>
              </a:rPr>
              <a:t>( &amp;</a:t>
            </a:r>
            <a:r>
              <a:rPr lang="en-US" sz="1400" dirty="0" err="1" smtClean="0">
                <a:solidFill>
                  <a:schemeClr val="folHlink"/>
                </a:solidFill>
                <a:latin typeface="Verdana Ref" pitchFamily="34" charset="0"/>
              </a:rPr>
              <a:t>my_mutex</a:t>
            </a:r>
            <a:r>
              <a:rPr lang="en-US" sz="1400" dirty="0" smtClean="0">
                <a:solidFill>
                  <a:schemeClr val="folHlink"/>
                </a:solidFill>
                <a:latin typeface="Verdana Ref" pitchFamily="34" charset="0"/>
              </a:rPr>
              <a:t>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solidFill>
                  <a:srgbClr val="29297B"/>
                </a:solidFill>
                <a:latin typeface="Verdana Ref" pitchFamily="34" charset="0"/>
              </a:rPr>
              <a:t>    	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solidFill>
                  <a:srgbClr val="29297B"/>
                </a:solidFill>
                <a:latin typeface="Verdana Ref" pitchFamily="34" charset="0"/>
              </a:rPr>
              <a:t>	return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 smtClean="0">
                <a:solidFill>
                  <a:srgbClr val="29297B"/>
                </a:solidFill>
                <a:latin typeface="Verdana Ref" pitchFamily="34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400" dirty="0" smtClean="0">
              <a:solidFill>
                <a:srgbClr val="29297B"/>
              </a:solidFill>
              <a:latin typeface="Verdana Ref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Whenever a thread reaches the lock/unlock block, it first determines if the </a:t>
            </a:r>
            <a:r>
              <a:rPr lang="en-US" sz="2400" dirty="0" err="1" smtClean="0"/>
              <a:t>mutex</a:t>
            </a:r>
            <a:r>
              <a:rPr lang="en-US" sz="2400" dirty="0" smtClean="0"/>
              <a:t> is locked.  If so, it waits until it is unlocked.  Otherwise, it takes the </a:t>
            </a:r>
            <a:r>
              <a:rPr lang="en-US" sz="2400" dirty="0" err="1" smtClean="0"/>
              <a:t>mutex</a:t>
            </a:r>
            <a:r>
              <a:rPr lang="en-US" sz="2400" dirty="0" smtClean="0"/>
              <a:t>, locks the succeeding code, then frees the </a:t>
            </a:r>
            <a:r>
              <a:rPr lang="en-US" sz="2400" dirty="0" err="1" smtClean="0"/>
              <a:t>mutex</a:t>
            </a:r>
            <a:r>
              <a:rPr lang="en-US" sz="2400" dirty="0" smtClean="0"/>
              <a:t> and unlocks the code when it's done.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&amp; Critical Sections</a:t>
            </a:r>
            <a:br>
              <a:rPr lang="en-US" dirty="0" smtClean="0"/>
            </a:br>
            <a:r>
              <a:rPr lang="en-US" sz="2800" dirty="0" smtClean="0"/>
              <a:t> </a:t>
            </a:r>
            <a:r>
              <a:rPr lang="en-US" sz="2800" dirty="0" err="1" smtClean="0"/>
              <a:t>Mutexes</a:t>
            </a:r>
            <a:r>
              <a:rPr lang="en-US" sz="2800" dirty="0" smtClean="0"/>
              <a:t>: Creating &amp; Destroying</a:t>
            </a:r>
            <a:endParaRPr lang="en-US" sz="28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8163" y="1197907"/>
            <a:ext cx="8086725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Mutex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variables must be declared with type </a:t>
            </a:r>
            <a:r>
              <a:rPr lang="en-US" sz="2000" dirty="0" err="1">
                <a:latin typeface="Times New Roman" pitchFamily="18" charset="0"/>
              </a:rPr>
              <a:t>pthread_mutex_t</a:t>
            </a:r>
            <a:r>
              <a:rPr lang="en-US" sz="2000" dirty="0">
                <a:latin typeface="Times New Roman" pitchFamily="18" charset="0"/>
              </a:rPr>
              <a:t>, and must be initialized </a:t>
            </a:r>
            <a:r>
              <a:rPr lang="en-US" sz="2000" dirty="0" smtClean="0">
                <a:latin typeface="Times New Roman" pitchFamily="18" charset="0"/>
              </a:rPr>
              <a:t> before </a:t>
            </a:r>
            <a:r>
              <a:rPr lang="en-US" sz="2000" dirty="0">
                <a:latin typeface="Times New Roman" pitchFamily="18" charset="0"/>
              </a:rPr>
              <a:t>they can be used. There are two ways to initialize a </a:t>
            </a:r>
            <a:r>
              <a:rPr lang="en-US" sz="2000" dirty="0" err="1">
                <a:latin typeface="Times New Roman" pitchFamily="18" charset="0"/>
              </a:rPr>
              <a:t>mutex</a:t>
            </a:r>
            <a:r>
              <a:rPr lang="en-US" sz="2000" dirty="0">
                <a:latin typeface="Times New Roman" pitchFamily="18" charset="0"/>
              </a:rPr>
              <a:t> variable: </a:t>
            </a:r>
          </a:p>
          <a:p>
            <a:pPr lvl="1" eaLnBrk="0" hangingPunct="0"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</a:rPr>
              <a:t>Statically, when it is declared. For example: </a:t>
            </a:r>
            <a:br>
              <a:rPr lang="en-US" sz="2000" dirty="0">
                <a:latin typeface="Times New Roman" pitchFamily="18" charset="0"/>
              </a:rPr>
            </a:b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</a:rPr>
              <a:t>pthread_mutex_t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mymutex</a:t>
            </a:r>
            <a:r>
              <a:rPr lang="en-US" sz="2000" dirty="0">
                <a:latin typeface="Times New Roman" pitchFamily="18" charset="0"/>
              </a:rPr>
              <a:t> = PTHREAD_MUTEX_INITIALIZER;  </a:t>
            </a:r>
          </a:p>
          <a:p>
            <a:pPr lvl="1" eaLnBrk="0" hangingPunct="0"/>
            <a:r>
              <a:rPr lang="en-US" sz="2000" dirty="0">
                <a:latin typeface="Times New Roman" pitchFamily="18" charset="0"/>
              </a:rPr>
              <a:t>                            </a:t>
            </a:r>
          </a:p>
          <a:p>
            <a:pPr lvl="1" eaLnBrk="0" hangingPunct="0"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</a:rPr>
              <a:t>Dynamically, with the </a:t>
            </a:r>
            <a:r>
              <a:rPr lang="en-US" sz="2000" dirty="0" err="1">
                <a:latin typeface="Times New Roman" pitchFamily="18" charset="0"/>
              </a:rPr>
              <a:t>pthread_mutex_init</a:t>
            </a:r>
            <a:r>
              <a:rPr lang="en-US" sz="2000" dirty="0">
                <a:latin typeface="Times New Roman" pitchFamily="18" charset="0"/>
              </a:rPr>
              <a:t>() routine. This method permits </a:t>
            </a:r>
            <a:r>
              <a:rPr lang="en-US" sz="2000" dirty="0" smtClean="0">
                <a:latin typeface="Times New Roman" pitchFamily="18" charset="0"/>
              </a:rPr>
              <a:t>setting </a:t>
            </a:r>
            <a:r>
              <a:rPr lang="en-US" sz="2000" dirty="0" err="1">
                <a:latin typeface="Times New Roman" pitchFamily="18" charset="0"/>
              </a:rPr>
              <a:t>mutex</a:t>
            </a:r>
            <a:r>
              <a:rPr lang="en-US" sz="2000" dirty="0">
                <a:latin typeface="Times New Roman" pitchFamily="18" charset="0"/>
              </a:rPr>
              <a:t> object attributes, </a:t>
            </a:r>
            <a:r>
              <a:rPr lang="en-US" sz="2000" i="1" dirty="0" err="1">
                <a:latin typeface="Times New Roman" pitchFamily="18" charset="0"/>
              </a:rPr>
              <a:t>attr</a:t>
            </a:r>
            <a:r>
              <a:rPr lang="en-US" sz="2000" dirty="0">
                <a:latin typeface="Times New Roman" pitchFamily="18" charset="0"/>
              </a:rPr>
              <a:t>. </a:t>
            </a:r>
          </a:p>
          <a:p>
            <a:pPr lvl="1" eaLnBrk="0" hangingPunct="0"/>
            <a:endParaRPr lang="en-US" sz="2000" dirty="0">
              <a:latin typeface="Times New Roman" pitchFamily="18" charset="0"/>
            </a:endParaRPr>
          </a:p>
          <a:p>
            <a:pPr eaLnBrk="0" hangingPunct="0">
              <a:buFontTx/>
              <a:buChar char="•"/>
            </a:pPr>
            <a:r>
              <a:rPr lang="en-US" sz="2000" dirty="0" smtClean="0">
                <a:latin typeface="Times New Roman" pitchFamily="18" charset="0"/>
              </a:rPr>
              <a:t> The </a:t>
            </a:r>
            <a:r>
              <a:rPr lang="en-US" sz="2000" dirty="0" err="1">
                <a:latin typeface="Times New Roman" pitchFamily="18" charset="0"/>
              </a:rPr>
              <a:t>mutex</a:t>
            </a:r>
            <a:r>
              <a:rPr lang="en-US" sz="2000" dirty="0">
                <a:latin typeface="Times New Roman" pitchFamily="18" charset="0"/>
              </a:rPr>
              <a:t> is initially unlocked. </a:t>
            </a:r>
          </a:p>
          <a:p>
            <a:pPr eaLnBrk="0" hangingPunct="0"/>
            <a:endParaRPr lang="en-US" sz="2000" dirty="0">
              <a:latin typeface="Times New Roman" pitchFamily="18" charset="0"/>
            </a:endParaRPr>
          </a:p>
          <a:p>
            <a:pPr eaLnBrk="0" hangingPunct="0">
              <a:buFontTx/>
              <a:buChar char="•"/>
            </a:pPr>
            <a:r>
              <a:rPr lang="en-US" sz="2000" dirty="0" smtClean="0">
                <a:latin typeface="Times New Roman" pitchFamily="18" charset="0"/>
              </a:rPr>
              <a:t> Routines</a:t>
            </a:r>
            <a:endParaRPr lang="en-US" sz="2000" dirty="0">
              <a:latin typeface="Times New Roman" pitchFamily="18" charset="0"/>
            </a:endParaRPr>
          </a:p>
          <a:p>
            <a:pPr eaLnBrk="0" hangingPunct="0"/>
            <a:endParaRPr lang="en-US" sz="2000" dirty="0">
              <a:latin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63800" y="4948015"/>
            <a:ext cx="4552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>
                <a:latin typeface="Courier New" pitchFamily="49" charset="0"/>
              </a:rPr>
              <a:t>pthread_mutex_init (mutex,attr) </a:t>
            </a:r>
          </a:p>
          <a:p>
            <a:r>
              <a:rPr lang="en-US" b="1">
                <a:latin typeface="Courier New" pitchFamily="49" charset="0"/>
              </a:rPr>
              <a:t>pthread_mutex_destroy (mutex) </a:t>
            </a:r>
          </a:p>
          <a:p>
            <a:r>
              <a:rPr lang="en-US" b="1">
                <a:latin typeface="Courier New" pitchFamily="49" charset="0"/>
              </a:rPr>
              <a:t>pthread_mutexattr_init (attr) </a:t>
            </a:r>
          </a:p>
          <a:p>
            <a:r>
              <a:rPr lang="en-US" b="1">
                <a:latin typeface="Courier New" pitchFamily="49" charset="0"/>
              </a:rPr>
              <a:t>pthread_mutexattr_destroy (attr)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&amp; Critical Sections</a:t>
            </a:r>
            <a:br>
              <a:rPr lang="en-US" dirty="0" smtClean="0"/>
            </a:br>
            <a:r>
              <a:rPr lang="en-US" sz="2800" dirty="0" smtClean="0"/>
              <a:t> </a:t>
            </a:r>
            <a:r>
              <a:rPr lang="en-US" sz="2800" dirty="0" err="1" smtClean="0"/>
              <a:t>Mutexes</a:t>
            </a:r>
            <a:r>
              <a:rPr lang="en-US" sz="2800" dirty="0" smtClean="0"/>
              <a:t>: Monitors Overview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Use locks for </a:t>
            </a:r>
            <a:r>
              <a:rPr lang="en-US" dirty="0" err="1" smtClean="0">
                <a:latin typeface="Georgia" pitchFamily="18" charset="0"/>
              </a:rPr>
              <a:t>mutex</a:t>
            </a:r>
            <a:r>
              <a:rPr lang="en-US" dirty="0" smtClean="0">
                <a:latin typeface="Georgia" pitchFamily="18" charset="0"/>
              </a:rPr>
              <a:t> and condition variables for constraints</a:t>
            </a:r>
          </a:p>
          <a:p>
            <a:r>
              <a:rPr lang="en-US" dirty="0" smtClean="0">
                <a:latin typeface="Georgia" pitchFamily="18" charset="0"/>
              </a:rPr>
              <a:t>Most OS implementations do not have monitors</a:t>
            </a:r>
          </a:p>
          <a:p>
            <a:r>
              <a:rPr lang="en-US" dirty="0" smtClean="0">
                <a:latin typeface="Georgia" pitchFamily="18" charset="0"/>
              </a:rPr>
              <a:t>They are implemented as a combination of locks and condition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&amp; Critical Sections</a:t>
            </a:r>
            <a:br>
              <a:rPr lang="en-US" dirty="0" smtClean="0"/>
            </a:br>
            <a:r>
              <a:rPr lang="en-US" sz="2800" dirty="0" smtClean="0"/>
              <a:t>Condition Variables 1/2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599"/>
          </a:xfrm>
        </p:spPr>
        <p:txBody>
          <a:bodyPr/>
          <a:lstStyle/>
          <a:p>
            <a:r>
              <a:rPr lang="en-US" sz="2800" dirty="0" smtClean="0"/>
              <a:t>Provide another way for threads to synchronize:</a:t>
            </a:r>
          </a:p>
          <a:p>
            <a:pPr lvl="1"/>
            <a:r>
              <a:rPr lang="en-US" sz="2600" dirty="0" smtClean="0"/>
              <a:t>used for communicating information about the state of shared data</a:t>
            </a:r>
          </a:p>
          <a:p>
            <a:pPr lvl="1"/>
            <a:r>
              <a:rPr lang="en-US" sz="2600" dirty="0" smtClean="0"/>
              <a:t>can make the execution of sections of a codes by a thread depend on the state of a data structure or another running thread</a:t>
            </a:r>
          </a:p>
          <a:p>
            <a:r>
              <a:rPr lang="en-US" sz="2800" dirty="0" smtClean="0"/>
              <a:t>Condition variables are for </a:t>
            </a:r>
            <a:r>
              <a:rPr lang="en-US" sz="2800" dirty="0" smtClean="0">
                <a:solidFill>
                  <a:srgbClr val="0070C0"/>
                </a:solidFill>
              </a:rPr>
              <a:t>signaling</a:t>
            </a:r>
            <a:r>
              <a:rPr lang="en-US" sz="2800" dirty="0" smtClean="0"/>
              <a:t>, not for mutual exclusion; a </a:t>
            </a:r>
            <a:r>
              <a:rPr lang="en-US" sz="2800" dirty="0" err="1" smtClean="0"/>
              <a:t>mutex</a:t>
            </a:r>
            <a:r>
              <a:rPr lang="en-US" sz="2800" dirty="0" smtClean="0"/>
              <a:t> is needed to synchronize access to shared data</a:t>
            </a:r>
          </a:p>
          <a:p>
            <a:r>
              <a:rPr lang="en-US" sz="2800" dirty="0" smtClean="0"/>
              <a:t>A condition variable is always used in conjunction with a </a:t>
            </a:r>
            <a:r>
              <a:rPr lang="en-US" sz="2800" dirty="0" err="1" smtClean="0"/>
              <a:t>mutex</a:t>
            </a:r>
            <a:r>
              <a:rPr lang="en-US" sz="2800" dirty="0" smtClean="0"/>
              <a:t> lock.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&amp; Critical Sections</a:t>
            </a:r>
            <a:br>
              <a:rPr lang="en-US" dirty="0" smtClean="0"/>
            </a:br>
            <a:r>
              <a:rPr lang="en-US" sz="2800" dirty="0" smtClean="0"/>
              <a:t>Condition Variables 2/2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2160240"/>
          </a:xfrm>
        </p:spPr>
        <p:txBody>
          <a:bodyPr/>
          <a:lstStyle/>
          <a:p>
            <a:r>
              <a:rPr lang="en-US" dirty="0" smtClean="0">
                <a:latin typeface="Georgia" pitchFamily="18" charset="0"/>
              </a:rPr>
              <a:t>Make it possible to go to sleep inside critical section</a:t>
            </a:r>
          </a:p>
          <a:p>
            <a:r>
              <a:rPr lang="en-US" dirty="0" smtClean="0">
                <a:latin typeface="Georgia" pitchFamily="18" charset="0"/>
              </a:rPr>
              <a:t>Must hold lock when doing variable operations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24880" y="3361184"/>
            <a:ext cx="26670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 err="1"/>
              <a:t>AddToQueue</a:t>
            </a:r>
            <a:r>
              <a:rPr lang="en-US" sz="2000" dirty="0"/>
              <a:t>()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lock.Acquire</a:t>
            </a:r>
            <a:r>
              <a:rPr lang="en-US" sz="2000" dirty="0"/>
              <a:t>();</a:t>
            </a:r>
          </a:p>
          <a:p>
            <a:r>
              <a:rPr lang="en-US" sz="2000" dirty="0"/>
              <a:t>  put item on queue;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condition.signal</a:t>
            </a:r>
            <a:r>
              <a:rPr lang="en-US" sz="2000" dirty="0"/>
              <a:t>();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lock.Release</a:t>
            </a:r>
            <a:r>
              <a:rPr lang="en-US" sz="2000" dirty="0"/>
              <a:t>();</a:t>
            </a:r>
          </a:p>
          <a:p>
            <a:r>
              <a:rPr lang="en-US" sz="2000" dirty="0"/>
              <a:t>}</a:t>
            </a:r>
          </a:p>
          <a:p>
            <a:pPr>
              <a:spcBef>
                <a:spcPct val="50000"/>
              </a:spcBef>
            </a:pPr>
            <a:endParaRPr lang="en-US" sz="20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651448" y="3284984"/>
            <a:ext cx="4953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 err="1"/>
              <a:t>RemoveFromQueue</a:t>
            </a:r>
            <a:r>
              <a:rPr lang="en-US" sz="2000" dirty="0"/>
              <a:t>()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lock.Acquire</a:t>
            </a:r>
            <a:r>
              <a:rPr lang="en-US" sz="2000" dirty="0"/>
              <a:t>();</a:t>
            </a:r>
          </a:p>
          <a:p>
            <a:r>
              <a:rPr lang="en-US" sz="2000" dirty="0"/>
              <a:t>  while nothing on queue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condition.wait</a:t>
            </a:r>
            <a:r>
              <a:rPr lang="en-US" sz="2000" dirty="0"/>
              <a:t>(&amp;lock); // release lock; go to</a:t>
            </a:r>
          </a:p>
          <a:p>
            <a:r>
              <a:rPr lang="en-US" sz="2000" dirty="0"/>
              <a:t>                                  // sleep; re-acquire lock</a:t>
            </a:r>
          </a:p>
          <a:p>
            <a:r>
              <a:rPr lang="en-US" sz="2000" dirty="0"/>
              <a:t>  remove item from queue;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lock.Release</a:t>
            </a:r>
            <a:r>
              <a:rPr lang="en-US" sz="2000" dirty="0"/>
              <a:t>();</a:t>
            </a:r>
          </a:p>
          <a:p>
            <a:r>
              <a:rPr lang="en-US" sz="2000" dirty="0"/>
              <a:t>  return item;</a:t>
            </a:r>
          </a:p>
          <a:p>
            <a:r>
              <a:rPr lang="en-US" sz="20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243408"/>
            <a:ext cx="8143056" cy="1143000"/>
          </a:xfrm>
        </p:spPr>
        <p:txBody>
          <a:bodyPr/>
          <a:lstStyle/>
          <a:p>
            <a:r>
              <a:rPr lang="en-US" dirty="0" smtClean="0"/>
              <a:t>Synchronization &amp; Critical Sections</a:t>
            </a:r>
            <a:br>
              <a:rPr lang="en-US" dirty="0" smtClean="0"/>
            </a:br>
            <a:r>
              <a:rPr lang="en-US" sz="2800" dirty="0" smtClean="0"/>
              <a:t>Condition Variables: Some Rules…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96752"/>
            <a:ext cx="8534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Shared data should always be accessed through a single </a:t>
            </a:r>
            <a:r>
              <a:rPr lang="en-US" sz="2800" dirty="0" err="1"/>
              <a:t>mutex</a:t>
            </a:r>
            <a:r>
              <a:rPr lang="en-US" sz="2800" dirty="0"/>
              <a:t> (write a comment)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Think of a </a:t>
            </a:r>
            <a:r>
              <a:rPr lang="en-US" sz="2800" dirty="0" err="1"/>
              <a:t>boolean</a:t>
            </a:r>
            <a:r>
              <a:rPr lang="en-US" sz="2800" dirty="0"/>
              <a:t> condition (expressed in terms of program variables) for each condition variable. Every time the value of the </a:t>
            </a:r>
            <a:r>
              <a:rPr lang="en-US" sz="2800" dirty="0" err="1"/>
              <a:t>boolean</a:t>
            </a:r>
            <a:r>
              <a:rPr lang="en-US" sz="2800" dirty="0"/>
              <a:t> condition may have changed, call </a:t>
            </a:r>
            <a:r>
              <a:rPr lang="en-US" sz="2800" dirty="0">
                <a:latin typeface="Courier" charset="0"/>
              </a:rPr>
              <a:t>Broadcast </a:t>
            </a:r>
            <a:r>
              <a:rPr lang="en-US" sz="2800" dirty="0"/>
              <a:t>for the condition variable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Only call </a:t>
            </a:r>
            <a:r>
              <a:rPr lang="en-US" sz="2400" dirty="0">
                <a:latin typeface="Courier" charset="0"/>
              </a:rPr>
              <a:t>Signal </a:t>
            </a:r>
            <a:r>
              <a:rPr lang="en-US" sz="2400" dirty="0"/>
              <a:t>when you are absolutely certain that </a:t>
            </a:r>
            <a:r>
              <a:rPr lang="en-US" sz="2400" i="1" dirty="0"/>
              <a:t>any and only one </a:t>
            </a:r>
            <a:r>
              <a:rPr lang="en-US" sz="2400" dirty="0"/>
              <a:t>waiting thread can enter the critical section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if </a:t>
            </a:r>
            <a:r>
              <a:rPr lang="en-US" sz="2400" dirty="0" smtClean="0"/>
              <a:t>none </a:t>
            </a:r>
            <a:r>
              <a:rPr lang="en-US" sz="2400" dirty="0"/>
              <a:t>is waiting, signal is lost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Signaling/Broadcasting thread need not have the </a:t>
            </a:r>
            <a:r>
              <a:rPr lang="en-US" sz="2800" dirty="0" err="1"/>
              <a:t>mutex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may be more efficient to release it first…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Globally order locks, acquire in order in all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Overview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Advantages &amp; Drawbacks of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800" dirty="0" smtClean="0"/>
              <a:t>Advantages: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buFontTx/>
              <a:buChar char="•"/>
            </a:pPr>
            <a:r>
              <a:rPr lang="en-US" sz="2400" dirty="0" smtClean="0"/>
              <a:t>the overhead for creating a thread is significantly less than that for creating a process (~ 2 milliseconds for threads)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buFontTx/>
              <a:buChar char="•"/>
            </a:pPr>
            <a:r>
              <a:rPr lang="en-US" sz="2400" dirty="0" smtClean="0"/>
              <a:t>multitasking, i.e., one process serves multiple clients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buFontTx/>
              <a:buChar char="•"/>
            </a:pPr>
            <a:r>
              <a:rPr lang="en-US" sz="2400" dirty="0" smtClean="0"/>
              <a:t>switching between threads requires the OS to do much less work than switching between processes</a:t>
            </a:r>
          </a:p>
          <a:p>
            <a:pPr>
              <a:spcBef>
                <a:spcPts val="300"/>
              </a:spcBef>
            </a:pPr>
            <a:r>
              <a:rPr lang="en-US" sz="2800" dirty="0" smtClean="0"/>
              <a:t>Drawbacks:</a:t>
            </a:r>
          </a:p>
          <a:p>
            <a:pPr lvl="1">
              <a:spcBef>
                <a:spcPts val="300"/>
              </a:spcBef>
              <a:buFontTx/>
              <a:buChar char="•"/>
            </a:pPr>
            <a:r>
              <a:rPr lang="en-US" sz="2400" dirty="0" smtClean="0"/>
              <a:t>not as widely available as longer established features</a:t>
            </a:r>
          </a:p>
          <a:p>
            <a:pPr lvl="1">
              <a:spcBef>
                <a:spcPts val="300"/>
              </a:spcBef>
              <a:buFontTx/>
              <a:buChar char="•"/>
            </a:pPr>
            <a:r>
              <a:rPr lang="en-US" sz="2400" dirty="0" smtClean="0"/>
              <a:t>writing multithreaded programs require more careful thought</a:t>
            </a:r>
          </a:p>
          <a:p>
            <a:pPr lvl="1">
              <a:spcBef>
                <a:spcPts val="300"/>
              </a:spcBef>
              <a:buFontTx/>
              <a:buChar char="•"/>
            </a:pPr>
            <a:r>
              <a:rPr lang="en-US" sz="2400" dirty="0" smtClean="0"/>
              <a:t>more difficult to debug than single threaded programs</a:t>
            </a:r>
          </a:p>
          <a:p>
            <a:pPr lvl="1">
              <a:spcBef>
                <a:spcPts val="300"/>
              </a:spcBef>
              <a:buFontTx/>
              <a:buChar char="•"/>
            </a:pPr>
            <a:r>
              <a:rPr lang="en-US" sz="2400" dirty="0" smtClean="0"/>
              <a:t>for single processor machines, creating several threads in a program may not necessarily produce an increase in performance (only so many CPU cycles to be had)</a:t>
            </a:r>
          </a:p>
          <a:p>
            <a:pPr>
              <a:spcBef>
                <a:spcPts val="300"/>
              </a:spcBef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243408"/>
            <a:ext cx="8143056" cy="1143000"/>
          </a:xfrm>
        </p:spPr>
        <p:txBody>
          <a:bodyPr/>
          <a:lstStyle/>
          <a:p>
            <a:r>
              <a:rPr lang="en-US" dirty="0" smtClean="0"/>
              <a:t>Synchronization &amp; Critical Sections</a:t>
            </a:r>
            <a:br>
              <a:rPr lang="en-US" dirty="0" smtClean="0"/>
            </a:br>
            <a:r>
              <a:rPr lang="en-US" sz="2800" dirty="0" smtClean="0"/>
              <a:t>Condition Variables: Algorithm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838" y="1228725"/>
            <a:ext cx="86963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243408"/>
            <a:ext cx="8143056" cy="1143000"/>
          </a:xfrm>
        </p:spPr>
        <p:txBody>
          <a:bodyPr/>
          <a:lstStyle/>
          <a:p>
            <a:r>
              <a:rPr lang="en-US" dirty="0" smtClean="0"/>
              <a:t>Synchronization &amp; Critical Sections</a:t>
            </a:r>
            <a:br>
              <a:rPr lang="en-US" dirty="0" smtClean="0"/>
            </a:br>
            <a:r>
              <a:rPr lang="en-US" sz="2800" dirty="0" smtClean="0"/>
              <a:t>Condition Variables: Example of Usage</a:t>
            </a:r>
            <a:endParaRPr lang="en-US" dirty="0"/>
          </a:p>
        </p:txBody>
      </p:sp>
      <p:graphicFrame>
        <p:nvGraphicFramePr>
          <p:cNvPr id="5" name="Group 38"/>
          <p:cNvGraphicFramePr>
            <a:graphicFrameLocks noGrp="1"/>
          </p:cNvGraphicFramePr>
          <p:nvPr/>
        </p:nvGraphicFramePr>
        <p:xfrm>
          <a:off x="203200" y="1196752"/>
          <a:ext cx="8782050" cy="5061903"/>
        </p:xfrm>
        <a:graphic>
          <a:graphicData uri="http://schemas.openxmlformats.org/drawingml/2006/table">
            <a:tbl>
              <a:tblPr/>
              <a:tblGrid>
                <a:gridCol w="4391025"/>
                <a:gridCol w="4391025"/>
              </a:tblGrid>
              <a:tr h="1341438">
                <a:tc gridSpan="2">
                  <a:txBody>
                    <a:bodyPr/>
                    <a:lstStyle>
                      <a:defPPr>
                        <a:defRPr lang="vi-V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Main Thread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Declare and initialize global data/variables which require synchronization (such as "count")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Declare and initialize a condition variable object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Declare and initialize an associated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mutex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Create threads A and B to do work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5700">
                <a:tc>
                  <a:txBody>
                    <a:bodyPr/>
                    <a:lstStyle>
                      <a:defPPr>
                        <a:defRPr lang="vi-V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Thread A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 work up to the point where a certain condition must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occur (such as "count" must reach a specified value)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Lock associated mutex and check value of a global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variable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Call pthread_cond_wait() to perform a blocking wait for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signal from Thread-B. Note that a call to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pthread_cond_wait() automatically and atomically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unlocks the associated mutex variable so that it can be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used by Thread-B.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When signalled, wake up. Mutex is automatically and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atomically locked.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Explicitly unlock mutex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Continue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vi-V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Thread B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 work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Lock associated mutex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Change the value of the global variable that Thread-A is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waiting upon.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Check value of the global Thread-A wait variable. If it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fulfills the desired condition, signal Thread-A.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Unlock mutex.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Continue 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 gridSpan="2">
                  <a:txBody>
                    <a:bodyPr/>
                    <a:lstStyle>
                      <a:defPPr>
                        <a:defRPr lang="vi-V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Main Thread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Join / Continue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&amp; Critical Sections</a:t>
            </a:r>
            <a:br>
              <a:rPr lang="en-US" dirty="0" smtClean="0"/>
            </a:br>
            <a:r>
              <a:rPr lang="en-US" sz="2600" dirty="0" smtClean="0"/>
              <a:t>Condition Variables: Creating &amp; Destroying</a:t>
            </a:r>
            <a:endParaRPr lang="en-US" sz="2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0038" y="1054413"/>
            <a:ext cx="8497887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Char char="•"/>
            </a:pPr>
            <a:r>
              <a:rPr lang="en-US" sz="2000" dirty="0" smtClean="0"/>
              <a:t>Condition </a:t>
            </a:r>
            <a:r>
              <a:rPr lang="en-US" sz="2000" dirty="0"/>
              <a:t>variables must be declared with type </a:t>
            </a:r>
            <a:r>
              <a:rPr lang="en-US" sz="2000" dirty="0" err="1"/>
              <a:t>pthread_cond_t</a:t>
            </a:r>
            <a:r>
              <a:rPr lang="en-US" sz="2000" dirty="0"/>
              <a:t>, and must be </a:t>
            </a:r>
          </a:p>
          <a:p>
            <a:r>
              <a:rPr lang="en-US" sz="2000" dirty="0"/>
              <a:t>  initialized before they can be used. There are two ways to initialize a condition </a:t>
            </a:r>
          </a:p>
          <a:p>
            <a:r>
              <a:rPr lang="en-US" sz="2000" dirty="0"/>
              <a:t>  variable: </a:t>
            </a:r>
          </a:p>
          <a:p>
            <a:pPr lvl="1" eaLnBrk="0" hangingPunct="0">
              <a:buFont typeface="Wingdings" pitchFamily="2" charset="2"/>
              <a:buChar char="§"/>
            </a:pPr>
            <a:r>
              <a:rPr lang="en-US" sz="2000" dirty="0"/>
              <a:t>Statically, when it is declared. For example: 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 err="1"/>
              <a:t>pthread_cond_t</a:t>
            </a:r>
            <a:r>
              <a:rPr lang="en-US" sz="2000" dirty="0"/>
              <a:t> </a:t>
            </a:r>
            <a:r>
              <a:rPr lang="en-US" sz="2000" dirty="0" err="1"/>
              <a:t>myconvar</a:t>
            </a:r>
            <a:r>
              <a:rPr lang="en-US" sz="2000" dirty="0"/>
              <a:t> = PTHREAD_COND_INITIALIZER; </a:t>
            </a:r>
          </a:p>
          <a:p>
            <a:pPr lvl="1" eaLnBrk="0" hangingPunct="0">
              <a:buFont typeface="Wingdings" pitchFamily="2" charset="2"/>
              <a:buNone/>
            </a:pPr>
            <a:endParaRPr lang="en-US" sz="2000" dirty="0"/>
          </a:p>
          <a:p>
            <a:pPr lvl="1" eaLnBrk="0" hangingPunct="0">
              <a:buFont typeface="Wingdings" pitchFamily="2" charset="2"/>
              <a:buChar char="§"/>
            </a:pPr>
            <a:r>
              <a:rPr lang="en-US" sz="2000" dirty="0"/>
              <a:t> Dynamically, with the </a:t>
            </a:r>
            <a:r>
              <a:rPr lang="en-US" sz="2000" dirty="0" err="1"/>
              <a:t>pthread_cond_init</a:t>
            </a:r>
            <a:r>
              <a:rPr lang="en-US" sz="2000" dirty="0"/>
              <a:t>() routine. The ID of the created </a:t>
            </a:r>
          </a:p>
          <a:p>
            <a:pPr eaLnBrk="0" hangingPunct="0"/>
            <a:r>
              <a:rPr lang="en-US" sz="2000" dirty="0"/>
              <a:t>          condition variable is returned to the calling thread through the </a:t>
            </a:r>
            <a:r>
              <a:rPr lang="en-US" sz="2000" i="1" dirty="0"/>
              <a:t>condition</a:t>
            </a:r>
            <a:r>
              <a:rPr lang="en-US" sz="2000" dirty="0"/>
              <a:t> </a:t>
            </a:r>
          </a:p>
          <a:p>
            <a:pPr eaLnBrk="0" hangingPunct="0"/>
            <a:r>
              <a:rPr lang="en-US" sz="2000" dirty="0"/>
              <a:t>          parameter. This method permits setting condition variable object </a:t>
            </a:r>
          </a:p>
          <a:p>
            <a:pPr eaLnBrk="0" hangingPunct="0"/>
            <a:r>
              <a:rPr lang="en-US" sz="2000" dirty="0"/>
              <a:t>          attributes, </a:t>
            </a:r>
            <a:r>
              <a:rPr lang="en-US" sz="2000" i="1" dirty="0" err="1"/>
              <a:t>attr</a:t>
            </a:r>
            <a:r>
              <a:rPr lang="en-US" sz="2000" dirty="0"/>
              <a:t>. </a:t>
            </a:r>
          </a:p>
          <a:p>
            <a:pPr eaLnBrk="0" hangingPunct="0"/>
            <a:endParaRPr lang="en-US" sz="2000" dirty="0"/>
          </a:p>
          <a:p>
            <a:pPr eaLnBrk="0" hangingPunct="0">
              <a:buFontTx/>
              <a:buChar char="•"/>
            </a:pPr>
            <a:r>
              <a:rPr lang="en-US" sz="2000" dirty="0"/>
              <a:t>Routines:</a:t>
            </a:r>
          </a:p>
          <a:p>
            <a:pPr eaLnBrk="0" hangingPunct="0"/>
            <a:endParaRPr lang="en-US" sz="20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935163" y="4769857"/>
            <a:ext cx="557075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pthread_cond_init (condition,attr) 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pthread_cond_destroy (condition) 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pthread_condattr_init (attr) 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pthread_condattr_destroy (attr)</a:t>
            </a:r>
            <a:r>
              <a:rPr lang="en-US" sz="2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&amp; Critical Sections</a:t>
            </a:r>
            <a:br>
              <a:rPr lang="en-US" dirty="0" smtClean="0"/>
            </a:br>
            <a:r>
              <a:rPr lang="en-US" sz="2600" dirty="0" smtClean="0"/>
              <a:t>Condition Variables: Waiting &amp; Signaling 1/2</a:t>
            </a:r>
            <a:endParaRPr lang="en-US" sz="26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82600" y="932664"/>
            <a:ext cx="8086725" cy="6109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2300" dirty="0" err="1" smtClean="0">
                <a:latin typeface="Arial Unicode MS" pitchFamily="34" charset="-128"/>
              </a:rPr>
              <a:t>pthread_cond_wait</a:t>
            </a:r>
            <a:r>
              <a:rPr lang="en-US" sz="2300" dirty="0">
                <a:latin typeface="Arial Unicode MS" pitchFamily="34" charset="-128"/>
              </a:rPr>
              <a:t>()</a:t>
            </a:r>
            <a:r>
              <a:rPr lang="en-US" sz="2300" dirty="0"/>
              <a:t> blocks the calling thread until the specified </a:t>
            </a:r>
            <a:r>
              <a:rPr lang="en-US" sz="2300" i="1" dirty="0"/>
              <a:t>condition</a:t>
            </a:r>
            <a:r>
              <a:rPr lang="en-US" sz="2300" dirty="0"/>
              <a:t> is </a:t>
            </a:r>
            <a:r>
              <a:rPr lang="en-US" sz="2300" dirty="0" smtClean="0"/>
              <a:t>  </a:t>
            </a:r>
            <a:r>
              <a:rPr lang="en-US" sz="2300" dirty="0" err="1"/>
              <a:t>signalled</a:t>
            </a:r>
            <a:r>
              <a:rPr lang="en-US" sz="2300" dirty="0"/>
              <a:t>. This routine should be called while </a:t>
            </a:r>
            <a:r>
              <a:rPr lang="en-US" sz="2300" i="1" dirty="0" err="1"/>
              <a:t>mutex</a:t>
            </a:r>
            <a:r>
              <a:rPr lang="en-US" sz="2300" dirty="0"/>
              <a:t> is locked, and it will </a:t>
            </a:r>
            <a:r>
              <a:rPr lang="en-US" sz="2300" dirty="0" smtClean="0"/>
              <a:t>automatically </a:t>
            </a:r>
            <a:r>
              <a:rPr lang="en-US" sz="2300" dirty="0"/>
              <a:t>release the </a:t>
            </a:r>
            <a:r>
              <a:rPr lang="en-US" sz="2300" dirty="0" err="1"/>
              <a:t>mutex</a:t>
            </a:r>
            <a:r>
              <a:rPr lang="en-US" sz="2300" dirty="0"/>
              <a:t> while it waits. After signal is received and </a:t>
            </a:r>
            <a:r>
              <a:rPr lang="en-US" sz="2300" dirty="0" smtClean="0"/>
              <a:t>thread </a:t>
            </a:r>
            <a:r>
              <a:rPr lang="en-US" sz="2300" dirty="0"/>
              <a:t>is awakened, </a:t>
            </a:r>
            <a:r>
              <a:rPr lang="en-US" sz="2300" i="1" dirty="0" err="1"/>
              <a:t>mutex</a:t>
            </a:r>
            <a:r>
              <a:rPr lang="en-US" sz="2300" dirty="0"/>
              <a:t> will be automatically locked for use by the thread. </a:t>
            </a:r>
            <a:r>
              <a:rPr lang="en-US" sz="2300" dirty="0" smtClean="0"/>
              <a:t> </a:t>
            </a:r>
            <a:r>
              <a:rPr lang="en-US" sz="2300" dirty="0"/>
              <a:t>The programmer is then responsible for </a:t>
            </a:r>
            <a:r>
              <a:rPr lang="en-US" sz="2300" dirty="0" smtClean="0"/>
              <a:t>unlocking </a:t>
            </a:r>
            <a:r>
              <a:rPr lang="en-US" sz="2300" i="1" dirty="0" err="1"/>
              <a:t>mutex</a:t>
            </a:r>
            <a:r>
              <a:rPr lang="en-US" sz="2300" dirty="0"/>
              <a:t> when the thread is </a:t>
            </a:r>
            <a:r>
              <a:rPr lang="en-US" sz="2300" dirty="0" smtClean="0"/>
              <a:t>finished </a:t>
            </a:r>
            <a:r>
              <a:rPr lang="en-US" sz="2300" dirty="0"/>
              <a:t>with it. </a:t>
            </a:r>
          </a:p>
          <a:p>
            <a:pPr eaLnBrk="0" hangingPunct="0">
              <a:buFontTx/>
              <a:buChar char="•"/>
            </a:pPr>
            <a:r>
              <a:rPr lang="en-US" sz="2300" dirty="0" smtClean="0"/>
              <a:t>The </a:t>
            </a:r>
            <a:r>
              <a:rPr lang="en-US" sz="2300" dirty="0" err="1">
                <a:latin typeface="Arial Unicode MS" pitchFamily="34" charset="-128"/>
              </a:rPr>
              <a:t>pthread_cond_signal</a:t>
            </a:r>
            <a:r>
              <a:rPr lang="en-US" sz="2300" dirty="0">
                <a:latin typeface="Arial Unicode MS" pitchFamily="34" charset="-128"/>
              </a:rPr>
              <a:t>()</a:t>
            </a:r>
            <a:r>
              <a:rPr lang="en-US" sz="2300" dirty="0"/>
              <a:t> routine is used to signal (or wake up) another </a:t>
            </a:r>
            <a:r>
              <a:rPr lang="en-US" sz="2300" dirty="0" smtClean="0"/>
              <a:t>thread </a:t>
            </a:r>
            <a:r>
              <a:rPr lang="en-US" sz="2300" dirty="0"/>
              <a:t>which is waiting on the condition variable. It should be called after </a:t>
            </a:r>
            <a:r>
              <a:rPr lang="en-US" sz="2300" i="1" dirty="0" err="1" smtClean="0"/>
              <a:t>mutex</a:t>
            </a:r>
            <a:r>
              <a:rPr lang="en-US" sz="2300" dirty="0" smtClean="0"/>
              <a:t> </a:t>
            </a:r>
            <a:r>
              <a:rPr lang="en-US" sz="2300" dirty="0"/>
              <a:t>is locked, and must unlock </a:t>
            </a:r>
            <a:r>
              <a:rPr lang="en-US" sz="2300" i="1" dirty="0" err="1"/>
              <a:t>mutex</a:t>
            </a:r>
            <a:r>
              <a:rPr lang="en-US" sz="2300" dirty="0"/>
              <a:t> in order for </a:t>
            </a:r>
            <a:r>
              <a:rPr lang="en-US" sz="2300" dirty="0" err="1">
                <a:latin typeface="Arial Unicode MS" pitchFamily="34" charset="-128"/>
              </a:rPr>
              <a:t>pthread_cond_wait</a:t>
            </a:r>
            <a:r>
              <a:rPr lang="en-US" sz="2300" dirty="0">
                <a:latin typeface="Arial Unicode MS" pitchFamily="34" charset="-128"/>
              </a:rPr>
              <a:t>()</a:t>
            </a:r>
            <a:r>
              <a:rPr lang="en-US" sz="2300" dirty="0"/>
              <a:t> </a:t>
            </a:r>
            <a:r>
              <a:rPr lang="en-US" sz="2300" dirty="0" smtClean="0"/>
              <a:t>routine </a:t>
            </a:r>
            <a:r>
              <a:rPr lang="en-US" sz="2300" dirty="0"/>
              <a:t>to complete. </a:t>
            </a:r>
          </a:p>
          <a:p>
            <a:pPr eaLnBrk="0" hangingPunct="0">
              <a:buFontTx/>
              <a:buChar char="•"/>
            </a:pPr>
            <a:r>
              <a:rPr lang="en-US" sz="2300" dirty="0" smtClean="0"/>
              <a:t>The </a:t>
            </a:r>
            <a:r>
              <a:rPr lang="en-US" sz="2300" dirty="0" err="1">
                <a:latin typeface="Arial Unicode MS" pitchFamily="34" charset="-128"/>
              </a:rPr>
              <a:t>pthread_cond_broadcast</a:t>
            </a:r>
            <a:r>
              <a:rPr lang="en-US" sz="2300" dirty="0">
                <a:latin typeface="Arial Unicode MS" pitchFamily="34" charset="-128"/>
              </a:rPr>
              <a:t>()</a:t>
            </a:r>
            <a:r>
              <a:rPr lang="en-US" sz="2300" dirty="0"/>
              <a:t> routine should be used instead of </a:t>
            </a:r>
            <a:r>
              <a:rPr lang="en-US" sz="2300" dirty="0" err="1" smtClean="0">
                <a:latin typeface="Arial Unicode MS" pitchFamily="34" charset="-128"/>
              </a:rPr>
              <a:t>pthread_cond_signal</a:t>
            </a:r>
            <a:r>
              <a:rPr lang="en-US" sz="2300" dirty="0">
                <a:latin typeface="Arial Unicode MS" pitchFamily="34" charset="-128"/>
              </a:rPr>
              <a:t>()</a:t>
            </a:r>
            <a:r>
              <a:rPr lang="en-US" sz="2300" dirty="0"/>
              <a:t> if more than one thread is in a blocking wait state. </a:t>
            </a:r>
          </a:p>
          <a:p>
            <a:pPr eaLnBrk="0" hangingPunct="0">
              <a:buFontTx/>
              <a:buChar char="•"/>
            </a:pPr>
            <a:r>
              <a:rPr lang="en-US" sz="2300" dirty="0" smtClean="0"/>
              <a:t>It </a:t>
            </a:r>
            <a:r>
              <a:rPr lang="en-US" sz="2300" dirty="0"/>
              <a:t>is a logical error to call </a:t>
            </a:r>
            <a:r>
              <a:rPr lang="en-US" sz="2300" dirty="0" err="1">
                <a:latin typeface="Arial Unicode MS" pitchFamily="34" charset="-128"/>
              </a:rPr>
              <a:t>pthread_cond_signal</a:t>
            </a:r>
            <a:r>
              <a:rPr lang="en-US" sz="2300" dirty="0">
                <a:latin typeface="Arial Unicode MS" pitchFamily="34" charset="-128"/>
              </a:rPr>
              <a:t>()</a:t>
            </a:r>
            <a:r>
              <a:rPr lang="en-US" sz="2300" dirty="0"/>
              <a:t> before calling </a:t>
            </a:r>
            <a:r>
              <a:rPr lang="en-US" sz="2300" dirty="0" err="1" smtClean="0">
                <a:latin typeface="Arial Unicode MS" pitchFamily="34" charset="-128"/>
              </a:rPr>
              <a:t>pthread_cond_wait</a:t>
            </a:r>
            <a:r>
              <a:rPr lang="en-US" sz="2300" dirty="0">
                <a:latin typeface="Arial Unicode MS" pitchFamily="34" charset="-128"/>
              </a:rPr>
              <a:t>()</a:t>
            </a:r>
            <a:r>
              <a:rPr lang="en-US" sz="2300" dirty="0"/>
              <a:t>. </a:t>
            </a:r>
          </a:p>
          <a:p>
            <a:pPr eaLnBrk="0" hangingPunct="0"/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&amp; Critical Sections</a:t>
            </a:r>
            <a:br>
              <a:rPr lang="en-US" dirty="0" smtClean="0"/>
            </a:br>
            <a:r>
              <a:rPr lang="en-US" sz="2600" dirty="0" smtClean="0"/>
              <a:t>Condition Variables: Waiting &amp; Signaling 2/2</a:t>
            </a:r>
            <a:endParaRPr lang="en-US" sz="2600" dirty="0"/>
          </a:p>
        </p:txBody>
      </p:sp>
      <p:graphicFrame>
        <p:nvGraphicFramePr>
          <p:cNvPr id="4" name="Group 16"/>
          <p:cNvGraphicFramePr>
            <a:graphicFrameLocks noGrp="1"/>
          </p:cNvGraphicFramePr>
          <p:nvPr/>
        </p:nvGraphicFramePr>
        <p:xfrm>
          <a:off x="212725" y="1175618"/>
          <a:ext cx="8682038" cy="3413760"/>
        </p:xfrm>
        <a:graphic>
          <a:graphicData uri="http://schemas.openxmlformats.org/drawingml/2006/table">
            <a:tbl>
              <a:tblPr/>
              <a:tblGrid>
                <a:gridCol w="263525"/>
                <a:gridCol w="8418513"/>
              </a:tblGrid>
              <a:tr h="1327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    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Proper locking and unlocking of the associated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mutex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variable is essential when using these routines. For example: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Failing to lock the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mutex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before calling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pthread_cond_wait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()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may cause it NOT to  block. 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Failing to unlock the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mutex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after calling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pthread_cond_signal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()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may not allow a matching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pthread_cond_wait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()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routine to complete (it will remain blocked).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Routines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1803400" y="4767431"/>
            <a:ext cx="572464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 b="1" dirty="0" err="1">
                <a:latin typeface="Courier New" pitchFamily="49" charset="0"/>
              </a:rPr>
              <a:t>pthread_cond_wait</a:t>
            </a:r>
            <a:r>
              <a:rPr lang="en-US" sz="2000" b="1" dirty="0">
                <a:latin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</a:rPr>
              <a:t>condition,mutex</a:t>
            </a:r>
            <a:r>
              <a:rPr lang="en-US" sz="2000" b="1" dirty="0">
                <a:latin typeface="Courier New" pitchFamily="49" charset="0"/>
              </a:rPr>
              <a:t>) </a:t>
            </a:r>
          </a:p>
          <a:p>
            <a:pPr eaLnBrk="0" hangingPunct="0"/>
            <a:r>
              <a:rPr lang="en-US" sz="2000" b="1" dirty="0" err="1">
                <a:latin typeface="Courier New" pitchFamily="49" charset="0"/>
              </a:rPr>
              <a:t>pthread_cond_signal</a:t>
            </a:r>
            <a:r>
              <a:rPr lang="en-US" sz="2000" b="1" dirty="0">
                <a:latin typeface="Courier New" pitchFamily="49" charset="0"/>
              </a:rPr>
              <a:t> (condition) </a:t>
            </a:r>
          </a:p>
          <a:p>
            <a:pPr eaLnBrk="0" hangingPunct="0"/>
            <a:r>
              <a:rPr lang="en-US" sz="2000" b="1" dirty="0" err="1">
                <a:latin typeface="Courier New" pitchFamily="49" charset="0"/>
              </a:rPr>
              <a:t>pthread_cond_broadcast</a:t>
            </a:r>
            <a:r>
              <a:rPr lang="en-US" sz="2000" b="1" dirty="0">
                <a:latin typeface="Courier New" pitchFamily="49" charset="0"/>
              </a:rPr>
              <a:t> (condition)</a:t>
            </a:r>
            <a:r>
              <a:rPr lang="en-US" sz="20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&amp; Critical Sections</a:t>
            </a:r>
            <a:br>
              <a:rPr lang="en-US" dirty="0" smtClean="0"/>
            </a:br>
            <a:r>
              <a:rPr lang="en-US" sz="2800" dirty="0" smtClean="0"/>
              <a:t> Semaphores 1/5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3600" dirty="0" smtClean="0"/>
              <a:t>permit a limited number of threads to execute a section of the code</a:t>
            </a:r>
          </a:p>
          <a:p>
            <a:pPr>
              <a:buFontTx/>
              <a:buChar char="•"/>
            </a:pPr>
            <a:r>
              <a:rPr lang="en-US" sz="3600" dirty="0" smtClean="0"/>
              <a:t>similar to </a:t>
            </a:r>
            <a:r>
              <a:rPr lang="en-US" sz="3600" dirty="0" err="1" smtClean="0"/>
              <a:t>mutexes</a:t>
            </a:r>
            <a:endParaRPr lang="en-US" sz="3600" dirty="0" smtClean="0"/>
          </a:p>
          <a:p>
            <a:pPr>
              <a:buFontTx/>
              <a:buChar char="•"/>
            </a:pPr>
            <a:r>
              <a:rPr lang="en-US" sz="3600" dirty="0" smtClean="0"/>
              <a:t>should include the </a:t>
            </a:r>
            <a:r>
              <a:rPr lang="en-US" sz="2400" dirty="0" err="1" smtClean="0">
                <a:latin typeface="Verdana Ref" pitchFamily="34" charset="0"/>
              </a:rPr>
              <a:t>semaphore.h</a:t>
            </a:r>
            <a:r>
              <a:rPr lang="en-US" dirty="0" smtClean="0"/>
              <a:t> </a:t>
            </a:r>
            <a:r>
              <a:rPr lang="en-US" sz="3600" dirty="0" smtClean="0"/>
              <a:t>header file</a:t>
            </a:r>
          </a:p>
          <a:p>
            <a:pPr>
              <a:buFontTx/>
              <a:buChar char="•"/>
            </a:pPr>
            <a:r>
              <a:rPr lang="en-US" sz="3600" dirty="0" smtClean="0"/>
              <a:t>semaphore functions do not have</a:t>
            </a:r>
            <a:r>
              <a:rPr lang="en-US" dirty="0" smtClean="0"/>
              <a:t> </a:t>
            </a:r>
            <a:r>
              <a:rPr lang="en-US" sz="2400" dirty="0" err="1" smtClean="0">
                <a:latin typeface="Verdana Ref" pitchFamily="34" charset="0"/>
              </a:rPr>
              <a:t>pthread</a:t>
            </a:r>
            <a:r>
              <a:rPr lang="en-US" sz="2400" dirty="0" smtClean="0">
                <a:latin typeface="Verdana Ref" pitchFamily="34" charset="0"/>
              </a:rPr>
              <a:t>_</a:t>
            </a:r>
            <a:r>
              <a:rPr lang="en-US" dirty="0" smtClean="0"/>
              <a:t> </a:t>
            </a:r>
            <a:r>
              <a:rPr lang="en-US" sz="3600" dirty="0" smtClean="0"/>
              <a:t>prefixes; instead, they have</a:t>
            </a:r>
            <a:r>
              <a:rPr lang="en-US" dirty="0" smtClean="0"/>
              <a:t> </a:t>
            </a:r>
            <a:r>
              <a:rPr lang="en-US" sz="2400" dirty="0" err="1" smtClean="0">
                <a:latin typeface="Verdana Ref" pitchFamily="34" charset="0"/>
              </a:rPr>
              <a:t>sem</a:t>
            </a:r>
            <a:r>
              <a:rPr lang="en-US" sz="2400" dirty="0" smtClean="0">
                <a:latin typeface="Verdana Ref" pitchFamily="34" charset="0"/>
              </a:rPr>
              <a:t>_</a:t>
            </a:r>
            <a:r>
              <a:rPr lang="en-US" sz="3600" dirty="0" smtClean="0"/>
              <a:t> prefixes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&amp; Critical Sections</a:t>
            </a:r>
            <a:br>
              <a:rPr lang="en-US" dirty="0" smtClean="0"/>
            </a:br>
            <a:r>
              <a:rPr lang="en-US" sz="2800" dirty="0" smtClean="0"/>
              <a:t> Semaphores 2/5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29297B"/>
                </a:solidFill>
              </a:rPr>
              <a:t>Basic Semaphore Functions: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dirty="0" smtClean="0">
                <a:solidFill>
                  <a:srgbClr val="29297B"/>
                </a:solidFill>
              </a:rPr>
              <a:t>creating a semaphore: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 err="1" smtClean="0">
                <a:solidFill>
                  <a:schemeClr val="folHlink"/>
                </a:solidFill>
                <a:latin typeface="Verdana Ref" pitchFamily="34" charset="0"/>
              </a:rPr>
              <a:t>int</a:t>
            </a:r>
            <a:r>
              <a:rPr lang="en-US" sz="1800" dirty="0" smtClean="0">
                <a:solidFill>
                  <a:schemeClr val="folHlink"/>
                </a:solidFill>
                <a:latin typeface="Verdana Ref" pitchFamily="34" charset="0"/>
              </a:rPr>
              <a:t> </a:t>
            </a:r>
            <a:r>
              <a:rPr lang="en-US" sz="1800" dirty="0" err="1" smtClean="0">
                <a:solidFill>
                  <a:schemeClr val="folHlink"/>
                </a:solidFill>
                <a:latin typeface="Verdana Ref" pitchFamily="34" charset="0"/>
              </a:rPr>
              <a:t>sem_init</a:t>
            </a:r>
            <a:r>
              <a:rPr lang="en-US" sz="1800" dirty="0" smtClean="0">
                <a:solidFill>
                  <a:schemeClr val="folHlink"/>
                </a:solidFill>
                <a:latin typeface="Verdana Ref" pitchFamily="34" charset="0"/>
              </a:rPr>
              <a:t>(</a:t>
            </a:r>
            <a:r>
              <a:rPr lang="en-US" sz="1800" dirty="0" err="1" smtClean="0">
                <a:solidFill>
                  <a:schemeClr val="hlink"/>
                </a:solidFill>
                <a:latin typeface="Verdana Ref" pitchFamily="34" charset="0"/>
              </a:rPr>
              <a:t>sem_t</a:t>
            </a:r>
            <a:r>
              <a:rPr lang="en-US" sz="1800" dirty="0" smtClean="0">
                <a:solidFill>
                  <a:schemeClr val="hlink"/>
                </a:solidFill>
                <a:latin typeface="Verdana Ref" pitchFamily="34" charset="0"/>
              </a:rPr>
              <a:t> *</a:t>
            </a:r>
            <a:r>
              <a:rPr lang="en-US" sz="1800" dirty="0" err="1" smtClean="0">
                <a:solidFill>
                  <a:schemeClr val="hlink"/>
                </a:solidFill>
                <a:latin typeface="Verdana Ref" pitchFamily="34" charset="0"/>
              </a:rPr>
              <a:t>sem</a:t>
            </a:r>
            <a:r>
              <a:rPr lang="en-US" sz="1800" dirty="0" smtClean="0">
                <a:solidFill>
                  <a:schemeClr val="folHlink"/>
                </a:solidFill>
                <a:latin typeface="Verdana Ref" pitchFamily="34" charset="0"/>
              </a:rPr>
              <a:t>, </a:t>
            </a:r>
            <a:r>
              <a:rPr lang="en-US" sz="1800" dirty="0" err="1" smtClean="0">
                <a:solidFill>
                  <a:schemeClr val="hlink"/>
                </a:solidFill>
                <a:latin typeface="Verdana Ref" pitchFamily="34" charset="0"/>
              </a:rPr>
              <a:t>int</a:t>
            </a:r>
            <a:r>
              <a:rPr lang="en-US" sz="1800" dirty="0" smtClean="0">
                <a:solidFill>
                  <a:schemeClr val="hlink"/>
                </a:solidFill>
                <a:latin typeface="Verdana Ref" pitchFamily="34" charset="0"/>
              </a:rPr>
              <a:t> </a:t>
            </a:r>
            <a:r>
              <a:rPr lang="en-US" sz="1800" dirty="0" err="1" smtClean="0">
                <a:solidFill>
                  <a:schemeClr val="hlink"/>
                </a:solidFill>
                <a:latin typeface="Verdana Ref" pitchFamily="34" charset="0"/>
              </a:rPr>
              <a:t>pshared</a:t>
            </a:r>
            <a:r>
              <a:rPr lang="en-US" sz="1800" dirty="0" smtClean="0">
                <a:solidFill>
                  <a:schemeClr val="folHlink"/>
                </a:solidFill>
                <a:latin typeface="Verdana Ref" pitchFamily="34" charset="0"/>
              </a:rPr>
              <a:t>, </a:t>
            </a:r>
            <a:r>
              <a:rPr lang="en-US" sz="1800" dirty="0" smtClean="0">
                <a:solidFill>
                  <a:schemeClr val="hlink"/>
                </a:solidFill>
                <a:latin typeface="Verdana Ref" pitchFamily="34" charset="0"/>
              </a:rPr>
              <a:t>unsigned </a:t>
            </a:r>
            <a:r>
              <a:rPr lang="en-US" sz="1800" dirty="0" err="1" smtClean="0">
                <a:solidFill>
                  <a:schemeClr val="hlink"/>
                </a:solidFill>
                <a:latin typeface="Verdana Ref" pitchFamily="34" charset="0"/>
              </a:rPr>
              <a:t>int</a:t>
            </a:r>
            <a:r>
              <a:rPr lang="en-US" sz="1800" dirty="0" smtClean="0">
                <a:solidFill>
                  <a:schemeClr val="hlink"/>
                </a:solidFill>
                <a:latin typeface="Verdana Ref" pitchFamily="34" charset="0"/>
              </a:rPr>
              <a:t> value</a:t>
            </a:r>
            <a:r>
              <a:rPr lang="en-US" sz="1800" dirty="0" smtClean="0">
                <a:solidFill>
                  <a:schemeClr val="folHlink"/>
                </a:solidFill>
                <a:latin typeface="Verdana Ref" pitchFamily="34" charset="0"/>
              </a:rPr>
              <a:t>);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rgbClr val="29297B"/>
                </a:solidFill>
              </a:rPr>
              <a:t>initializes a semaphore object pointed to by </a:t>
            </a:r>
            <a:r>
              <a:rPr lang="en-US" sz="1800" dirty="0" err="1" smtClean="0">
                <a:solidFill>
                  <a:schemeClr val="hlink"/>
                </a:solidFill>
                <a:latin typeface="Verdana Ref" pitchFamily="34" charset="0"/>
              </a:rPr>
              <a:t>sem</a:t>
            </a:r>
            <a:endParaRPr lang="en-US" sz="1800" dirty="0" smtClean="0">
              <a:solidFill>
                <a:schemeClr val="hlink"/>
              </a:solidFill>
              <a:latin typeface="Verdana Ref" pitchFamily="34" charset="0"/>
            </a:endParaRPr>
          </a:p>
          <a:p>
            <a:pPr lvl="2">
              <a:lnSpc>
                <a:spcPct val="90000"/>
              </a:lnSpc>
              <a:buClr>
                <a:srgbClr val="29297B"/>
              </a:buClr>
            </a:pPr>
            <a:r>
              <a:rPr lang="en-US" sz="1800" dirty="0" err="1" smtClean="0">
                <a:solidFill>
                  <a:schemeClr val="hlink"/>
                </a:solidFill>
                <a:latin typeface="Verdana Ref" pitchFamily="34" charset="0"/>
              </a:rPr>
              <a:t>pshared</a:t>
            </a:r>
            <a:r>
              <a:rPr lang="en-US" sz="1800" dirty="0" smtClean="0">
                <a:solidFill>
                  <a:srgbClr val="29297B"/>
                </a:solidFill>
                <a:latin typeface="Verdana Ref" pitchFamily="34" charset="0"/>
              </a:rPr>
              <a:t> </a:t>
            </a:r>
            <a:r>
              <a:rPr lang="en-US" dirty="0" smtClean="0">
                <a:solidFill>
                  <a:srgbClr val="29297B"/>
                </a:solidFill>
              </a:rPr>
              <a:t>is a sharing option; a value of </a:t>
            </a:r>
            <a:r>
              <a:rPr lang="en-US" i="1" dirty="0" smtClean="0">
                <a:solidFill>
                  <a:srgbClr val="29297B"/>
                </a:solidFill>
              </a:rPr>
              <a:t>0</a:t>
            </a:r>
            <a:r>
              <a:rPr lang="en-US" dirty="0" smtClean="0">
                <a:solidFill>
                  <a:srgbClr val="29297B"/>
                </a:solidFill>
              </a:rPr>
              <a:t> means the semaphore is local to the calling process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rgbClr val="29297B"/>
                </a:solidFill>
              </a:rPr>
              <a:t>gives an initial value </a:t>
            </a:r>
            <a:r>
              <a:rPr lang="en-US" sz="1800" dirty="0" err="1" smtClean="0">
                <a:solidFill>
                  <a:schemeClr val="hlink"/>
                </a:solidFill>
                <a:latin typeface="Verdana Ref" pitchFamily="34" charset="0"/>
              </a:rPr>
              <a:t>value</a:t>
            </a:r>
            <a:r>
              <a:rPr lang="en-US" dirty="0" smtClean="0">
                <a:solidFill>
                  <a:srgbClr val="29297B"/>
                </a:solidFill>
              </a:rPr>
              <a:t> to the semaphore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dirty="0" smtClean="0">
                <a:solidFill>
                  <a:srgbClr val="29297B"/>
                </a:solidFill>
              </a:rPr>
              <a:t>terminating a semaphore: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 err="1" smtClean="0">
                <a:solidFill>
                  <a:schemeClr val="folHlink"/>
                </a:solidFill>
                <a:latin typeface="Verdana Ref" pitchFamily="34" charset="0"/>
              </a:rPr>
              <a:t>int</a:t>
            </a:r>
            <a:r>
              <a:rPr lang="en-US" sz="1800" dirty="0" smtClean="0">
                <a:solidFill>
                  <a:schemeClr val="folHlink"/>
                </a:solidFill>
                <a:latin typeface="Verdana Ref" pitchFamily="34" charset="0"/>
              </a:rPr>
              <a:t> </a:t>
            </a:r>
            <a:r>
              <a:rPr lang="en-US" sz="1800" dirty="0" err="1" smtClean="0">
                <a:solidFill>
                  <a:schemeClr val="folHlink"/>
                </a:solidFill>
                <a:latin typeface="Verdana Ref" pitchFamily="34" charset="0"/>
              </a:rPr>
              <a:t>sem_destroy</a:t>
            </a:r>
            <a:r>
              <a:rPr lang="en-US" sz="1800" dirty="0" smtClean="0">
                <a:solidFill>
                  <a:schemeClr val="folHlink"/>
                </a:solidFill>
                <a:latin typeface="Verdana Ref" pitchFamily="34" charset="0"/>
              </a:rPr>
              <a:t>(</a:t>
            </a:r>
            <a:r>
              <a:rPr lang="en-US" sz="1800" dirty="0" err="1" smtClean="0">
                <a:solidFill>
                  <a:schemeClr val="hlink"/>
                </a:solidFill>
                <a:latin typeface="Verdana Ref" pitchFamily="34" charset="0"/>
              </a:rPr>
              <a:t>sem_t</a:t>
            </a:r>
            <a:r>
              <a:rPr lang="en-US" sz="1800" dirty="0" smtClean="0">
                <a:solidFill>
                  <a:schemeClr val="hlink"/>
                </a:solidFill>
                <a:latin typeface="Verdana Ref" pitchFamily="34" charset="0"/>
              </a:rPr>
              <a:t> *</a:t>
            </a:r>
            <a:r>
              <a:rPr lang="en-US" sz="1800" dirty="0" err="1" smtClean="0">
                <a:solidFill>
                  <a:schemeClr val="hlink"/>
                </a:solidFill>
                <a:latin typeface="Verdana Ref" pitchFamily="34" charset="0"/>
              </a:rPr>
              <a:t>sem</a:t>
            </a:r>
            <a:r>
              <a:rPr lang="en-US" sz="1800" dirty="0" smtClean="0">
                <a:solidFill>
                  <a:schemeClr val="folHlink"/>
                </a:solidFill>
                <a:latin typeface="Verdana Ref" pitchFamily="34" charset="0"/>
              </a:rPr>
              <a:t>);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rgbClr val="29297B"/>
                </a:solidFill>
              </a:rPr>
              <a:t>frees the resources allocated to the semaphore </a:t>
            </a:r>
            <a:r>
              <a:rPr lang="en-US" sz="1800" dirty="0" err="1" smtClean="0">
                <a:solidFill>
                  <a:schemeClr val="hlink"/>
                </a:solidFill>
                <a:latin typeface="Verdana Ref" pitchFamily="34" charset="0"/>
              </a:rPr>
              <a:t>sem</a:t>
            </a:r>
            <a:endParaRPr lang="en-US" sz="1800" dirty="0" smtClean="0">
              <a:solidFill>
                <a:schemeClr val="hlink"/>
              </a:solidFill>
              <a:latin typeface="Verdana Ref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rgbClr val="29297B"/>
                </a:solidFill>
              </a:rPr>
              <a:t>usually called after </a:t>
            </a:r>
            <a:r>
              <a:rPr lang="en-US" sz="1800" dirty="0" err="1" smtClean="0">
                <a:solidFill>
                  <a:srgbClr val="29297B"/>
                </a:solidFill>
                <a:latin typeface="Verdana Ref" pitchFamily="34" charset="0"/>
              </a:rPr>
              <a:t>pthread_join</a:t>
            </a:r>
            <a:r>
              <a:rPr lang="en-US" sz="1800" dirty="0" smtClean="0">
                <a:solidFill>
                  <a:srgbClr val="29297B"/>
                </a:solidFill>
                <a:latin typeface="Verdana Ref" pitchFamily="34" charset="0"/>
              </a:rPr>
              <a:t>()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rgbClr val="29297B"/>
                </a:solidFill>
              </a:rPr>
              <a:t>an error will occur if a semaphore is destroyed for which a thread is waiting</a:t>
            </a:r>
            <a:endParaRPr lang="en-US" dirty="0">
              <a:solidFill>
                <a:srgbClr val="29297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&amp; Critical Sections</a:t>
            </a:r>
            <a:br>
              <a:rPr lang="en-US" dirty="0" smtClean="0"/>
            </a:br>
            <a:r>
              <a:rPr lang="en-US" sz="2800" dirty="0" smtClean="0"/>
              <a:t> Semaphores 3/5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Char char="•"/>
            </a:pPr>
            <a:r>
              <a:rPr lang="en-US" sz="3200" dirty="0" smtClean="0">
                <a:solidFill>
                  <a:srgbClr val="29297B"/>
                </a:solidFill>
              </a:rPr>
              <a:t>semaphore control:</a:t>
            </a:r>
          </a:p>
          <a:p>
            <a:pPr lvl="2">
              <a:buFontTx/>
              <a:buNone/>
            </a:pPr>
            <a:r>
              <a:rPr lang="en-US" sz="2000" dirty="0" err="1" smtClean="0">
                <a:solidFill>
                  <a:schemeClr val="folHlink"/>
                </a:solidFill>
                <a:latin typeface="Verdana Ref" pitchFamily="34" charset="0"/>
              </a:rPr>
              <a:t>int</a:t>
            </a:r>
            <a:r>
              <a:rPr lang="en-US" sz="2000" dirty="0" smtClean="0">
                <a:solidFill>
                  <a:schemeClr val="folHlink"/>
                </a:solidFill>
                <a:latin typeface="Verdana Ref" pitchFamily="34" charset="0"/>
              </a:rPr>
              <a:t> </a:t>
            </a:r>
            <a:r>
              <a:rPr lang="en-US" sz="2000" dirty="0" err="1" smtClean="0">
                <a:solidFill>
                  <a:schemeClr val="folHlink"/>
                </a:solidFill>
                <a:latin typeface="Verdana Ref" pitchFamily="34" charset="0"/>
              </a:rPr>
              <a:t>sem_post</a:t>
            </a:r>
            <a:r>
              <a:rPr lang="en-US" sz="2000" dirty="0" smtClean="0">
                <a:solidFill>
                  <a:schemeClr val="folHlink"/>
                </a:solidFill>
                <a:latin typeface="Verdana Ref" pitchFamily="34" charset="0"/>
              </a:rPr>
              <a:t>(</a:t>
            </a:r>
            <a:r>
              <a:rPr lang="en-US" sz="2000" dirty="0" err="1" smtClean="0">
                <a:solidFill>
                  <a:schemeClr val="hlink"/>
                </a:solidFill>
                <a:latin typeface="Verdana Ref" pitchFamily="34" charset="0"/>
              </a:rPr>
              <a:t>sem_t</a:t>
            </a:r>
            <a:r>
              <a:rPr lang="en-US" sz="2000" dirty="0" smtClean="0">
                <a:solidFill>
                  <a:schemeClr val="hlink"/>
                </a:solidFill>
                <a:latin typeface="Verdana Ref" pitchFamily="34" charset="0"/>
              </a:rPr>
              <a:t> *</a:t>
            </a:r>
            <a:r>
              <a:rPr lang="en-US" sz="2000" dirty="0" err="1" smtClean="0">
                <a:solidFill>
                  <a:schemeClr val="hlink"/>
                </a:solidFill>
                <a:latin typeface="Verdana Ref" pitchFamily="34" charset="0"/>
              </a:rPr>
              <a:t>sem</a:t>
            </a:r>
            <a:r>
              <a:rPr lang="en-US" sz="2000" dirty="0" smtClean="0">
                <a:solidFill>
                  <a:schemeClr val="folHlink"/>
                </a:solidFill>
                <a:latin typeface="Verdana Ref" pitchFamily="34" charset="0"/>
              </a:rPr>
              <a:t>);</a:t>
            </a:r>
          </a:p>
          <a:p>
            <a:pPr lvl="2">
              <a:buFontTx/>
              <a:buNone/>
            </a:pPr>
            <a:r>
              <a:rPr lang="en-US" sz="2000" dirty="0" err="1" smtClean="0">
                <a:solidFill>
                  <a:schemeClr val="folHlink"/>
                </a:solidFill>
                <a:latin typeface="Verdana Ref" pitchFamily="34" charset="0"/>
              </a:rPr>
              <a:t>int</a:t>
            </a:r>
            <a:r>
              <a:rPr lang="en-US" sz="2000" dirty="0" smtClean="0">
                <a:solidFill>
                  <a:schemeClr val="folHlink"/>
                </a:solidFill>
                <a:latin typeface="Verdana Ref" pitchFamily="34" charset="0"/>
              </a:rPr>
              <a:t> </a:t>
            </a:r>
            <a:r>
              <a:rPr lang="en-US" sz="2000" dirty="0" err="1" smtClean="0">
                <a:solidFill>
                  <a:schemeClr val="folHlink"/>
                </a:solidFill>
                <a:latin typeface="Verdana Ref" pitchFamily="34" charset="0"/>
              </a:rPr>
              <a:t>sem_wait</a:t>
            </a:r>
            <a:r>
              <a:rPr lang="en-US" sz="2000" dirty="0" smtClean="0">
                <a:solidFill>
                  <a:schemeClr val="folHlink"/>
                </a:solidFill>
                <a:latin typeface="Verdana Ref" pitchFamily="34" charset="0"/>
              </a:rPr>
              <a:t>(</a:t>
            </a:r>
            <a:r>
              <a:rPr lang="en-US" sz="2000" dirty="0" err="1" smtClean="0">
                <a:solidFill>
                  <a:schemeClr val="hlink"/>
                </a:solidFill>
                <a:latin typeface="Verdana Ref" pitchFamily="34" charset="0"/>
              </a:rPr>
              <a:t>sem_t</a:t>
            </a:r>
            <a:r>
              <a:rPr lang="en-US" sz="2000" dirty="0" smtClean="0">
                <a:solidFill>
                  <a:schemeClr val="hlink"/>
                </a:solidFill>
                <a:latin typeface="Verdana Ref" pitchFamily="34" charset="0"/>
              </a:rPr>
              <a:t> *</a:t>
            </a:r>
            <a:r>
              <a:rPr lang="en-US" sz="2000" dirty="0" err="1" smtClean="0">
                <a:solidFill>
                  <a:schemeClr val="hlink"/>
                </a:solidFill>
                <a:latin typeface="Verdana Ref" pitchFamily="34" charset="0"/>
              </a:rPr>
              <a:t>sem</a:t>
            </a:r>
            <a:r>
              <a:rPr lang="en-US" sz="2000" dirty="0" smtClean="0">
                <a:solidFill>
                  <a:schemeClr val="folHlink"/>
                </a:solidFill>
                <a:latin typeface="Verdana Ref" pitchFamily="34" charset="0"/>
              </a:rPr>
              <a:t>);</a:t>
            </a:r>
          </a:p>
          <a:p>
            <a:pPr lvl="2">
              <a:buFontTx/>
              <a:buNone/>
            </a:pPr>
            <a:endParaRPr lang="en-US" sz="2000" dirty="0" smtClean="0">
              <a:solidFill>
                <a:schemeClr val="folHlink"/>
              </a:solidFill>
              <a:latin typeface="Verdana Ref" pitchFamily="34" charset="0"/>
            </a:endParaRPr>
          </a:p>
          <a:p>
            <a:pPr lvl="2"/>
            <a:r>
              <a:rPr lang="en-US" sz="2000" dirty="0" err="1" smtClean="0">
                <a:solidFill>
                  <a:srgbClr val="29297B"/>
                </a:solidFill>
                <a:latin typeface="Verdana Ref" pitchFamily="34" charset="0"/>
              </a:rPr>
              <a:t>sem_post</a:t>
            </a:r>
            <a:r>
              <a:rPr lang="en-US" sz="2800" dirty="0" smtClean="0">
                <a:solidFill>
                  <a:srgbClr val="29297B"/>
                </a:solidFill>
              </a:rPr>
              <a:t> </a:t>
            </a:r>
            <a:r>
              <a:rPr lang="en-US" sz="2800" i="1" dirty="0" smtClean="0">
                <a:solidFill>
                  <a:srgbClr val="29297B"/>
                </a:solidFill>
              </a:rPr>
              <a:t>atomically</a:t>
            </a:r>
            <a:r>
              <a:rPr lang="en-US" sz="2800" dirty="0" smtClean="0">
                <a:solidFill>
                  <a:srgbClr val="29297B"/>
                </a:solidFill>
              </a:rPr>
              <a:t> increases the value of a semaphore by 1, i.e., when 2 threads call </a:t>
            </a:r>
            <a:r>
              <a:rPr lang="en-US" sz="2000" dirty="0" err="1" smtClean="0">
                <a:solidFill>
                  <a:srgbClr val="29297B"/>
                </a:solidFill>
                <a:latin typeface="Verdana Ref" pitchFamily="34" charset="0"/>
              </a:rPr>
              <a:t>sem_post</a:t>
            </a:r>
            <a:r>
              <a:rPr lang="en-US" sz="2800" dirty="0" smtClean="0">
                <a:solidFill>
                  <a:srgbClr val="29297B"/>
                </a:solidFill>
              </a:rPr>
              <a:t> simultaneously, the semaphore's value will also be increased by 2 (there are 2 atoms calling)</a:t>
            </a:r>
          </a:p>
          <a:p>
            <a:pPr lvl="2"/>
            <a:r>
              <a:rPr lang="en-US" sz="2000" dirty="0" err="1" smtClean="0">
                <a:solidFill>
                  <a:srgbClr val="29297B"/>
                </a:solidFill>
                <a:latin typeface="Verdana Ref" pitchFamily="34" charset="0"/>
              </a:rPr>
              <a:t>sem_wait</a:t>
            </a:r>
            <a:r>
              <a:rPr lang="en-US" sz="2800" dirty="0" smtClean="0">
                <a:solidFill>
                  <a:srgbClr val="29297B"/>
                </a:solidFill>
              </a:rPr>
              <a:t> </a:t>
            </a:r>
            <a:r>
              <a:rPr lang="en-US" sz="2800" i="1" dirty="0" smtClean="0">
                <a:solidFill>
                  <a:srgbClr val="29297B"/>
                </a:solidFill>
              </a:rPr>
              <a:t>atomically</a:t>
            </a:r>
            <a:r>
              <a:rPr lang="en-US" sz="2800" dirty="0" smtClean="0">
                <a:solidFill>
                  <a:srgbClr val="29297B"/>
                </a:solidFill>
              </a:rPr>
              <a:t> decreases the value of a semaphore by 1; but always waits until the semaphore has a non-zero value first</a:t>
            </a:r>
            <a:endParaRPr lang="en-US" sz="2000" dirty="0">
              <a:solidFill>
                <a:srgbClr val="29297B"/>
              </a:solidFill>
              <a:latin typeface="Verdana Ref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&amp; Critical Sections</a:t>
            </a:r>
            <a:br>
              <a:rPr lang="en-US" dirty="0" smtClean="0"/>
            </a:br>
            <a:r>
              <a:rPr lang="en-US" sz="2800" dirty="0" smtClean="0"/>
              <a:t> Semaphores 4/5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073427"/>
          </a:xfrm>
        </p:spPr>
        <p:txBody>
          <a:bodyPr/>
          <a:lstStyle/>
          <a:p>
            <a:pPr defTabSz="576263">
              <a:spcBef>
                <a:spcPts val="0"/>
              </a:spcBef>
              <a:buFontTx/>
              <a:buNone/>
            </a:pPr>
            <a:r>
              <a:rPr lang="en-US" sz="1400" dirty="0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#include &lt;</a:t>
            </a:r>
            <a:r>
              <a:rPr lang="en-US" sz="1400" dirty="0" err="1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pthread.h</a:t>
            </a:r>
            <a:r>
              <a:rPr lang="en-US" sz="1400" dirty="0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defTabSz="576263">
              <a:spcBef>
                <a:spcPts val="0"/>
              </a:spcBef>
              <a:buFontTx/>
              <a:buNone/>
            </a:pPr>
            <a:r>
              <a:rPr lang="en-US" sz="1400" dirty="0" smtClean="0">
                <a:solidFill>
                  <a:schemeClr val="folHlink"/>
                </a:solidFill>
                <a:latin typeface="Arial" pitchFamily="34" charset="0"/>
                <a:cs typeface="Arial" pitchFamily="34" charset="0"/>
              </a:rPr>
              <a:t>#include &lt;</a:t>
            </a:r>
            <a:r>
              <a:rPr lang="en-US" sz="1400" dirty="0" err="1" smtClean="0">
                <a:solidFill>
                  <a:schemeClr val="folHlink"/>
                </a:solidFill>
                <a:latin typeface="Arial" pitchFamily="34" charset="0"/>
                <a:cs typeface="Arial" pitchFamily="34" charset="0"/>
              </a:rPr>
              <a:t>semaphore.h</a:t>
            </a:r>
            <a:r>
              <a:rPr lang="en-US" sz="1400" dirty="0" smtClean="0">
                <a:solidFill>
                  <a:schemeClr val="folHlink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defTabSz="576263">
              <a:spcBef>
                <a:spcPts val="0"/>
              </a:spcBef>
              <a:buFontTx/>
              <a:buNone/>
            </a:pPr>
            <a:r>
              <a:rPr lang="en-US" sz="1400" dirty="0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...</a:t>
            </a:r>
          </a:p>
          <a:p>
            <a:pPr defTabSz="576263">
              <a:spcBef>
                <a:spcPts val="0"/>
              </a:spcBef>
              <a:buFontTx/>
              <a:buNone/>
            </a:pPr>
            <a:r>
              <a:rPr lang="en-US" sz="1400" dirty="0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void *</a:t>
            </a:r>
            <a:r>
              <a:rPr lang="en-US" sz="1400" dirty="0" err="1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thread_function</a:t>
            </a:r>
            <a:r>
              <a:rPr lang="en-US" sz="1400" dirty="0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( void *</a:t>
            </a:r>
            <a:r>
              <a:rPr lang="en-US" sz="1400" dirty="0" err="1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sz="1400" dirty="0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 );</a:t>
            </a:r>
          </a:p>
          <a:p>
            <a:pPr defTabSz="576263">
              <a:spcBef>
                <a:spcPts val="0"/>
              </a:spcBef>
              <a:buFontTx/>
              <a:buNone/>
            </a:pPr>
            <a:r>
              <a:rPr lang="en-US" sz="1400" dirty="0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...</a:t>
            </a:r>
          </a:p>
          <a:p>
            <a:pPr defTabSz="576263">
              <a:spcBef>
                <a:spcPts val="0"/>
              </a:spcBef>
              <a:buFontTx/>
              <a:buNone/>
            </a:pPr>
            <a:r>
              <a:rPr lang="en-US" sz="1400" dirty="0" err="1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sem_t</a:t>
            </a:r>
            <a:r>
              <a:rPr lang="en-US" sz="1400" dirty="0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 semaphore;        // also a global variable just like </a:t>
            </a:r>
            <a:r>
              <a:rPr lang="en-US" sz="1400" dirty="0" err="1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mutexes</a:t>
            </a:r>
            <a:endParaRPr lang="en-US" sz="1400" dirty="0" smtClean="0">
              <a:solidFill>
                <a:srgbClr val="29297B"/>
              </a:solidFill>
              <a:latin typeface="Arial" pitchFamily="34" charset="0"/>
              <a:cs typeface="Arial" pitchFamily="34" charset="0"/>
            </a:endParaRPr>
          </a:p>
          <a:p>
            <a:pPr defTabSz="576263">
              <a:spcBef>
                <a:spcPts val="0"/>
              </a:spcBef>
              <a:buFontTx/>
              <a:buNone/>
            </a:pPr>
            <a:r>
              <a:rPr lang="en-US" sz="1400" dirty="0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...</a:t>
            </a:r>
          </a:p>
          <a:p>
            <a:pPr defTabSz="576263">
              <a:spcBef>
                <a:spcPts val="0"/>
              </a:spcBef>
              <a:buFontTx/>
              <a:buNone/>
            </a:pPr>
            <a:r>
              <a:rPr lang="en-US" sz="1400" dirty="0" err="1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400" dirty="0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 main()</a:t>
            </a:r>
          </a:p>
          <a:p>
            <a:pPr defTabSz="576263">
              <a:spcBef>
                <a:spcPts val="0"/>
              </a:spcBef>
              <a:buFontTx/>
              <a:buNone/>
            </a:pPr>
            <a:r>
              <a:rPr lang="en-US" sz="1400" dirty="0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defTabSz="576263">
              <a:spcBef>
                <a:spcPts val="0"/>
              </a:spcBef>
              <a:buFontTx/>
              <a:buNone/>
            </a:pPr>
            <a:r>
              <a:rPr lang="en-US" sz="1400" dirty="0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 	</a:t>
            </a:r>
            <a:r>
              <a:rPr lang="en-US" sz="1400" dirty="0" err="1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400" dirty="0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tmp</a:t>
            </a:r>
            <a:r>
              <a:rPr lang="en-US" sz="1400" dirty="0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defTabSz="576263">
              <a:spcBef>
                <a:spcPts val="0"/>
              </a:spcBef>
              <a:buFontTx/>
              <a:buNone/>
            </a:pPr>
            <a:r>
              <a:rPr lang="en-US" sz="1400" dirty="0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	...</a:t>
            </a:r>
          </a:p>
          <a:p>
            <a:pPr defTabSz="576263">
              <a:spcBef>
                <a:spcPts val="0"/>
              </a:spcBef>
              <a:buFontTx/>
              <a:buNone/>
            </a:pPr>
            <a:r>
              <a:rPr lang="en-US" sz="1400" dirty="0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    	</a:t>
            </a:r>
          </a:p>
          <a:p>
            <a:pPr defTabSz="576263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400" dirty="0" err="1" smtClean="0">
                <a:solidFill>
                  <a:schemeClr val="folHlink"/>
                </a:solidFill>
                <a:latin typeface="Arial" pitchFamily="34" charset="0"/>
                <a:cs typeface="Arial" pitchFamily="34" charset="0"/>
              </a:rPr>
              <a:t>tmp</a:t>
            </a:r>
            <a:r>
              <a:rPr lang="en-US" sz="1400" dirty="0" smtClean="0">
                <a:solidFill>
                  <a:schemeClr val="folHlink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sz="1400" dirty="0" err="1" smtClean="0">
                <a:solidFill>
                  <a:schemeClr val="folHlink"/>
                </a:solidFill>
                <a:latin typeface="Arial" pitchFamily="34" charset="0"/>
                <a:cs typeface="Arial" pitchFamily="34" charset="0"/>
              </a:rPr>
              <a:t>sem_init</a:t>
            </a:r>
            <a:r>
              <a:rPr lang="en-US" sz="1400" dirty="0" smtClean="0">
                <a:solidFill>
                  <a:schemeClr val="folHlink"/>
                </a:solidFill>
                <a:latin typeface="Arial" pitchFamily="34" charset="0"/>
                <a:cs typeface="Arial" pitchFamily="34" charset="0"/>
              </a:rPr>
              <a:t>( &amp;semaphore, 0, 0 );</a:t>
            </a:r>
            <a:r>
              <a:rPr lang="en-US" sz="1400" dirty="0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 // initialize the semaphore</a:t>
            </a:r>
          </a:p>
          <a:p>
            <a:pPr defTabSz="576263">
              <a:spcBef>
                <a:spcPts val="0"/>
              </a:spcBef>
              <a:buFontTx/>
              <a:buNone/>
            </a:pPr>
            <a:r>
              <a:rPr lang="en-US" sz="1400" dirty="0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	…	</a:t>
            </a:r>
          </a:p>
          <a:p>
            <a:pPr defTabSz="576263">
              <a:spcBef>
                <a:spcPts val="0"/>
              </a:spcBef>
              <a:buFontTx/>
              <a:buNone/>
            </a:pPr>
            <a:r>
              <a:rPr lang="en-US" sz="1400" dirty="0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400" dirty="0" err="1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pthread_create</a:t>
            </a:r>
            <a:r>
              <a:rPr lang="en-US" sz="1400" dirty="0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( &amp;thread[</a:t>
            </a:r>
            <a:r>
              <a:rPr lang="en-US" sz="1400" dirty="0" err="1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], NULL, </a:t>
            </a:r>
            <a:r>
              <a:rPr lang="en-US" sz="1400" dirty="0" err="1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thread_function</a:t>
            </a:r>
            <a:r>
              <a:rPr lang="en-US" sz="1400" dirty="0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, NULL ); // create threads</a:t>
            </a:r>
          </a:p>
          <a:p>
            <a:pPr defTabSz="576263">
              <a:spcBef>
                <a:spcPts val="0"/>
              </a:spcBef>
              <a:buFontTx/>
              <a:buNone/>
            </a:pPr>
            <a:r>
              <a:rPr lang="en-US" sz="1400" dirty="0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	...</a:t>
            </a:r>
          </a:p>
          <a:p>
            <a:pPr defTabSz="576263">
              <a:spcBef>
                <a:spcPts val="0"/>
              </a:spcBef>
              <a:buFontTx/>
              <a:buNone/>
            </a:pPr>
            <a:r>
              <a:rPr lang="en-US" sz="1400" dirty="0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	while ( </a:t>
            </a:r>
            <a:r>
              <a:rPr lang="en-US" sz="1400" dirty="0" err="1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still_has_something_to_do</a:t>
            </a:r>
            <a:r>
              <a:rPr lang="en-US" sz="1400" dirty="0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() )</a:t>
            </a:r>
          </a:p>
          <a:p>
            <a:pPr defTabSz="576263">
              <a:spcBef>
                <a:spcPts val="0"/>
              </a:spcBef>
              <a:buFontTx/>
              <a:buNone/>
            </a:pPr>
            <a:r>
              <a:rPr lang="en-US" sz="1400" dirty="0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	{</a:t>
            </a:r>
          </a:p>
          <a:p>
            <a:pPr defTabSz="576263">
              <a:spcBef>
                <a:spcPts val="0"/>
              </a:spcBef>
              <a:buFontTx/>
              <a:buNone/>
            </a:pPr>
            <a:r>
              <a:rPr lang="en-US" sz="1400" dirty="0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1400" dirty="0" err="1" smtClean="0">
                <a:solidFill>
                  <a:schemeClr val="folHlink"/>
                </a:solidFill>
                <a:latin typeface="Arial" pitchFamily="34" charset="0"/>
                <a:cs typeface="Arial" pitchFamily="34" charset="0"/>
              </a:rPr>
              <a:t>sem_post</a:t>
            </a:r>
            <a:r>
              <a:rPr lang="en-US" sz="1400" dirty="0" smtClean="0">
                <a:solidFill>
                  <a:schemeClr val="folHlink"/>
                </a:solidFill>
                <a:latin typeface="Arial" pitchFamily="34" charset="0"/>
                <a:cs typeface="Arial" pitchFamily="34" charset="0"/>
              </a:rPr>
              <a:t>( &amp;semaphore );</a:t>
            </a:r>
          </a:p>
          <a:p>
            <a:pPr defTabSz="576263">
              <a:spcBef>
                <a:spcPts val="0"/>
              </a:spcBef>
              <a:buFontTx/>
              <a:buNone/>
            </a:pPr>
            <a:r>
              <a:rPr lang="en-US" sz="1400" dirty="0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     		...</a:t>
            </a:r>
          </a:p>
          <a:p>
            <a:pPr defTabSz="576263">
              <a:spcBef>
                <a:spcPts val="0"/>
              </a:spcBef>
              <a:buFontTx/>
              <a:buNone/>
            </a:pPr>
            <a:r>
              <a:rPr lang="en-US" sz="1400" dirty="0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	}</a:t>
            </a:r>
          </a:p>
          <a:p>
            <a:pPr defTabSz="576263">
              <a:spcBef>
                <a:spcPts val="0"/>
              </a:spcBef>
              <a:buFontTx/>
              <a:buNone/>
            </a:pPr>
            <a:r>
              <a:rPr lang="en-US" sz="1400" dirty="0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	...</a:t>
            </a:r>
          </a:p>
          <a:p>
            <a:pPr defTabSz="576263">
              <a:spcBef>
                <a:spcPts val="0"/>
              </a:spcBef>
              <a:buFontTx/>
              <a:buNone/>
            </a:pPr>
            <a:r>
              <a:rPr lang="en-US" sz="1400" dirty="0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400" dirty="0" err="1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pthread_join</a:t>
            </a:r>
            <a:r>
              <a:rPr lang="en-US" sz="1400" dirty="0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( thread[</a:t>
            </a:r>
            <a:r>
              <a:rPr lang="en-US" sz="1400" dirty="0" err="1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], NULL );</a:t>
            </a:r>
          </a:p>
          <a:p>
            <a:pPr defTabSz="576263">
              <a:spcBef>
                <a:spcPts val="0"/>
              </a:spcBef>
              <a:buFontTx/>
              <a:buNone/>
            </a:pPr>
            <a:r>
              <a:rPr lang="en-US" sz="1400" dirty="0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400" dirty="0" err="1" smtClean="0">
                <a:solidFill>
                  <a:schemeClr val="folHlink"/>
                </a:solidFill>
                <a:latin typeface="Arial" pitchFamily="34" charset="0"/>
                <a:cs typeface="Arial" pitchFamily="34" charset="0"/>
              </a:rPr>
              <a:t>sem_destroy</a:t>
            </a:r>
            <a:r>
              <a:rPr lang="en-US" sz="1400" dirty="0" smtClean="0">
                <a:solidFill>
                  <a:schemeClr val="folHlink"/>
                </a:solidFill>
                <a:latin typeface="Arial" pitchFamily="34" charset="0"/>
                <a:cs typeface="Arial" pitchFamily="34" charset="0"/>
              </a:rPr>
              <a:t>( &amp;semaphore );</a:t>
            </a:r>
          </a:p>
          <a:p>
            <a:pPr defTabSz="576263">
              <a:spcBef>
                <a:spcPts val="0"/>
              </a:spcBef>
              <a:buFontTx/>
              <a:buNone/>
            </a:pPr>
            <a:r>
              <a:rPr lang="en-US" sz="1400" dirty="0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  	return 0;</a:t>
            </a:r>
          </a:p>
          <a:p>
            <a:pPr defTabSz="576263">
              <a:spcBef>
                <a:spcPts val="0"/>
              </a:spcBef>
              <a:buFontTx/>
              <a:buNone/>
            </a:pPr>
            <a:r>
              <a:rPr lang="en-US" sz="1400" dirty="0" smtClean="0">
                <a:solidFill>
                  <a:srgbClr val="29297B"/>
                </a:solidFill>
                <a:latin typeface="Arial" pitchFamily="34" charset="0"/>
                <a:cs typeface="Arial" pitchFamily="34" charset="0"/>
              </a:rPr>
              <a:t>} 	</a:t>
            </a:r>
            <a:endParaRPr lang="en-US" sz="1400" dirty="0">
              <a:solidFill>
                <a:srgbClr val="29297B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&amp; Critical Sections</a:t>
            </a:r>
            <a:br>
              <a:rPr lang="en-US" dirty="0" smtClean="0"/>
            </a:br>
            <a:r>
              <a:rPr lang="en-US" sz="2800" dirty="0" smtClean="0"/>
              <a:t> Semaphores 5/5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3885"/>
            <a:ext cx="8229600" cy="5073427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 smtClean="0">
                <a:solidFill>
                  <a:srgbClr val="29297B"/>
                </a:solidFill>
                <a:latin typeface="Verdana Ref" pitchFamily="34" charset="0"/>
              </a:rPr>
              <a:t>void *</a:t>
            </a:r>
            <a:r>
              <a:rPr lang="en-US" sz="1600" dirty="0" err="1" smtClean="0">
                <a:solidFill>
                  <a:srgbClr val="29297B"/>
                </a:solidFill>
                <a:latin typeface="Verdana Ref" pitchFamily="34" charset="0"/>
              </a:rPr>
              <a:t>thread_function</a:t>
            </a:r>
            <a:r>
              <a:rPr lang="en-US" sz="1600" dirty="0" smtClean="0">
                <a:solidFill>
                  <a:srgbClr val="29297B"/>
                </a:solidFill>
                <a:latin typeface="Verdana Ref" pitchFamily="34" charset="0"/>
              </a:rPr>
              <a:t>( void *</a:t>
            </a:r>
            <a:r>
              <a:rPr lang="en-US" sz="1600" dirty="0" err="1" smtClean="0">
                <a:solidFill>
                  <a:srgbClr val="29297B"/>
                </a:solidFill>
                <a:latin typeface="Verdana Ref" pitchFamily="34" charset="0"/>
              </a:rPr>
              <a:t>arg</a:t>
            </a:r>
            <a:r>
              <a:rPr lang="en-US" sz="1600" dirty="0" smtClean="0">
                <a:solidFill>
                  <a:srgbClr val="29297B"/>
                </a:solidFill>
                <a:latin typeface="Verdana Ref" pitchFamily="34" charset="0"/>
              </a:rPr>
              <a:t> )</a:t>
            </a:r>
          </a:p>
          <a:p>
            <a:pPr>
              <a:buFontTx/>
              <a:buNone/>
            </a:pPr>
            <a:r>
              <a:rPr lang="en-US" sz="1600" dirty="0" smtClean="0">
                <a:solidFill>
                  <a:srgbClr val="29297B"/>
                </a:solidFill>
                <a:latin typeface="Verdana Ref" pitchFamily="34" charset="0"/>
              </a:rPr>
              <a:t>{</a:t>
            </a:r>
          </a:p>
          <a:p>
            <a:pPr>
              <a:buFontTx/>
              <a:buNone/>
            </a:pPr>
            <a:r>
              <a:rPr lang="en-US" sz="1600" dirty="0" smtClean="0">
                <a:solidFill>
                  <a:srgbClr val="29297B"/>
                </a:solidFill>
                <a:latin typeface="Verdana Ref" pitchFamily="34" charset="0"/>
              </a:rPr>
              <a:t>	</a:t>
            </a:r>
            <a:r>
              <a:rPr lang="en-US" sz="1600" dirty="0" err="1" smtClean="0">
                <a:solidFill>
                  <a:schemeClr val="folHlink"/>
                </a:solidFill>
                <a:latin typeface="Verdana Ref" pitchFamily="34" charset="0"/>
              </a:rPr>
              <a:t>sem_wait</a:t>
            </a:r>
            <a:r>
              <a:rPr lang="en-US" sz="1600" dirty="0" smtClean="0">
                <a:solidFill>
                  <a:schemeClr val="folHlink"/>
                </a:solidFill>
                <a:latin typeface="Verdana Ref" pitchFamily="34" charset="0"/>
              </a:rPr>
              <a:t>( &amp;semaphore );</a:t>
            </a:r>
          </a:p>
          <a:p>
            <a:pPr>
              <a:buFontTx/>
              <a:buNone/>
            </a:pPr>
            <a:r>
              <a:rPr lang="en-US" sz="1600" dirty="0" smtClean="0">
                <a:solidFill>
                  <a:srgbClr val="29297B"/>
                </a:solidFill>
                <a:latin typeface="Verdana Ref" pitchFamily="34" charset="0"/>
              </a:rPr>
              <a:t>	</a:t>
            </a:r>
            <a:r>
              <a:rPr lang="en-US" sz="1600" dirty="0" err="1" smtClean="0">
                <a:solidFill>
                  <a:srgbClr val="29297B"/>
                </a:solidFill>
                <a:latin typeface="Verdana Ref" pitchFamily="34" charset="0"/>
              </a:rPr>
              <a:t>perform_task_when_sem_open</a:t>
            </a:r>
            <a:r>
              <a:rPr lang="en-US" sz="1600" dirty="0" smtClean="0">
                <a:solidFill>
                  <a:srgbClr val="29297B"/>
                </a:solidFill>
                <a:latin typeface="Verdana Ref" pitchFamily="34" charset="0"/>
              </a:rPr>
              <a:t>();</a:t>
            </a:r>
          </a:p>
          <a:p>
            <a:pPr>
              <a:buFontTx/>
              <a:buNone/>
            </a:pPr>
            <a:r>
              <a:rPr lang="en-US" sz="1600" dirty="0" smtClean="0">
                <a:solidFill>
                  <a:srgbClr val="29297B"/>
                </a:solidFill>
                <a:latin typeface="Verdana Ref" pitchFamily="34" charset="0"/>
              </a:rPr>
              <a:t>	...</a:t>
            </a:r>
          </a:p>
          <a:p>
            <a:pPr>
              <a:buFontTx/>
              <a:buNone/>
            </a:pPr>
            <a:r>
              <a:rPr lang="en-US" sz="1600" dirty="0" smtClean="0">
                <a:solidFill>
                  <a:srgbClr val="29297B"/>
                </a:solidFill>
                <a:latin typeface="Verdana Ref" pitchFamily="34" charset="0"/>
              </a:rPr>
              <a:t>	</a:t>
            </a:r>
            <a:r>
              <a:rPr lang="en-US" sz="1600" dirty="0" err="1" smtClean="0">
                <a:solidFill>
                  <a:srgbClr val="29297B"/>
                </a:solidFill>
                <a:latin typeface="Verdana Ref" pitchFamily="34" charset="0"/>
              </a:rPr>
              <a:t>pthread_exit</a:t>
            </a:r>
            <a:r>
              <a:rPr lang="en-US" sz="1600" dirty="0" smtClean="0">
                <a:solidFill>
                  <a:srgbClr val="29297B"/>
                </a:solidFill>
                <a:latin typeface="Verdana Ref" pitchFamily="34" charset="0"/>
              </a:rPr>
              <a:t>( NULL );</a:t>
            </a:r>
          </a:p>
          <a:p>
            <a:pPr>
              <a:buFontTx/>
              <a:buNone/>
            </a:pPr>
            <a:r>
              <a:rPr lang="en-US" sz="1600" dirty="0" smtClean="0">
                <a:solidFill>
                  <a:srgbClr val="29297B"/>
                </a:solidFill>
                <a:latin typeface="Verdana Ref" pitchFamily="34" charset="0"/>
              </a:rPr>
              <a:t>}</a:t>
            </a:r>
          </a:p>
          <a:p>
            <a:pPr>
              <a:buFontTx/>
              <a:buNone/>
            </a:pPr>
            <a:endParaRPr lang="en-US" sz="800" dirty="0" smtClean="0">
              <a:solidFill>
                <a:srgbClr val="29297B"/>
              </a:solidFill>
              <a:latin typeface="Verdana Ref" pitchFamily="34" charset="0"/>
            </a:endParaRPr>
          </a:p>
          <a:p>
            <a:pPr>
              <a:buFontTx/>
              <a:buChar char="•"/>
            </a:pPr>
            <a:r>
              <a:rPr lang="en-US" sz="2800" dirty="0" smtClean="0">
                <a:solidFill>
                  <a:srgbClr val="29297B"/>
                </a:solidFill>
              </a:rPr>
              <a:t>the main thread increments the semaphore's count value in the while loop</a:t>
            </a:r>
          </a:p>
          <a:p>
            <a:pPr>
              <a:buFontTx/>
              <a:buChar char="•"/>
            </a:pPr>
            <a:r>
              <a:rPr lang="en-US" sz="2800" dirty="0" smtClean="0">
                <a:solidFill>
                  <a:srgbClr val="29297B"/>
                </a:solidFill>
              </a:rPr>
              <a:t>the threads wait until the semaphore's count value is non-zero before performing </a:t>
            </a:r>
            <a:r>
              <a:rPr lang="en-US" sz="2000" dirty="0" err="1" smtClean="0">
                <a:solidFill>
                  <a:srgbClr val="29297B"/>
                </a:solidFill>
                <a:latin typeface="Verdana Ref" pitchFamily="34" charset="0"/>
              </a:rPr>
              <a:t>perform_task_when_sem_open</a:t>
            </a:r>
            <a:r>
              <a:rPr lang="en-US" sz="2000" dirty="0" smtClean="0">
                <a:solidFill>
                  <a:srgbClr val="29297B"/>
                </a:solidFill>
                <a:latin typeface="Verdana Ref" pitchFamily="34" charset="0"/>
              </a:rPr>
              <a:t>()</a:t>
            </a:r>
            <a:r>
              <a:rPr lang="en-US" sz="2800" dirty="0" smtClean="0">
                <a:solidFill>
                  <a:srgbClr val="29297B"/>
                </a:solidFill>
              </a:rPr>
              <a:t> and further</a:t>
            </a:r>
          </a:p>
          <a:p>
            <a:pPr>
              <a:buFontTx/>
              <a:buChar char="•"/>
            </a:pPr>
            <a:r>
              <a:rPr lang="en-US" sz="2800" dirty="0" smtClean="0">
                <a:solidFill>
                  <a:srgbClr val="29297B"/>
                </a:solidFill>
              </a:rPr>
              <a:t>daughter thread activities stop only when </a:t>
            </a:r>
            <a:r>
              <a:rPr lang="en-US" sz="2000" dirty="0" err="1" smtClean="0">
                <a:solidFill>
                  <a:srgbClr val="29297B"/>
                </a:solidFill>
                <a:latin typeface="Verdana Ref" pitchFamily="34" charset="0"/>
              </a:rPr>
              <a:t>pthread_join</a:t>
            </a:r>
            <a:r>
              <a:rPr lang="en-US" sz="2000" dirty="0" smtClean="0">
                <a:solidFill>
                  <a:srgbClr val="29297B"/>
                </a:solidFill>
                <a:latin typeface="Verdana Ref" pitchFamily="34" charset="0"/>
              </a:rPr>
              <a:t>()</a:t>
            </a:r>
            <a:r>
              <a:rPr lang="en-US" sz="2800" dirty="0" smtClean="0">
                <a:solidFill>
                  <a:srgbClr val="29297B"/>
                </a:solidFill>
              </a:rPr>
              <a:t> is called</a:t>
            </a:r>
            <a:endParaRPr lang="en-US" sz="2800" dirty="0">
              <a:solidFill>
                <a:srgbClr val="29297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Overview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 POSIX Threads (</a:t>
            </a:r>
            <a:r>
              <a:rPr lang="en-US" sz="2800" dirty="0" err="1" smtClean="0"/>
              <a:t>pthreads</a:t>
            </a:r>
            <a:r>
              <a:rPr lang="en-US" sz="2800" dirty="0" smtClean="0"/>
              <a:t>) 1/3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GNU/Linux implements the POSIX standard thread API (</a:t>
            </a:r>
            <a:r>
              <a:rPr lang="en-US" dirty="0" err="1" smtClean="0"/>
              <a:t>pthreads</a:t>
            </a:r>
            <a:r>
              <a:rPr lang="en-US" dirty="0" smtClean="0"/>
              <a:t>), declared in the header file </a:t>
            </a:r>
            <a:r>
              <a:rPr lang="en-US" dirty="0" err="1" smtClean="0"/>
              <a:t>pthread.h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err="1" smtClean="0"/>
              <a:t>Pthreads</a:t>
            </a:r>
            <a:r>
              <a:rPr lang="en-US" dirty="0" smtClean="0"/>
              <a:t> related statements are preceded by the </a:t>
            </a:r>
            <a:r>
              <a:rPr lang="en-US" dirty="0" err="1" smtClean="0"/>
              <a:t>pthread</a:t>
            </a:r>
            <a:r>
              <a:rPr lang="en-US" dirty="0" smtClean="0"/>
              <a:t>_ prefix (except for semaphores).</a:t>
            </a:r>
          </a:p>
          <a:p>
            <a:pPr>
              <a:spcBef>
                <a:spcPts val="600"/>
              </a:spcBef>
            </a:pPr>
            <a:r>
              <a:rPr lang="en-US" dirty="0" err="1" smtClean="0"/>
              <a:t>pthreads</a:t>
            </a:r>
            <a:r>
              <a:rPr lang="en-US" dirty="0" smtClean="0"/>
              <a:t> programming model: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creation of threads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managing thread execution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managing the shared resources of the process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&amp; Critical Sections</a:t>
            </a:r>
            <a:br>
              <a:rPr lang="en-US" dirty="0" smtClean="0"/>
            </a:br>
            <a:r>
              <a:rPr lang="en-US" sz="2800" dirty="0" smtClean="0"/>
              <a:t> Cigarette Smokers Problem 1/2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Georgia" pitchFamily="18" charset="0"/>
              </a:rPr>
              <a:t>Cigarette requires 3 components: Tobacco, paper, match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Georgia" pitchFamily="18" charset="0"/>
              </a:rPr>
              <a:t>3 chain smokers, each has infinite supply of only one item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Georgia" pitchFamily="18" charset="0"/>
              </a:rPr>
              <a:t>Non smoking arbiter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Georgia" pitchFamily="18" charset="0"/>
              </a:rPr>
              <a:t>Randomly selects two of them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Georgia" pitchFamily="18" charset="0"/>
              </a:rPr>
              <a:t>Puts their ingredients on the table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Georgia" pitchFamily="18" charset="0"/>
              </a:rPr>
              <a:t>Signals the third smoker to add the third entity and smoke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Georgia" pitchFamily="18" charset="0"/>
              </a:rPr>
              <a:t>Once table is empty, arbiter repeats the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&amp; Critical Sections</a:t>
            </a:r>
            <a:br>
              <a:rPr lang="en-US" dirty="0" smtClean="0"/>
            </a:br>
            <a:r>
              <a:rPr lang="en-US" sz="2800" dirty="0" smtClean="0"/>
              <a:t> Cigarette Smokers Problem 2/2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2088231"/>
          </a:xfrm>
        </p:spPr>
        <p:txBody>
          <a:bodyPr/>
          <a:lstStyle/>
          <a:p>
            <a:r>
              <a:rPr lang="en-US" sz="2800" dirty="0" smtClean="0">
                <a:latin typeface="Georgia" pitchFamily="18" charset="0"/>
              </a:rPr>
              <a:t>Rule:</a:t>
            </a:r>
          </a:p>
          <a:p>
            <a:pPr lvl="1"/>
            <a:r>
              <a:rPr lang="en-US" sz="2400" dirty="0" smtClean="0">
                <a:latin typeface="Georgia" pitchFamily="18" charset="0"/>
              </a:rPr>
              <a:t>While the 3</a:t>
            </a:r>
            <a:r>
              <a:rPr lang="en-US" sz="2400" baseline="30000" dirty="0" smtClean="0">
                <a:latin typeface="Georgia" pitchFamily="18" charset="0"/>
              </a:rPr>
              <a:t>rd</a:t>
            </a:r>
            <a:r>
              <a:rPr lang="en-US" sz="2400" dirty="0" smtClean="0">
                <a:latin typeface="Georgia" pitchFamily="18" charset="0"/>
              </a:rPr>
              <a:t> person is smoking, he cannot touch the contents of the table</a:t>
            </a:r>
          </a:p>
          <a:p>
            <a:pPr lvl="1"/>
            <a:r>
              <a:rPr lang="en-US" sz="2400" dirty="0" smtClean="0">
                <a:latin typeface="Georgia" pitchFamily="18" charset="0"/>
              </a:rPr>
              <a:t>Only when the table is empty can the arbiter start the next round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47464" y="3291949"/>
            <a:ext cx="3810000" cy="258532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while true { </a:t>
            </a:r>
          </a:p>
          <a:p>
            <a:pPr>
              <a:spcBef>
                <a:spcPct val="50000"/>
              </a:spcBef>
            </a:pPr>
            <a:r>
              <a:rPr lang="en-US" b="1" i="1" dirty="0"/>
              <a:t>choose smokers </a:t>
            </a:r>
            <a:r>
              <a:rPr lang="en-US" b="1" i="1" dirty="0" err="1"/>
              <a:t>i</a:t>
            </a:r>
            <a:r>
              <a:rPr lang="en-US" b="1" i="1" dirty="0"/>
              <a:t> and j </a:t>
            </a:r>
            <a:r>
              <a:rPr lang="en-US" b="1" i="1" dirty="0" err="1"/>
              <a:t>nondeterministically</a:t>
            </a:r>
            <a:r>
              <a:rPr lang="en-US" b="1" i="1" dirty="0"/>
              <a:t>, making the third smoker k</a:t>
            </a:r>
            <a:r>
              <a:rPr lang="en-US" b="1" dirty="0"/>
              <a:t> </a:t>
            </a:r>
          </a:p>
          <a:p>
            <a:pPr>
              <a:spcBef>
                <a:spcPct val="50000"/>
              </a:spcBef>
            </a:pPr>
            <a:r>
              <a:rPr lang="en-US" b="1" dirty="0">
                <a:hlinkClick r:id="rId2" tooltip="Semaphore (programming)"/>
              </a:rPr>
              <a:t>signal</a:t>
            </a:r>
            <a:r>
              <a:rPr lang="en-US" b="1" dirty="0"/>
              <a:t>(A[k]); </a:t>
            </a:r>
          </a:p>
          <a:p>
            <a:pPr>
              <a:spcBef>
                <a:spcPct val="50000"/>
              </a:spcBef>
            </a:pPr>
            <a:r>
              <a:rPr lang="en-US" b="1" dirty="0">
                <a:hlinkClick r:id="rId2" tooltip="Semaphore (programming)"/>
              </a:rPr>
              <a:t>wait</a:t>
            </a:r>
            <a:r>
              <a:rPr lang="en-US" b="1" dirty="0"/>
              <a:t>(T); </a:t>
            </a:r>
          </a:p>
          <a:p>
            <a:pPr>
              <a:spcBef>
                <a:spcPct val="50000"/>
              </a:spcBef>
            </a:pPr>
            <a:r>
              <a:rPr lang="en-US" b="1" dirty="0"/>
              <a:t>}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47464" y="5919663"/>
            <a:ext cx="3886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Arbiter’s code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862264" y="3215749"/>
            <a:ext cx="3886200" cy="24468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while true { </a:t>
            </a:r>
          </a:p>
          <a:p>
            <a:pPr>
              <a:spcBef>
                <a:spcPct val="50000"/>
              </a:spcBef>
            </a:pPr>
            <a:r>
              <a:rPr lang="en-US" b="1">
                <a:hlinkClick r:id="rId2" tooltip="Semaphore (programming)"/>
              </a:rPr>
              <a:t>wait</a:t>
            </a:r>
            <a:r>
              <a:rPr lang="en-US" b="1"/>
              <a:t>(A[i]); </a:t>
            </a:r>
          </a:p>
          <a:p>
            <a:pPr>
              <a:spcBef>
                <a:spcPct val="50000"/>
              </a:spcBef>
            </a:pPr>
            <a:r>
              <a:rPr lang="en-US" b="1" i="1"/>
              <a:t>make a cigarette</a:t>
            </a:r>
            <a:r>
              <a:rPr lang="en-US" b="1"/>
              <a:t> </a:t>
            </a:r>
          </a:p>
          <a:p>
            <a:pPr>
              <a:spcBef>
                <a:spcPct val="50000"/>
              </a:spcBef>
            </a:pPr>
            <a:r>
              <a:rPr lang="en-US" b="1">
                <a:hlinkClick r:id="rId2" tooltip="Semaphore (programming)"/>
              </a:rPr>
              <a:t>signal</a:t>
            </a:r>
            <a:r>
              <a:rPr lang="en-US" b="1"/>
              <a:t>(T); </a:t>
            </a:r>
          </a:p>
          <a:p>
            <a:pPr>
              <a:spcBef>
                <a:spcPct val="50000"/>
              </a:spcBef>
            </a:pPr>
            <a:r>
              <a:rPr lang="en-US" b="1" i="1"/>
              <a:t>smoke the cigarette</a:t>
            </a:r>
            <a:r>
              <a:rPr lang="en-US" b="1"/>
              <a:t> </a:t>
            </a:r>
          </a:p>
          <a:p>
            <a:pPr>
              <a:spcBef>
                <a:spcPct val="50000"/>
              </a:spcBef>
            </a:pPr>
            <a:r>
              <a:rPr lang="en-US" b="1"/>
              <a:t>}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014664" y="5919663"/>
            <a:ext cx="3352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Smoker i’s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vi-VN" sz="3600" dirty="0" smtClean="0"/>
          </a:p>
          <a:p>
            <a:pPr algn="ctr" eaLnBrk="1" hangingPunct="1">
              <a:buFont typeface="Wingdings" pitchFamily="2" charset="2"/>
              <a:buNone/>
            </a:pPr>
            <a:r>
              <a:rPr lang="vi-VN" sz="4800" b="1" dirty="0" smtClean="0"/>
              <a:t>Q &amp; A</a:t>
            </a:r>
            <a:endParaRPr lang="vi-VN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Overview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 POSIX Threads (</a:t>
            </a:r>
            <a:r>
              <a:rPr lang="en-US" sz="2800" dirty="0" err="1" smtClean="0"/>
              <a:t>pthreads</a:t>
            </a:r>
            <a:r>
              <a:rPr lang="en-US" sz="2800" dirty="0" smtClean="0"/>
              <a:t>) 2/3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thread:</a:t>
            </a:r>
          </a:p>
          <a:p>
            <a:pPr lvl="1"/>
            <a:r>
              <a:rPr lang="en-US" dirty="0" smtClean="0"/>
              <a:t>initial thread created when main() are invoked by the process loader</a:t>
            </a:r>
          </a:p>
          <a:p>
            <a:pPr lvl="1"/>
            <a:r>
              <a:rPr lang="en-US" dirty="0" smtClean="0"/>
              <a:t>once in the main(), the application has the ability to create daughter threads</a:t>
            </a:r>
          </a:p>
          <a:p>
            <a:pPr lvl="1"/>
            <a:r>
              <a:rPr lang="en-US" dirty="0" smtClean="0"/>
              <a:t>if the main thread returns, the process terminates even if there are running threads in that process, unless special precautions are taken</a:t>
            </a:r>
          </a:p>
          <a:p>
            <a:pPr lvl="1"/>
            <a:r>
              <a:rPr lang="en-US" dirty="0" smtClean="0"/>
              <a:t>to explicitly avoid terminating the entire process, use </a:t>
            </a:r>
            <a:r>
              <a:rPr lang="en-US" dirty="0" err="1" smtClean="0"/>
              <a:t>pthread_exit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Overview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 POSIX Threads (</a:t>
            </a:r>
            <a:r>
              <a:rPr lang="en-US" sz="2800" dirty="0" err="1" smtClean="0"/>
              <a:t>pthreads</a:t>
            </a:r>
            <a:r>
              <a:rPr lang="en-US" sz="2800" dirty="0" smtClean="0"/>
              <a:t>) 3/3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thread termination methods:</a:t>
            </a:r>
          </a:p>
          <a:p>
            <a:pPr lvl="1"/>
            <a:r>
              <a:rPr lang="en-US" sz="3600" dirty="0" smtClean="0"/>
              <a:t>implicit termination:</a:t>
            </a:r>
          </a:p>
          <a:p>
            <a:pPr lvl="2"/>
            <a:r>
              <a:rPr lang="en-US" sz="3200" dirty="0" smtClean="0"/>
              <a:t>thread function execution is completed</a:t>
            </a:r>
          </a:p>
          <a:p>
            <a:pPr lvl="1"/>
            <a:r>
              <a:rPr lang="en-US" sz="3600" dirty="0" smtClean="0"/>
              <a:t>explicit termination:</a:t>
            </a:r>
          </a:p>
          <a:p>
            <a:pPr lvl="2"/>
            <a:r>
              <a:rPr lang="en-US" sz="3200" dirty="0" smtClean="0"/>
              <a:t>calling </a:t>
            </a:r>
            <a:r>
              <a:rPr lang="en-US" sz="3200" dirty="0" err="1" smtClean="0"/>
              <a:t>pthread_exit</a:t>
            </a:r>
            <a:r>
              <a:rPr lang="en-US" sz="3200" dirty="0" smtClean="0"/>
              <a:t>() within the thread</a:t>
            </a:r>
          </a:p>
          <a:p>
            <a:pPr lvl="2"/>
            <a:r>
              <a:rPr lang="en-US" sz="3200" dirty="0" smtClean="0"/>
              <a:t>calling </a:t>
            </a:r>
            <a:r>
              <a:rPr lang="en-US" sz="3200" dirty="0" err="1" smtClean="0"/>
              <a:t>pthread_cancel</a:t>
            </a:r>
            <a:r>
              <a:rPr lang="en-US" sz="3200" dirty="0" smtClean="0"/>
              <a:t>() to terminate other threads</a:t>
            </a:r>
          </a:p>
          <a:p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Overview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 POSIX Threads (</a:t>
            </a:r>
            <a:r>
              <a:rPr lang="en-US" sz="2800" dirty="0" err="1" smtClean="0"/>
              <a:t>pthreads</a:t>
            </a:r>
            <a:r>
              <a:rPr lang="en-US" sz="2800" dirty="0" smtClean="0"/>
              <a:t>) API</a:t>
            </a:r>
            <a:endParaRPr lang="en-US" sz="2800" dirty="0"/>
          </a:p>
        </p:txBody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i="1" dirty="0" err="1" smtClean="0"/>
              <a:t>pthreads</a:t>
            </a:r>
            <a:r>
              <a:rPr lang="en-US" sz="2800" i="1" dirty="0"/>
              <a:t>:</a:t>
            </a:r>
            <a:r>
              <a:rPr lang="en-US" sz="2800" dirty="0"/>
              <a:t> Standard interface for ~60 functions that manipulate threads from C programs</a:t>
            </a:r>
          </a:p>
          <a:p>
            <a:pPr lvl="1"/>
            <a:r>
              <a:rPr lang="en-US" sz="2400" dirty="0"/>
              <a:t>Creating and reaping threads</a:t>
            </a:r>
          </a:p>
          <a:p>
            <a:pPr lvl="2"/>
            <a:r>
              <a:rPr lang="en-US" sz="2000" dirty="0" err="1">
                <a:latin typeface="Courier New" pitchFamily="49" charset="0"/>
              </a:rPr>
              <a:t>pthread_create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pthread_join</a:t>
            </a:r>
            <a:endParaRPr lang="en-US" sz="2000" dirty="0"/>
          </a:p>
          <a:p>
            <a:pPr lvl="1"/>
            <a:r>
              <a:rPr lang="en-US" sz="2400" dirty="0"/>
              <a:t>Determining your thread ID</a:t>
            </a:r>
          </a:p>
          <a:p>
            <a:pPr lvl="2"/>
            <a:r>
              <a:rPr lang="en-US" sz="2000" dirty="0" err="1">
                <a:latin typeface="Courier New" pitchFamily="49" charset="0"/>
              </a:rPr>
              <a:t>pthread_self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400" dirty="0"/>
              <a:t>Terminating threads</a:t>
            </a:r>
          </a:p>
          <a:p>
            <a:pPr lvl="2"/>
            <a:r>
              <a:rPr lang="en-US" sz="2000" dirty="0" err="1">
                <a:latin typeface="Courier New" pitchFamily="49" charset="0"/>
              </a:rPr>
              <a:t>pthread_cancel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pthread_exit</a:t>
            </a:r>
            <a:endParaRPr lang="en-US" sz="2000" dirty="0"/>
          </a:p>
          <a:p>
            <a:pPr lvl="2"/>
            <a:r>
              <a:rPr lang="en-US" sz="2000" dirty="0">
                <a:latin typeface="Courier New" pitchFamily="49" charset="0"/>
              </a:rPr>
              <a:t>exit</a:t>
            </a:r>
            <a:r>
              <a:rPr lang="en-US" sz="2000" dirty="0"/>
              <a:t>  [terminates all threads] , </a:t>
            </a:r>
            <a:endParaRPr lang="en-US" sz="2000" dirty="0" smtClean="0"/>
          </a:p>
          <a:p>
            <a:pPr lvl="2"/>
            <a:r>
              <a:rPr lang="en-US" sz="2000" dirty="0" smtClean="0">
                <a:latin typeface="Courier New" pitchFamily="49" charset="0"/>
              </a:rPr>
              <a:t>return </a:t>
            </a:r>
            <a:r>
              <a:rPr lang="en-US" sz="2000" dirty="0"/>
              <a:t>[terminates current thread]</a:t>
            </a:r>
          </a:p>
          <a:p>
            <a:pPr lvl="1"/>
            <a:r>
              <a:rPr lang="en-US" sz="2400" dirty="0"/>
              <a:t>Synchronizing access to shared variables</a:t>
            </a:r>
          </a:p>
          <a:p>
            <a:pPr lvl="2"/>
            <a:r>
              <a:rPr lang="en-US" sz="2000" dirty="0" err="1">
                <a:latin typeface="Courier New" pitchFamily="49" charset="0"/>
              </a:rPr>
              <a:t>pthread_mutex_init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pthread_mutex</a:t>
            </a:r>
            <a:r>
              <a:rPr lang="en-US" sz="2000" dirty="0">
                <a:latin typeface="Courier New" pitchFamily="49" charset="0"/>
              </a:rPr>
              <a:t>_[un]lock</a:t>
            </a:r>
          </a:p>
          <a:p>
            <a:pPr lvl="2"/>
            <a:r>
              <a:rPr lang="en-US" sz="2000" dirty="0" err="1">
                <a:latin typeface="Courier New" pitchFamily="49" charset="0"/>
              </a:rPr>
              <a:t>pthread_cond_init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pthread_cond</a:t>
            </a:r>
            <a:r>
              <a:rPr lang="en-US" sz="2000" dirty="0">
                <a:latin typeface="Courier New" pitchFamily="49" charset="0"/>
              </a:rPr>
              <a:t>_[timed]wait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Threads</a:t>
            </a:r>
            <a:br>
              <a:rPr lang="en-US" dirty="0" smtClean="0"/>
            </a:br>
            <a:r>
              <a:rPr lang="en-US" sz="2800" dirty="0" smtClean="0"/>
              <a:t>Creating the </a:t>
            </a:r>
            <a:r>
              <a:rPr lang="en-US" sz="2800" dirty="0" err="1" smtClean="0"/>
              <a:t>HelloWorld</a:t>
            </a:r>
            <a:r>
              <a:rPr lang="en-US" sz="2800" dirty="0" smtClean="0"/>
              <a:t> Thread</a:t>
            </a:r>
            <a:endParaRPr lang="en-US" dirty="0"/>
          </a:p>
        </p:txBody>
      </p:sp>
      <p:sp>
        <p:nvSpPr>
          <p:cNvPr id="875523" name="Rectangle 3"/>
          <p:cNvSpPr>
            <a:spLocks noChangeArrowheads="1"/>
          </p:cNvSpPr>
          <p:nvPr/>
        </p:nvSpPr>
        <p:spPr bwMode="auto">
          <a:xfrm>
            <a:off x="838200" y="1155522"/>
            <a:ext cx="5894040" cy="5016758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lang="en-US" sz="1600" dirty="0" smtClean="0">
                <a:latin typeface="Courier New" pitchFamily="49" charset="0"/>
              </a:rPr>
              <a:t>//</a:t>
            </a:r>
            <a:r>
              <a:rPr lang="en-US" sz="1600" dirty="0" err="1" smtClean="0">
                <a:latin typeface="Courier New" pitchFamily="49" charset="0"/>
              </a:rPr>
              <a:t>hello.c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</a:rPr>
              <a:t>Pthreads</a:t>
            </a:r>
            <a:r>
              <a:rPr lang="en-US" sz="1600" dirty="0">
                <a:latin typeface="Courier New" pitchFamily="49" charset="0"/>
              </a:rPr>
              <a:t> "hello, world" program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</a:rPr>
              <a:t>pthread.h</a:t>
            </a:r>
            <a:r>
              <a:rPr lang="en-US" sz="1600" dirty="0" smtClean="0">
                <a:latin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</a:rPr>
              <a:t>&gt;</a:t>
            </a:r>
            <a:endParaRPr lang="en-US" sz="1600" dirty="0">
              <a:latin typeface="Courier New" pitchFamily="49" charset="0"/>
            </a:endParaRPr>
          </a:p>
          <a:p>
            <a:pPr algn="l"/>
            <a:endParaRPr lang="en-US" sz="1600" dirty="0" smtClean="0">
              <a:latin typeface="Courier New" pitchFamily="49" charset="0"/>
            </a:endParaRPr>
          </a:p>
          <a:p>
            <a:pPr algn="l"/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>
                <a:latin typeface="Courier New" pitchFamily="49" charset="0"/>
              </a:rPr>
              <a:t>*howdy(void *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pthread_create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, NULL, howdy, NULL);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pthread_join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, NULL);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exit(0);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/* thread routine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void *howdy(void *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("Hello, world!\n");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return NULL;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5524" name="Text Box 4"/>
          <p:cNvSpPr txBox="1">
            <a:spLocks noChangeArrowheads="1"/>
          </p:cNvSpPr>
          <p:nvPr/>
        </p:nvSpPr>
        <p:spPr bwMode="auto">
          <a:xfrm>
            <a:off x="6837684" y="1810569"/>
            <a:ext cx="1925638" cy="60642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i="1" dirty="0"/>
              <a:t>Thread attributes </a:t>
            </a:r>
          </a:p>
          <a:p>
            <a:r>
              <a:rPr lang="en-US" i="1" dirty="0"/>
              <a:t>(usually NULL)</a:t>
            </a:r>
          </a:p>
        </p:txBody>
      </p:sp>
      <p:sp>
        <p:nvSpPr>
          <p:cNvPr id="875525" name="Text Box 5"/>
          <p:cNvSpPr txBox="1">
            <a:spLocks noChangeArrowheads="1"/>
          </p:cNvSpPr>
          <p:nvPr/>
        </p:nvSpPr>
        <p:spPr bwMode="auto">
          <a:xfrm>
            <a:off x="6837684" y="2801169"/>
            <a:ext cx="1982788" cy="60642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i="1" dirty="0"/>
              <a:t>Thread arguments</a:t>
            </a:r>
          </a:p>
          <a:p>
            <a:r>
              <a:rPr lang="en-US" i="1" dirty="0"/>
              <a:t>(void *p) </a:t>
            </a:r>
          </a:p>
        </p:txBody>
      </p:sp>
      <p:sp>
        <p:nvSpPr>
          <p:cNvPr id="875526" name="Text Box 6"/>
          <p:cNvSpPr txBox="1">
            <a:spLocks noChangeArrowheads="1"/>
          </p:cNvSpPr>
          <p:nvPr/>
        </p:nvSpPr>
        <p:spPr bwMode="auto">
          <a:xfrm>
            <a:off x="6974533" y="4444504"/>
            <a:ext cx="1373187" cy="60642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i="1"/>
              <a:t>return value</a:t>
            </a:r>
          </a:p>
          <a:p>
            <a:r>
              <a:rPr lang="en-US" i="1"/>
              <a:t>(void **p)</a:t>
            </a:r>
          </a:p>
        </p:txBody>
      </p:sp>
      <p:sp>
        <p:nvSpPr>
          <p:cNvPr id="875527" name="Line 7"/>
          <p:cNvSpPr>
            <a:spLocks noChangeShapeType="1"/>
          </p:cNvSpPr>
          <p:nvPr/>
        </p:nvSpPr>
        <p:spPr bwMode="auto">
          <a:xfrm flipH="1">
            <a:off x="4018284" y="2191569"/>
            <a:ext cx="281940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5528" name="Line 8"/>
          <p:cNvSpPr>
            <a:spLocks noChangeShapeType="1"/>
          </p:cNvSpPr>
          <p:nvPr/>
        </p:nvSpPr>
        <p:spPr bwMode="auto">
          <a:xfrm flipH="1">
            <a:off x="5770884" y="3105969"/>
            <a:ext cx="1066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5529" name="Line 9"/>
          <p:cNvSpPr>
            <a:spLocks noChangeShapeType="1"/>
          </p:cNvSpPr>
          <p:nvPr/>
        </p:nvSpPr>
        <p:spPr bwMode="auto">
          <a:xfrm flipH="1" flipV="1">
            <a:off x="3851920" y="4228604"/>
            <a:ext cx="3124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04082" y="5694347"/>
            <a:ext cx="4312334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Compile &amp; link the code with: </a:t>
            </a:r>
          </a:p>
          <a:p>
            <a:r>
              <a:rPr lang="en-US" sz="2400" dirty="0" smtClean="0"/>
              <a:t>    % </a:t>
            </a:r>
            <a:r>
              <a:rPr lang="en-US" sz="2400" dirty="0" err="1" smtClean="0"/>
              <a:t>gcc</a:t>
            </a:r>
            <a:r>
              <a:rPr lang="en-US" sz="2400" dirty="0" smtClean="0"/>
              <a:t> -o hello </a:t>
            </a:r>
            <a:r>
              <a:rPr lang="en-US" sz="2400" dirty="0" err="1" smtClean="0"/>
              <a:t>hello.c</a:t>
            </a:r>
            <a:r>
              <a:rPr lang="en-US" sz="2400" dirty="0" smtClean="0"/>
              <a:t> </a:t>
            </a:r>
            <a:r>
              <a:rPr lang="en-US" sz="2400" b="1" dirty="0" smtClean="0"/>
              <a:t>-</a:t>
            </a:r>
            <a:r>
              <a:rPr lang="en-US" sz="2400" b="1" dirty="0" err="1" smtClean="0"/>
              <a:t>lpthread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Template_Train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Lesson 11_Linux Process Management</Template>
  <TotalTime>1587</TotalTime>
  <Words>4201</Words>
  <Application>Microsoft Office PowerPoint</Application>
  <PresentationFormat>On-screen Show (4:3)</PresentationFormat>
  <Paragraphs>714</Paragraphs>
  <Slides>52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Template_Training Slide</vt:lpstr>
      <vt:lpstr>Working with Threads</vt:lpstr>
      <vt:lpstr>Agenda</vt:lpstr>
      <vt:lpstr>Threads Overview  What is a thread?</vt:lpstr>
      <vt:lpstr>Threads Overview Advantages &amp; Drawbacks of Threads</vt:lpstr>
      <vt:lpstr>Threads Overview  POSIX Threads (pthreads) 1/3</vt:lpstr>
      <vt:lpstr>Threads Overview  POSIX Threads (pthreads) 2/3</vt:lpstr>
      <vt:lpstr>Threads Overview  POSIX Threads (pthreads) 3/3</vt:lpstr>
      <vt:lpstr>Threads Overview  POSIX Threads (pthreads) API</vt:lpstr>
      <vt:lpstr>Creating Threads Creating the HelloWorld Thread</vt:lpstr>
      <vt:lpstr>Creating Threads Execution of the HelloWorld</vt:lpstr>
      <vt:lpstr>Creating Threads Passing Data to Threads 1/3</vt:lpstr>
      <vt:lpstr>Creating Threads  Passing Data to Threads 2/3</vt:lpstr>
      <vt:lpstr>Creating Threads  Passing Data to Threads 3/3</vt:lpstr>
      <vt:lpstr>Creating Threads Joining Threads 1/3</vt:lpstr>
      <vt:lpstr>Creating Threads Joining Threads 2/3</vt:lpstr>
      <vt:lpstr>Creating Threads Joining Threads 3/3</vt:lpstr>
      <vt:lpstr>Creating Threads Sharing Data among Threads</vt:lpstr>
      <vt:lpstr>Creating Threads Thread Return Values 1/3</vt:lpstr>
      <vt:lpstr>Creating Threads Thread Return Values 2/3</vt:lpstr>
      <vt:lpstr>Creating Threads Thread Return Values 3/3</vt:lpstr>
      <vt:lpstr>Creating Threads Thread IDs &amp; Attributes 1/2</vt:lpstr>
      <vt:lpstr>Creating Threads  Thread IDs &amp; Attributes 2/2</vt:lpstr>
      <vt:lpstr>Terminating Threads 1/3</vt:lpstr>
      <vt:lpstr>Terminating Threads 2/3</vt:lpstr>
      <vt:lpstr>Terminating Threads 3/3</vt:lpstr>
      <vt:lpstr>Threads Programming Model</vt:lpstr>
      <vt:lpstr>Synchronization &amp; Critical Sections Threads Programming Challenges</vt:lpstr>
      <vt:lpstr>Synchronization &amp; Critical Sections Synchronization Concepts</vt:lpstr>
      <vt:lpstr>Synchronization &amp; Critical Sections  Locks - Overview</vt:lpstr>
      <vt:lpstr>Synchronization &amp; Critical Sections  Locks: Locks using test&amp;set</vt:lpstr>
      <vt:lpstr>Synchronization &amp; Critical Sections Mutex (Mutual Exclusion)</vt:lpstr>
      <vt:lpstr>Synchronization &amp; Critical Sections Mutexes: using swap</vt:lpstr>
      <vt:lpstr>Synchronization &amp; Critical Sections  Mutexes: basic functions 1/2</vt:lpstr>
      <vt:lpstr>Synchronization &amp; Critical Sections  Mutexes: basic functions 2/2</vt:lpstr>
      <vt:lpstr>Synchronization &amp; Critical Sections  Mutexes: Creating &amp; Destroying</vt:lpstr>
      <vt:lpstr>Synchronization &amp; Critical Sections  Mutexes: Monitors Overview</vt:lpstr>
      <vt:lpstr>Synchronization &amp; Critical Sections Condition Variables 1/2</vt:lpstr>
      <vt:lpstr>Synchronization &amp; Critical Sections Condition Variables 2/2</vt:lpstr>
      <vt:lpstr>Synchronization &amp; Critical Sections Condition Variables: Some Rules…</vt:lpstr>
      <vt:lpstr>Synchronization &amp; Critical Sections Condition Variables: Algorithm</vt:lpstr>
      <vt:lpstr>Synchronization &amp; Critical Sections Condition Variables: Example of Usage</vt:lpstr>
      <vt:lpstr>Synchronization &amp; Critical Sections Condition Variables: Creating &amp; Destroying</vt:lpstr>
      <vt:lpstr>Synchronization &amp; Critical Sections Condition Variables: Waiting &amp; Signaling 1/2</vt:lpstr>
      <vt:lpstr>Synchronization &amp; Critical Sections Condition Variables: Waiting &amp; Signaling 2/2</vt:lpstr>
      <vt:lpstr>Synchronization &amp; Critical Sections  Semaphores 1/5</vt:lpstr>
      <vt:lpstr>Synchronization &amp; Critical Sections  Semaphores 2/5</vt:lpstr>
      <vt:lpstr>Synchronization &amp; Critical Sections  Semaphores 3/5</vt:lpstr>
      <vt:lpstr>Synchronization &amp; Critical Sections  Semaphores 4/5</vt:lpstr>
      <vt:lpstr>Synchronization &amp; Critical Sections  Semaphores 5/5</vt:lpstr>
      <vt:lpstr>Synchronization &amp; Critical Sections  Cigarette Smokers Problem 1/2</vt:lpstr>
      <vt:lpstr>Synchronization &amp; Critical Sections  Cigarette Smokers Problem 2/2</vt:lpstr>
      <vt:lpstr>Slide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Threads</dc:title>
  <dc:creator>KienNT</dc:creator>
  <cp:lastModifiedBy>KienNT</cp:lastModifiedBy>
  <cp:revision>153</cp:revision>
  <dcterms:created xsi:type="dcterms:W3CDTF">2012-09-21T22:14:37Z</dcterms:created>
  <dcterms:modified xsi:type="dcterms:W3CDTF">2012-09-23T10:04:59Z</dcterms:modified>
</cp:coreProperties>
</file>