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440" r:id="rId2"/>
    <p:sldId id="272"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94" r:id="rId26"/>
    <p:sldId id="395" r:id="rId27"/>
    <p:sldId id="396" r:id="rId28"/>
    <p:sldId id="397" r:id="rId29"/>
    <p:sldId id="398" r:id="rId30"/>
    <p:sldId id="399" r:id="rId31"/>
    <p:sldId id="400" r:id="rId32"/>
    <p:sldId id="401" r:id="rId33"/>
    <p:sldId id="406" r:id="rId34"/>
    <p:sldId id="407" r:id="rId35"/>
    <p:sldId id="439" r:id="rId36"/>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6" autoAdjust="0"/>
  </p:normalViewPr>
  <p:slideViewPr>
    <p:cSldViewPr>
      <p:cViewPr>
        <p:scale>
          <a:sx n="66" d="100"/>
          <a:sy n="66" d="100"/>
        </p:scale>
        <p:origin x="-876" y="-2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F465F714-CE4A-4CF2-9F0A-0A91FF7455FC}" type="datetimeFigureOut">
              <a:rPr lang="vi-VN"/>
              <a:pPr>
                <a:defRPr/>
              </a:pPr>
              <a:t>04/10/2012</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948EB5D-4B19-4609-8520-7D77B58C4BC8}" type="slidenum">
              <a:rPr lang="vi-VN"/>
              <a:pPr>
                <a:defRPr/>
              </a:pPr>
              <a:t>‹#›</a:t>
            </a:fld>
            <a:endParaRPr 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5B2D29-0E53-45FA-BCD3-970713160A70}" type="slidenum">
              <a:rPr lang="vi-VN" smtClean="0"/>
              <a:pPr/>
              <a:t>2</a:t>
            </a:fld>
            <a:endParaRPr lang="vi-V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C605E0-1E6F-4A74-AB24-F898384A50C3}" type="slidenum">
              <a:rPr lang="vi-VN" smtClean="0"/>
              <a:pPr/>
              <a:t>11</a:t>
            </a:fld>
            <a:endParaRPr lang="vi-V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18A7AB-87BF-4AF5-830C-855748A14CE9}" type="slidenum">
              <a:rPr lang="vi-VN" smtClean="0"/>
              <a:pPr/>
              <a:t>12</a:t>
            </a:fld>
            <a:endParaRPr lang="vi-V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91CBF3-52BA-44C0-8CE6-372915DABCEC}" type="slidenum">
              <a:rPr lang="vi-VN" smtClean="0"/>
              <a:pPr/>
              <a:t>13</a:t>
            </a:fld>
            <a:endParaRPr lang="vi-V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1B51A8-FFF6-46E9-B25E-ED7285C48610}" type="slidenum">
              <a:rPr lang="vi-VN" smtClean="0"/>
              <a:pPr/>
              <a:t>14</a:t>
            </a:fld>
            <a:endParaRPr lang="vi-V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7D996A-D90B-4972-9882-F90C9327569C}" type="slidenum">
              <a:rPr lang="vi-VN" smtClean="0"/>
              <a:pPr/>
              <a:t>15</a:t>
            </a:fld>
            <a:endParaRPr lang="vi-V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7BB811-1FBF-4A64-BB1B-C1B00A267E45}" type="slidenum">
              <a:rPr lang="vi-VN" smtClean="0"/>
              <a:pPr/>
              <a:t>16</a:t>
            </a:fld>
            <a:endParaRPr lang="vi-V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85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881F50-368E-4A7A-9F98-99ECBCA4D7C3}" type="slidenum">
              <a:rPr lang="vi-VN" smtClean="0"/>
              <a:pPr/>
              <a:t>17</a:t>
            </a:fld>
            <a:endParaRPr lang="vi-V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849999-1FCB-4E27-81C2-7559BF23167E}" type="slidenum">
              <a:rPr lang="vi-VN" smtClean="0"/>
              <a:pPr/>
              <a:t>18</a:t>
            </a:fld>
            <a:endParaRPr lang="vi-V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A7D787-1491-43B7-91D1-0BE959C87368}" type="slidenum">
              <a:rPr lang="vi-VN" smtClean="0"/>
              <a:pPr/>
              <a:t>19</a:t>
            </a:fld>
            <a:endParaRPr lang="vi-V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7B49EB-3CE4-417A-B1AB-A9CB1B31A766}" type="slidenum">
              <a:rPr lang="vi-VN" smtClean="0"/>
              <a:pPr/>
              <a:t>20</a:t>
            </a:fld>
            <a:endParaRPr lang="vi-V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991FCE-6A73-4D75-A65B-A40FC46F930F}" type="slidenum">
              <a:rPr lang="vi-VN" smtClean="0"/>
              <a:pPr/>
              <a:t>3</a:t>
            </a:fld>
            <a:endParaRPr lang="vi-V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AD3D03-DADA-4AEF-9D71-B90FA22D0D0F}" type="slidenum">
              <a:rPr lang="vi-VN" smtClean="0"/>
              <a:pPr/>
              <a:t>21</a:t>
            </a:fld>
            <a:endParaRPr lang="vi-V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3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7E4D28-8133-4BFE-8E64-31C4EF984E08}" type="slidenum">
              <a:rPr lang="vi-VN" smtClean="0"/>
              <a:pPr/>
              <a:t>22</a:t>
            </a:fld>
            <a:endParaRPr lang="vi-V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FBF74F-2ED9-4591-B7BA-C33485A4A8E4}" type="slidenum">
              <a:rPr lang="vi-VN" smtClean="0"/>
              <a:pPr/>
              <a:t>23</a:t>
            </a:fld>
            <a:endParaRPr lang="vi-V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BF45E4-AAC9-4D8F-8C10-8F408F1B1070}" type="slidenum">
              <a:rPr lang="vi-VN" smtClean="0"/>
              <a:pPr/>
              <a:t>24</a:t>
            </a:fld>
            <a:endParaRPr lang="vi-V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3AAB8E-2EDE-41BC-81B5-FBB4CE4D4192}" type="slidenum">
              <a:rPr lang="vi-VN" smtClean="0"/>
              <a:pPr/>
              <a:t>25</a:t>
            </a:fld>
            <a:endParaRPr lang="vi-V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A6FB3E-F0B6-4E1E-B1D8-F0F8B4B16E04}" type="slidenum">
              <a:rPr lang="vi-VN" smtClean="0"/>
              <a:pPr/>
              <a:t>26</a:t>
            </a:fld>
            <a:endParaRPr lang="vi-V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3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C5B4C2-3453-486F-B128-98FA6DC19627}" type="slidenum">
              <a:rPr lang="vi-VN" smtClean="0"/>
              <a:pPr/>
              <a:t>27</a:t>
            </a:fld>
            <a:endParaRPr lang="vi-V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75FE11-0371-42EB-8BF5-75F0A092314E}" type="slidenum">
              <a:rPr lang="vi-VN" smtClean="0"/>
              <a:pPr/>
              <a:t>28</a:t>
            </a:fld>
            <a:endParaRPr lang="vi-V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5B107C-7A4A-49E4-A7B8-C082F5207D73}" type="slidenum">
              <a:rPr lang="vi-VN" smtClean="0"/>
              <a:pPr/>
              <a:t>29</a:t>
            </a:fld>
            <a:endParaRPr lang="vi-V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69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F2AE87-B0E5-4E8D-BBF3-C25E78DE6094}" type="slidenum">
              <a:rPr lang="vi-VN" smtClean="0"/>
              <a:pPr/>
              <a:t>30</a:t>
            </a:fld>
            <a:endParaRPr lang="vi-V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A64D93-0BB1-4C0B-83BD-5D8BFAA5FB7A}" type="slidenum">
              <a:rPr lang="vi-VN" smtClean="0"/>
              <a:pPr/>
              <a:t>4</a:t>
            </a:fld>
            <a:endParaRPr lang="vi-V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80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E6F451-649E-4AB0-BA7E-F5C8069D175C}" type="slidenum">
              <a:rPr lang="vi-VN" smtClean="0"/>
              <a:pPr/>
              <a:t>31</a:t>
            </a:fld>
            <a:endParaRPr lang="vi-V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90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231529-0BC4-45A2-9934-D6A9FA0AC2D1}" type="slidenum">
              <a:rPr lang="vi-VN" smtClean="0"/>
              <a:pPr/>
              <a:t>32</a:t>
            </a:fld>
            <a:endParaRPr lang="vi-V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4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B49026-6B55-4443-AE5E-C597DEBFE28B}" type="slidenum">
              <a:rPr lang="vi-VN" smtClean="0"/>
              <a:pPr/>
              <a:t>33</a:t>
            </a:fld>
            <a:endParaRPr lang="vi-V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5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60597E-7F77-493B-A5FB-F5C597F9299E}" type="slidenum">
              <a:rPr lang="vi-VN" smtClean="0"/>
              <a:pPr/>
              <a:t>34</a:t>
            </a:fld>
            <a:endParaRPr lang="vi-V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8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619288-8566-46FE-B0C8-56EBB4AEBB27}" type="slidenum">
              <a:rPr lang="vi-VN" smtClean="0"/>
              <a:pPr/>
              <a:t>35</a:t>
            </a:fld>
            <a:endParaRPr lang="vi-V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2FDDD7-58B2-47CA-BBFA-B7268DCBF8A2}" type="slidenum">
              <a:rPr lang="vi-VN" smtClean="0"/>
              <a:pPr/>
              <a:t>5</a:t>
            </a:fld>
            <a:endParaRPr lang="vi-V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A26A72-8B38-4490-B32B-8945B4BFE527}" type="slidenum">
              <a:rPr lang="vi-VN" smtClean="0"/>
              <a:pPr/>
              <a:t>6</a:t>
            </a:fld>
            <a:endParaRPr lang="vi-V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012871-5E8A-4367-BFEB-D367E3173374}" type="slidenum">
              <a:rPr lang="vi-VN" smtClean="0"/>
              <a:pPr/>
              <a:t>7</a:t>
            </a:fld>
            <a:endParaRPr lang="vi-V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BA754A-A5D9-4BCB-882C-CF6B8292B6E8}" type="slidenum">
              <a:rPr lang="vi-VN" smtClean="0"/>
              <a:pPr/>
              <a:t>8</a:t>
            </a:fld>
            <a:endParaRPr lang="vi-V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8AC4E8-3B5C-4C1D-9B71-9CCBF8645C73}" type="slidenum">
              <a:rPr lang="vi-VN" smtClean="0"/>
              <a:pPr/>
              <a:t>9</a:t>
            </a:fld>
            <a:endParaRPr lang="vi-V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1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CF35DA-07BD-4170-8D33-9719B3A87C16}" type="slidenum">
              <a:rPr lang="vi-VN" smtClean="0"/>
              <a:pPr/>
              <a:t>10</a:t>
            </a:fld>
            <a:endParaRPr 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B0FBEDD3-8D93-4A53-ACE0-4C33FECD7EE9}"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9E8CC08-FD98-46C7-A675-870F788E67F4}" type="datetimeFigureOut">
              <a:rPr lang="vi-VN"/>
              <a:pPr>
                <a:defRPr/>
              </a:pPr>
              <a:t>04/10/2012</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113FD9CE-94BE-4AFC-B93E-0BAA7C74D15D}"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81FAFCB-68A1-44F7-A2E1-E2B6DE152E95}" type="datetimeFigureOut">
              <a:rPr lang="vi-VN"/>
              <a:pPr>
                <a:defRPr/>
              </a:pPr>
              <a:t>04/10/2012</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9A9FA63-DF22-43ED-9437-3B2E6A76927A}"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15808A6E-CE39-49DF-BFA6-222CF2212CF3}"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6E6DBE3-3D5F-4CA0-9354-0F57AF2B53B7}" type="datetimeFigureOut">
              <a:rPr lang="vi-VN"/>
              <a:pPr>
                <a:defRPr/>
              </a:pPr>
              <a:t>04/10/2012</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B9CEAA4-4AA0-43F9-8E23-B30329DF8C82}"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4CF3D59-D4CE-444A-8964-FA954704E6D2}" type="datetimeFigureOut">
              <a:rPr lang="vi-VN"/>
              <a:pPr>
                <a:defRPr/>
              </a:pPr>
              <a:t>04/10/2012</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3A4E2199-0C61-443F-9C13-DE3CE4923BF6}"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9E7B340-97F1-4F12-97D0-702A14D6AE41}" type="datetimeFigureOut">
              <a:rPr lang="vi-VN"/>
              <a:pPr>
                <a:defRPr/>
              </a:pPr>
              <a:t>04/10/2012</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F99713E8-BEE5-4663-B67E-451C0CB1E03D}"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0734B5-DC68-4036-A7FF-C0995E68E6C6}" type="datetimeFigureOut">
              <a:rPr lang="vi-VN"/>
              <a:pPr>
                <a:defRPr/>
              </a:pPr>
              <a:t>04/10/2012</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453789D1-DC4C-4BAF-8521-37E6DE299F67}"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B20700B-4F64-4240-943B-E598ECD00145}" type="datetimeFigureOut">
              <a:rPr lang="vi-VN"/>
              <a:pPr>
                <a:defRPr/>
              </a:pPr>
              <a:t>04/10/2012</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F3FF6FE1-F993-4C40-B25F-BBC980583696}"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7A4A5F2-209C-47C3-ADB1-4597024CA71B}" type="datetimeFigureOut">
              <a:rPr lang="vi-VN"/>
              <a:pPr>
                <a:defRPr/>
              </a:pPr>
              <a:t>04/10/2012</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7CD38C88-2182-4DB0-BD02-670A326BBF47}"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F59D038-9DAB-4406-BBCF-9C5822F098F3}" type="datetimeFigureOut">
              <a:rPr lang="vi-VN"/>
              <a:pPr>
                <a:defRPr/>
              </a:pPr>
              <a:t>04/10/2012</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7E81989A-495E-47C4-BCCC-39EDB42F29F7}"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F2CC210D-35FA-4840-8724-7CAB631ADB12}"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1032" name="Text Box 1059"/>
          <p:cNvSpPr txBox="1">
            <a:spLocks noChangeArrowheads="1"/>
          </p:cNvSpPr>
          <p:nvPr/>
        </p:nvSpPr>
        <p:spPr bwMode="auto">
          <a:xfrm>
            <a:off x="7115175" y="6596063"/>
            <a:ext cx="1782763"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04e-BM/</a:t>
            </a:r>
            <a:r>
              <a:rPr lang="en-US" altLang="ja-JP" sz="1000" smtClean="0">
                <a:latin typeface="Calibri" pitchFamily="34" charset="0"/>
              </a:rPr>
              <a:t>NS</a:t>
            </a:r>
            <a:r>
              <a:rPr lang="en-US" sz="1000" smtClean="0">
                <a:latin typeface="Calibri" pitchFamily="34" charset="0"/>
              </a:rPr>
              <a:t>/HDCV/FSOFT v2</a:t>
            </a:r>
            <a:r>
              <a:rPr lang="en-US" altLang="ja-JP" sz="1000" smtClean="0">
                <a:latin typeface="Calibri" pitchFamily="34" charset="0"/>
              </a:rPr>
              <a:t>/4</a:t>
            </a:r>
            <a:endParaRPr lang="en-US" sz="1000" smtClean="0">
              <a:latin typeface="Calibri" pitchFamily="34" charset="0"/>
            </a:endParaRPr>
          </a:p>
        </p:txBody>
      </p:sp>
      <p:pic>
        <p:nvPicPr>
          <p:cNvPr id="1033" name="Picture 2"/>
          <p:cNvPicPr>
            <a:picLocks noChangeAspect="1" noChangeArrowheads="1"/>
          </p:cNvPicPr>
          <p:nvPr userDrawn="1"/>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2" r:id="rId1"/>
    <p:sldLayoutId id="2147483993"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6832"/>
            <a:ext cx="7772400" cy="1470025"/>
          </a:xfrm>
        </p:spPr>
        <p:txBody>
          <a:bodyPr>
            <a:normAutofit/>
          </a:bodyPr>
          <a:lstStyle/>
          <a:p>
            <a:r>
              <a:rPr lang="en-US" sz="4400" dirty="0" smtClean="0"/>
              <a:t>Linux Program Development Practices</a:t>
            </a:r>
            <a:endParaRPr lang="en-US" sz="44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56100" y="188913"/>
            <a:ext cx="4576763" cy="584200"/>
          </a:xfrm>
        </p:spPr>
        <p:txBody>
          <a:bodyPr/>
          <a:lstStyle/>
          <a:p>
            <a:r>
              <a:rPr lang="en-US" smtClean="0"/>
              <a:t>Speed-space tradeoffs</a:t>
            </a:r>
          </a:p>
        </p:txBody>
      </p:sp>
      <p:sp>
        <p:nvSpPr>
          <p:cNvPr id="21507" name="Rectangle 3"/>
          <p:cNvSpPr>
            <a:spLocks noGrp="1" noChangeArrowheads="1"/>
          </p:cNvSpPr>
          <p:nvPr>
            <p:ph idx="1"/>
          </p:nvPr>
        </p:nvSpPr>
        <p:spPr/>
        <p:txBody>
          <a:bodyPr/>
          <a:lstStyle/>
          <a:p>
            <a:r>
              <a:rPr lang="en-US" sz="2800" smtClean="0"/>
              <a:t>Loop unrolling</a:t>
            </a:r>
          </a:p>
          <a:p>
            <a:r>
              <a:rPr lang="en-US" sz="2800" smtClean="0"/>
              <a:t>Scheduling</a:t>
            </a:r>
          </a:p>
          <a:p>
            <a:endParaRPr lang="en-US" sz="2800" smtClean="0"/>
          </a:p>
          <a:p>
            <a:endParaRPr lang="en-US" sz="2800" smtClean="0"/>
          </a:p>
        </p:txBody>
      </p:sp>
      <p:sp>
        <p:nvSpPr>
          <p:cNvPr id="4" name="Slide Number Placeholder 3"/>
          <p:cNvSpPr>
            <a:spLocks noGrp="1"/>
          </p:cNvSpPr>
          <p:nvPr>
            <p:ph type="sldNum" sz="quarter" idx="10"/>
          </p:nvPr>
        </p:nvSpPr>
        <p:spPr/>
        <p:txBody>
          <a:bodyPr/>
          <a:lstStyle/>
          <a:p>
            <a:pPr>
              <a:defRPr/>
            </a:pPr>
            <a:fld id="{2CE146A2-7FDB-46E7-8C30-6D96FF6F5D42}"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95963" y="115888"/>
            <a:ext cx="3051175" cy="584200"/>
          </a:xfrm>
        </p:spPr>
        <p:txBody>
          <a:bodyPr/>
          <a:lstStyle/>
          <a:p>
            <a:r>
              <a:rPr lang="en-US" smtClean="0"/>
              <a:t>Loop unrolling</a:t>
            </a:r>
          </a:p>
        </p:txBody>
      </p:sp>
      <p:sp>
        <p:nvSpPr>
          <p:cNvPr id="22531" name="Rectangle 3"/>
          <p:cNvSpPr>
            <a:spLocks noGrp="1" noChangeArrowheads="1"/>
          </p:cNvSpPr>
          <p:nvPr>
            <p:ph idx="1"/>
          </p:nvPr>
        </p:nvSpPr>
        <p:spPr/>
        <p:txBody>
          <a:bodyPr/>
          <a:lstStyle/>
          <a:p>
            <a:pPr algn="just">
              <a:lnSpc>
                <a:spcPct val="80000"/>
              </a:lnSpc>
            </a:pPr>
            <a:r>
              <a:rPr lang="en-US" sz="2400" smtClean="0"/>
              <a:t>This form of optimization increases the speed of loops by eliminating the “end of loop” condition on each iteration.</a:t>
            </a:r>
          </a:p>
          <a:p>
            <a:pPr>
              <a:lnSpc>
                <a:spcPct val="80000"/>
              </a:lnSpc>
            </a:pPr>
            <a:endParaRPr lang="en-US" sz="2400" smtClean="0"/>
          </a:p>
          <a:p>
            <a:pPr>
              <a:lnSpc>
                <a:spcPct val="80000"/>
              </a:lnSpc>
              <a:buFont typeface="Wingdings" pitchFamily="2" charset="2"/>
              <a:buNone/>
            </a:pPr>
            <a:r>
              <a:rPr lang="en-US" sz="2400" noProof="1" smtClean="0">
                <a:solidFill>
                  <a:srgbClr val="0000CC"/>
                </a:solidFill>
              </a:rPr>
              <a:t>for</a:t>
            </a:r>
            <a:r>
              <a:rPr lang="en-US" sz="2400" noProof="1" smtClean="0"/>
              <a:t> (i = 0; i &lt; 8; i++)</a:t>
            </a:r>
          </a:p>
          <a:p>
            <a:pPr>
              <a:lnSpc>
                <a:spcPct val="80000"/>
              </a:lnSpc>
              <a:buFont typeface="Wingdings" pitchFamily="2" charset="2"/>
              <a:buNone/>
            </a:pPr>
            <a:r>
              <a:rPr lang="en-US" sz="2400" noProof="1" smtClean="0"/>
              <a:t>{</a:t>
            </a:r>
          </a:p>
          <a:p>
            <a:pPr>
              <a:lnSpc>
                <a:spcPct val="80000"/>
              </a:lnSpc>
              <a:buFont typeface="Wingdings" pitchFamily="2" charset="2"/>
              <a:buNone/>
            </a:pPr>
            <a:r>
              <a:rPr lang="en-US" sz="2400" noProof="1" smtClean="0"/>
              <a:t>	y[i] = i;</a:t>
            </a:r>
          </a:p>
          <a:p>
            <a:pPr>
              <a:lnSpc>
                <a:spcPct val="80000"/>
              </a:lnSpc>
              <a:buFont typeface="Wingdings" pitchFamily="2" charset="2"/>
              <a:buNone/>
            </a:pPr>
            <a:r>
              <a:rPr lang="en-US" sz="2400" noProof="1" smtClean="0"/>
              <a:t>}</a:t>
            </a:r>
            <a:endParaRPr lang="en-US" sz="2400" smtClean="0"/>
          </a:p>
          <a:p>
            <a:pPr>
              <a:lnSpc>
                <a:spcPct val="80000"/>
              </a:lnSpc>
              <a:buFont typeface="Wingdings" pitchFamily="2" charset="2"/>
              <a:buNone/>
            </a:pPr>
            <a:endParaRPr lang="en-US" sz="2400" smtClean="0"/>
          </a:p>
          <a:p>
            <a:pPr>
              <a:lnSpc>
                <a:spcPct val="80000"/>
              </a:lnSpc>
              <a:buFont typeface="Wingdings" pitchFamily="2" charset="2"/>
              <a:buNone/>
            </a:pPr>
            <a:r>
              <a:rPr lang="en-US" sz="2400" noProof="1" smtClean="0"/>
              <a:t>y[0] = 0;</a:t>
            </a:r>
            <a:r>
              <a:rPr lang="en-US" sz="2400" smtClean="0"/>
              <a:t> </a:t>
            </a:r>
            <a:r>
              <a:rPr lang="en-US" sz="2400" noProof="1" smtClean="0"/>
              <a:t>y[1] = 1;</a:t>
            </a:r>
            <a:r>
              <a:rPr lang="en-US" sz="2400" smtClean="0"/>
              <a:t> </a:t>
            </a:r>
            <a:r>
              <a:rPr lang="en-US" sz="2400" noProof="1" smtClean="0"/>
              <a:t>y[2] = 2;</a:t>
            </a:r>
          </a:p>
          <a:p>
            <a:pPr>
              <a:lnSpc>
                <a:spcPct val="80000"/>
              </a:lnSpc>
              <a:buFont typeface="Wingdings" pitchFamily="2" charset="2"/>
              <a:buNone/>
            </a:pPr>
            <a:r>
              <a:rPr lang="en-US" sz="2400" noProof="1" smtClean="0"/>
              <a:t>y[3] = 3;</a:t>
            </a:r>
            <a:r>
              <a:rPr lang="en-US" sz="2400" smtClean="0"/>
              <a:t> </a:t>
            </a:r>
            <a:r>
              <a:rPr lang="en-US" sz="2400" noProof="1" smtClean="0"/>
              <a:t>y[4] = 4;</a:t>
            </a:r>
            <a:r>
              <a:rPr lang="en-US" sz="2400" smtClean="0"/>
              <a:t> </a:t>
            </a:r>
            <a:r>
              <a:rPr lang="en-US" sz="2400" noProof="1" smtClean="0"/>
              <a:t>y[5] = 5;</a:t>
            </a:r>
          </a:p>
          <a:p>
            <a:pPr>
              <a:lnSpc>
                <a:spcPct val="80000"/>
              </a:lnSpc>
              <a:buFont typeface="Wingdings" pitchFamily="2" charset="2"/>
              <a:buNone/>
            </a:pPr>
            <a:r>
              <a:rPr lang="en-US" sz="2400" noProof="1" smtClean="0"/>
              <a:t>y[6] = 6;</a:t>
            </a:r>
            <a:r>
              <a:rPr lang="en-US" sz="2400" smtClean="0"/>
              <a:t> </a:t>
            </a:r>
            <a:r>
              <a:rPr lang="en-US" sz="2400" noProof="1" smtClean="0"/>
              <a:t>y[7] = 7;</a:t>
            </a:r>
          </a:p>
          <a:p>
            <a:pPr>
              <a:lnSpc>
                <a:spcPct val="80000"/>
              </a:lnSpc>
            </a:pPr>
            <a:endParaRPr lang="en-US" sz="2400" smtClean="0"/>
          </a:p>
        </p:txBody>
      </p:sp>
      <p:sp>
        <p:nvSpPr>
          <p:cNvPr id="4" name="Slide Number Placeholder 3"/>
          <p:cNvSpPr>
            <a:spLocks noGrp="1"/>
          </p:cNvSpPr>
          <p:nvPr>
            <p:ph type="sldNum" sz="quarter" idx="10"/>
          </p:nvPr>
        </p:nvSpPr>
        <p:spPr/>
        <p:txBody>
          <a:bodyPr/>
          <a:lstStyle/>
          <a:p>
            <a:pPr>
              <a:defRPr/>
            </a:pPr>
            <a:fld id="{0DECA43E-2300-4258-9EA5-ABB13B141862}"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35625" y="0"/>
            <a:ext cx="3051175" cy="584200"/>
          </a:xfrm>
        </p:spPr>
        <p:txBody>
          <a:bodyPr/>
          <a:lstStyle/>
          <a:p>
            <a:r>
              <a:rPr lang="en-US" smtClean="0"/>
              <a:t>Loop unrolling</a:t>
            </a:r>
          </a:p>
        </p:txBody>
      </p:sp>
      <p:sp>
        <p:nvSpPr>
          <p:cNvPr id="23555" name="Rectangle 3"/>
          <p:cNvSpPr>
            <a:spLocks noGrp="1" noChangeArrowheads="1"/>
          </p:cNvSpPr>
          <p:nvPr>
            <p:ph idx="1"/>
          </p:nvPr>
        </p:nvSpPr>
        <p:spPr/>
        <p:txBody>
          <a:bodyPr/>
          <a:lstStyle/>
          <a:p>
            <a:pPr algn="just">
              <a:lnSpc>
                <a:spcPct val="90000"/>
              </a:lnSpc>
            </a:pPr>
            <a:r>
              <a:rPr lang="en-US" sz="2400" smtClean="0"/>
              <a:t>This form of the code does not require any tests, and executes at maximum speed. Since each assignment is independent, it also allows the compiler to use parallelism on processors that support it. Loop unrolling is an optimization that increases the speed of the resulting executable but also generally increases its size (unless the loop is very short, with only one or two iterations, for example).</a:t>
            </a:r>
          </a:p>
          <a:p>
            <a:pPr algn="just">
              <a:lnSpc>
                <a:spcPct val="90000"/>
              </a:lnSpc>
            </a:pPr>
            <a:endParaRPr lang="en-US" sz="2400" smtClean="0"/>
          </a:p>
          <a:p>
            <a:pPr algn="just">
              <a:lnSpc>
                <a:spcPct val="90000"/>
              </a:lnSpc>
            </a:pPr>
            <a:r>
              <a:rPr lang="en-US" sz="2400" smtClean="0"/>
              <a:t>Loop unrolling is also possible when the upper bound of the loop is unknown, provided the start and end conditions are handled correctly.</a:t>
            </a:r>
          </a:p>
          <a:p>
            <a:pPr algn="just">
              <a:lnSpc>
                <a:spcPct val="90000"/>
              </a:lnSpc>
            </a:pPr>
            <a:endParaRPr lang="en-US" sz="2400" smtClean="0"/>
          </a:p>
        </p:txBody>
      </p:sp>
      <p:sp>
        <p:nvSpPr>
          <p:cNvPr id="4" name="Slide Number Placeholder 3"/>
          <p:cNvSpPr>
            <a:spLocks noGrp="1"/>
          </p:cNvSpPr>
          <p:nvPr>
            <p:ph type="sldNum" sz="quarter" idx="10"/>
          </p:nvPr>
        </p:nvSpPr>
        <p:spPr/>
        <p:txBody>
          <a:bodyPr/>
          <a:lstStyle/>
          <a:p>
            <a:pPr>
              <a:defRPr/>
            </a:pPr>
            <a:fld id="{6B1E13ED-F47C-4CE4-816E-A870A039A90C}"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635625" y="0"/>
            <a:ext cx="3051175" cy="584200"/>
          </a:xfrm>
        </p:spPr>
        <p:txBody>
          <a:bodyPr/>
          <a:lstStyle/>
          <a:p>
            <a:r>
              <a:rPr lang="en-US" smtClean="0"/>
              <a:t>Loop unrolling</a:t>
            </a:r>
          </a:p>
        </p:txBody>
      </p:sp>
      <p:sp>
        <p:nvSpPr>
          <p:cNvPr id="24579" name="Rectangle 3"/>
          <p:cNvSpPr>
            <a:spLocks noGrp="1" noChangeArrowheads="1"/>
          </p:cNvSpPr>
          <p:nvPr>
            <p:ph idx="1"/>
          </p:nvPr>
        </p:nvSpPr>
        <p:spPr/>
        <p:txBody>
          <a:bodyPr/>
          <a:lstStyle/>
          <a:p>
            <a:pPr>
              <a:lnSpc>
                <a:spcPct val="80000"/>
              </a:lnSpc>
              <a:buFont typeface="Wingdings" pitchFamily="2" charset="2"/>
              <a:buNone/>
            </a:pPr>
            <a:r>
              <a:rPr lang="en-US" sz="2400" noProof="1" smtClean="0">
                <a:solidFill>
                  <a:srgbClr val="0000CC"/>
                </a:solidFill>
              </a:rPr>
              <a:t>for</a:t>
            </a:r>
            <a:r>
              <a:rPr lang="en-US" sz="2400" noProof="1" smtClean="0"/>
              <a:t> (i = 0; i &lt; (n % 2); i++) {</a:t>
            </a:r>
          </a:p>
          <a:p>
            <a:pPr>
              <a:lnSpc>
                <a:spcPct val="80000"/>
              </a:lnSpc>
              <a:buFont typeface="Wingdings" pitchFamily="2" charset="2"/>
              <a:buNone/>
            </a:pPr>
            <a:r>
              <a:rPr lang="en-US" sz="2400" noProof="1" smtClean="0"/>
              <a:t>	y[i] = i;</a:t>
            </a:r>
          </a:p>
          <a:p>
            <a:pPr>
              <a:lnSpc>
                <a:spcPct val="80000"/>
              </a:lnSpc>
              <a:buFont typeface="Wingdings" pitchFamily="2" charset="2"/>
              <a:buNone/>
            </a:pPr>
            <a:r>
              <a:rPr lang="en-US" sz="2400" noProof="1" smtClean="0"/>
              <a:t>}</a:t>
            </a:r>
          </a:p>
          <a:p>
            <a:pPr>
              <a:lnSpc>
                <a:spcPct val="80000"/>
              </a:lnSpc>
              <a:buFont typeface="Wingdings" pitchFamily="2" charset="2"/>
              <a:buNone/>
            </a:pPr>
            <a:r>
              <a:rPr lang="en-US" sz="2400" noProof="1" smtClean="0">
                <a:solidFill>
                  <a:srgbClr val="009900"/>
                </a:solidFill>
              </a:rPr>
              <a:t>/* no initializer */</a:t>
            </a:r>
          </a:p>
          <a:p>
            <a:pPr>
              <a:lnSpc>
                <a:spcPct val="80000"/>
              </a:lnSpc>
              <a:buFont typeface="Wingdings" pitchFamily="2" charset="2"/>
              <a:buNone/>
            </a:pPr>
            <a:r>
              <a:rPr lang="en-US" sz="2400" noProof="1" smtClean="0">
                <a:solidFill>
                  <a:srgbClr val="0000CC"/>
                </a:solidFill>
              </a:rPr>
              <a:t>for</a:t>
            </a:r>
            <a:r>
              <a:rPr lang="en-US" sz="2400" noProof="1" smtClean="0"/>
              <a:t> ( ; i + 1 &lt; n; i += 2) { </a:t>
            </a:r>
          </a:p>
          <a:p>
            <a:pPr>
              <a:lnSpc>
                <a:spcPct val="80000"/>
              </a:lnSpc>
              <a:buFont typeface="Wingdings" pitchFamily="2" charset="2"/>
              <a:buNone/>
            </a:pPr>
            <a:r>
              <a:rPr lang="en-US" sz="2400" noProof="1" smtClean="0"/>
              <a:t>	y[i] = i;</a:t>
            </a:r>
          </a:p>
          <a:p>
            <a:pPr>
              <a:lnSpc>
                <a:spcPct val="80000"/>
              </a:lnSpc>
              <a:buFont typeface="Wingdings" pitchFamily="2" charset="2"/>
              <a:buNone/>
            </a:pPr>
            <a:r>
              <a:rPr lang="en-US" sz="2400" noProof="1" smtClean="0"/>
              <a:t>	y[i+1] = i+1;</a:t>
            </a:r>
          </a:p>
          <a:p>
            <a:pPr>
              <a:lnSpc>
                <a:spcPct val="80000"/>
              </a:lnSpc>
              <a:buFont typeface="Wingdings" pitchFamily="2" charset="2"/>
              <a:buNone/>
            </a:pPr>
            <a:r>
              <a:rPr lang="en-US" sz="2400" noProof="1" smtClean="0"/>
              <a:t>}</a:t>
            </a:r>
            <a:endParaRPr lang="en-US" sz="2400" smtClean="0"/>
          </a:p>
          <a:p>
            <a:pPr>
              <a:lnSpc>
                <a:spcPct val="80000"/>
              </a:lnSpc>
              <a:buFont typeface="Wingdings" pitchFamily="2" charset="2"/>
              <a:buNone/>
            </a:pPr>
            <a:endParaRPr lang="en-US" sz="2400" smtClean="0"/>
          </a:p>
          <a:p>
            <a:pPr algn="just">
              <a:lnSpc>
                <a:spcPct val="80000"/>
              </a:lnSpc>
            </a:pPr>
            <a:r>
              <a:rPr lang="en-US" sz="2400" smtClean="0"/>
              <a:t>The assignments in the second loop can be parallelized, and the overall number of tests is reduced by a factor of 2 (approximately). </a:t>
            </a:r>
          </a:p>
          <a:p>
            <a:pPr algn="just">
              <a:lnSpc>
                <a:spcPct val="80000"/>
              </a:lnSpc>
            </a:pPr>
            <a:r>
              <a:rPr lang="en-US" sz="2400" smtClean="0"/>
              <a:t>Higher factors can be achieved by unrolling more assignments inside the loop, at the cost of greater code size.</a:t>
            </a:r>
          </a:p>
        </p:txBody>
      </p:sp>
      <p:sp>
        <p:nvSpPr>
          <p:cNvPr id="4" name="Slide Number Placeholder 3"/>
          <p:cNvSpPr>
            <a:spLocks noGrp="1"/>
          </p:cNvSpPr>
          <p:nvPr>
            <p:ph type="sldNum" sz="quarter" idx="10"/>
          </p:nvPr>
        </p:nvSpPr>
        <p:spPr/>
        <p:txBody>
          <a:bodyPr/>
          <a:lstStyle/>
          <a:p>
            <a:pPr>
              <a:defRPr/>
            </a:pPr>
            <a:fld id="{EF596395-2E10-4608-A071-26F20981637C}"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94438" y="0"/>
            <a:ext cx="2392362" cy="584200"/>
          </a:xfrm>
        </p:spPr>
        <p:txBody>
          <a:bodyPr/>
          <a:lstStyle/>
          <a:p>
            <a:r>
              <a:rPr lang="en-US" smtClean="0"/>
              <a:t>Scheduling</a:t>
            </a:r>
          </a:p>
        </p:txBody>
      </p:sp>
      <p:sp>
        <p:nvSpPr>
          <p:cNvPr id="25603" name="Rectangle 3"/>
          <p:cNvSpPr>
            <a:spLocks noGrp="1" noChangeArrowheads="1"/>
          </p:cNvSpPr>
          <p:nvPr>
            <p:ph idx="1"/>
          </p:nvPr>
        </p:nvSpPr>
        <p:spPr/>
        <p:txBody>
          <a:bodyPr/>
          <a:lstStyle/>
          <a:p>
            <a:pPr algn="just">
              <a:lnSpc>
                <a:spcPct val="80000"/>
              </a:lnSpc>
            </a:pPr>
            <a:r>
              <a:rPr lang="en-US" sz="2400" smtClean="0"/>
              <a:t>The lowest level of optimization is scheduling, in which the compiler determines the best ordering of individual instructions. Most CPUs allow one or more new instructions to start executing before others have finished. Many CPUs also support pipelining, where multiple instructions execute in parallel on the same CPU.</a:t>
            </a:r>
          </a:p>
          <a:p>
            <a:pPr algn="just">
              <a:lnSpc>
                <a:spcPct val="80000"/>
              </a:lnSpc>
            </a:pPr>
            <a:endParaRPr lang="en-US" sz="2400" smtClean="0"/>
          </a:p>
          <a:p>
            <a:pPr algn="just">
              <a:lnSpc>
                <a:spcPct val="80000"/>
              </a:lnSpc>
            </a:pPr>
            <a:r>
              <a:rPr lang="en-US" sz="2400" smtClean="0"/>
              <a:t>When scheduling is enabled, instructions must be arranged so that their results become available to later instructions at the right time, and to allow for maximum parallel execution. </a:t>
            </a:r>
            <a:r>
              <a:rPr lang="en-US" sz="2400" i="1" u="sng" smtClean="0"/>
              <a:t>Scheduling improves the speed of an executable without increasing its size, but requires additional memory and time in the compilation process itself (due to its complexity).</a:t>
            </a:r>
          </a:p>
        </p:txBody>
      </p:sp>
      <p:sp>
        <p:nvSpPr>
          <p:cNvPr id="4" name="Slide Number Placeholder 3"/>
          <p:cNvSpPr>
            <a:spLocks noGrp="1"/>
          </p:cNvSpPr>
          <p:nvPr>
            <p:ph type="sldNum" sz="quarter" idx="10"/>
          </p:nvPr>
        </p:nvSpPr>
        <p:spPr/>
        <p:txBody>
          <a:bodyPr/>
          <a:lstStyle/>
          <a:p>
            <a:pPr>
              <a:defRPr/>
            </a:pPr>
            <a:fld id="{C75908D2-59B4-4643-823A-79294C65D6F1}"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26627" name="Rectangle 3"/>
          <p:cNvSpPr>
            <a:spLocks noGrp="1" noChangeArrowheads="1"/>
          </p:cNvSpPr>
          <p:nvPr>
            <p:ph idx="1"/>
          </p:nvPr>
        </p:nvSpPr>
        <p:spPr/>
        <p:txBody>
          <a:bodyPr/>
          <a:lstStyle/>
          <a:p>
            <a:pPr>
              <a:lnSpc>
                <a:spcPct val="80000"/>
              </a:lnSpc>
            </a:pPr>
            <a:r>
              <a:rPr lang="en-US" sz="2600" smtClean="0"/>
              <a:t>In order to </a:t>
            </a:r>
          </a:p>
          <a:p>
            <a:pPr lvl="1">
              <a:lnSpc>
                <a:spcPct val="80000"/>
              </a:lnSpc>
            </a:pPr>
            <a:r>
              <a:rPr lang="en-US" sz="2600" smtClean="0"/>
              <a:t>control compilation-time and compiler memory usage</a:t>
            </a:r>
          </a:p>
          <a:p>
            <a:pPr lvl="1">
              <a:lnSpc>
                <a:spcPct val="80000"/>
              </a:lnSpc>
            </a:pPr>
            <a:r>
              <a:rPr lang="en-US" sz="2600" smtClean="0"/>
              <a:t>the trade-offs between speed </a:t>
            </a:r>
          </a:p>
          <a:p>
            <a:pPr lvl="1">
              <a:lnSpc>
                <a:spcPct val="80000"/>
              </a:lnSpc>
            </a:pPr>
            <a:r>
              <a:rPr lang="en-US" sz="2600" smtClean="0"/>
              <a:t>space for the resulting executable</a:t>
            </a:r>
          </a:p>
          <a:p>
            <a:pPr lvl="1">
              <a:lnSpc>
                <a:spcPct val="80000"/>
              </a:lnSpc>
            </a:pPr>
            <a:endParaRPr lang="en-US" sz="2600" smtClean="0"/>
          </a:p>
          <a:p>
            <a:pPr>
              <a:lnSpc>
                <a:spcPct val="80000"/>
              </a:lnSpc>
            </a:pPr>
            <a:r>
              <a:rPr lang="en-US" sz="2600" smtClean="0"/>
              <a:t> GCC provides a range of general optimization levels, numbered from 0–3</a:t>
            </a:r>
          </a:p>
          <a:p>
            <a:pPr>
              <a:lnSpc>
                <a:spcPct val="80000"/>
              </a:lnSpc>
            </a:pPr>
            <a:endParaRPr lang="en-US" sz="2600" smtClean="0"/>
          </a:p>
          <a:p>
            <a:pPr>
              <a:lnSpc>
                <a:spcPct val="80000"/>
              </a:lnSpc>
            </a:pPr>
            <a:r>
              <a:rPr lang="en-US" sz="2600" smtClean="0"/>
              <a:t>An optimization level is chosen with the command line option ‘-OLEVEL’, where LEVEL is a number from 0 to 3.</a:t>
            </a:r>
          </a:p>
        </p:txBody>
      </p:sp>
      <p:sp>
        <p:nvSpPr>
          <p:cNvPr id="4" name="Slide Number Placeholder 3"/>
          <p:cNvSpPr>
            <a:spLocks noGrp="1"/>
          </p:cNvSpPr>
          <p:nvPr>
            <p:ph type="sldNum" sz="quarter" idx="10"/>
          </p:nvPr>
        </p:nvSpPr>
        <p:spPr/>
        <p:txBody>
          <a:bodyPr/>
          <a:lstStyle/>
          <a:p>
            <a:pPr>
              <a:defRPr/>
            </a:pPr>
            <a:fld id="{A735DA49-83DE-4366-AF29-8E542F134231}"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27651" name="Rectangle 3"/>
          <p:cNvSpPr>
            <a:spLocks noGrp="1" noChangeArrowheads="1"/>
          </p:cNvSpPr>
          <p:nvPr>
            <p:ph idx="1"/>
          </p:nvPr>
        </p:nvSpPr>
        <p:spPr/>
        <p:txBody>
          <a:bodyPr/>
          <a:lstStyle/>
          <a:p>
            <a:pPr>
              <a:lnSpc>
                <a:spcPct val="90000"/>
              </a:lnSpc>
            </a:pPr>
            <a:r>
              <a:rPr lang="en-US" sz="2600" b="1" i="1" smtClean="0"/>
              <a:t>‘-O0’ or no ‘-O’ option (default)</a:t>
            </a:r>
          </a:p>
          <a:p>
            <a:pPr>
              <a:lnSpc>
                <a:spcPct val="90000"/>
              </a:lnSpc>
            </a:pPr>
            <a:endParaRPr lang="en-US" sz="2600" b="1" i="1" smtClean="0"/>
          </a:p>
          <a:p>
            <a:pPr>
              <a:lnSpc>
                <a:spcPct val="90000"/>
              </a:lnSpc>
            </a:pPr>
            <a:r>
              <a:rPr lang="en-US" sz="2600" smtClean="0"/>
              <a:t>At this optimization level GCC does not perform any optimization and compiles the source code in the most straightforward way possible. </a:t>
            </a:r>
          </a:p>
          <a:p>
            <a:pPr>
              <a:lnSpc>
                <a:spcPct val="90000"/>
              </a:lnSpc>
            </a:pPr>
            <a:endParaRPr lang="en-US" sz="2600" smtClean="0"/>
          </a:p>
          <a:p>
            <a:pPr>
              <a:lnSpc>
                <a:spcPct val="90000"/>
              </a:lnSpc>
            </a:pPr>
            <a:r>
              <a:rPr lang="en-US" sz="2600" smtClean="0"/>
              <a:t>Each command in the source code is converted directly to the corresponding instructions in the executable file, without rearrangement. </a:t>
            </a:r>
          </a:p>
          <a:p>
            <a:pPr>
              <a:lnSpc>
                <a:spcPct val="90000"/>
              </a:lnSpc>
            </a:pPr>
            <a:endParaRPr lang="en-US" sz="2600" smtClean="0"/>
          </a:p>
          <a:p>
            <a:pPr>
              <a:lnSpc>
                <a:spcPct val="90000"/>
              </a:lnSpc>
            </a:pPr>
            <a:r>
              <a:rPr lang="en-US" sz="2600" smtClean="0"/>
              <a:t>This is the best option to use when debugging a program.</a:t>
            </a:r>
          </a:p>
        </p:txBody>
      </p:sp>
      <p:sp>
        <p:nvSpPr>
          <p:cNvPr id="4" name="Slide Number Placeholder 3"/>
          <p:cNvSpPr>
            <a:spLocks noGrp="1"/>
          </p:cNvSpPr>
          <p:nvPr>
            <p:ph type="sldNum" sz="quarter" idx="10"/>
          </p:nvPr>
        </p:nvSpPr>
        <p:spPr/>
        <p:txBody>
          <a:bodyPr/>
          <a:lstStyle/>
          <a:p>
            <a:pPr>
              <a:defRPr/>
            </a:pPr>
            <a:fld id="{EA9FB80F-5CFB-42B8-9410-830C74960C9F}"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28675" name="Rectangle 3"/>
          <p:cNvSpPr>
            <a:spLocks noGrp="1" noChangeArrowheads="1"/>
          </p:cNvSpPr>
          <p:nvPr>
            <p:ph idx="1"/>
          </p:nvPr>
        </p:nvSpPr>
        <p:spPr/>
        <p:txBody>
          <a:bodyPr/>
          <a:lstStyle/>
          <a:p>
            <a:pPr>
              <a:lnSpc>
                <a:spcPct val="80000"/>
              </a:lnSpc>
            </a:pPr>
            <a:r>
              <a:rPr lang="en-US" sz="2600" smtClean="0"/>
              <a:t>‘-O1’ or ‘-O’</a:t>
            </a:r>
          </a:p>
          <a:p>
            <a:pPr>
              <a:lnSpc>
                <a:spcPct val="80000"/>
              </a:lnSpc>
            </a:pPr>
            <a:endParaRPr lang="en-US" sz="2600" smtClean="0"/>
          </a:p>
          <a:p>
            <a:pPr algn="just">
              <a:lnSpc>
                <a:spcPct val="80000"/>
              </a:lnSpc>
            </a:pPr>
            <a:r>
              <a:rPr lang="en-US" sz="2600" smtClean="0"/>
              <a:t>This level turns on the most common forms of optimization that do not require any speed-space tradeoffs. With this option the resulting executables should be smaller and faster than with ‘-O0’.</a:t>
            </a:r>
          </a:p>
          <a:p>
            <a:pPr>
              <a:lnSpc>
                <a:spcPct val="80000"/>
              </a:lnSpc>
            </a:pPr>
            <a:endParaRPr lang="en-US" sz="2600" smtClean="0"/>
          </a:p>
          <a:p>
            <a:pPr>
              <a:lnSpc>
                <a:spcPct val="80000"/>
              </a:lnSpc>
            </a:pPr>
            <a:r>
              <a:rPr lang="en-US" sz="2600" smtClean="0"/>
              <a:t>The more expensive optimizations, such as instruction scheduling, are not used at this level.</a:t>
            </a:r>
          </a:p>
          <a:p>
            <a:pPr>
              <a:lnSpc>
                <a:spcPct val="80000"/>
              </a:lnSpc>
            </a:pPr>
            <a:endParaRPr lang="en-US" sz="2600" smtClean="0"/>
          </a:p>
          <a:p>
            <a:pPr algn="just">
              <a:lnSpc>
                <a:spcPct val="80000"/>
              </a:lnSpc>
            </a:pPr>
            <a:r>
              <a:rPr lang="en-US" sz="2600" smtClean="0"/>
              <a:t>Compiling with the option ‘-O1’ can often take less time than compiling with ‘-O0’, due to the reduced amounts of data that need to be processed after simple optimizations.</a:t>
            </a:r>
          </a:p>
        </p:txBody>
      </p:sp>
      <p:sp>
        <p:nvSpPr>
          <p:cNvPr id="4" name="Slide Number Placeholder 3"/>
          <p:cNvSpPr>
            <a:spLocks noGrp="1"/>
          </p:cNvSpPr>
          <p:nvPr>
            <p:ph type="sldNum" sz="quarter" idx="10"/>
          </p:nvPr>
        </p:nvSpPr>
        <p:spPr/>
        <p:txBody>
          <a:bodyPr/>
          <a:lstStyle/>
          <a:p>
            <a:pPr>
              <a:defRPr/>
            </a:pPr>
            <a:fld id="{8DEC6B33-C17F-4FFE-91AF-5E697C1698A6}"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29699" name="Rectangle 3"/>
          <p:cNvSpPr>
            <a:spLocks noGrp="1" noChangeArrowheads="1"/>
          </p:cNvSpPr>
          <p:nvPr>
            <p:ph idx="1"/>
          </p:nvPr>
        </p:nvSpPr>
        <p:spPr/>
        <p:txBody>
          <a:bodyPr/>
          <a:lstStyle/>
          <a:p>
            <a:pPr>
              <a:lnSpc>
                <a:spcPct val="90000"/>
              </a:lnSpc>
            </a:pPr>
            <a:r>
              <a:rPr lang="en-US" sz="2600" smtClean="0"/>
              <a:t>‘-O2’</a:t>
            </a:r>
          </a:p>
          <a:p>
            <a:pPr>
              <a:lnSpc>
                <a:spcPct val="90000"/>
              </a:lnSpc>
            </a:pPr>
            <a:endParaRPr lang="en-US" sz="2600" smtClean="0"/>
          </a:p>
          <a:p>
            <a:pPr>
              <a:lnSpc>
                <a:spcPct val="90000"/>
              </a:lnSpc>
            </a:pPr>
            <a:r>
              <a:rPr lang="en-US" sz="2600" smtClean="0"/>
              <a:t>This option turns on further optimizations, in addition to those used by ‘-O1’. </a:t>
            </a:r>
          </a:p>
          <a:p>
            <a:pPr>
              <a:lnSpc>
                <a:spcPct val="90000"/>
              </a:lnSpc>
            </a:pPr>
            <a:endParaRPr lang="en-US" sz="2600" smtClean="0"/>
          </a:p>
          <a:p>
            <a:pPr>
              <a:lnSpc>
                <a:spcPct val="90000"/>
              </a:lnSpc>
            </a:pPr>
            <a:r>
              <a:rPr lang="en-US" sz="2600" smtClean="0"/>
              <a:t>These additional optimizations include instruction scheduling.</a:t>
            </a:r>
          </a:p>
          <a:p>
            <a:pPr>
              <a:lnSpc>
                <a:spcPct val="90000"/>
              </a:lnSpc>
            </a:pPr>
            <a:endParaRPr lang="en-US" sz="2600" smtClean="0"/>
          </a:p>
          <a:p>
            <a:pPr>
              <a:lnSpc>
                <a:spcPct val="90000"/>
              </a:lnSpc>
            </a:pPr>
            <a:r>
              <a:rPr lang="en-US" sz="2600" smtClean="0"/>
              <a:t>Only optimizations that do not require any speed-space tradeoffs are used, so the executable should not increase in size.</a:t>
            </a:r>
          </a:p>
          <a:p>
            <a:pPr>
              <a:lnSpc>
                <a:spcPct val="90000"/>
              </a:lnSpc>
            </a:pPr>
            <a:endParaRPr lang="en-US" sz="2600" smtClean="0"/>
          </a:p>
          <a:p>
            <a:pPr>
              <a:lnSpc>
                <a:spcPct val="90000"/>
              </a:lnSpc>
            </a:pPr>
            <a:r>
              <a:rPr lang="en-US" sz="2600" smtClean="0"/>
              <a:t>The compiler will take longer to compile programs and require more memory than with ‘-O1’.</a:t>
            </a:r>
          </a:p>
        </p:txBody>
      </p:sp>
      <p:sp>
        <p:nvSpPr>
          <p:cNvPr id="4" name="Slide Number Placeholder 3"/>
          <p:cNvSpPr>
            <a:spLocks noGrp="1"/>
          </p:cNvSpPr>
          <p:nvPr>
            <p:ph type="sldNum" sz="quarter" idx="10"/>
          </p:nvPr>
        </p:nvSpPr>
        <p:spPr/>
        <p:txBody>
          <a:bodyPr/>
          <a:lstStyle/>
          <a:p>
            <a:pPr>
              <a:defRPr/>
            </a:pPr>
            <a:fld id="{119D55FD-F9F9-4C71-B802-341065362F12}"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30723" name="Rectangle 3"/>
          <p:cNvSpPr>
            <a:spLocks noGrp="1" noChangeArrowheads="1"/>
          </p:cNvSpPr>
          <p:nvPr>
            <p:ph idx="1"/>
          </p:nvPr>
        </p:nvSpPr>
        <p:spPr/>
        <p:txBody>
          <a:bodyPr/>
          <a:lstStyle/>
          <a:p>
            <a:r>
              <a:rPr lang="en-US" sz="2600" smtClean="0"/>
              <a:t>This option is generally the best choice for deployment of a program, because it provides maximum optimization without increasing the executable size. </a:t>
            </a:r>
          </a:p>
          <a:p>
            <a:endParaRPr lang="en-US" sz="2600" smtClean="0"/>
          </a:p>
          <a:p>
            <a:r>
              <a:rPr lang="en-US" sz="2600" smtClean="0"/>
              <a:t>It is the default optimization level for releases of GNU packages.</a:t>
            </a:r>
          </a:p>
          <a:p>
            <a:endParaRPr lang="en-US" sz="2600" smtClean="0"/>
          </a:p>
        </p:txBody>
      </p:sp>
      <p:sp>
        <p:nvSpPr>
          <p:cNvPr id="4" name="Slide Number Placeholder 3"/>
          <p:cNvSpPr>
            <a:spLocks noGrp="1"/>
          </p:cNvSpPr>
          <p:nvPr>
            <p:ph type="sldNum" sz="quarter" idx="10"/>
          </p:nvPr>
        </p:nvSpPr>
        <p:spPr/>
        <p:txBody>
          <a:bodyPr/>
          <a:lstStyle/>
          <a:p>
            <a:pPr>
              <a:defRPr/>
            </a:pPr>
            <a:fld id="{60F55A29-F142-4BBA-BAD5-4CC94FB245FB}"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vi-VN" smtClean="0"/>
              <a:t>Training agenda</a:t>
            </a:r>
          </a:p>
        </p:txBody>
      </p:sp>
      <p:sp>
        <p:nvSpPr>
          <p:cNvPr id="13315" name="Content Placeholder 2"/>
          <p:cNvSpPr>
            <a:spLocks noGrp="1"/>
          </p:cNvSpPr>
          <p:nvPr>
            <p:ph idx="1"/>
          </p:nvPr>
        </p:nvSpPr>
        <p:spPr>
          <a:xfrm>
            <a:off x="457200" y="1219200"/>
            <a:ext cx="8229600" cy="5233988"/>
          </a:xfrm>
        </p:spPr>
        <p:txBody>
          <a:bodyPr/>
          <a:lstStyle/>
          <a:p>
            <a:pPr>
              <a:defRPr/>
            </a:pPr>
            <a:r>
              <a:rPr lang="en-US" dirty="0" smtClean="0"/>
              <a:t>Compiling </a:t>
            </a:r>
            <a:r>
              <a:rPr lang="en-US" dirty="0" smtClean="0"/>
              <a:t>for debugging</a:t>
            </a:r>
          </a:p>
          <a:p>
            <a:pPr>
              <a:defRPr/>
            </a:pPr>
            <a:r>
              <a:rPr lang="en-US" dirty="0" smtClean="0"/>
              <a:t>Compiling with </a:t>
            </a:r>
            <a:r>
              <a:rPr lang="en-US" dirty="0" smtClean="0"/>
              <a:t>optimization</a:t>
            </a:r>
          </a:p>
          <a:p>
            <a:pPr>
              <a:defRPr/>
            </a:pPr>
            <a:r>
              <a:rPr lang="en-US" b="1" dirty="0" err="1" smtClean="0"/>
              <a:t>gprof</a:t>
            </a:r>
            <a:r>
              <a:rPr lang="en-US" dirty="0" smtClean="0"/>
              <a:t> – measuring program performance</a:t>
            </a:r>
          </a:p>
          <a:p>
            <a:pPr>
              <a:defRPr/>
            </a:pPr>
            <a:r>
              <a:rPr lang="en-US" dirty="0" smtClean="0"/>
              <a:t>Coverage testing with </a:t>
            </a:r>
            <a:r>
              <a:rPr lang="en-US" b="1" dirty="0" err="1" smtClean="0"/>
              <a:t>gcov</a:t>
            </a:r>
            <a:endParaRPr lang="en-US" dirty="0" smtClean="0"/>
          </a:p>
          <a:p>
            <a:pPr>
              <a:defRPr/>
            </a:pP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31747" name="Rectangle 3"/>
          <p:cNvSpPr>
            <a:spLocks noGrp="1" noChangeArrowheads="1"/>
          </p:cNvSpPr>
          <p:nvPr>
            <p:ph idx="1"/>
          </p:nvPr>
        </p:nvSpPr>
        <p:spPr/>
        <p:txBody>
          <a:bodyPr/>
          <a:lstStyle/>
          <a:p>
            <a:pPr>
              <a:lnSpc>
                <a:spcPct val="80000"/>
              </a:lnSpc>
            </a:pPr>
            <a:r>
              <a:rPr lang="en-US" sz="2600" smtClean="0"/>
              <a:t>‘-O3’ </a:t>
            </a:r>
          </a:p>
          <a:p>
            <a:pPr>
              <a:lnSpc>
                <a:spcPct val="80000"/>
              </a:lnSpc>
            </a:pPr>
            <a:endParaRPr lang="en-US" sz="2600" smtClean="0"/>
          </a:p>
          <a:p>
            <a:pPr algn="just">
              <a:lnSpc>
                <a:spcPct val="80000"/>
              </a:lnSpc>
            </a:pPr>
            <a:r>
              <a:rPr lang="en-US" sz="2600" smtClean="0"/>
              <a:t>This option turns on more expensive optimizations, such as function inlining, in addition to all the optimizations of the lower levels ‘-O2’ and ‘-O1’. </a:t>
            </a:r>
          </a:p>
          <a:p>
            <a:pPr>
              <a:lnSpc>
                <a:spcPct val="80000"/>
              </a:lnSpc>
            </a:pPr>
            <a:endParaRPr lang="en-US" sz="2600" smtClean="0"/>
          </a:p>
          <a:p>
            <a:pPr algn="just">
              <a:lnSpc>
                <a:spcPct val="80000"/>
              </a:lnSpc>
            </a:pPr>
            <a:r>
              <a:rPr lang="en-US" sz="2600" smtClean="0"/>
              <a:t>The ‘-O3’ optimization level may increase the speed of the resulting executable, but can also increase its size. </a:t>
            </a:r>
          </a:p>
          <a:p>
            <a:pPr>
              <a:lnSpc>
                <a:spcPct val="80000"/>
              </a:lnSpc>
            </a:pPr>
            <a:endParaRPr lang="en-US" sz="2600" smtClean="0"/>
          </a:p>
          <a:p>
            <a:pPr algn="just">
              <a:lnSpc>
                <a:spcPct val="80000"/>
              </a:lnSpc>
            </a:pPr>
            <a:r>
              <a:rPr lang="en-US" sz="2600" smtClean="0"/>
              <a:t>Under some circumstances where these optimizations are not favorable, this option might actually make a program slower.</a:t>
            </a:r>
          </a:p>
        </p:txBody>
      </p:sp>
      <p:sp>
        <p:nvSpPr>
          <p:cNvPr id="4" name="Slide Number Placeholder 3"/>
          <p:cNvSpPr>
            <a:spLocks noGrp="1"/>
          </p:cNvSpPr>
          <p:nvPr>
            <p:ph type="sldNum" sz="quarter" idx="10"/>
          </p:nvPr>
        </p:nvSpPr>
        <p:spPr/>
        <p:txBody>
          <a:bodyPr/>
          <a:lstStyle/>
          <a:p>
            <a:pPr>
              <a:defRPr/>
            </a:pPr>
            <a:fld id="{FFCEC498-207D-407A-A2F9-31C4F7B65A42}"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32771" name="Rectangle 3"/>
          <p:cNvSpPr>
            <a:spLocks noGrp="1" noChangeArrowheads="1"/>
          </p:cNvSpPr>
          <p:nvPr>
            <p:ph idx="1"/>
          </p:nvPr>
        </p:nvSpPr>
        <p:spPr/>
        <p:txBody>
          <a:bodyPr/>
          <a:lstStyle/>
          <a:p>
            <a:pPr>
              <a:lnSpc>
                <a:spcPct val="90000"/>
              </a:lnSpc>
            </a:pPr>
            <a:r>
              <a:rPr lang="en-US" sz="2600" b="1" i="1" smtClean="0"/>
              <a:t>‘-funroll-loops’</a:t>
            </a:r>
          </a:p>
          <a:p>
            <a:pPr>
              <a:lnSpc>
                <a:spcPct val="90000"/>
              </a:lnSpc>
            </a:pPr>
            <a:endParaRPr lang="en-US" sz="2600" b="1" i="1" smtClean="0"/>
          </a:p>
          <a:p>
            <a:pPr>
              <a:lnSpc>
                <a:spcPct val="90000"/>
              </a:lnSpc>
            </a:pPr>
            <a:r>
              <a:rPr lang="en-US" sz="2600" smtClean="0"/>
              <a:t>This option turns on loop-unrolling, and is independent of the other optimization options. </a:t>
            </a:r>
          </a:p>
          <a:p>
            <a:pPr>
              <a:lnSpc>
                <a:spcPct val="90000"/>
              </a:lnSpc>
            </a:pPr>
            <a:endParaRPr lang="en-US" sz="2600" smtClean="0"/>
          </a:p>
          <a:p>
            <a:pPr algn="just">
              <a:lnSpc>
                <a:spcPct val="90000"/>
              </a:lnSpc>
            </a:pPr>
            <a:r>
              <a:rPr lang="en-US" sz="2600" smtClean="0"/>
              <a:t>It will increase the size of an executable. Whether or not this option produces a beneficial result has to be examined on a case-by-case basis.</a:t>
            </a:r>
          </a:p>
          <a:p>
            <a:pPr>
              <a:lnSpc>
                <a:spcPct val="90000"/>
              </a:lnSpc>
            </a:pPr>
            <a:endParaRPr lang="en-US" sz="2600" smtClean="0"/>
          </a:p>
          <a:p>
            <a:pPr>
              <a:lnSpc>
                <a:spcPct val="90000"/>
              </a:lnSpc>
            </a:pPr>
            <a:endParaRPr lang="en-US" sz="2600" smtClean="0"/>
          </a:p>
        </p:txBody>
      </p:sp>
      <p:sp>
        <p:nvSpPr>
          <p:cNvPr id="4" name="Slide Number Placeholder 3"/>
          <p:cNvSpPr>
            <a:spLocks noGrp="1"/>
          </p:cNvSpPr>
          <p:nvPr>
            <p:ph type="sldNum" sz="quarter" idx="10"/>
          </p:nvPr>
        </p:nvSpPr>
        <p:spPr/>
        <p:txBody>
          <a:bodyPr/>
          <a:lstStyle/>
          <a:p>
            <a:pPr>
              <a:defRPr/>
            </a:pPr>
            <a:fld id="{72B79895-C3FF-4730-8A3F-7D54D87844AE}"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768850" y="0"/>
            <a:ext cx="3917950" cy="584200"/>
          </a:xfrm>
        </p:spPr>
        <p:txBody>
          <a:bodyPr/>
          <a:lstStyle/>
          <a:p>
            <a:r>
              <a:rPr lang="en-US" smtClean="0"/>
              <a:t>Optimization levels</a:t>
            </a:r>
          </a:p>
        </p:txBody>
      </p:sp>
      <p:sp>
        <p:nvSpPr>
          <p:cNvPr id="33795" name="Rectangle 3"/>
          <p:cNvSpPr>
            <a:spLocks noGrp="1" noChangeArrowheads="1"/>
          </p:cNvSpPr>
          <p:nvPr>
            <p:ph idx="1"/>
          </p:nvPr>
        </p:nvSpPr>
        <p:spPr/>
        <p:txBody>
          <a:bodyPr/>
          <a:lstStyle/>
          <a:p>
            <a:pPr>
              <a:lnSpc>
                <a:spcPct val="80000"/>
              </a:lnSpc>
            </a:pPr>
            <a:r>
              <a:rPr lang="en-US" sz="2600" smtClean="0"/>
              <a:t>‘-Os’ </a:t>
            </a:r>
          </a:p>
          <a:p>
            <a:pPr>
              <a:lnSpc>
                <a:spcPct val="80000"/>
              </a:lnSpc>
            </a:pPr>
            <a:endParaRPr lang="en-US" sz="2600" smtClean="0"/>
          </a:p>
          <a:p>
            <a:pPr algn="just">
              <a:lnSpc>
                <a:spcPct val="80000"/>
              </a:lnSpc>
            </a:pPr>
            <a:r>
              <a:rPr lang="en-US" sz="2600" smtClean="0"/>
              <a:t>This option selects optimizations which reduce the size of an executable. The aim of this option is to produce the smallest possible executable, for systems constrained by memory or disk space. </a:t>
            </a:r>
          </a:p>
          <a:p>
            <a:pPr>
              <a:lnSpc>
                <a:spcPct val="80000"/>
              </a:lnSpc>
            </a:pPr>
            <a:endParaRPr lang="en-US" sz="2600" smtClean="0"/>
          </a:p>
          <a:p>
            <a:pPr>
              <a:lnSpc>
                <a:spcPct val="80000"/>
              </a:lnSpc>
            </a:pPr>
            <a:r>
              <a:rPr lang="en-US" sz="2600" smtClean="0"/>
              <a:t>In some cases a smaller executable will also run faster, due to better cache usage.</a:t>
            </a:r>
          </a:p>
        </p:txBody>
      </p:sp>
      <p:sp>
        <p:nvSpPr>
          <p:cNvPr id="4" name="Slide Number Placeholder 3"/>
          <p:cNvSpPr>
            <a:spLocks noGrp="1"/>
          </p:cNvSpPr>
          <p:nvPr>
            <p:ph type="sldNum" sz="quarter" idx="10"/>
          </p:nvPr>
        </p:nvSpPr>
        <p:spPr/>
        <p:txBody>
          <a:bodyPr/>
          <a:lstStyle/>
          <a:p>
            <a:pPr>
              <a:defRPr/>
            </a:pPr>
            <a:fld id="{4DD9AFB4-F160-4C5C-A5E7-4403FBBD09EA}"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973388" y="0"/>
            <a:ext cx="5713412" cy="584200"/>
          </a:xfrm>
        </p:spPr>
        <p:txBody>
          <a:bodyPr/>
          <a:lstStyle/>
          <a:p>
            <a:r>
              <a:rPr lang="en-US" smtClean="0"/>
              <a:t>Optimization and debugging</a:t>
            </a:r>
          </a:p>
        </p:txBody>
      </p:sp>
      <p:sp>
        <p:nvSpPr>
          <p:cNvPr id="34819" name="Rectangle 3"/>
          <p:cNvSpPr>
            <a:spLocks noGrp="1" noChangeArrowheads="1"/>
          </p:cNvSpPr>
          <p:nvPr>
            <p:ph idx="1"/>
          </p:nvPr>
        </p:nvSpPr>
        <p:spPr/>
        <p:txBody>
          <a:bodyPr/>
          <a:lstStyle/>
          <a:p>
            <a:pPr algn="just">
              <a:lnSpc>
                <a:spcPct val="80000"/>
              </a:lnSpc>
            </a:pPr>
            <a:r>
              <a:rPr lang="en-US" sz="2300" smtClean="0"/>
              <a:t>With GCC it is possible to use optimization in combination with the debugging option ‘-g’. Many other compilers do not allow this.</a:t>
            </a:r>
          </a:p>
          <a:p>
            <a:pPr>
              <a:lnSpc>
                <a:spcPct val="80000"/>
              </a:lnSpc>
            </a:pPr>
            <a:endParaRPr lang="en-US" sz="2300" smtClean="0"/>
          </a:p>
          <a:p>
            <a:pPr algn="just">
              <a:lnSpc>
                <a:spcPct val="80000"/>
              </a:lnSpc>
            </a:pPr>
            <a:r>
              <a:rPr lang="en-US" sz="2300" smtClean="0"/>
              <a:t>When using debugging and optimization together, the internal rearrangements carried out by the optimizer can make it difficult to see what is going on when examining an optimized program in the debugger. For example, temporary variables are often eliminated, and the ordering of statements may be changed.</a:t>
            </a:r>
          </a:p>
          <a:p>
            <a:pPr>
              <a:lnSpc>
                <a:spcPct val="80000"/>
              </a:lnSpc>
            </a:pPr>
            <a:endParaRPr lang="en-US" sz="2300" smtClean="0"/>
          </a:p>
          <a:p>
            <a:pPr algn="just">
              <a:lnSpc>
                <a:spcPct val="80000"/>
              </a:lnSpc>
            </a:pPr>
            <a:r>
              <a:rPr lang="en-US" sz="2300" smtClean="0"/>
              <a:t>However, when a program crashes unexpectedly, any debugging information is better than none—so the use of ‘-g’ is recommended for optimized programs, both for development and deployment. The debugging option ‘-g’ is enabled by default for releases of GNU packages, together with the optimization option ‘-O2’.</a:t>
            </a:r>
          </a:p>
        </p:txBody>
      </p:sp>
      <p:sp>
        <p:nvSpPr>
          <p:cNvPr id="4" name="Slide Number Placeholder 3"/>
          <p:cNvSpPr>
            <a:spLocks noGrp="1"/>
          </p:cNvSpPr>
          <p:nvPr>
            <p:ph type="sldNum" sz="quarter" idx="10"/>
          </p:nvPr>
        </p:nvSpPr>
        <p:spPr/>
        <p:txBody>
          <a:bodyPr/>
          <a:lstStyle/>
          <a:p>
            <a:pPr>
              <a:defRPr/>
            </a:pPr>
            <a:fld id="{58FB654C-F015-444C-AA83-544C3B32239C}"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44625" y="0"/>
            <a:ext cx="7242175" cy="584200"/>
          </a:xfrm>
        </p:spPr>
        <p:txBody>
          <a:bodyPr/>
          <a:lstStyle/>
          <a:p>
            <a:r>
              <a:rPr lang="en-US" dirty="0" smtClean="0"/>
              <a:t>Optimization </a:t>
            </a:r>
            <a:r>
              <a:rPr lang="en-US" dirty="0" smtClean="0"/>
              <a:t>&amp; </a:t>
            </a:r>
            <a:r>
              <a:rPr lang="en-US" dirty="0" smtClean="0"/>
              <a:t>compiler warnings</a:t>
            </a:r>
          </a:p>
        </p:txBody>
      </p:sp>
      <p:sp>
        <p:nvSpPr>
          <p:cNvPr id="35843" name="Rectangle 3"/>
          <p:cNvSpPr>
            <a:spLocks noGrp="1" noChangeArrowheads="1"/>
          </p:cNvSpPr>
          <p:nvPr>
            <p:ph idx="1"/>
          </p:nvPr>
        </p:nvSpPr>
        <p:spPr/>
        <p:txBody>
          <a:bodyPr/>
          <a:lstStyle/>
          <a:p>
            <a:pPr algn="just"/>
            <a:r>
              <a:rPr lang="en-US" sz="2600" smtClean="0"/>
              <a:t>When optimization is turned on, GCC can produce additional warnings that do not appear when compiling without optimization.</a:t>
            </a:r>
          </a:p>
        </p:txBody>
      </p:sp>
      <p:sp>
        <p:nvSpPr>
          <p:cNvPr id="4" name="Slide Number Placeholder 3"/>
          <p:cNvSpPr>
            <a:spLocks noGrp="1"/>
          </p:cNvSpPr>
          <p:nvPr>
            <p:ph type="sldNum" sz="quarter" idx="10"/>
          </p:nvPr>
        </p:nvSpPr>
        <p:spPr/>
        <p:txBody>
          <a:bodyPr/>
          <a:lstStyle/>
          <a:p>
            <a:pPr>
              <a:defRPr/>
            </a:pPr>
            <a:fld id="{44426A17-76F3-4B4C-933A-3E280F3D97F1}"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835696" y="0"/>
            <a:ext cx="6851104" cy="584200"/>
          </a:xfrm>
        </p:spPr>
        <p:txBody>
          <a:bodyPr/>
          <a:lstStyle/>
          <a:p>
            <a:r>
              <a:rPr lang="en-US" dirty="0" smtClean="0"/>
              <a:t>Using the profiler </a:t>
            </a:r>
            <a:r>
              <a:rPr lang="en-US" dirty="0" err="1" smtClean="0"/>
              <a:t>gprof</a:t>
            </a:r>
            <a:r>
              <a:rPr lang="en-US" dirty="0" smtClean="0"/>
              <a:t> 1/3</a:t>
            </a:r>
            <a:endParaRPr lang="en-US" dirty="0" smtClean="0"/>
          </a:p>
        </p:txBody>
      </p:sp>
      <p:sp>
        <p:nvSpPr>
          <p:cNvPr id="41987" name="Rectangle 3"/>
          <p:cNvSpPr>
            <a:spLocks noGrp="1" noChangeArrowheads="1"/>
          </p:cNvSpPr>
          <p:nvPr>
            <p:ph idx="1"/>
          </p:nvPr>
        </p:nvSpPr>
        <p:spPr/>
        <p:txBody>
          <a:bodyPr/>
          <a:lstStyle/>
          <a:p>
            <a:pPr algn="just"/>
            <a:r>
              <a:rPr lang="en-US" sz="2600" smtClean="0"/>
              <a:t>The GNU profiler gprof is a useful tool for measuring the performance of a program—it records the number of calls to each function and the amount of time spent there, on a per-function basis.</a:t>
            </a:r>
          </a:p>
          <a:p>
            <a:pPr algn="just"/>
            <a:endParaRPr lang="en-US" sz="2600" smtClean="0"/>
          </a:p>
          <a:p>
            <a:pPr algn="just"/>
            <a:r>
              <a:rPr lang="en-US" sz="2600" smtClean="0"/>
              <a:t>The source file ‘collatz.c’ contains three functions: main, nseq and step:</a:t>
            </a:r>
          </a:p>
          <a:p>
            <a:pPr algn="just"/>
            <a:endParaRPr lang="en-US" sz="2600" smtClean="0"/>
          </a:p>
          <a:p>
            <a:pPr algn="just"/>
            <a:r>
              <a:rPr lang="en-US" sz="2600" smtClean="0"/>
              <a:t>$ gcc -Wall -c -pg collatz.c</a:t>
            </a:r>
          </a:p>
          <a:p>
            <a:pPr algn="just"/>
            <a:r>
              <a:rPr lang="en-US" sz="2600" smtClean="0"/>
              <a:t>$ gcc -Wall -pg collatz.o</a:t>
            </a:r>
          </a:p>
          <a:p>
            <a:pPr algn="just"/>
            <a:endParaRPr lang="en-US" sz="2600" smtClean="0"/>
          </a:p>
          <a:p>
            <a:pPr algn="just"/>
            <a:endParaRPr lang="en-US" sz="2600" smtClean="0"/>
          </a:p>
        </p:txBody>
      </p:sp>
      <p:sp>
        <p:nvSpPr>
          <p:cNvPr id="4" name="Slide Number Placeholder 3"/>
          <p:cNvSpPr>
            <a:spLocks noGrp="1"/>
          </p:cNvSpPr>
          <p:nvPr>
            <p:ph type="sldNum" sz="quarter" idx="10"/>
          </p:nvPr>
        </p:nvSpPr>
        <p:spPr/>
        <p:txBody>
          <a:bodyPr/>
          <a:lstStyle/>
          <a:p>
            <a:pPr>
              <a:defRPr/>
            </a:pPr>
            <a:fld id="{1D704FCD-8F84-47FA-8827-D43719A97BA4}"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051720" y="0"/>
            <a:ext cx="6635080" cy="584200"/>
          </a:xfrm>
        </p:spPr>
        <p:txBody>
          <a:bodyPr/>
          <a:lstStyle/>
          <a:p>
            <a:r>
              <a:rPr lang="en-US" dirty="0" smtClean="0"/>
              <a:t>Using the profiler </a:t>
            </a:r>
            <a:r>
              <a:rPr lang="en-US" dirty="0" err="1" smtClean="0"/>
              <a:t>gprof</a:t>
            </a:r>
            <a:r>
              <a:rPr lang="en-US" dirty="0" smtClean="0"/>
              <a:t> 2/3</a:t>
            </a:r>
            <a:endParaRPr lang="en-US" dirty="0" smtClean="0"/>
          </a:p>
        </p:txBody>
      </p:sp>
      <p:sp>
        <p:nvSpPr>
          <p:cNvPr id="43011" name="Rectangle 3"/>
          <p:cNvSpPr>
            <a:spLocks noGrp="1" noChangeArrowheads="1"/>
          </p:cNvSpPr>
          <p:nvPr>
            <p:ph idx="1"/>
          </p:nvPr>
        </p:nvSpPr>
        <p:spPr/>
        <p:txBody>
          <a:bodyPr/>
          <a:lstStyle/>
          <a:p>
            <a:pPr algn="just">
              <a:lnSpc>
                <a:spcPct val="90000"/>
              </a:lnSpc>
            </a:pPr>
            <a:r>
              <a:rPr lang="en-US" sz="2400" smtClean="0"/>
              <a:t>This creates an instrumented executable which contains additional instructions that record the time spent in each function.</a:t>
            </a:r>
          </a:p>
          <a:p>
            <a:pPr algn="just">
              <a:lnSpc>
                <a:spcPct val="90000"/>
              </a:lnSpc>
            </a:pPr>
            <a:endParaRPr lang="en-US" sz="2400" smtClean="0"/>
          </a:p>
          <a:p>
            <a:pPr algn="just">
              <a:lnSpc>
                <a:spcPct val="90000"/>
              </a:lnSpc>
            </a:pPr>
            <a:r>
              <a:rPr lang="en-US" sz="2400" smtClean="0"/>
              <a:t>If the program consists of more than one source file then the ‘-pg’ option should be used when compiling each source file, and used again when linking the object files to create the final executable (as shown above).</a:t>
            </a:r>
          </a:p>
          <a:p>
            <a:pPr algn="just">
              <a:lnSpc>
                <a:spcPct val="90000"/>
              </a:lnSpc>
            </a:pPr>
            <a:endParaRPr lang="en-US" sz="2400" smtClean="0"/>
          </a:p>
          <a:p>
            <a:pPr algn="just">
              <a:lnSpc>
                <a:spcPct val="90000"/>
              </a:lnSpc>
            </a:pPr>
            <a:r>
              <a:rPr lang="en-US" sz="2400" smtClean="0"/>
              <a:t>While running the instrumented executable, profiling data is silently written to a file </a:t>
            </a:r>
            <a:r>
              <a:rPr lang="en-US" sz="2400" b="1" i="1" smtClean="0"/>
              <a:t>‘gmon.out’</a:t>
            </a:r>
            <a:r>
              <a:rPr lang="en-US" sz="2400" smtClean="0"/>
              <a:t> in the current directory. It can be analyzed with </a:t>
            </a:r>
            <a:r>
              <a:rPr lang="en-US" sz="2400" b="1" i="1" smtClean="0"/>
              <a:t>gprof</a:t>
            </a:r>
            <a:r>
              <a:rPr lang="en-US" sz="2400" smtClean="0"/>
              <a:t> by giving the name of the executable as an argument:</a:t>
            </a:r>
          </a:p>
          <a:p>
            <a:pPr>
              <a:lnSpc>
                <a:spcPct val="90000"/>
              </a:lnSpc>
            </a:pPr>
            <a:r>
              <a:rPr lang="en-US" sz="2400" b="1" i="1" smtClean="0"/>
              <a:t>$ gprof a.out</a:t>
            </a:r>
          </a:p>
        </p:txBody>
      </p:sp>
      <p:sp>
        <p:nvSpPr>
          <p:cNvPr id="4" name="Slide Number Placeholder 3"/>
          <p:cNvSpPr>
            <a:spLocks noGrp="1"/>
          </p:cNvSpPr>
          <p:nvPr>
            <p:ph type="sldNum" sz="quarter" idx="10"/>
          </p:nvPr>
        </p:nvSpPr>
        <p:spPr/>
        <p:txBody>
          <a:bodyPr/>
          <a:lstStyle/>
          <a:p>
            <a:pPr>
              <a:defRPr/>
            </a:pPr>
            <a:fld id="{CDB9E1DC-ED5A-49DA-8BCA-79B3D2CEA44B}"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07704" y="0"/>
            <a:ext cx="6779096" cy="584200"/>
          </a:xfrm>
        </p:spPr>
        <p:txBody>
          <a:bodyPr/>
          <a:lstStyle/>
          <a:p>
            <a:r>
              <a:rPr lang="en-US" dirty="0" smtClean="0"/>
              <a:t>Using the profiler </a:t>
            </a:r>
            <a:r>
              <a:rPr lang="en-US" dirty="0" err="1" smtClean="0"/>
              <a:t>gprof</a:t>
            </a:r>
            <a:r>
              <a:rPr lang="en-US" dirty="0" smtClean="0"/>
              <a:t> 3/3</a:t>
            </a:r>
            <a:endParaRPr lang="en-US" dirty="0" smtClean="0"/>
          </a:p>
        </p:txBody>
      </p:sp>
      <p:sp>
        <p:nvSpPr>
          <p:cNvPr id="44035" name="Content Placeholder 4"/>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p:txBody>
          <a:bodyPr/>
          <a:lstStyle/>
          <a:p>
            <a:pPr>
              <a:defRPr/>
            </a:pPr>
            <a:fld id="{F2CD66D8-54D1-4CCE-ABF3-49E0C08AF077}" type="slidenum">
              <a:rPr lang="en-US"/>
              <a:pPr>
                <a:defRPr/>
              </a:pPr>
              <a:t>27</a:t>
            </a:fld>
            <a:endParaRPr lang="en-US"/>
          </a:p>
        </p:txBody>
      </p:sp>
      <p:pic>
        <p:nvPicPr>
          <p:cNvPr id="44037" name="Picture 4"/>
          <p:cNvPicPr>
            <a:picLocks noChangeAspect="1" noChangeArrowheads="1"/>
          </p:cNvPicPr>
          <p:nvPr/>
        </p:nvPicPr>
        <p:blipFill>
          <a:blip r:embed="rId3" cstate="print"/>
          <a:srcRect/>
          <a:stretch>
            <a:fillRect/>
          </a:stretch>
        </p:blipFill>
        <p:spPr bwMode="auto">
          <a:xfrm>
            <a:off x="900113" y="1268413"/>
            <a:ext cx="72390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7704" y="0"/>
            <a:ext cx="6779096" cy="584200"/>
          </a:xfrm>
        </p:spPr>
        <p:txBody>
          <a:bodyPr/>
          <a:lstStyle/>
          <a:p>
            <a:r>
              <a:rPr lang="en-US" dirty="0" smtClean="0"/>
              <a:t>Coverage testing with </a:t>
            </a:r>
            <a:r>
              <a:rPr lang="en-US" dirty="0" err="1" smtClean="0"/>
              <a:t>gcov</a:t>
            </a:r>
            <a:r>
              <a:rPr lang="en-US" dirty="0" smtClean="0"/>
              <a:t> 1/5</a:t>
            </a:r>
            <a:endParaRPr lang="en-US" dirty="0" smtClean="0"/>
          </a:p>
        </p:txBody>
      </p:sp>
      <p:sp>
        <p:nvSpPr>
          <p:cNvPr id="45059" name="Rectangle 3"/>
          <p:cNvSpPr>
            <a:spLocks noGrp="1" noChangeArrowheads="1"/>
          </p:cNvSpPr>
          <p:nvPr>
            <p:ph idx="1"/>
          </p:nvPr>
        </p:nvSpPr>
        <p:spPr/>
        <p:txBody>
          <a:bodyPr/>
          <a:lstStyle/>
          <a:p>
            <a:r>
              <a:rPr lang="en-US" sz="2600" smtClean="0"/>
              <a:t>The GNU coverage testing tool gcov analyses the number of times eachline of a program is executed during a run. </a:t>
            </a:r>
          </a:p>
          <a:p>
            <a:endParaRPr lang="en-US" sz="2600" smtClean="0"/>
          </a:p>
          <a:p>
            <a:r>
              <a:rPr lang="en-US" sz="2600" smtClean="0"/>
              <a:t>This makes it possible tofind areas of the code which are not used, or which are not exercised in testing.</a:t>
            </a:r>
          </a:p>
          <a:p>
            <a:endParaRPr lang="en-US" sz="2600" smtClean="0"/>
          </a:p>
          <a:p>
            <a:endParaRPr lang="en-US" sz="2600" smtClean="0"/>
          </a:p>
        </p:txBody>
      </p:sp>
      <p:sp>
        <p:nvSpPr>
          <p:cNvPr id="4" name="Slide Number Placeholder 3"/>
          <p:cNvSpPr>
            <a:spLocks noGrp="1"/>
          </p:cNvSpPr>
          <p:nvPr>
            <p:ph type="sldNum" sz="quarter" idx="10"/>
          </p:nvPr>
        </p:nvSpPr>
        <p:spPr/>
        <p:txBody>
          <a:bodyPr/>
          <a:lstStyle/>
          <a:p>
            <a:pPr>
              <a:defRPr/>
            </a:pPr>
            <a:fld id="{B38C2A15-43B6-4F66-9767-B18BF29A5CF3}"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763688" y="0"/>
            <a:ext cx="6923112" cy="584200"/>
          </a:xfrm>
        </p:spPr>
        <p:txBody>
          <a:bodyPr/>
          <a:lstStyle/>
          <a:p>
            <a:r>
              <a:rPr lang="en-US" dirty="0" smtClean="0"/>
              <a:t>Coverage testing with </a:t>
            </a:r>
            <a:r>
              <a:rPr lang="en-US" dirty="0" err="1" smtClean="0"/>
              <a:t>gcov</a:t>
            </a:r>
            <a:r>
              <a:rPr lang="en-US" dirty="0" smtClean="0"/>
              <a:t> 2/5</a:t>
            </a:r>
            <a:endParaRPr lang="en-US" dirty="0" smtClean="0"/>
          </a:p>
        </p:txBody>
      </p:sp>
      <p:sp>
        <p:nvSpPr>
          <p:cNvPr id="46083" name="Rectangle 3"/>
          <p:cNvSpPr>
            <a:spLocks noGrp="1" noChangeArrowheads="1"/>
          </p:cNvSpPr>
          <p:nvPr>
            <p:ph idx="1"/>
          </p:nvPr>
        </p:nvSpPr>
        <p:spPr/>
        <p:txBody>
          <a:bodyPr/>
          <a:lstStyle/>
          <a:p>
            <a:pPr>
              <a:lnSpc>
                <a:spcPct val="90000"/>
              </a:lnSpc>
              <a:buFont typeface="Wingdings" pitchFamily="2" charset="2"/>
              <a:buNone/>
            </a:pPr>
            <a:r>
              <a:rPr lang="en-US" sz="2400" smtClean="0">
                <a:solidFill>
                  <a:srgbClr val="0000CC"/>
                </a:solidFill>
              </a:rPr>
              <a:t>#include</a:t>
            </a:r>
            <a:r>
              <a:rPr lang="en-US" sz="2400" smtClean="0"/>
              <a:t> </a:t>
            </a:r>
            <a:r>
              <a:rPr lang="en-US" sz="2400" smtClean="0">
                <a:solidFill>
                  <a:srgbClr val="FF0000"/>
                </a:solidFill>
              </a:rPr>
              <a:t>&lt;stdio.h&gt;</a:t>
            </a:r>
          </a:p>
          <a:p>
            <a:pPr>
              <a:lnSpc>
                <a:spcPct val="90000"/>
              </a:lnSpc>
              <a:buFont typeface="Wingdings" pitchFamily="2" charset="2"/>
              <a:buNone/>
            </a:pPr>
            <a:r>
              <a:rPr lang="en-US" sz="2400" smtClean="0">
                <a:solidFill>
                  <a:srgbClr val="0000CC"/>
                </a:solidFill>
              </a:rPr>
              <a:t>int</a:t>
            </a:r>
            <a:r>
              <a:rPr lang="en-US" sz="2400" smtClean="0"/>
              <a:t> main (</a:t>
            </a:r>
            <a:r>
              <a:rPr lang="en-US" sz="2400" smtClean="0">
                <a:solidFill>
                  <a:srgbClr val="0000CC"/>
                </a:solidFill>
              </a:rPr>
              <a:t>void</a:t>
            </a:r>
            <a:r>
              <a:rPr lang="en-US" sz="2400" smtClean="0"/>
              <a:t>)</a:t>
            </a:r>
          </a:p>
          <a:p>
            <a:pPr>
              <a:lnSpc>
                <a:spcPct val="90000"/>
              </a:lnSpc>
              <a:buFont typeface="Wingdings" pitchFamily="2" charset="2"/>
              <a:buNone/>
            </a:pPr>
            <a:r>
              <a:rPr lang="en-US" sz="2400" smtClean="0"/>
              <a:t>{</a:t>
            </a:r>
          </a:p>
          <a:p>
            <a:pPr lvl="1">
              <a:lnSpc>
                <a:spcPct val="90000"/>
              </a:lnSpc>
              <a:buFont typeface="Wingdings" pitchFamily="2" charset="2"/>
              <a:buNone/>
            </a:pPr>
            <a:r>
              <a:rPr lang="en-US" sz="2400" smtClean="0">
                <a:solidFill>
                  <a:srgbClr val="0000CC"/>
                </a:solidFill>
              </a:rPr>
              <a:t>int</a:t>
            </a:r>
            <a:r>
              <a:rPr lang="en-US" sz="2400" smtClean="0"/>
              <a:t> i;</a:t>
            </a:r>
          </a:p>
          <a:p>
            <a:pPr lvl="1">
              <a:lnSpc>
                <a:spcPct val="90000"/>
              </a:lnSpc>
              <a:buFont typeface="Wingdings" pitchFamily="2" charset="2"/>
              <a:buNone/>
            </a:pPr>
            <a:r>
              <a:rPr lang="en-US" sz="2400" smtClean="0">
                <a:solidFill>
                  <a:srgbClr val="0000CC"/>
                </a:solidFill>
              </a:rPr>
              <a:t>for</a:t>
            </a:r>
            <a:r>
              <a:rPr lang="en-US" sz="2400" smtClean="0"/>
              <a:t> (i = 1; i &lt; 10; i++) {</a:t>
            </a:r>
          </a:p>
          <a:p>
            <a:pPr lvl="2">
              <a:lnSpc>
                <a:spcPct val="90000"/>
              </a:lnSpc>
              <a:buFont typeface="Wingdings" pitchFamily="2" charset="2"/>
              <a:buNone/>
            </a:pPr>
            <a:r>
              <a:rPr lang="en-US" smtClean="0">
                <a:solidFill>
                  <a:srgbClr val="0000CC"/>
                </a:solidFill>
              </a:rPr>
              <a:t>if</a:t>
            </a:r>
            <a:r>
              <a:rPr lang="en-US" smtClean="0"/>
              <a:t> (i % 3 == 0)</a:t>
            </a:r>
          </a:p>
          <a:p>
            <a:pPr lvl="2">
              <a:lnSpc>
                <a:spcPct val="90000"/>
              </a:lnSpc>
              <a:buFont typeface="Wingdings" pitchFamily="2" charset="2"/>
              <a:buNone/>
            </a:pPr>
            <a:r>
              <a:rPr lang="en-US" smtClean="0"/>
              <a:t>	printf (</a:t>
            </a:r>
            <a:r>
              <a:rPr lang="en-US" smtClean="0">
                <a:solidFill>
                  <a:srgbClr val="FF0000"/>
                </a:solidFill>
              </a:rPr>
              <a:t>"%d is divisible by 3\n"</a:t>
            </a:r>
            <a:r>
              <a:rPr lang="en-US" smtClean="0"/>
              <a:t>, i);</a:t>
            </a:r>
          </a:p>
          <a:p>
            <a:pPr lvl="2">
              <a:lnSpc>
                <a:spcPct val="90000"/>
              </a:lnSpc>
              <a:buFont typeface="Wingdings" pitchFamily="2" charset="2"/>
              <a:buNone/>
            </a:pPr>
            <a:r>
              <a:rPr lang="en-US" smtClean="0">
                <a:solidFill>
                  <a:srgbClr val="0000CC"/>
                </a:solidFill>
              </a:rPr>
              <a:t>if </a:t>
            </a:r>
            <a:r>
              <a:rPr lang="en-US" smtClean="0"/>
              <a:t>(i % 11 == 0)</a:t>
            </a:r>
          </a:p>
          <a:p>
            <a:pPr lvl="2">
              <a:lnSpc>
                <a:spcPct val="90000"/>
              </a:lnSpc>
              <a:buFont typeface="Wingdings" pitchFamily="2" charset="2"/>
              <a:buNone/>
            </a:pPr>
            <a:r>
              <a:rPr lang="en-US" smtClean="0"/>
              <a:t>	printf (</a:t>
            </a:r>
            <a:r>
              <a:rPr lang="en-US" smtClean="0">
                <a:solidFill>
                  <a:srgbClr val="FF0000"/>
                </a:solidFill>
              </a:rPr>
              <a:t>"%d is divisible by 11\n"</a:t>
            </a:r>
            <a:r>
              <a:rPr lang="en-US" smtClean="0"/>
              <a:t>, i);</a:t>
            </a:r>
          </a:p>
          <a:p>
            <a:pPr lvl="1">
              <a:lnSpc>
                <a:spcPct val="90000"/>
              </a:lnSpc>
              <a:buFont typeface="Wingdings" pitchFamily="2" charset="2"/>
              <a:buNone/>
            </a:pPr>
            <a:r>
              <a:rPr lang="en-US" sz="2400" smtClean="0"/>
              <a:t>}</a:t>
            </a:r>
          </a:p>
          <a:p>
            <a:pPr lvl="1">
              <a:lnSpc>
                <a:spcPct val="90000"/>
              </a:lnSpc>
              <a:buFont typeface="Wingdings" pitchFamily="2" charset="2"/>
              <a:buNone/>
            </a:pPr>
            <a:r>
              <a:rPr lang="en-US" sz="2400" smtClean="0">
                <a:solidFill>
                  <a:srgbClr val="0000CC"/>
                </a:solidFill>
              </a:rPr>
              <a:t>return</a:t>
            </a:r>
            <a:r>
              <a:rPr lang="en-US" sz="2400" smtClean="0"/>
              <a:t> 0;</a:t>
            </a:r>
          </a:p>
          <a:p>
            <a:pPr>
              <a:lnSpc>
                <a:spcPct val="90000"/>
              </a:lnSpc>
              <a:buFont typeface="Wingdings" pitchFamily="2" charset="2"/>
              <a:buNone/>
            </a:pPr>
            <a:r>
              <a:rPr lang="en-US" sz="2400" smtClean="0"/>
              <a:t>}</a:t>
            </a:r>
          </a:p>
        </p:txBody>
      </p:sp>
      <p:sp>
        <p:nvSpPr>
          <p:cNvPr id="4" name="Slide Number Placeholder 3"/>
          <p:cNvSpPr>
            <a:spLocks noGrp="1"/>
          </p:cNvSpPr>
          <p:nvPr>
            <p:ph type="sldNum" sz="quarter" idx="10"/>
          </p:nvPr>
        </p:nvSpPr>
        <p:spPr/>
        <p:txBody>
          <a:bodyPr/>
          <a:lstStyle/>
          <a:p>
            <a:pPr>
              <a:defRPr/>
            </a:pPr>
            <a:fld id="{0A32E613-D4D9-401F-AB6A-0C66EC997D9E}"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635375" y="188913"/>
            <a:ext cx="5054600" cy="584200"/>
          </a:xfrm>
        </p:spPr>
        <p:txBody>
          <a:bodyPr/>
          <a:lstStyle/>
          <a:p>
            <a:r>
              <a:rPr lang="en-US" smtClean="0"/>
              <a:t>Compiling for debugging</a:t>
            </a:r>
          </a:p>
        </p:txBody>
      </p:sp>
      <p:sp>
        <p:nvSpPr>
          <p:cNvPr id="14339" name="Rectangle 3"/>
          <p:cNvSpPr>
            <a:spLocks noGrp="1" noChangeArrowheads="1"/>
          </p:cNvSpPr>
          <p:nvPr>
            <p:ph idx="1"/>
          </p:nvPr>
        </p:nvSpPr>
        <p:spPr/>
        <p:txBody>
          <a:bodyPr/>
          <a:lstStyle/>
          <a:p>
            <a:pPr>
              <a:lnSpc>
                <a:spcPct val="80000"/>
              </a:lnSpc>
              <a:buFont typeface="Wingdings" pitchFamily="2" charset="2"/>
              <a:buNone/>
            </a:pPr>
            <a:r>
              <a:rPr lang="en-US" sz="2400" smtClean="0">
                <a:solidFill>
                  <a:srgbClr val="0000CC"/>
                </a:solidFill>
              </a:rPr>
              <a:t>int</a:t>
            </a:r>
            <a:r>
              <a:rPr lang="en-US" sz="2400" smtClean="0"/>
              <a:t> a (</a:t>
            </a:r>
            <a:r>
              <a:rPr lang="en-US" sz="2400" smtClean="0">
                <a:solidFill>
                  <a:srgbClr val="0000CC"/>
                </a:solidFill>
              </a:rPr>
              <a:t>int</a:t>
            </a:r>
            <a:r>
              <a:rPr lang="en-US" sz="2400" smtClean="0"/>
              <a:t> *p);</a:t>
            </a:r>
          </a:p>
          <a:p>
            <a:pPr>
              <a:lnSpc>
                <a:spcPct val="80000"/>
              </a:lnSpc>
              <a:buFont typeface="Wingdings" pitchFamily="2" charset="2"/>
              <a:buNone/>
            </a:pPr>
            <a:endParaRPr lang="en-US" sz="2400" smtClean="0"/>
          </a:p>
          <a:p>
            <a:pPr>
              <a:lnSpc>
                <a:spcPct val="80000"/>
              </a:lnSpc>
              <a:buFont typeface="Wingdings" pitchFamily="2" charset="2"/>
              <a:buNone/>
            </a:pPr>
            <a:r>
              <a:rPr lang="en-US" sz="2400" smtClean="0">
                <a:solidFill>
                  <a:srgbClr val="0000CC"/>
                </a:solidFill>
              </a:rPr>
              <a:t>int</a:t>
            </a:r>
            <a:r>
              <a:rPr lang="en-US" sz="2400" smtClean="0"/>
              <a:t> main (</a:t>
            </a:r>
            <a:r>
              <a:rPr lang="en-US" sz="2400" smtClean="0">
                <a:solidFill>
                  <a:srgbClr val="0000CC"/>
                </a:solidFill>
              </a:rPr>
              <a:t>void</a:t>
            </a:r>
            <a:r>
              <a:rPr lang="en-US" sz="2400" smtClean="0"/>
              <a:t>)</a:t>
            </a:r>
          </a:p>
          <a:p>
            <a:pPr>
              <a:lnSpc>
                <a:spcPct val="80000"/>
              </a:lnSpc>
              <a:buFont typeface="Wingdings" pitchFamily="2" charset="2"/>
              <a:buNone/>
            </a:pPr>
            <a:r>
              <a:rPr lang="en-US" sz="2400" smtClean="0"/>
              <a:t>{</a:t>
            </a:r>
          </a:p>
          <a:p>
            <a:pPr>
              <a:lnSpc>
                <a:spcPct val="80000"/>
              </a:lnSpc>
              <a:buFont typeface="Wingdings" pitchFamily="2" charset="2"/>
              <a:buNone/>
            </a:pPr>
            <a:r>
              <a:rPr lang="en-US" sz="2400" smtClean="0"/>
              <a:t>	</a:t>
            </a:r>
            <a:r>
              <a:rPr lang="en-US" sz="2400" smtClean="0">
                <a:solidFill>
                  <a:srgbClr val="0000CC"/>
                </a:solidFill>
              </a:rPr>
              <a:t>int</a:t>
            </a:r>
            <a:r>
              <a:rPr lang="en-US" sz="2400" smtClean="0"/>
              <a:t> *p = 0; /* null pointer */</a:t>
            </a:r>
          </a:p>
          <a:p>
            <a:pPr>
              <a:lnSpc>
                <a:spcPct val="80000"/>
              </a:lnSpc>
              <a:buFont typeface="Wingdings" pitchFamily="2" charset="2"/>
              <a:buNone/>
            </a:pPr>
            <a:r>
              <a:rPr lang="en-US" sz="2400" smtClean="0"/>
              <a:t>	</a:t>
            </a:r>
            <a:r>
              <a:rPr lang="en-US" sz="2400" smtClean="0">
                <a:solidFill>
                  <a:srgbClr val="0000CC"/>
                </a:solidFill>
              </a:rPr>
              <a:t>return</a:t>
            </a:r>
            <a:r>
              <a:rPr lang="en-US" sz="2400" smtClean="0"/>
              <a:t> a (p);</a:t>
            </a:r>
          </a:p>
          <a:p>
            <a:pPr>
              <a:lnSpc>
                <a:spcPct val="80000"/>
              </a:lnSpc>
              <a:buFont typeface="Wingdings" pitchFamily="2" charset="2"/>
              <a:buNone/>
            </a:pPr>
            <a:r>
              <a:rPr lang="en-US" sz="2400" smtClean="0"/>
              <a:t>}</a:t>
            </a:r>
          </a:p>
          <a:p>
            <a:pPr>
              <a:lnSpc>
                <a:spcPct val="80000"/>
              </a:lnSpc>
              <a:buFont typeface="Wingdings" pitchFamily="2" charset="2"/>
              <a:buNone/>
            </a:pPr>
            <a:endParaRPr lang="en-US" sz="2400" smtClean="0"/>
          </a:p>
          <a:p>
            <a:pPr>
              <a:lnSpc>
                <a:spcPct val="80000"/>
              </a:lnSpc>
              <a:buFont typeface="Wingdings" pitchFamily="2" charset="2"/>
              <a:buNone/>
            </a:pPr>
            <a:r>
              <a:rPr lang="en-US" sz="2400" smtClean="0">
                <a:solidFill>
                  <a:srgbClr val="0000CC"/>
                </a:solidFill>
              </a:rPr>
              <a:t>int</a:t>
            </a:r>
            <a:r>
              <a:rPr lang="en-US" sz="2400" smtClean="0"/>
              <a:t> a (</a:t>
            </a:r>
            <a:r>
              <a:rPr lang="en-US" sz="2400" smtClean="0">
                <a:solidFill>
                  <a:srgbClr val="0000CC"/>
                </a:solidFill>
              </a:rPr>
              <a:t>int</a:t>
            </a:r>
            <a:r>
              <a:rPr lang="en-US" sz="2400" smtClean="0"/>
              <a:t> *p)</a:t>
            </a:r>
          </a:p>
          <a:p>
            <a:pPr>
              <a:lnSpc>
                <a:spcPct val="80000"/>
              </a:lnSpc>
              <a:buFont typeface="Wingdings" pitchFamily="2" charset="2"/>
              <a:buNone/>
            </a:pPr>
            <a:r>
              <a:rPr lang="en-US" sz="2400" smtClean="0"/>
              <a:t>{</a:t>
            </a:r>
          </a:p>
          <a:p>
            <a:pPr>
              <a:lnSpc>
                <a:spcPct val="80000"/>
              </a:lnSpc>
              <a:buFont typeface="Wingdings" pitchFamily="2" charset="2"/>
              <a:buNone/>
            </a:pPr>
            <a:r>
              <a:rPr lang="en-US" sz="2400" smtClean="0"/>
              <a:t>	</a:t>
            </a:r>
            <a:r>
              <a:rPr lang="en-US" sz="2400" smtClean="0">
                <a:solidFill>
                  <a:srgbClr val="0000CC"/>
                </a:solidFill>
              </a:rPr>
              <a:t>int</a:t>
            </a:r>
            <a:r>
              <a:rPr lang="en-US" sz="2400" smtClean="0"/>
              <a:t> y = *p;</a:t>
            </a:r>
          </a:p>
          <a:p>
            <a:pPr>
              <a:lnSpc>
                <a:spcPct val="80000"/>
              </a:lnSpc>
              <a:buFont typeface="Wingdings" pitchFamily="2" charset="2"/>
              <a:buNone/>
            </a:pPr>
            <a:r>
              <a:rPr lang="en-US" sz="2400" smtClean="0"/>
              <a:t>	</a:t>
            </a:r>
            <a:r>
              <a:rPr lang="en-US" sz="2400" smtClean="0">
                <a:solidFill>
                  <a:srgbClr val="0000CC"/>
                </a:solidFill>
              </a:rPr>
              <a:t>return</a:t>
            </a:r>
            <a:r>
              <a:rPr lang="en-US" sz="2400" smtClean="0"/>
              <a:t> y;</a:t>
            </a:r>
          </a:p>
          <a:p>
            <a:pPr>
              <a:lnSpc>
                <a:spcPct val="80000"/>
              </a:lnSpc>
              <a:buFont typeface="Wingdings" pitchFamily="2" charset="2"/>
              <a:buNone/>
            </a:pPr>
            <a:r>
              <a:rPr lang="en-US" sz="2400" smtClean="0"/>
              <a:t>}</a:t>
            </a:r>
          </a:p>
        </p:txBody>
      </p:sp>
      <p:sp>
        <p:nvSpPr>
          <p:cNvPr id="4" name="Slide Number Placeholder 3"/>
          <p:cNvSpPr>
            <a:spLocks noGrp="1"/>
          </p:cNvSpPr>
          <p:nvPr>
            <p:ph type="sldNum" sz="quarter" idx="10"/>
          </p:nvPr>
        </p:nvSpPr>
        <p:spPr/>
        <p:txBody>
          <a:bodyPr/>
          <a:lstStyle/>
          <a:p>
            <a:pPr>
              <a:defRPr/>
            </a:pPr>
            <a:fld id="{5F113520-7424-4ED9-A522-79CDB43C89E2}"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07704" y="0"/>
            <a:ext cx="6779096" cy="584200"/>
          </a:xfrm>
        </p:spPr>
        <p:txBody>
          <a:bodyPr/>
          <a:lstStyle/>
          <a:p>
            <a:r>
              <a:rPr lang="en-US" dirty="0" smtClean="0"/>
              <a:t>Coverage testing with </a:t>
            </a:r>
            <a:r>
              <a:rPr lang="en-US" dirty="0" err="1" smtClean="0"/>
              <a:t>gcov</a:t>
            </a:r>
            <a:r>
              <a:rPr lang="en-US" dirty="0" smtClean="0"/>
              <a:t> 3/5</a:t>
            </a:r>
            <a:endParaRPr lang="en-US" dirty="0" smtClean="0"/>
          </a:p>
        </p:txBody>
      </p:sp>
      <p:sp>
        <p:nvSpPr>
          <p:cNvPr id="47107" name="Rectangle 3"/>
          <p:cNvSpPr>
            <a:spLocks noGrp="1" noChangeArrowheads="1"/>
          </p:cNvSpPr>
          <p:nvPr>
            <p:ph idx="1"/>
          </p:nvPr>
        </p:nvSpPr>
        <p:spPr/>
        <p:txBody>
          <a:bodyPr/>
          <a:lstStyle/>
          <a:p>
            <a:pPr>
              <a:lnSpc>
                <a:spcPct val="80000"/>
              </a:lnSpc>
            </a:pPr>
            <a:r>
              <a:rPr lang="en-US" sz="2600" b="1" i="1" smtClean="0"/>
              <a:t>$ gcc -Wall -fprofile-arcs -ftest-coverage cov.c</a:t>
            </a:r>
          </a:p>
          <a:p>
            <a:pPr>
              <a:lnSpc>
                <a:spcPct val="80000"/>
              </a:lnSpc>
            </a:pPr>
            <a:endParaRPr lang="en-US" sz="2600" b="1" i="1" smtClean="0"/>
          </a:p>
          <a:p>
            <a:pPr>
              <a:lnSpc>
                <a:spcPct val="80000"/>
              </a:lnSpc>
            </a:pPr>
            <a:r>
              <a:rPr lang="en-US" sz="2600" smtClean="0"/>
              <a:t>The option </a:t>
            </a:r>
            <a:r>
              <a:rPr lang="en-US" sz="2600" b="1" i="1" smtClean="0"/>
              <a:t>‘-ftest-coverage’</a:t>
            </a:r>
            <a:r>
              <a:rPr lang="en-US" sz="2600" smtClean="0"/>
              <a:t> adds instructions for counting the number of times individual lines are executed</a:t>
            </a:r>
          </a:p>
          <a:p>
            <a:pPr>
              <a:lnSpc>
                <a:spcPct val="80000"/>
              </a:lnSpc>
            </a:pPr>
            <a:endParaRPr lang="en-US" sz="2600" smtClean="0"/>
          </a:p>
          <a:p>
            <a:pPr>
              <a:lnSpc>
                <a:spcPct val="80000"/>
              </a:lnSpc>
            </a:pPr>
            <a:r>
              <a:rPr lang="en-US" sz="2600" b="1" i="1" smtClean="0"/>
              <a:t>‘-fprofile-arcs’</a:t>
            </a:r>
            <a:r>
              <a:rPr lang="en-US" sz="2600" smtClean="0"/>
              <a:t> incorporates instrumentation code for each branch of the program.</a:t>
            </a:r>
          </a:p>
          <a:p>
            <a:pPr>
              <a:lnSpc>
                <a:spcPct val="80000"/>
              </a:lnSpc>
            </a:pPr>
            <a:endParaRPr lang="en-US" sz="2600" smtClean="0"/>
          </a:p>
          <a:p>
            <a:pPr>
              <a:lnSpc>
                <a:spcPct val="80000"/>
              </a:lnSpc>
            </a:pPr>
            <a:r>
              <a:rPr lang="en-US" sz="2600" smtClean="0"/>
              <a:t>The data from the run is written to several files with the extensions </a:t>
            </a:r>
            <a:r>
              <a:rPr lang="en-US" sz="2600" b="1" i="1" smtClean="0"/>
              <a:t>‘.bb’ ‘.bbg’</a:t>
            </a:r>
            <a:r>
              <a:rPr lang="en-US" sz="2600" smtClean="0"/>
              <a:t> and </a:t>
            </a:r>
            <a:r>
              <a:rPr lang="en-US" sz="2600" b="1" i="1" smtClean="0"/>
              <a:t>‘.da’ </a:t>
            </a:r>
            <a:r>
              <a:rPr lang="en-US" sz="2600" smtClean="0"/>
              <a:t>respectively in the current directory.</a:t>
            </a:r>
            <a:endParaRPr lang="en-US" sz="2600" b="1" i="1" smtClean="0"/>
          </a:p>
          <a:p>
            <a:pPr>
              <a:lnSpc>
                <a:spcPct val="80000"/>
              </a:lnSpc>
            </a:pPr>
            <a:endParaRPr lang="en-US" sz="2600" b="1" i="1" smtClean="0"/>
          </a:p>
        </p:txBody>
      </p:sp>
      <p:sp>
        <p:nvSpPr>
          <p:cNvPr id="4" name="Slide Number Placeholder 3"/>
          <p:cNvSpPr>
            <a:spLocks noGrp="1"/>
          </p:cNvSpPr>
          <p:nvPr>
            <p:ph type="sldNum" sz="quarter" idx="10"/>
          </p:nvPr>
        </p:nvSpPr>
        <p:spPr/>
        <p:txBody>
          <a:bodyPr/>
          <a:lstStyle/>
          <a:p>
            <a:pPr>
              <a:defRPr/>
            </a:pPr>
            <a:fld id="{E467AB6B-8B31-4F3F-AF10-D20FFC5AA4BF}"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07704" y="0"/>
            <a:ext cx="6779096" cy="584200"/>
          </a:xfrm>
        </p:spPr>
        <p:txBody>
          <a:bodyPr/>
          <a:lstStyle/>
          <a:p>
            <a:r>
              <a:rPr lang="en-US" dirty="0" smtClean="0"/>
              <a:t>Coverage testing with </a:t>
            </a:r>
            <a:r>
              <a:rPr lang="en-US" dirty="0" err="1" smtClean="0"/>
              <a:t>gcov</a:t>
            </a:r>
            <a:r>
              <a:rPr lang="en-US" dirty="0" smtClean="0"/>
              <a:t> 4/5</a:t>
            </a:r>
            <a:endParaRPr lang="en-US" dirty="0" smtClean="0"/>
          </a:p>
        </p:txBody>
      </p:sp>
      <p:sp>
        <p:nvSpPr>
          <p:cNvPr id="48131" name="Rectangle 3"/>
          <p:cNvSpPr>
            <a:spLocks noGrp="1" noChangeArrowheads="1"/>
          </p:cNvSpPr>
          <p:nvPr>
            <p:ph idx="1"/>
          </p:nvPr>
        </p:nvSpPr>
        <p:spPr/>
        <p:txBody>
          <a:bodyPr/>
          <a:lstStyle/>
          <a:p>
            <a:r>
              <a:rPr lang="en-US" sz="2600" smtClean="0"/>
              <a:t>$ </a:t>
            </a:r>
            <a:r>
              <a:rPr lang="en-US" sz="2600" b="1" smtClean="0"/>
              <a:t>gcov</a:t>
            </a:r>
            <a:r>
              <a:rPr lang="en-US" sz="2600" smtClean="0"/>
              <a:t> cov.c 	</a:t>
            </a:r>
            <a:r>
              <a:rPr lang="en-US" sz="2600" smtClean="0">
                <a:sym typeface="Wingdings" pitchFamily="2" charset="2"/>
              </a:rPr>
              <a:t> </a:t>
            </a:r>
            <a:r>
              <a:rPr lang="en-US" sz="2600" smtClean="0"/>
              <a:t>Creating </a:t>
            </a:r>
            <a:r>
              <a:rPr lang="en-US" sz="2600" b="1" i="1" smtClean="0"/>
              <a:t>cov.c.gcov</a:t>
            </a:r>
          </a:p>
          <a:p>
            <a:endParaRPr lang="en-US" sz="2600" smtClean="0"/>
          </a:p>
          <a:p>
            <a:pPr algn="just"/>
            <a:r>
              <a:rPr lang="en-US" sz="2600" smtClean="0"/>
              <a:t>The gcov command produces an annotated version of the original source file, with the file extension ‘.gcov’, containing counts of the number of times each line was executed</a:t>
            </a:r>
          </a:p>
          <a:p>
            <a:endParaRPr lang="en-US" sz="2600" smtClean="0"/>
          </a:p>
          <a:p>
            <a:r>
              <a:rPr lang="en-US" sz="2600" smtClean="0"/>
              <a:t>Lines which were not executed are marked with hashes ‘######’.</a:t>
            </a:r>
          </a:p>
          <a:p>
            <a:endParaRPr lang="en-US" sz="2600" smtClean="0"/>
          </a:p>
        </p:txBody>
      </p:sp>
      <p:sp>
        <p:nvSpPr>
          <p:cNvPr id="4" name="Slide Number Placeholder 3"/>
          <p:cNvSpPr>
            <a:spLocks noGrp="1"/>
          </p:cNvSpPr>
          <p:nvPr>
            <p:ph type="sldNum" sz="quarter" idx="10"/>
          </p:nvPr>
        </p:nvSpPr>
        <p:spPr/>
        <p:txBody>
          <a:bodyPr/>
          <a:lstStyle/>
          <a:p>
            <a:pPr>
              <a:defRPr/>
            </a:pPr>
            <a:fld id="{B7563461-BBE5-48E6-90AE-B818B276BDF5}"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79712" y="0"/>
            <a:ext cx="6707088" cy="584200"/>
          </a:xfrm>
        </p:spPr>
        <p:txBody>
          <a:bodyPr/>
          <a:lstStyle/>
          <a:p>
            <a:r>
              <a:rPr lang="en-US" dirty="0" smtClean="0"/>
              <a:t>Coverage testing with </a:t>
            </a:r>
            <a:r>
              <a:rPr lang="en-US" dirty="0" err="1" smtClean="0"/>
              <a:t>gcov</a:t>
            </a:r>
            <a:r>
              <a:rPr lang="en-US" dirty="0" smtClean="0"/>
              <a:t> 5/5</a:t>
            </a:r>
            <a:endParaRPr lang="en-US" dirty="0" smtClean="0"/>
          </a:p>
        </p:txBody>
      </p:sp>
      <p:sp>
        <p:nvSpPr>
          <p:cNvPr id="49155" name="Content Placeholder 5"/>
          <p:cNvSpPr>
            <a:spLocks noGrp="1"/>
          </p:cNvSpPr>
          <p:nvPr>
            <p:ph idx="1"/>
          </p:nvPr>
        </p:nvSpPr>
        <p:spPr/>
        <p:txBody>
          <a:bodyPr/>
          <a:lstStyle/>
          <a:p>
            <a:endParaRPr lang="en-US" smtClean="0"/>
          </a:p>
        </p:txBody>
      </p:sp>
      <p:sp>
        <p:nvSpPr>
          <p:cNvPr id="5" name="Slide Number Placeholder 3"/>
          <p:cNvSpPr>
            <a:spLocks noGrp="1"/>
          </p:cNvSpPr>
          <p:nvPr>
            <p:ph type="sldNum" sz="quarter" idx="10"/>
          </p:nvPr>
        </p:nvSpPr>
        <p:spPr/>
        <p:txBody>
          <a:bodyPr/>
          <a:lstStyle/>
          <a:p>
            <a:pPr>
              <a:defRPr/>
            </a:pPr>
            <a:fld id="{C7116A9A-C70A-45C4-BA92-5C60AB81F17F}" type="slidenum">
              <a:rPr lang="en-US"/>
              <a:pPr>
                <a:defRPr/>
              </a:pPr>
              <a:t>32</a:t>
            </a:fld>
            <a:endParaRPr lang="en-US"/>
          </a:p>
        </p:txBody>
      </p:sp>
      <p:pic>
        <p:nvPicPr>
          <p:cNvPr id="49157" name="Picture 4"/>
          <p:cNvPicPr>
            <a:picLocks noChangeAspect="1" noChangeArrowheads="1"/>
          </p:cNvPicPr>
          <p:nvPr/>
        </p:nvPicPr>
        <p:blipFill>
          <a:blip r:embed="rId3" cstate="print"/>
          <a:srcRect/>
          <a:stretch>
            <a:fillRect/>
          </a:stretch>
        </p:blipFill>
        <p:spPr bwMode="auto">
          <a:xfrm>
            <a:off x="541338" y="1052513"/>
            <a:ext cx="8351837" cy="492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35150" y="188913"/>
            <a:ext cx="7127875" cy="584200"/>
          </a:xfrm>
        </p:spPr>
        <p:txBody>
          <a:bodyPr/>
          <a:lstStyle/>
          <a:p>
            <a:r>
              <a:rPr lang="en-US" smtClean="0"/>
              <a:t>Finding dynamically linked libraries</a:t>
            </a:r>
          </a:p>
        </p:txBody>
      </p:sp>
      <p:sp>
        <p:nvSpPr>
          <p:cNvPr id="54275" name="Rectangle 3"/>
          <p:cNvSpPr>
            <a:spLocks noGrp="1" noChangeArrowheads="1"/>
          </p:cNvSpPr>
          <p:nvPr>
            <p:ph idx="1"/>
          </p:nvPr>
        </p:nvSpPr>
        <p:spPr/>
        <p:txBody>
          <a:bodyPr/>
          <a:lstStyle/>
          <a:p>
            <a:r>
              <a:rPr lang="en-US" sz="2600" dirty="0" smtClean="0"/>
              <a:t>The command </a:t>
            </a:r>
            <a:r>
              <a:rPr lang="en-US" sz="2600" dirty="0" err="1" smtClean="0"/>
              <a:t>ldd</a:t>
            </a:r>
            <a:r>
              <a:rPr lang="en-US" sz="2600" dirty="0" smtClean="0"/>
              <a:t> examines an executable and displays a list of the shared libraries that it needs.</a:t>
            </a:r>
          </a:p>
          <a:p>
            <a:r>
              <a:rPr lang="en-US" sz="2600" b="1" i="1" dirty="0" smtClean="0"/>
              <a:t>$ </a:t>
            </a:r>
            <a:r>
              <a:rPr lang="en-US" sz="2600" b="1" i="1" dirty="0" err="1" smtClean="0"/>
              <a:t>gcc</a:t>
            </a:r>
            <a:r>
              <a:rPr lang="en-US" sz="2600" b="1" i="1" dirty="0" smtClean="0"/>
              <a:t> -Wall </a:t>
            </a:r>
            <a:r>
              <a:rPr lang="en-US" sz="2600" b="1" i="1" dirty="0" err="1" smtClean="0"/>
              <a:t>hello.c</a:t>
            </a:r>
            <a:endParaRPr lang="en-US" sz="2600" b="1" i="1" dirty="0" smtClean="0"/>
          </a:p>
          <a:p>
            <a:r>
              <a:rPr lang="en-US" sz="2600" b="1" i="1" dirty="0" smtClean="0"/>
              <a:t>$ </a:t>
            </a:r>
            <a:r>
              <a:rPr lang="en-US" sz="2600" b="1" i="1" dirty="0" err="1" smtClean="0"/>
              <a:t>ldd</a:t>
            </a:r>
            <a:r>
              <a:rPr lang="en-US" sz="2600" b="1" i="1" dirty="0" smtClean="0"/>
              <a:t> </a:t>
            </a:r>
            <a:r>
              <a:rPr lang="en-US" sz="2600" b="1" i="1" dirty="0" err="1" smtClean="0"/>
              <a:t>a.out</a:t>
            </a:r>
            <a:endParaRPr lang="en-US" sz="2600" b="1" i="1" dirty="0" smtClean="0"/>
          </a:p>
          <a:p>
            <a:endParaRPr lang="en-US" sz="2600" b="1" i="1" dirty="0" smtClean="0"/>
          </a:p>
          <a:p>
            <a:endParaRPr lang="en-US" sz="2600" b="1" i="1" dirty="0" smtClean="0"/>
          </a:p>
          <a:p>
            <a:endParaRPr lang="en-US" sz="2600" b="1" i="1" dirty="0" smtClean="0"/>
          </a:p>
          <a:p>
            <a:endParaRPr lang="en-US" sz="2600" b="1" i="1" dirty="0" smtClean="0"/>
          </a:p>
          <a:p>
            <a:r>
              <a:rPr lang="en-US" sz="2600" dirty="0" smtClean="0"/>
              <a:t>this program depends on the math library </a:t>
            </a:r>
            <a:r>
              <a:rPr lang="en-US" sz="2600" dirty="0" err="1" smtClean="0"/>
              <a:t>libm</a:t>
            </a:r>
            <a:r>
              <a:rPr lang="en-US" sz="2600" dirty="0" smtClean="0"/>
              <a:t> (shared library version 6)</a:t>
            </a:r>
          </a:p>
          <a:p>
            <a:r>
              <a:rPr lang="en-US" sz="2600" dirty="0" smtClean="0"/>
              <a:t>in addition to the C library and dynamic loader library.</a:t>
            </a:r>
          </a:p>
          <a:p>
            <a:endParaRPr lang="en-US" sz="2600" b="1" i="1" dirty="0" smtClean="0"/>
          </a:p>
          <a:p>
            <a:endParaRPr lang="en-US" sz="2600" b="1" i="1" dirty="0" smtClean="0"/>
          </a:p>
        </p:txBody>
      </p:sp>
      <p:sp>
        <p:nvSpPr>
          <p:cNvPr id="5" name="Slide Number Placeholder 3"/>
          <p:cNvSpPr>
            <a:spLocks noGrp="1"/>
          </p:cNvSpPr>
          <p:nvPr>
            <p:ph type="sldNum" sz="quarter" idx="10"/>
          </p:nvPr>
        </p:nvSpPr>
        <p:spPr/>
        <p:txBody>
          <a:bodyPr/>
          <a:lstStyle/>
          <a:p>
            <a:pPr>
              <a:defRPr/>
            </a:pPr>
            <a:fld id="{2F9DE868-2DD5-449F-8D54-E5BB0FD1F379}" type="slidenum">
              <a:rPr lang="en-US"/>
              <a:pPr>
                <a:defRPr/>
              </a:pPr>
              <a:t>33</a:t>
            </a:fld>
            <a:endParaRPr lang="en-US"/>
          </a:p>
        </p:txBody>
      </p:sp>
      <p:pic>
        <p:nvPicPr>
          <p:cNvPr id="54277" name="Picture 4"/>
          <p:cNvPicPr>
            <a:picLocks noChangeAspect="1" noChangeArrowheads="1"/>
          </p:cNvPicPr>
          <p:nvPr/>
        </p:nvPicPr>
        <p:blipFill>
          <a:blip r:embed="rId3" cstate="print"/>
          <a:srcRect/>
          <a:stretch>
            <a:fillRect/>
          </a:stretch>
        </p:blipFill>
        <p:spPr bwMode="auto">
          <a:xfrm>
            <a:off x="1115616" y="3140968"/>
            <a:ext cx="5976664" cy="176154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63713" y="188913"/>
            <a:ext cx="7127875" cy="584200"/>
          </a:xfrm>
        </p:spPr>
        <p:txBody>
          <a:bodyPr/>
          <a:lstStyle/>
          <a:p>
            <a:r>
              <a:rPr lang="en-US" smtClean="0"/>
              <a:t>Finding dynamically linked libraries</a:t>
            </a:r>
          </a:p>
        </p:txBody>
      </p:sp>
      <p:sp>
        <p:nvSpPr>
          <p:cNvPr id="55299" name="Rectangle 3"/>
          <p:cNvSpPr>
            <a:spLocks noGrp="1" noChangeArrowheads="1"/>
          </p:cNvSpPr>
          <p:nvPr>
            <p:ph idx="1"/>
          </p:nvPr>
        </p:nvSpPr>
        <p:spPr/>
        <p:txBody>
          <a:bodyPr/>
          <a:lstStyle/>
          <a:p>
            <a:r>
              <a:rPr lang="en-US" sz="2600" dirty="0" smtClean="0"/>
              <a:t>this program depends on the math library </a:t>
            </a:r>
            <a:r>
              <a:rPr lang="en-US" sz="2600" dirty="0" err="1" smtClean="0"/>
              <a:t>libm</a:t>
            </a:r>
            <a:r>
              <a:rPr lang="en-US" sz="2600" dirty="0" smtClean="0"/>
              <a:t> (shared library version 6)</a:t>
            </a:r>
          </a:p>
          <a:p>
            <a:endParaRPr lang="en-US" sz="2600" dirty="0" smtClean="0"/>
          </a:p>
          <a:p>
            <a:r>
              <a:rPr lang="en-US" sz="2600" dirty="0" smtClean="0"/>
              <a:t>in addition to the C library and dynamic loader library.</a:t>
            </a:r>
          </a:p>
        </p:txBody>
      </p:sp>
      <p:sp>
        <p:nvSpPr>
          <p:cNvPr id="4" name="Slide Number Placeholder 3"/>
          <p:cNvSpPr>
            <a:spLocks noGrp="1"/>
          </p:cNvSpPr>
          <p:nvPr>
            <p:ph type="sldNum" sz="quarter" idx="10"/>
          </p:nvPr>
        </p:nvSpPr>
        <p:spPr/>
        <p:txBody>
          <a:bodyPr/>
          <a:lstStyle/>
          <a:p>
            <a:pPr>
              <a:defRPr/>
            </a:pPr>
            <a:fld id="{06A8AFC8-876E-4979-8D9B-0AB6B234D013}"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3"/>
          <p:cNvSpPr>
            <a:spLocks noGrp="1"/>
          </p:cNvSpPr>
          <p:nvPr>
            <p:ph type="title"/>
          </p:nvPr>
        </p:nvSpPr>
        <p:spPr>
          <a:xfrm>
            <a:off x="755650" y="0"/>
            <a:ext cx="8229600" cy="914400"/>
          </a:xfrm>
        </p:spPr>
        <p:txBody>
          <a:bodyPr/>
          <a:lstStyle/>
          <a:p>
            <a:endParaRPr lang="en-US" smtClean="0"/>
          </a:p>
        </p:txBody>
      </p:sp>
      <p:sp>
        <p:nvSpPr>
          <p:cNvPr id="89091"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5400" b="1" smtClean="0"/>
              <a:t>Q &amp; A</a:t>
            </a:r>
            <a:endParaRPr lang="vi-VN" sz="40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635375" y="115888"/>
            <a:ext cx="5054600" cy="584200"/>
          </a:xfrm>
        </p:spPr>
        <p:txBody>
          <a:bodyPr/>
          <a:lstStyle/>
          <a:p>
            <a:r>
              <a:rPr lang="en-US" smtClean="0"/>
              <a:t>Compiling for debugging</a:t>
            </a:r>
          </a:p>
        </p:txBody>
      </p:sp>
      <p:sp>
        <p:nvSpPr>
          <p:cNvPr id="15363" name="Rectangle 3"/>
          <p:cNvSpPr>
            <a:spLocks noGrp="1" noChangeArrowheads="1"/>
          </p:cNvSpPr>
          <p:nvPr>
            <p:ph idx="1"/>
          </p:nvPr>
        </p:nvSpPr>
        <p:spPr/>
        <p:txBody>
          <a:bodyPr/>
          <a:lstStyle/>
          <a:p>
            <a:pPr>
              <a:buFont typeface="Wingdings" pitchFamily="2" charset="2"/>
              <a:buNone/>
            </a:pPr>
            <a:r>
              <a:rPr lang="en-US" sz="2400" smtClean="0"/>
              <a:t>	</a:t>
            </a:r>
            <a:r>
              <a:rPr lang="en-US" sz="2400" b="1" i="1" smtClean="0"/>
              <a:t>$ gcc -Wall -g null.c</a:t>
            </a:r>
          </a:p>
          <a:p>
            <a:endParaRPr lang="en-US" sz="2400" b="1" i="1" smtClean="0"/>
          </a:p>
          <a:p>
            <a:pPr algn="just"/>
            <a:r>
              <a:rPr lang="en-US" sz="2400" smtClean="0"/>
              <a:t>Whenever the error message ‘core dumped’ is displayed, the operating system should produce a file called ‘core’ in the current directory.</a:t>
            </a:r>
          </a:p>
          <a:p>
            <a:endParaRPr lang="en-US" sz="2400" smtClean="0"/>
          </a:p>
          <a:p>
            <a:r>
              <a:rPr lang="en-US" sz="2400" smtClean="0"/>
              <a:t>Core files can be loaded into the GNU Debugger gdb with the following command:</a:t>
            </a:r>
          </a:p>
          <a:p>
            <a:pPr lvl="1"/>
            <a:r>
              <a:rPr lang="en-US" sz="2400" b="1" i="1" smtClean="0"/>
              <a:t>$ gdb EXECUTABLE-FILE CORE-FILE</a:t>
            </a:r>
          </a:p>
        </p:txBody>
      </p:sp>
      <p:sp>
        <p:nvSpPr>
          <p:cNvPr id="4" name="Slide Number Placeholder 3"/>
          <p:cNvSpPr>
            <a:spLocks noGrp="1"/>
          </p:cNvSpPr>
          <p:nvPr>
            <p:ph type="sldNum" sz="quarter" idx="10"/>
          </p:nvPr>
        </p:nvSpPr>
        <p:spPr/>
        <p:txBody>
          <a:bodyPr/>
          <a:lstStyle/>
          <a:p>
            <a:pPr>
              <a:defRPr/>
            </a:pPr>
            <a:fld id="{622463B0-8A89-4AC7-A5B0-2FA044E1F6C8}"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03575" y="188913"/>
            <a:ext cx="5648325" cy="584200"/>
          </a:xfrm>
        </p:spPr>
        <p:txBody>
          <a:bodyPr/>
          <a:lstStyle/>
          <a:p>
            <a:r>
              <a:rPr lang="en-US" smtClean="0"/>
              <a:t>Compiling with optimization</a:t>
            </a:r>
          </a:p>
        </p:txBody>
      </p:sp>
      <p:sp>
        <p:nvSpPr>
          <p:cNvPr id="16387" name="Rectangle 3"/>
          <p:cNvSpPr>
            <a:spLocks noGrp="1" noChangeArrowheads="1"/>
          </p:cNvSpPr>
          <p:nvPr>
            <p:ph idx="1"/>
          </p:nvPr>
        </p:nvSpPr>
        <p:spPr/>
        <p:txBody>
          <a:bodyPr/>
          <a:lstStyle/>
          <a:p>
            <a:pPr algn="just">
              <a:lnSpc>
                <a:spcPct val="80000"/>
              </a:lnSpc>
            </a:pPr>
            <a:r>
              <a:rPr lang="en-US" sz="2400" smtClean="0"/>
              <a:t>GCC is an optimizing compiler. It provides a wide range of options which aim to </a:t>
            </a:r>
            <a:r>
              <a:rPr lang="en-US" sz="2400" b="1" i="1" smtClean="0"/>
              <a:t>increase the speed</a:t>
            </a:r>
            <a:r>
              <a:rPr lang="en-US" sz="2400" smtClean="0"/>
              <a:t>, </a:t>
            </a:r>
            <a:r>
              <a:rPr lang="en-US" sz="2400" b="1" i="1" smtClean="0"/>
              <a:t>or</a:t>
            </a:r>
            <a:r>
              <a:rPr lang="en-US" sz="2400" smtClean="0"/>
              <a:t> </a:t>
            </a:r>
            <a:r>
              <a:rPr lang="en-US" sz="2400" b="1" i="1" smtClean="0"/>
              <a:t>reduce the size</a:t>
            </a:r>
            <a:r>
              <a:rPr lang="en-US" sz="2400" smtClean="0"/>
              <a:t>, of the executable files it generates.</a:t>
            </a:r>
          </a:p>
          <a:p>
            <a:pPr algn="just">
              <a:lnSpc>
                <a:spcPct val="80000"/>
              </a:lnSpc>
            </a:pPr>
            <a:endParaRPr lang="en-US" sz="2400" smtClean="0"/>
          </a:p>
          <a:p>
            <a:pPr algn="just">
              <a:lnSpc>
                <a:spcPct val="80000"/>
              </a:lnSpc>
            </a:pPr>
            <a:r>
              <a:rPr lang="en-US" sz="2400" smtClean="0"/>
              <a:t>In general, different code must be generated for different processors, as they use incompatible assembly and machine languages. Each type of processor also has its own characteristics</a:t>
            </a:r>
          </a:p>
          <a:p>
            <a:pPr algn="just">
              <a:lnSpc>
                <a:spcPct val="80000"/>
              </a:lnSpc>
            </a:pPr>
            <a:endParaRPr lang="en-US" sz="2400" smtClean="0"/>
          </a:p>
          <a:p>
            <a:pPr algn="just">
              <a:lnSpc>
                <a:spcPct val="80000"/>
              </a:lnSpc>
            </a:pPr>
            <a:r>
              <a:rPr lang="en-US" sz="2400" smtClean="0"/>
              <a:t>Furthermore, different amounts of time are needed for different instructions, depending on how they are ordered. </a:t>
            </a:r>
          </a:p>
        </p:txBody>
      </p:sp>
      <p:sp>
        <p:nvSpPr>
          <p:cNvPr id="4" name="Slide Number Placeholder 3"/>
          <p:cNvSpPr>
            <a:spLocks noGrp="1"/>
          </p:cNvSpPr>
          <p:nvPr>
            <p:ph type="sldNum" sz="quarter" idx="10"/>
          </p:nvPr>
        </p:nvSpPr>
        <p:spPr/>
        <p:txBody>
          <a:bodyPr/>
          <a:lstStyle/>
          <a:p>
            <a:pPr>
              <a:defRPr/>
            </a:pPr>
            <a:fld id="{37E5F464-D96B-4849-B1BB-1346A56F58C3}"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635375" y="188913"/>
            <a:ext cx="5148263" cy="584200"/>
          </a:xfrm>
        </p:spPr>
        <p:txBody>
          <a:bodyPr/>
          <a:lstStyle/>
          <a:p>
            <a:r>
              <a:rPr lang="en-US" smtClean="0"/>
              <a:t>Source-level optimization</a:t>
            </a:r>
          </a:p>
        </p:txBody>
      </p:sp>
      <p:sp>
        <p:nvSpPr>
          <p:cNvPr id="17411" name="Rectangle 3"/>
          <p:cNvSpPr>
            <a:spLocks noGrp="1" noChangeArrowheads="1"/>
          </p:cNvSpPr>
          <p:nvPr>
            <p:ph idx="1"/>
          </p:nvPr>
        </p:nvSpPr>
        <p:spPr/>
        <p:txBody>
          <a:bodyPr/>
          <a:lstStyle/>
          <a:p>
            <a:r>
              <a:rPr lang="en-US" sz="2600" smtClean="0"/>
              <a:t>There are many source-level optimization techniques —this section describes two common types: </a:t>
            </a:r>
          </a:p>
          <a:p>
            <a:pPr lvl="1"/>
            <a:r>
              <a:rPr lang="en-US" sz="2300" smtClean="0"/>
              <a:t> </a:t>
            </a:r>
            <a:r>
              <a:rPr lang="en-US" sz="2400" smtClean="0"/>
              <a:t>common subexpression elimination</a:t>
            </a:r>
          </a:p>
          <a:p>
            <a:pPr lvl="1"/>
            <a:r>
              <a:rPr lang="en-US" sz="2400" smtClean="0"/>
              <a:t> function inlining.</a:t>
            </a:r>
          </a:p>
          <a:p>
            <a:endParaRPr lang="en-US" sz="2400" smtClean="0"/>
          </a:p>
        </p:txBody>
      </p:sp>
      <p:sp>
        <p:nvSpPr>
          <p:cNvPr id="4" name="Slide Number Placeholder 3"/>
          <p:cNvSpPr>
            <a:spLocks noGrp="1"/>
          </p:cNvSpPr>
          <p:nvPr>
            <p:ph type="sldNum" sz="quarter" idx="10"/>
          </p:nvPr>
        </p:nvSpPr>
        <p:spPr/>
        <p:txBody>
          <a:bodyPr/>
          <a:lstStyle/>
          <a:p>
            <a:pPr>
              <a:defRPr/>
            </a:pPr>
            <a:fld id="{3BE41244-2841-44CB-B5F5-C91515A137B5}"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19250" y="188913"/>
            <a:ext cx="7242175" cy="584200"/>
          </a:xfrm>
        </p:spPr>
        <p:txBody>
          <a:bodyPr/>
          <a:lstStyle/>
          <a:p>
            <a:r>
              <a:rPr lang="en-US" smtClean="0"/>
              <a:t>Common subexpression elimination</a:t>
            </a:r>
          </a:p>
        </p:txBody>
      </p:sp>
      <p:sp>
        <p:nvSpPr>
          <p:cNvPr id="18435" name="Rectangle 3"/>
          <p:cNvSpPr>
            <a:spLocks noGrp="1" noChangeArrowheads="1"/>
          </p:cNvSpPr>
          <p:nvPr>
            <p:ph idx="1"/>
          </p:nvPr>
        </p:nvSpPr>
        <p:spPr/>
        <p:txBody>
          <a:bodyPr/>
          <a:lstStyle/>
          <a:p>
            <a:pPr algn="just"/>
            <a:r>
              <a:rPr lang="en-US" sz="2400" smtClean="0"/>
              <a:t>One method of source-level optimization which is easy to understand involves computing an expression in the source code with fewer instructions, by reusing already-computed results.</a:t>
            </a:r>
          </a:p>
          <a:p>
            <a:endParaRPr lang="en-US" sz="2400" smtClean="0"/>
          </a:p>
          <a:p>
            <a:r>
              <a:rPr lang="en-US" sz="2400" b="1" i="1" u="sng" smtClean="0"/>
              <a:t>Example:</a:t>
            </a:r>
          </a:p>
          <a:p>
            <a:r>
              <a:rPr lang="en-US" sz="2400" smtClean="0"/>
              <a:t>x = cos(v)*(1+sin(u/2)) + sin(w)*(1-sin(u/2))</a:t>
            </a:r>
          </a:p>
          <a:p>
            <a:pPr lvl="1"/>
            <a:r>
              <a:rPr lang="en-US" sz="2400" smtClean="0"/>
              <a:t>t = sin(u/2)</a:t>
            </a:r>
          </a:p>
          <a:p>
            <a:pPr lvl="1"/>
            <a:r>
              <a:rPr lang="en-US" sz="2400" smtClean="0"/>
              <a:t>x = cos(v)*(1+t) + sin(w)*(1-t)</a:t>
            </a:r>
          </a:p>
          <a:p>
            <a:pPr lvl="1"/>
            <a:endParaRPr lang="en-US" sz="2400" smtClean="0"/>
          </a:p>
          <a:p>
            <a:pPr algn="just"/>
            <a:r>
              <a:rPr lang="en-US" sz="2400" smtClean="0"/>
              <a:t>Common subexpression elimination is powerful, because it simultaneously increases the speed and reduces the size of the code.</a:t>
            </a:r>
          </a:p>
        </p:txBody>
      </p:sp>
      <p:sp>
        <p:nvSpPr>
          <p:cNvPr id="4" name="Slide Number Placeholder 3"/>
          <p:cNvSpPr>
            <a:spLocks noGrp="1"/>
          </p:cNvSpPr>
          <p:nvPr>
            <p:ph type="sldNum" sz="quarter" idx="10"/>
          </p:nvPr>
        </p:nvSpPr>
        <p:spPr/>
        <p:txBody>
          <a:bodyPr/>
          <a:lstStyle/>
          <a:p>
            <a:pPr>
              <a:defRPr/>
            </a:pPr>
            <a:fld id="{7712C061-4A80-4D84-A7AA-594F9FD0BC26}"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92725" y="188913"/>
            <a:ext cx="3481388" cy="584200"/>
          </a:xfrm>
        </p:spPr>
        <p:txBody>
          <a:bodyPr/>
          <a:lstStyle/>
          <a:p>
            <a:r>
              <a:rPr lang="en-US" smtClean="0"/>
              <a:t>Function inlining</a:t>
            </a:r>
          </a:p>
        </p:txBody>
      </p:sp>
      <p:sp>
        <p:nvSpPr>
          <p:cNvPr id="19459" name="Rectangle 3"/>
          <p:cNvSpPr>
            <a:spLocks noGrp="1" noChangeArrowheads="1"/>
          </p:cNvSpPr>
          <p:nvPr>
            <p:ph idx="1"/>
          </p:nvPr>
        </p:nvSpPr>
        <p:spPr/>
        <p:txBody>
          <a:bodyPr/>
          <a:lstStyle/>
          <a:p>
            <a:pPr algn="just"/>
            <a:r>
              <a:rPr lang="en-US" sz="2400" smtClean="0"/>
              <a:t>Function inlining eliminates this overhead by replacing calls to a function by the code of the function itself (known as placing the code in-line).</a:t>
            </a:r>
          </a:p>
          <a:p>
            <a:endParaRPr lang="en-US" sz="2400" smtClean="0"/>
          </a:p>
          <a:p>
            <a:pPr>
              <a:buFont typeface="Wingdings" pitchFamily="2" charset="2"/>
              <a:buNone/>
            </a:pPr>
            <a:r>
              <a:rPr lang="en-US" sz="2400" noProof="1" smtClean="0">
                <a:solidFill>
                  <a:srgbClr val="0000CC"/>
                </a:solidFill>
              </a:rPr>
              <a:t>double</a:t>
            </a:r>
            <a:r>
              <a:rPr lang="en-US" sz="2400" noProof="1" smtClean="0"/>
              <a:t> sq (</a:t>
            </a:r>
            <a:r>
              <a:rPr lang="en-US" sz="2400" noProof="1" smtClean="0">
                <a:solidFill>
                  <a:srgbClr val="0000CC"/>
                </a:solidFill>
              </a:rPr>
              <a:t>double</a:t>
            </a:r>
            <a:r>
              <a:rPr lang="en-US" sz="2400" noProof="1" smtClean="0"/>
              <a:t> x) {</a:t>
            </a:r>
          </a:p>
          <a:p>
            <a:pPr>
              <a:buFont typeface="Wingdings" pitchFamily="2" charset="2"/>
              <a:buNone/>
            </a:pPr>
            <a:r>
              <a:rPr lang="en-US" sz="2400" noProof="1" smtClean="0"/>
              <a:t>	</a:t>
            </a:r>
            <a:r>
              <a:rPr lang="en-US" sz="2400" noProof="1" smtClean="0">
                <a:solidFill>
                  <a:srgbClr val="0000CC"/>
                </a:solidFill>
              </a:rPr>
              <a:t>return</a:t>
            </a:r>
            <a:r>
              <a:rPr lang="en-US" sz="2400" noProof="1" smtClean="0"/>
              <a:t> x * x;</a:t>
            </a:r>
          </a:p>
          <a:p>
            <a:pPr>
              <a:buFont typeface="Wingdings" pitchFamily="2" charset="2"/>
              <a:buNone/>
            </a:pPr>
            <a:r>
              <a:rPr lang="en-US" sz="2400" noProof="1" smtClean="0"/>
              <a:t>}</a:t>
            </a:r>
          </a:p>
          <a:p>
            <a:pPr>
              <a:buFont typeface="Wingdings" pitchFamily="2" charset="2"/>
              <a:buNone/>
            </a:pPr>
            <a:endParaRPr lang="en-US" sz="2400" noProof="1" smtClean="0"/>
          </a:p>
          <a:p>
            <a:pPr>
              <a:buFont typeface="Wingdings" pitchFamily="2" charset="2"/>
              <a:buNone/>
            </a:pPr>
            <a:r>
              <a:rPr lang="en-US" sz="2400" noProof="1" smtClean="0">
                <a:solidFill>
                  <a:srgbClr val="0000CC"/>
                </a:solidFill>
              </a:rPr>
              <a:t>for</a:t>
            </a:r>
            <a:r>
              <a:rPr lang="en-US" sz="2400" noProof="1" smtClean="0"/>
              <a:t> (i = 0; i &lt; 1000000; i++) {</a:t>
            </a:r>
          </a:p>
          <a:p>
            <a:pPr>
              <a:buFont typeface="Wingdings" pitchFamily="2" charset="2"/>
              <a:buNone/>
            </a:pPr>
            <a:r>
              <a:rPr lang="en-US" sz="2400" noProof="1" smtClean="0"/>
              <a:t>	sum += sq (i + 0.5);</a:t>
            </a:r>
          </a:p>
          <a:p>
            <a:pPr>
              <a:buFont typeface="Wingdings" pitchFamily="2" charset="2"/>
              <a:buNone/>
            </a:pPr>
            <a:r>
              <a:rPr lang="en-US" sz="2400" noProof="1" smtClean="0"/>
              <a:t>}</a:t>
            </a:r>
            <a:endParaRPr lang="en-US" sz="2400" smtClean="0"/>
          </a:p>
        </p:txBody>
      </p:sp>
      <p:sp>
        <p:nvSpPr>
          <p:cNvPr id="4" name="Slide Number Placeholder 3"/>
          <p:cNvSpPr>
            <a:spLocks noGrp="1"/>
          </p:cNvSpPr>
          <p:nvPr>
            <p:ph type="sldNum" sz="quarter" idx="10"/>
          </p:nvPr>
        </p:nvSpPr>
        <p:spPr/>
        <p:txBody>
          <a:bodyPr/>
          <a:lstStyle/>
          <a:p>
            <a:pPr>
              <a:defRPr/>
            </a:pPr>
            <a:fld id="{1ED94BED-4F52-4C82-88A3-396E0E13669F}"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64163" y="188913"/>
            <a:ext cx="3481387" cy="584200"/>
          </a:xfrm>
        </p:spPr>
        <p:txBody>
          <a:bodyPr/>
          <a:lstStyle/>
          <a:p>
            <a:r>
              <a:rPr lang="en-US" smtClean="0"/>
              <a:t>Function inlining</a:t>
            </a:r>
          </a:p>
        </p:txBody>
      </p:sp>
      <p:sp>
        <p:nvSpPr>
          <p:cNvPr id="20483" name="Rectangle 3"/>
          <p:cNvSpPr>
            <a:spLocks noGrp="1" noChangeArrowheads="1"/>
          </p:cNvSpPr>
          <p:nvPr>
            <p:ph idx="1"/>
          </p:nvPr>
        </p:nvSpPr>
        <p:spPr/>
        <p:txBody>
          <a:bodyPr/>
          <a:lstStyle/>
          <a:p>
            <a:pPr>
              <a:lnSpc>
                <a:spcPct val="90000"/>
              </a:lnSpc>
            </a:pPr>
            <a:r>
              <a:rPr lang="en-US" sz="2400" smtClean="0"/>
              <a:t>Optimization with inlining replaces the inner loop of the program with the body of the function, giving the following code:</a:t>
            </a:r>
          </a:p>
          <a:p>
            <a:pPr>
              <a:lnSpc>
                <a:spcPct val="90000"/>
              </a:lnSpc>
            </a:pPr>
            <a:endParaRPr lang="en-US" sz="2400" smtClean="0"/>
          </a:p>
          <a:p>
            <a:pPr>
              <a:lnSpc>
                <a:spcPct val="90000"/>
              </a:lnSpc>
              <a:buFont typeface="Wingdings" pitchFamily="2" charset="2"/>
              <a:buNone/>
            </a:pPr>
            <a:r>
              <a:rPr lang="en-US" sz="2400" smtClean="0">
                <a:solidFill>
                  <a:srgbClr val="0000CC"/>
                </a:solidFill>
              </a:rPr>
              <a:t>for</a:t>
            </a:r>
            <a:r>
              <a:rPr lang="en-US" sz="2400" smtClean="0"/>
              <a:t> (i = 0; i &lt; 1000000; i++)</a:t>
            </a:r>
          </a:p>
          <a:p>
            <a:pPr>
              <a:lnSpc>
                <a:spcPct val="90000"/>
              </a:lnSpc>
              <a:buFont typeface="Wingdings" pitchFamily="2" charset="2"/>
              <a:buNone/>
            </a:pPr>
            <a:r>
              <a:rPr lang="en-US" sz="2400" smtClean="0"/>
              <a:t>{</a:t>
            </a:r>
          </a:p>
          <a:p>
            <a:pPr>
              <a:lnSpc>
                <a:spcPct val="90000"/>
              </a:lnSpc>
              <a:buFont typeface="Wingdings" pitchFamily="2" charset="2"/>
              <a:buNone/>
            </a:pPr>
            <a:r>
              <a:rPr lang="en-US" sz="2400" smtClean="0"/>
              <a:t>	</a:t>
            </a:r>
            <a:r>
              <a:rPr lang="en-US" sz="2400" smtClean="0">
                <a:solidFill>
                  <a:srgbClr val="0000CC"/>
                </a:solidFill>
              </a:rPr>
              <a:t>double</a:t>
            </a:r>
            <a:r>
              <a:rPr lang="en-US" sz="2400" smtClean="0"/>
              <a:t> t = (i + 0.5); </a:t>
            </a:r>
            <a:r>
              <a:rPr lang="en-US" sz="2400" smtClean="0">
                <a:solidFill>
                  <a:srgbClr val="009900"/>
                </a:solidFill>
              </a:rPr>
              <a:t>/* temporary variable */</a:t>
            </a:r>
          </a:p>
          <a:p>
            <a:pPr>
              <a:lnSpc>
                <a:spcPct val="90000"/>
              </a:lnSpc>
              <a:buFont typeface="Wingdings" pitchFamily="2" charset="2"/>
              <a:buNone/>
            </a:pPr>
            <a:r>
              <a:rPr lang="en-US" sz="2400" smtClean="0"/>
              <a:t>	sum += t * t;</a:t>
            </a:r>
          </a:p>
          <a:p>
            <a:pPr>
              <a:lnSpc>
                <a:spcPct val="90000"/>
              </a:lnSpc>
              <a:buFont typeface="Wingdings" pitchFamily="2" charset="2"/>
              <a:buNone/>
            </a:pPr>
            <a:r>
              <a:rPr lang="en-US" sz="2400" smtClean="0"/>
              <a:t>}</a:t>
            </a:r>
          </a:p>
          <a:p>
            <a:pPr>
              <a:lnSpc>
                <a:spcPct val="90000"/>
              </a:lnSpc>
              <a:buFont typeface="Wingdings" pitchFamily="2" charset="2"/>
              <a:buNone/>
            </a:pPr>
            <a:endParaRPr lang="en-US" sz="2400" smtClean="0"/>
          </a:p>
          <a:p>
            <a:pPr>
              <a:lnSpc>
                <a:spcPct val="90000"/>
              </a:lnSpc>
            </a:pPr>
            <a:r>
              <a:rPr lang="en-US" sz="2400" smtClean="0"/>
              <a:t>GCC selects functions for inlining using a number of heuristics, such as the function being suitably small.</a:t>
            </a:r>
          </a:p>
        </p:txBody>
      </p:sp>
      <p:sp>
        <p:nvSpPr>
          <p:cNvPr id="4" name="Slide Number Placeholder 3"/>
          <p:cNvSpPr>
            <a:spLocks noGrp="1"/>
          </p:cNvSpPr>
          <p:nvPr>
            <p:ph type="sldNum" sz="quarter" idx="10"/>
          </p:nvPr>
        </p:nvSpPr>
        <p:spPr/>
        <p:txBody>
          <a:bodyPr/>
          <a:lstStyle/>
          <a:p>
            <a:pPr>
              <a:defRPr/>
            </a:pPr>
            <a:fld id="{795EF720-2E04-4DD0-A784-6C36ED0CD49D}" type="slidenum">
              <a:rPr lang="en-US"/>
              <a:pPr>
                <a:defRPr/>
              </a:pPr>
              <a:t>9</a:t>
            </a:fld>
            <a:endParaRPr lang="en-US"/>
          </a:p>
        </p:txBody>
      </p:sp>
    </p:spTree>
  </p:cSld>
  <p:clrMapOvr>
    <a:masterClrMapping/>
  </p:clrMapOvr>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1749</Words>
  <Application>Microsoft Office PowerPoint</Application>
  <PresentationFormat>On-screen Show (4:3)</PresentationFormat>
  <Paragraphs>296</Paragraphs>
  <Slides>35</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Tahoma</vt:lpstr>
      <vt:lpstr>Wingdings</vt:lpstr>
      <vt:lpstr>Calibri</vt:lpstr>
      <vt:lpstr>ＭＳ Ｐゴシック</vt:lpstr>
      <vt:lpstr>DejaVu Sans</vt:lpstr>
      <vt:lpstr>PMingLiU</vt:lpstr>
      <vt:lpstr>Courier 10 Pitch</vt:lpstr>
      <vt:lpstr>Times New Roman</vt:lpstr>
      <vt:lpstr>Template_Training Slide</vt:lpstr>
      <vt:lpstr>Linux Program Development Practices</vt:lpstr>
      <vt:lpstr>Training agenda</vt:lpstr>
      <vt:lpstr>Compiling for debugging</vt:lpstr>
      <vt:lpstr>Compiling for debugging</vt:lpstr>
      <vt:lpstr>Compiling with optimization</vt:lpstr>
      <vt:lpstr>Source-level optimization</vt:lpstr>
      <vt:lpstr>Common subexpression elimination</vt:lpstr>
      <vt:lpstr>Function inlining</vt:lpstr>
      <vt:lpstr>Function inlining</vt:lpstr>
      <vt:lpstr>Speed-space tradeoffs</vt:lpstr>
      <vt:lpstr>Loop unrolling</vt:lpstr>
      <vt:lpstr>Loop unrolling</vt:lpstr>
      <vt:lpstr>Loop unrolling</vt:lpstr>
      <vt:lpstr>Scheduling</vt:lpstr>
      <vt:lpstr>Optimization levels</vt:lpstr>
      <vt:lpstr>Optimization levels</vt:lpstr>
      <vt:lpstr>Optimization levels</vt:lpstr>
      <vt:lpstr>Optimization levels</vt:lpstr>
      <vt:lpstr>Optimization levels</vt:lpstr>
      <vt:lpstr>Optimization levels</vt:lpstr>
      <vt:lpstr>Optimization levels</vt:lpstr>
      <vt:lpstr>Optimization levels</vt:lpstr>
      <vt:lpstr>Optimization and debugging</vt:lpstr>
      <vt:lpstr>Optimization &amp; compiler warnings</vt:lpstr>
      <vt:lpstr>Using the profiler gprof 1/3</vt:lpstr>
      <vt:lpstr>Using the profiler gprof 2/3</vt:lpstr>
      <vt:lpstr>Using the profiler gprof 3/3</vt:lpstr>
      <vt:lpstr>Coverage testing with gcov 1/5</vt:lpstr>
      <vt:lpstr>Coverage testing with gcov 2/5</vt:lpstr>
      <vt:lpstr>Coverage testing with gcov 3/5</vt:lpstr>
      <vt:lpstr>Coverage testing with gcov 4/5</vt:lpstr>
      <vt:lpstr>Coverage testing with gcov 5/5</vt:lpstr>
      <vt:lpstr>Finding dynamically linked libraries</vt:lpstr>
      <vt:lpstr>Finding dynamically linked libraries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hungpd1</dc:creator>
  <cp:lastModifiedBy>KienNT</cp:lastModifiedBy>
  <cp:revision>160</cp:revision>
  <dcterms:created xsi:type="dcterms:W3CDTF">2010-10-18T05:40:05Z</dcterms:created>
  <dcterms:modified xsi:type="dcterms:W3CDTF">2012-10-04T06:54:57Z</dcterms:modified>
  <cp:contentStatus>Final</cp:contentStatus>
</cp:coreProperties>
</file>