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AF299-5A88-4703-80DA-38C74B79F34B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CA818-ADDB-4E7C-9BFC-192C2029EE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LO_(boot_loader)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LO_(boot_loader)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LO_(boot_loader)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LO_(boot_loader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CAF57E-440A-40CF-A581-C4EB37F9C322}" type="slidenum">
              <a:rPr lang="vi-VN" smtClean="0"/>
              <a:pPr/>
              <a:t>2</a:t>
            </a:fld>
            <a:endParaRPr lang="vi-V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3505445-14DD-4B70-B0E6-53DD13C4E604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5411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31875" y="4624388"/>
            <a:ext cx="4608513" cy="3733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256F6C-5C81-4E2F-A666-3F0EA2548C90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6435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31875" y="4624388"/>
            <a:ext cx="4608513" cy="3733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917F6F6-2D4C-4036-8740-008A8D05F6A0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7459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31875" y="4624388"/>
            <a:ext cx="4608513" cy="3733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5F1C6D0-B6F9-4ECF-BEF8-D78A91515C51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8483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31875" y="4624388"/>
            <a:ext cx="4608513" cy="3733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5303809-8B5B-4325-9491-C156DDABC278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9507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31875" y="4624388"/>
            <a:ext cx="4608513" cy="3733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05BD9DE-8B44-4BD1-9249-5AC70E9EE5B0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0531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31875" y="4624388"/>
            <a:ext cx="4606925" cy="3733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D0D9BF3-50F4-4714-9A1B-363B2A7C83A7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1555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31875" y="4624388"/>
            <a:ext cx="4608513" cy="3733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2FE222-8C87-4BB3-8D80-CC9D5D5A6A39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7938FD5-B6B6-46D6-9E32-7B79B367E09A}" type="slidenum">
              <a:rPr lang="en-US" sz="1300">
                <a:solidFill>
                  <a:srgbClr val="000000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13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258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4859338"/>
            <a:ext cx="5683250" cy="53721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FB03BB9-BA9F-4FA4-9449-CE8799CD3A8B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989420-2B59-4193-A71B-338CB1011435}" type="slidenum">
              <a:rPr lang="en-US" sz="1300">
                <a:solidFill>
                  <a:srgbClr val="000000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US" sz="13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360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5" name="Text Box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4859338"/>
            <a:ext cx="5683250" cy="4605337"/>
          </a:xfrm>
          <a:noFill/>
        </p:spPr>
        <p:txBody>
          <a:bodyPr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8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latin typeface="Arial" pitchFamily="34" charset="0"/>
              </a:rPr>
              <a:t>BIOS: </a:t>
            </a:r>
            <a:r>
              <a:rPr lang="en-US" sz="1300" smtClean="0">
                <a:latin typeface="Arial" pitchFamily="34" charset="0"/>
              </a:rPr>
              <a:t>Basic Input/Output System more detail: http://en.wikipedia.org/wiki/</a:t>
            </a:r>
            <a:r>
              <a:rPr lang="en-US" sz="1300" b="1" smtClean="0">
                <a:latin typeface="Arial" pitchFamily="34" charset="0"/>
              </a:rPr>
              <a:t>BIOS </a:t>
            </a:r>
            <a:r>
              <a:rPr lang="en-US" sz="1300" smtClean="0"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62C972-9934-4B6B-9440-D84CDD8D670A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4627" name="Text Box 1"/>
          <p:cNvSpPr txBox="1">
            <a:spLocks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38E1A20-4347-42BF-813F-B6A4947BCD75}" type="slidenum">
              <a:rPr lang="en-US" sz="1300">
                <a:solidFill>
                  <a:srgbClr val="000000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US" sz="13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462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4859338"/>
            <a:ext cx="5683250" cy="460533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A8D5D7-7045-4702-BACA-3932FC629853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37219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281F8E0-F5D1-4777-9494-CC579AE2C87C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B39D3A5-BA96-4FC7-81D7-36A27E4BAB0E}" type="slidenum">
              <a:rPr lang="en-US" sz="1300">
                <a:solidFill>
                  <a:srgbClr val="000000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US" sz="13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565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4859338"/>
            <a:ext cx="5683250" cy="460533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A0A794F-F2B5-47D7-ACC9-B97E1E687BD2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6675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834C737-64AB-474D-BF2E-455814A3EFB4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C4F76DA-98D1-464A-95C5-C68CDF0AA0AB}" type="slidenum">
              <a:rPr lang="en-US" sz="1300">
                <a:solidFill>
                  <a:srgbClr val="000000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US" sz="13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770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4859338"/>
            <a:ext cx="5683250" cy="460533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98A0A2D-C03B-42F5-9205-667F2AAF98A9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8723" name="Text Box 1"/>
          <p:cNvSpPr txBox="1">
            <a:spLocks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F5D22B-1900-438E-B64A-3A1347DB0444}" type="slidenum">
              <a:rPr lang="en-US" sz="1300">
                <a:solidFill>
                  <a:srgbClr val="000000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US" sz="13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872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5" name="Text Box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4859338"/>
            <a:ext cx="5683250" cy="4605337"/>
          </a:xfrm>
          <a:noFill/>
        </p:spPr>
        <p:txBody>
          <a:bodyPr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solidFill>
                  <a:srgbClr val="CCCCFF"/>
                </a:solidFill>
                <a:latin typeface="Arial" pitchFamily="34" charset="0"/>
                <a:hlinkClick r:id="rId3"/>
              </a:rPr>
              <a:t>http://en.wikipedia.org/wiki/LILO_(boot_loader)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103537-C3B5-4931-A46F-A6280EE68063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B81EC22-8256-47F9-AC7C-9AC1B34DAC02}" type="slidenum">
              <a:rPr lang="en-US" sz="1300">
                <a:solidFill>
                  <a:srgbClr val="000000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US" sz="13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5974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9" name="Text Box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4859338"/>
            <a:ext cx="5683250" cy="4605337"/>
          </a:xfrm>
          <a:noFill/>
        </p:spPr>
        <p:txBody>
          <a:bodyPr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solidFill>
                  <a:srgbClr val="CCCCFF"/>
                </a:solidFill>
                <a:latin typeface="Arial" pitchFamily="34" charset="0"/>
                <a:hlinkClick r:id="rId3"/>
              </a:rPr>
              <a:t>http://en.wikipedia.org/wiki/LILO_(boot_loader)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7AA55C5-8548-411A-94F5-36F2DD534A41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0771" name="Text Box 1"/>
          <p:cNvSpPr txBox="1">
            <a:spLocks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2A0B486-0F76-4863-994A-E069E77DF176}" type="slidenum">
              <a:rPr lang="en-US" sz="1300">
                <a:solidFill>
                  <a:srgbClr val="000000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US" sz="13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077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Text Box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4859338"/>
            <a:ext cx="5683250" cy="4605337"/>
          </a:xfrm>
          <a:noFill/>
        </p:spPr>
        <p:txBody>
          <a:bodyPr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solidFill>
                  <a:srgbClr val="CCCCFF"/>
                </a:solidFill>
                <a:latin typeface="Arial" pitchFamily="34" charset="0"/>
                <a:hlinkClick r:id="rId3"/>
              </a:rPr>
              <a:t>http://en.wikipedia.org/wiki/LILO_(boot_loader)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F2E2383-3658-4DAF-9D95-48E3512642C9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1795" name="Text Box 1"/>
          <p:cNvSpPr txBox="1">
            <a:spLocks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7AD0A04-6DD1-4D63-A889-8A769A9A1810}" type="slidenum">
              <a:rPr lang="en-US" sz="1300">
                <a:solidFill>
                  <a:srgbClr val="000000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US" sz="13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179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7" name="Text Box 3"/>
          <p:cNvSpPr>
            <a:spLocks noChangeArrowheads="1"/>
          </p:cNvSpPr>
          <p:nvPr>
            <p:ph type="body" idx="1"/>
          </p:nvPr>
        </p:nvSpPr>
        <p:spPr bwMode="auto">
          <a:xfrm>
            <a:off x="709613" y="4859338"/>
            <a:ext cx="5683250" cy="4605337"/>
          </a:xfrm>
          <a:noFill/>
        </p:spPr>
        <p:txBody>
          <a:bodyPr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solidFill>
                  <a:srgbClr val="CCCCFF"/>
                </a:solidFill>
                <a:latin typeface="Arial" pitchFamily="34" charset="0"/>
                <a:hlinkClick r:id="rId3"/>
              </a:rPr>
              <a:t>http://en.wikipedia.org/wiki/LILO_(boot_loader)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70A2003-0520-4EE4-A1B9-9DA9F6A8E5B2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281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80D2ECA-8870-4C41-97D4-C543F32DF2C9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384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FA9410F-01BA-481B-9DDB-EC1FF806DC04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486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C0C294-32EB-4F2C-80B6-5957C91B2369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38243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F4EA6B4-8AC6-4A1F-811B-035DDCF4AEB0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589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7DFB579-A1BF-4340-9A46-D0D6C80F2768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691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FEA6B1D-702F-4736-9292-C97418F291D9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6793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619288-8566-46FE-B0C8-56EBB4AEBB27}" type="slidenum">
              <a:rPr lang="vi-VN" smtClean="0"/>
              <a:pPr/>
              <a:t>34</a:t>
            </a:fld>
            <a:endParaRPr lang="vi-V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762B06D-5327-4301-B0BF-7CAB45C0EB46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39267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E9EFC3F-FA42-4181-A3E2-0EC2556681D7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0291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A3ECD97-4FC9-466D-BFD0-223866222B89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1315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9D2405C-FC78-4AF0-8DBA-2BC35519E271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2339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60631C2-C81F-47DC-A44A-3E12EBD9175A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3363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BA06F3E-0043-45B9-B0EA-3825C30C7C9A}" type="slidenum">
              <a:rPr lang="vi-VN" smtClean="0">
                <a:solidFill>
                  <a:srgbClr val="000000"/>
                </a:solidFill>
                <a:ea typeface="DejaVu Sans"/>
                <a:cs typeface="DejaVu Sans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vi-VN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144387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31875" y="4624388"/>
            <a:ext cx="4608513" cy="3733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568325"/>
            <a:ext cx="7805737" cy="1144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906588"/>
            <a:ext cx="3825875" cy="431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7462" cy="431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458200" cy="582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6425" cy="911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A1E4F-2650-40CC-BB10-279A36C50A5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25C7F0-E626-4136-8406-F73EA61847F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52736"/>
            <a:ext cx="8229600" cy="50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94351982-0A5B-4894-BCA5-7AD2FAD8E7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/4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Kernel &amp; Porting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0" y="-14288"/>
            <a:ext cx="8534400" cy="928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Tool chain(1)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63538" y="1109663"/>
            <a:ext cx="8412162" cy="469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Aft>
                <a:spcPts val="1313"/>
              </a:spcAft>
              <a:buClr>
                <a:srgbClr val="FFFFFF"/>
              </a:buClr>
              <a:buSzPct val="17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ea typeface="DejaVu Sans"/>
                <a:cs typeface="DejaVu Sans"/>
              </a:rPr>
              <a:t>The usual development tools available on a GNU/Linux workstation is a </a:t>
            </a:r>
            <a:r>
              <a:rPr lang="en-US" sz="2000" b="1">
                <a:solidFill>
                  <a:srgbClr val="000000"/>
                </a:solidFill>
                <a:ea typeface="DejaVu Sans"/>
                <a:cs typeface="DejaVu Sans"/>
              </a:rPr>
              <a:t>native toolchain</a:t>
            </a:r>
          </a:p>
          <a:p>
            <a:pPr>
              <a:spcAft>
                <a:spcPts val="1313"/>
              </a:spcAft>
              <a:buClr>
                <a:srgbClr val="FFFFFF"/>
              </a:buClr>
              <a:buSzPct val="17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ea typeface="DejaVu Sans"/>
                <a:cs typeface="DejaVu Sans"/>
              </a:rPr>
              <a:t>This toolchain runs on your workstation and generates code for your workstation, usually x86</a:t>
            </a:r>
          </a:p>
          <a:p>
            <a:pPr>
              <a:spcAft>
                <a:spcPts val="1313"/>
              </a:spcAft>
              <a:buClr>
                <a:srgbClr val="FFFFFF"/>
              </a:buClr>
              <a:buSzPct val="17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ea typeface="DejaVu Sans"/>
                <a:cs typeface="DejaVu Sans"/>
              </a:rPr>
              <a:t>For embedded system development, it is usually impossible or not interesting to use a native toolchain</a:t>
            </a:r>
          </a:p>
          <a:p>
            <a:pPr marL="0" lvl="1">
              <a:spcAft>
                <a:spcPts val="1138"/>
              </a:spcAft>
              <a:buClr>
                <a:srgbClr val="FFFFFF"/>
              </a:buClr>
              <a:buSzPct val="154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ea typeface="DejaVu Sans"/>
                <a:cs typeface="DejaVu Sans"/>
              </a:rPr>
              <a:t>The target is too restricted in terms of storage and/or memory</a:t>
            </a:r>
          </a:p>
          <a:p>
            <a:pPr marL="0" lvl="1">
              <a:spcAft>
                <a:spcPts val="1138"/>
              </a:spcAft>
              <a:buClr>
                <a:srgbClr val="FFFFFF"/>
              </a:buClr>
              <a:buSzPct val="154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ea typeface="DejaVu Sans"/>
                <a:cs typeface="DejaVu Sans"/>
              </a:rPr>
              <a:t>The target is very slow compared to your workstation</a:t>
            </a:r>
          </a:p>
          <a:p>
            <a:pPr marL="0" lvl="1">
              <a:spcAft>
                <a:spcPts val="1138"/>
              </a:spcAft>
              <a:buClr>
                <a:srgbClr val="FFFFFF"/>
              </a:buClr>
              <a:buSzPct val="154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ea typeface="DejaVu Sans"/>
                <a:cs typeface="DejaVu Sans"/>
              </a:rPr>
              <a:t>You may not want to install all development tools on your target.</a:t>
            </a:r>
          </a:p>
          <a:p>
            <a:pPr>
              <a:spcAft>
                <a:spcPts val="1313"/>
              </a:spcAft>
              <a:buClr>
                <a:srgbClr val="FFFFFF"/>
              </a:buClr>
              <a:buSzPct val="17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ea typeface="DejaVu Sans"/>
                <a:cs typeface="DejaVu Sans"/>
              </a:rPr>
              <a:t>Therefore, </a:t>
            </a:r>
            <a:r>
              <a:rPr lang="en-US" sz="2000" b="1">
                <a:solidFill>
                  <a:srgbClr val="000000"/>
                </a:solidFill>
                <a:ea typeface="DejaVu Sans"/>
                <a:cs typeface="DejaVu Sans"/>
              </a:rPr>
              <a:t>cross-compiling toolchains</a:t>
            </a:r>
            <a:r>
              <a:rPr lang="en-US" sz="2000">
                <a:solidFill>
                  <a:srgbClr val="000000"/>
                </a:solidFill>
                <a:ea typeface="DejaVu Sans"/>
                <a:cs typeface="DejaVu Sans"/>
              </a:rPr>
              <a:t> are generally used. They run on your workstation but generate code for your target.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01/02/2012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C6BFB4-04E2-4D56-9AD1-DD17FBE13884}" type="slidenum"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600">
              <a:solidFill>
                <a:srgbClr val="005AB4"/>
              </a:solidFill>
              <a:ea typeface="DejaVu Sans"/>
              <a:cs typeface="DejaVu Sans"/>
            </a:endParaRP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2717800" y="6345238"/>
            <a:ext cx="338455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Cross-compiling                  toolchains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0" y="-3175"/>
            <a:ext cx="83820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Tool chain(1)</a:t>
            </a:r>
          </a:p>
        </p:txBody>
      </p:sp>
      <p:sp>
        <p:nvSpPr>
          <p:cNvPr id="65539" name="AutoShape 2"/>
          <p:cNvSpPr>
            <a:spLocks/>
          </p:cNvSpPr>
          <p:nvPr/>
        </p:nvSpPr>
        <p:spPr bwMode="auto">
          <a:xfrm>
            <a:off x="228600" y="1303338"/>
            <a:ext cx="6742113" cy="23542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33480" tIns="0" rIns="33480" bIns="0" anchor="b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>
                <a:solidFill>
                  <a:srgbClr val="131217"/>
                </a:solidFill>
              </a:rPr>
              <a:t>x86</a:t>
            </a:r>
          </a:p>
        </p:txBody>
      </p:sp>
      <p:sp>
        <p:nvSpPr>
          <p:cNvPr id="65540" name="AutoShape 3"/>
          <p:cNvSpPr>
            <a:spLocks/>
          </p:cNvSpPr>
          <p:nvPr/>
        </p:nvSpPr>
        <p:spPr bwMode="auto">
          <a:xfrm>
            <a:off x="3873500" y="3854450"/>
            <a:ext cx="3275013" cy="15414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33480" tIns="0" rIns="33480" bIns="0" anchor="b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131217"/>
                </a:solidFill>
              </a:rPr>
              <a:t>ARM</a:t>
            </a:r>
          </a:p>
        </p:txBody>
      </p:sp>
      <p:sp>
        <p:nvSpPr>
          <p:cNvPr id="65541" name="AutoShape 4"/>
          <p:cNvSpPr>
            <a:spLocks/>
          </p:cNvSpPr>
          <p:nvPr/>
        </p:nvSpPr>
        <p:spPr bwMode="auto">
          <a:xfrm>
            <a:off x="406400" y="3852863"/>
            <a:ext cx="3275013" cy="15414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33480" tIns="0" rIns="33480" bIns="0" anchor="b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131217"/>
                </a:solidFill>
              </a:rPr>
              <a:t>x86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7305675" y="2055813"/>
            <a:ext cx="1836738" cy="66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Compilation</a:t>
            </a:r>
          </a:p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machine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7324725" y="4303713"/>
            <a:ext cx="1668463" cy="66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Execution machine</a:t>
            </a:r>
          </a:p>
        </p:txBody>
      </p:sp>
      <p:sp>
        <p:nvSpPr>
          <p:cNvPr id="65544" name="AutoShape 7"/>
          <p:cNvSpPr>
            <a:spLocks/>
          </p:cNvSpPr>
          <p:nvPr/>
        </p:nvSpPr>
        <p:spPr bwMode="auto">
          <a:xfrm>
            <a:off x="741363" y="1431925"/>
            <a:ext cx="6164262" cy="600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Source code</a:t>
            </a:r>
          </a:p>
        </p:txBody>
      </p:sp>
      <p:sp>
        <p:nvSpPr>
          <p:cNvPr id="65545" name="AutoShape 8"/>
          <p:cNvSpPr>
            <a:spLocks/>
          </p:cNvSpPr>
          <p:nvPr/>
        </p:nvSpPr>
        <p:spPr bwMode="auto">
          <a:xfrm>
            <a:off x="685800" y="2598738"/>
            <a:ext cx="2805113" cy="769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0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Native toolchain</a:t>
            </a:r>
          </a:p>
        </p:txBody>
      </p:sp>
      <p:sp>
        <p:nvSpPr>
          <p:cNvPr id="65546" name="AutoShape 9"/>
          <p:cNvSpPr>
            <a:spLocks/>
          </p:cNvSpPr>
          <p:nvPr/>
        </p:nvSpPr>
        <p:spPr bwMode="auto">
          <a:xfrm>
            <a:off x="4067175" y="2662238"/>
            <a:ext cx="2803525" cy="749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0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Cross-compiling</a:t>
            </a:r>
          </a:p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toolchain</a:t>
            </a:r>
          </a:p>
        </p:txBody>
      </p:sp>
      <p:sp>
        <p:nvSpPr>
          <p:cNvPr id="65547" name="AutoShape 10"/>
          <p:cNvSpPr>
            <a:spLocks/>
          </p:cNvSpPr>
          <p:nvPr/>
        </p:nvSpPr>
        <p:spPr bwMode="auto">
          <a:xfrm>
            <a:off x="803275" y="4302125"/>
            <a:ext cx="2590800" cy="5984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x86 binary</a:t>
            </a:r>
          </a:p>
        </p:txBody>
      </p:sp>
      <p:sp>
        <p:nvSpPr>
          <p:cNvPr id="65548" name="AutoShape 11"/>
          <p:cNvSpPr>
            <a:spLocks/>
          </p:cNvSpPr>
          <p:nvPr/>
        </p:nvSpPr>
        <p:spPr bwMode="auto">
          <a:xfrm>
            <a:off x="4168775" y="4371975"/>
            <a:ext cx="2611438" cy="5572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ARM binary</a:t>
            </a:r>
          </a:p>
        </p:txBody>
      </p:sp>
      <p:cxnSp>
        <p:nvCxnSpPr>
          <p:cNvPr id="65549" name="AutoShape 12"/>
          <p:cNvCxnSpPr>
            <a:cxnSpLocks noChangeShapeType="1"/>
            <a:stCxn id="65544" idx="3"/>
            <a:endCxn id="65545" idx="1"/>
          </p:cNvCxnSpPr>
          <p:nvPr/>
        </p:nvCxnSpPr>
        <p:spPr bwMode="auto">
          <a:xfrm flipH="1">
            <a:off x="685800" y="2032000"/>
            <a:ext cx="6219825" cy="56673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65550" name="AutoShape 13"/>
          <p:cNvCxnSpPr>
            <a:cxnSpLocks noChangeShapeType="1"/>
            <a:stCxn id="65544" idx="3"/>
            <a:endCxn id="65546" idx="1"/>
          </p:cNvCxnSpPr>
          <p:nvPr/>
        </p:nvCxnSpPr>
        <p:spPr bwMode="auto">
          <a:xfrm flipH="1">
            <a:off x="4067175" y="2032000"/>
            <a:ext cx="2838450" cy="630238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65551" name="AutoShape 14"/>
          <p:cNvCxnSpPr>
            <a:cxnSpLocks noChangeShapeType="1"/>
            <a:stCxn id="65545" idx="3"/>
            <a:endCxn id="65547" idx="1"/>
          </p:cNvCxnSpPr>
          <p:nvPr/>
        </p:nvCxnSpPr>
        <p:spPr bwMode="auto">
          <a:xfrm flipH="1">
            <a:off x="803275" y="3368675"/>
            <a:ext cx="2687638" cy="93345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65552" name="AutoShape 15"/>
          <p:cNvCxnSpPr>
            <a:cxnSpLocks noChangeShapeType="1"/>
            <a:stCxn id="65546" idx="3"/>
            <a:endCxn id="65548" idx="1"/>
          </p:cNvCxnSpPr>
          <p:nvPr/>
        </p:nvCxnSpPr>
        <p:spPr bwMode="auto">
          <a:xfrm flipH="1">
            <a:off x="4168775" y="3411538"/>
            <a:ext cx="2701925" cy="960437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reeform 1"/>
          <p:cNvSpPr>
            <a:spLocks/>
          </p:cNvSpPr>
          <p:nvPr/>
        </p:nvSpPr>
        <p:spPr bwMode="auto">
          <a:xfrm>
            <a:off x="1133475" y="1327150"/>
            <a:ext cx="6773863" cy="41195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0" y="304800"/>
            <a:ext cx="8382000" cy="615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Tool chain's components</a:t>
            </a:r>
          </a:p>
        </p:txBody>
      </p:sp>
      <p:sp>
        <p:nvSpPr>
          <p:cNvPr id="66564" name="AutoShape 3"/>
          <p:cNvSpPr>
            <a:spLocks/>
          </p:cNvSpPr>
          <p:nvPr/>
        </p:nvSpPr>
        <p:spPr bwMode="auto">
          <a:xfrm>
            <a:off x="1409700" y="1562100"/>
            <a:ext cx="2751138" cy="11064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Binutils</a:t>
            </a:r>
          </a:p>
        </p:txBody>
      </p:sp>
      <p:sp>
        <p:nvSpPr>
          <p:cNvPr id="66565" name="AutoShape 4"/>
          <p:cNvSpPr>
            <a:spLocks/>
          </p:cNvSpPr>
          <p:nvPr/>
        </p:nvSpPr>
        <p:spPr bwMode="auto">
          <a:xfrm>
            <a:off x="4935538" y="1563688"/>
            <a:ext cx="2751137" cy="11049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Kernel headers</a:t>
            </a:r>
          </a:p>
        </p:txBody>
      </p:sp>
      <p:sp>
        <p:nvSpPr>
          <p:cNvPr id="66566" name="AutoShape 5"/>
          <p:cNvSpPr>
            <a:spLocks/>
          </p:cNvSpPr>
          <p:nvPr/>
        </p:nvSpPr>
        <p:spPr bwMode="auto">
          <a:xfrm>
            <a:off x="1423988" y="2820988"/>
            <a:ext cx="2752725" cy="11064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C/C++ libraries</a:t>
            </a:r>
          </a:p>
        </p:txBody>
      </p:sp>
      <p:sp>
        <p:nvSpPr>
          <p:cNvPr id="66567" name="AutoShape 6"/>
          <p:cNvSpPr>
            <a:spLocks/>
          </p:cNvSpPr>
          <p:nvPr/>
        </p:nvSpPr>
        <p:spPr bwMode="auto">
          <a:xfrm>
            <a:off x="4935538" y="2820988"/>
            <a:ext cx="2751137" cy="11049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GCC compiler</a:t>
            </a:r>
          </a:p>
        </p:txBody>
      </p:sp>
      <p:sp>
        <p:nvSpPr>
          <p:cNvPr id="66568" name="AutoShape 7"/>
          <p:cNvSpPr>
            <a:spLocks/>
          </p:cNvSpPr>
          <p:nvPr/>
        </p:nvSpPr>
        <p:spPr bwMode="auto">
          <a:xfrm>
            <a:off x="1439863" y="4079875"/>
            <a:ext cx="2751137" cy="11049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GDB debugger</a:t>
            </a:r>
          </a:p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(optional)</a:t>
            </a:r>
          </a:p>
        </p:txBody>
      </p:sp>
      <p:sp>
        <p:nvSpPr>
          <p:cNvPr id="66569" name="Text Box 8"/>
          <p:cNvSpPr txBox="1">
            <a:spLocks noChangeArrowheads="1"/>
          </p:cNvSpPr>
          <p:nvPr/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01/02/2012</a:t>
            </a:r>
          </a:p>
        </p:txBody>
      </p:sp>
      <p:sp>
        <p:nvSpPr>
          <p:cNvPr id="66570" name="Text Box 9"/>
          <p:cNvSpPr txBox="1">
            <a:spLocks noChangeArrowheads="1"/>
          </p:cNvSpPr>
          <p:nvPr/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8F31E64-1F7B-4C39-935A-55EE47025657}" type="slidenum"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600">
              <a:solidFill>
                <a:srgbClr val="005AB4"/>
              </a:solidFill>
              <a:ea typeface="DejaVu Sans"/>
              <a:cs typeface="DejaVu Sans"/>
            </a:endParaRPr>
          </a:p>
        </p:txBody>
      </p:sp>
      <p:sp>
        <p:nvSpPr>
          <p:cNvPr id="66571" name="Text Box 10"/>
          <p:cNvSpPr txBox="1">
            <a:spLocks noChangeArrowheads="1"/>
          </p:cNvSpPr>
          <p:nvPr/>
        </p:nvSpPr>
        <p:spPr bwMode="auto">
          <a:xfrm>
            <a:off x="2717800" y="6345238"/>
            <a:ext cx="338455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Cross-compiling                  toolchains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0" y="304800"/>
            <a:ext cx="84582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Building a toolchain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639763" y="1611313"/>
            <a:ext cx="7807325" cy="426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2900">
              <a:spcAft>
                <a:spcPts val="1313"/>
              </a:spcAft>
              <a:buClr>
                <a:srgbClr val="FFFFFF"/>
              </a:buClr>
              <a:buSzPct val="141000"/>
              <a:buFont typeface="Wingdings" pitchFamily="2" charset="2"/>
              <a:buChar char="ü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400">
                <a:solidFill>
                  <a:srgbClr val="000000"/>
                </a:solidFill>
                <a:ea typeface="DejaVu Sans"/>
                <a:cs typeface="DejaVu Sans"/>
              </a:rPr>
              <a:t>Three machines must be distinguished when discussing about toolchain creation:</a:t>
            </a:r>
          </a:p>
          <a:p>
            <a:pPr marL="342900" lvl="1" indent="-342900">
              <a:spcAft>
                <a:spcPts val="1138"/>
              </a:spcAft>
              <a:buClr>
                <a:srgbClr val="FFFFFF"/>
              </a:buClr>
              <a:buSzPct val="154000"/>
              <a:buFont typeface="Wingdings" pitchFamily="2" charset="2"/>
              <a:buChar char="ü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The build machine, where the toolchain is built.</a:t>
            </a:r>
          </a:p>
          <a:p>
            <a:pPr marL="342900" lvl="1" indent="-342900">
              <a:spcAft>
                <a:spcPts val="1138"/>
              </a:spcAft>
              <a:buClr>
                <a:srgbClr val="FFFFFF"/>
              </a:buClr>
              <a:buSzPct val="154000"/>
              <a:buFont typeface="Wingdings" pitchFamily="2" charset="2"/>
              <a:buChar char="ü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The host machine, where the toolchain will be executed.</a:t>
            </a:r>
          </a:p>
          <a:p>
            <a:pPr marL="342900" lvl="1" indent="-342900">
              <a:spcAft>
                <a:spcPts val="1138"/>
              </a:spcAft>
              <a:buClr>
                <a:srgbClr val="FFFFFF"/>
              </a:buClr>
              <a:buSzPct val="154000"/>
              <a:buFont typeface="Wingdings" pitchFamily="2" charset="2"/>
              <a:buChar char="ü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The target machine, where the binaries created by the toolchain will be executed.</a:t>
            </a:r>
          </a:p>
          <a:p>
            <a:pPr marL="342900" indent="-342900">
              <a:spcAft>
                <a:spcPts val="1313"/>
              </a:spcAft>
              <a:buClr>
                <a:srgbClr val="FFFFFF"/>
              </a:buClr>
              <a:buSzPct val="141000"/>
              <a:buFont typeface="Wingdings" pitchFamily="2" charset="2"/>
              <a:buChar char="ü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400">
                <a:solidFill>
                  <a:srgbClr val="000000"/>
                </a:solidFill>
                <a:ea typeface="DejaVu Sans"/>
                <a:cs typeface="DejaVu Sans"/>
              </a:rPr>
              <a:t>Four build types are possible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0" y="304800"/>
            <a:ext cx="8534400" cy="584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Building a toolchain (2)</a:t>
            </a:r>
          </a:p>
        </p:txBody>
      </p:sp>
      <p:sp>
        <p:nvSpPr>
          <p:cNvPr id="68611" name="AutoShape 2"/>
          <p:cNvSpPr>
            <a:spLocks/>
          </p:cNvSpPr>
          <p:nvPr/>
        </p:nvSpPr>
        <p:spPr bwMode="auto">
          <a:xfrm>
            <a:off x="203200" y="1395413"/>
            <a:ext cx="1065213" cy="981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build</a:t>
            </a:r>
          </a:p>
        </p:txBody>
      </p:sp>
      <p:sp>
        <p:nvSpPr>
          <p:cNvPr id="68612" name="AutoShape 3"/>
          <p:cNvSpPr>
            <a:spLocks/>
          </p:cNvSpPr>
          <p:nvPr/>
        </p:nvSpPr>
        <p:spPr bwMode="auto">
          <a:xfrm>
            <a:off x="1392238" y="1395413"/>
            <a:ext cx="1065212" cy="981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8613" name="AutoShape 4"/>
          <p:cNvSpPr>
            <a:spLocks/>
          </p:cNvSpPr>
          <p:nvPr/>
        </p:nvSpPr>
        <p:spPr bwMode="auto">
          <a:xfrm>
            <a:off x="2595563" y="1395413"/>
            <a:ext cx="1063625" cy="981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target</a:t>
            </a:r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244475" y="2540000"/>
            <a:ext cx="345757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Native build</a:t>
            </a:r>
          </a:p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>
                <a:solidFill>
                  <a:srgbClr val="000000"/>
                </a:solidFill>
                <a:ea typeface="DejaVu Sans"/>
                <a:cs typeface="DejaVu Sans"/>
              </a:rPr>
              <a:t>used to build the normal gcc of a workstation</a:t>
            </a:r>
          </a:p>
        </p:txBody>
      </p:sp>
      <p:sp>
        <p:nvSpPr>
          <p:cNvPr id="68615" name="AutoShape 6"/>
          <p:cNvSpPr>
            <a:spLocks/>
          </p:cNvSpPr>
          <p:nvPr/>
        </p:nvSpPr>
        <p:spPr bwMode="auto">
          <a:xfrm>
            <a:off x="5046663" y="1308100"/>
            <a:ext cx="1063625" cy="981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build</a:t>
            </a:r>
          </a:p>
        </p:txBody>
      </p:sp>
      <p:sp>
        <p:nvSpPr>
          <p:cNvPr id="68616" name="AutoShape 7"/>
          <p:cNvSpPr>
            <a:spLocks/>
          </p:cNvSpPr>
          <p:nvPr/>
        </p:nvSpPr>
        <p:spPr bwMode="auto">
          <a:xfrm>
            <a:off x="6234113" y="1308100"/>
            <a:ext cx="1065212" cy="9826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8617" name="AutoShape 8"/>
          <p:cNvSpPr>
            <a:spLocks/>
          </p:cNvSpPr>
          <p:nvPr/>
        </p:nvSpPr>
        <p:spPr bwMode="auto">
          <a:xfrm>
            <a:off x="7437438" y="1309688"/>
            <a:ext cx="1065212" cy="981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target</a:t>
            </a:r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5087938" y="2455863"/>
            <a:ext cx="3455987" cy="1020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Cross build</a:t>
            </a:r>
          </a:p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>
                <a:solidFill>
                  <a:srgbClr val="000000"/>
                </a:solidFill>
                <a:ea typeface="DejaVu Sans"/>
                <a:cs typeface="DejaVu Sans"/>
              </a:rPr>
              <a:t>used to build a toolchain that runs on your workstation but generates binaries for the target</a:t>
            </a:r>
          </a:p>
        </p:txBody>
      </p:sp>
      <p:sp>
        <p:nvSpPr>
          <p:cNvPr id="68619" name="AutoShape 10"/>
          <p:cNvSpPr>
            <a:spLocks/>
          </p:cNvSpPr>
          <p:nvPr/>
        </p:nvSpPr>
        <p:spPr bwMode="auto">
          <a:xfrm>
            <a:off x="176213" y="4060825"/>
            <a:ext cx="1065212" cy="981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build</a:t>
            </a:r>
          </a:p>
        </p:txBody>
      </p:sp>
      <p:sp>
        <p:nvSpPr>
          <p:cNvPr id="68620" name="AutoShape 11"/>
          <p:cNvSpPr>
            <a:spLocks/>
          </p:cNvSpPr>
          <p:nvPr/>
        </p:nvSpPr>
        <p:spPr bwMode="auto">
          <a:xfrm>
            <a:off x="1365250" y="4060825"/>
            <a:ext cx="1065213" cy="981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8621" name="AutoShape 12"/>
          <p:cNvSpPr>
            <a:spLocks/>
          </p:cNvSpPr>
          <p:nvPr/>
        </p:nvSpPr>
        <p:spPr bwMode="auto">
          <a:xfrm>
            <a:off x="2568575" y="4060825"/>
            <a:ext cx="1063625" cy="9826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target</a:t>
            </a:r>
          </a:p>
        </p:txBody>
      </p:sp>
      <p:sp>
        <p:nvSpPr>
          <p:cNvPr id="68622" name="Text Box 13"/>
          <p:cNvSpPr txBox="1">
            <a:spLocks noChangeArrowheads="1"/>
          </p:cNvSpPr>
          <p:nvPr/>
        </p:nvSpPr>
        <p:spPr bwMode="auto">
          <a:xfrm>
            <a:off x="217488" y="5208588"/>
            <a:ext cx="3457575" cy="1020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Cross-native build</a:t>
            </a:r>
          </a:p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>
                <a:solidFill>
                  <a:srgbClr val="000000"/>
                </a:solidFill>
                <a:ea typeface="DejaVu Sans"/>
                <a:cs typeface="DejaVu Sans"/>
              </a:rPr>
              <a:t>used to build a toolchain that runs on your target and generates binaries for the target</a:t>
            </a:r>
          </a:p>
        </p:txBody>
      </p:sp>
      <p:sp>
        <p:nvSpPr>
          <p:cNvPr id="68623" name="AutoShape 14"/>
          <p:cNvSpPr>
            <a:spLocks/>
          </p:cNvSpPr>
          <p:nvPr/>
        </p:nvSpPr>
        <p:spPr bwMode="auto">
          <a:xfrm>
            <a:off x="5046663" y="4044950"/>
            <a:ext cx="1063625" cy="9826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build</a:t>
            </a:r>
          </a:p>
        </p:txBody>
      </p:sp>
      <p:sp>
        <p:nvSpPr>
          <p:cNvPr id="68624" name="AutoShape 15"/>
          <p:cNvSpPr>
            <a:spLocks/>
          </p:cNvSpPr>
          <p:nvPr/>
        </p:nvSpPr>
        <p:spPr bwMode="auto">
          <a:xfrm>
            <a:off x="6235700" y="4046538"/>
            <a:ext cx="1063625" cy="981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FF00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8625" name="AutoShape 16"/>
          <p:cNvSpPr>
            <a:spLocks/>
          </p:cNvSpPr>
          <p:nvPr/>
        </p:nvSpPr>
        <p:spPr bwMode="auto">
          <a:xfrm>
            <a:off x="7437438" y="4046538"/>
            <a:ext cx="1065212" cy="981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0" tIns="0" rIns="0" bIns="0" anchor="ctr"/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target</a:t>
            </a:r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5087938" y="5192713"/>
            <a:ext cx="3455987" cy="1020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Canadian build</a:t>
            </a:r>
          </a:p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>
                <a:solidFill>
                  <a:srgbClr val="000000"/>
                </a:solidFill>
                <a:ea typeface="DejaVu Sans"/>
                <a:cs typeface="DejaVu Sans"/>
              </a:rPr>
              <a:t>used to build on architecture A a toolchain that runs on architecture B and generates binaries for architecture C</a:t>
            </a:r>
          </a:p>
        </p:txBody>
      </p:sp>
      <p:sp>
        <p:nvSpPr>
          <p:cNvPr id="68627" name="Freeform 18"/>
          <p:cNvSpPr>
            <a:spLocks/>
          </p:cNvSpPr>
          <p:nvPr/>
        </p:nvSpPr>
        <p:spPr bwMode="auto">
          <a:xfrm>
            <a:off x="4654550" y="1243013"/>
            <a:ext cx="4281488" cy="26431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000">
            <a:solidFill>
              <a:srgbClr val="7F7F7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4865688" y="3516313"/>
            <a:ext cx="38989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The most common solution in embedded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0" y="304800"/>
            <a:ext cx="84582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Basic steps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258763" y="1230313"/>
            <a:ext cx="8407400" cy="4225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Aft>
                <a:spcPts val="1313"/>
              </a:spcAft>
              <a:buClr>
                <a:srgbClr val="FFFFFF"/>
              </a:buClr>
              <a:buSzPct val="121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Extract and install kernel headers</a:t>
            </a:r>
          </a:p>
          <a:p>
            <a:pPr>
              <a:spcAft>
                <a:spcPts val="1313"/>
              </a:spcAft>
              <a:buClr>
                <a:srgbClr val="FFFFFF"/>
              </a:buClr>
              <a:buSzPct val="121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Extract, configure, compile and install binutils</a:t>
            </a:r>
          </a:p>
          <a:p>
            <a:pPr>
              <a:spcAft>
                <a:spcPts val="1313"/>
              </a:spcAft>
              <a:buClr>
                <a:srgbClr val="FFFFFF"/>
              </a:buClr>
              <a:buSzPct val="121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Extract, configure and compile a first version gcc that generates binaries for the target. It will be used to cross-compile the C library.</a:t>
            </a:r>
          </a:p>
          <a:p>
            <a:pPr>
              <a:spcAft>
                <a:spcPts val="1313"/>
              </a:spcAft>
              <a:buClr>
                <a:srgbClr val="FFFFFF"/>
              </a:buClr>
              <a:buSzPct val="121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Extract, configure and compile the C library using the previously generated compiler.</a:t>
            </a:r>
          </a:p>
          <a:p>
            <a:pPr>
              <a:spcAft>
                <a:spcPts val="1313"/>
              </a:spcAft>
              <a:buClr>
                <a:srgbClr val="FFFFFF"/>
              </a:buClr>
              <a:buSzPct val="121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Re-configure and compile the final gcc cross-compiler.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01/02/2012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A87E70A-5889-49C4-9E7D-8CCF25E1E50E}" type="slidenum"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1600">
              <a:solidFill>
                <a:srgbClr val="005AB4"/>
              </a:solidFill>
              <a:ea typeface="DejaVu Sans"/>
              <a:cs typeface="DejaVu Sans"/>
            </a:endParaRP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2717800" y="6345238"/>
            <a:ext cx="338455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Cross-compiling                  toolchains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0" y="304800"/>
            <a:ext cx="8350250" cy="584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Get a precompiled toolchain</a:t>
            </a: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350838" y="1068388"/>
            <a:ext cx="8566150" cy="5030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Aft>
                <a:spcPts val="1313"/>
              </a:spcAft>
              <a:buClr>
                <a:srgbClr val="FFFFFF"/>
              </a:buClr>
              <a:buSzPct val="141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ea typeface="DejaVu Sans"/>
                <a:cs typeface="DejaVu Sans"/>
              </a:rPr>
              <a:t>Solution that most people choose, because it is the simplest and most convenient solution</a:t>
            </a:r>
          </a:p>
          <a:p>
            <a:pPr>
              <a:spcAft>
                <a:spcPts val="1313"/>
              </a:spcAft>
              <a:buClr>
                <a:srgbClr val="FFFFFF"/>
              </a:buClr>
              <a:buSzPct val="141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ea typeface="DejaVu Sans"/>
                <a:cs typeface="DejaVu Sans"/>
              </a:rPr>
              <a:t>First, determine what toolchain you need: CPU, endianism, C library, component versions, ABI, soft float or hard float, etc.</a:t>
            </a:r>
          </a:p>
          <a:p>
            <a:pPr>
              <a:spcAft>
                <a:spcPts val="1313"/>
              </a:spcAft>
              <a:buClr>
                <a:srgbClr val="FFFFFF"/>
              </a:buClr>
              <a:buSzPct val="141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ea typeface="DejaVu Sans"/>
                <a:cs typeface="DejaVu Sans"/>
              </a:rPr>
              <a:t>Many pre-compiled toolchains are freely available:</a:t>
            </a:r>
          </a:p>
          <a:p>
            <a:pPr marL="0" lvl="1">
              <a:spcAft>
                <a:spcPts val="1138"/>
              </a:spcAft>
              <a:buClr>
                <a:srgbClr val="FFFFFF"/>
              </a:buClr>
              <a:buSzPct val="141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ea typeface="DejaVu Sans"/>
                <a:cs typeface="DejaVu Sans"/>
              </a:rPr>
              <a:t>CodeSourcery, http://www.codesourcery.com, is a reference in that area, but they only provide glibc toolchains.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01/02/2012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60A8E4-4B05-4A26-B251-14FF69E25D5B}" type="slidenum"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1600">
              <a:solidFill>
                <a:srgbClr val="005AB4"/>
              </a:solidFill>
              <a:ea typeface="DejaVu Sans"/>
              <a:cs typeface="DejaVu Sans"/>
            </a:endParaRP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2717800" y="6345238"/>
            <a:ext cx="338455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Cross-compiling                  toolchains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0" y="-77788"/>
            <a:ext cx="8458200" cy="1066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Installing and using a </a:t>
            </a:r>
            <a:b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</a:b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precompiled toolchain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569913" y="1154113"/>
            <a:ext cx="7807325" cy="469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25425" indent="-225425">
              <a:spcAft>
                <a:spcPts val="1313"/>
              </a:spcAft>
              <a:buClr>
                <a:srgbClr val="FFFFFF"/>
              </a:buClr>
              <a:buSzPct val="141000"/>
              <a:buFont typeface="Arial" pitchFamily="34" charset="0"/>
              <a:buChar char="•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400">
                <a:solidFill>
                  <a:srgbClr val="000000"/>
                </a:solidFill>
                <a:ea typeface="DejaVu Sans"/>
                <a:cs typeface="DejaVu Sans"/>
              </a:rPr>
              <a:t>Follow the installation procedure proposed by the vendor</a:t>
            </a:r>
          </a:p>
          <a:p>
            <a:pPr marL="225425" indent="-225425">
              <a:spcAft>
                <a:spcPts val="1313"/>
              </a:spcAft>
              <a:buClr>
                <a:srgbClr val="FFFFFF"/>
              </a:buClr>
              <a:buSzPct val="141000"/>
              <a:buFont typeface="Arial" pitchFamily="34" charset="0"/>
              <a:buChar char="•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400">
                <a:solidFill>
                  <a:srgbClr val="000000"/>
                </a:solidFill>
                <a:ea typeface="DejaVu Sans"/>
                <a:cs typeface="DejaVu Sans"/>
              </a:rPr>
              <a:t>Usually, it is simply a matter of extracting a tarball at the proper place</a:t>
            </a:r>
          </a:p>
          <a:p>
            <a:pPr marL="225425" lvl="1" indent="-225425">
              <a:spcAft>
                <a:spcPts val="1138"/>
              </a:spcAft>
              <a:buClr>
                <a:srgbClr val="FFFFFF"/>
              </a:buClr>
              <a:buSzPct val="154000"/>
              <a:buFont typeface="Arial" pitchFamily="34" charset="0"/>
              <a:buChar char="•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Toolchains used not to be relocatable!</a:t>
            </a:r>
            <a:b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</a:b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You must install them in the location they were built for.</a:t>
            </a:r>
          </a:p>
          <a:p>
            <a:pPr marL="225425" lvl="1" indent="-225425">
              <a:spcAft>
                <a:spcPts val="1138"/>
              </a:spcAft>
              <a:buClr>
                <a:srgbClr val="FFFFFF"/>
              </a:buClr>
              <a:buSzPct val="154000"/>
              <a:buFont typeface="Arial" pitchFamily="34" charset="0"/>
              <a:buChar char="•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This is no longer true with gcc 4.x, thanks to sysroot support, but it is still more convenient to install them at the proper place.</a:t>
            </a:r>
          </a:p>
          <a:p>
            <a:pPr marL="225425" indent="-225425">
              <a:spcAft>
                <a:spcPts val="1313"/>
              </a:spcAft>
              <a:buClr>
                <a:srgbClr val="FFFFFF"/>
              </a:buClr>
              <a:buSzPct val="141000"/>
              <a:buFont typeface="Arial" pitchFamily="34" charset="0"/>
              <a:buChar char="•"/>
              <a:tabLst>
                <a:tab pos="225425" algn="l"/>
                <a:tab pos="682625" algn="l"/>
                <a:tab pos="1139825" algn="l"/>
                <a:tab pos="1597025" algn="l"/>
                <a:tab pos="2054225" algn="l"/>
                <a:tab pos="2511425" algn="l"/>
                <a:tab pos="2968625" algn="l"/>
                <a:tab pos="3425825" algn="l"/>
                <a:tab pos="3883025" algn="l"/>
                <a:tab pos="4340225" algn="l"/>
                <a:tab pos="4797425" algn="l"/>
                <a:tab pos="5254625" algn="l"/>
                <a:tab pos="5711825" algn="l"/>
                <a:tab pos="6169025" algn="l"/>
                <a:tab pos="6626225" algn="l"/>
                <a:tab pos="7083425" algn="l"/>
                <a:tab pos="7540625" algn="l"/>
                <a:tab pos="7997825" algn="l"/>
                <a:tab pos="8455025" algn="l"/>
                <a:tab pos="8912225" algn="l"/>
                <a:tab pos="9369425" algn="l"/>
              </a:tabLst>
            </a:pPr>
            <a:r>
              <a:rPr lang="en-US" sz="2400">
                <a:solidFill>
                  <a:srgbClr val="000000"/>
                </a:solidFill>
                <a:ea typeface="DejaVu Sans"/>
                <a:cs typeface="DejaVu Sans"/>
              </a:rPr>
              <a:t>Then, add the path to toolchain binaries in your </a:t>
            </a:r>
            <a:r>
              <a:rPr lang="en-US" sz="2400" b="1">
                <a:solidFill>
                  <a:srgbClr val="000000"/>
                </a:solidFill>
                <a:latin typeface="Courier 10 Pitch" charset="0"/>
                <a:ea typeface="DejaVu Sans"/>
                <a:cs typeface="DejaVu Sans"/>
              </a:rPr>
              <a:t>PATH</a:t>
            </a:r>
            <a:r>
              <a:rPr lang="en-US" sz="2400" b="1">
                <a:solidFill>
                  <a:srgbClr val="000000"/>
                </a:solidFill>
                <a:ea typeface="DejaVu Sans"/>
                <a:cs typeface="DejaVu Sans"/>
              </a:rPr>
              <a:t>:</a:t>
            </a:r>
            <a:br>
              <a:rPr lang="en-US" sz="2400" b="1">
                <a:solidFill>
                  <a:srgbClr val="000000"/>
                </a:solidFill>
                <a:ea typeface="DejaVu Sans"/>
                <a:cs typeface="DejaVu Sans"/>
              </a:rPr>
            </a:br>
            <a:r>
              <a:rPr lang="en-US" sz="2400" b="1">
                <a:solidFill>
                  <a:srgbClr val="000000"/>
                </a:solidFill>
                <a:latin typeface="Courier 10 Pitch" charset="0"/>
                <a:ea typeface="DejaVu Sans"/>
                <a:cs typeface="DejaVu Sans"/>
              </a:rPr>
              <a:t>export PATH=/path/to/toolchain/bin/:$PATH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01/02/2012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3A465C4-EFDB-4158-B583-4ED6832A389D}" type="slidenum"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1600">
              <a:solidFill>
                <a:srgbClr val="005AB4"/>
              </a:solidFill>
              <a:ea typeface="DejaVu Sans"/>
              <a:cs typeface="DejaVu Sans"/>
            </a:endParaRPr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2717800" y="6345238"/>
            <a:ext cx="338455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5AB4"/>
                </a:solidFill>
                <a:ea typeface="DejaVu Sans"/>
                <a:cs typeface="DejaVu Sans"/>
              </a:rPr>
              <a:t>Cross-compiling                  toolchains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8863"/>
            <a:ext cx="9144000" cy="557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3627438" y="0"/>
            <a:ext cx="528796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i-FI" sz="4400" b="1">
                <a:solidFill>
                  <a:srgbClr val="C5000B"/>
                </a:solidFill>
                <a:ea typeface="DejaVu Sans"/>
                <a:cs typeface="Tahoma" pitchFamily="34" charset="0"/>
              </a:rPr>
              <a:t>The Bootloaders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0" y="228600"/>
            <a:ext cx="83820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What is a Bootloader?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1081088"/>
            <a:ext cx="8683625" cy="514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3050" indent="-273050">
              <a:spcBef>
                <a:spcPts val="700"/>
              </a:spcBef>
              <a:spcAft>
                <a:spcPts val="2625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Simply, a loader (program), which boot (starts) up the system.</a:t>
            </a:r>
          </a:p>
          <a:p>
            <a:pPr marL="273050" indent="-273050">
              <a:spcBef>
                <a:spcPts val="700"/>
              </a:spcBef>
              <a:spcAft>
                <a:spcPts val="2625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A Customized program started by</a:t>
            </a:r>
          </a:p>
          <a:p>
            <a:pPr marL="673100" lvl="1" indent="-274638">
              <a:spcBef>
                <a:spcPts val="700"/>
              </a:spcBef>
              <a:spcAft>
                <a:spcPts val="2625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Controller’s internal code in embedded System</a:t>
            </a:r>
          </a:p>
          <a:p>
            <a:pPr marL="673100" lvl="1" indent="-274638">
              <a:spcBef>
                <a:spcPts val="700"/>
              </a:spcBef>
              <a:spcAft>
                <a:spcPts val="2625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Or, External Pre-programmed Code (like BIOS) in Desktop machines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 </a:t>
            </a:r>
            <a:r>
              <a:rPr lang="en-US" dirty="0" smtClean="0"/>
              <a:t>and </a:t>
            </a:r>
            <a:r>
              <a:rPr lang="en-US" dirty="0" smtClean="0"/>
              <a:t>Porting Linux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/>
              <a:t>Agenda</a:t>
            </a:r>
          </a:p>
          <a:p>
            <a:pPr>
              <a:defRPr/>
            </a:pPr>
            <a:r>
              <a:rPr lang="en-US" dirty="0" smtClean="0"/>
              <a:t>Linux </a:t>
            </a:r>
            <a:r>
              <a:rPr lang="en-US" dirty="0" smtClean="0"/>
              <a:t>Kernel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 Working environment (work station)</a:t>
            </a:r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Bootloader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 Building a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 Building a Linux Kernel</a:t>
            </a:r>
          </a:p>
          <a:p>
            <a:pPr>
              <a:defRPr/>
            </a:pPr>
            <a:r>
              <a:rPr lang="en-US" dirty="0" smtClean="0"/>
              <a:t> Porting Linux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0" y="304800"/>
            <a:ext cx="8458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Task of bootloader</a:t>
            </a: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228600" y="1116013"/>
            <a:ext cx="8683625" cy="514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Initialization Tasks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Memory Setup &amp; Initialization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System Peripheral Initialization for the kernel</a:t>
            </a: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Actual Task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Load the RAM-based File System, like initrd, initramfs…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Load the kernel with proper arguments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Jump the the start of the kernel</a:t>
            </a: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Additional Task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Multi-kernel boots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200">
                <a:solidFill>
                  <a:srgbClr val="000000"/>
                </a:solidFill>
                <a:ea typeface="DejaVu Sans"/>
                <a:cs typeface="DejaVu Sans"/>
              </a:rPr>
              <a:t>Multi-way boots</a:t>
            </a: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endParaRPr lang="en-US" sz="22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4222750"/>
            <a:ext cx="5768975" cy="2286000"/>
            <a:chOff x="2016" y="2660"/>
            <a:chExt cx="3634" cy="1440"/>
          </a:xfrm>
        </p:grpSpPr>
        <p:graphicFrame>
          <p:nvGraphicFramePr>
            <p:cNvPr id="74757" name="Object 4"/>
            <p:cNvGraphicFramePr>
              <a:graphicFrameLocks noChangeAspect="1"/>
            </p:cNvGraphicFramePr>
            <p:nvPr/>
          </p:nvGraphicFramePr>
          <p:xfrm>
            <a:off x="2016" y="2660"/>
            <a:ext cx="3635" cy="1441"/>
          </p:xfrm>
          <a:graphic>
            <a:graphicData uri="http://schemas.openxmlformats.org/presentationml/2006/ole">
              <p:oleObj spid="_x0000_s1026" r:id="rId4" imgW="5380025" imgH="2137258" progId="">
                <p:embed/>
              </p:oleObj>
            </a:graphicData>
          </a:graphic>
        </p:graphicFrame>
        <p:sp>
          <p:nvSpPr>
            <p:cNvPr id="74758" name="Text Box 5"/>
            <p:cNvSpPr txBox="1">
              <a:spLocks noChangeArrowheads="1"/>
            </p:cNvSpPr>
            <p:nvPr/>
          </p:nvSpPr>
          <p:spPr bwMode="auto">
            <a:xfrm>
              <a:off x="2016" y="2660"/>
              <a:ext cx="3635" cy="14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0" y="304800"/>
            <a:ext cx="83820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Design of bootloader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1152525"/>
            <a:ext cx="8683625" cy="5148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A Bootloader is started by a fixed code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It needs to be placed at the hard-coded location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Hard-code locations are not big enough for the complete code (/logic/task) of the bootloader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Hence, it is typically split into 2 portions </a:t>
            </a:r>
          </a:p>
          <a:p>
            <a:pPr marL="1073150" lvl="2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Stage1: small enough to load stage2 from our desired location</a:t>
            </a:r>
          </a:p>
          <a:p>
            <a:pPr marL="1073150" lvl="2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Stage2: The actual bootloader we want to have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3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6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9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98550"/>
            <a:ext cx="8686800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0" y="304800"/>
            <a:ext cx="8458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Design of bootloader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0" y="304800"/>
            <a:ext cx="8458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Bootloader comparisons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8600" y="1116013"/>
            <a:ext cx="8683625" cy="514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On Desktops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Initialization tasks are done by BIOS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Bootloader is just to boot kernel</a:t>
            </a: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On Embedded Systems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All need to be done by bootloader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But in optimized way</a:t>
            </a: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Hence two bootloader are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Quite difference from each other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Later being more board dependent &amp; constrained</a:t>
            </a: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endParaRPr lang="en-US" sz="2800">
              <a:solidFill>
                <a:srgbClr val="000000"/>
              </a:solidFill>
              <a:ea typeface="DejaVu Sans"/>
              <a:cs typeface="DejaVu Sans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530225" y="188913"/>
            <a:ext cx="83820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Stage 2 Bootloader Flavours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28600" y="1044575"/>
            <a:ext cx="8683625" cy="5148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Prevalent Desktop Bootloaders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LILO 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GRUB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WIN7 Loader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Chameleon</a:t>
            </a: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Popular Embedded System Bootloaders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U-boot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Bootloader Object(BLOB)</a:t>
            </a:r>
          </a:p>
          <a:p>
            <a:pPr marL="673100" lvl="1" indent="-274638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Redboot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3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6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9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24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30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33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0" y="107950"/>
            <a:ext cx="8382000" cy="62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Linux kernel</a:t>
            </a:r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396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71438" y="90488"/>
            <a:ext cx="8386762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Configuring the Kernel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333500"/>
            <a:ext cx="8683625" cy="192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First step to build kernel for your target</a:t>
            </a: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None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endParaRPr lang="en-US" sz="2800">
              <a:solidFill>
                <a:srgbClr val="000000"/>
              </a:solidFill>
              <a:ea typeface="DejaVu Sans"/>
              <a:cs typeface="DejaVu Sans"/>
            </a:endParaRPr>
          </a:p>
          <a:p>
            <a:pPr marL="273050" indent="-273050"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Arial" pitchFamily="34" charset="0"/>
              <a:buChar char="•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Output is </a:t>
            </a:r>
            <a:r>
              <a:rPr lang="en-US" sz="2800" i="1">
                <a:solidFill>
                  <a:srgbClr val="000000"/>
                </a:solidFill>
                <a:ea typeface="DejaVu Sans"/>
                <a:cs typeface="DejaVu Sans"/>
              </a:rPr>
              <a:t>.config</a:t>
            </a: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 file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438" y="90488"/>
            <a:ext cx="91440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175"/>
            <a:ext cx="8228013" cy="91757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Configuration Options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28600" y="1219200"/>
            <a:ext cx="4572000" cy="4905375"/>
          </a:xfrm>
        </p:spPr>
        <p:txBody>
          <a:bodyPr/>
          <a:lstStyle/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smtClean="0"/>
              <a:t>Code maturity level options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smtClean="0"/>
              <a:t>Loadable module support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smtClean="0"/>
              <a:t>General setup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smtClean="0"/>
              <a:t>Memory technology devices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smtClean="0"/>
              <a:t>Block devices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smtClean="0"/>
              <a:t>Networking options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smtClean="0"/>
              <a:t>ATA/IDE/MFM/RLL support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smtClean="0"/>
              <a:t>SCSI support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27563" y="1219200"/>
            <a:ext cx="4440237" cy="4905375"/>
          </a:xfrm>
        </p:spPr>
        <p:txBody>
          <a:bodyPr/>
          <a:lstStyle/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/>
              <a:t>Network device support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/>
              <a:t>Input core support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/>
              <a:t>Character devices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/>
              <a:t>Filesystems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/>
              <a:t>Console drivers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/>
              <a:t>Sound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/>
              <a:t>Kernel hacking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93663"/>
            <a:ext cx="8228013" cy="100806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Configuration Methods</a:t>
            </a: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228600" y="1084263"/>
            <a:ext cx="8915400" cy="533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- make config: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Command line interface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- make oldconfig: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Feeds config with a an existing .config configuration file, and prompts you to configure only those options you had not previously configured.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- make menuconfig: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	Displays a curses-based terminal</a:t>
            </a: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 configuration menu.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- make xconfig: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ea typeface="DejaVu Sans"/>
                <a:cs typeface="DejaVu Sans"/>
              </a:rPr>
              <a:t>Displays a Tk-based X Window configuration menu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93663"/>
            <a:ext cx="8228013" cy="100806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Compiling the Kernel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219200"/>
            <a:ext cx="8228013" cy="4905375"/>
          </a:xfrm>
        </p:spPr>
        <p:txBody>
          <a:bodyPr lIns="0" tIns="0" rIns="0" bIns="0" anchor="ctr"/>
          <a:lstStyle/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Four steps to compile kernel: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Building kernel dependencies.</a:t>
            </a: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Building kernel image.</a:t>
            </a: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Building kernel module.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vi-VN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Training objectives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/>
              <a:t>After this lecture you’ll able to: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/>
              <a:t>Know more about linux bootloader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/>
              <a:t>Know more about linux kernel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/>
              <a:t>Know more about linux file system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/>
              <a:t>Basic steps to build linux system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3175"/>
            <a:ext cx="8228013" cy="91757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Building Dependencies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263650"/>
            <a:ext cx="8228013" cy="4814888"/>
          </a:xfrm>
        </p:spPr>
        <p:txBody>
          <a:bodyPr lIns="0" tIns="0" rIns="0" bIns="0" anchor="ctr"/>
          <a:lstStyle/>
          <a:p>
            <a:pPr marL="0" indent="0">
              <a:tabLst>
                <a:tab pos="7461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Most files in the kernel's sources depend on a number of header file</a:t>
            </a:r>
          </a:p>
          <a:p>
            <a:pPr marL="0" indent="0">
              <a:tabLst>
                <a:tab pos="7461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For each subdirectory in the kernel tree, a hidden </a:t>
            </a:r>
            <a:r>
              <a:rPr lang="en-US" b="1" smtClean="0"/>
              <a:t>.depend</a:t>
            </a:r>
            <a:r>
              <a:rPr lang="en-US" smtClean="0"/>
              <a:t> file is created during the h dependencies build. This contains the list of header files that each file in the directory depends on</a:t>
            </a:r>
          </a:p>
          <a:p>
            <a:pPr marL="0" indent="0">
              <a:buFont typeface="Times New Roman" pitchFamily="18" charset="0"/>
              <a:buNone/>
              <a:tabLst>
                <a:tab pos="7461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$ make ARCH=arm CROSS_COMPILE=arm-linux- clean dep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3175"/>
            <a:ext cx="8228013" cy="91757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Building the Kernel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17600"/>
            <a:ext cx="8458200" cy="5381625"/>
          </a:xfrm>
        </p:spPr>
        <p:txBody>
          <a:bodyPr lIns="0" tIns="0" rIns="0" bIns="0" anchor="ctr"/>
          <a:lstStyle/>
          <a:p>
            <a:pPr marL="514350" indent="-514350">
              <a:tabLst>
                <a:tab pos="7461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Verifying the Cross-Development Toolchain</a:t>
            </a:r>
          </a:p>
          <a:p>
            <a:pPr marL="514350" indent="-514350">
              <a:tabLst>
                <a:tab pos="7461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Compile the kernel</a:t>
            </a:r>
          </a:p>
          <a:p>
            <a:pPr marL="514350" indent="-514350">
              <a:buFont typeface="Times New Roman" pitchFamily="18" charset="0"/>
              <a:buNone/>
              <a:tabLst>
                <a:tab pos="7461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$ make ARCH=arm CROSS_COMPILE=arm-linux- zImage</a:t>
            </a:r>
          </a:p>
          <a:p>
            <a:pPr marL="514350" indent="-514350">
              <a:tabLst>
                <a:tab pos="7461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Output is zImage is kernel image that is compressed using the gzip algorithm</a:t>
            </a:r>
          </a:p>
          <a:p>
            <a:pPr marL="514350" indent="-514350">
              <a:tabLst>
                <a:tab pos="7461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vmlinux is kernel image that is uncompressed</a:t>
            </a:r>
          </a:p>
          <a:p>
            <a:pPr marL="514350" indent="-514350">
              <a:tabLst>
                <a:tab pos="7461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On the x86, there is bzImage which means “big xImage”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3175"/>
            <a:ext cx="8228013" cy="91757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 Building the Modules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263650"/>
            <a:ext cx="8228013" cy="4814888"/>
          </a:xfrm>
        </p:spPr>
        <p:txBody>
          <a:bodyPr lIns="0" tIns="0" rIns="0" bIns="0" anchor="ctr"/>
          <a:lstStyle/>
          <a:p>
            <a:pPr marL="0" inden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Command to build kernel modules</a:t>
            </a:r>
          </a:p>
          <a:p>
            <a:pPr marL="0" indent="0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$ make ARCH=arm CROSS_COMPILE=arm-linux- modules</a:t>
            </a:r>
          </a:p>
          <a:p>
            <a:pPr marL="0" indent="0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0" inden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Duration of this stage depend on the number of kernel options you chose to build as modules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3175"/>
            <a:ext cx="8228013" cy="91757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Installing the Kernel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263650"/>
            <a:ext cx="8228013" cy="4814888"/>
          </a:xfrm>
        </p:spPr>
        <p:txBody>
          <a:bodyPr lIns="0" tIns="0" rIns="0" bIns="0" anchor="ctr"/>
          <a:lstStyle/>
          <a:p>
            <a:pPr marL="0" inden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copy kernel image file to the kernel partition</a:t>
            </a:r>
          </a:p>
          <a:p>
            <a:pPr marL="0" indent="0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mtClean="0"/>
          </a:p>
          <a:p>
            <a:pPr marL="0" inden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using command </a:t>
            </a:r>
            <a:r>
              <a:rPr lang="en-US" i="1" smtClean="0"/>
              <a:t>make modules_install</a:t>
            </a:r>
            <a:r>
              <a:rPr lang="en-US" smtClean="0"/>
              <a:t> to install modules to the rootfs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3"/>
          <p:cNvSpPr>
            <a:spLocks noGrp="1"/>
          </p:cNvSpPr>
          <p:nvPr>
            <p:ph type="title"/>
          </p:nvPr>
        </p:nvSpPr>
        <p:spPr>
          <a:xfrm>
            <a:off x="755650" y="0"/>
            <a:ext cx="8229600" cy="9144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 smtClean="0"/>
          </a:p>
          <a:p>
            <a:pPr algn="ctr" eaLnBrk="1" hangingPunct="1">
              <a:buFont typeface="Wingdings" pitchFamily="2" charset="2"/>
              <a:buNone/>
            </a:pPr>
            <a:r>
              <a:rPr lang="vi-VN" sz="5400" b="1" smtClean="0"/>
              <a:t>Q &amp; A</a:t>
            </a:r>
            <a:endParaRPr lang="vi-VN" sz="4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vi-VN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Type of Host</a:t>
            </a:r>
            <a:r>
              <a:rPr lang="en-US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 (workstation)</a:t>
            </a:r>
            <a:endParaRPr lang="vi-VN" sz="3200" b="1">
              <a:solidFill>
                <a:srgbClr val="C00000"/>
              </a:solidFill>
              <a:ea typeface="DejaVu Sans"/>
              <a:cs typeface="Tahoma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39725"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2pPr>
            <a:lvl3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3pPr>
            <a:lvl4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4pPr>
            <a:lvl5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1588" indent="0" eaLnBrk="1" hangingPunct="1">
              <a:spcBef>
                <a:spcPts val="800"/>
              </a:spcBef>
              <a:buSzPct val="60000"/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Char char="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Setup working environment</a:t>
            </a:r>
          </a:p>
          <a:p>
            <a:pPr marL="1588" indent="0" eaLnBrk="1" hangingPunct="1">
              <a:spcBef>
                <a:spcPts val="800"/>
              </a:spcBef>
              <a:buSzPct val="60000"/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Char char="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Unix workstation</a:t>
            </a:r>
          </a:p>
          <a:p>
            <a:pPr eaLnBrk="1" hangingPunct="1">
              <a:spcBef>
                <a:spcPts val="800"/>
              </a:spcBef>
              <a:buSzPct val="60000"/>
              <a:defRPr/>
            </a:pPr>
            <a:endParaRPr lang="en-US" sz="32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Char char=""/>
              <a:defRPr/>
            </a:pPr>
            <a:r>
              <a:rPr lang="vi-VN" sz="3200" dirty="0" smtClean="0">
                <a:solidFill>
                  <a:srgbClr val="000000"/>
                </a:solidFill>
              </a:rPr>
              <a:t>Linux workstation</a:t>
            </a:r>
          </a:p>
          <a:p>
            <a:pPr eaLnBrk="1" hangingPunct="1">
              <a:spcBef>
                <a:spcPts val="800"/>
              </a:spcBef>
              <a:buSzPct val="60000"/>
              <a:defRPr/>
            </a:pPr>
            <a:endParaRPr lang="vi-VN" sz="32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Char char="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Window workstation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vi-VN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Development Setups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SzPct val="60000"/>
              <a:defRPr/>
            </a:pPr>
            <a:r>
              <a:rPr lang="en-US" sz="3200" dirty="0" smtClean="0">
                <a:solidFill>
                  <a:srgbClr val="000000"/>
                </a:solidFill>
                <a:ea typeface="DejaVu Sans"/>
                <a:cs typeface="DejaVu Sans"/>
              </a:rPr>
              <a:t>There are 3 types of development environ-</a:t>
            </a:r>
            <a:r>
              <a:rPr lang="en-US" sz="3200" dirty="0" err="1" smtClean="0">
                <a:solidFill>
                  <a:srgbClr val="000000"/>
                </a:solidFill>
                <a:ea typeface="DejaVu Sans"/>
                <a:cs typeface="DejaVu Sans"/>
              </a:rPr>
              <a:t>ment</a:t>
            </a:r>
            <a:r>
              <a:rPr lang="en-US" sz="3200" dirty="0" smtClean="0">
                <a:solidFill>
                  <a:srgbClr val="000000"/>
                </a:solidFill>
                <a:ea typeface="DejaVu Sans"/>
                <a:cs typeface="DejaVu Sans"/>
              </a:rPr>
              <a:t> settings:</a:t>
            </a: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Char char=""/>
              <a:defRPr/>
            </a:pPr>
            <a:r>
              <a:rPr lang="en-US" sz="3200" dirty="0" smtClean="0">
                <a:solidFill>
                  <a:srgbClr val="000000"/>
                </a:solidFill>
                <a:ea typeface="DejaVu Sans"/>
                <a:cs typeface="DejaVu Sans"/>
              </a:rPr>
              <a:t>Linked Setup</a:t>
            </a: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Char char=""/>
              <a:defRPr/>
            </a:pPr>
            <a:r>
              <a:rPr lang="en-US" sz="3200" dirty="0" smtClean="0">
                <a:solidFill>
                  <a:srgbClr val="000000"/>
                </a:solidFill>
                <a:ea typeface="DejaVu Sans"/>
                <a:cs typeface="DejaVu Sans"/>
              </a:rPr>
              <a:t>Removable Storage Setup</a:t>
            </a: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Char char=""/>
              <a:defRPr/>
            </a:pPr>
            <a:r>
              <a:rPr lang="en-US" sz="3200" dirty="0" smtClean="0">
                <a:solidFill>
                  <a:srgbClr val="000000"/>
                </a:solidFill>
                <a:ea typeface="DejaVu Sans"/>
                <a:cs typeface="DejaVu Sans"/>
              </a:rPr>
              <a:t>Standalone Setup</a:t>
            </a: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Char char=""/>
              <a:defRPr/>
            </a:pPr>
            <a:endParaRPr lang="en-US" sz="3200" dirty="0" smtClean="0">
              <a:solidFill>
                <a:srgbClr val="000000"/>
              </a:solidFill>
              <a:ea typeface="DejaVu Sans"/>
              <a:cs typeface="DejaVu Sans"/>
            </a:endParaRP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Char char=""/>
              <a:defRPr/>
            </a:pPr>
            <a:endParaRPr lang="en-US" sz="3200" dirty="0" smtClean="0">
              <a:solidFill>
                <a:srgbClr val="000000"/>
              </a:solidFill>
              <a:ea typeface="DejaVu Sans"/>
              <a:cs typeface="DejaVu Sans"/>
            </a:endParaRPr>
          </a:p>
          <a:p>
            <a:pPr eaLnBrk="1" hangingPunct="1">
              <a:spcBef>
                <a:spcPts val="800"/>
              </a:spcBef>
              <a:buSzPct val="60000"/>
              <a:buFont typeface="Wingdings" pitchFamily="2" charset="2"/>
              <a:buNone/>
              <a:defRPr/>
            </a:pPr>
            <a:endParaRPr lang="en-US" sz="3200" dirty="0" smtClean="0">
              <a:solidFill>
                <a:srgbClr val="000000"/>
              </a:solidFill>
              <a:ea typeface="DejaVu Sans"/>
              <a:cs typeface="DejaVu Sans"/>
            </a:endParaRPr>
          </a:p>
          <a:p>
            <a:pPr eaLnBrk="1" hangingPunct="1">
              <a:spcBef>
                <a:spcPts val="800"/>
              </a:spcBef>
              <a:defRPr/>
            </a:pPr>
            <a:endParaRPr lang="en-US" sz="3200" dirty="0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vi-VN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Linked Setup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The target and the host are permanently linked together using a physical cable</a:t>
            </a:r>
          </a:p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No physical hardware storage device is being transferred between the target and the host</a:t>
            </a:r>
          </a:p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>
              <a:solidFill>
                <a:srgbClr val="000000"/>
              </a:solidFill>
              <a:ea typeface="DejaVu Sans"/>
              <a:cs typeface="DejaVu Sans"/>
            </a:endParaRPr>
          </a:p>
          <a:p>
            <a:pPr marL="339725" indent="-339725">
              <a:spcBef>
                <a:spcPts val="8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86200"/>
            <a:ext cx="3482975" cy="221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vi-VN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Removable Storage Setup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Using removable storage instead of physical cable</a:t>
            </a:r>
          </a:p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a storage device is written by the host, is then transferred into the target, and is used to boot the device.</a:t>
            </a:r>
          </a:p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4448175"/>
            <a:ext cx="5457825" cy="172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vi-VN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Standalone Setup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0000"/>
                </a:solidFill>
                <a:ea typeface="DejaVu Sans"/>
                <a:cs typeface="DejaVu Sans"/>
              </a:rPr>
              <a:t>the target is a self-contained development system and includes all the required software to boot,operate, and develop additional software</a:t>
            </a:r>
          </a:p>
          <a:p>
            <a:pPr marL="339725" indent="-339725">
              <a:spcBef>
                <a:spcPts val="800"/>
              </a:spcBef>
              <a:buSzPct val="6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3200400"/>
            <a:ext cx="3297237" cy="281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vi-VN" sz="3200" b="1">
                <a:solidFill>
                  <a:srgbClr val="C00000"/>
                </a:solidFill>
                <a:ea typeface="DejaVu Sans"/>
                <a:cs typeface="Tahoma" pitchFamily="34" charset="0"/>
              </a:rPr>
              <a:t>What we need?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0000"/>
                </a:solidFill>
                <a:ea typeface="PMingLiU" pitchFamily="18" charset="-120"/>
                <a:cs typeface="DejaVu Sans"/>
              </a:rPr>
              <a:t>Cross-Platform development toolchain</a:t>
            </a:r>
          </a:p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0000"/>
                </a:solidFill>
                <a:ea typeface="PMingLiU" pitchFamily="18" charset="-120"/>
                <a:cs typeface="DejaVu Sans"/>
              </a:rPr>
              <a:t>Bootloader</a:t>
            </a:r>
          </a:p>
          <a:p>
            <a:pPr marL="739775" lvl="1" indent="-282575">
              <a:spcBef>
                <a:spcPts val="700"/>
              </a:spcBef>
              <a:buFont typeface="Wingdings" pitchFamily="2" charset="2"/>
              <a:buChar char="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0000"/>
                </a:solidFill>
                <a:ea typeface="PMingLiU" pitchFamily="18" charset="-120"/>
                <a:cs typeface="DejaVu Sans"/>
              </a:rPr>
              <a:t>Usually provided by the vendor</a:t>
            </a:r>
          </a:p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0000"/>
                </a:solidFill>
                <a:ea typeface="PMingLiU" pitchFamily="18" charset="-120"/>
                <a:cs typeface="DejaVu Sans"/>
              </a:rPr>
              <a:t>Linux kernel</a:t>
            </a:r>
          </a:p>
          <a:p>
            <a:pPr marL="739775" lvl="1" indent="-282575">
              <a:spcBef>
                <a:spcPts val="700"/>
              </a:spcBef>
              <a:buFont typeface="Wingdings" pitchFamily="2" charset="2"/>
              <a:buChar char="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0000"/>
                </a:solidFill>
                <a:ea typeface="PMingLiU" pitchFamily="18" charset="-120"/>
                <a:cs typeface="DejaVu Sans"/>
              </a:rPr>
              <a:t>Linux kernel + some patches if needed</a:t>
            </a:r>
          </a:p>
          <a:p>
            <a:pPr marL="339725" indent="-339725">
              <a:spcBef>
                <a:spcPts val="800"/>
              </a:spcBef>
              <a:buSzPct val="60000"/>
              <a:buFont typeface="Wingdings" pitchFamily="2" charset="2"/>
              <a:buChar char="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0000"/>
                </a:solidFill>
                <a:ea typeface="PMingLiU" pitchFamily="18" charset="-120"/>
                <a:cs typeface="DejaVu Sans"/>
              </a:rPr>
              <a:t>Filesystem</a:t>
            </a:r>
          </a:p>
          <a:p>
            <a:pPr marL="739775" lvl="1" indent="-282575">
              <a:spcBef>
                <a:spcPts val="700"/>
              </a:spcBef>
              <a:buFont typeface="Wingdings" pitchFamily="2" charset="2"/>
              <a:buChar char="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0000"/>
                </a:solidFill>
                <a:ea typeface="PMingLiU" pitchFamily="18" charset="-120"/>
                <a:cs typeface="DejaVu Sans"/>
              </a:rPr>
              <a:t>Busybox</a:t>
            </a:r>
          </a:p>
          <a:p>
            <a:pPr marL="739775" lvl="1" indent="-282575">
              <a:spcBef>
                <a:spcPts val="700"/>
              </a:spcBef>
              <a:buFont typeface="Wingdings" pitchFamily="2" charset="2"/>
              <a:buChar char="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0000"/>
                </a:solidFill>
                <a:ea typeface="PMingLiU" pitchFamily="18" charset="-120"/>
                <a:cs typeface="DejaVu Sans"/>
              </a:rPr>
              <a:t>Device node</a:t>
            </a:r>
          </a:p>
          <a:p>
            <a:pPr marL="739775" lvl="1" indent="-282575">
              <a:spcBef>
                <a:spcPts val="700"/>
              </a:spcBef>
              <a:buFont typeface="Wingdings" pitchFamily="2" charset="2"/>
              <a:buChar char="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0000"/>
                </a:solidFill>
                <a:ea typeface="PMingLiU" pitchFamily="18" charset="-120"/>
                <a:cs typeface="DejaVu Sans"/>
              </a:rPr>
              <a:t>Configuration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12_Working with Threads</Template>
  <TotalTime>1</TotalTime>
  <Words>1231</Words>
  <Application>Microsoft Office PowerPoint</Application>
  <PresentationFormat>On-screen Show (4:3)</PresentationFormat>
  <Paragraphs>289</Paragraphs>
  <Slides>34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Template_Training Slide</vt:lpstr>
      <vt:lpstr>Linux Kernel &amp; Porting Linux</vt:lpstr>
      <vt:lpstr>Linux Kernel  and Porting Linux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Configuration Options</vt:lpstr>
      <vt:lpstr>Configuration Methods</vt:lpstr>
      <vt:lpstr>Compiling the Kernel</vt:lpstr>
      <vt:lpstr>Building Dependencies</vt:lpstr>
      <vt:lpstr>Building the Kernel</vt:lpstr>
      <vt:lpstr> Building the Modules</vt:lpstr>
      <vt:lpstr>Installing the Kernel</vt:lpstr>
      <vt:lpstr>Slide 34</vt:lpstr>
    </vt:vector>
  </TitlesOfParts>
  <Company>fsoft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&amp; Porting Linux</dc:title>
  <dc:creator>KienNT</dc:creator>
  <cp:lastModifiedBy>KienNT</cp:lastModifiedBy>
  <cp:revision>1</cp:revision>
  <dcterms:created xsi:type="dcterms:W3CDTF">2012-10-04T06:41:19Z</dcterms:created>
  <dcterms:modified xsi:type="dcterms:W3CDTF">2012-10-04T06:43:02Z</dcterms:modified>
</cp:coreProperties>
</file>